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2196A6-8D5B-4C7A-BA85-5A0614E3EE73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56BD60E2-A085-46E2-B65F-7AF1E47EBBD8}">
      <dgm:prSet phldrT="[Metin]"/>
      <dgm:spPr/>
      <dgm:t>
        <a:bodyPr/>
        <a:lstStyle/>
        <a:p>
          <a:r>
            <a:rPr lang="tr-TR" dirty="0" smtClean="0"/>
            <a:t>ANALİZ</a:t>
          </a:r>
          <a:endParaRPr lang="tr-TR" dirty="0"/>
        </a:p>
      </dgm:t>
    </dgm:pt>
    <dgm:pt modelId="{7BA893A0-C51C-4989-B0A6-5E6F1928B0A9}" type="parTrans" cxnId="{55B34BF2-6014-4F92-BC0A-83C4CCE836F9}">
      <dgm:prSet/>
      <dgm:spPr/>
      <dgm:t>
        <a:bodyPr/>
        <a:lstStyle/>
        <a:p>
          <a:endParaRPr lang="tr-TR"/>
        </a:p>
      </dgm:t>
    </dgm:pt>
    <dgm:pt modelId="{5D8DF10C-B8A2-4D13-8E62-EEA3E0E976DB}" type="sibTrans" cxnId="{55B34BF2-6014-4F92-BC0A-83C4CCE836F9}">
      <dgm:prSet/>
      <dgm:spPr/>
      <dgm:t>
        <a:bodyPr/>
        <a:lstStyle/>
        <a:p>
          <a:endParaRPr lang="tr-TR"/>
        </a:p>
      </dgm:t>
    </dgm:pt>
    <dgm:pt modelId="{37C7E54F-5775-4C9D-9260-7E4B95361D5A}">
      <dgm:prSet phldrT="[Metin]"/>
      <dgm:spPr/>
      <dgm:t>
        <a:bodyPr/>
        <a:lstStyle/>
        <a:p>
          <a:r>
            <a:rPr lang="tr-TR" dirty="0" smtClean="0"/>
            <a:t>KAVRAMSAL TASARIMI VE ŞEMA</a:t>
          </a:r>
          <a:endParaRPr lang="tr-TR" dirty="0"/>
        </a:p>
      </dgm:t>
    </dgm:pt>
    <dgm:pt modelId="{45CC4213-F125-4820-BD69-19920FB8DB16}" type="parTrans" cxnId="{02F193BC-8E9E-4C9C-BA3A-990110BD09F8}">
      <dgm:prSet/>
      <dgm:spPr/>
      <dgm:t>
        <a:bodyPr/>
        <a:lstStyle/>
        <a:p>
          <a:endParaRPr lang="tr-TR"/>
        </a:p>
      </dgm:t>
    </dgm:pt>
    <dgm:pt modelId="{1C951D4A-8396-47AB-9268-5659BE495B4E}" type="sibTrans" cxnId="{02F193BC-8E9E-4C9C-BA3A-990110BD09F8}">
      <dgm:prSet/>
      <dgm:spPr/>
      <dgm:t>
        <a:bodyPr/>
        <a:lstStyle/>
        <a:p>
          <a:endParaRPr lang="tr-TR"/>
        </a:p>
      </dgm:t>
    </dgm:pt>
    <dgm:pt modelId="{526D16B5-CDCF-4218-AD1B-F4265254C6DA}">
      <dgm:prSet phldrT="[Metin]"/>
      <dgm:spPr/>
      <dgm:t>
        <a:bodyPr/>
        <a:lstStyle/>
        <a:p>
          <a:r>
            <a:rPr lang="tr-TR" dirty="0" smtClean="0"/>
            <a:t>FİZİKSEL VERİ TASARIMI VE ŞEMA</a:t>
          </a:r>
          <a:endParaRPr lang="tr-TR" dirty="0"/>
        </a:p>
      </dgm:t>
    </dgm:pt>
    <dgm:pt modelId="{5E034E23-B82B-42C7-BF05-ABF84472A99B}" type="parTrans" cxnId="{CF246B46-7B76-44E8-939B-422A043A7422}">
      <dgm:prSet/>
      <dgm:spPr/>
      <dgm:t>
        <a:bodyPr/>
        <a:lstStyle/>
        <a:p>
          <a:endParaRPr lang="tr-TR"/>
        </a:p>
      </dgm:t>
    </dgm:pt>
    <dgm:pt modelId="{218F4133-C8CC-453C-A566-CD9702430723}" type="sibTrans" cxnId="{CF246B46-7B76-44E8-939B-422A043A7422}">
      <dgm:prSet/>
      <dgm:spPr/>
      <dgm:t>
        <a:bodyPr/>
        <a:lstStyle/>
        <a:p>
          <a:endParaRPr lang="tr-TR"/>
        </a:p>
      </dgm:t>
    </dgm:pt>
    <dgm:pt modelId="{B45B14C5-685A-40F1-B379-DA1088362A20}">
      <dgm:prSet phldrT="[Metin]"/>
      <dgm:spPr/>
      <dgm:t>
        <a:bodyPr/>
        <a:lstStyle/>
        <a:p>
          <a:r>
            <a:rPr lang="tr-TR" dirty="0" smtClean="0"/>
            <a:t>İÇ ŞEMA</a:t>
          </a:r>
          <a:endParaRPr lang="tr-TR" dirty="0"/>
        </a:p>
      </dgm:t>
    </dgm:pt>
    <dgm:pt modelId="{C24EF46D-4A4E-4712-B26D-9B09D03CF137}" type="parTrans" cxnId="{F70CC00C-FC74-4321-89CC-C6BB11BD656B}">
      <dgm:prSet/>
      <dgm:spPr/>
      <dgm:t>
        <a:bodyPr/>
        <a:lstStyle/>
        <a:p>
          <a:endParaRPr lang="tr-TR"/>
        </a:p>
      </dgm:t>
    </dgm:pt>
    <dgm:pt modelId="{F42AE9EB-03D5-4C2B-8E6A-1A42765D8B79}" type="sibTrans" cxnId="{F70CC00C-FC74-4321-89CC-C6BB11BD656B}">
      <dgm:prSet/>
      <dgm:spPr/>
      <dgm:t>
        <a:bodyPr/>
        <a:lstStyle/>
        <a:p>
          <a:endParaRPr lang="tr-TR"/>
        </a:p>
      </dgm:t>
    </dgm:pt>
    <dgm:pt modelId="{31214A96-360F-4D3B-AF1C-181C5D4052CA}" type="pres">
      <dgm:prSet presAssocID="{652196A6-8D5B-4C7A-BA85-5A0614E3EE73}" presName="Name0" presStyleCnt="0">
        <dgm:presLayoutVars>
          <dgm:dir/>
          <dgm:resizeHandles val="exact"/>
        </dgm:presLayoutVars>
      </dgm:prSet>
      <dgm:spPr/>
    </dgm:pt>
    <dgm:pt modelId="{BD197E46-17BC-4961-8486-78C87393F444}" type="pres">
      <dgm:prSet presAssocID="{56BD60E2-A085-46E2-B65F-7AF1E47EBBD8}" presName="compNode" presStyleCnt="0"/>
      <dgm:spPr/>
    </dgm:pt>
    <dgm:pt modelId="{1E4D1688-B850-4288-9C2C-4762232A549B}" type="pres">
      <dgm:prSet presAssocID="{56BD60E2-A085-46E2-B65F-7AF1E47EBBD8}" presName="pictRect" presStyleLbl="node1" presStyleIdx="0" presStyleCnt="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76ACA0D8-2A80-44F8-8121-D5D976FFB94D}" type="pres">
      <dgm:prSet presAssocID="{56BD60E2-A085-46E2-B65F-7AF1E47EBBD8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6BD51FCF-987B-44E1-A277-F508436B757D}" type="pres">
      <dgm:prSet presAssocID="{5D8DF10C-B8A2-4D13-8E62-EEA3E0E976DB}" presName="sibTrans" presStyleLbl="sibTrans2D1" presStyleIdx="0" presStyleCnt="0"/>
      <dgm:spPr/>
    </dgm:pt>
    <dgm:pt modelId="{020BE701-00F9-4C1A-822A-0E2FBC85EBA8}" type="pres">
      <dgm:prSet presAssocID="{37C7E54F-5775-4C9D-9260-7E4B95361D5A}" presName="compNode" presStyleCnt="0"/>
      <dgm:spPr/>
    </dgm:pt>
    <dgm:pt modelId="{DBA45709-18B7-4A63-BDDA-884376BC56D1}" type="pres">
      <dgm:prSet presAssocID="{37C7E54F-5775-4C9D-9260-7E4B95361D5A}" presName="pictRect" presStyleLbl="node1" presStyleIdx="1" presStyleCnt="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B165E0A8-C395-4913-AE8D-7A7B108F7566}" type="pres">
      <dgm:prSet presAssocID="{37C7E54F-5775-4C9D-9260-7E4B95361D5A}" presName="textRect" presStyleLbl="revTx" presStyleIdx="1" presStyleCnt="4">
        <dgm:presLayoutVars>
          <dgm:bulletEnabled val="1"/>
        </dgm:presLayoutVars>
      </dgm:prSet>
      <dgm:spPr/>
    </dgm:pt>
    <dgm:pt modelId="{16B8C084-8DE5-4A1D-9C8F-DCA4FE51C04B}" type="pres">
      <dgm:prSet presAssocID="{1C951D4A-8396-47AB-9268-5659BE495B4E}" presName="sibTrans" presStyleLbl="sibTrans2D1" presStyleIdx="0" presStyleCnt="0"/>
      <dgm:spPr/>
    </dgm:pt>
    <dgm:pt modelId="{D47D66F9-BE6E-4A28-B3C0-1F3498772000}" type="pres">
      <dgm:prSet presAssocID="{526D16B5-CDCF-4218-AD1B-F4265254C6DA}" presName="compNode" presStyleCnt="0"/>
      <dgm:spPr/>
    </dgm:pt>
    <dgm:pt modelId="{9EDAD68D-8FF0-4A32-8D9A-8CD9285686D4}" type="pres">
      <dgm:prSet presAssocID="{526D16B5-CDCF-4218-AD1B-F4265254C6DA}" presName="pictRect" presStyleLbl="node1" presStyleIdx="2" presStyleCnt="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71DF6B3E-471A-4E0B-8DC0-FDBB26FA8A0A}" type="pres">
      <dgm:prSet presAssocID="{526D16B5-CDCF-4218-AD1B-F4265254C6DA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20A232FF-B048-441D-B036-BC4F983D5E7C}" type="pres">
      <dgm:prSet presAssocID="{218F4133-C8CC-453C-A566-CD9702430723}" presName="sibTrans" presStyleLbl="sibTrans2D1" presStyleIdx="0" presStyleCnt="0"/>
      <dgm:spPr/>
    </dgm:pt>
    <dgm:pt modelId="{56E51A92-0BF2-40BD-9CA2-60F95BFB2BEF}" type="pres">
      <dgm:prSet presAssocID="{B45B14C5-685A-40F1-B379-DA1088362A20}" presName="compNode" presStyleCnt="0"/>
      <dgm:spPr/>
    </dgm:pt>
    <dgm:pt modelId="{1B8F72D9-00FA-4F6C-A981-FCB3DB0CA5BF}" type="pres">
      <dgm:prSet presAssocID="{B45B14C5-685A-40F1-B379-DA1088362A20}" presName="pictRect" presStyleLbl="node1" presStyleIdx="3" presStyleCnt="4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927A66F4-9C40-4D42-9ED2-6C967AABF154}" type="pres">
      <dgm:prSet presAssocID="{B45B14C5-685A-40F1-B379-DA1088362A20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713FD283-B588-4FBA-8CD3-BD44D4716579}" type="presOf" srcId="{B45B14C5-685A-40F1-B379-DA1088362A20}" destId="{927A66F4-9C40-4D42-9ED2-6C967AABF154}" srcOrd="0" destOrd="0" presId="urn:microsoft.com/office/officeart/2005/8/layout/pList1"/>
    <dgm:cxn modelId="{F1FCBEBC-C6D8-420A-8F29-2BE4D36491C7}" type="presOf" srcId="{56BD60E2-A085-46E2-B65F-7AF1E47EBBD8}" destId="{76ACA0D8-2A80-44F8-8121-D5D976FFB94D}" srcOrd="0" destOrd="0" presId="urn:microsoft.com/office/officeart/2005/8/layout/pList1"/>
    <dgm:cxn modelId="{7D094F66-7639-4DB6-B865-7260088FA40D}" type="presOf" srcId="{526D16B5-CDCF-4218-AD1B-F4265254C6DA}" destId="{71DF6B3E-471A-4E0B-8DC0-FDBB26FA8A0A}" srcOrd="0" destOrd="0" presId="urn:microsoft.com/office/officeart/2005/8/layout/pList1"/>
    <dgm:cxn modelId="{9A1CE682-C9A0-4835-B086-6DB08E4CCF69}" type="presOf" srcId="{218F4133-C8CC-453C-A566-CD9702430723}" destId="{20A232FF-B048-441D-B036-BC4F983D5E7C}" srcOrd="0" destOrd="0" presId="urn:microsoft.com/office/officeart/2005/8/layout/pList1"/>
    <dgm:cxn modelId="{9F0F9466-C40C-424D-B7B0-90670E2B922B}" type="presOf" srcId="{1C951D4A-8396-47AB-9268-5659BE495B4E}" destId="{16B8C084-8DE5-4A1D-9C8F-DCA4FE51C04B}" srcOrd="0" destOrd="0" presId="urn:microsoft.com/office/officeart/2005/8/layout/pList1"/>
    <dgm:cxn modelId="{CF246B46-7B76-44E8-939B-422A043A7422}" srcId="{652196A6-8D5B-4C7A-BA85-5A0614E3EE73}" destId="{526D16B5-CDCF-4218-AD1B-F4265254C6DA}" srcOrd="2" destOrd="0" parTransId="{5E034E23-B82B-42C7-BF05-ABF84472A99B}" sibTransId="{218F4133-C8CC-453C-A566-CD9702430723}"/>
    <dgm:cxn modelId="{F70CC00C-FC74-4321-89CC-C6BB11BD656B}" srcId="{652196A6-8D5B-4C7A-BA85-5A0614E3EE73}" destId="{B45B14C5-685A-40F1-B379-DA1088362A20}" srcOrd="3" destOrd="0" parTransId="{C24EF46D-4A4E-4712-B26D-9B09D03CF137}" sibTransId="{F42AE9EB-03D5-4C2B-8E6A-1A42765D8B79}"/>
    <dgm:cxn modelId="{02F193BC-8E9E-4C9C-BA3A-990110BD09F8}" srcId="{652196A6-8D5B-4C7A-BA85-5A0614E3EE73}" destId="{37C7E54F-5775-4C9D-9260-7E4B95361D5A}" srcOrd="1" destOrd="0" parTransId="{45CC4213-F125-4820-BD69-19920FB8DB16}" sibTransId="{1C951D4A-8396-47AB-9268-5659BE495B4E}"/>
    <dgm:cxn modelId="{11AA94D3-E06C-4EB1-AD5B-E790C29F853B}" type="presOf" srcId="{37C7E54F-5775-4C9D-9260-7E4B95361D5A}" destId="{B165E0A8-C395-4913-AE8D-7A7B108F7566}" srcOrd="0" destOrd="0" presId="urn:microsoft.com/office/officeart/2005/8/layout/pList1"/>
    <dgm:cxn modelId="{E7E68821-B937-477A-8AEF-DD03A668F4C0}" type="presOf" srcId="{5D8DF10C-B8A2-4D13-8E62-EEA3E0E976DB}" destId="{6BD51FCF-987B-44E1-A277-F508436B757D}" srcOrd="0" destOrd="0" presId="urn:microsoft.com/office/officeart/2005/8/layout/pList1"/>
    <dgm:cxn modelId="{D6D9064C-C7E2-4587-95D2-CEEFF7DE5BC0}" type="presOf" srcId="{652196A6-8D5B-4C7A-BA85-5A0614E3EE73}" destId="{31214A96-360F-4D3B-AF1C-181C5D4052CA}" srcOrd="0" destOrd="0" presId="urn:microsoft.com/office/officeart/2005/8/layout/pList1"/>
    <dgm:cxn modelId="{55B34BF2-6014-4F92-BC0A-83C4CCE836F9}" srcId="{652196A6-8D5B-4C7A-BA85-5A0614E3EE73}" destId="{56BD60E2-A085-46E2-B65F-7AF1E47EBBD8}" srcOrd="0" destOrd="0" parTransId="{7BA893A0-C51C-4989-B0A6-5E6F1928B0A9}" sibTransId="{5D8DF10C-B8A2-4D13-8E62-EEA3E0E976DB}"/>
    <dgm:cxn modelId="{3F580DA0-9E4A-47C2-A3EC-88E2C76EE6A0}" type="presParOf" srcId="{31214A96-360F-4D3B-AF1C-181C5D4052CA}" destId="{BD197E46-17BC-4961-8486-78C87393F444}" srcOrd="0" destOrd="0" presId="urn:microsoft.com/office/officeart/2005/8/layout/pList1"/>
    <dgm:cxn modelId="{EB8101C6-73DB-4BE2-8B67-6A4C88E01635}" type="presParOf" srcId="{BD197E46-17BC-4961-8486-78C87393F444}" destId="{1E4D1688-B850-4288-9C2C-4762232A549B}" srcOrd="0" destOrd="0" presId="urn:microsoft.com/office/officeart/2005/8/layout/pList1"/>
    <dgm:cxn modelId="{4882B9A2-70E4-494B-AD3C-483A04F67B21}" type="presParOf" srcId="{BD197E46-17BC-4961-8486-78C87393F444}" destId="{76ACA0D8-2A80-44F8-8121-D5D976FFB94D}" srcOrd="1" destOrd="0" presId="urn:microsoft.com/office/officeart/2005/8/layout/pList1"/>
    <dgm:cxn modelId="{57E77798-4728-4826-A558-5DB58152788C}" type="presParOf" srcId="{31214A96-360F-4D3B-AF1C-181C5D4052CA}" destId="{6BD51FCF-987B-44E1-A277-F508436B757D}" srcOrd="1" destOrd="0" presId="urn:microsoft.com/office/officeart/2005/8/layout/pList1"/>
    <dgm:cxn modelId="{E717DFD1-E243-49D2-8952-EE788F2BD75F}" type="presParOf" srcId="{31214A96-360F-4D3B-AF1C-181C5D4052CA}" destId="{020BE701-00F9-4C1A-822A-0E2FBC85EBA8}" srcOrd="2" destOrd="0" presId="urn:microsoft.com/office/officeart/2005/8/layout/pList1"/>
    <dgm:cxn modelId="{52A0A3CB-9D60-4CEE-B3A1-2AEA3EDA2DB4}" type="presParOf" srcId="{020BE701-00F9-4C1A-822A-0E2FBC85EBA8}" destId="{DBA45709-18B7-4A63-BDDA-884376BC56D1}" srcOrd="0" destOrd="0" presId="urn:microsoft.com/office/officeart/2005/8/layout/pList1"/>
    <dgm:cxn modelId="{B86E3D29-CEB9-4B17-8674-0E0305B76209}" type="presParOf" srcId="{020BE701-00F9-4C1A-822A-0E2FBC85EBA8}" destId="{B165E0A8-C395-4913-AE8D-7A7B108F7566}" srcOrd="1" destOrd="0" presId="urn:microsoft.com/office/officeart/2005/8/layout/pList1"/>
    <dgm:cxn modelId="{C546691F-A746-4BCA-90E4-5796C08E2F1C}" type="presParOf" srcId="{31214A96-360F-4D3B-AF1C-181C5D4052CA}" destId="{16B8C084-8DE5-4A1D-9C8F-DCA4FE51C04B}" srcOrd="3" destOrd="0" presId="urn:microsoft.com/office/officeart/2005/8/layout/pList1"/>
    <dgm:cxn modelId="{6C757933-C62F-4877-BBDF-CB3014EB8F79}" type="presParOf" srcId="{31214A96-360F-4D3B-AF1C-181C5D4052CA}" destId="{D47D66F9-BE6E-4A28-B3C0-1F3498772000}" srcOrd="4" destOrd="0" presId="urn:microsoft.com/office/officeart/2005/8/layout/pList1"/>
    <dgm:cxn modelId="{BC8679CB-B34E-4529-B405-9CF2B8DA4630}" type="presParOf" srcId="{D47D66F9-BE6E-4A28-B3C0-1F3498772000}" destId="{9EDAD68D-8FF0-4A32-8D9A-8CD9285686D4}" srcOrd="0" destOrd="0" presId="urn:microsoft.com/office/officeart/2005/8/layout/pList1"/>
    <dgm:cxn modelId="{8E518507-3C29-4F75-8792-A505DB07EDE3}" type="presParOf" srcId="{D47D66F9-BE6E-4A28-B3C0-1F3498772000}" destId="{71DF6B3E-471A-4E0B-8DC0-FDBB26FA8A0A}" srcOrd="1" destOrd="0" presId="urn:microsoft.com/office/officeart/2005/8/layout/pList1"/>
    <dgm:cxn modelId="{EECBD4A0-CB80-4147-BF1F-92A14414F960}" type="presParOf" srcId="{31214A96-360F-4D3B-AF1C-181C5D4052CA}" destId="{20A232FF-B048-441D-B036-BC4F983D5E7C}" srcOrd="5" destOrd="0" presId="urn:microsoft.com/office/officeart/2005/8/layout/pList1"/>
    <dgm:cxn modelId="{C3311BAA-D861-4FC3-9454-C0FBC6327E5A}" type="presParOf" srcId="{31214A96-360F-4D3B-AF1C-181C5D4052CA}" destId="{56E51A92-0BF2-40BD-9CA2-60F95BFB2BEF}" srcOrd="6" destOrd="0" presId="urn:microsoft.com/office/officeart/2005/8/layout/pList1"/>
    <dgm:cxn modelId="{08773304-3FFB-4B57-8BD4-81A39087D658}" type="presParOf" srcId="{56E51A92-0BF2-40BD-9CA2-60F95BFB2BEF}" destId="{1B8F72D9-00FA-4F6C-A981-FCB3DB0CA5BF}" srcOrd="0" destOrd="0" presId="urn:microsoft.com/office/officeart/2005/8/layout/pList1"/>
    <dgm:cxn modelId="{C88F5FA2-0089-46AB-8AF5-294B8EB2DE26}" type="presParOf" srcId="{56E51A92-0BF2-40BD-9CA2-60F95BFB2BEF}" destId="{927A66F4-9C40-4D42-9ED2-6C967AABF154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D1688-B850-4288-9C2C-4762232A549B}">
      <dsp:nvSpPr>
        <dsp:cNvPr id="0" name=""/>
        <dsp:cNvSpPr/>
      </dsp:nvSpPr>
      <dsp:spPr>
        <a:xfrm>
          <a:off x="325609" y="939"/>
          <a:ext cx="2496728" cy="1720245"/>
        </a:xfrm>
        <a:prstGeom prst="round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CA0D8-2A80-44F8-8121-D5D976FFB94D}">
      <dsp:nvSpPr>
        <dsp:cNvPr id="0" name=""/>
        <dsp:cNvSpPr/>
      </dsp:nvSpPr>
      <dsp:spPr>
        <a:xfrm>
          <a:off x="325609" y="1721185"/>
          <a:ext cx="2496728" cy="926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200" kern="1200" dirty="0" smtClean="0"/>
            <a:t>ANALİZ</a:t>
          </a:r>
          <a:endParaRPr lang="tr-TR" sz="2200" kern="1200" dirty="0"/>
        </a:p>
      </dsp:txBody>
      <dsp:txXfrm>
        <a:off x="325609" y="1721185"/>
        <a:ext cx="2496728" cy="926286"/>
      </dsp:txXfrm>
    </dsp:sp>
    <dsp:sp modelId="{DBA45709-18B7-4A63-BDDA-884376BC56D1}">
      <dsp:nvSpPr>
        <dsp:cNvPr id="0" name=""/>
        <dsp:cNvSpPr/>
      </dsp:nvSpPr>
      <dsp:spPr>
        <a:xfrm>
          <a:off x="3072115" y="939"/>
          <a:ext cx="2496728" cy="1720245"/>
        </a:xfrm>
        <a:prstGeom prst="round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5E0A8-C395-4913-AE8D-7A7B108F7566}">
      <dsp:nvSpPr>
        <dsp:cNvPr id="0" name=""/>
        <dsp:cNvSpPr/>
      </dsp:nvSpPr>
      <dsp:spPr>
        <a:xfrm>
          <a:off x="3072115" y="1721185"/>
          <a:ext cx="2496728" cy="926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200" kern="1200" dirty="0" smtClean="0"/>
            <a:t>KAVRAMSAL TASARIMI VE ŞEMA</a:t>
          </a:r>
          <a:endParaRPr lang="tr-TR" sz="2200" kern="1200" dirty="0"/>
        </a:p>
      </dsp:txBody>
      <dsp:txXfrm>
        <a:off x="3072115" y="1721185"/>
        <a:ext cx="2496728" cy="926286"/>
      </dsp:txXfrm>
    </dsp:sp>
    <dsp:sp modelId="{9EDAD68D-8FF0-4A32-8D9A-8CD9285686D4}">
      <dsp:nvSpPr>
        <dsp:cNvPr id="0" name=""/>
        <dsp:cNvSpPr/>
      </dsp:nvSpPr>
      <dsp:spPr>
        <a:xfrm>
          <a:off x="5818621" y="939"/>
          <a:ext cx="2496728" cy="1720245"/>
        </a:xfrm>
        <a:prstGeom prst="round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F6B3E-471A-4E0B-8DC0-FDBB26FA8A0A}">
      <dsp:nvSpPr>
        <dsp:cNvPr id="0" name=""/>
        <dsp:cNvSpPr/>
      </dsp:nvSpPr>
      <dsp:spPr>
        <a:xfrm>
          <a:off x="5818621" y="1721185"/>
          <a:ext cx="2496728" cy="926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200" kern="1200" dirty="0" smtClean="0"/>
            <a:t>FİZİKSEL VERİ TASARIMI VE ŞEMA</a:t>
          </a:r>
          <a:endParaRPr lang="tr-TR" sz="2200" kern="1200" dirty="0"/>
        </a:p>
      </dsp:txBody>
      <dsp:txXfrm>
        <a:off x="5818621" y="1721185"/>
        <a:ext cx="2496728" cy="926286"/>
      </dsp:txXfrm>
    </dsp:sp>
    <dsp:sp modelId="{1B8F72D9-00FA-4F6C-A981-FCB3DB0CA5BF}">
      <dsp:nvSpPr>
        <dsp:cNvPr id="0" name=""/>
        <dsp:cNvSpPr/>
      </dsp:nvSpPr>
      <dsp:spPr>
        <a:xfrm>
          <a:off x="3072115" y="2897144"/>
          <a:ext cx="2496728" cy="1720245"/>
        </a:xfrm>
        <a:prstGeom prst="round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7A66F4-9C40-4D42-9ED2-6C967AABF154}">
      <dsp:nvSpPr>
        <dsp:cNvPr id="0" name=""/>
        <dsp:cNvSpPr/>
      </dsp:nvSpPr>
      <dsp:spPr>
        <a:xfrm>
          <a:off x="3072115" y="4617390"/>
          <a:ext cx="2496728" cy="926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0" numCol="1" spcCol="1270" anchor="t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2200" kern="1200" dirty="0" smtClean="0"/>
            <a:t>İÇ ŞEMA</a:t>
          </a:r>
          <a:endParaRPr lang="tr-TR" sz="2200" kern="1200" dirty="0"/>
        </a:p>
      </dsp:txBody>
      <dsp:txXfrm>
        <a:off x="3072115" y="4617390"/>
        <a:ext cx="2496728" cy="926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3AA9-4728-4D8F-A054-133D1F7F5FBF}" type="datetimeFigureOut">
              <a:rPr lang="tr-TR" smtClean="0"/>
              <a:t>18.03.2024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5BA7-A873-4552-BD35-2E7C86FCDF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114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3AA9-4728-4D8F-A054-133D1F7F5FBF}" type="datetimeFigureOut">
              <a:rPr lang="tr-TR" smtClean="0"/>
              <a:t>18.03.2024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5BA7-A873-4552-BD35-2E7C86FCDF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393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3AA9-4728-4D8F-A054-133D1F7F5FBF}" type="datetimeFigureOut">
              <a:rPr lang="tr-TR" smtClean="0"/>
              <a:t>18.03.2024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5BA7-A873-4552-BD35-2E7C86FCDF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630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3AA9-4728-4D8F-A054-133D1F7F5FBF}" type="datetimeFigureOut">
              <a:rPr lang="tr-TR" smtClean="0"/>
              <a:t>18.03.2024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5BA7-A873-4552-BD35-2E7C86FCDF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842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3AA9-4728-4D8F-A054-133D1F7F5FBF}" type="datetimeFigureOut">
              <a:rPr lang="tr-TR" smtClean="0"/>
              <a:t>18.03.2024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5BA7-A873-4552-BD35-2E7C86FCDF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008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3AA9-4728-4D8F-A054-133D1F7F5FBF}" type="datetimeFigureOut">
              <a:rPr lang="tr-TR" smtClean="0"/>
              <a:t>18.03.2024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5BA7-A873-4552-BD35-2E7C86FCDF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4004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3AA9-4728-4D8F-A054-133D1F7F5FBF}" type="datetimeFigureOut">
              <a:rPr lang="tr-TR" smtClean="0"/>
              <a:t>18.03.2024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5BA7-A873-4552-BD35-2E7C86FCDF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027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3AA9-4728-4D8F-A054-133D1F7F5FBF}" type="datetimeFigureOut">
              <a:rPr lang="tr-TR" smtClean="0"/>
              <a:t>18.03.2024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5BA7-A873-4552-BD35-2E7C86FCDF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50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3AA9-4728-4D8F-A054-133D1F7F5FBF}" type="datetimeFigureOut">
              <a:rPr lang="tr-TR" smtClean="0"/>
              <a:t>18.03.2024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5BA7-A873-4552-BD35-2E7C86FCDF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13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3AA9-4728-4D8F-A054-133D1F7F5FBF}" type="datetimeFigureOut">
              <a:rPr lang="tr-TR" smtClean="0"/>
              <a:t>18.03.2024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5BA7-A873-4552-BD35-2E7C86FCDF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926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3AA9-4728-4D8F-A054-133D1F7F5FBF}" type="datetimeFigureOut">
              <a:rPr lang="tr-TR" smtClean="0"/>
              <a:t>18.03.2024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5BA7-A873-4552-BD35-2E7C86FCDF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723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B3AA9-4728-4D8F-A054-133D1F7F5FBF}" type="datetimeFigureOut">
              <a:rPr lang="tr-TR" smtClean="0"/>
              <a:t>18.03.2024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15BA7-A873-4552-BD35-2E7C86FCDFA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620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VERİ ORGANİZASYONU</a:t>
            </a:r>
            <a:br>
              <a:rPr lang="tr-TR" dirty="0" smtClean="0"/>
            </a:br>
            <a:r>
              <a:rPr lang="tr-TR" dirty="0" smtClean="0"/>
              <a:t>MAKALE ÖZET ÖDEVİ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MEHMET CAN İNAN</a:t>
            </a:r>
          </a:p>
          <a:p>
            <a:r>
              <a:rPr lang="tr-TR" dirty="0" smtClean="0"/>
              <a:t>02210224030</a:t>
            </a:r>
          </a:p>
          <a:p>
            <a:r>
              <a:rPr lang="tr-TR" dirty="0" smtClean="0"/>
              <a:t>ÖDEV 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78694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0" y="188640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dirty="0" smtClean="0"/>
          </a:p>
          <a:p>
            <a:r>
              <a:rPr lang="tr-TR" dirty="0" smtClean="0"/>
              <a:t>- </a:t>
            </a:r>
            <a:r>
              <a:rPr lang="tr-TR" b="1" dirty="0" smtClean="0"/>
              <a:t>İşlemci Yapılandırmaları: </a:t>
            </a:r>
            <a:r>
              <a:rPr lang="tr-TR" dirty="0" smtClean="0"/>
              <a:t>Veri tabanlarının performansı, kullanılan işlemci ve işlemci çekirdeklerinin sayısına ve yapılandırmasına bağlı olarak değişiklik göstermektedir.</a:t>
            </a:r>
          </a:p>
          <a:p>
            <a:r>
              <a:rPr lang="tr-TR" dirty="0" smtClean="0"/>
              <a:t>- </a:t>
            </a:r>
            <a:r>
              <a:rPr lang="tr-TR" b="1" dirty="0" smtClean="0"/>
              <a:t>Sorgu Karmaşıklığı: </a:t>
            </a:r>
            <a:r>
              <a:rPr lang="tr-TR" dirty="0" smtClean="0"/>
              <a:t>Detaylı ve karmaşık sorguların performansı, sorgu sayısı ve sorgular/saniye oranı gibi faktörlerle analiz edilmiştir.</a:t>
            </a:r>
          </a:p>
          <a:p>
            <a:r>
              <a:rPr lang="tr-TR" dirty="0" smtClean="0"/>
              <a:t>- </a:t>
            </a:r>
            <a:r>
              <a:rPr lang="tr-TR" b="1" dirty="0" smtClean="0"/>
              <a:t>Karşılaştırma Sonuçları: </a:t>
            </a:r>
            <a:r>
              <a:rPr lang="tr-TR" dirty="0" smtClean="0"/>
              <a:t>Çeşitli test senaryoları, işletmelere hangi veri tabanı yönetim sistemini kullanmaları gerektiği konusunda rehberlik etmektedir.</a:t>
            </a:r>
          </a:p>
          <a:p>
            <a:r>
              <a:rPr lang="tr-TR" dirty="0" smtClean="0"/>
              <a:t>- </a:t>
            </a:r>
            <a:r>
              <a:rPr lang="tr-TR" b="1" dirty="0" smtClean="0"/>
              <a:t>Avantaj ve Dezavantajlar: </a:t>
            </a:r>
            <a:r>
              <a:rPr lang="tr-TR" dirty="0" smtClean="0"/>
              <a:t>Her iki veri tabanı türünün de avantajları ve dezavantajları bulunmaktadır. İlişkisel veri tabanlarından </a:t>
            </a:r>
            <a:r>
              <a:rPr lang="tr-TR" dirty="0" err="1" smtClean="0"/>
              <a:t>NoSQL</a:t>
            </a:r>
            <a:r>
              <a:rPr lang="tr-TR" dirty="0" smtClean="0"/>
              <a:t> sistemlere geçiş zorluklar içerebilir ve veri güvenliği konusunda </a:t>
            </a:r>
            <a:r>
              <a:rPr lang="tr-TR" dirty="0" err="1" smtClean="0"/>
              <a:t>NoSQL</a:t>
            </a:r>
            <a:r>
              <a:rPr lang="tr-TR" dirty="0" smtClean="0"/>
              <a:t> sistemler henüz ilişkisel sistemler kadar gelişmemiş olabilir.</a:t>
            </a:r>
          </a:p>
          <a:p>
            <a:r>
              <a:rPr lang="tr-TR" dirty="0" smtClean="0"/>
              <a:t>- </a:t>
            </a:r>
            <a:r>
              <a:rPr lang="tr-TR" b="1" dirty="0" smtClean="0"/>
              <a:t>Performans Etkinliği: </a:t>
            </a:r>
            <a:r>
              <a:rPr lang="tr-TR" dirty="0" smtClean="0"/>
              <a:t>Hız, geliştirme süresi ve ölçeklenebilirlik gibi faktörler göz önünde bulundurulduğunda, </a:t>
            </a:r>
            <a:r>
              <a:rPr lang="tr-TR" dirty="0" err="1" smtClean="0"/>
              <a:t>NoSQL</a:t>
            </a:r>
            <a:r>
              <a:rPr lang="tr-TR" dirty="0" smtClean="0"/>
              <a:t> veri tabanlarının kullanılması performans açısından daha etkin sonuçlar sağlayabilir.</a:t>
            </a:r>
          </a:p>
          <a:p>
            <a:endParaRPr lang="tr-T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789040"/>
            <a:ext cx="7952937" cy="306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937" y="5589240"/>
            <a:ext cx="1191063" cy="1238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328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2987824" y="903651"/>
            <a:ext cx="60861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Bilgisayar  yazılım  ve  iletişimde yaşanan hızlı gelişim ,</a:t>
            </a:r>
            <a:r>
              <a:rPr lang="tr-TR" dirty="0" smtClean="0"/>
              <a:t>verilerin  dönüştürülerek saklanmasını ve veri tabanı kullanımını  daha  dinamik  kullanmayı gerektirir. </a:t>
            </a:r>
          </a:p>
          <a:p>
            <a:endParaRPr lang="tr-TR" dirty="0" smtClean="0"/>
          </a:p>
          <a:p>
            <a:r>
              <a:rPr lang="tr-TR" dirty="0" smtClean="0"/>
              <a:t>Elektronik ortamda işlem yapan her bir  firma, tüzel kişiler ve bireylerin  </a:t>
            </a:r>
            <a:r>
              <a:rPr lang="tr-TR" dirty="0" smtClean="0"/>
              <a:t>bilgilerinin  organize edilerek saklanmasına  ve değiştirilmesi gibi farklı alanlarda  veri modelleme ve depolama işlemleri gerekmektedir.</a:t>
            </a:r>
          </a:p>
          <a:p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3651"/>
            <a:ext cx="2987824" cy="2453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Metin kutusu 4"/>
          <p:cNvSpPr txBox="1"/>
          <p:nvPr/>
        </p:nvSpPr>
        <p:spPr>
          <a:xfrm>
            <a:off x="1493912" y="196008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BAŞLANGIÇ OLARAK VERİ VE BİLGİNİN DEPOLANMASI</a:t>
            </a:r>
            <a:endParaRPr lang="tr-TR" b="1" dirty="0"/>
          </a:p>
        </p:txBody>
      </p:sp>
      <p:sp>
        <p:nvSpPr>
          <p:cNvPr id="6" name="Dikdörtgen 5"/>
          <p:cNvSpPr/>
          <p:nvPr/>
        </p:nvSpPr>
        <p:spPr>
          <a:xfrm>
            <a:off x="917848" y="3512817"/>
            <a:ext cx="77048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Verinin boyutu, miktarı ve </a:t>
            </a:r>
          </a:p>
          <a:p>
            <a:r>
              <a:rPr lang="tr-TR" dirty="0" smtClean="0"/>
              <a:t>Komplikasyonu gibi etkenlere bağlı olarak bir çok veri </a:t>
            </a:r>
          </a:p>
          <a:p>
            <a:r>
              <a:rPr lang="tr-TR" dirty="0" smtClean="0"/>
              <a:t>modelleme, veri depolama ve sorgulama yöntemleri </a:t>
            </a:r>
          </a:p>
          <a:p>
            <a:r>
              <a:rPr lang="tr-TR" dirty="0" smtClean="0"/>
              <a:t>oluşturulmuştur. </a:t>
            </a:r>
          </a:p>
          <a:p>
            <a:r>
              <a:rPr lang="tr-TR" dirty="0" smtClean="0"/>
              <a:t>Bu kapsamda, okuma ve yazma gibi işlemlerin yoğun </a:t>
            </a:r>
          </a:p>
          <a:p>
            <a:r>
              <a:rPr lang="tr-TR" dirty="0" smtClean="0"/>
              <a:t>olarak kullanıldığı veri tabanlarında ilişkisel veri </a:t>
            </a:r>
          </a:p>
          <a:p>
            <a:r>
              <a:rPr lang="tr-TR" dirty="0" smtClean="0"/>
              <a:t>tabanlarının yanı sıra ilişkisel olmayan veri tabanı </a:t>
            </a:r>
          </a:p>
          <a:p>
            <a:r>
              <a:rPr lang="tr-TR" dirty="0" smtClean="0"/>
              <a:t>yönetim sistemleri de kullanılmaktadır. Performans ve </a:t>
            </a:r>
          </a:p>
          <a:p>
            <a:r>
              <a:rPr lang="tr-TR" dirty="0" smtClean="0"/>
              <a:t>esneklik özellikleri ile ilişkisel olmayan veri tabanı </a:t>
            </a:r>
          </a:p>
          <a:p>
            <a:r>
              <a:rPr lang="tr-TR" dirty="0" smtClean="0"/>
              <a:t>yönetim sistemleri dünya genelinde büyük firmalar tarafından tercih edilmektedir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51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95536" y="188640"/>
            <a:ext cx="79208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/>
              <a:t>Bilişim Sistemleri ve Yönetimi</a:t>
            </a:r>
            <a:r>
              <a:rPr lang="tr-TR" dirty="0" smtClean="0"/>
              <a:t>: Bilişim sistemleri, organizasyonlarda karar verme sürecine kadar bilgiyi toplamak, düzenlemek, işlemek ve saklamak için kullanılır. Temelde üç ana aktivite vardır: girdi, işlem ve çıktı. Girdi, ham bilgilerin toplanması; işlem, bu bilgilerin anlamlı hale getirilmesi; çıktı ise işlenmiş bilginin insanlara veya diğer aktivitelere aktarılmasıdır. Etkili bilişim sistemleri kullanımı için organizasyon, yönetim ve teknoloji konularında bilgi sahibi olmak önemlidir.</a:t>
            </a:r>
          </a:p>
          <a:p>
            <a:endParaRPr lang="tr-TR" dirty="0" smtClean="0"/>
          </a:p>
          <a:p>
            <a:r>
              <a:rPr lang="tr-TR" b="1" dirty="0" smtClean="0"/>
              <a:t>Veri Tabanı ve Veri Tabanı Yönetim Sistemleri</a:t>
            </a:r>
            <a:r>
              <a:rPr lang="tr-TR" dirty="0" smtClean="0"/>
              <a:t>: Veri tabanı, belirli bir kullanım amacına uygun olarak düzenlenmiş verilerin topluluğudur ve bu veriler mantıksal ve fiziksel olarak tanımlanmış bilgi depolarında saklanır. Veri tabanı yönetim sistemleri , birden çok kullanıcının verilere eş zamanlı olarak erişimini sağlayan kurallar sistemidir. Veri tabanı sistemi, veri tabanını, </a:t>
            </a:r>
            <a:r>
              <a:rPr lang="tr-TR" dirty="0" err="1" smtClean="0"/>
              <a:t>VTYS’yi</a:t>
            </a:r>
            <a:r>
              <a:rPr lang="tr-TR" dirty="0" smtClean="0"/>
              <a:t>, uygulama programlarını ve kullanıcı </a:t>
            </a:r>
            <a:r>
              <a:rPr lang="tr-TR" dirty="0" err="1" smtClean="0"/>
              <a:t>arayüzlerini</a:t>
            </a:r>
            <a:r>
              <a:rPr lang="tr-TR" dirty="0" smtClean="0"/>
              <a:t> içerir.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41" y="4005063"/>
            <a:ext cx="8568952" cy="2476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28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467544" y="1412776"/>
            <a:ext cx="60486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/>
              <a:t>Düz Model veya Tablo Modeli: </a:t>
            </a:r>
            <a:r>
              <a:rPr lang="tr-TR" dirty="0" smtClean="0"/>
              <a:t>Bu model, iki boyutlu bir veri grubundan oluşur ve genellikle tek bir tablo olarak düşünülür. Sütunlar verilerin benzer özelliklerini, satırlar ise veri gruplarını temsil eder.</a:t>
            </a:r>
          </a:p>
          <a:p>
            <a:endParaRPr lang="tr-TR" dirty="0" smtClean="0"/>
          </a:p>
          <a:p>
            <a:r>
              <a:rPr lang="tr-TR" b="1" dirty="0" smtClean="0"/>
              <a:t>Hiyerarşik Veri Modeli: </a:t>
            </a:r>
            <a:r>
              <a:rPr lang="tr-TR" dirty="0" smtClean="0"/>
              <a:t>1960’larda geliştirilen bu model, ağaç yapısını kullanarak verileri depolar. Her kayıt, bir kökten (ana kayıttan) türeyen çocuk kayıtlara sahip olabilir ve her kaydın bir ebeveyni vardır.</a:t>
            </a:r>
          </a:p>
          <a:p>
            <a:endParaRPr lang="tr-TR" dirty="0" smtClean="0"/>
          </a:p>
          <a:p>
            <a:r>
              <a:rPr lang="tr-TR" b="1" dirty="0" smtClean="0"/>
              <a:t>Ağ Veri Modeli: </a:t>
            </a:r>
            <a:r>
              <a:rPr lang="tr-TR" dirty="0" smtClean="0"/>
              <a:t>1970’lerin başında geliştirilen bu model, hiyerarşik modelin bir evrimidir ve veriler arasındaki doğal ilişkileri temsil eder. Ağ modeli, bir verinin birden fazla diğer veriyle ilişkili olabileceği durumları daha iyi yönetebilir.</a:t>
            </a:r>
          </a:p>
          <a:p>
            <a:endParaRPr lang="tr-TR" dirty="0" smtClean="0"/>
          </a:p>
          <a:p>
            <a:r>
              <a:rPr lang="tr-TR" dirty="0" smtClean="0"/>
              <a:t>Bu modeller, veri tabanı tasarımında ve veri organizasyonunda önemli rol oynar</a:t>
            </a:r>
            <a:endParaRPr lang="tr-TR" dirty="0"/>
          </a:p>
        </p:txBody>
      </p:sp>
      <p:sp>
        <p:nvSpPr>
          <p:cNvPr id="3" name="Metin kutusu 2"/>
          <p:cNvSpPr txBox="1"/>
          <p:nvPr/>
        </p:nvSpPr>
        <p:spPr>
          <a:xfrm>
            <a:off x="971600" y="548680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/>
              <a:t>Veri tabanı modelleri 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107" y="980728"/>
            <a:ext cx="2678893" cy="2007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508" y="2988329"/>
            <a:ext cx="2627784" cy="1969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125" y="4797152"/>
            <a:ext cx="2747797" cy="2060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363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3131840" y="12681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VERİ TABANI TASARIMI</a:t>
            </a:r>
            <a:endParaRPr lang="tr-TR" b="1" dirty="0"/>
          </a:p>
        </p:txBody>
      </p:sp>
      <p:graphicFrame>
        <p:nvGraphicFramePr>
          <p:cNvPr id="4" name="Diyagram 3"/>
          <p:cNvGraphicFramePr/>
          <p:nvPr>
            <p:extLst>
              <p:ext uri="{D42A27DB-BD31-4B8C-83A1-F6EECF244321}">
                <p14:modId xmlns:p14="http://schemas.microsoft.com/office/powerpoint/2010/main" val="914255801"/>
              </p:ext>
            </p:extLst>
          </p:nvPr>
        </p:nvGraphicFramePr>
        <p:xfrm>
          <a:off x="323528" y="908720"/>
          <a:ext cx="8640960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201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611560" y="548680"/>
            <a:ext cx="813690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/>
              <a:t>ilişkisel ve ilişkisel Olmayan (</a:t>
            </a:r>
            <a:r>
              <a:rPr lang="tr-TR" b="1" dirty="0" err="1" smtClean="0"/>
              <a:t>NoSQL</a:t>
            </a:r>
            <a:r>
              <a:rPr lang="tr-TR" b="1" dirty="0" smtClean="0"/>
              <a:t>) </a:t>
            </a:r>
            <a:r>
              <a:rPr lang="tr-TR" b="1" dirty="0" err="1" smtClean="0"/>
              <a:t>Veritabanı</a:t>
            </a:r>
            <a:r>
              <a:rPr lang="tr-TR" b="1" dirty="0" smtClean="0"/>
              <a:t> Sistemleri :</a:t>
            </a:r>
          </a:p>
          <a:p>
            <a:endParaRPr lang="tr-TR" dirty="0" smtClean="0"/>
          </a:p>
          <a:p>
            <a:r>
              <a:rPr lang="tr-TR" b="1" dirty="0" smtClean="0"/>
              <a:t>İlişkisel </a:t>
            </a:r>
            <a:r>
              <a:rPr lang="tr-TR" b="1" dirty="0" err="1" smtClean="0"/>
              <a:t>Veritabanı</a:t>
            </a:r>
            <a:r>
              <a:rPr lang="tr-TR" b="1" dirty="0" smtClean="0"/>
              <a:t> Sistemi:</a:t>
            </a:r>
          </a:p>
          <a:p>
            <a:r>
              <a:rPr lang="tr-TR" dirty="0" smtClean="0"/>
              <a:t>Satır ve sütunlardan oluşan tablolardan oluşan, günümüzde en yaygın kullanılan </a:t>
            </a:r>
            <a:r>
              <a:rPr lang="tr-TR" dirty="0" err="1" smtClean="0"/>
              <a:t>veritabanı</a:t>
            </a:r>
            <a:r>
              <a:rPr lang="tr-TR" dirty="0" smtClean="0"/>
              <a:t> sistemidir.</a:t>
            </a:r>
          </a:p>
          <a:p>
            <a:r>
              <a:rPr lang="tr-TR" dirty="0" smtClean="0"/>
              <a:t>Bu tablolar birbiriyle ilişkilidir ve bir ilişkiden bahsetmek için bir </a:t>
            </a:r>
            <a:r>
              <a:rPr lang="tr-TR" dirty="0" err="1" smtClean="0"/>
              <a:t>veritabanında</a:t>
            </a:r>
            <a:r>
              <a:rPr lang="tr-TR" dirty="0" smtClean="0"/>
              <a:t> ilgili verilere sahip en az iki tablo bulunmalıdır.</a:t>
            </a:r>
          </a:p>
          <a:p>
            <a:r>
              <a:rPr lang="tr-TR" dirty="0" smtClean="0"/>
              <a:t>İlişkisel </a:t>
            </a:r>
            <a:r>
              <a:rPr lang="tr-TR" dirty="0" err="1" smtClean="0"/>
              <a:t>veritabanları</a:t>
            </a:r>
            <a:r>
              <a:rPr lang="tr-TR" dirty="0" smtClean="0"/>
              <a:t>, </a:t>
            </a:r>
            <a:r>
              <a:rPr lang="tr-TR" dirty="0" err="1" smtClean="0"/>
              <a:t>veritabanları</a:t>
            </a:r>
            <a:r>
              <a:rPr lang="tr-TR" dirty="0" smtClean="0"/>
              <a:t> adı verilen büyük dosyalardır ve her tablo, verileri belirli bir yapıya göre depolamak üzere tasarlanmıştır .</a:t>
            </a:r>
          </a:p>
          <a:p>
            <a:endParaRPr lang="tr-TR" dirty="0"/>
          </a:p>
          <a:p>
            <a:endParaRPr lang="tr-TR" dirty="0" smtClean="0"/>
          </a:p>
          <a:p>
            <a:r>
              <a:rPr lang="tr-TR" b="1" dirty="0" smtClean="0"/>
              <a:t>İlişkisel Olmayan (</a:t>
            </a:r>
            <a:r>
              <a:rPr lang="tr-TR" b="1" dirty="0" err="1" smtClean="0"/>
              <a:t>NoSQL</a:t>
            </a:r>
            <a:r>
              <a:rPr lang="tr-TR" b="1" dirty="0" smtClean="0"/>
              <a:t>) </a:t>
            </a:r>
            <a:r>
              <a:rPr lang="tr-TR" b="1" dirty="0" err="1" smtClean="0"/>
              <a:t>Veritabanı</a:t>
            </a:r>
            <a:r>
              <a:rPr lang="tr-TR" b="1" dirty="0" smtClean="0"/>
              <a:t> Sistemi:</a:t>
            </a:r>
          </a:p>
          <a:p>
            <a:r>
              <a:rPr lang="tr-TR" dirty="0" err="1" smtClean="0"/>
              <a:t>NoSQL</a:t>
            </a:r>
            <a:r>
              <a:rPr lang="tr-TR" dirty="0" smtClean="0"/>
              <a:t> kavramı ilk olarak 1998 yılında ilişkisel </a:t>
            </a:r>
            <a:r>
              <a:rPr lang="tr-TR" dirty="0" err="1" smtClean="0"/>
              <a:t>veritabanı</a:t>
            </a:r>
            <a:r>
              <a:rPr lang="tr-TR" dirty="0" smtClean="0"/>
              <a:t> sistemlerine alternatif olarak Carlo </a:t>
            </a:r>
            <a:r>
              <a:rPr lang="tr-TR" dirty="0" err="1" smtClean="0"/>
              <a:t>Strozzi</a:t>
            </a:r>
            <a:r>
              <a:rPr lang="tr-TR" dirty="0" smtClean="0"/>
              <a:t> tarafından tanıtıldı.</a:t>
            </a:r>
          </a:p>
          <a:p>
            <a:r>
              <a:rPr lang="tr-TR" dirty="0" err="1" smtClean="0"/>
              <a:t>NoSQL</a:t>
            </a:r>
            <a:r>
              <a:rPr lang="tr-TR" dirty="0" smtClean="0"/>
              <a:t> </a:t>
            </a:r>
            <a:r>
              <a:rPr lang="tr-TR" dirty="0" err="1" smtClean="0"/>
              <a:t>veritabanları</a:t>
            </a:r>
            <a:r>
              <a:rPr lang="tr-TR" dirty="0" smtClean="0"/>
              <a:t> yatay olarak ölçeklenebilir veri depolama sistemleridir.</a:t>
            </a:r>
          </a:p>
          <a:p>
            <a:r>
              <a:rPr lang="tr-TR" dirty="0" smtClean="0"/>
              <a:t>Örnekler arasında </a:t>
            </a:r>
            <a:r>
              <a:rPr lang="tr-TR" dirty="0" err="1" smtClean="0"/>
              <a:t>Digg'in</a:t>
            </a:r>
            <a:r>
              <a:rPr lang="tr-TR" dirty="0" smtClean="0"/>
              <a:t> sosyal ağlar için 3 TB çözümü, Facebook'tan gelen posta aramaları için 50 TB bulunur,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77474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51520" y="1196752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b="1" dirty="0" err="1" smtClean="0"/>
              <a:t>Veritabanı</a:t>
            </a:r>
            <a:r>
              <a:rPr lang="tr-TR" b="1" dirty="0" smtClean="0"/>
              <a:t> Performansını Anlamak: </a:t>
            </a:r>
            <a:r>
              <a:rPr lang="tr-TR" dirty="0" smtClean="0"/>
              <a:t>Performans etkenleri, donanım sınırlamalarından yetersiz optimize edilmiş sorgulara kadar çeşitli seviyelerde ortaya çıkabilir.</a:t>
            </a:r>
          </a:p>
          <a:p>
            <a:r>
              <a:rPr lang="tr-TR" b="1" dirty="0" smtClean="0"/>
              <a:t>Veri Modellerini Birleştirme: </a:t>
            </a:r>
            <a:r>
              <a:rPr lang="tr-TR" dirty="0" smtClean="0"/>
              <a:t>Verimli </a:t>
            </a:r>
            <a:r>
              <a:rPr lang="tr-TR" dirty="0" err="1" smtClean="0"/>
              <a:t>veritabanı</a:t>
            </a:r>
            <a:r>
              <a:rPr lang="tr-TR" dirty="0" smtClean="0"/>
              <a:t> performansı için iyi düşünülmüş bir veri modeli önemlidir.</a:t>
            </a:r>
          </a:p>
          <a:p>
            <a:r>
              <a:rPr lang="tr-TR" b="1" dirty="0" smtClean="0"/>
              <a:t>İndeksleme Stratejileri: </a:t>
            </a:r>
            <a:r>
              <a:rPr lang="tr-TR" dirty="0" smtClean="0"/>
              <a:t>İndeksler, </a:t>
            </a:r>
            <a:r>
              <a:rPr lang="tr-TR" dirty="0" err="1" smtClean="0"/>
              <a:t>veritabanı</a:t>
            </a:r>
            <a:r>
              <a:rPr lang="tr-TR" dirty="0" smtClean="0"/>
              <a:t> motorunun gerekli verileri hızlı bir şekilde bulmasını sağlar ve </a:t>
            </a:r>
            <a:r>
              <a:rPr lang="tr-TR" dirty="0" err="1" smtClean="0"/>
              <a:t>veritabanı</a:t>
            </a:r>
            <a:r>
              <a:rPr lang="tr-TR" dirty="0" smtClean="0"/>
              <a:t> performansını doğrudan etkiler.</a:t>
            </a:r>
          </a:p>
          <a:p>
            <a:r>
              <a:rPr lang="tr-TR" b="1" dirty="0" smtClean="0"/>
              <a:t>Bölümleme Teknikleri: </a:t>
            </a:r>
            <a:r>
              <a:rPr lang="tr-TR" dirty="0" err="1" smtClean="0"/>
              <a:t>Veritabanını</a:t>
            </a:r>
            <a:r>
              <a:rPr lang="tr-TR" dirty="0" smtClean="0"/>
              <a:t> daha küçük, yönetilebilir bölümlere ayırmak, paralel işlemeyi iyileştirir ve sorgu yanıt süresini azaltır.</a:t>
            </a:r>
          </a:p>
          <a:p>
            <a:r>
              <a:rPr lang="tr-TR" b="1" dirty="0" smtClean="0"/>
              <a:t>Sorgu Optimizasyonu: </a:t>
            </a:r>
            <a:r>
              <a:rPr lang="tr-TR" dirty="0" smtClean="0"/>
              <a:t>Optimize edilmiş sorgular, sunucu kaynaklarını daha verimli kullanır ve performansı artırır</a:t>
            </a:r>
            <a:r>
              <a:rPr lang="tr-TR" u="sng" dirty="0"/>
              <a:t>.</a:t>
            </a:r>
          </a:p>
        </p:txBody>
      </p:sp>
      <p:sp>
        <p:nvSpPr>
          <p:cNvPr id="3" name="Dikdörtgen 2"/>
          <p:cNvSpPr/>
          <p:nvPr/>
        </p:nvSpPr>
        <p:spPr>
          <a:xfrm>
            <a:off x="1187624" y="292006"/>
            <a:ext cx="6876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/>
              <a:t> VERİTABANI MİMARİLERİNİN PERFORMANS KARŞILAŞTIRILMASI</a:t>
            </a:r>
            <a:endParaRPr lang="tr-TR" b="1" dirty="0"/>
          </a:p>
        </p:txBody>
      </p:sp>
      <p:sp>
        <p:nvSpPr>
          <p:cNvPr id="4" name="Dikdörtgen 3"/>
          <p:cNvSpPr/>
          <p:nvPr/>
        </p:nvSpPr>
        <p:spPr>
          <a:xfrm>
            <a:off x="4841776" y="1409895"/>
            <a:ext cx="43022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ym typeface="Wingdings"/>
              </a:rPr>
              <a:t></a:t>
            </a:r>
            <a:r>
              <a:rPr lang="tr-TR" dirty="0" smtClean="0">
                <a:solidFill>
                  <a:srgbClr val="C00000"/>
                </a:solidFill>
              </a:rPr>
              <a:t>Veri tabanı sunucu sistemleri özellikleri belirlenmesi </a:t>
            </a:r>
          </a:p>
          <a:p>
            <a:r>
              <a:rPr lang="tr-TR" dirty="0" smtClean="0">
                <a:sym typeface="Wingdings"/>
              </a:rPr>
              <a:t>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C00000"/>
                </a:solidFill>
              </a:rPr>
              <a:t>Veri tabanı şemaları oluşturulması</a:t>
            </a:r>
          </a:p>
          <a:p>
            <a:r>
              <a:rPr lang="tr-TR" dirty="0" smtClean="0">
                <a:solidFill>
                  <a:srgbClr val="C00000"/>
                </a:solidFill>
                <a:sym typeface="Wingdings"/>
              </a:rPr>
              <a:t></a:t>
            </a:r>
            <a:r>
              <a:rPr lang="tr-TR" dirty="0" smtClean="0">
                <a:solidFill>
                  <a:srgbClr val="C00000"/>
                </a:solidFill>
              </a:rPr>
              <a:t> Sorguların belirlenmesi</a:t>
            </a:r>
            <a:endParaRPr lang="tr-TR" dirty="0" smtClean="0"/>
          </a:p>
          <a:p>
            <a:r>
              <a:rPr lang="tr-TR" dirty="0" smtClean="0">
                <a:sym typeface="Wingdings"/>
              </a:rPr>
              <a:t>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C00000"/>
                </a:solidFill>
              </a:rPr>
              <a:t>Veri tabanı ayarlarının yapılması</a:t>
            </a:r>
          </a:p>
          <a:p>
            <a:r>
              <a:rPr lang="tr-TR" dirty="0" smtClean="0">
                <a:sym typeface="Wingdings"/>
              </a:rPr>
              <a:t>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C00000"/>
                </a:solidFill>
              </a:rPr>
              <a:t>Ölçümler ve ölçüm metrikleri bilgileri</a:t>
            </a:r>
            <a:endParaRPr lang="tr-TR" dirty="0" smtClean="0"/>
          </a:p>
          <a:p>
            <a:r>
              <a:rPr lang="tr-TR" dirty="0" smtClean="0">
                <a:sym typeface="Wingdings"/>
              </a:rPr>
              <a:t></a:t>
            </a:r>
            <a:r>
              <a:rPr lang="tr-TR" dirty="0" smtClean="0">
                <a:solidFill>
                  <a:srgbClr val="C00000"/>
                </a:solidFill>
              </a:rPr>
              <a:t>Performans analizi ve sonuçlarıdır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1424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755576" y="620688"/>
            <a:ext cx="74168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- </a:t>
            </a:r>
            <a:r>
              <a:rPr lang="tr-TR" b="1" dirty="0" smtClean="0"/>
              <a:t>Modelleme ve Nitelikler: </a:t>
            </a:r>
            <a:r>
              <a:rPr lang="tr-TR" dirty="0" smtClean="0"/>
              <a:t>Veri tabanlarının modellemesi ve niteliklerinin belirlenmesi, yönetim bilişim sistemleri için önemli bir konudur.</a:t>
            </a:r>
          </a:p>
          <a:p>
            <a:r>
              <a:rPr lang="tr-TR" b="1" dirty="0" smtClean="0"/>
              <a:t>- Performans Ölçümleri: </a:t>
            </a:r>
            <a:r>
              <a:rPr lang="tr-TR" dirty="0" smtClean="0"/>
              <a:t>En uygun performans ölçümleri ve sürecin iyileştirilmesi, veri tabanı seçiminde kritik faktörlerdir.</a:t>
            </a:r>
          </a:p>
          <a:p>
            <a:r>
              <a:rPr lang="tr-TR" dirty="0" smtClean="0"/>
              <a:t>- </a:t>
            </a:r>
            <a:r>
              <a:rPr lang="tr-TR" b="1" dirty="0" err="1" smtClean="0"/>
              <a:t>NoSQL</a:t>
            </a:r>
            <a:r>
              <a:rPr lang="tr-TR" b="1" dirty="0" smtClean="0"/>
              <a:t> Kavramı: </a:t>
            </a:r>
            <a:r>
              <a:rPr lang="tr-TR" dirty="0" smtClean="0"/>
              <a:t>Teknolojik ilerleme, </a:t>
            </a:r>
            <a:r>
              <a:rPr lang="tr-TR" dirty="0" err="1" smtClean="0"/>
              <a:t>NoSQL</a:t>
            </a:r>
            <a:r>
              <a:rPr lang="tr-TR" dirty="0" smtClean="0"/>
              <a:t> kavramını popüler hale getirmiş ve bu alandaki çalışmaları tetiklemiştir.</a:t>
            </a:r>
          </a:p>
          <a:p>
            <a:r>
              <a:rPr lang="tr-TR" dirty="0" smtClean="0"/>
              <a:t>- </a:t>
            </a:r>
            <a:r>
              <a:rPr lang="tr-TR" b="1" dirty="0" smtClean="0"/>
              <a:t>Literatür Taraması: </a:t>
            </a:r>
            <a:r>
              <a:rPr lang="tr-TR" dirty="0" smtClean="0"/>
              <a:t>Yapılan literatür taramasında, </a:t>
            </a:r>
            <a:r>
              <a:rPr lang="tr-TR" dirty="0" err="1" smtClean="0"/>
              <a:t>NoSQL</a:t>
            </a:r>
            <a:r>
              <a:rPr lang="tr-TR" dirty="0" smtClean="0"/>
              <a:t> veri tabanlarının performans karşılaştırması ve ilişkisel veri tabanları ile genel karşılaştırmalar yapılmıştır.</a:t>
            </a:r>
          </a:p>
          <a:p>
            <a:endParaRPr lang="tr-TR" dirty="0" smtClean="0"/>
          </a:p>
        </p:txBody>
      </p:sp>
      <p:sp>
        <p:nvSpPr>
          <p:cNvPr id="4" name="Metin kutusu 3"/>
          <p:cNvSpPr txBox="1"/>
          <p:nvPr/>
        </p:nvSpPr>
        <p:spPr>
          <a:xfrm>
            <a:off x="576180" y="476672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/>
              <a:t>   GENEL ÇIKARIMLAR :</a:t>
            </a:r>
            <a:endParaRPr lang="tr-TR" sz="2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717032"/>
            <a:ext cx="8572500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5372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655503" y="1196752"/>
            <a:ext cx="799288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dirty="0" smtClean="0"/>
          </a:p>
          <a:p>
            <a:r>
              <a:rPr lang="tr-TR" dirty="0" smtClean="0"/>
              <a:t>- </a:t>
            </a:r>
            <a:r>
              <a:rPr lang="tr-TR" b="1" dirty="0" err="1" smtClean="0"/>
              <a:t>MongoDB</a:t>
            </a:r>
            <a:r>
              <a:rPr lang="tr-TR" b="1" dirty="0" smtClean="0"/>
              <a:t> ve </a:t>
            </a:r>
            <a:r>
              <a:rPr lang="tr-TR" b="1" dirty="0" err="1" smtClean="0"/>
              <a:t>MySQL</a:t>
            </a:r>
            <a:r>
              <a:rPr lang="tr-TR" b="1" dirty="0" smtClean="0"/>
              <a:t> Karşılaştırması</a:t>
            </a:r>
            <a:r>
              <a:rPr lang="tr-TR" dirty="0" smtClean="0"/>
              <a:t>: </a:t>
            </a:r>
            <a:r>
              <a:rPr lang="tr-TR" dirty="0" err="1" smtClean="0"/>
              <a:t>MongoDB</a:t>
            </a:r>
            <a:r>
              <a:rPr lang="tr-TR" dirty="0" smtClean="0"/>
              <a:t> ve </a:t>
            </a:r>
            <a:r>
              <a:rPr lang="tr-TR" dirty="0" err="1" smtClean="0"/>
              <a:t>MySQL</a:t>
            </a:r>
            <a:r>
              <a:rPr lang="tr-TR" dirty="0" smtClean="0"/>
              <a:t>, eşit koşullarda test edilerek performansları karşılaştırılmış. Farklı sorgu tipleri ve karmaşık yapılandırmalar kullanılarak analizler yapılmış.</a:t>
            </a:r>
          </a:p>
          <a:p>
            <a:r>
              <a:rPr lang="tr-TR" dirty="0" smtClean="0"/>
              <a:t>- </a:t>
            </a:r>
            <a:r>
              <a:rPr lang="tr-TR" b="1" dirty="0" err="1" smtClean="0"/>
              <a:t>NoSQL</a:t>
            </a:r>
            <a:r>
              <a:rPr lang="tr-TR" b="1" dirty="0" smtClean="0"/>
              <a:t> ve </a:t>
            </a:r>
            <a:r>
              <a:rPr lang="tr-TR" b="1" dirty="0" err="1" smtClean="0"/>
              <a:t>MongoDB'nin</a:t>
            </a:r>
            <a:r>
              <a:rPr lang="tr-TR" b="1" dirty="0" smtClean="0"/>
              <a:t> Avantajları</a:t>
            </a:r>
            <a:r>
              <a:rPr lang="tr-TR" dirty="0" smtClean="0"/>
              <a:t>: </a:t>
            </a:r>
            <a:r>
              <a:rPr lang="tr-TR" dirty="0" err="1" smtClean="0"/>
              <a:t>NoSQL</a:t>
            </a:r>
            <a:r>
              <a:rPr lang="tr-TR" dirty="0" smtClean="0"/>
              <a:t> tabanlı </a:t>
            </a:r>
            <a:r>
              <a:rPr lang="tr-TR" dirty="0" err="1" smtClean="0"/>
              <a:t>MongoDB</a:t>
            </a:r>
            <a:r>
              <a:rPr lang="tr-TR" dirty="0" smtClean="0"/>
              <a:t>, büyük veri setleri ve karmaşık sorgular için daha hızlı performans sunmuş. Alt belge koleksiyonu kullanımı sayesinde, </a:t>
            </a:r>
            <a:r>
              <a:rPr lang="tr-TR" dirty="0" err="1" smtClean="0"/>
              <a:t>MongoDB'nin</a:t>
            </a:r>
            <a:r>
              <a:rPr lang="tr-TR" dirty="0" smtClean="0"/>
              <a:t> </a:t>
            </a:r>
            <a:r>
              <a:rPr lang="tr-TR" dirty="0" err="1" smtClean="0"/>
              <a:t>MySQL'e</a:t>
            </a:r>
            <a:r>
              <a:rPr lang="tr-TR" dirty="0" smtClean="0"/>
              <a:t> göre avantajları olduğu gözlemlenmiş.</a:t>
            </a:r>
          </a:p>
          <a:p>
            <a:r>
              <a:rPr lang="tr-TR" dirty="0" smtClean="0"/>
              <a:t>- </a:t>
            </a:r>
            <a:r>
              <a:rPr lang="tr-TR" b="1" dirty="0" smtClean="0"/>
              <a:t>Veri Çoğaltma ve Depolama Maliyetleri: </a:t>
            </a:r>
            <a:r>
              <a:rPr lang="tr-TR" dirty="0" err="1" smtClean="0"/>
              <a:t>MongoDB'nin</a:t>
            </a:r>
            <a:r>
              <a:rPr lang="tr-TR" dirty="0" smtClean="0"/>
              <a:t> basit şeması, veri çoğaltmada avantaj sağlamış, ancak büyük veri tabanı boyutlarından kaynaklanan depolama ve bellek maliyetleri de dikkate alınmış.</a:t>
            </a:r>
          </a:p>
          <a:p>
            <a:r>
              <a:rPr lang="tr-TR" dirty="0" smtClean="0"/>
              <a:t>- </a:t>
            </a:r>
            <a:r>
              <a:rPr lang="tr-TR" b="1" dirty="0" smtClean="0"/>
              <a:t>Yazma ve Silme İşlemleri</a:t>
            </a:r>
            <a:r>
              <a:rPr lang="tr-TR" dirty="0" smtClean="0"/>
              <a:t>: Yazma ve silme işlemlerinde </a:t>
            </a:r>
            <a:r>
              <a:rPr lang="tr-TR" dirty="0" err="1" smtClean="0"/>
              <a:t>MongoDB</a:t>
            </a:r>
            <a:r>
              <a:rPr lang="tr-TR" dirty="0" smtClean="0"/>
              <a:t>, </a:t>
            </a:r>
            <a:r>
              <a:rPr lang="tr-TR" dirty="0" err="1" smtClean="0"/>
              <a:t>MySQL'e</a:t>
            </a:r>
            <a:r>
              <a:rPr lang="tr-TR" dirty="0" smtClean="0"/>
              <a:t> göre daha iyi performans göstermiş. Ancak, basit arama sorgularında </a:t>
            </a:r>
            <a:r>
              <a:rPr lang="tr-TR" dirty="0" err="1" smtClean="0"/>
              <a:t>MySQL</a:t>
            </a:r>
            <a:r>
              <a:rPr lang="tr-TR" dirty="0" smtClean="0"/>
              <a:t> de iyi bir performans sergilemiş.</a:t>
            </a:r>
          </a:p>
          <a:p>
            <a:endParaRPr lang="tr-TR" dirty="0" smtClean="0"/>
          </a:p>
          <a:p>
            <a:r>
              <a:rPr lang="tr-TR" dirty="0" smtClean="0"/>
              <a:t>Bu karşılaştırma, veri tabanı seçiminde performansın yanı sıra, depolama ve bellek maliyetleri gibi faktörlerin de önemli olduğunu vurgulamaktadır. Her iki sistem de belirli durumlar ve ihtiyaçlar için avantajlar sunabilir.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0021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1019</Words>
  <Application>Microsoft Office PowerPoint</Application>
  <PresentationFormat>Ekran Gösterisi (4:3)</PresentationFormat>
  <Paragraphs>78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1" baseType="lpstr">
      <vt:lpstr>Ofis Teması</vt:lpstr>
      <vt:lpstr>VERİ ORGANİZASYONU MAKALE ÖZET ÖDEVİ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VERİ ORGANİZASYONU MAKALE ÖZET ÖDEVİ</dc:title>
  <dc:creator>Mehmet Can İnan</dc:creator>
  <cp:lastModifiedBy>Mehmet Can İnan</cp:lastModifiedBy>
  <cp:revision>8</cp:revision>
  <dcterms:created xsi:type="dcterms:W3CDTF">2024-03-18T19:35:45Z</dcterms:created>
  <dcterms:modified xsi:type="dcterms:W3CDTF">2024-03-19T18:43:59Z</dcterms:modified>
</cp:coreProperties>
</file>