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383625" cy="30384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D1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53" y="-1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72692"/>
            <a:ext cx="18176081" cy="10578394"/>
          </a:xfrm>
        </p:spPr>
        <p:txBody>
          <a:bodyPr anchor="b"/>
          <a:lstStyle>
            <a:lvl1pPr algn="ctr">
              <a:defRPr sz="14031"/>
            </a:lvl1pPr>
          </a:lstStyle>
          <a:p>
            <a:r>
              <a:rPr lang="tr-TR"/>
              <a:t>Asıl başlık stilini düzenlemek için tıklayın</a:t>
            </a:r>
            <a:endParaRPr lang="en-US" dirty="0"/>
          </a:p>
        </p:txBody>
      </p:sp>
      <p:sp>
        <p:nvSpPr>
          <p:cNvPr id="3" name="Subtitle 2"/>
          <p:cNvSpPr>
            <a:spLocks noGrp="1"/>
          </p:cNvSpPr>
          <p:nvPr>
            <p:ph type="subTitle" idx="1"/>
          </p:nvPr>
        </p:nvSpPr>
        <p:spPr>
          <a:xfrm>
            <a:off x="2672953" y="15959029"/>
            <a:ext cx="16037719" cy="7335946"/>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552C7F2-0AAC-48EB-8389-0A1B539D2164}" type="datetimeFigureOut">
              <a:rPr lang="tr-TR" smtClean="0"/>
              <a:t>11.01.2020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82409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552C7F2-0AAC-48EB-8389-0A1B539D2164}" type="datetimeFigureOut">
              <a:rPr lang="tr-TR" smtClean="0"/>
              <a:t>11.01.2020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211160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7707"/>
            <a:ext cx="4610844" cy="2574967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70125" y="1617707"/>
            <a:ext cx="13565237" cy="2574967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552C7F2-0AAC-48EB-8389-0A1B539D2164}" type="datetimeFigureOut">
              <a:rPr lang="tr-TR" smtClean="0"/>
              <a:t>11.01.2020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399332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552C7F2-0AAC-48EB-8389-0A1B539D2164}" type="datetimeFigureOut">
              <a:rPr lang="tr-TR" smtClean="0"/>
              <a:t>11.01.2020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199240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8988" y="7575096"/>
            <a:ext cx="18443377" cy="12639210"/>
          </a:xfrm>
        </p:spPr>
        <p:txBody>
          <a:bodyPr anchor="b"/>
          <a:lstStyle>
            <a:lvl1pPr>
              <a:defRPr sz="14031"/>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8988" y="20333877"/>
            <a:ext cx="18443377" cy="6646662"/>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552C7F2-0AAC-48EB-8389-0A1B539D2164}" type="datetimeFigureOut">
              <a:rPr lang="tr-TR" smtClean="0"/>
              <a:t>11.01.2020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225597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70124" y="8088533"/>
            <a:ext cx="9088041" cy="1927884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10825460" y="8088533"/>
            <a:ext cx="9088041" cy="1927884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552C7F2-0AAC-48EB-8389-0A1B539D2164}" type="datetimeFigureOut">
              <a:rPr lang="tr-TR" smtClean="0"/>
              <a:t>11.01.2020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126851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7713"/>
            <a:ext cx="18443377" cy="587298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72912" y="7448486"/>
            <a:ext cx="9046274" cy="365038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tr-TR"/>
              <a:t>Asıl metin stillerini düzenlemek için tıklayın</a:t>
            </a:r>
          </a:p>
        </p:txBody>
      </p:sp>
      <p:sp>
        <p:nvSpPr>
          <p:cNvPr id="4" name="Content Placeholder 3"/>
          <p:cNvSpPr>
            <a:spLocks noGrp="1"/>
          </p:cNvSpPr>
          <p:nvPr>
            <p:ph sz="half" idx="2"/>
          </p:nvPr>
        </p:nvSpPr>
        <p:spPr>
          <a:xfrm>
            <a:off x="1472912" y="11098874"/>
            <a:ext cx="9046274" cy="16324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10825461" y="7448486"/>
            <a:ext cx="9090826" cy="365038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tr-TR"/>
              <a:t>Asıl metin stillerini düzenlemek için tıklayın</a:t>
            </a:r>
          </a:p>
        </p:txBody>
      </p:sp>
      <p:sp>
        <p:nvSpPr>
          <p:cNvPr id="6" name="Content Placeholder 5"/>
          <p:cNvSpPr>
            <a:spLocks noGrp="1"/>
          </p:cNvSpPr>
          <p:nvPr>
            <p:ph sz="quarter" idx="4"/>
          </p:nvPr>
        </p:nvSpPr>
        <p:spPr>
          <a:xfrm>
            <a:off x="10825461" y="11098874"/>
            <a:ext cx="9090826" cy="16324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552C7F2-0AAC-48EB-8389-0A1B539D2164}" type="datetimeFigureOut">
              <a:rPr lang="tr-TR" smtClean="0"/>
              <a:t>11.01.2020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57200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552C7F2-0AAC-48EB-8389-0A1B539D2164}" type="datetimeFigureOut">
              <a:rPr lang="tr-TR" smtClean="0"/>
              <a:t>11.01.2020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185419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2C7F2-0AAC-48EB-8389-0A1B539D2164}" type="datetimeFigureOut">
              <a:rPr lang="tr-TR" smtClean="0"/>
              <a:t>11.01.2020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72190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72909" y="2025650"/>
            <a:ext cx="6896776" cy="7089775"/>
          </a:xfrm>
        </p:spPr>
        <p:txBody>
          <a:bodyPr anchor="b"/>
          <a:lstStyle>
            <a:lvl1pPr>
              <a:defRPr sz="7483"/>
            </a:lvl1pPr>
          </a:lstStyle>
          <a:p>
            <a:r>
              <a:rPr lang="tr-TR"/>
              <a:t>Asıl başlık stilini düzenlemek için tıklayın</a:t>
            </a:r>
            <a:endParaRPr lang="en-US" dirty="0"/>
          </a:p>
        </p:txBody>
      </p:sp>
      <p:sp>
        <p:nvSpPr>
          <p:cNvPr id="3" name="Content Placeholder 2"/>
          <p:cNvSpPr>
            <a:spLocks noGrp="1"/>
          </p:cNvSpPr>
          <p:nvPr>
            <p:ph idx="1"/>
          </p:nvPr>
        </p:nvSpPr>
        <p:spPr>
          <a:xfrm>
            <a:off x="9090826" y="4374848"/>
            <a:ext cx="10825460" cy="21592866"/>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72909" y="9115425"/>
            <a:ext cx="6896776" cy="16887452"/>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552C7F2-0AAC-48EB-8389-0A1B539D2164}" type="datetimeFigureOut">
              <a:rPr lang="tr-TR" smtClean="0"/>
              <a:t>11.01.2020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182809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72909" y="2025650"/>
            <a:ext cx="6896776" cy="7089775"/>
          </a:xfrm>
        </p:spPr>
        <p:txBody>
          <a:bodyPr anchor="b"/>
          <a:lstStyle>
            <a:lvl1pPr>
              <a:defRPr sz="7483"/>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090826" y="4374848"/>
            <a:ext cx="10825460" cy="21592866"/>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tr-TR"/>
              <a:t>Resim eklemek için simgeye tıklayın</a:t>
            </a:r>
            <a:endParaRPr lang="en-US" dirty="0"/>
          </a:p>
        </p:txBody>
      </p:sp>
      <p:sp>
        <p:nvSpPr>
          <p:cNvPr id="4" name="Text Placeholder 3"/>
          <p:cNvSpPr>
            <a:spLocks noGrp="1"/>
          </p:cNvSpPr>
          <p:nvPr>
            <p:ph type="body" sz="half" idx="2"/>
          </p:nvPr>
        </p:nvSpPr>
        <p:spPr>
          <a:xfrm>
            <a:off x="1472909" y="9115425"/>
            <a:ext cx="6896776" cy="16887452"/>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552C7F2-0AAC-48EB-8389-0A1B539D2164}" type="datetimeFigureOut">
              <a:rPr lang="tr-TR" smtClean="0"/>
              <a:t>11.01.2020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606937-C52F-4443-AB95-B351B68CC001}" type="slidenum">
              <a:rPr lang="tr-TR" smtClean="0"/>
              <a:t>‹#›</a:t>
            </a:fld>
            <a:endParaRPr lang="tr-TR"/>
          </a:p>
        </p:txBody>
      </p:sp>
    </p:spTree>
    <p:extLst>
      <p:ext uri="{BB962C8B-B14F-4D97-AF65-F5344CB8AC3E}">
        <p14:creationId xmlns:p14="http://schemas.microsoft.com/office/powerpoint/2010/main" val="307281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7713"/>
            <a:ext cx="18443377" cy="587298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70124" y="8088533"/>
            <a:ext cx="18443377" cy="1927884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470124" y="28162168"/>
            <a:ext cx="4811316" cy="1617707"/>
          </a:xfrm>
          <a:prstGeom prst="rect">
            <a:avLst/>
          </a:prstGeom>
        </p:spPr>
        <p:txBody>
          <a:bodyPr vert="horz" lIns="91440" tIns="45720" rIns="91440" bIns="45720" rtlCol="0" anchor="ctr"/>
          <a:lstStyle>
            <a:lvl1pPr algn="l">
              <a:defRPr sz="2806">
                <a:solidFill>
                  <a:schemeClr val="tx1">
                    <a:tint val="75000"/>
                  </a:schemeClr>
                </a:solidFill>
              </a:defRPr>
            </a:lvl1pPr>
          </a:lstStyle>
          <a:p>
            <a:fld id="{D552C7F2-0AAC-48EB-8389-0A1B539D2164}" type="datetimeFigureOut">
              <a:rPr lang="tr-TR" smtClean="0"/>
              <a:t>11.01.2020</a:t>
            </a:fld>
            <a:endParaRPr lang="tr-TR"/>
          </a:p>
        </p:txBody>
      </p:sp>
      <p:sp>
        <p:nvSpPr>
          <p:cNvPr id="5" name="Footer Placeholder 4"/>
          <p:cNvSpPr>
            <a:spLocks noGrp="1"/>
          </p:cNvSpPr>
          <p:nvPr>
            <p:ph type="ftr" sz="quarter" idx="3"/>
          </p:nvPr>
        </p:nvSpPr>
        <p:spPr>
          <a:xfrm>
            <a:off x="7083326" y="28162168"/>
            <a:ext cx="7216973" cy="1617707"/>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102185" y="28162168"/>
            <a:ext cx="4811316" cy="1617707"/>
          </a:xfrm>
          <a:prstGeom prst="rect">
            <a:avLst/>
          </a:prstGeom>
        </p:spPr>
        <p:txBody>
          <a:bodyPr vert="horz" lIns="91440" tIns="45720" rIns="91440" bIns="45720" rtlCol="0" anchor="ctr"/>
          <a:lstStyle>
            <a:lvl1pPr algn="r">
              <a:defRPr sz="2806">
                <a:solidFill>
                  <a:schemeClr val="tx1">
                    <a:tint val="75000"/>
                  </a:schemeClr>
                </a:solidFill>
              </a:defRPr>
            </a:lvl1pPr>
          </a:lstStyle>
          <a:p>
            <a:fld id="{EC606937-C52F-4443-AB95-B351B68CC001}" type="slidenum">
              <a:rPr lang="tr-TR" smtClean="0"/>
              <a:t>‹#›</a:t>
            </a:fld>
            <a:endParaRPr lang="tr-TR"/>
          </a:p>
        </p:txBody>
      </p:sp>
    </p:spTree>
    <p:extLst>
      <p:ext uri="{BB962C8B-B14F-4D97-AF65-F5344CB8AC3E}">
        <p14:creationId xmlns:p14="http://schemas.microsoft.com/office/powerpoint/2010/main" val="22816357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9D1EA"/>
        </a:solidFill>
        <a:effectLst/>
      </p:bgPr>
    </p:bg>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0D146F30-F651-4D0C-8115-ED598FEA360A}"/>
              </a:ext>
            </a:extLst>
          </p:cNvPr>
          <p:cNvSpPr txBox="1">
            <a:spLocks noChangeArrowheads="1"/>
          </p:cNvSpPr>
          <p:nvPr/>
        </p:nvSpPr>
        <p:spPr bwMode="auto">
          <a:xfrm>
            <a:off x="0" y="0"/>
            <a:ext cx="21383625" cy="5636363"/>
          </a:xfrm>
          <a:prstGeom prst="rect">
            <a:avLst/>
          </a:prstGeom>
          <a:solidFill>
            <a:schemeClr val="accent6">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32636" tIns="332636" rIns="332636" bIns="425774"/>
          <a:lstStyle/>
          <a:p>
            <a:pPr eaLnBrk="0" hangingPunct="0">
              <a:defRPr/>
            </a:pPr>
            <a:endParaRPr lang="en-US" sz="3500" dirty="0">
              <a:latin typeface="Century Schoolbook" pitchFamily="18" charset="0"/>
              <a:cs typeface="Times New Roman" pitchFamily="18" charset="0"/>
            </a:endParaRPr>
          </a:p>
          <a:p>
            <a:pPr>
              <a:spcBef>
                <a:spcPct val="50000"/>
              </a:spcBef>
              <a:defRPr/>
            </a:pPr>
            <a:endParaRPr lang="en-US" sz="3500" dirty="0">
              <a:latin typeface="Century Schoolbook" pitchFamily="18" charset="0"/>
              <a:cs typeface="Times New Roman" pitchFamily="18" charset="0"/>
            </a:endParaRPr>
          </a:p>
        </p:txBody>
      </p:sp>
      <p:sp>
        <p:nvSpPr>
          <p:cNvPr id="6" name="Dikdörtgen 5">
            <a:extLst>
              <a:ext uri="{FF2B5EF4-FFF2-40B4-BE49-F238E27FC236}">
                <a16:creationId xmlns:a16="http://schemas.microsoft.com/office/drawing/2014/main" id="{B07CDD48-B7FC-47F8-82D0-320F1D4D5875}"/>
              </a:ext>
            </a:extLst>
          </p:cNvPr>
          <p:cNvSpPr/>
          <p:nvPr/>
        </p:nvSpPr>
        <p:spPr>
          <a:xfrm>
            <a:off x="3563748" y="711938"/>
            <a:ext cx="14632553" cy="1015663"/>
          </a:xfrm>
          <a:prstGeom prst="rect">
            <a:avLst/>
          </a:prstGeom>
        </p:spPr>
        <p:txBody>
          <a:bodyPr wrap="square">
            <a:spAutoFit/>
          </a:bodyPr>
          <a:lstStyle/>
          <a:p>
            <a:pPr algn="ctr"/>
            <a:r>
              <a:rPr lang="tr-TR" sz="6000" b="1"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AKILLI SERA OTOMASYONU</a:t>
            </a:r>
          </a:p>
        </p:txBody>
      </p:sp>
      <p:pic>
        <p:nvPicPr>
          <p:cNvPr id="7" name="Resim 6">
            <a:extLst>
              <a:ext uri="{FF2B5EF4-FFF2-40B4-BE49-F238E27FC236}">
                <a16:creationId xmlns:a16="http://schemas.microsoft.com/office/drawing/2014/main" id="{1463988A-ADD0-4E3C-A54B-573758A9C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23" y="184681"/>
            <a:ext cx="5238095" cy="5238095"/>
          </a:xfrm>
          <a:prstGeom prst="rect">
            <a:avLst/>
          </a:prstGeom>
        </p:spPr>
      </p:pic>
      <p:sp>
        <p:nvSpPr>
          <p:cNvPr id="8" name="Metin kutusu 7">
            <a:extLst>
              <a:ext uri="{FF2B5EF4-FFF2-40B4-BE49-F238E27FC236}">
                <a16:creationId xmlns:a16="http://schemas.microsoft.com/office/drawing/2014/main" id="{315A1576-9CD8-478D-B1E1-670AA98840B5}"/>
              </a:ext>
            </a:extLst>
          </p:cNvPr>
          <p:cNvSpPr txBox="1"/>
          <p:nvPr/>
        </p:nvSpPr>
        <p:spPr>
          <a:xfrm>
            <a:off x="5553478" y="1514014"/>
            <a:ext cx="10653092" cy="3908762"/>
          </a:xfrm>
          <a:prstGeom prst="rect">
            <a:avLst/>
          </a:prstGeom>
          <a:noFill/>
        </p:spPr>
        <p:txBody>
          <a:bodyPr wrap="square" rtlCol="0">
            <a:spAutoFit/>
          </a:bodyPr>
          <a:lstStyle/>
          <a:p>
            <a:pPr algn="ctr"/>
            <a:endParaRPr lang="tr-TR" sz="4400" dirty="0">
              <a:latin typeface="Arial" panose="020B0604020202020204" pitchFamily="34" charset="0"/>
              <a:cs typeface="Arial" panose="020B0604020202020204" pitchFamily="34" charset="0"/>
            </a:endParaRPr>
          </a:p>
          <a:p>
            <a:pPr algn="ctr"/>
            <a:r>
              <a:rPr lang="tr-TR" sz="4000" b="1" dirty="0" err="1">
                <a:latin typeface="Arial" panose="020B0604020202020204" pitchFamily="34" charset="0"/>
                <a:cs typeface="Arial" panose="020B0604020202020204" pitchFamily="34" charset="0"/>
              </a:rPr>
              <a:t>Mehmetcan</a:t>
            </a:r>
            <a:r>
              <a:rPr lang="tr-TR" sz="4000" b="1" dirty="0">
                <a:latin typeface="Arial" panose="020B0604020202020204" pitchFamily="34" charset="0"/>
                <a:cs typeface="Arial" panose="020B0604020202020204" pitchFamily="34" charset="0"/>
              </a:rPr>
              <a:t> YAZICI-Burak GÜMÜŞ</a:t>
            </a:r>
          </a:p>
          <a:p>
            <a:pPr algn="ctr"/>
            <a:r>
              <a:rPr lang="tr-TR" sz="4000" b="1" dirty="0">
                <a:latin typeface="Arial" panose="020B0604020202020204" pitchFamily="34" charset="0"/>
                <a:cs typeface="Arial" panose="020B0604020202020204" pitchFamily="34" charset="0"/>
              </a:rPr>
              <a:t>Bitirme Projesi</a:t>
            </a:r>
          </a:p>
          <a:p>
            <a:pPr algn="ctr"/>
            <a:r>
              <a:rPr lang="tr-TR" sz="4000" b="1" dirty="0">
                <a:latin typeface="Arial" panose="020B0604020202020204" pitchFamily="34" charset="0"/>
                <a:cs typeface="Arial" panose="020B0604020202020204" pitchFamily="34" charset="0"/>
              </a:rPr>
              <a:t>Danışman : </a:t>
            </a:r>
            <a:r>
              <a:rPr lang="tr-TR" sz="4000" b="1" dirty="0"/>
              <a:t>Dr. </a:t>
            </a:r>
            <a:r>
              <a:rPr lang="tr-TR" sz="4000" b="1" dirty="0" err="1"/>
              <a:t>Öğr</a:t>
            </a:r>
            <a:r>
              <a:rPr lang="tr-TR" sz="4000" b="1" dirty="0"/>
              <a:t>. Üyesi Esin KARPAT</a:t>
            </a:r>
          </a:p>
          <a:p>
            <a:pPr algn="ctr"/>
            <a:r>
              <a:rPr lang="tr-TR" sz="4000" b="1" dirty="0"/>
              <a:t>BURSA 2020</a:t>
            </a:r>
          </a:p>
          <a:p>
            <a:pPr algn="ctr"/>
            <a:endParaRPr lang="tr-TR" sz="4400" dirty="0">
              <a:latin typeface="Arial" panose="020B0604020202020204" pitchFamily="34" charset="0"/>
              <a:cs typeface="Arial" panose="020B0604020202020204" pitchFamily="34" charset="0"/>
            </a:endParaRPr>
          </a:p>
        </p:txBody>
      </p:sp>
      <p:pic>
        <p:nvPicPr>
          <p:cNvPr id="9" name="Resim 8">
            <a:extLst>
              <a:ext uri="{FF2B5EF4-FFF2-40B4-BE49-F238E27FC236}">
                <a16:creationId xmlns:a16="http://schemas.microsoft.com/office/drawing/2014/main" id="{17D31FEF-CFEF-41F9-A6AC-A8BE11629607}"/>
              </a:ext>
            </a:extLst>
          </p:cNvPr>
          <p:cNvPicPr>
            <a:picLocks noChangeAspect="1"/>
          </p:cNvPicPr>
          <p:nvPr/>
        </p:nvPicPr>
        <p:blipFill>
          <a:blip r:embed="rId3"/>
          <a:stretch>
            <a:fillRect/>
          </a:stretch>
        </p:blipFill>
        <p:spPr>
          <a:xfrm>
            <a:off x="16252731" y="213585"/>
            <a:ext cx="5130894" cy="5209191"/>
          </a:xfrm>
          <a:prstGeom prst="rect">
            <a:avLst/>
          </a:prstGeom>
        </p:spPr>
      </p:pic>
      <p:sp>
        <p:nvSpPr>
          <p:cNvPr id="21" name="Text Box 5">
            <a:extLst>
              <a:ext uri="{FF2B5EF4-FFF2-40B4-BE49-F238E27FC236}">
                <a16:creationId xmlns:a16="http://schemas.microsoft.com/office/drawing/2014/main" id="{C21B2D30-A7DC-4EB4-8CA9-032D4F1D3A7B}"/>
              </a:ext>
            </a:extLst>
          </p:cNvPr>
          <p:cNvSpPr txBox="1">
            <a:spLocks noChangeArrowheads="1"/>
          </p:cNvSpPr>
          <p:nvPr/>
        </p:nvSpPr>
        <p:spPr bwMode="auto">
          <a:xfrm>
            <a:off x="138896" y="6355460"/>
            <a:ext cx="6414304" cy="4678300"/>
          </a:xfrm>
          <a:prstGeom prst="rect">
            <a:avLst/>
          </a:prstGeom>
          <a:solidFill>
            <a:schemeClr val="accent6">
              <a:lumMod val="20000"/>
              <a:lumOff val="80000"/>
            </a:schemeClr>
          </a:solidFill>
          <a:ln>
            <a:noFill/>
          </a:ln>
          <a:effectLst>
            <a:outerShdw blurRad="50800" dist="38100" dir="2700000" algn="tl" rotWithShape="0">
              <a:srgbClr val="808080">
                <a:alpha val="39998"/>
              </a:srgbClr>
            </a:outerShdw>
          </a:effectLst>
        </p:spPr>
        <p:txBody>
          <a:bodyPr lIns="332636" tIns="332636" rIns="332636" bIns="425774"/>
          <a:lstStyle>
            <a:lvl1pPr eaLnBrk="0" hangingPunct="0">
              <a:defRPr sz="6100">
                <a:solidFill>
                  <a:schemeClr val="tx1"/>
                </a:solidFill>
                <a:latin typeface="Arial" pitchFamily="34" charset="0"/>
                <a:ea typeface="ＭＳ Ｐゴシック" charset="-128"/>
              </a:defRPr>
            </a:lvl1pPr>
            <a:lvl2pPr marL="742950" indent="-285750" eaLnBrk="0" hangingPunct="0">
              <a:defRPr sz="6100">
                <a:solidFill>
                  <a:schemeClr val="tx1"/>
                </a:solidFill>
                <a:latin typeface="Arial" pitchFamily="34" charset="0"/>
                <a:ea typeface="ＭＳ Ｐゴシック" charset="-128"/>
              </a:defRPr>
            </a:lvl2pPr>
            <a:lvl3pPr marL="1143000" indent="-228600" eaLnBrk="0" hangingPunct="0">
              <a:defRPr sz="6100">
                <a:solidFill>
                  <a:schemeClr val="tx1"/>
                </a:solidFill>
                <a:latin typeface="Arial" pitchFamily="34" charset="0"/>
                <a:ea typeface="ＭＳ Ｐゴシック" charset="-128"/>
              </a:defRPr>
            </a:lvl3pPr>
            <a:lvl4pPr marL="1600200" indent="-228600" eaLnBrk="0" hangingPunct="0">
              <a:defRPr sz="6100">
                <a:solidFill>
                  <a:schemeClr val="tx1"/>
                </a:solidFill>
                <a:latin typeface="Arial" pitchFamily="34" charset="0"/>
                <a:ea typeface="ＭＳ Ｐゴシック" charset="-128"/>
              </a:defRPr>
            </a:lvl4pPr>
            <a:lvl5pPr marL="2057400" indent="-228600" eaLnBrk="0" hangingPunct="0">
              <a:defRPr sz="61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61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61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61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6100">
                <a:solidFill>
                  <a:schemeClr val="tx1"/>
                </a:solidFill>
                <a:latin typeface="Arial" pitchFamily="34" charset="0"/>
                <a:ea typeface="ＭＳ Ｐゴシック" charset="-128"/>
              </a:defRPr>
            </a:lvl9pPr>
          </a:lstStyle>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   </a:t>
            </a:r>
          </a:p>
          <a:p>
            <a:pPr algn="just"/>
            <a:r>
              <a:rPr lang="tr-TR" sz="1800" dirty="0">
                <a:latin typeface="Times New Roman" panose="02020603050405020304" pitchFamily="18" charset="0"/>
                <a:cs typeface="Times New Roman" panose="02020603050405020304" pitchFamily="18" charset="0"/>
              </a:rPr>
              <a:t>	  Bu projede, </a:t>
            </a:r>
            <a:r>
              <a:rPr lang="tr-TR" sz="1800" dirty="0" err="1">
                <a:latin typeface="Times New Roman" panose="02020603050405020304" pitchFamily="18" charset="0"/>
                <a:cs typeface="Times New Roman" panose="02020603050405020304" pitchFamily="18" charset="0"/>
              </a:rPr>
              <a:t>Arduino</a:t>
            </a:r>
            <a:r>
              <a:rPr lang="tr-TR" sz="1800" dirty="0">
                <a:latin typeface="Times New Roman" panose="02020603050405020304" pitchFamily="18" charset="0"/>
                <a:cs typeface="Times New Roman" panose="02020603050405020304" pitchFamily="18" charset="0"/>
              </a:rPr>
              <a:t> mega 2560 geliştirme kartı kullanılarak bir sistem oluşturuldu. Otomasyon sistemimiz </a:t>
            </a:r>
            <a:r>
              <a:rPr lang="tr-TR" sz="1800" dirty="0" err="1">
                <a:latin typeface="Times New Roman" panose="02020603050405020304" pitchFamily="18" charset="0"/>
                <a:cs typeface="Times New Roman" panose="02020603050405020304" pitchFamily="18" charset="0"/>
              </a:rPr>
              <a:t>sensörler</a:t>
            </a:r>
            <a:r>
              <a:rPr lang="tr-TR" sz="1800" dirty="0">
                <a:latin typeface="Times New Roman" panose="02020603050405020304" pitchFamily="18" charset="0"/>
                <a:cs typeface="Times New Roman" panose="02020603050405020304" pitchFamily="18" charset="0"/>
              </a:rPr>
              <a:t> tarafından alınan bilgilerin değerlendirilip belli şartları sağlaması sonucunda motorlar ve anahtarlama röleleri sayesinde komutların yerine getirilmesi sağlanmaktadır. Sistemimiz otomatik ve manuel olarak kullanılabilmektedir. C # üzerinde hazırlanan </a:t>
            </a:r>
            <a:r>
              <a:rPr lang="tr-TR" sz="1800" dirty="0" err="1">
                <a:latin typeface="Times New Roman" panose="02020603050405020304" pitchFamily="18" charset="0"/>
                <a:cs typeface="Times New Roman" panose="02020603050405020304" pitchFamily="18" charset="0"/>
              </a:rPr>
              <a:t>arayüz</a:t>
            </a:r>
            <a:r>
              <a:rPr lang="tr-TR" sz="1800" dirty="0">
                <a:latin typeface="Times New Roman" panose="02020603050405020304" pitchFamily="18" charset="0"/>
                <a:cs typeface="Times New Roman" panose="02020603050405020304" pitchFamily="18" charset="0"/>
              </a:rPr>
              <a:t> ile bilgisayarda kontrol edilebilmektedir. Yapılan  akıllı sera tasarımında güneş enerjisinden yararlanılarak sera için gerekli enerjinin depolanması ve ihtiyaçlar için kullanılması ve aynı zamanda açılır kapanır özellik ile yağmur sularından da yararlanılması amaçlanmıştır. Bu projenin yapılmasındaki diğer amaç maliyetleri azaltarak çevreci bir sistem oluşturulmasıdır.</a:t>
            </a:r>
          </a:p>
          <a:p>
            <a:pPr algn="just"/>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b="1" dirty="0">
              <a:latin typeface="Times New Roman" panose="02020603050405020304" pitchFamily="18" charset="0"/>
              <a:cs typeface="Times New Roman" pitchFamily="18" charset="0"/>
            </a:endParaRPr>
          </a:p>
        </p:txBody>
      </p:sp>
      <p:sp>
        <p:nvSpPr>
          <p:cNvPr id="22" name="Text Box 471">
            <a:extLst>
              <a:ext uri="{FF2B5EF4-FFF2-40B4-BE49-F238E27FC236}">
                <a16:creationId xmlns:a16="http://schemas.microsoft.com/office/drawing/2014/main" id="{B6C1FF51-0D6E-410E-9DA1-9838F0FCEF97}"/>
              </a:ext>
            </a:extLst>
          </p:cNvPr>
          <p:cNvSpPr txBox="1">
            <a:spLocks noChangeArrowheads="1"/>
          </p:cNvSpPr>
          <p:nvPr/>
        </p:nvSpPr>
        <p:spPr bwMode="auto">
          <a:xfrm>
            <a:off x="138896" y="6224852"/>
            <a:ext cx="6414304" cy="632679"/>
          </a:xfrm>
          <a:prstGeom prst="rect">
            <a:avLst/>
          </a:prstGeom>
          <a:solidFill>
            <a:schemeClr val="accent6">
              <a:lumMod val="60000"/>
              <a:lumOff val="40000"/>
            </a:schemeClr>
          </a:solidFill>
          <a:ln w="9525">
            <a:noFill/>
            <a:miter lim="800000"/>
            <a:headEnd/>
            <a:tailEnd/>
          </a:ln>
        </p:spPr>
        <p:txBody>
          <a:bodyPr wrap="square" lIns="62693" tIns="31340" rIns="62693" bIns="31340">
            <a:spAutoFit/>
          </a:bodyPr>
          <a:lstStyle/>
          <a:p>
            <a:pPr algn="ctr" defTabSz="749300" eaLnBrk="0" hangingPunct="0">
              <a:spcBef>
                <a:spcPct val="50000"/>
              </a:spcBef>
            </a:pPr>
            <a:endParaRPr lang="tr-TR" sz="100" b="1" dirty="0">
              <a:latin typeface="Arial" panose="020B0604020202020204" pitchFamily="34" charset="0"/>
              <a:cs typeface="Arial" pitchFamily="34" charset="0"/>
            </a:endParaRPr>
          </a:p>
          <a:p>
            <a:pPr algn="ctr" defTabSz="749300" eaLnBrk="0" hangingPunct="0">
              <a:spcBef>
                <a:spcPct val="50000"/>
              </a:spcBef>
            </a:pPr>
            <a:r>
              <a:rPr lang="tr-TR" sz="2400" b="1" dirty="0">
                <a:latin typeface="Times New Roman" panose="02020603050405020304" pitchFamily="18" charset="0"/>
                <a:cs typeface="Times New Roman" panose="02020603050405020304" pitchFamily="18" charset="0"/>
              </a:rPr>
              <a:t>ÖZET</a:t>
            </a:r>
            <a:endParaRPr lang="en-US" sz="2400" b="1" dirty="0">
              <a:latin typeface="Times New Roman" panose="02020603050405020304" pitchFamily="18" charset="0"/>
              <a:cs typeface="Times New Roman" panose="02020603050405020304" pitchFamily="18" charset="0"/>
            </a:endParaRPr>
          </a:p>
        </p:txBody>
      </p:sp>
      <p:sp>
        <p:nvSpPr>
          <p:cNvPr id="27" name="Text Box 141">
            <a:extLst>
              <a:ext uri="{FF2B5EF4-FFF2-40B4-BE49-F238E27FC236}">
                <a16:creationId xmlns:a16="http://schemas.microsoft.com/office/drawing/2014/main" id="{E9F5DE20-72DA-4377-B733-F2F973172864}"/>
              </a:ext>
            </a:extLst>
          </p:cNvPr>
          <p:cNvSpPr txBox="1">
            <a:spLocks noChangeArrowheads="1"/>
          </p:cNvSpPr>
          <p:nvPr/>
        </p:nvSpPr>
        <p:spPr bwMode="auto">
          <a:xfrm>
            <a:off x="7046616" y="6332137"/>
            <a:ext cx="7448862" cy="23802111"/>
          </a:xfrm>
          <a:prstGeom prst="rect">
            <a:avLst/>
          </a:prstGeom>
          <a:solidFill>
            <a:schemeClr val="accent6">
              <a:lumMod val="20000"/>
              <a:lumOff val="80000"/>
            </a:schemeClr>
          </a:solidFill>
          <a:ln>
            <a:noFill/>
          </a:ln>
          <a:effectLst>
            <a:outerShdw blurRad="50800" dist="38100" dir="2700000" algn="tl" rotWithShape="0">
              <a:srgbClr val="808080">
                <a:alpha val="39998"/>
              </a:srgbClr>
            </a:outerShdw>
          </a:effectLst>
        </p:spPr>
        <p:txBody>
          <a:bodyPr lIns="332636" tIns="332636" rIns="332636" bIns="425774"/>
          <a:lstStyle>
            <a:lvl1pPr eaLnBrk="0" hangingPunct="0">
              <a:defRPr sz="6100">
                <a:solidFill>
                  <a:schemeClr val="tx1"/>
                </a:solidFill>
                <a:latin typeface="Arial" pitchFamily="34" charset="0"/>
                <a:ea typeface="ＭＳ Ｐゴシック" charset="-128"/>
              </a:defRPr>
            </a:lvl1pPr>
            <a:lvl2pPr marL="742950" indent="-285750" eaLnBrk="0" hangingPunct="0">
              <a:defRPr sz="6100">
                <a:solidFill>
                  <a:schemeClr val="tx1"/>
                </a:solidFill>
                <a:latin typeface="Arial" pitchFamily="34" charset="0"/>
                <a:ea typeface="ＭＳ Ｐゴシック" charset="-128"/>
              </a:defRPr>
            </a:lvl2pPr>
            <a:lvl3pPr marL="1143000" indent="-228600" eaLnBrk="0" hangingPunct="0">
              <a:defRPr sz="6100">
                <a:solidFill>
                  <a:schemeClr val="tx1"/>
                </a:solidFill>
                <a:latin typeface="Arial" pitchFamily="34" charset="0"/>
                <a:ea typeface="ＭＳ Ｐゴシック" charset="-128"/>
              </a:defRPr>
            </a:lvl3pPr>
            <a:lvl4pPr marL="1600200" indent="-228600" eaLnBrk="0" hangingPunct="0">
              <a:defRPr sz="6100">
                <a:solidFill>
                  <a:schemeClr val="tx1"/>
                </a:solidFill>
                <a:latin typeface="Arial" pitchFamily="34" charset="0"/>
                <a:ea typeface="ＭＳ Ｐゴシック" charset="-128"/>
              </a:defRPr>
            </a:lvl4pPr>
            <a:lvl5pPr marL="2057400" indent="-228600" eaLnBrk="0" hangingPunct="0">
              <a:defRPr sz="61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61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61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61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6100">
                <a:solidFill>
                  <a:schemeClr val="tx1"/>
                </a:solidFill>
                <a:latin typeface="Arial" pitchFamily="34" charset="0"/>
                <a:ea typeface="ＭＳ Ｐゴシック" charset="-128"/>
              </a:defRPr>
            </a:lvl9pPr>
          </a:lstStyle>
          <a:p>
            <a:pPr algn="just" eaLnBrk="1" hangingPunct="1">
              <a:spcBef>
                <a:spcPct val="50000"/>
              </a:spcBef>
              <a:defRPr/>
            </a:pPr>
            <a:r>
              <a:rPr lang="tr-TR" sz="1800" dirty="0">
                <a:latin typeface="Times New Roman" panose="02020603050405020304" pitchFamily="18" charset="0"/>
                <a:cs typeface="Times New Roman" panose="02020603050405020304" pitchFamily="18" charset="0"/>
              </a:rPr>
              <a:t>	</a:t>
            </a:r>
          </a:p>
          <a:p>
            <a:pPr algn="just" eaLnBrk="1" hangingPunct="1">
              <a:spcBef>
                <a:spcPct val="50000"/>
              </a:spcBef>
              <a:defRPr/>
            </a:pPr>
            <a:r>
              <a:rPr lang="tr-TR" sz="1800" dirty="0">
                <a:latin typeface="Times New Roman" panose="02020603050405020304" pitchFamily="18" charset="0"/>
                <a:cs typeface="Times New Roman" panose="02020603050405020304" pitchFamily="18" charset="0"/>
              </a:rPr>
              <a:t>	</a:t>
            </a:r>
          </a:p>
          <a:p>
            <a:pPr algn="just" eaLnBrk="1" hangingPunct="1">
              <a:spcBef>
                <a:spcPct val="50000"/>
              </a:spcBef>
              <a:defRPr/>
            </a:pPr>
            <a:r>
              <a:rPr lang="tr-TR" sz="1800" dirty="0">
                <a:latin typeface="Times New Roman" panose="02020603050405020304" pitchFamily="18" charset="0"/>
                <a:cs typeface="Times New Roman" panose="02020603050405020304" pitchFamily="18" charset="0"/>
              </a:rPr>
              <a:t>	Sera otomasyonu sisteminde kontrolcü olarak </a:t>
            </a:r>
            <a:r>
              <a:rPr lang="tr-TR" sz="1800" dirty="0" err="1">
                <a:latin typeface="Times New Roman" panose="02020603050405020304" pitchFamily="18" charset="0"/>
                <a:cs typeface="Times New Roman" panose="02020603050405020304" pitchFamily="18" charset="0"/>
              </a:rPr>
              <a:t>Arduino</a:t>
            </a:r>
            <a:r>
              <a:rPr lang="tr-TR" sz="1800" dirty="0">
                <a:latin typeface="Times New Roman" panose="02020603050405020304" pitchFamily="18" charset="0"/>
                <a:cs typeface="Times New Roman" panose="02020603050405020304" pitchFamily="18" charset="0"/>
              </a:rPr>
              <a:t> Mega kontrol kartı kullanılmıştır. Sera içi sıcaklık ölçüm işleminde kullanılmak üzere DHT-11 sıcaklık-nem </a:t>
            </a:r>
            <a:r>
              <a:rPr lang="tr-TR" sz="1800" dirty="0" err="1">
                <a:latin typeface="Times New Roman" panose="02020603050405020304" pitchFamily="18" charset="0"/>
                <a:cs typeface="Times New Roman" panose="02020603050405020304" pitchFamily="18" charset="0"/>
              </a:rPr>
              <a:t>sensörü</a:t>
            </a:r>
            <a:r>
              <a:rPr lang="tr-TR" sz="1800" dirty="0">
                <a:latin typeface="Times New Roman" panose="02020603050405020304" pitchFamily="18" charset="0"/>
                <a:cs typeface="Times New Roman" panose="02020603050405020304" pitchFamily="18" charset="0"/>
              </a:rPr>
              <a:t> kullanılmıştır. Seranın sıcaklığının ayarlanması için ise fan ve rezistans  kullanılmıştır. Yüksek verim için seranın iç sıcaklığının istenilen aralıkta tutulması gerekmektedir. Seradaki toprağın sulanması için su pompası yardımı ile otomatik sulama yöntemi kullanılmıştır. </a:t>
            </a:r>
            <a:r>
              <a:rPr lang="tr-TR" sz="1800" dirty="0" err="1">
                <a:latin typeface="Times New Roman" panose="02020603050405020304" pitchFamily="18" charset="0"/>
                <a:cs typeface="Times New Roman" panose="02020603050405020304" pitchFamily="18" charset="0"/>
              </a:rPr>
              <a:t>Arduino</a:t>
            </a:r>
            <a:r>
              <a:rPr lang="tr-TR" sz="1800" dirty="0">
                <a:latin typeface="Times New Roman" panose="02020603050405020304" pitchFamily="18" charset="0"/>
                <a:cs typeface="Times New Roman" panose="02020603050405020304" pitchFamily="18" charset="0"/>
              </a:rPr>
              <a:t> tarafından otomatik olarak kontrol edilen toprağın nem oranına göre pompayı devreye alarak sulama işlemini yapmaktadır. Sera içinde yetişen bitkilerin fotosentez yaparak verimli bir şekilde yaşamlarını sürdürmeleri için sera dışından CO2 ihtiyaç duyarlar. Bunun için sera prototipinde çatının açılıp kapanabilir olması gerekmektedir. Ancak yağmur yağdığı zamanlarda da çatının kapanması gerekmektedir. Dolayısıyla otomatik olarak çatının açılır kapanır olması istenmektedir. Bu lisans bitirme projesi çalışmasında </a:t>
            </a:r>
            <a:r>
              <a:rPr lang="tr-TR" sz="1800" dirty="0" err="1">
                <a:latin typeface="Times New Roman" panose="02020603050405020304" pitchFamily="18" charset="0"/>
                <a:cs typeface="Times New Roman" panose="02020603050405020304" pitchFamily="18" charset="0"/>
              </a:rPr>
              <a:t>Arduino</a:t>
            </a:r>
            <a:r>
              <a:rPr lang="tr-TR" sz="1800" dirty="0">
                <a:latin typeface="Times New Roman" panose="02020603050405020304" pitchFamily="18" charset="0"/>
                <a:cs typeface="Times New Roman" panose="02020603050405020304" pitchFamily="18" charset="0"/>
              </a:rPr>
              <a:t> kontrollü olarak çatının otomatik bir şekilde açılıp kapanması mevcuttur. </a:t>
            </a: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b="1"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b="1"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b="1" dirty="0">
              <a:latin typeface="Times New Roman" panose="02020603050405020304" pitchFamily="18" charset="0"/>
              <a:cs typeface="Times New Roman" panose="02020603050405020304" pitchFamily="18" charset="0"/>
            </a:endParaRPr>
          </a:p>
          <a:p>
            <a:pPr algn="just" eaLnBrk="1" hangingPunct="1">
              <a:spcBef>
                <a:spcPct val="50000"/>
              </a:spcBef>
              <a:defRPr/>
            </a:pPr>
            <a:r>
              <a:rPr lang="tr-TR" sz="1800" b="1" dirty="0">
                <a:latin typeface="Times New Roman" panose="02020603050405020304" pitchFamily="18" charset="0"/>
                <a:cs typeface="Times New Roman" panose="02020603050405020304" pitchFamily="18" charset="0"/>
              </a:rPr>
              <a:t>Güç Kaynağı</a:t>
            </a:r>
          </a:p>
          <a:p>
            <a:pPr algn="just" eaLnBrk="1" hangingPunct="1">
              <a:spcBef>
                <a:spcPct val="50000"/>
              </a:spcBef>
              <a:defRPr/>
            </a:pPr>
            <a:r>
              <a:rPr lang="tr-TR" sz="1800" dirty="0">
                <a:latin typeface="Times New Roman" panose="02020603050405020304" pitchFamily="18" charset="0"/>
                <a:cs typeface="Times New Roman" panose="02020603050405020304" pitchFamily="18" charset="0"/>
              </a:rPr>
              <a:t>	Gerçekleştirilen güç kaynağında gün içinde, güneşin sisteme olan konumu ve LDR’ </a:t>
            </a:r>
            <a:r>
              <a:rPr lang="tr-TR" sz="1800" dirty="0" err="1">
                <a:latin typeface="Times New Roman" panose="02020603050405020304" pitchFamily="18" charset="0"/>
                <a:cs typeface="Times New Roman" panose="02020603050405020304" pitchFamily="18" charset="0"/>
              </a:rPr>
              <a:t>lerden</a:t>
            </a:r>
            <a:r>
              <a:rPr lang="tr-TR" sz="1800" dirty="0">
                <a:latin typeface="Times New Roman" panose="02020603050405020304" pitchFamily="18" charset="0"/>
                <a:cs typeface="Times New Roman" panose="02020603050405020304" pitchFamily="18" charset="0"/>
              </a:rPr>
              <a:t> alınan bilgiler, </a:t>
            </a:r>
            <a:r>
              <a:rPr lang="tr-TR" sz="1800" dirty="0" err="1">
                <a:latin typeface="Times New Roman" panose="02020603050405020304" pitchFamily="18" charset="0"/>
                <a:cs typeface="Times New Roman" panose="02020603050405020304" pitchFamily="18" charset="0"/>
              </a:rPr>
              <a:t>Arduinoda</a:t>
            </a:r>
            <a:r>
              <a:rPr lang="tr-TR" sz="1800" dirty="0">
                <a:latin typeface="Times New Roman" panose="02020603050405020304" pitchFamily="18" charset="0"/>
                <a:cs typeface="Times New Roman" panose="02020603050405020304" pitchFamily="18" charset="0"/>
              </a:rPr>
              <a:t> karşılaştırılıp dönmesi gereken yön saptanıp </a:t>
            </a:r>
            <a:r>
              <a:rPr lang="tr-TR" sz="1800" dirty="0" err="1">
                <a:latin typeface="Times New Roman" panose="02020603050405020304" pitchFamily="18" charset="0"/>
                <a:cs typeface="Times New Roman" panose="02020603050405020304" pitchFamily="18" charset="0"/>
              </a:rPr>
              <a:t>servo</a:t>
            </a:r>
            <a:r>
              <a:rPr lang="tr-TR" sz="1800" dirty="0">
                <a:latin typeface="Times New Roman" panose="02020603050405020304" pitchFamily="18" charset="0"/>
                <a:cs typeface="Times New Roman" panose="02020603050405020304" pitchFamily="18" charset="0"/>
              </a:rPr>
              <a:t> motorun dönüş yönünü kontrol ederek güneş panelin her zaman güneşten maksimum enerji alınması sağlanmıştır.</a:t>
            </a: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r>
              <a:rPr lang="tr-TR" sz="1800" b="1" dirty="0">
                <a:latin typeface="Times New Roman" panose="02020603050405020304" pitchFamily="18" charset="0"/>
                <a:cs typeface="Times New Roman" panose="02020603050405020304" pitchFamily="18" charset="0"/>
              </a:rPr>
              <a:t>Kontrol Paneli</a:t>
            </a:r>
          </a:p>
          <a:p>
            <a:pPr algn="just" eaLnBrk="1" hangingPunct="1">
              <a:spcBef>
                <a:spcPct val="50000"/>
              </a:spcBef>
              <a:defRPr/>
            </a:pPr>
            <a:r>
              <a:rPr lang="tr-TR" sz="1800" dirty="0">
                <a:latin typeface="Times New Roman" panose="02020603050405020304" pitchFamily="18" charset="0"/>
                <a:cs typeface="Times New Roman" panose="02020603050405020304" pitchFamily="18" charset="0"/>
              </a:rPr>
              <a:t>Oluşturulan kontrol panelinin üzerinde bulunan anahtar ile butonlar ile rezistans fan ve su motorunun set değerleri manuel olarak ayarlanabilir hale getirilmiştir. </a:t>
            </a:r>
            <a:endParaRPr lang="en-US" sz="1800" dirty="0">
              <a:latin typeface="Times New Roman" panose="02020603050405020304" pitchFamily="18" charset="0"/>
              <a:cs typeface="Times New Roman" panose="02020603050405020304" pitchFamily="18" charset="0"/>
            </a:endParaRPr>
          </a:p>
        </p:txBody>
      </p:sp>
      <p:sp>
        <p:nvSpPr>
          <p:cNvPr id="29" name="Text Box 471">
            <a:extLst>
              <a:ext uri="{FF2B5EF4-FFF2-40B4-BE49-F238E27FC236}">
                <a16:creationId xmlns:a16="http://schemas.microsoft.com/office/drawing/2014/main" id="{32A583A5-DB2B-4C96-9AED-B5241DFBA594}"/>
              </a:ext>
            </a:extLst>
          </p:cNvPr>
          <p:cNvSpPr txBox="1">
            <a:spLocks noChangeArrowheads="1"/>
          </p:cNvSpPr>
          <p:nvPr/>
        </p:nvSpPr>
        <p:spPr bwMode="auto">
          <a:xfrm>
            <a:off x="7072231" y="6224852"/>
            <a:ext cx="7465133" cy="628366"/>
          </a:xfrm>
          <a:prstGeom prst="rect">
            <a:avLst/>
          </a:prstGeom>
          <a:solidFill>
            <a:schemeClr val="accent6">
              <a:lumMod val="60000"/>
              <a:lumOff val="40000"/>
            </a:schemeClr>
          </a:solidFill>
          <a:ln w="9525">
            <a:noFill/>
            <a:miter lim="800000"/>
            <a:headEnd/>
            <a:tailEnd/>
          </a:ln>
        </p:spPr>
        <p:txBody>
          <a:bodyPr wrap="square" lIns="62693" tIns="31340" rIns="62693" bIns="31340">
            <a:spAutoFit/>
          </a:bodyPr>
          <a:lstStyle/>
          <a:p>
            <a:pPr algn="ctr" defTabSz="749300" eaLnBrk="0" hangingPunct="0">
              <a:spcBef>
                <a:spcPct val="50000"/>
              </a:spcBef>
            </a:pPr>
            <a:endParaRPr lang="tr-TR" sz="100" b="1" dirty="0">
              <a:latin typeface="Arial" panose="020B0604020202020204" pitchFamily="34" charset="0"/>
              <a:cs typeface="Arial" pitchFamily="34" charset="0"/>
            </a:endParaRPr>
          </a:p>
          <a:p>
            <a:pPr algn="ctr" defTabSz="749300" eaLnBrk="0" hangingPunct="0">
              <a:spcBef>
                <a:spcPct val="50000"/>
              </a:spcBef>
            </a:pPr>
            <a:r>
              <a:rPr lang="tr-TR" sz="2400" b="1" dirty="0">
                <a:latin typeface="Times New Roman" panose="02020603050405020304" pitchFamily="18" charset="0"/>
                <a:cs typeface="Times New Roman" panose="02020603050405020304" pitchFamily="18" charset="0"/>
              </a:rPr>
              <a:t>YÖNTEM</a:t>
            </a:r>
            <a:endParaRPr lang="en-US" sz="2400" b="1" dirty="0">
              <a:latin typeface="Times New Roman" panose="02020603050405020304" pitchFamily="18" charset="0"/>
              <a:cs typeface="Times New Roman" panose="02020603050405020304" pitchFamily="18" charset="0"/>
            </a:endParaRPr>
          </a:p>
        </p:txBody>
      </p:sp>
      <p:sp>
        <p:nvSpPr>
          <p:cNvPr id="2" name="AutoShape 2">
            <a:extLst>
              <a:ext uri="{FF2B5EF4-FFF2-40B4-BE49-F238E27FC236}">
                <a16:creationId xmlns:a16="http://schemas.microsoft.com/office/drawing/2014/main" id="{302F771A-D58F-4D3A-821E-0313055453A3}"/>
              </a:ext>
            </a:extLst>
          </p:cNvPr>
          <p:cNvSpPr>
            <a:spLocks noChangeAspect="1" noChangeArrowheads="1"/>
          </p:cNvSpPr>
          <p:nvPr/>
        </p:nvSpPr>
        <p:spPr bwMode="auto">
          <a:xfrm>
            <a:off x="11917431" y="13476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4" name="Resim 3">
            <a:extLst>
              <a:ext uri="{FF2B5EF4-FFF2-40B4-BE49-F238E27FC236}">
                <a16:creationId xmlns:a16="http://schemas.microsoft.com/office/drawing/2014/main" id="{34A0A324-04FA-4807-A5AC-958C971BB9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9727" y="12207201"/>
            <a:ext cx="5882640" cy="4110610"/>
          </a:xfrm>
          <a:prstGeom prst="rect">
            <a:avLst/>
          </a:prstGeom>
        </p:spPr>
      </p:pic>
      <p:pic>
        <p:nvPicPr>
          <p:cNvPr id="33" name="Resim 32">
            <a:extLst>
              <a:ext uri="{FF2B5EF4-FFF2-40B4-BE49-F238E27FC236}">
                <a16:creationId xmlns:a16="http://schemas.microsoft.com/office/drawing/2014/main" id="{1B356C92-64EA-4BBF-ABF7-20A846BA45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6240" y="19343735"/>
            <a:ext cx="5984149" cy="4110611"/>
          </a:xfrm>
          <a:prstGeom prst="rect">
            <a:avLst/>
          </a:prstGeom>
        </p:spPr>
      </p:pic>
      <p:sp>
        <p:nvSpPr>
          <p:cNvPr id="34" name="Metin kutusu 33">
            <a:extLst>
              <a:ext uri="{FF2B5EF4-FFF2-40B4-BE49-F238E27FC236}">
                <a16:creationId xmlns:a16="http://schemas.microsoft.com/office/drawing/2014/main" id="{AE902912-A034-4C86-905D-FD64CC0ED580}"/>
              </a:ext>
            </a:extLst>
          </p:cNvPr>
          <p:cNvSpPr txBox="1"/>
          <p:nvPr/>
        </p:nvSpPr>
        <p:spPr>
          <a:xfrm>
            <a:off x="6967381" y="16665698"/>
            <a:ext cx="7448862" cy="369332"/>
          </a:xfrm>
          <a:prstGeom prst="rect">
            <a:avLst/>
          </a:prstGeom>
          <a:noFill/>
        </p:spPr>
        <p:txBody>
          <a:bodyPr wrap="square" rtlCol="0">
            <a:spAutoFit/>
          </a:bodyPr>
          <a:lstStyle/>
          <a:p>
            <a:pPr algn="ctr"/>
            <a:r>
              <a:rPr lang="tr-TR" sz="1800" dirty="0">
                <a:latin typeface="Times New Roman" panose="02020603050405020304" pitchFamily="18" charset="0"/>
                <a:cs typeface="Times New Roman" panose="02020603050405020304" pitchFamily="18" charset="0"/>
              </a:rPr>
              <a:t>Şekil  1. </a:t>
            </a:r>
            <a:r>
              <a:rPr lang="tr-TR" dirty="0">
                <a:latin typeface="Times New Roman" panose="02020603050405020304" pitchFamily="18" charset="0"/>
                <a:cs typeface="Times New Roman" panose="02020603050405020304" pitchFamily="18" charset="0"/>
              </a:rPr>
              <a:t>Akıllı Sera Otomasyonu Genel Görünümü</a:t>
            </a:r>
            <a:endParaRPr lang="tr-TR" sz="1800" dirty="0">
              <a:latin typeface="Times New Roman" panose="02020603050405020304" pitchFamily="18" charset="0"/>
              <a:cs typeface="Times New Roman" panose="02020603050405020304" pitchFamily="18" charset="0"/>
            </a:endParaRPr>
          </a:p>
        </p:txBody>
      </p:sp>
      <p:sp>
        <p:nvSpPr>
          <p:cNvPr id="35" name="Metin kutusu 34">
            <a:extLst>
              <a:ext uri="{FF2B5EF4-FFF2-40B4-BE49-F238E27FC236}">
                <a16:creationId xmlns:a16="http://schemas.microsoft.com/office/drawing/2014/main" id="{BFA21261-A245-4A38-B1F3-73039B5B9080}"/>
              </a:ext>
            </a:extLst>
          </p:cNvPr>
          <p:cNvSpPr txBox="1"/>
          <p:nvPr/>
        </p:nvSpPr>
        <p:spPr>
          <a:xfrm>
            <a:off x="7317556" y="23836906"/>
            <a:ext cx="7448862" cy="369332"/>
          </a:xfrm>
          <a:prstGeom prst="rect">
            <a:avLst/>
          </a:prstGeom>
          <a:noFill/>
        </p:spPr>
        <p:txBody>
          <a:bodyPr wrap="square" rtlCol="0">
            <a:spAutoFit/>
          </a:bodyPr>
          <a:lstStyle/>
          <a:p>
            <a:pPr algn="ctr"/>
            <a:r>
              <a:rPr lang="tr-TR" sz="1800" dirty="0">
                <a:latin typeface="Times New Roman" panose="02020603050405020304" pitchFamily="18" charset="0"/>
                <a:cs typeface="Times New Roman" panose="02020603050405020304" pitchFamily="18" charset="0"/>
              </a:rPr>
              <a:t>Şekil  2. Güneş Takip Sistemi</a:t>
            </a:r>
          </a:p>
        </p:txBody>
      </p:sp>
      <p:sp>
        <p:nvSpPr>
          <p:cNvPr id="38" name="Metin kutusu 37">
            <a:extLst>
              <a:ext uri="{FF2B5EF4-FFF2-40B4-BE49-F238E27FC236}">
                <a16:creationId xmlns:a16="http://schemas.microsoft.com/office/drawing/2014/main" id="{14A5FB48-EDA3-4512-BAF6-21CB77C175E4}"/>
              </a:ext>
            </a:extLst>
          </p:cNvPr>
          <p:cNvSpPr txBox="1"/>
          <p:nvPr/>
        </p:nvSpPr>
        <p:spPr>
          <a:xfrm>
            <a:off x="7155593" y="29764921"/>
            <a:ext cx="7448862" cy="369332"/>
          </a:xfrm>
          <a:prstGeom prst="rect">
            <a:avLst/>
          </a:prstGeom>
          <a:noFill/>
        </p:spPr>
        <p:txBody>
          <a:bodyPr wrap="square" rtlCol="0">
            <a:spAutoFit/>
          </a:bodyPr>
          <a:lstStyle/>
          <a:p>
            <a:pPr algn="ctr"/>
            <a:r>
              <a:rPr lang="tr-TR" sz="1800" dirty="0">
                <a:latin typeface="Times New Roman" panose="02020603050405020304" pitchFamily="18" charset="0"/>
                <a:cs typeface="Times New Roman" panose="02020603050405020304" pitchFamily="18" charset="0"/>
              </a:rPr>
              <a:t>Şekil  </a:t>
            </a:r>
            <a:r>
              <a:rPr lang="tr-TR" dirty="0">
                <a:latin typeface="Times New Roman" panose="02020603050405020304" pitchFamily="18" charset="0"/>
                <a:cs typeface="Times New Roman" panose="02020603050405020304" pitchFamily="18" charset="0"/>
              </a:rPr>
              <a:t>3</a:t>
            </a:r>
            <a:r>
              <a:rPr lang="tr-TR" sz="180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Kontrol Paneli</a:t>
            </a:r>
            <a:endParaRPr lang="tr-TR" sz="1800" dirty="0">
              <a:latin typeface="Times New Roman" panose="02020603050405020304" pitchFamily="18" charset="0"/>
              <a:cs typeface="Times New Roman" panose="02020603050405020304" pitchFamily="18" charset="0"/>
            </a:endParaRPr>
          </a:p>
        </p:txBody>
      </p:sp>
      <p:sp>
        <p:nvSpPr>
          <p:cNvPr id="40" name="Text Box 5">
            <a:extLst>
              <a:ext uri="{FF2B5EF4-FFF2-40B4-BE49-F238E27FC236}">
                <a16:creationId xmlns:a16="http://schemas.microsoft.com/office/drawing/2014/main" id="{BB39A683-754B-446E-ADD5-37D9A706427C}"/>
              </a:ext>
            </a:extLst>
          </p:cNvPr>
          <p:cNvSpPr txBox="1">
            <a:spLocks noChangeArrowheads="1"/>
          </p:cNvSpPr>
          <p:nvPr/>
        </p:nvSpPr>
        <p:spPr bwMode="auto">
          <a:xfrm>
            <a:off x="15086319" y="6224852"/>
            <a:ext cx="6158410" cy="6632680"/>
          </a:xfrm>
          <a:prstGeom prst="rect">
            <a:avLst/>
          </a:prstGeom>
          <a:solidFill>
            <a:schemeClr val="accent6">
              <a:lumMod val="20000"/>
              <a:lumOff val="80000"/>
            </a:schemeClr>
          </a:solidFill>
          <a:ln>
            <a:noFill/>
          </a:ln>
          <a:effectLst>
            <a:outerShdw blurRad="50800" dist="38100" dir="2700000" algn="tl" rotWithShape="0">
              <a:srgbClr val="808080">
                <a:alpha val="39998"/>
              </a:srgbClr>
            </a:outerShdw>
          </a:effectLst>
        </p:spPr>
        <p:txBody>
          <a:bodyPr lIns="332636" tIns="332636" rIns="332636" bIns="425774"/>
          <a:lstStyle>
            <a:lvl1pPr eaLnBrk="0" hangingPunct="0">
              <a:defRPr sz="6100">
                <a:solidFill>
                  <a:schemeClr val="tx1"/>
                </a:solidFill>
                <a:latin typeface="Arial" pitchFamily="34" charset="0"/>
                <a:ea typeface="ＭＳ Ｐゴシック" charset="-128"/>
              </a:defRPr>
            </a:lvl1pPr>
            <a:lvl2pPr marL="742950" indent="-285750" eaLnBrk="0" hangingPunct="0">
              <a:defRPr sz="6100">
                <a:solidFill>
                  <a:schemeClr val="tx1"/>
                </a:solidFill>
                <a:latin typeface="Arial" pitchFamily="34" charset="0"/>
                <a:ea typeface="ＭＳ Ｐゴシック" charset="-128"/>
              </a:defRPr>
            </a:lvl2pPr>
            <a:lvl3pPr marL="1143000" indent="-228600" eaLnBrk="0" hangingPunct="0">
              <a:defRPr sz="6100">
                <a:solidFill>
                  <a:schemeClr val="tx1"/>
                </a:solidFill>
                <a:latin typeface="Arial" pitchFamily="34" charset="0"/>
                <a:ea typeface="ＭＳ Ｐゴシック" charset="-128"/>
              </a:defRPr>
            </a:lvl3pPr>
            <a:lvl4pPr marL="1600200" indent="-228600" eaLnBrk="0" hangingPunct="0">
              <a:defRPr sz="6100">
                <a:solidFill>
                  <a:schemeClr val="tx1"/>
                </a:solidFill>
                <a:latin typeface="Arial" pitchFamily="34" charset="0"/>
                <a:ea typeface="ＭＳ Ｐゴシック" charset="-128"/>
              </a:defRPr>
            </a:lvl4pPr>
            <a:lvl5pPr marL="2057400" indent="-228600" eaLnBrk="0" hangingPunct="0">
              <a:defRPr sz="61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61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61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61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6100">
                <a:solidFill>
                  <a:schemeClr val="tx1"/>
                </a:solidFill>
                <a:latin typeface="Arial" pitchFamily="34" charset="0"/>
                <a:ea typeface="ＭＳ Ｐゴシック" charset="-128"/>
              </a:defRPr>
            </a:lvl9pPr>
          </a:lstStyle>
          <a:p>
            <a:pPr algn="just" eaLnBrk="1" hangingPunct="1">
              <a:spcBef>
                <a:spcPct val="50000"/>
              </a:spcBef>
              <a:defRPr/>
            </a:pPr>
            <a:endParaRPr lang="tr-TR" sz="1800" dirty="0">
              <a:cs typeface="Arial" pitchFamily="34" charset="0"/>
            </a:endParaRPr>
          </a:p>
          <a:p>
            <a:pPr algn="just"/>
            <a:r>
              <a:rPr lang="tr-TR" sz="1800" dirty="0"/>
              <a:t>     </a:t>
            </a:r>
            <a:endParaRPr lang="en-US" sz="1800" dirty="0">
              <a:latin typeface="Century Schoolbook" pitchFamily="18" charset="0"/>
              <a:cs typeface="Times New Roman" pitchFamily="18" charset="0"/>
            </a:endParaRPr>
          </a:p>
          <a:p>
            <a:pPr algn="just" eaLnBrk="1" hangingPunct="1">
              <a:spcBef>
                <a:spcPct val="50000"/>
              </a:spcBef>
              <a:defRPr/>
            </a:pPr>
            <a:endParaRPr lang="en-US" sz="1800" dirty="0">
              <a:latin typeface="Century Schoolbook" pitchFamily="18" charset="0"/>
              <a:cs typeface="Times New Roman" pitchFamily="18" charset="0"/>
            </a:endParaRPr>
          </a:p>
          <a:p>
            <a:pPr algn="just" eaLnBrk="1" hangingPunct="1">
              <a:spcBef>
                <a:spcPct val="50000"/>
              </a:spcBef>
              <a:defRPr/>
            </a:pPr>
            <a:endParaRPr lang="en-US" sz="1800" dirty="0">
              <a:latin typeface="Century Schoolbook" pitchFamily="18" charset="0"/>
              <a:cs typeface="Times New Roman" pitchFamily="18" charset="0"/>
            </a:endParaRPr>
          </a:p>
          <a:p>
            <a:pPr algn="just" eaLnBrk="1" hangingPunct="1">
              <a:spcBef>
                <a:spcPct val="50000"/>
              </a:spcBef>
              <a:defRPr/>
            </a:pPr>
            <a:endParaRPr lang="en-US" sz="1800" dirty="0">
              <a:latin typeface="Century Schoolbook" pitchFamily="18" charset="0"/>
              <a:cs typeface="Times New Roman" pitchFamily="18" charset="0"/>
            </a:endParaRPr>
          </a:p>
          <a:p>
            <a:pPr algn="just" eaLnBrk="1" hangingPunct="1">
              <a:spcBef>
                <a:spcPct val="50000"/>
              </a:spcBef>
              <a:defRPr/>
            </a:pPr>
            <a:endParaRPr lang="en-US" sz="1800" dirty="0">
              <a:latin typeface="Century Schoolbook" pitchFamily="18" charset="0"/>
              <a:cs typeface="Times New Roman" pitchFamily="18" charset="0"/>
            </a:endParaRPr>
          </a:p>
          <a:p>
            <a:pPr algn="just" eaLnBrk="1" hangingPunct="1">
              <a:spcBef>
                <a:spcPct val="50000"/>
              </a:spcBef>
              <a:defRPr/>
            </a:pPr>
            <a:endParaRPr lang="en-US" sz="1800" dirty="0">
              <a:latin typeface="Century Schoolbook" pitchFamily="18" charset="0"/>
              <a:cs typeface="Times New Roman" pitchFamily="18" charset="0"/>
            </a:endParaRPr>
          </a:p>
          <a:p>
            <a:pPr algn="just" eaLnBrk="1" hangingPunct="1">
              <a:spcBef>
                <a:spcPct val="50000"/>
              </a:spcBef>
              <a:defRPr/>
            </a:pPr>
            <a:endParaRPr lang="en-US" sz="1800" dirty="0">
              <a:latin typeface="Century Schoolbook" pitchFamily="18" charset="0"/>
              <a:cs typeface="Times New Roman" pitchFamily="18" charset="0"/>
            </a:endParaRPr>
          </a:p>
          <a:p>
            <a:pPr algn="just" eaLnBrk="1" hangingPunct="1">
              <a:spcBef>
                <a:spcPct val="50000"/>
              </a:spcBef>
              <a:defRPr/>
            </a:pPr>
            <a:endParaRPr lang="en-US" sz="1800" dirty="0">
              <a:latin typeface="Century Schoolbook" pitchFamily="18" charset="0"/>
              <a:cs typeface="Times New Roman" pitchFamily="18" charset="0"/>
            </a:endParaRPr>
          </a:p>
          <a:p>
            <a:pPr algn="just" eaLnBrk="1" hangingPunct="1">
              <a:spcBef>
                <a:spcPct val="50000"/>
              </a:spcBef>
              <a:defRPr/>
            </a:pPr>
            <a:endParaRPr lang="en-US" sz="1800" dirty="0">
              <a:latin typeface="Century Schoolbook" pitchFamily="18" charset="0"/>
              <a:cs typeface="Times New Roman" pitchFamily="18" charset="0"/>
            </a:endParaRPr>
          </a:p>
          <a:p>
            <a:pPr algn="just" eaLnBrk="1" hangingPunct="1">
              <a:spcBef>
                <a:spcPct val="50000"/>
              </a:spcBef>
              <a:defRPr/>
            </a:pPr>
            <a:endParaRPr lang="en-US" sz="1800" b="1" dirty="0">
              <a:latin typeface="Times New Roman" pitchFamily="18" charset="0"/>
              <a:cs typeface="Times New Roman" pitchFamily="18" charset="0"/>
            </a:endParaRPr>
          </a:p>
        </p:txBody>
      </p:sp>
      <p:pic>
        <p:nvPicPr>
          <p:cNvPr id="42" name="Resim 41">
            <a:extLst>
              <a:ext uri="{FF2B5EF4-FFF2-40B4-BE49-F238E27FC236}">
                <a16:creationId xmlns:a16="http://schemas.microsoft.com/office/drawing/2014/main" id="{7D6B16D3-8963-4694-9823-11524A50AC5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5549914" y="6332138"/>
            <a:ext cx="5400040" cy="5974080"/>
          </a:xfrm>
          <a:prstGeom prst="rect">
            <a:avLst/>
          </a:prstGeom>
          <a:noFill/>
          <a:ln>
            <a:noFill/>
          </a:ln>
        </p:spPr>
      </p:pic>
      <p:sp>
        <p:nvSpPr>
          <p:cNvPr id="43" name="Metin kutusu 42">
            <a:extLst>
              <a:ext uri="{FF2B5EF4-FFF2-40B4-BE49-F238E27FC236}">
                <a16:creationId xmlns:a16="http://schemas.microsoft.com/office/drawing/2014/main" id="{AE6B558F-0D7B-4C76-9D10-D62C8CC5703D}"/>
              </a:ext>
            </a:extLst>
          </p:cNvPr>
          <p:cNvSpPr txBox="1"/>
          <p:nvPr/>
        </p:nvSpPr>
        <p:spPr>
          <a:xfrm>
            <a:off x="15624809" y="12477325"/>
            <a:ext cx="5400040" cy="369332"/>
          </a:xfrm>
          <a:prstGeom prst="rect">
            <a:avLst/>
          </a:prstGeom>
          <a:noFill/>
        </p:spPr>
        <p:txBody>
          <a:bodyPr wrap="square" rtlCol="0">
            <a:spAutoFit/>
          </a:bodyPr>
          <a:lstStyle/>
          <a:p>
            <a:pPr algn="ctr"/>
            <a:r>
              <a:rPr lang="tr-TR" sz="1800" dirty="0">
                <a:latin typeface="Times New Roman" panose="02020603050405020304" pitchFamily="18" charset="0"/>
                <a:cs typeface="Times New Roman" panose="02020603050405020304" pitchFamily="18" charset="0"/>
              </a:rPr>
              <a:t>Şekil  4. Elektronik Devre Bağlan</a:t>
            </a:r>
            <a:r>
              <a:rPr lang="tr-TR" dirty="0">
                <a:latin typeface="Times New Roman" panose="02020603050405020304" pitchFamily="18" charset="0"/>
                <a:cs typeface="Times New Roman" panose="02020603050405020304" pitchFamily="18" charset="0"/>
              </a:rPr>
              <a:t>tı Şeması</a:t>
            </a:r>
            <a:endParaRPr lang="tr-TR" sz="1800" dirty="0">
              <a:latin typeface="Times New Roman" panose="02020603050405020304" pitchFamily="18" charset="0"/>
              <a:cs typeface="Times New Roman" panose="02020603050405020304" pitchFamily="18" charset="0"/>
            </a:endParaRPr>
          </a:p>
        </p:txBody>
      </p:sp>
      <p:sp>
        <p:nvSpPr>
          <p:cNvPr id="44" name="Text Box 5">
            <a:extLst>
              <a:ext uri="{FF2B5EF4-FFF2-40B4-BE49-F238E27FC236}">
                <a16:creationId xmlns:a16="http://schemas.microsoft.com/office/drawing/2014/main" id="{E7296B1F-5D71-4E14-900F-DD04C86A5397}"/>
              </a:ext>
            </a:extLst>
          </p:cNvPr>
          <p:cNvSpPr txBox="1">
            <a:spLocks noChangeArrowheads="1"/>
          </p:cNvSpPr>
          <p:nvPr/>
        </p:nvSpPr>
        <p:spPr bwMode="auto">
          <a:xfrm>
            <a:off x="15056397" y="13028639"/>
            <a:ext cx="6188332" cy="6798601"/>
          </a:xfrm>
          <a:prstGeom prst="rect">
            <a:avLst/>
          </a:prstGeom>
          <a:solidFill>
            <a:schemeClr val="accent6">
              <a:lumMod val="20000"/>
              <a:lumOff val="80000"/>
            </a:schemeClr>
          </a:solidFill>
          <a:ln>
            <a:noFill/>
          </a:ln>
          <a:effectLst>
            <a:outerShdw blurRad="50800" dist="38100" dir="2700000" algn="tl" rotWithShape="0">
              <a:srgbClr val="808080">
                <a:alpha val="39998"/>
              </a:srgbClr>
            </a:outerShdw>
          </a:effectLst>
        </p:spPr>
        <p:txBody>
          <a:bodyPr lIns="332636" tIns="332636" rIns="332636" bIns="425774"/>
          <a:lstStyle>
            <a:lvl1pPr eaLnBrk="0" hangingPunct="0">
              <a:defRPr sz="6100">
                <a:solidFill>
                  <a:schemeClr val="tx1"/>
                </a:solidFill>
                <a:latin typeface="Arial" pitchFamily="34" charset="0"/>
                <a:ea typeface="ＭＳ Ｐゴシック" charset="-128"/>
              </a:defRPr>
            </a:lvl1pPr>
            <a:lvl2pPr marL="742950" indent="-285750" eaLnBrk="0" hangingPunct="0">
              <a:defRPr sz="6100">
                <a:solidFill>
                  <a:schemeClr val="tx1"/>
                </a:solidFill>
                <a:latin typeface="Arial" pitchFamily="34" charset="0"/>
                <a:ea typeface="ＭＳ Ｐゴシック" charset="-128"/>
              </a:defRPr>
            </a:lvl2pPr>
            <a:lvl3pPr marL="1143000" indent="-228600" eaLnBrk="0" hangingPunct="0">
              <a:defRPr sz="6100">
                <a:solidFill>
                  <a:schemeClr val="tx1"/>
                </a:solidFill>
                <a:latin typeface="Arial" pitchFamily="34" charset="0"/>
                <a:ea typeface="ＭＳ Ｐゴシック" charset="-128"/>
              </a:defRPr>
            </a:lvl3pPr>
            <a:lvl4pPr marL="1600200" indent="-228600" eaLnBrk="0" hangingPunct="0">
              <a:defRPr sz="6100">
                <a:solidFill>
                  <a:schemeClr val="tx1"/>
                </a:solidFill>
                <a:latin typeface="Arial" pitchFamily="34" charset="0"/>
                <a:ea typeface="ＭＳ Ｐゴシック" charset="-128"/>
              </a:defRPr>
            </a:lvl4pPr>
            <a:lvl5pPr marL="2057400" indent="-228600" eaLnBrk="0" hangingPunct="0">
              <a:defRPr sz="61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61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61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61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6100">
                <a:solidFill>
                  <a:schemeClr val="tx1"/>
                </a:solidFill>
                <a:latin typeface="Arial" pitchFamily="34" charset="0"/>
                <a:ea typeface="ＭＳ Ｐゴシック" charset="-128"/>
              </a:defRPr>
            </a:lvl9pPr>
          </a:lstStyle>
          <a:p>
            <a:pPr algn="just"/>
            <a:r>
              <a:rPr lang="tr-TR" sz="1800" b="1" dirty="0">
                <a:latin typeface="Times New Roman" panose="02020603050405020304" pitchFamily="18" charset="0"/>
                <a:cs typeface="Times New Roman" panose="02020603050405020304" pitchFamily="18" charset="0"/>
              </a:rPr>
              <a:t>Microsoft Visual </a:t>
            </a:r>
            <a:r>
              <a:rPr lang="tr-TR" sz="1800" b="1" dirty="0" err="1">
                <a:latin typeface="Times New Roman" panose="02020603050405020304" pitchFamily="18" charset="0"/>
                <a:cs typeface="Times New Roman" panose="02020603050405020304" pitchFamily="18" charset="0"/>
              </a:rPr>
              <a:t>Studio</a:t>
            </a:r>
            <a:r>
              <a:rPr lang="tr-TR" sz="1800" b="1" dirty="0">
                <a:latin typeface="Times New Roman" panose="02020603050405020304" pitchFamily="18" charset="0"/>
                <a:cs typeface="Times New Roman" panose="02020603050405020304" pitchFamily="18" charset="0"/>
              </a:rPr>
              <a:t> ile </a:t>
            </a:r>
            <a:r>
              <a:rPr lang="tr-TR" sz="1800" b="1" dirty="0" err="1">
                <a:latin typeface="Times New Roman" panose="02020603050405020304" pitchFamily="18" charset="0"/>
                <a:cs typeface="Times New Roman" panose="02020603050405020304" pitchFamily="18" charset="0"/>
              </a:rPr>
              <a:t>Arayüz</a:t>
            </a:r>
            <a:r>
              <a:rPr lang="tr-TR" sz="1800" b="1" dirty="0">
                <a:latin typeface="Times New Roman" panose="02020603050405020304" pitchFamily="18" charset="0"/>
                <a:cs typeface="Times New Roman" panose="02020603050405020304" pitchFamily="18" charset="0"/>
              </a:rPr>
              <a:t> Oluşturulması</a:t>
            </a:r>
          </a:p>
          <a:p>
            <a:pPr algn="just"/>
            <a:r>
              <a:rPr lang="tr-TR" sz="1800" dirty="0">
                <a:latin typeface="Times New Roman" panose="02020603050405020304" pitchFamily="18" charset="0"/>
                <a:cs typeface="Times New Roman" panose="02020603050405020304" pitchFamily="18" charset="0"/>
              </a:rPr>
              <a:t>     Tasarlanan projede; Sera içi  </a:t>
            </a:r>
            <a:r>
              <a:rPr lang="tr-TR" sz="1800" dirty="0" err="1">
                <a:latin typeface="Times New Roman" panose="02020603050405020304" pitchFamily="18" charset="0"/>
                <a:cs typeface="Times New Roman" panose="02020603050405020304" pitchFamily="18" charset="0"/>
              </a:rPr>
              <a:t>sıcaklık,ortam</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nemi,toprak</a:t>
            </a:r>
            <a:r>
              <a:rPr lang="tr-TR" sz="1800" dirty="0">
                <a:latin typeface="Times New Roman" panose="02020603050405020304" pitchFamily="18" charset="0"/>
                <a:cs typeface="Times New Roman" panose="02020603050405020304" pitchFamily="18" charset="0"/>
              </a:rPr>
              <a:t> neminin değerleri, </a:t>
            </a:r>
            <a:r>
              <a:rPr lang="tr-TR" sz="1800" dirty="0" err="1">
                <a:latin typeface="Times New Roman" panose="02020603050405020304" pitchFamily="18" charset="0"/>
                <a:cs typeface="Times New Roman" panose="02020603050405020304" pitchFamily="18" charset="0"/>
              </a:rPr>
              <a:t>sulama,ısıtma,soğutma</a:t>
            </a:r>
            <a:r>
              <a:rPr lang="tr-TR" sz="1800" dirty="0">
                <a:latin typeface="Times New Roman" panose="02020603050405020304" pitchFamily="18" charset="0"/>
                <a:cs typeface="Times New Roman" panose="02020603050405020304" pitchFamily="18" charset="0"/>
              </a:rPr>
              <a:t> ve açılır kapanır çatı sisteminin çalışma durumu anlık olarak </a:t>
            </a:r>
            <a:r>
              <a:rPr lang="tr-TR" sz="1800" dirty="0" err="1">
                <a:latin typeface="Times New Roman" panose="02020603050405020304" pitchFamily="18" charset="0"/>
                <a:cs typeface="Times New Roman" panose="02020603050405020304" pitchFamily="18" charset="0"/>
              </a:rPr>
              <a:t>arayüz</a:t>
            </a:r>
            <a:r>
              <a:rPr lang="tr-TR" sz="1800" dirty="0">
                <a:latin typeface="Times New Roman" panose="02020603050405020304" pitchFamily="18" charset="0"/>
                <a:cs typeface="Times New Roman" panose="02020603050405020304" pitchFamily="18" charset="0"/>
              </a:rPr>
              <a:t>  üzerinde </a:t>
            </a:r>
            <a:r>
              <a:rPr lang="tr-TR" sz="1800" dirty="0" err="1">
                <a:latin typeface="Times New Roman" panose="02020603050405020304" pitchFamily="18" charset="0"/>
                <a:cs typeface="Times New Roman" panose="02020603050405020304" pitchFamily="18" charset="0"/>
              </a:rPr>
              <a:t>görülmektedir.Microsoft</a:t>
            </a:r>
            <a:r>
              <a:rPr lang="tr-TR" sz="1800" dirty="0">
                <a:latin typeface="Times New Roman" panose="02020603050405020304" pitchFamily="18" charset="0"/>
                <a:cs typeface="Times New Roman" panose="02020603050405020304" pitchFamily="18" charset="0"/>
              </a:rPr>
              <a:t> Access ile hazırlanan veri tabanı sayesinde kullanıcı bitkilerin yetişme parametrelerine </a:t>
            </a:r>
            <a:r>
              <a:rPr lang="tr-TR" sz="1800" dirty="0" err="1">
                <a:latin typeface="Times New Roman" panose="02020603050405020304" pitchFamily="18" charset="0"/>
                <a:cs typeface="Times New Roman" panose="02020603050405020304" pitchFamily="18" charset="0"/>
              </a:rPr>
              <a:t>arayüz</a:t>
            </a:r>
            <a:r>
              <a:rPr lang="tr-TR" sz="1800" dirty="0">
                <a:latin typeface="Times New Roman" panose="02020603050405020304" pitchFamily="18" charset="0"/>
                <a:cs typeface="Times New Roman" panose="02020603050405020304" pitchFamily="18" charset="0"/>
              </a:rPr>
              <a:t> üzerinden ulaşabilmektedir.</a:t>
            </a: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b="1" dirty="0">
              <a:latin typeface="Times New Roman" panose="02020603050405020304" pitchFamily="18" charset="0"/>
              <a:cs typeface="Times New Roman" pitchFamily="18" charset="0"/>
            </a:endParaRPr>
          </a:p>
        </p:txBody>
      </p:sp>
      <p:pic>
        <p:nvPicPr>
          <p:cNvPr id="46" name="Resim 45">
            <a:extLst>
              <a:ext uri="{FF2B5EF4-FFF2-40B4-BE49-F238E27FC236}">
                <a16:creationId xmlns:a16="http://schemas.microsoft.com/office/drawing/2014/main" id="{3A40E009-4CDF-4454-BE32-810ABBF758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1480" y="25891518"/>
            <a:ext cx="5968909" cy="3781294"/>
          </a:xfrm>
          <a:prstGeom prst="rect">
            <a:avLst/>
          </a:prstGeom>
        </p:spPr>
      </p:pic>
      <p:pic>
        <p:nvPicPr>
          <p:cNvPr id="48" name="Resim 47">
            <a:extLst>
              <a:ext uri="{FF2B5EF4-FFF2-40B4-BE49-F238E27FC236}">
                <a16:creationId xmlns:a16="http://schemas.microsoft.com/office/drawing/2014/main" id="{EF073305-2F83-49AB-A031-3B693E5BD0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77160" y="15406324"/>
            <a:ext cx="5647689" cy="3811316"/>
          </a:xfrm>
          <a:prstGeom prst="rect">
            <a:avLst/>
          </a:prstGeom>
        </p:spPr>
      </p:pic>
      <p:sp>
        <p:nvSpPr>
          <p:cNvPr id="49" name="Metin kutusu 48">
            <a:extLst>
              <a:ext uri="{FF2B5EF4-FFF2-40B4-BE49-F238E27FC236}">
                <a16:creationId xmlns:a16="http://schemas.microsoft.com/office/drawing/2014/main" id="{0B642E60-7999-4A93-A07F-BE55142D2E15}"/>
              </a:ext>
            </a:extLst>
          </p:cNvPr>
          <p:cNvSpPr txBox="1"/>
          <p:nvPr/>
        </p:nvSpPr>
        <p:spPr>
          <a:xfrm>
            <a:off x="15377160" y="19337774"/>
            <a:ext cx="5400040" cy="369332"/>
          </a:xfrm>
          <a:prstGeom prst="rect">
            <a:avLst/>
          </a:prstGeom>
          <a:noFill/>
        </p:spPr>
        <p:txBody>
          <a:bodyPr wrap="square" rtlCol="0">
            <a:spAutoFit/>
          </a:bodyPr>
          <a:lstStyle/>
          <a:p>
            <a:pPr algn="ctr"/>
            <a:r>
              <a:rPr lang="tr-TR" sz="1800" dirty="0">
                <a:latin typeface="Times New Roman" panose="02020603050405020304" pitchFamily="18" charset="0"/>
                <a:cs typeface="Times New Roman" panose="02020603050405020304" pitchFamily="18" charset="0"/>
              </a:rPr>
              <a:t>Şekil  </a:t>
            </a:r>
            <a:r>
              <a:rPr lang="tr-TR" dirty="0">
                <a:latin typeface="Times New Roman" panose="02020603050405020304" pitchFamily="18" charset="0"/>
                <a:cs typeface="Times New Roman" panose="02020603050405020304" pitchFamily="18" charset="0"/>
              </a:rPr>
              <a:t>5</a:t>
            </a:r>
            <a:r>
              <a:rPr lang="tr-TR" sz="1800"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Arayüz</a:t>
            </a:r>
            <a:r>
              <a:rPr lang="tr-TR" dirty="0">
                <a:latin typeface="Times New Roman" panose="02020603050405020304" pitchFamily="18" charset="0"/>
                <a:cs typeface="Times New Roman" panose="02020603050405020304" pitchFamily="18" charset="0"/>
              </a:rPr>
              <a:t> Ekran Çıktısı</a:t>
            </a:r>
            <a:endParaRPr lang="tr-TR" sz="1800" dirty="0">
              <a:latin typeface="Times New Roman" panose="02020603050405020304" pitchFamily="18" charset="0"/>
              <a:cs typeface="Times New Roman" panose="02020603050405020304" pitchFamily="18" charset="0"/>
            </a:endParaRPr>
          </a:p>
        </p:txBody>
      </p:sp>
      <p:sp>
        <p:nvSpPr>
          <p:cNvPr id="50" name="Text Box 5">
            <a:extLst>
              <a:ext uri="{FF2B5EF4-FFF2-40B4-BE49-F238E27FC236}">
                <a16:creationId xmlns:a16="http://schemas.microsoft.com/office/drawing/2014/main" id="{F6D70220-B41B-43D6-930A-1B6D8AF0CF66}"/>
              </a:ext>
            </a:extLst>
          </p:cNvPr>
          <p:cNvSpPr txBox="1">
            <a:spLocks noChangeArrowheads="1"/>
          </p:cNvSpPr>
          <p:nvPr/>
        </p:nvSpPr>
        <p:spPr bwMode="auto">
          <a:xfrm>
            <a:off x="15037358" y="20283672"/>
            <a:ext cx="6207371" cy="4358829"/>
          </a:xfrm>
          <a:prstGeom prst="rect">
            <a:avLst/>
          </a:prstGeom>
          <a:solidFill>
            <a:schemeClr val="accent6">
              <a:lumMod val="20000"/>
              <a:lumOff val="80000"/>
            </a:schemeClr>
          </a:solidFill>
          <a:ln>
            <a:noFill/>
          </a:ln>
          <a:effectLst>
            <a:outerShdw blurRad="50800" dist="38100" dir="2700000" algn="tl" rotWithShape="0">
              <a:srgbClr val="808080">
                <a:alpha val="39998"/>
              </a:srgbClr>
            </a:outerShdw>
          </a:effectLst>
        </p:spPr>
        <p:txBody>
          <a:bodyPr lIns="332636" tIns="332636" rIns="332636" bIns="425774"/>
          <a:lstStyle>
            <a:lvl1pPr eaLnBrk="0" hangingPunct="0">
              <a:defRPr sz="6100">
                <a:solidFill>
                  <a:schemeClr val="tx1"/>
                </a:solidFill>
                <a:latin typeface="Arial" pitchFamily="34" charset="0"/>
                <a:ea typeface="ＭＳ Ｐゴシック" charset="-128"/>
              </a:defRPr>
            </a:lvl1pPr>
            <a:lvl2pPr marL="742950" indent="-285750" eaLnBrk="0" hangingPunct="0">
              <a:defRPr sz="6100">
                <a:solidFill>
                  <a:schemeClr val="tx1"/>
                </a:solidFill>
                <a:latin typeface="Arial" pitchFamily="34" charset="0"/>
                <a:ea typeface="ＭＳ Ｐゴシック" charset="-128"/>
              </a:defRPr>
            </a:lvl2pPr>
            <a:lvl3pPr marL="1143000" indent="-228600" eaLnBrk="0" hangingPunct="0">
              <a:defRPr sz="6100">
                <a:solidFill>
                  <a:schemeClr val="tx1"/>
                </a:solidFill>
                <a:latin typeface="Arial" pitchFamily="34" charset="0"/>
                <a:ea typeface="ＭＳ Ｐゴシック" charset="-128"/>
              </a:defRPr>
            </a:lvl3pPr>
            <a:lvl4pPr marL="1600200" indent="-228600" eaLnBrk="0" hangingPunct="0">
              <a:defRPr sz="6100">
                <a:solidFill>
                  <a:schemeClr val="tx1"/>
                </a:solidFill>
                <a:latin typeface="Arial" pitchFamily="34" charset="0"/>
                <a:ea typeface="ＭＳ Ｐゴシック" charset="-128"/>
              </a:defRPr>
            </a:lvl4pPr>
            <a:lvl5pPr marL="2057400" indent="-228600" eaLnBrk="0" hangingPunct="0">
              <a:defRPr sz="61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61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61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61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6100">
                <a:solidFill>
                  <a:schemeClr val="tx1"/>
                </a:solidFill>
                <a:latin typeface="Arial" pitchFamily="34" charset="0"/>
                <a:ea typeface="ＭＳ Ｐゴシック" charset="-128"/>
              </a:defRPr>
            </a:lvl9pPr>
          </a:lstStyle>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Sistem tamamen yenilenebilir enerji kaynağı olan güneşten enerjisini sağladığı için hem maliyeti yoktur hem de doğaya zarar vermemektedir.</a:t>
            </a:r>
          </a:p>
          <a:p>
            <a:pPr marL="285750" indent="-285750">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Sistemimiz tamamen otomatik kontrol edildiği için insan gücüne neredeyse hiç ihtiyaç duymamaktadır.</a:t>
            </a:r>
          </a:p>
          <a:p>
            <a:pPr marL="285750" indent="-285750">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 Akıllı seranın bir diğer avantajı ise verimin yüksek olmasıdır.  </a:t>
            </a:r>
          </a:p>
          <a:p>
            <a:pPr marL="285750" indent="-285750">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 Sera içi sıcaklık, nem, toprak nem değerleri anlık olarak </a:t>
            </a:r>
            <a:r>
              <a:rPr lang="tr-TR" sz="1800" dirty="0" err="1">
                <a:latin typeface="Times New Roman" panose="02020603050405020304" pitchFamily="18" charset="0"/>
                <a:cs typeface="Times New Roman" panose="02020603050405020304" pitchFamily="18" charset="0"/>
              </a:rPr>
              <a:t>arayüz</a:t>
            </a:r>
            <a:r>
              <a:rPr lang="tr-TR" sz="1800" dirty="0">
                <a:latin typeface="Times New Roman" panose="02020603050405020304" pitchFamily="18" charset="0"/>
                <a:cs typeface="Times New Roman" panose="02020603050405020304" pitchFamily="18" charset="0"/>
              </a:rPr>
              <a:t> üzerinden takip edilebilmektedir.</a:t>
            </a:r>
          </a:p>
          <a:p>
            <a:pPr marL="285750" indent="-285750">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 Otomatik sistemde oluşabilecek herhangi bir sorunda sistem manuel olarak kontrol edilebilmektedir.</a:t>
            </a:r>
          </a:p>
          <a:p>
            <a:pPr algn="just"/>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b="1" dirty="0">
              <a:latin typeface="Times New Roman" panose="02020603050405020304" pitchFamily="18" charset="0"/>
              <a:cs typeface="Times New Roman" pitchFamily="18" charset="0"/>
            </a:endParaRPr>
          </a:p>
        </p:txBody>
      </p:sp>
      <p:sp>
        <p:nvSpPr>
          <p:cNvPr id="51" name="Text Box 471">
            <a:extLst>
              <a:ext uri="{FF2B5EF4-FFF2-40B4-BE49-F238E27FC236}">
                <a16:creationId xmlns:a16="http://schemas.microsoft.com/office/drawing/2014/main" id="{84264B29-6807-44D4-B394-EE4A287B5179}"/>
              </a:ext>
            </a:extLst>
          </p:cNvPr>
          <p:cNvSpPr txBox="1">
            <a:spLocks noChangeArrowheads="1"/>
          </p:cNvSpPr>
          <p:nvPr/>
        </p:nvSpPr>
        <p:spPr bwMode="auto">
          <a:xfrm>
            <a:off x="15037358" y="20283672"/>
            <a:ext cx="6207372" cy="632679"/>
          </a:xfrm>
          <a:prstGeom prst="rect">
            <a:avLst/>
          </a:prstGeom>
          <a:solidFill>
            <a:schemeClr val="accent6">
              <a:lumMod val="60000"/>
              <a:lumOff val="40000"/>
            </a:schemeClr>
          </a:solidFill>
          <a:ln w="9525">
            <a:noFill/>
            <a:miter lim="800000"/>
            <a:headEnd/>
            <a:tailEnd/>
          </a:ln>
        </p:spPr>
        <p:txBody>
          <a:bodyPr wrap="square" lIns="62693" tIns="31340" rIns="62693" bIns="31340">
            <a:spAutoFit/>
          </a:bodyPr>
          <a:lstStyle/>
          <a:p>
            <a:pPr algn="ctr" defTabSz="749300" eaLnBrk="0" hangingPunct="0">
              <a:spcBef>
                <a:spcPct val="50000"/>
              </a:spcBef>
            </a:pPr>
            <a:endParaRPr lang="tr-TR" sz="100" b="1" dirty="0">
              <a:latin typeface="Arial" panose="020B0604020202020204" pitchFamily="34" charset="0"/>
              <a:cs typeface="Arial" pitchFamily="34" charset="0"/>
            </a:endParaRPr>
          </a:p>
          <a:p>
            <a:pPr algn="ctr" defTabSz="749300" eaLnBrk="0" hangingPunct="0">
              <a:spcBef>
                <a:spcPct val="50000"/>
              </a:spcBef>
            </a:pPr>
            <a:r>
              <a:rPr lang="tr-TR" sz="2400" b="1" dirty="0">
                <a:latin typeface="Times New Roman" panose="02020603050405020304" pitchFamily="18" charset="0"/>
                <a:cs typeface="Times New Roman" panose="02020603050405020304" pitchFamily="18" charset="0"/>
              </a:rPr>
              <a:t>AVANTAJLARI</a:t>
            </a:r>
            <a:endParaRPr lang="en-US" sz="2400" b="1" dirty="0">
              <a:latin typeface="Times New Roman" panose="02020603050405020304" pitchFamily="18" charset="0"/>
              <a:cs typeface="Times New Roman" panose="02020603050405020304" pitchFamily="18" charset="0"/>
            </a:endParaRPr>
          </a:p>
        </p:txBody>
      </p:sp>
      <p:sp>
        <p:nvSpPr>
          <p:cNvPr id="53" name="Text Box 5">
            <a:extLst>
              <a:ext uri="{FF2B5EF4-FFF2-40B4-BE49-F238E27FC236}">
                <a16:creationId xmlns:a16="http://schemas.microsoft.com/office/drawing/2014/main" id="{8CE7DE20-3C2C-4250-AA93-8642312D1574}"/>
              </a:ext>
            </a:extLst>
          </p:cNvPr>
          <p:cNvSpPr txBox="1">
            <a:spLocks noChangeArrowheads="1"/>
          </p:cNvSpPr>
          <p:nvPr/>
        </p:nvSpPr>
        <p:spPr bwMode="auto">
          <a:xfrm>
            <a:off x="15046878" y="24979946"/>
            <a:ext cx="6207372" cy="5154302"/>
          </a:xfrm>
          <a:prstGeom prst="rect">
            <a:avLst/>
          </a:prstGeom>
          <a:solidFill>
            <a:schemeClr val="accent6">
              <a:lumMod val="20000"/>
              <a:lumOff val="80000"/>
            </a:schemeClr>
          </a:solidFill>
          <a:ln>
            <a:noFill/>
          </a:ln>
          <a:effectLst>
            <a:outerShdw blurRad="50800" dist="38100" dir="2700000" algn="tl" rotWithShape="0">
              <a:srgbClr val="808080">
                <a:alpha val="39998"/>
              </a:srgbClr>
            </a:outerShdw>
          </a:effectLst>
        </p:spPr>
        <p:txBody>
          <a:bodyPr lIns="332636" tIns="332636" rIns="332636" bIns="425774"/>
          <a:lstStyle>
            <a:lvl1pPr eaLnBrk="0" hangingPunct="0">
              <a:defRPr sz="6100">
                <a:solidFill>
                  <a:schemeClr val="tx1"/>
                </a:solidFill>
                <a:latin typeface="Arial" pitchFamily="34" charset="0"/>
                <a:ea typeface="ＭＳ Ｐゴシック" charset="-128"/>
              </a:defRPr>
            </a:lvl1pPr>
            <a:lvl2pPr marL="742950" indent="-285750" eaLnBrk="0" hangingPunct="0">
              <a:defRPr sz="6100">
                <a:solidFill>
                  <a:schemeClr val="tx1"/>
                </a:solidFill>
                <a:latin typeface="Arial" pitchFamily="34" charset="0"/>
                <a:ea typeface="ＭＳ Ｐゴシック" charset="-128"/>
              </a:defRPr>
            </a:lvl2pPr>
            <a:lvl3pPr marL="1143000" indent="-228600" eaLnBrk="0" hangingPunct="0">
              <a:defRPr sz="6100">
                <a:solidFill>
                  <a:schemeClr val="tx1"/>
                </a:solidFill>
                <a:latin typeface="Arial" pitchFamily="34" charset="0"/>
                <a:ea typeface="ＭＳ Ｐゴシック" charset="-128"/>
              </a:defRPr>
            </a:lvl3pPr>
            <a:lvl4pPr marL="1600200" indent="-228600" eaLnBrk="0" hangingPunct="0">
              <a:defRPr sz="6100">
                <a:solidFill>
                  <a:schemeClr val="tx1"/>
                </a:solidFill>
                <a:latin typeface="Arial" pitchFamily="34" charset="0"/>
                <a:ea typeface="ＭＳ Ｐゴシック" charset="-128"/>
              </a:defRPr>
            </a:lvl4pPr>
            <a:lvl5pPr marL="2057400" indent="-228600" eaLnBrk="0" hangingPunct="0">
              <a:defRPr sz="61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61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61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61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6100">
                <a:solidFill>
                  <a:schemeClr val="tx1"/>
                </a:solidFill>
                <a:latin typeface="Arial" pitchFamily="34" charset="0"/>
                <a:ea typeface="ＭＳ Ｐゴシック" charset="-128"/>
              </a:defRPr>
            </a:lvl9pPr>
          </a:lstStyle>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 A.R. Bıcılı, “Sera Otomasyonu”, Bitirme Projesi, Karadeniz Teknik Üniversitesi Mühendislik Fakültesi, Trabzon, 2013 .</a:t>
            </a:r>
          </a:p>
          <a:p>
            <a:pPr marL="285750" indent="-285750">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 M. Ciğer, “Bilgisayar Kontrollü, İnternet Destekli Sera Otomasyonu”, Yüksek Lisans Tezi, Çukurova Üniversitesi Fen Bilimleri Enstitüsü, Adana, 2010.</a:t>
            </a:r>
          </a:p>
          <a:p>
            <a:pPr marL="285750" indent="-285750">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 S. Çoklu, “Akıllı Röle Kontrollü Sera Uygulaması”, Bitirme Çalışması, Karadeniz Teknik Üniversitesi Mühendislik Fakültesi, Trabzon, 2010 </a:t>
            </a:r>
          </a:p>
          <a:p>
            <a:pPr marL="285750" indent="-285750">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K. Sarıkaya, “Seralarda Otomatik Kumanda Sistemleri”, Bitirme Projesi, Karadeniz Teknik Üniversitesi Mühendislik Fakültesi, Trabzon, 1997 </a:t>
            </a:r>
          </a:p>
          <a:p>
            <a:pPr marL="285750" indent="-285750">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 R. Yıldırım, “Prototip Bir Sera Otomasyonu Tasarımı Ve Gerçeklemesi“, Bitirme projesi ,Sakarya Üniversitesi Mühendislik Fakültesi,SAKARYA,2017.</a:t>
            </a:r>
          </a:p>
          <a:p>
            <a:pPr algn="just"/>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b="1" dirty="0">
              <a:latin typeface="Times New Roman" panose="02020603050405020304" pitchFamily="18" charset="0"/>
              <a:cs typeface="Times New Roman" pitchFamily="18" charset="0"/>
            </a:endParaRPr>
          </a:p>
        </p:txBody>
      </p:sp>
      <p:sp>
        <p:nvSpPr>
          <p:cNvPr id="54" name="Text Box 471">
            <a:extLst>
              <a:ext uri="{FF2B5EF4-FFF2-40B4-BE49-F238E27FC236}">
                <a16:creationId xmlns:a16="http://schemas.microsoft.com/office/drawing/2014/main" id="{321DAFBD-0F04-45B3-8371-2EA4098BBFA5}"/>
              </a:ext>
            </a:extLst>
          </p:cNvPr>
          <p:cNvSpPr txBox="1">
            <a:spLocks noChangeArrowheads="1"/>
          </p:cNvSpPr>
          <p:nvPr/>
        </p:nvSpPr>
        <p:spPr bwMode="auto">
          <a:xfrm>
            <a:off x="15007434" y="24979946"/>
            <a:ext cx="6237295" cy="632679"/>
          </a:xfrm>
          <a:prstGeom prst="rect">
            <a:avLst/>
          </a:prstGeom>
          <a:solidFill>
            <a:schemeClr val="accent6">
              <a:lumMod val="40000"/>
              <a:lumOff val="60000"/>
            </a:schemeClr>
          </a:solidFill>
          <a:ln w="9525">
            <a:noFill/>
            <a:miter lim="800000"/>
            <a:headEnd/>
            <a:tailEnd/>
          </a:ln>
        </p:spPr>
        <p:txBody>
          <a:bodyPr wrap="square" lIns="62693" tIns="31340" rIns="62693" bIns="31340">
            <a:spAutoFit/>
          </a:bodyPr>
          <a:lstStyle/>
          <a:p>
            <a:pPr algn="ctr" defTabSz="749300" eaLnBrk="0" hangingPunct="0">
              <a:spcBef>
                <a:spcPct val="50000"/>
              </a:spcBef>
            </a:pPr>
            <a:endParaRPr lang="tr-TR" sz="100" b="1" dirty="0">
              <a:latin typeface="Arial" panose="020B0604020202020204" pitchFamily="34" charset="0"/>
              <a:cs typeface="Arial" pitchFamily="34" charset="0"/>
            </a:endParaRPr>
          </a:p>
          <a:p>
            <a:pPr algn="ctr" defTabSz="749300" eaLnBrk="0" hangingPunct="0">
              <a:spcBef>
                <a:spcPct val="50000"/>
              </a:spcBef>
            </a:pPr>
            <a:r>
              <a:rPr lang="tr-TR" sz="2400" b="1" dirty="0">
                <a:latin typeface="Arial" panose="020B0604020202020204" pitchFamily="34" charset="0"/>
                <a:cs typeface="Arial" panose="020B0604020202020204" pitchFamily="34" charset="0"/>
              </a:rPr>
              <a:t>REFERANSLAR</a:t>
            </a:r>
            <a:endParaRPr lang="en-US" sz="2400" b="1" dirty="0">
              <a:latin typeface="Arial" panose="020B0604020202020204" pitchFamily="34" charset="0"/>
              <a:cs typeface="Arial" panose="020B0604020202020204" pitchFamily="34" charset="0"/>
            </a:endParaRPr>
          </a:p>
        </p:txBody>
      </p:sp>
      <p:sp>
        <p:nvSpPr>
          <p:cNvPr id="55" name="Text Box 5">
            <a:extLst>
              <a:ext uri="{FF2B5EF4-FFF2-40B4-BE49-F238E27FC236}">
                <a16:creationId xmlns:a16="http://schemas.microsoft.com/office/drawing/2014/main" id="{B648C12B-3FD9-487A-A213-265EAC4DE6A7}"/>
              </a:ext>
            </a:extLst>
          </p:cNvPr>
          <p:cNvSpPr txBox="1">
            <a:spLocks noChangeArrowheads="1"/>
          </p:cNvSpPr>
          <p:nvPr/>
        </p:nvSpPr>
        <p:spPr bwMode="auto">
          <a:xfrm>
            <a:off x="138896" y="11648753"/>
            <a:ext cx="6365840" cy="3134047"/>
          </a:xfrm>
          <a:prstGeom prst="rect">
            <a:avLst/>
          </a:prstGeom>
          <a:solidFill>
            <a:schemeClr val="accent6">
              <a:lumMod val="20000"/>
              <a:lumOff val="80000"/>
            </a:schemeClr>
          </a:solidFill>
          <a:ln>
            <a:noFill/>
          </a:ln>
          <a:effectLst>
            <a:outerShdw blurRad="50800" dist="38100" dir="2700000" algn="tl" rotWithShape="0">
              <a:srgbClr val="808080">
                <a:alpha val="39998"/>
              </a:srgbClr>
            </a:outerShdw>
          </a:effectLst>
        </p:spPr>
        <p:txBody>
          <a:bodyPr lIns="332636" tIns="332636" rIns="332636" bIns="425774"/>
          <a:lstStyle>
            <a:lvl1pPr eaLnBrk="0" hangingPunct="0">
              <a:defRPr sz="6100">
                <a:solidFill>
                  <a:schemeClr val="tx1"/>
                </a:solidFill>
                <a:latin typeface="Arial" pitchFamily="34" charset="0"/>
                <a:ea typeface="ＭＳ Ｐゴシック" charset="-128"/>
              </a:defRPr>
            </a:lvl1pPr>
            <a:lvl2pPr marL="742950" indent="-285750" eaLnBrk="0" hangingPunct="0">
              <a:defRPr sz="6100">
                <a:solidFill>
                  <a:schemeClr val="tx1"/>
                </a:solidFill>
                <a:latin typeface="Arial" pitchFamily="34" charset="0"/>
                <a:ea typeface="ＭＳ Ｐゴシック" charset="-128"/>
              </a:defRPr>
            </a:lvl2pPr>
            <a:lvl3pPr marL="1143000" indent="-228600" eaLnBrk="0" hangingPunct="0">
              <a:defRPr sz="6100">
                <a:solidFill>
                  <a:schemeClr val="tx1"/>
                </a:solidFill>
                <a:latin typeface="Arial" pitchFamily="34" charset="0"/>
                <a:ea typeface="ＭＳ Ｐゴシック" charset="-128"/>
              </a:defRPr>
            </a:lvl3pPr>
            <a:lvl4pPr marL="1600200" indent="-228600" eaLnBrk="0" hangingPunct="0">
              <a:defRPr sz="6100">
                <a:solidFill>
                  <a:schemeClr val="tx1"/>
                </a:solidFill>
                <a:latin typeface="Arial" pitchFamily="34" charset="0"/>
                <a:ea typeface="ＭＳ Ｐゴシック" charset="-128"/>
              </a:defRPr>
            </a:lvl4pPr>
            <a:lvl5pPr marL="2057400" indent="-228600" eaLnBrk="0" hangingPunct="0">
              <a:defRPr sz="61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61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61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61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6100">
                <a:solidFill>
                  <a:schemeClr val="tx1"/>
                </a:solidFill>
                <a:latin typeface="Arial" pitchFamily="34" charset="0"/>
                <a:ea typeface="ＭＳ Ｐゴシック" charset="-128"/>
              </a:defRPr>
            </a:lvl9pPr>
          </a:lstStyle>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Tarımda verimliliği arttırmak</a:t>
            </a:r>
            <a:endParaRPr lang="en-US" sz="1800" dirty="0">
              <a:latin typeface="Times New Roman" panose="02020603050405020304" pitchFamily="18" charset="0"/>
              <a:cs typeface="Times New Roman" panose="02020603050405020304" pitchFamily="18" charset="0"/>
            </a:endParaRPr>
          </a:p>
          <a:p>
            <a:pPr marL="285750" indent="-285750" algn="just" eaLnBrk="1" hangingPunct="1">
              <a:spcBef>
                <a:spcPct val="50000"/>
              </a:spcBef>
              <a:buFont typeface="Arial" panose="020B0604020202020204" pitchFamily="34" charset="0"/>
              <a:buChar char="•"/>
              <a:defRPr/>
            </a:pPr>
            <a:r>
              <a:rPr lang="tr-TR" sz="1800" dirty="0">
                <a:latin typeface="Times New Roman" panose="02020603050405020304" pitchFamily="18" charset="0"/>
                <a:cs typeface="Times New Roman" panose="02020603050405020304" pitchFamily="18" charset="0"/>
              </a:rPr>
              <a:t>Ürün kalitesini arttırmak</a:t>
            </a:r>
          </a:p>
          <a:p>
            <a:pPr marL="285750" indent="-285750" algn="just" eaLnBrk="1" hangingPunct="1">
              <a:spcBef>
                <a:spcPct val="50000"/>
              </a:spcBef>
              <a:buFont typeface="Arial" panose="020B0604020202020204" pitchFamily="34" charset="0"/>
              <a:buChar char="•"/>
              <a:defRPr/>
            </a:pPr>
            <a:r>
              <a:rPr lang="tr-TR" sz="1800" dirty="0">
                <a:latin typeface="Times New Roman" panose="02020603050405020304" pitchFamily="18" charset="0"/>
                <a:cs typeface="Times New Roman" panose="02020603050405020304" pitchFamily="18" charset="0"/>
              </a:rPr>
              <a:t>İnsan gücüne ihtiyacı en aza indirmek</a:t>
            </a:r>
          </a:p>
          <a:p>
            <a:pPr marL="285750" indent="-285750" algn="just" eaLnBrk="1" hangingPunct="1">
              <a:spcBef>
                <a:spcPct val="50000"/>
              </a:spcBef>
              <a:buFont typeface="Arial" panose="020B0604020202020204" pitchFamily="34" charset="0"/>
              <a:buChar char="•"/>
              <a:defRPr/>
            </a:pPr>
            <a:r>
              <a:rPr lang="tr-TR" sz="1800" dirty="0">
                <a:latin typeface="Times New Roman" panose="02020603050405020304" pitchFamily="18" charset="0"/>
                <a:cs typeface="Times New Roman" panose="02020603050405020304" pitchFamily="18" charset="0"/>
              </a:rPr>
              <a:t>Enerji tasarrufu sağlamak</a:t>
            </a:r>
          </a:p>
          <a:p>
            <a:pPr marL="285750" indent="-285750" algn="just" eaLnBrk="1" hangingPunct="1">
              <a:spcBef>
                <a:spcPct val="50000"/>
              </a:spcBef>
              <a:buFont typeface="Arial" panose="020B0604020202020204" pitchFamily="34" charset="0"/>
              <a:buChar char="•"/>
              <a:defRPr/>
            </a:pPr>
            <a:r>
              <a:rPr lang="tr-TR" sz="1800" dirty="0">
                <a:latin typeface="Times New Roman" panose="02020603050405020304" pitchFamily="18" charset="0"/>
                <a:cs typeface="Times New Roman" panose="02020603050405020304" pitchFamily="18" charset="0"/>
              </a:rPr>
              <a:t>Maliyetleri azaltmak</a:t>
            </a: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tr-TR"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sz="1800" b="1" dirty="0">
              <a:latin typeface="Times New Roman" panose="02020603050405020304" pitchFamily="18" charset="0"/>
              <a:cs typeface="Times New Roman" pitchFamily="18" charset="0"/>
            </a:endParaRPr>
          </a:p>
        </p:txBody>
      </p:sp>
      <p:sp>
        <p:nvSpPr>
          <p:cNvPr id="56" name="Text Box 471">
            <a:extLst>
              <a:ext uri="{FF2B5EF4-FFF2-40B4-BE49-F238E27FC236}">
                <a16:creationId xmlns:a16="http://schemas.microsoft.com/office/drawing/2014/main" id="{DD4835CD-6908-4AFB-9815-B773CB433FF0}"/>
              </a:ext>
            </a:extLst>
          </p:cNvPr>
          <p:cNvSpPr txBox="1">
            <a:spLocks noChangeArrowheads="1"/>
          </p:cNvSpPr>
          <p:nvPr/>
        </p:nvSpPr>
        <p:spPr bwMode="auto">
          <a:xfrm>
            <a:off x="138896" y="11205190"/>
            <a:ext cx="6365840" cy="1002011"/>
          </a:xfrm>
          <a:prstGeom prst="rect">
            <a:avLst/>
          </a:prstGeom>
          <a:solidFill>
            <a:schemeClr val="accent6">
              <a:lumMod val="40000"/>
              <a:lumOff val="60000"/>
            </a:schemeClr>
          </a:solidFill>
          <a:ln w="9525">
            <a:noFill/>
            <a:miter lim="800000"/>
            <a:headEnd/>
            <a:tailEnd/>
          </a:ln>
        </p:spPr>
        <p:txBody>
          <a:bodyPr wrap="square" lIns="62693" tIns="31340" rIns="62693" bIns="31340">
            <a:spAutoFit/>
          </a:bodyPr>
          <a:lstStyle/>
          <a:p>
            <a:pPr algn="ctr" defTabSz="749300" eaLnBrk="0" hangingPunct="0">
              <a:spcBef>
                <a:spcPct val="50000"/>
              </a:spcBef>
            </a:pPr>
            <a:endParaRPr lang="tr-TR" sz="100" b="1" dirty="0">
              <a:latin typeface="Arial" panose="020B0604020202020204" pitchFamily="34" charset="0"/>
              <a:cs typeface="Arial" pitchFamily="34" charset="0"/>
            </a:endParaRPr>
          </a:p>
          <a:p>
            <a:pPr algn="ctr" defTabSz="749300" eaLnBrk="0" hangingPunct="0">
              <a:spcBef>
                <a:spcPct val="50000"/>
              </a:spcBef>
            </a:pPr>
            <a:r>
              <a:rPr lang="tr-TR" sz="2400" b="1" dirty="0">
                <a:latin typeface="Arial" panose="020B0604020202020204" pitchFamily="34" charset="0"/>
                <a:cs typeface="Arial" panose="020B0604020202020204" pitchFamily="34" charset="0"/>
              </a:rPr>
              <a:t>AKILLI SERA OTOMASYONU NEDEN GEREKLİDİR?</a:t>
            </a:r>
            <a:endParaRPr lang="en-US" sz="2400" b="1" dirty="0">
              <a:latin typeface="Arial" panose="020B0604020202020204" pitchFamily="34" charset="0"/>
              <a:cs typeface="Arial" panose="020B0604020202020204" pitchFamily="34" charset="0"/>
            </a:endParaRPr>
          </a:p>
        </p:txBody>
      </p:sp>
      <p:sp>
        <p:nvSpPr>
          <p:cNvPr id="58" name="Text Box 471">
            <a:extLst>
              <a:ext uri="{FF2B5EF4-FFF2-40B4-BE49-F238E27FC236}">
                <a16:creationId xmlns:a16="http://schemas.microsoft.com/office/drawing/2014/main" id="{FD76B9CD-540E-4464-8BD0-03E571425D4B}"/>
              </a:ext>
            </a:extLst>
          </p:cNvPr>
          <p:cNvSpPr txBox="1">
            <a:spLocks noChangeArrowheads="1"/>
          </p:cNvSpPr>
          <p:nvPr/>
        </p:nvSpPr>
        <p:spPr bwMode="auto">
          <a:xfrm>
            <a:off x="138895" y="15089791"/>
            <a:ext cx="6365840" cy="632679"/>
          </a:xfrm>
          <a:prstGeom prst="rect">
            <a:avLst/>
          </a:prstGeom>
          <a:solidFill>
            <a:schemeClr val="accent6">
              <a:lumMod val="40000"/>
              <a:lumOff val="60000"/>
            </a:schemeClr>
          </a:solidFill>
          <a:ln w="9525">
            <a:noFill/>
            <a:miter lim="800000"/>
            <a:headEnd/>
            <a:tailEnd/>
          </a:ln>
        </p:spPr>
        <p:txBody>
          <a:bodyPr wrap="square" lIns="62693" tIns="31340" rIns="62693" bIns="31340">
            <a:spAutoFit/>
          </a:bodyPr>
          <a:lstStyle/>
          <a:p>
            <a:pPr algn="ctr" defTabSz="749300" eaLnBrk="0" hangingPunct="0">
              <a:spcBef>
                <a:spcPct val="50000"/>
              </a:spcBef>
            </a:pPr>
            <a:endParaRPr lang="tr-TR" sz="100" b="1" dirty="0">
              <a:latin typeface="Arial" panose="020B0604020202020204" pitchFamily="34" charset="0"/>
              <a:cs typeface="Arial" pitchFamily="34" charset="0"/>
            </a:endParaRPr>
          </a:p>
          <a:p>
            <a:pPr algn="ctr" defTabSz="749300" eaLnBrk="0" hangingPunct="0">
              <a:spcBef>
                <a:spcPct val="50000"/>
              </a:spcBef>
            </a:pPr>
            <a:r>
              <a:rPr lang="tr-TR" sz="2400" b="1" dirty="0">
                <a:latin typeface="Arial" panose="020B0604020202020204" pitchFamily="34" charset="0"/>
                <a:cs typeface="Arial" panose="020B0604020202020204" pitchFamily="34" charset="0"/>
              </a:rPr>
              <a:t>MATERYALLER</a:t>
            </a:r>
            <a:endParaRPr lang="en-US" sz="2400" b="1" dirty="0">
              <a:latin typeface="Arial" panose="020B0604020202020204" pitchFamily="34" charset="0"/>
              <a:cs typeface="Arial" panose="020B0604020202020204" pitchFamily="34" charset="0"/>
            </a:endParaRPr>
          </a:p>
        </p:txBody>
      </p:sp>
      <p:graphicFrame>
        <p:nvGraphicFramePr>
          <p:cNvPr id="59" name="Tablo 58">
            <a:extLst>
              <a:ext uri="{FF2B5EF4-FFF2-40B4-BE49-F238E27FC236}">
                <a16:creationId xmlns:a16="http://schemas.microsoft.com/office/drawing/2014/main" id="{3779F819-01F8-43CE-9A59-FE9D78FB0517}"/>
              </a:ext>
            </a:extLst>
          </p:cNvPr>
          <p:cNvGraphicFramePr>
            <a:graphicFrameLocks noGrp="1"/>
          </p:cNvGraphicFramePr>
          <p:nvPr>
            <p:extLst>
              <p:ext uri="{D42A27DB-BD31-4B8C-83A1-F6EECF244321}">
                <p14:modId xmlns:p14="http://schemas.microsoft.com/office/powerpoint/2010/main" val="1231547317"/>
              </p:ext>
            </p:extLst>
          </p:nvPr>
        </p:nvGraphicFramePr>
        <p:xfrm>
          <a:off x="157934" y="15733624"/>
          <a:ext cx="6346801" cy="14400625"/>
        </p:xfrm>
        <a:graphic>
          <a:graphicData uri="http://schemas.openxmlformats.org/drawingml/2006/table">
            <a:tbl>
              <a:tblPr>
                <a:tableStyleId>{5C22544A-7EE6-4342-B048-85BDC9FD1C3A}</a:tableStyleId>
              </a:tblPr>
              <a:tblGrid>
                <a:gridCol w="4895400">
                  <a:extLst>
                    <a:ext uri="{9D8B030D-6E8A-4147-A177-3AD203B41FA5}">
                      <a16:colId xmlns:a16="http://schemas.microsoft.com/office/drawing/2014/main" val="4213623659"/>
                    </a:ext>
                  </a:extLst>
                </a:gridCol>
                <a:gridCol w="1451401">
                  <a:extLst>
                    <a:ext uri="{9D8B030D-6E8A-4147-A177-3AD203B41FA5}">
                      <a16:colId xmlns:a16="http://schemas.microsoft.com/office/drawing/2014/main" val="3795830424"/>
                    </a:ext>
                  </a:extLst>
                </a:gridCol>
              </a:tblGrid>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ÜRÜN</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solidFill>
                            <a:schemeClr val="tx1"/>
                          </a:solidFill>
                          <a:effectLst/>
                          <a:latin typeface="Times New Roman" panose="02020603050405020304" pitchFamily="18" charset="0"/>
                          <a:cs typeface="Times New Roman" panose="02020603050405020304" pitchFamily="18" charset="0"/>
                        </a:rPr>
                        <a:t>ADET</a:t>
                      </a:r>
                      <a:endParaRPr lang="tr-T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282962231"/>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ARDUİNO MEGA</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508457326"/>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SU POMPASI</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454022528"/>
                  </a:ext>
                </a:extLst>
              </a:tr>
              <a:tr h="829758">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DC MOTOR</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2146018667"/>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REZİSTANS</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493390102"/>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FAN</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715984106"/>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ŞERİT LED</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2252284274"/>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RÖLE</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3</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054637"/>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YAĞMUR SENSÖRÜ</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754234076"/>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TOPRAK NEM SENSÖRÜ</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709285689"/>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DHT11 ISI  VE NEM SENSÖRÜ</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057713129"/>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L293D MOTOR SÜRÜCÜ ENTEGRESİ</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445588004"/>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2.2K POTANSİYOMETRE</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714166969"/>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ANAHTAR VE BUTON</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9</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571124030"/>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BAKIR PLAKET</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2876617546"/>
                  </a:ext>
                </a:extLst>
              </a:tr>
              <a:tr h="480555">
                <a:tc>
                  <a:txBody>
                    <a:bodyPr/>
                    <a:lstStyle/>
                    <a:p>
                      <a:pPr algn="l" fontAlgn="ctr"/>
                      <a:r>
                        <a:rPr lang="tr-TR" sz="1800" u="none" strike="noStrike">
                          <a:effectLst/>
                          <a:latin typeface="Times New Roman" panose="02020603050405020304" pitchFamily="18" charset="0"/>
                          <a:cs typeface="Times New Roman" panose="02020603050405020304" pitchFamily="18" charset="0"/>
                        </a:rPr>
                        <a:t>ARDUİNO UNO</a:t>
                      </a:r>
                      <a:endParaRPr lang="tr-TR"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059943093"/>
                  </a:ext>
                </a:extLst>
              </a:tr>
              <a:tr h="442110">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GÜNEŞ PANELİ(10W)</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034586386"/>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SG90- MİNİ SERVO</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779694756"/>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2X16 LCD EKRAN</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005926742"/>
                  </a:ext>
                </a:extLst>
              </a:tr>
              <a:tr h="480555">
                <a:tc>
                  <a:txBody>
                    <a:bodyPr/>
                    <a:lstStyle/>
                    <a:p>
                      <a:pPr algn="l" fontAlgn="ctr"/>
                      <a:r>
                        <a:rPr lang="tr-TR" sz="1800" u="none" strike="noStrike">
                          <a:effectLst/>
                          <a:latin typeface="Times New Roman" panose="02020603050405020304" pitchFamily="18" charset="0"/>
                          <a:cs typeface="Times New Roman" panose="02020603050405020304" pitchFamily="18" charset="0"/>
                        </a:rPr>
                        <a:t>JUMPER</a:t>
                      </a:r>
                      <a:endParaRPr lang="tr-TR"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80</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773742340"/>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AKÜ(12V 2.3 Ah)</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4150670076"/>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10 K POTANSİYOMETRE</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2</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715198906"/>
                  </a:ext>
                </a:extLst>
              </a:tr>
              <a:tr h="480555">
                <a:tc>
                  <a:txBody>
                    <a:bodyPr/>
                    <a:lstStyle/>
                    <a:p>
                      <a:pPr algn="l" fontAlgn="ctr"/>
                      <a:r>
                        <a:rPr lang="tr-TR" sz="1800" u="none" strike="noStrike">
                          <a:effectLst/>
                          <a:latin typeface="Times New Roman" panose="02020603050405020304" pitchFamily="18" charset="0"/>
                          <a:cs typeface="Times New Roman" panose="02020603050405020304" pitchFamily="18" charset="0"/>
                        </a:rPr>
                        <a:t>LM7805</a:t>
                      </a:r>
                      <a:endParaRPr lang="tr-TR"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7620" marR="7620" marT="7620" marB="0" anchor="ctr">
                    <a:solidFill>
                      <a:schemeClr val="accent6">
                        <a:lumMod val="20000"/>
                        <a:lumOff val="80000"/>
                      </a:schemeClr>
                    </a:solidFill>
                  </a:tcPr>
                </a:tc>
                <a:extLst>
                  <a:ext uri="{0D108BD9-81ED-4DB2-BD59-A6C34878D82A}">
                    <a16:rowId xmlns:a16="http://schemas.microsoft.com/office/drawing/2014/main" val="3483824037"/>
                  </a:ext>
                </a:extLst>
              </a:tr>
              <a:tr h="480555">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LM317</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500007085"/>
                  </a:ext>
                </a:extLst>
              </a:tr>
              <a:tr h="518998">
                <a:tc>
                  <a:txBody>
                    <a:bodyPr/>
                    <a:lstStyle/>
                    <a:p>
                      <a:pPr algn="l" fontAlgn="ctr"/>
                      <a:r>
                        <a:rPr lang="tr-TR" sz="1800" u="none" strike="noStrike">
                          <a:effectLst/>
                          <a:latin typeface="Times New Roman" panose="02020603050405020304" pitchFamily="18" charset="0"/>
                          <a:cs typeface="Times New Roman" panose="02020603050405020304" pitchFamily="18" charset="0"/>
                        </a:rPr>
                        <a:t>330 OHM DİRENÇ</a:t>
                      </a:r>
                      <a:endParaRPr lang="tr-TR"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10</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4118692728"/>
                  </a:ext>
                </a:extLst>
              </a:tr>
              <a:tr h="480555">
                <a:tc>
                  <a:txBody>
                    <a:bodyPr/>
                    <a:lstStyle/>
                    <a:p>
                      <a:pPr algn="l" fontAlgn="ctr"/>
                      <a:r>
                        <a:rPr lang="tr-TR" sz="1800" u="none" strike="noStrike">
                          <a:effectLst/>
                          <a:latin typeface="Times New Roman" panose="02020603050405020304" pitchFamily="18" charset="0"/>
                          <a:cs typeface="Times New Roman" panose="02020603050405020304" pitchFamily="18" charset="0"/>
                        </a:rPr>
                        <a:t>2 W 1 OHM DİRENÇ</a:t>
                      </a:r>
                      <a:endParaRPr lang="tr-TR"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dirty="0">
                          <a:effectLst/>
                          <a:latin typeface="Times New Roman" panose="02020603050405020304" pitchFamily="18" charset="0"/>
                          <a:cs typeface="Times New Roman" panose="02020603050405020304" pitchFamily="18" charset="0"/>
                        </a:rPr>
                        <a:t>1</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424568492"/>
                  </a:ext>
                </a:extLst>
              </a:tr>
              <a:tr h="518998">
                <a:tc>
                  <a:txBody>
                    <a:bodyPr/>
                    <a:lstStyle/>
                    <a:p>
                      <a:pPr algn="l" fontAlgn="ctr"/>
                      <a:r>
                        <a:rPr lang="tr-TR" sz="1800" u="none" strike="noStrike">
                          <a:effectLst/>
                          <a:latin typeface="Times New Roman" panose="02020603050405020304" pitchFamily="18" charset="0"/>
                          <a:cs typeface="Times New Roman" panose="02020603050405020304" pitchFamily="18" charset="0"/>
                        </a:rPr>
                        <a:t>25 V 220 uF KONDANSATÖR</a:t>
                      </a:r>
                      <a:endParaRPr lang="tr-TR"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a:effectLst/>
                          <a:latin typeface="Times New Roman" panose="02020603050405020304" pitchFamily="18" charset="0"/>
                          <a:cs typeface="Times New Roman" panose="02020603050405020304" pitchFamily="18" charset="0"/>
                        </a:rPr>
                        <a:t>1</a:t>
                      </a:r>
                      <a:endParaRPr lang="tr-TR"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2863864199"/>
                  </a:ext>
                </a:extLst>
              </a:tr>
              <a:tr h="518998">
                <a:tc>
                  <a:txBody>
                    <a:bodyPr/>
                    <a:lstStyle/>
                    <a:p>
                      <a:pPr algn="l" fontAlgn="ctr"/>
                      <a:r>
                        <a:rPr lang="tr-TR" sz="1800" u="none" strike="noStrike">
                          <a:effectLst/>
                          <a:latin typeface="Times New Roman" panose="02020603050405020304" pitchFamily="18" charset="0"/>
                          <a:cs typeface="Times New Roman" panose="02020603050405020304" pitchFamily="18" charset="0"/>
                        </a:rPr>
                        <a:t>35 V 470 uF KONDANSATÖR</a:t>
                      </a:r>
                      <a:endParaRPr lang="tr-TR"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u="none" strike="noStrike">
                          <a:effectLst/>
                          <a:latin typeface="Times New Roman" panose="02020603050405020304" pitchFamily="18" charset="0"/>
                          <a:cs typeface="Times New Roman" panose="02020603050405020304" pitchFamily="18" charset="0"/>
                        </a:rPr>
                        <a:t>1</a:t>
                      </a:r>
                      <a:endParaRPr lang="tr-TR"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533306912"/>
                  </a:ext>
                </a:extLst>
              </a:tr>
              <a:tr h="518998">
                <a:tc>
                  <a:txBody>
                    <a:bodyPr/>
                    <a:lstStyle/>
                    <a:p>
                      <a:pPr algn="l" fontAlgn="ctr"/>
                      <a:r>
                        <a:rPr lang="tr-TR" sz="1800" u="none" strike="noStrike" dirty="0">
                          <a:effectLst/>
                          <a:latin typeface="Times New Roman" panose="02020603050405020304" pitchFamily="18" charset="0"/>
                          <a:cs typeface="Times New Roman" panose="02020603050405020304" pitchFamily="18" charset="0"/>
                        </a:rPr>
                        <a:t>LM2596 DC </a:t>
                      </a:r>
                      <a:r>
                        <a:rPr lang="tr-TR" sz="1800" u="none" strike="noStrike" dirty="0" err="1">
                          <a:effectLst/>
                          <a:latin typeface="Times New Roman" panose="02020603050405020304" pitchFamily="18" charset="0"/>
                          <a:cs typeface="Times New Roman" panose="02020603050405020304" pitchFamily="18" charset="0"/>
                        </a:rPr>
                        <a:t>DC</a:t>
                      </a:r>
                      <a:r>
                        <a:rPr lang="tr-TR" sz="1800" u="none" strike="noStrike" dirty="0">
                          <a:effectLst/>
                          <a:latin typeface="Times New Roman" panose="02020603050405020304" pitchFamily="18" charset="0"/>
                          <a:cs typeface="Times New Roman" panose="02020603050405020304" pitchFamily="18" charset="0"/>
                        </a:rPr>
                        <a:t> CONVERTER</a:t>
                      </a:r>
                      <a:endParaRPr lang="tr-TR"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6">
                        <a:lumMod val="20000"/>
                        <a:lumOff val="80000"/>
                      </a:schemeClr>
                    </a:solidFill>
                  </a:tcPr>
                </a:tc>
                <a:tc>
                  <a:txBody>
                    <a:bodyPr/>
                    <a:lstStyle/>
                    <a:p>
                      <a:pPr algn="ctr" fontAlgn="ctr"/>
                      <a:r>
                        <a:rPr lang="tr-TR" sz="18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7620" marR="7620" marT="7620" marB="0" anchor="ctr">
                    <a:solidFill>
                      <a:schemeClr val="accent6">
                        <a:lumMod val="20000"/>
                        <a:lumOff val="80000"/>
                      </a:schemeClr>
                    </a:solidFill>
                  </a:tcPr>
                </a:tc>
                <a:extLst>
                  <a:ext uri="{0D108BD9-81ED-4DB2-BD59-A6C34878D82A}">
                    <a16:rowId xmlns:a16="http://schemas.microsoft.com/office/drawing/2014/main" val="620194381"/>
                  </a:ext>
                </a:extLst>
              </a:tr>
            </a:tbl>
          </a:graphicData>
        </a:graphic>
      </p:graphicFrame>
    </p:spTree>
    <p:extLst>
      <p:ext uri="{BB962C8B-B14F-4D97-AF65-F5344CB8AC3E}">
        <p14:creationId xmlns:p14="http://schemas.microsoft.com/office/powerpoint/2010/main" val="1020525377"/>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TotalTime>
  <Words>743</Words>
  <Application>Microsoft Office PowerPoint</Application>
  <PresentationFormat>Özel</PresentationFormat>
  <Paragraphs>207</Paragraphs>
  <Slides>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Calibri</vt:lpstr>
      <vt:lpstr>Calibri Light</vt:lpstr>
      <vt:lpstr>Century Schoolbook</vt:lpstr>
      <vt:lpstr>Times New Roman</vt:lpstr>
      <vt:lpstr>Office Teması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erhan gül</dc:creator>
  <cp:lastModifiedBy>LENOVO</cp:lastModifiedBy>
  <cp:revision>13</cp:revision>
  <dcterms:created xsi:type="dcterms:W3CDTF">2020-01-11T13:29:39Z</dcterms:created>
  <dcterms:modified xsi:type="dcterms:W3CDTF">2020-01-11T17:42:47Z</dcterms:modified>
</cp:coreProperties>
</file>