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60" r:id="rId5"/>
    <p:sldId id="259" r:id="rId6"/>
    <p:sldId id="261" r:id="rId7"/>
    <p:sldId id="262" r:id="rId8"/>
    <p:sldId id="263" r:id="rId9"/>
    <p:sldId id="269" r:id="rId10"/>
    <p:sldId id="271"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30599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186446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33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3879822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097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4077744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911653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416121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181037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40F1E6C-E7B7-4534-BD2E-0B4FB1078500}" type="datetimeFigureOut">
              <a:rPr lang="tr-TR" smtClean="0"/>
              <a:t>9.05.2025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161326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40F1E6C-E7B7-4534-BD2E-0B4FB1078500}" type="datetimeFigureOut">
              <a:rPr lang="tr-TR" smtClean="0"/>
              <a:t>9.05.2025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259432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40F1E6C-E7B7-4534-BD2E-0B4FB1078500}" type="datetimeFigureOut">
              <a:rPr lang="tr-TR" smtClean="0"/>
              <a:t>9.05.2025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59280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40F1E6C-E7B7-4534-BD2E-0B4FB1078500}" type="datetimeFigureOut">
              <a:rPr lang="tr-TR" smtClean="0"/>
              <a:t>9.05.2025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157513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F1E6C-E7B7-4534-BD2E-0B4FB1078500}" type="datetimeFigureOut">
              <a:rPr lang="tr-TR" smtClean="0"/>
              <a:t>9.05.2025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366123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40F1E6C-E7B7-4534-BD2E-0B4FB1078500}" type="datetimeFigureOut">
              <a:rPr lang="tr-TR" smtClean="0"/>
              <a:t>9.05.2025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799AC2-1747-4346-A124-91BA89A58A85}" type="slidenum">
              <a:rPr lang="tr-TR" smtClean="0"/>
              <a:t>‹#›</a:t>
            </a:fld>
            <a:endParaRPr lang="tr-TR"/>
          </a:p>
        </p:txBody>
      </p:sp>
    </p:spTree>
    <p:extLst>
      <p:ext uri="{BB962C8B-B14F-4D97-AF65-F5344CB8AC3E}">
        <p14:creationId xmlns:p14="http://schemas.microsoft.com/office/powerpoint/2010/main" val="8642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799AC2-1747-4346-A124-91BA89A58A85}" type="slidenum">
              <a:rPr lang="tr-TR" smtClean="0"/>
              <a:t>‹#›</a:t>
            </a:fld>
            <a:endParaRPr lang="tr-TR"/>
          </a:p>
        </p:txBody>
      </p:sp>
      <p:sp>
        <p:nvSpPr>
          <p:cNvPr id="5" name="Date Placeholder 4"/>
          <p:cNvSpPr>
            <a:spLocks noGrp="1"/>
          </p:cNvSpPr>
          <p:nvPr>
            <p:ph type="dt" sz="half" idx="10"/>
          </p:nvPr>
        </p:nvSpPr>
        <p:spPr/>
        <p:txBody>
          <a:bodyPr/>
          <a:lstStyle/>
          <a:p>
            <a:fld id="{B40F1E6C-E7B7-4534-BD2E-0B4FB1078500}" type="datetimeFigureOut">
              <a:rPr lang="tr-TR" smtClean="0"/>
              <a:t>9.05.2025</a:t>
            </a:fld>
            <a:endParaRPr lang="tr-TR"/>
          </a:p>
        </p:txBody>
      </p:sp>
    </p:spTree>
    <p:extLst>
      <p:ext uri="{BB962C8B-B14F-4D97-AF65-F5344CB8AC3E}">
        <p14:creationId xmlns:p14="http://schemas.microsoft.com/office/powerpoint/2010/main" val="159854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0F1E6C-E7B7-4534-BD2E-0B4FB1078500}" type="datetimeFigureOut">
              <a:rPr lang="tr-TR" smtClean="0"/>
              <a:t>9.05.2025</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799AC2-1747-4346-A124-91BA89A58A85}" type="slidenum">
              <a:rPr lang="tr-TR" smtClean="0"/>
              <a:t>‹#›</a:t>
            </a:fld>
            <a:endParaRPr lang="tr-TR"/>
          </a:p>
        </p:txBody>
      </p:sp>
    </p:spTree>
    <p:extLst>
      <p:ext uri="{BB962C8B-B14F-4D97-AF65-F5344CB8AC3E}">
        <p14:creationId xmlns:p14="http://schemas.microsoft.com/office/powerpoint/2010/main" val="305708294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94074@student.pb.edu.p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Resim 9" descr="iç mekan, tasarım, hafif içeren bir resim&#10;&#10;Yapay zeka tarafından oluşturulan içerik yanlış olabilir.">
            <a:extLst>
              <a:ext uri="{FF2B5EF4-FFF2-40B4-BE49-F238E27FC236}">
                <a16:creationId xmlns:a16="http://schemas.microsoft.com/office/drawing/2014/main" id="{CE78761B-4AF9-CB91-C464-9CD11E1B0173}"/>
              </a:ext>
            </a:extLst>
          </p:cNvPr>
          <p:cNvPicPr>
            <a:picLocks noChangeAspect="1"/>
          </p:cNvPicPr>
          <p:nvPr/>
        </p:nvPicPr>
        <p:blipFill>
          <a:blip r:embed="rId2">
            <a:extLst>
              <a:ext uri="{28A0092B-C50C-407E-A947-70E740481C1C}">
                <a14:useLocalDpi xmlns:a14="http://schemas.microsoft.com/office/drawing/2010/main" val="0"/>
              </a:ext>
            </a:extLst>
          </a:blip>
          <a:srcRect t="6317" b="7476"/>
          <a:stretch/>
        </p:blipFill>
        <p:spPr>
          <a:xfrm>
            <a:off x="20" y="-22"/>
            <a:ext cx="12191977" cy="6858022"/>
          </a:xfrm>
          <a:prstGeom prst="rect">
            <a:avLst/>
          </a:prstGeom>
        </p:spPr>
      </p:pic>
      <p:sp>
        <p:nvSpPr>
          <p:cNvPr id="4" name="İçerik Yer Tutucusu 2">
            <a:extLst>
              <a:ext uri="{FF2B5EF4-FFF2-40B4-BE49-F238E27FC236}">
                <a16:creationId xmlns:a16="http://schemas.microsoft.com/office/drawing/2014/main" id="{B7A255E9-BE04-FE4F-AED4-B43F6E222A07}"/>
              </a:ext>
            </a:extLst>
          </p:cNvPr>
          <p:cNvSpPr>
            <a:spLocks noGrp="1"/>
          </p:cNvSpPr>
          <p:nvPr/>
        </p:nvSpPr>
        <p:spPr>
          <a:xfrm>
            <a:off x="7098890" y="-1"/>
            <a:ext cx="5093110" cy="685799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spcBef>
                <a:spcPct val="0"/>
              </a:spcBef>
              <a:spcAft>
                <a:spcPts val="600"/>
              </a:spcAft>
              <a:buNone/>
            </a:pP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r>
              <a:rPr lang="en-US" sz="2800">
                <a:solidFill>
                  <a:srgbClr val="FFFFFF"/>
                </a:solidFill>
                <a:latin typeface="Century Gothic" panose="020B0502020202020204" pitchFamily="34" charset="0"/>
                <a:ea typeface="+mj-ea"/>
                <a:cs typeface="+mj-cs"/>
              </a:rPr>
              <a:t>Computer Organization and Architecture</a:t>
            </a: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endParaRPr lang="en-US"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r>
              <a:rPr lang="en-US" sz="2800">
                <a:solidFill>
                  <a:srgbClr val="FFFFFF"/>
                </a:solidFill>
                <a:latin typeface="Century Gothic" panose="020B0502020202020204" pitchFamily="34" charset="0"/>
                <a:ea typeface="+mj-ea"/>
                <a:cs typeface="+mj-cs"/>
              </a:rPr>
              <a:t>Quantum Computers</a:t>
            </a:r>
            <a:endParaRPr lang="tr-TR" sz="28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endParaRPr lang="tr-TR" sz="2400">
              <a:solidFill>
                <a:srgbClr val="FFFFFF"/>
              </a:solidFill>
              <a:latin typeface="Century Gothic" panose="020B0502020202020204" pitchFamily="34" charset="0"/>
              <a:ea typeface="+mj-ea"/>
              <a:cs typeface="+mj-cs"/>
            </a:endParaRPr>
          </a:p>
          <a:p>
            <a:pPr marL="0" indent="0" algn="ctr">
              <a:lnSpc>
                <a:spcPct val="90000"/>
              </a:lnSpc>
              <a:spcBef>
                <a:spcPct val="0"/>
              </a:spcBef>
              <a:spcAft>
                <a:spcPts val="600"/>
              </a:spcAft>
              <a:buNone/>
            </a:pPr>
            <a:r>
              <a:rPr lang="tr-TR" sz="1800">
                <a:solidFill>
                  <a:srgbClr val="FFFFFF"/>
                </a:solidFill>
                <a:latin typeface="Century Gothic" panose="020B0502020202020204" pitchFamily="34" charset="0"/>
                <a:ea typeface="+mj-ea"/>
                <a:cs typeface="+mj-cs"/>
              </a:rPr>
              <a:t>Mehmet Efe Kapısız</a:t>
            </a:r>
            <a:br>
              <a:rPr lang="tr-TR" sz="1800">
                <a:latin typeface="Century Gothic" panose="020B0502020202020204" pitchFamily="34" charset="0"/>
                <a:ea typeface="Verdana" panose="020B0604030504040204" pitchFamily="34" charset="0"/>
              </a:rPr>
            </a:br>
            <a:r>
              <a:rPr lang="tr-TR" sz="1800">
                <a:latin typeface="Century Gothic" panose="020B0502020202020204" pitchFamily="34" charset="0"/>
                <a:ea typeface="Verdana" panose="020B0604030504040204" pitchFamily="34" charset="0"/>
                <a:hlinkClick r:id="rId3"/>
              </a:rPr>
              <a:t>94074@student.pb.edu.pl</a:t>
            </a:r>
            <a:endParaRPr lang="en-US" sz="1800">
              <a:solidFill>
                <a:srgbClr val="FFFFFF"/>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1619725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91FD4-16DF-B263-DED6-E583AC768F99}"/>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DFEC2DA-859D-EDE4-3FB7-E8B75ABA8DBF}"/>
              </a:ext>
            </a:extLst>
          </p:cNvPr>
          <p:cNvSpPr>
            <a:spLocks noGrp="1"/>
          </p:cNvSpPr>
          <p:nvPr>
            <p:ph idx="1"/>
          </p:nvPr>
        </p:nvSpPr>
        <p:spPr>
          <a:xfrm>
            <a:off x="0" y="0"/>
            <a:ext cx="12192000" cy="6858000"/>
          </a:xfrm>
        </p:spPr>
        <p:txBody>
          <a:bodyPr>
            <a:noAutofit/>
          </a:bodyPr>
          <a:lstStyle/>
          <a:p>
            <a:pPr marL="0" indent="0" algn="just">
              <a:lnSpc>
                <a:spcPct val="100000"/>
              </a:lnSpc>
              <a:spcBef>
                <a:spcPts val="0"/>
              </a:spcBef>
              <a:buNone/>
            </a:pPr>
            <a:endParaRPr lang="tr-TR" sz="1600" b="1">
              <a:latin typeface="Verdana" panose="020B0604030504040204" pitchFamily="34" charset="0"/>
              <a:ea typeface="Verdana" panose="020B0604030504040204" pitchFamily="34" charset="0"/>
            </a:endParaRPr>
          </a:p>
          <a:p>
            <a:pPr marL="0" indent="0">
              <a:lnSpc>
                <a:spcPct val="100000"/>
              </a:lnSpc>
              <a:spcBef>
                <a:spcPts val="0"/>
              </a:spcBef>
              <a:buNone/>
            </a:pPr>
            <a:r>
              <a:rPr lang="en-US" sz="2000" b="1">
                <a:latin typeface="Verdana" panose="020B0604030504040204" pitchFamily="34" charset="0"/>
                <a:ea typeface="Verdana" panose="020B0604030504040204" pitchFamily="34" charset="0"/>
              </a:rPr>
              <a:t>What information is available about the availability of quantum computers for purchase and their approximate pricing?</a:t>
            </a:r>
            <a:r>
              <a:rPr lang="tr-TR" sz="2000">
                <a:latin typeface="Verdana" panose="020B0604030504040204" pitchFamily="34" charset="0"/>
                <a:ea typeface="Verdana" panose="020B0604030504040204" pitchFamily="34" charset="0"/>
              </a:rPr>
              <a:t> </a:t>
            </a:r>
            <a:br>
              <a:rPr lang="tr-TR" sz="1600">
                <a:latin typeface="Verdana" panose="020B0604030504040204" pitchFamily="34" charset="0"/>
                <a:ea typeface="Verdana" panose="020B0604030504040204" pitchFamily="34" charset="0"/>
              </a:rPr>
            </a:br>
            <a:endParaRPr lang="tr-TR" sz="1600">
              <a:latin typeface="Verdana" panose="020B0604030504040204" pitchFamily="34" charset="0"/>
              <a:ea typeface="Verdana" panose="020B0604030504040204" pitchFamily="34" charset="0"/>
            </a:endParaRPr>
          </a:p>
          <a:p>
            <a:pPr algn="just">
              <a:spcBef>
                <a:spcPts val="0"/>
              </a:spcBef>
            </a:pPr>
            <a:r>
              <a:rPr lang="en-US" sz="1600">
                <a:latin typeface="Verdana" panose="020B0604030504040204" pitchFamily="34" charset="0"/>
                <a:ea typeface="Verdana" panose="020B0604030504040204" pitchFamily="34" charset="0"/>
              </a:rPr>
              <a:t>Quantum computers are not commercially available for personal purchase.</a:t>
            </a:r>
          </a:p>
          <a:p>
            <a:pPr algn="just">
              <a:spcBef>
                <a:spcPts val="0"/>
              </a:spcBef>
            </a:pPr>
            <a:r>
              <a:rPr lang="en-US" sz="1600">
                <a:latin typeface="Verdana" panose="020B0604030504040204" pitchFamily="34" charset="0"/>
                <a:ea typeface="Verdana" panose="020B0604030504040204" pitchFamily="34" charset="0"/>
              </a:rPr>
              <a:t>Some systems like D-Wave’s Advantage can be acquired in enterprise partnerships and may cost over $10 million.</a:t>
            </a:r>
          </a:p>
          <a:p>
            <a:pPr algn="just">
              <a:spcBef>
                <a:spcPts val="0"/>
              </a:spcBef>
            </a:pPr>
            <a:r>
              <a:rPr lang="en-US" sz="1600">
                <a:latin typeface="Verdana" panose="020B0604030504040204" pitchFamily="34" charset="0"/>
                <a:ea typeface="Verdana" panose="020B0604030504040204" pitchFamily="34" charset="0"/>
              </a:rPr>
              <a:t>Most users access quantum computers via cloud services.</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2000" b="1">
                <a:latin typeface="Verdana" panose="020B0604030504040204" pitchFamily="34" charset="0"/>
                <a:ea typeface="Verdana" panose="020B0604030504040204" pitchFamily="34" charset="0"/>
              </a:rPr>
              <a:t>A sample code for a simple task that can be executed on a quantum computer, along with the results of such a test program.</a:t>
            </a:r>
            <a:r>
              <a:rPr lang="tr-TR" sz="2000" b="1">
                <a:latin typeface="Verdana" panose="020B0604030504040204" pitchFamily="34" charset="0"/>
                <a:ea typeface="Verdana" panose="020B0604030504040204" pitchFamily="34" charset="0"/>
              </a:rPr>
              <a:t> </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algn="just">
              <a:lnSpc>
                <a:spcPct val="100000"/>
              </a:lnSpc>
              <a:spcBef>
                <a:spcPts val="0"/>
              </a:spcBef>
            </a:pPr>
            <a:endParaRPr lang="tr-TR" sz="1600">
              <a:latin typeface="Verdana" panose="020B0604030504040204" pitchFamily="34" charset="0"/>
              <a:ea typeface="Verdana" panose="020B0604030504040204" pitchFamily="34" charset="0"/>
            </a:endParaRPr>
          </a:p>
        </p:txBody>
      </p:sp>
      <p:pic>
        <p:nvPicPr>
          <p:cNvPr id="4" name="Resim 3" descr="metin, ekran görüntüsü, yazı tipi içeren bir resim&#10;&#10;Yapay zeka tarafından oluşturulan içerik yanlış olabilir.">
            <a:extLst>
              <a:ext uri="{FF2B5EF4-FFF2-40B4-BE49-F238E27FC236}">
                <a16:creationId xmlns:a16="http://schemas.microsoft.com/office/drawing/2014/main" id="{EBA0EB92-B98C-4ACA-E6C4-F30724EE6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32" y="3264865"/>
            <a:ext cx="4161104" cy="3356999"/>
          </a:xfrm>
          <a:prstGeom prst="rect">
            <a:avLst/>
          </a:prstGeom>
        </p:spPr>
      </p:pic>
      <p:sp>
        <p:nvSpPr>
          <p:cNvPr id="6" name="Metin kutusu 5">
            <a:extLst>
              <a:ext uri="{FF2B5EF4-FFF2-40B4-BE49-F238E27FC236}">
                <a16:creationId xmlns:a16="http://schemas.microsoft.com/office/drawing/2014/main" id="{FAE372C9-17F9-4AF5-EA5B-A20AA73A8C99}"/>
              </a:ext>
            </a:extLst>
          </p:cNvPr>
          <p:cNvSpPr txBox="1"/>
          <p:nvPr/>
        </p:nvSpPr>
        <p:spPr>
          <a:xfrm>
            <a:off x="431639" y="6621864"/>
            <a:ext cx="3898490" cy="276999"/>
          </a:xfrm>
          <a:prstGeom prst="rect">
            <a:avLst/>
          </a:prstGeom>
          <a:noFill/>
        </p:spPr>
        <p:txBody>
          <a:bodyPr wrap="square">
            <a:spAutoFit/>
          </a:bodyPr>
          <a:lstStyle/>
          <a:p>
            <a:r>
              <a:rPr lang="tr-TR" sz="1200">
                <a:latin typeface="Verdana" panose="020B0604030504040204" pitchFamily="34" charset="0"/>
                <a:ea typeface="Verdana" panose="020B0604030504040204" pitchFamily="34" charset="0"/>
              </a:rPr>
              <a:t>Simple Quantum Superposition Code in Python</a:t>
            </a:r>
          </a:p>
        </p:txBody>
      </p:sp>
      <p:pic>
        <p:nvPicPr>
          <p:cNvPr id="8" name="Resim 7">
            <a:extLst>
              <a:ext uri="{FF2B5EF4-FFF2-40B4-BE49-F238E27FC236}">
                <a16:creationId xmlns:a16="http://schemas.microsoft.com/office/drawing/2014/main" id="{F4279CD0-23DB-40D2-3AE2-A30A9EBAF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636" y="4291137"/>
            <a:ext cx="3529656" cy="214213"/>
          </a:xfrm>
          <a:prstGeom prst="rect">
            <a:avLst/>
          </a:prstGeom>
        </p:spPr>
      </p:pic>
      <p:sp>
        <p:nvSpPr>
          <p:cNvPr id="10" name="Metin kutusu 9">
            <a:extLst>
              <a:ext uri="{FF2B5EF4-FFF2-40B4-BE49-F238E27FC236}">
                <a16:creationId xmlns:a16="http://schemas.microsoft.com/office/drawing/2014/main" id="{E19710A8-9CD5-1B74-8E91-A8AF2667EECB}"/>
              </a:ext>
            </a:extLst>
          </p:cNvPr>
          <p:cNvSpPr txBox="1"/>
          <p:nvPr/>
        </p:nvSpPr>
        <p:spPr>
          <a:xfrm>
            <a:off x="7575754" y="4666365"/>
            <a:ext cx="1499420" cy="276999"/>
          </a:xfrm>
          <a:prstGeom prst="rect">
            <a:avLst/>
          </a:prstGeom>
          <a:noFill/>
        </p:spPr>
        <p:txBody>
          <a:bodyPr wrap="square">
            <a:spAutoFit/>
          </a:bodyPr>
          <a:lstStyle/>
          <a:p>
            <a:r>
              <a:rPr lang="tr-TR" sz="1200">
                <a:latin typeface="Verdana" panose="020B0604030504040204" pitchFamily="34" charset="0"/>
                <a:ea typeface="Verdana" panose="020B0604030504040204" pitchFamily="34" charset="0"/>
              </a:rPr>
              <a:t>Expected Output</a:t>
            </a:r>
          </a:p>
        </p:txBody>
      </p:sp>
    </p:spTree>
    <p:extLst>
      <p:ext uri="{BB962C8B-B14F-4D97-AF65-F5344CB8AC3E}">
        <p14:creationId xmlns:p14="http://schemas.microsoft.com/office/powerpoint/2010/main" val="31271945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8105D0-C8B0-F8BF-245A-2812D7A42D39}"/>
              </a:ext>
            </a:extLst>
          </p:cNvPr>
          <p:cNvSpPr>
            <a:spLocks noGrp="1"/>
          </p:cNvSpPr>
          <p:nvPr>
            <p:ph idx="1"/>
          </p:nvPr>
        </p:nvSpPr>
        <p:spPr>
          <a:xfrm>
            <a:off x="484548" y="2465390"/>
            <a:ext cx="2930517" cy="1605166"/>
          </a:xfrm>
        </p:spPr>
        <p:txBody>
          <a:bodyPr>
            <a:normAutofit/>
          </a:bodyPr>
          <a:lstStyle/>
          <a:p>
            <a:pPr marL="0" indent="0" algn="ctr">
              <a:spcBef>
                <a:spcPts val="0"/>
              </a:spcBef>
              <a:spcAft>
                <a:spcPts val="600"/>
              </a:spcAft>
              <a:buNone/>
            </a:pPr>
            <a:endParaRPr lang="tr-TR" b="1">
              <a:latin typeface="Verdana" panose="020B0604030504040204" pitchFamily="34" charset="0"/>
              <a:ea typeface="Verdana" panose="020B0604030504040204" pitchFamily="34" charset="0"/>
            </a:endParaRPr>
          </a:p>
          <a:p>
            <a:pPr marL="0" indent="0" algn="ctr">
              <a:spcBef>
                <a:spcPts val="0"/>
              </a:spcBef>
              <a:spcAft>
                <a:spcPts val="600"/>
              </a:spcAft>
              <a:buNone/>
            </a:pPr>
            <a:r>
              <a:rPr lang="tr-TR" b="1">
                <a:latin typeface="Verdana" panose="020B0604030504040204" pitchFamily="34" charset="0"/>
                <a:ea typeface="Verdana" panose="020B0604030504040204" pitchFamily="34" charset="0"/>
              </a:rPr>
              <a:t>Basic Examples for Quantum Compter Coding</a:t>
            </a:r>
          </a:p>
          <a:p>
            <a:pPr marL="0" indent="0" algn="ctr">
              <a:spcBef>
                <a:spcPts val="0"/>
              </a:spcBef>
              <a:spcAft>
                <a:spcPts val="600"/>
              </a:spcAft>
              <a:buNone/>
            </a:pPr>
            <a:endParaRPr lang="tr-TR" b="1">
              <a:latin typeface="Verdana" panose="020B0604030504040204" pitchFamily="34" charset="0"/>
              <a:ea typeface="Verdana" panose="020B0604030504040204" pitchFamily="34" charset="0"/>
            </a:endParaRPr>
          </a:p>
          <a:p>
            <a:pPr marL="0" indent="0" algn="ctr">
              <a:spcBef>
                <a:spcPts val="0"/>
              </a:spcBef>
              <a:spcAft>
                <a:spcPts val="600"/>
              </a:spcAft>
              <a:buNone/>
            </a:pPr>
            <a:endParaRPr lang="tr-TR" b="1">
              <a:latin typeface="Verdana" panose="020B0604030504040204" pitchFamily="34" charset="0"/>
              <a:ea typeface="Verdana" panose="020B0604030504040204" pitchFamily="34" charset="0"/>
            </a:endParaRPr>
          </a:p>
        </p:txBody>
      </p:sp>
      <p:pic>
        <p:nvPicPr>
          <p:cNvPr id="11" name="Resim 10" descr="metin, ekran görüntüsü, yazı tipi içeren bir resim&#10;&#10;Yapay zeka tarafından oluşturulan içerik yanlış olabilir.">
            <a:extLst>
              <a:ext uri="{FF2B5EF4-FFF2-40B4-BE49-F238E27FC236}">
                <a16:creationId xmlns:a16="http://schemas.microsoft.com/office/drawing/2014/main" id="{A6917D0D-7586-A5D0-8A75-ED008DC93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36" y="809900"/>
            <a:ext cx="7666302" cy="2204062"/>
          </a:xfrm>
          <a:prstGeom prst="rect">
            <a:avLst/>
          </a:prstGeom>
        </p:spPr>
      </p:pic>
      <p:pic>
        <p:nvPicPr>
          <p:cNvPr id="13" name="Resim 12" descr="metin, ekran görüntüsü, yazılım, yazı tipi içeren bir resim&#10;&#10;Yapay zeka tarafından oluşturulan içerik yanlış olabilir.">
            <a:extLst>
              <a:ext uri="{FF2B5EF4-FFF2-40B4-BE49-F238E27FC236}">
                <a16:creationId xmlns:a16="http://schemas.microsoft.com/office/drawing/2014/main" id="{4124151C-80F1-4A73-13AE-ABA897B13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337" y="3429000"/>
            <a:ext cx="7666302" cy="2529878"/>
          </a:xfrm>
          <a:prstGeom prst="rect">
            <a:avLst/>
          </a:prstGeom>
        </p:spPr>
      </p:pic>
    </p:spTree>
    <p:extLst>
      <p:ext uri="{BB962C8B-B14F-4D97-AF65-F5344CB8AC3E}">
        <p14:creationId xmlns:p14="http://schemas.microsoft.com/office/powerpoint/2010/main" val="17615791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72D9B1-5960-858C-2F93-0BC951527F0F}"/>
              </a:ext>
            </a:extLst>
          </p:cNvPr>
          <p:cNvSpPr>
            <a:spLocks noGrp="1"/>
          </p:cNvSpPr>
          <p:nvPr>
            <p:ph idx="1"/>
          </p:nvPr>
        </p:nvSpPr>
        <p:spPr>
          <a:xfrm>
            <a:off x="838200" y="0"/>
            <a:ext cx="10515600" cy="6858000"/>
          </a:xfrm>
        </p:spPr>
        <p:txBody>
          <a:bodyPr>
            <a:normAutofit/>
          </a:bodyPr>
          <a:lstStyle/>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Real-World Applications</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a:latin typeface="Verdana" panose="020B0604030504040204" pitchFamily="34" charset="0"/>
                <a:ea typeface="Verdana" panose="020B0604030504040204" pitchFamily="34" charset="0"/>
              </a:rPr>
              <a:t>🧪 Chemistry and Materials Science</a:t>
            </a:r>
          </a:p>
          <a:p>
            <a:pPr lvl="1" algn="just">
              <a:lnSpc>
                <a:spcPct val="100000"/>
              </a:lnSpc>
              <a:spcBef>
                <a:spcPts val="0"/>
              </a:spcBef>
            </a:pPr>
            <a:r>
              <a:rPr lang="en-US" sz="1600">
                <a:latin typeface="Verdana" panose="020B0604030504040204" pitchFamily="34" charset="0"/>
                <a:ea typeface="Verdana" panose="020B0604030504040204" pitchFamily="34" charset="0"/>
              </a:rPr>
              <a:t>Can simulate molecules and atoms at the quantum level.</a:t>
            </a:r>
          </a:p>
          <a:p>
            <a:pPr lvl="1" algn="just">
              <a:lnSpc>
                <a:spcPct val="100000"/>
              </a:lnSpc>
              <a:spcBef>
                <a:spcPts val="0"/>
              </a:spcBef>
            </a:pPr>
            <a:r>
              <a:rPr lang="en-US" sz="1600">
                <a:latin typeface="Verdana" panose="020B0604030504040204" pitchFamily="34" charset="0"/>
                <a:ea typeface="Verdana" panose="020B0604030504040204" pitchFamily="34" charset="0"/>
              </a:rPr>
              <a:t>Drug discovery</a:t>
            </a:r>
          </a:p>
          <a:p>
            <a:pPr lvl="1" algn="just">
              <a:lnSpc>
                <a:spcPct val="100000"/>
              </a:lnSpc>
              <a:spcBef>
                <a:spcPts val="0"/>
              </a:spcBef>
            </a:pPr>
            <a:r>
              <a:rPr lang="en-US" sz="1600">
                <a:latin typeface="Verdana" panose="020B0604030504040204" pitchFamily="34" charset="0"/>
                <a:ea typeface="Verdana" panose="020B0604030504040204" pitchFamily="34" charset="0"/>
              </a:rPr>
              <a:t>Designing new materials</a:t>
            </a:r>
          </a:p>
          <a:p>
            <a:pPr marL="0" indent="0" algn="just">
              <a:lnSpc>
                <a:spcPct val="100000"/>
              </a:lnSpc>
              <a:spcBef>
                <a:spcPts val="0"/>
              </a:spcBef>
              <a:buNone/>
            </a:pPr>
            <a:endParaRPr lang="en-US"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a:latin typeface="Verdana" panose="020B0604030504040204" pitchFamily="34" charset="0"/>
                <a:ea typeface="Verdana" panose="020B0604030504040204" pitchFamily="34" charset="0"/>
              </a:rPr>
              <a:t>💼</a:t>
            </a: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Finance</a:t>
            </a:r>
          </a:p>
          <a:p>
            <a:pPr lvl="1" algn="just">
              <a:lnSpc>
                <a:spcPct val="100000"/>
              </a:lnSpc>
              <a:spcBef>
                <a:spcPts val="0"/>
              </a:spcBef>
            </a:pPr>
            <a:r>
              <a:rPr lang="en-US" sz="1600">
                <a:latin typeface="Verdana" panose="020B0604030504040204" pitchFamily="34" charset="0"/>
                <a:ea typeface="Verdana" panose="020B0604030504040204" pitchFamily="34" charset="0"/>
              </a:rPr>
              <a:t>Can perform calculations such as risk analysis and portfolio optimization much faster.</a:t>
            </a:r>
          </a:p>
          <a:p>
            <a:pPr marL="0" indent="0" algn="just">
              <a:lnSpc>
                <a:spcPct val="100000"/>
              </a:lnSpc>
              <a:spcBef>
                <a:spcPts val="0"/>
              </a:spcBef>
              <a:buNone/>
            </a:pPr>
            <a:endParaRPr lang="en-US"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a:latin typeface="Verdana" panose="020B0604030504040204" pitchFamily="34" charset="0"/>
                <a:ea typeface="Verdana" panose="020B0604030504040204" pitchFamily="34" charset="0"/>
              </a:rPr>
              <a:t>🚚 Logistics and Optimization</a:t>
            </a:r>
          </a:p>
          <a:p>
            <a:pPr lvl="1" algn="just">
              <a:lnSpc>
                <a:spcPct val="100000"/>
              </a:lnSpc>
              <a:spcBef>
                <a:spcPts val="0"/>
              </a:spcBef>
            </a:pPr>
            <a:r>
              <a:rPr lang="en-US" sz="1600">
                <a:latin typeface="Verdana" panose="020B0604030504040204" pitchFamily="34" charset="0"/>
                <a:ea typeface="Verdana" panose="020B0604030504040204" pitchFamily="34" charset="0"/>
              </a:rPr>
              <a:t>Shortest path problems like delivery routes and flight scheduling</a:t>
            </a:r>
          </a:p>
          <a:p>
            <a:pPr marL="0" indent="0" algn="just">
              <a:lnSpc>
                <a:spcPct val="100000"/>
              </a:lnSpc>
              <a:spcBef>
                <a:spcPts val="0"/>
              </a:spcBef>
              <a:buNone/>
            </a:pPr>
            <a:endParaRPr lang="en-US"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a:latin typeface="Verdana" panose="020B0604030504040204" pitchFamily="34" charset="0"/>
                <a:ea typeface="Verdana" panose="020B0604030504040204" pitchFamily="34" charset="0"/>
              </a:rPr>
              <a:t>🔒 Cryptography and Security</a:t>
            </a:r>
          </a:p>
          <a:p>
            <a:pPr lvl="1" algn="just">
              <a:lnSpc>
                <a:spcPct val="100000"/>
              </a:lnSpc>
              <a:spcBef>
                <a:spcPts val="0"/>
              </a:spcBef>
            </a:pPr>
            <a:r>
              <a:rPr lang="en-US" sz="1600">
                <a:latin typeface="Verdana" panose="020B0604030504040204" pitchFamily="34" charset="0"/>
                <a:ea typeface="Verdana" panose="020B0604030504040204" pitchFamily="34" charset="0"/>
              </a:rPr>
              <a:t>Strong enough to break some current systems</a:t>
            </a:r>
          </a:p>
          <a:p>
            <a:pPr lvl="1" algn="just">
              <a:lnSpc>
                <a:spcPct val="100000"/>
              </a:lnSpc>
              <a:spcBef>
                <a:spcPts val="0"/>
              </a:spcBef>
            </a:pPr>
            <a:r>
              <a:rPr lang="en-US" sz="1600">
                <a:latin typeface="Verdana" panose="020B0604030504040204" pitchFamily="34" charset="0"/>
                <a:ea typeface="Verdana" panose="020B0604030504040204" pitchFamily="34" charset="0"/>
              </a:rPr>
              <a:t>Also quantum-based security systems</a:t>
            </a:r>
          </a:p>
          <a:p>
            <a:pPr marL="0" indent="0" algn="just">
              <a:lnSpc>
                <a:spcPct val="100000"/>
              </a:lnSpc>
              <a:spcBef>
                <a:spcPts val="0"/>
              </a:spcBef>
              <a:buNone/>
            </a:pPr>
            <a:endParaRPr lang="en-US"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a:latin typeface="Verdana" panose="020B0604030504040204" pitchFamily="34" charset="0"/>
                <a:ea typeface="Verdana" panose="020B0604030504040204" pitchFamily="34" charset="0"/>
              </a:rPr>
              <a:t>🧠 Artificial Intelligence and Machine Learning</a:t>
            </a:r>
          </a:p>
          <a:p>
            <a:pPr lvl="1" algn="just">
              <a:lnSpc>
                <a:spcPct val="100000"/>
              </a:lnSpc>
              <a:spcBef>
                <a:spcPts val="0"/>
              </a:spcBef>
            </a:pPr>
            <a:r>
              <a:rPr lang="en-US" sz="1600">
                <a:latin typeface="Verdana" panose="020B0604030504040204" pitchFamily="34" charset="0"/>
                <a:ea typeface="Verdana" panose="020B0604030504040204" pitchFamily="34" charset="0"/>
              </a:rPr>
              <a:t>Quantum machine learning algorithms in development</a:t>
            </a:r>
          </a:p>
          <a:p>
            <a:pPr lvl="1" algn="just">
              <a:lnSpc>
                <a:spcPct val="100000"/>
              </a:lnSpc>
              <a:spcBef>
                <a:spcPts val="0"/>
              </a:spcBef>
            </a:pPr>
            <a:r>
              <a:rPr lang="en-US" sz="1600">
                <a:latin typeface="Verdana" panose="020B0604030504040204" pitchFamily="34" charset="0"/>
                <a:ea typeface="Verdana" panose="020B0604030504040204" pitchFamily="34" charset="0"/>
              </a:rPr>
              <a:t>Potential to learn patterns faster in large datasets</a:t>
            </a:r>
            <a:endParaRPr lang="tr-TR"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869457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3237A5-CC11-D54B-E788-57E8DCE13D6A}"/>
              </a:ext>
            </a:extLst>
          </p:cNvPr>
          <p:cNvSpPr>
            <a:spLocks noGrp="1"/>
          </p:cNvSpPr>
          <p:nvPr>
            <p:ph idx="1"/>
          </p:nvPr>
        </p:nvSpPr>
        <p:spPr>
          <a:xfrm>
            <a:off x="838200" y="0"/>
            <a:ext cx="10515600" cy="6858000"/>
          </a:xfrm>
        </p:spPr>
        <p:txBody>
          <a:bodyPr>
            <a:normAutofit/>
          </a:bodyPr>
          <a:lstStyle/>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Limitations</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algn="just">
              <a:lnSpc>
                <a:spcPct val="100000"/>
              </a:lnSpc>
              <a:spcBef>
                <a:spcPts val="0"/>
              </a:spcBef>
              <a:buFont typeface="Wingdings" panose="05000000000000000000" pitchFamily="2" charset="2"/>
              <a:buChar char="Ø"/>
            </a:pPr>
            <a:r>
              <a:rPr lang="en-US" sz="1600">
                <a:latin typeface="Verdana" panose="020B0604030504040204" pitchFamily="34" charset="0"/>
                <a:ea typeface="Verdana" panose="020B0604030504040204" pitchFamily="34" charset="0"/>
              </a:rPr>
              <a:t>High Error Rates</a:t>
            </a:r>
          </a:p>
          <a:p>
            <a:pPr lvl="1" algn="just">
              <a:lnSpc>
                <a:spcPct val="100000"/>
              </a:lnSpc>
              <a:spcBef>
                <a:spcPts val="0"/>
              </a:spcBef>
              <a:buFont typeface="Wingdings" panose="05000000000000000000" pitchFamily="2" charset="2"/>
              <a:buChar char="§"/>
            </a:pPr>
            <a:r>
              <a:rPr lang="en-US" sz="1600">
                <a:latin typeface="Verdana" panose="020B0604030504040204" pitchFamily="34" charset="0"/>
                <a:ea typeface="Verdana" panose="020B0604030504040204" pitchFamily="34" charset="0"/>
              </a:rPr>
              <a:t>Qubits are very sensitive, error rates are high.</a:t>
            </a:r>
          </a:p>
          <a:p>
            <a:pPr lvl="1" algn="just">
              <a:lnSpc>
                <a:spcPct val="100000"/>
              </a:lnSpc>
              <a:spcBef>
                <a:spcPts val="0"/>
              </a:spcBef>
              <a:buFont typeface="Wingdings" panose="05000000000000000000" pitchFamily="2" charset="2"/>
              <a:buChar char="§"/>
            </a:pPr>
            <a:r>
              <a:rPr lang="en-US" sz="1600">
                <a:latin typeface="Verdana" panose="020B0604030504040204" pitchFamily="34" charset="0"/>
                <a:ea typeface="Verdana" panose="020B0604030504040204" pitchFamily="34" charset="0"/>
              </a:rPr>
              <a:t>Accurate results cannot always be obtained due to “noise”.</a:t>
            </a:r>
          </a:p>
          <a:p>
            <a:pPr marL="0" indent="0" algn="just">
              <a:lnSpc>
                <a:spcPct val="100000"/>
              </a:lnSpc>
              <a:spcBef>
                <a:spcPts val="0"/>
              </a:spcBef>
              <a:buNone/>
            </a:pPr>
            <a:endParaRPr lang="en-US" sz="1600">
              <a:latin typeface="Verdana" panose="020B0604030504040204" pitchFamily="34" charset="0"/>
              <a:ea typeface="Verdana" panose="020B0604030504040204" pitchFamily="34" charset="0"/>
            </a:endParaRPr>
          </a:p>
          <a:p>
            <a:pPr algn="just">
              <a:lnSpc>
                <a:spcPct val="100000"/>
              </a:lnSpc>
              <a:spcBef>
                <a:spcPts val="0"/>
              </a:spcBef>
              <a:buFont typeface="Wingdings" panose="05000000000000000000" pitchFamily="2" charset="2"/>
              <a:buChar char="Ø"/>
            </a:pPr>
            <a:r>
              <a:rPr lang="en-US" sz="1600">
                <a:latin typeface="Verdana" panose="020B0604030504040204" pitchFamily="34" charset="0"/>
                <a:ea typeface="Verdana" panose="020B0604030504040204" pitchFamily="34" charset="0"/>
              </a:rPr>
              <a:t>Low Number of Qubits</a:t>
            </a:r>
          </a:p>
          <a:p>
            <a:pPr lvl="1" algn="just">
              <a:lnSpc>
                <a:spcPct val="100000"/>
              </a:lnSpc>
              <a:spcBef>
                <a:spcPts val="0"/>
              </a:spcBef>
              <a:buFont typeface="Wingdings" panose="05000000000000000000" pitchFamily="2" charset="2"/>
              <a:buChar char="§"/>
            </a:pPr>
            <a:r>
              <a:rPr lang="en-US" sz="1600">
                <a:latin typeface="Verdana" panose="020B0604030504040204" pitchFamily="34" charset="0"/>
                <a:ea typeface="Verdana" panose="020B0604030504040204" pitchFamily="34" charset="0"/>
              </a:rPr>
              <a:t>Even the most powerful quantum computers have a few hundred qubits.</a:t>
            </a:r>
          </a:p>
          <a:p>
            <a:pPr lvl="1" algn="just">
              <a:lnSpc>
                <a:spcPct val="100000"/>
              </a:lnSpc>
              <a:spcBef>
                <a:spcPts val="0"/>
              </a:spcBef>
              <a:buFont typeface="Wingdings" panose="05000000000000000000" pitchFamily="2" charset="2"/>
              <a:buChar char="§"/>
            </a:pPr>
            <a:r>
              <a:rPr lang="en-US" sz="1600">
                <a:latin typeface="Verdana" panose="020B0604030504040204" pitchFamily="34" charset="0"/>
                <a:ea typeface="Verdana" panose="020B0604030504040204" pitchFamily="34" charset="0"/>
              </a:rPr>
              <a:t>Not enough for large algorithms.</a:t>
            </a:r>
          </a:p>
          <a:p>
            <a:pPr marL="0" indent="0" algn="just">
              <a:lnSpc>
                <a:spcPct val="100000"/>
              </a:lnSpc>
              <a:spcBef>
                <a:spcPts val="0"/>
              </a:spcBef>
              <a:buNone/>
            </a:pPr>
            <a:endParaRPr lang="en-US" sz="1600">
              <a:latin typeface="Verdana" panose="020B0604030504040204" pitchFamily="34" charset="0"/>
              <a:ea typeface="Verdana" panose="020B0604030504040204" pitchFamily="34" charset="0"/>
            </a:endParaRPr>
          </a:p>
          <a:p>
            <a:pPr algn="just">
              <a:lnSpc>
                <a:spcPct val="100000"/>
              </a:lnSpc>
              <a:spcBef>
                <a:spcPts val="0"/>
              </a:spcBef>
              <a:buFont typeface="Wingdings" panose="05000000000000000000" pitchFamily="2" charset="2"/>
              <a:buChar char="Ø"/>
            </a:pPr>
            <a:r>
              <a:rPr lang="en-US" sz="1600">
                <a:latin typeface="Verdana" panose="020B0604030504040204" pitchFamily="34" charset="0"/>
                <a:ea typeface="Verdana" panose="020B0604030504040204" pitchFamily="34" charset="0"/>
              </a:rPr>
              <a:t>Requires a Stable Environment</a:t>
            </a:r>
          </a:p>
          <a:p>
            <a:pPr lvl="1" algn="just">
              <a:lnSpc>
                <a:spcPct val="100000"/>
              </a:lnSpc>
              <a:spcBef>
                <a:spcPts val="0"/>
              </a:spcBef>
              <a:buFont typeface="Wingdings" panose="05000000000000000000" pitchFamily="2" charset="2"/>
              <a:buChar char="§"/>
            </a:pPr>
            <a:r>
              <a:rPr lang="en-US" sz="1600">
                <a:latin typeface="Verdana" panose="020B0604030504040204" pitchFamily="34" charset="0"/>
                <a:ea typeface="Verdana" panose="020B0604030504040204" pitchFamily="34" charset="0"/>
              </a:rPr>
              <a:t>They do not work without special conditions such as extremely low temperature, vacuum.</a:t>
            </a:r>
          </a:p>
          <a:p>
            <a:pPr lvl="1" algn="just">
              <a:lnSpc>
                <a:spcPct val="100000"/>
              </a:lnSpc>
              <a:spcBef>
                <a:spcPts val="0"/>
              </a:spcBef>
              <a:buFont typeface="Wingdings" panose="05000000000000000000" pitchFamily="2" charset="2"/>
              <a:buChar char="§"/>
            </a:pPr>
            <a:r>
              <a:rPr lang="en-US" sz="1600">
                <a:latin typeface="Verdana" panose="020B0604030504040204" pitchFamily="34" charset="0"/>
                <a:ea typeface="Verdana" panose="020B0604030504040204" pitchFamily="34" charset="0"/>
              </a:rPr>
              <a:t>This makes scaling difficult.</a:t>
            </a:r>
            <a:endParaRPr lang="tr-TR"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6166845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95CF8E-C418-5E7D-1019-F12E9994E8F0}"/>
              </a:ext>
            </a:extLst>
          </p:cNvPr>
          <p:cNvSpPr>
            <a:spLocks noGrp="1"/>
          </p:cNvSpPr>
          <p:nvPr>
            <p:ph idx="1"/>
          </p:nvPr>
        </p:nvSpPr>
        <p:spPr>
          <a:xfrm>
            <a:off x="838200" y="0"/>
            <a:ext cx="10515600" cy="6858000"/>
          </a:xfrm>
        </p:spPr>
        <p:txBody>
          <a:bodyPr>
            <a:noAutofit/>
          </a:bodyPr>
          <a:lstStyle/>
          <a:p>
            <a:pPr marL="0" indent="0">
              <a:spcBef>
                <a:spcPts val="0"/>
              </a:spcBef>
              <a:buNone/>
            </a:pPr>
            <a:endParaRPr lang="tr-TR" sz="1600">
              <a:latin typeface="Verdana" panose="020B0604030504040204" pitchFamily="34" charset="0"/>
              <a:ea typeface="Verdana" panose="020B0604030504040204" pitchFamily="34" charset="0"/>
            </a:endParaRPr>
          </a:p>
          <a:p>
            <a:pPr marL="0" indent="0">
              <a:buNone/>
            </a:pPr>
            <a:r>
              <a:rPr lang="tr-TR" sz="2000" b="1">
                <a:latin typeface="Verdana" panose="020B0604030504040204" pitchFamily="34" charset="0"/>
                <a:ea typeface="Verdana" panose="020B0604030504040204" pitchFamily="34" charset="0"/>
              </a:rPr>
              <a:t>Referances</a:t>
            </a:r>
          </a:p>
          <a:p>
            <a:pPr marL="0" indent="0">
              <a:buNone/>
            </a:pPr>
            <a:endParaRPr lang="tr-TR" sz="1600">
              <a:latin typeface="Verdana" panose="020B0604030504040204" pitchFamily="34" charset="0"/>
              <a:ea typeface="Verdana" panose="020B0604030504040204" pitchFamily="34" charset="0"/>
            </a:endParaRPr>
          </a:p>
          <a:p>
            <a:r>
              <a:rPr lang="tr-TR" sz="1600">
                <a:latin typeface="Verdana" panose="020B0604030504040204" pitchFamily="34" charset="0"/>
                <a:ea typeface="Verdana" panose="020B0604030504040204" pitchFamily="34" charset="0"/>
              </a:rPr>
              <a:t>Evrim Ağacı. (2024). Kuantum Bilgisayarları ve Qubit. https://evrimagaci.org/blog/kuantum-bilgisayarlari-ve-qubit-17043</a:t>
            </a:r>
          </a:p>
          <a:p>
            <a:r>
              <a:rPr lang="tr-TR" sz="1600">
                <a:latin typeface="Verdana" panose="020B0604030504040204" pitchFamily="34" charset="0"/>
                <a:ea typeface="Verdana" panose="020B0604030504040204" pitchFamily="34" charset="0"/>
              </a:rPr>
              <a:t>İlge Bilgi Teknolojileri. (2020). Kuantum Bilgisayarlar: Geleceğin İşlem Gücü ve Güvenlik. https://ilge.com.tr/kuantum-bilgisayarlar--gelecegin-islem-gucu-ve-guvenlik</a:t>
            </a:r>
          </a:p>
          <a:p>
            <a:r>
              <a:rPr lang="tr-TR" sz="1600">
                <a:latin typeface="Verdana" panose="020B0604030504040204" pitchFamily="34" charset="0"/>
                <a:ea typeface="Verdana" panose="020B0604030504040204" pitchFamily="34" charset="0"/>
              </a:rPr>
              <a:t>Akbulut, U. T. (2023). Quantum computing ve geleceği: Teknolojinin sınırlarını zorlayan bir devrim. Medium. https://medium.com/@umutt.akbulut/quantum-computing-ve-gelece%C4%9Fi-teknolojinin-s%C4%B1n%C4%B1rlar%C4%B1n%C4%B1-zorlayan-bir-devrim-89dd7c114fd5</a:t>
            </a:r>
          </a:p>
          <a:p>
            <a:r>
              <a:rPr lang="tr-TR" sz="1600">
                <a:latin typeface="Verdana" panose="020B0604030504040204" pitchFamily="34" charset="0"/>
                <a:ea typeface="Verdana" panose="020B0604030504040204" pitchFamily="34" charset="0"/>
              </a:rPr>
              <a:t>Zilan, R. (2018). Kuantum teknolojiler ve uygulama alanları. Medium. https://medium.com/qturkey/kuantum-teknolojiler-ve-uygulama-alanlari-caaca0529242</a:t>
            </a:r>
          </a:p>
          <a:p>
            <a:r>
              <a:rPr lang="tr-TR" sz="1600">
                <a:latin typeface="Verdana" panose="020B0604030504040204" pitchFamily="34" charset="0"/>
                <a:ea typeface="Verdana" panose="020B0604030504040204" pitchFamily="34" charset="0"/>
              </a:rPr>
              <a:t>Natro. (2021). Kuantum bilgisayar nedir, nasıl çalışır? https://www.natro.com/blog/kuantum-bilgisayar-nedir-nasil-calisir/​</a:t>
            </a:r>
          </a:p>
          <a:p>
            <a:r>
              <a:rPr lang="tr-TR" sz="1600">
                <a:latin typeface="Verdana" panose="020B0604030504040204" pitchFamily="34" charset="0"/>
                <a:ea typeface="Verdana" panose="020B0604030504040204" pitchFamily="34" charset="0"/>
              </a:rPr>
              <a:t>Securitas Technology. (2020). Kuantum bilgisayarlarla gelecek nasıl değişecek? https://www.securitastechnology.com/tr-tr/blog/kuantum-bilgisayarlarla-gelecek-nasil-degisecek​</a:t>
            </a:r>
          </a:p>
          <a:p>
            <a:r>
              <a:rPr lang="tr-TR" sz="1600">
                <a:latin typeface="Verdana" panose="020B0604030504040204" pitchFamily="34" charset="0"/>
                <a:ea typeface="Verdana" panose="020B0604030504040204" pitchFamily="34" charset="0"/>
              </a:rPr>
              <a:t>STM ThinkTech. (2018). Bir devrimin ayak sesleri: Kuantum bilgisayarlar. https://thinktech.stm.com.tr/uploads/docs/1609000709_stm-kuantum-bilgisayarlar.pdf</a:t>
            </a:r>
          </a:p>
        </p:txBody>
      </p:sp>
    </p:spTree>
    <p:extLst>
      <p:ext uri="{BB962C8B-B14F-4D97-AF65-F5344CB8AC3E}">
        <p14:creationId xmlns:p14="http://schemas.microsoft.com/office/powerpoint/2010/main" val="160996475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F0A15CB-AE2C-0C6B-79A4-4599E6D88BA1}"/>
              </a:ext>
            </a:extLst>
          </p:cNvPr>
          <p:cNvSpPr>
            <a:spLocks noGrp="1"/>
          </p:cNvSpPr>
          <p:nvPr>
            <p:ph idx="1"/>
          </p:nvPr>
        </p:nvSpPr>
        <p:spPr>
          <a:xfrm>
            <a:off x="0" y="0"/>
            <a:ext cx="12192000" cy="6857999"/>
          </a:xfrm>
        </p:spPr>
        <p:txBody>
          <a:bodyPr>
            <a:normAutofit/>
          </a:bodyPr>
          <a:lstStyle/>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r>
              <a:rPr lang="en-US" sz="2600">
                <a:latin typeface="Verdana" panose="020B0604030504040204" pitchFamily="34" charset="0"/>
                <a:ea typeface="Verdana" panose="020B0604030504040204" pitchFamily="34" charset="0"/>
              </a:rPr>
              <a:t>Thank you for your time</a:t>
            </a:r>
            <a:r>
              <a:rPr lang="tr-TR" sz="2600">
                <a:latin typeface="Verdana" panose="020B0604030504040204" pitchFamily="34" charset="0"/>
                <a:ea typeface="Verdana" panose="020B0604030504040204" pitchFamily="34" charset="0"/>
              </a:rPr>
              <a:t>.</a:t>
            </a: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a:p>
            <a:pPr marL="0" indent="0" algn="ctr">
              <a:buNone/>
            </a:pPr>
            <a:endParaRPr lang="tr-TR" sz="2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993451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8B83365-76DE-9113-9C73-C3C427F33B1A}"/>
              </a:ext>
            </a:extLst>
          </p:cNvPr>
          <p:cNvSpPr>
            <a:spLocks noGrp="1"/>
          </p:cNvSpPr>
          <p:nvPr>
            <p:ph idx="1"/>
          </p:nvPr>
        </p:nvSpPr>
        <p:spPr>
          <a:xfrm>
            <a:off x="838200" y="0"/>
            <a:ext cx="10515600" cy="6858000"/>
          </a:xfrm>
        </p:spPr>
        <p:txBody>
          <a:bodyPr>
            <a:noAutofit/>
          </a:bodyPr>
          <a:lstStyle/>
          <a:p>
            <a:pPr marL="0" indent="0" algn="just">
              <a:lnSpc>
                <a:spcPct val="100000"/>
              </a:lnSpc>
              <a:spcBef>
                <a:spcPts val="0"/>
              </a:spcBef>
              <a:buNone/>
            </a:pPr>
            <a:endParaRPr lang="tr-TR" sz="1600" b="1">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What is a ‘Quantum Computer’?</a:t>
            </a:r>
          </a:p>
          <a:p>
            <a:pPr marL="0" indent="0" algn="just">
              <a:lnSpc>
                <a:spcPct val="100000"/>
              </a:lnSpc>
              <a:spcBef>
                <a:spcPts val="0"/>
              </a:spcBef>
              <a:buNone/>
            </a:pPr>
            <a:r>
              <a:rPr lang="tr-TR" sz="800">
                <a:latin typeface="Verdana" panose="020B0604030504040204" pitchFamily="34" charset="0"/>
                <a:ea typeface="Verdana" panose="020B0604030504040204" pitchFamily="34" charset="0"/>
              </a:rPr>
              <a:t> </a:t>
            </a:r>
            <a:br>
              <a:rPr lang="tr-TR" sz="1600">
                <a:latin typeface="Verdana" panose="020B0604030504040204" pitchFamily="34" charset="0"/>
                <a:ea typeface="Verdana" panose="020B0604030504040204" pitchFamily="34" charset="0"/>
              </a:rPr>
            </a:b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A quantum computer is a very special kind of computer that doesn’t work like the ones we use every day. </a:t>
            </a:r>
            <a:r>
              <a:rPr lang="tr-TR" sz="1600">
                <a:latin typeface="Verdana" panose="020B0604030504040204" pitchFamily="34" charset="0"/>
                <a:ea typeface="Verdana" panose="020B0604030504040204" pitchFamily="34" charset="0"/>
              </a:rPr>
              <a:t>It</a:t>
            </a:r>
            <a:r>
              <a:rPr lang="en-US" sz="1600">
                <a:latin typeface="Verdana" panose="020B0604030504040204" pitchFamily="34" charset="0"/>
                <a:ea typeface="Verdana" panose="020B0604030504040204" pitchFamily="34" charset="0"/>
              </a:rPr>
              <a:t> uses the principles of quantum mechanics to process information. Unlike classical computers, which use bits (0 or 1), quantum computers use </a:t>
            </a:r>
            <a:r>
              <a:rPr lang="en-US" sz="1600" i="1">
                <a:latin typeface="Verdana" panose="020B0604030504040204" pitchFamily="34" charset="0"/>
                <a:ea typeface="Verdana" panose="020B0604030504040204" pitchFamily="34" charset="0"/>
              </a:rPr>
              <a:t>qubits (quantum bits)</a:t>
            </a:r>
            <a:r>
              <a:rPr lang="en-US" sz="1600">
                <a:latin typeface="Verdana" panose="020B0604030504040204" pitchFamily="34" charset="0"/>
                <a:ea typeface="Verdana" panose="020B0604030504040204" pitchFamily="34" charset="0"/>
              </a:rPr>
              <a:t>,</a:t>
            </a:r>
            <a:r>
              <a:rPr lang="en-US" sz="1600" i="1">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which can be in multiple states at once due to </a:t>
            </a:r>
            <a:r>
              <a:rPr lang="en-US" sz="1600" i="1">
                <a:latin typeface="Verdana" panose="020B0604030504040204" pitchFamily="34" charset="0"/>
                <a:ea typeface="Verdana" panose="020B0604030504040204" pitchFamily="34" charset="0"/>
              </a:rPr>
              <a:t>superposition</a:t>
            </a:r>
            <a:r>
              <a:rPr lang="en-US" sz="1600">
                <a:latin typeface="Verdana" panose="020B0604030504040204" pitchFamily="34" charset="0"/>
                <a:ea typeface="Verdana" panose="020B0604030504040204" pitchFamily="34" charset="0"/>
              </a:rPr>
              <a:t>.</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2000" b="1">
                <a:latin typeface="Verdana" panose="020B0604030504040204" pitchFamily="34" charset="0"/>
                <a:ea typeface="Verdana" panose="020B0604030504040204" pitchFamily="34" charset="0"/>
              </a:rPr>
              <a:t>How is it different from classical computers</a:t>
            </a:r>
            <a:r>
              <a:rPr lang="tr-TR" sz="2000" b="1">
                <a:latin typeface="Verdana" panose="020B0604030504040204" pitchFamily="34" charset="0"/>
                <a:ea typeface="Verdana" panose="020B0604030504040204" pitchFamily="34" charset="0"/>
              </a:rPr>
              <a:t>?</a:t>
            </a:r>
          </a:p>
          <a:p>
            <a:pPr marL="0" indent="0" algn="just">
              <a:lnSpc>
                <a:spcPct val="100000"/>
              </a:lnSpc>
              <a:spcBef>
                <a:spcPts val="0"/>
              </a:spcBef>
              <a:buNone/>
            </a:pPr>
            <a:r>
              <a:rPr lang="tr-TR" sz="800" b="1">
                <a:latin typeface="Verdana" panose="020B0604030504040204" pitchFamily="34" charset="0"/>
                <a:ea typeface="Verdana" panose="020B0604030504040204" pitchFamily="34" charset="0"/>
              </a:rPr>
              <a:t> </a:t>
            </a:r>
          </a:p>
          <a:p>
            <a:pPr algn="just">
              <a:lnSpc>
                <a:spcPct val="100000"/>
              </a:lnSpc>
              <a:spcBef>
                <a:spcPts val="0"/>
              </a:spcBef>
            </a:pPr>
            <a:r>
              <a:rPr lang="en-US" sz="1600">
                <a:latin typeface="Verdana" panose="020B0604030504040204" pitchFamily="34" charset="0"/>
                <a:ea typeface="Verdana" panose="020B0604030504040204" pitchFamily="34" charset="0"/>
              </a:rPr>
              <a:t>Classical computers process data using </a:t>
            </a:r>
            <a:r>
              <a:rPr lang="en-US" sz="1600" u="sng">
                <a:latin typeface="Verdana" panose="020B0604030504040204" pitchFamily="34" charset="0"/>
                <a:ea typeface="Verdana" panose="020B0604030504040204" pitchFamily="34" charset="0"/>
              </a:rPr>
              <a:t>bits</a:t>
            </a:r>
            <a:r>
              <a:rPr lang="en-US" sz="1600">
                <a:latin typeface="Verdana" panose="020B0604030504040204" pitchFamily="34" charset="0"/>
                <a:ea typeface="Verdana" panose="020B0604030504040204" pitchFamily="34" charset="0"/>
              </a:rPr>
              <a:t>, which are either 0 or 1, while quantum computers use </a:t>
            </a:r>
            <a:r>
              <a:rPr lang="en-US" sz="1600" u="sng">
                <a:latin typeface="Verdana" panose="020B0604030504040204" pitchFamily="34" charset="0"/>
                <a:ea typeface="Verdana" panose="020B0604030504040204" pitchFamily="34" charset="0"/>
              </a:rPr>
              <a:t>qubits</a:t>
            </a:r>
            <a:r>
              <a:rPr lang="en-US" sz="1600">
                <a:latin typeface="Verdana" panose="020B0604030504040204" pitchFamily="34" charset="0"/>
                <a:ea typeface="Verdana" panose="020B0604030504040204" pitchFamily="34" charset="0"/>
              </a:rPr>
              <a:t>, which can be both 0 and 1 at the same time.</a:t>
            </a:r>
            <a:endParaRPr lang="tr-TR" sz="1600">
              <a:latin typeface="Verdana" panose="020B0604030504040204" pitchFamily="34" charset="0"/>
              <a:ea typeface="Verdana" panose="020B0604030504040204" pitchFamily="34" charset="0"/>
            </a:endParaRPr>
          </a:p>
          <a:p>
            <a:pPr algn="just">
              <a:lnSpc>
                <a:spcPct val="100000"/>
              </a:lnSpc>
              <a:spcBef>
                <a:spcPts val="0"/>
              </a:spcBef>
            </a:pPr>
            <a:r>
              <a:rPr lang="en-US" sz="1600">
                <a:latin typeface="Verdana" panose="020B0604030504040204" pitchFamily="34" charset="0"/>
                <a:ea typeface="Verdana" panose="020B0604030504040204" pitchFamily="34" charset="0"/>
              </a:rPr>
              <a:t>Classical computers operate based on classical physics, whereas quantum computers are based on the principles of quantum mechanics.</a:t>
            </a:r>
            <a:endParaRPr lang="tr-TR" sz="1600">
              <a:latin typeface="Verdana" panose="020B0604030504040204" pitchFamily="34" charset="0"/>
              <a:ea typeface="Verdana" panose="020B0604030504040204" pitchFamily="34" charset="0"/>
            </a:endParaRPr>
          </a:p>
          <a:p>
            <a:pPr algn="just">
              <a:lnSpc>
                <a:spcPct val="100000"/>
              </a:lnSpc>
              <a:spcBef>
                <a:spcPts val="0"/>
              </a:spcBef>
            </a:pPr>
            <a:r>
              <a:rPr lang="en-US" sz="1600">
                <a:latin typeface="Verdana" panose="020B0604030504040204" pitchFamily="34" charset="0"/>
                <a:ea typeface="Verdana" panose="020B0604030504040204" pitchFamily="34" charset="0"/>
              </a:rPr>
              <a:t>Classical computers handle tasks sequentially, but quantum computers can process many possibilities simultaneously thanks to superposition and </a:t>
            </a:r>
            <a:r>
              <a:rPr lang="en-US" sz="1600" i="1">
                <a:latin typeface="Verdana" panose="020B0604030504040204" pitchFamily="34" charset="0"/>
                <a:ea typeface="Verdana" panose="020B0604030504040204" pitchFamily="34" charset="0"/>
              </a:rPr>
              <a:t>entanglement</a:t>
            </a:r>
            <a:r>
              <a:rPr lang="en-US" sz="1600">
                <a:latin typeface="Verdana" panose="020B0604030504040204" pitchFamily="34" charset="0"/>
                <a:ea typeface="Verdana" panose="020B0604030504040204" pitchFamily="34" charset="0"/>
              </a:rPr>
              <a:t>.</a:t>
            </a:r>
            <a:endParaRPr lang="tr-TR" sz="1600">
              <a:latin typeface="Verdana" panose="020B0604030504040204" pitchFamily="34" charset="0"/>
              <a:ea typeface="Verdana" panose="020B0604030504040204" pitchFamily="34" charset="0"/>
            </a:endParaRPr>
          </a:p>
          <a:p>
            <a:pPr algn="just">
              <a:lnSpc>
                <a:spcPct val="100000"/>
              </a:lnSpc>
              <a:spcBef>
                <a:spcPts val="0"/>
              </a:spcBef>
            </a:pPr>
            <a:r>
              <a:rPr lang="en-US" sz="1600">
                <a:latin typeface="Verdana" panose="020B0604030504040204" pitchFamily="34" charset="0"/>
                <a:ea typeface="Verdana" panose="020B0604030504040204" pitchFamily="34" charset="0"/>
              </a:rPr>
              <a:t>Moreover, classical computers are limited by binary logic, while quantum computers have the potential to solve certain problems much faster.</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2000" b="1">
                <a:latin typeface="Verdana" panose="020B0604030504040204" pitchFamily="34" charset="0"/>
                <a:ea typeface="Verdana" panose="020B0604030504040204" pitchFamily="34" charset="0"/>
              </a:rPr>
              <a:t>Why is it important? Why do we need it?</a:t>
            </a:r>
            <a:endParaRPr lang="tr-TR" sz="2000" b="1">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800" b="1">
                <a:latin typeface="Verdana" panose="020B0604030504040204" pitchFamily="34" charset="0"/>
                <a:ea typeface="Verdana" panose="020B0604030504040204" pitchFamily="34" charset="0"/>
              </a:rPr>
              <a:t> </a:t>
            </a:r>
            <a:endParaRPr lang="tr-TR" sz="8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Quantum computers are not just faster, they think differently</a:t>
            </a:r>
            <a:r>
              <a:rPr lang="tr-TR" sz="1600">
                <a:latin typeface="Verdana" panose="020B0604030504040204" pitchFamily="34" charset="0"/>
                <a:ea typeface="Verdana" panose="020B0604030504040204" pitchFamily="34" charset="0"/>
              </a:rPr>
              <a:t>. They can </a:t>
            </a:r>
            <a:r>
              <a:rPr lang="en-US" sz="1600">
                <a:latin typeface="Verdana" panose="020B0604030504040204" pitchFamily="34" charset="0"/>
                <a:ea typeface="Verdana" panose="020B0604030504040204" pitchFamily="34" charset="0"/>
              </a:rPr>
              <a:t>solve problems </a:t>
            </a:r>
            <a:r>
              <a:rPr lang="tr-TR" sz="1600">
                <a:latin typeface="Verdana" panose="020B0604030504040204" pitchFamily="34" charset="0"/>
                <a:ea typeface="Verdana" panose="020B0604030504040204" pitchFamily="34" charset="0"/>
              </a:rPr>
              <a:t>that </a:t>
            </a:r>
            <a:r>
              <a:rPr lang="en-US" sz="1600">
                <a:latin typeface="Verdana" panose="020B0604030504040204" pitchFamily="34" charset="0"/>
                <a:ea typeface="Verdana" panose="020B0604030504040204" pitchFamily="34" charset="0"/>
              </a:rPr>
              <a:t>classical computers can't handle efficiently.</a:t>
            </a:r>
            <a:r>
              <a:rPr lang="tr-TR" sz="1600">
                <a:latin typeface="Verdana" panose="020B0604030504040204" pitchFamily="34" charset="0"/>
                <a:ea typeface="Verdana" panose="020B0604030504040204" pitchFamily="34" charset="0"/>
              </a:rPr>
              <a:t> They can do many things:</a:t>
            </a:r>
          </a:p>
          <a:p>
            <a:pPr marL="0" indent="0" algn="just">
              <a:lnSpc>
                <a:spcPct val="100000"/>
              </a:lnSpc>
              <a:spcBef>
                <a:spcPts val="0"/>
              </a:spcBef>
              <a:buNone/>
            </a:pPr>
            <a:endParaRPr lang="tr-TR" sz="800">
              <a:latin typeface="Verdana" panose="020B0604030504040204" pitchFamily="34" charset="0"/>
              <a:ea typeface="Verdana" panose="020B0604030504040204" pitchFamily="34" charset="0"/>
            </a:endParaRPr>
          </a:p>
          <a:p>
            <a:pPr algn="just">
              <a:lnSpc>
                <a:spcPct val="100000"/>
              </a:lnSpc>
              <a:spcBef>
                <a:spcPts val="0"/>
              </a:spcBef>
            </a:pPr>
            <a:r>
              <a:rPr lang="tr-TR" sz="1600">
                <a:latin typeface="Verdana" panose="020B0604030504040204" pitchFamily="34" charset="0"/>
                <a:ea typeface="Verdana" panose="020B0604030504040204" pitchFamily="34" charset="0"/>
              </a:rPr>
              <a:t>Simulating </a:t>
            </a:r>
            <a:r>
              <a:rPr lang="en-US" sz="1600">
                <a:latin typeface="Verdana" panose="020B0604030504040204" pitchFamily="34" charset="0"/>
                <a:ea typeface="Verdana" panose="020B0604030504040204" pitchFamily="34" charset="0"/>
              </a:rPr>
              <a:t>molecules and atoms accurately</a:t>
            </a:r>
            <a:endParaRPr lang="tr-TR" sz="1600">
              <a:latin typeface="Verdana" panose="020B0604030504040204" pitchFamily="34" charset="0"/>
              <a:ea typeface="Verdana" panose="020B0604030504040204" pitchFamily="34" charset="0"/>
            </a:endParaRPr>
          </a:p>
          <a:p>
            <a:pPr algn="just">
              <a:lnSpc>
                <a:spcPct val="100000"/>
              </a:lnSpc>
              <a:spcBef>
                <a:spcPts val="0"/>
              </a:spcBef>
            </a:pPr>
            <a:r>
              <a:rPr lang="tr-TR" sz="1600">
                <a:latin typeface="Verdana" panose="020B0604030504040204" pitchFamily="34" charset="0"/>
                <a:ea typeface="Verdana" panose="020B0604030504040204" pitchFamily="34" charset="0"/>
              </a:rPr>
              <a:t>Keep data safe with better security</a:t>
            </a:r>
          </a:p>
          <a:p>
            <a:pPr algn="just">
              <a:lnSpc>
                <a:spcPct val="100000"/>
              </a:lnSpc>
              <a:spcBef>
                <a:spcPts val="0"/>
              </a:spcBef>
            </a:pPr>
            <a:r>
              <a:rPr lang="tr-TR" sz="1600">
                <a:latin typeface="Verdana" panose="020B0604030504040204" pitchFamily="34" charset="0"/>
                <a:ea typeface="Verdana" panose="020B0604030504040204" pitchFamily="34" charset="0"/>
              </a:rPr>
              <a:t>Solve really big math problems that normal computers can’t</a:t>
            </a:r>
          </a:p>
          <a:p>
            <a:pPr algn="just">
              <a:lnSpc>
                <a:spcPct val="100000"/>
              </a:lnSpc>
              <a:spcBef>
                <a:spcPts val="0"/>
              </a:spcBef>
            </a:pPr>
            <a:r>
              <a:rPr lang="tr-TR" sz="1600">
                <a:latin typeface="Verdana" panose="020B0604030504040204" pitchFamily="34" charset="0"/>
                <a:ea typeface="Verdana" panose="020B0604030504040204" pitchFamily="34" charset="0"/>
              </a:rPr>
              <a:t>Save time and energy on huge tasks</a:t>
            </a:r>
            <a:endParaRPr lang="tr-TR" sz="1600">
              <a:solidFill>
                <a:schemeClr val="bg1"/>
              </a:solidFill>
              <a:latin typeface="Verdana" panose="020B0604030504040204" pitchFamily="34" charset="0"/>
              <a:ea typeface="Verdana" panose="020B0604030504040204" pitchFamily="34" charset="0"/>
            </a:endParaRPr>
          </a:p>
          <a:p>
            <a:pPr algn="just">
              <a:lnSpc>
                <a:spcPct val="100000"/>
              </a:lnSpc>
              <a:spcBef>
                <a:spcPts val="0"/>
              </a:spcBef>
            </a:pPr>
            <a:endParaRPr lang="tr-TR"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445977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96A69E7-1746-580D-C250-6A459D102291}"/>
              </a:ext>
            </a:extLst>
          </p:cNvPr>
          <p:cNvSpPr>
            <a:spLocks noGrp="1"/>
          </p:cNvSpPr>
          <p:nvPr>
            <p:ph idx="1"/>
          </p:nvPr>
        </p:nvSpPr>
        <p:spPr>
          <a:xfrm>
            <a:off x="838200" y="0"/>
            <a:ext cx="10515600" cy="6858000"/>
          </a:xfrm>
        </p:spPr>
        <p:txBody>
          <a:bodyPr>
            <a:noAutofit/>
          </a:bodyPr>
          <a:lstStyle/>
          <a:p>
            <a:pPr marL="0" indent="0" algn="just">
              <a:lnSpc>
                <a:spcPct val="100000"/>
              </a:lnSpc>
              <a:spcBef>
                <a:spcPts val="0"/>
              </a:spcBef>
              <a:buNone/>
            </a:pPr>
            <a:endParaRPr lang="tr-TR" sz="1600" b="1">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Quantum Computing: Key Concepts I</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tr-TR" sz="1600" b="1">
                <a:latin typeface="Verdana" panose="020B0604030504040204" pitchFamily="34" charset="0"/>
                <a:ea typeface="Verdana" panose="020B0604030504040204" pitchFamily="34" charset="0"/>
              </a:rPr>
              <a:t>Superposition: </a:t>
            </a:r>
            <a:r>
              <a:rPr lang="en-US" sz="1600">
                <a:latin typeface="Verdana" panose="020B0604030504040204" pitchFamily="34" charset="0"/>
                <a:ea typeface="Verdana" panose="020B0604030504040204" pitchFamily="34" charset="0"/>
              </a:rPr>
              <a:t>Unlike a classical bit that is either 0 or 1, a qubit can exist in a combination of both — this is called superposition.</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tr-TR" sz="1600" b="1">
                <a:latin typeface="Verdana" panose="020B0604030504040204" pitchFamily="34" charset="0"/>
                <a:ea typeface="Verdana" panose="020B0604030504040204" pitchFamily="34" charset="0"/>
              </a:rPr>
              <a:t>Entanglement: </a:t>
            </a:r>
            <a:r>
              <a:rPr lang="en-US" sz="1600">
                <a:latin typeface="Verdana" panose="020B0604030504040204" pitchFamily="34" charset="0"/>
                <a:ea typeface="Verdana" panose="020B0604030504040204" pitchFamily="34" charset="0"/>
              </a:rPr>
              <a:t>Entanglement is a phenomenon in quantum mechanics where two or more particles become linked in such a way that the state of one instantly influences the state of the other, no matter how far apart they are. This is one of the key principles that gives quantum computers their immense processing power and parallelism. For example, If two qubits are entangled, measuring one qubit as 0 will instantly cause the other to be 1 (or vice versa), even if they are separated by great distances.</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tr-TR" sz="1600" b="1">
                <a:latin typeface="Verdana" panose="020B0604030504040204" pitchFamily="34" charset="0"/>
                <a:ea typeface="Verdana" panose="020B0604030504040204" pitchFamily="34" charset="0"/>
              </a:rPr>
              <a:t>Quantum Gates: </a:t>
            </a:r>
            <a:r>
              <a:rPr lang="en-US" sz="1600">
                <a:latin typeface="Verdana" panose="020B0604030504040204" pitchFamily="34" charset="0"/>
                <a:ea typeface="Verdana" panose="020B0604030504040204" pitchFamily="34" charset="0"/>
              </a:rPr>
              <a:t>Quantum gates are the quantum equivalent of classical logic gates (like AND, OR, NOT), but they operate using quantum principles such as superposition and entanglement, enabling much more complex operations. Quantum gates are used to manipulate the state of qubits. Each gate is mathematically represented by a unitary matrix, and when applied to qubits, they transform their quantum states accordingly.</a:t>
            </a: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Common quantum gates include; X</a:t>
            </a:r>
            <a:r>
              <a:rPr lang="tr-TR" sz="1600">
                <a:latin typeface="Verdana" panose="020B0604030504040204" pitchFamily="34" charset="0"/>
                <a:ea typeface="Verdana" panose="020B0604030504040204" pitchFamily="34" charset="0"/>
              </a:rPr>
              <a:t>, Y, Z</a:t>
            </a:r>
            <a:r>
              <a:rPr lang="en-US" sz="1600">
                <a:latin typeface="Verdana" panose="020B0604030504040204" pitchFamily="34" charset="0"/>
                <a:ea typeface="Verdana" panose="020B0604030504040204" pitchFamily="34" charset="0"/>
              </a:rPr>
              <a:t> Gate</a:t>
            </a:r>
            <a:r>
              <a:rPr lang="tr-TR" sz="1600">
                <a:latin typeface="Verdana" panose="020B0604030504040204" pitchFamily="34" charset="0"/>
                <a:ea typeface="Verdana" panose="020B0604030504040204" pitchFamily="34" charset="0"/>
              </a:rPr>
              <a:t>s</a:t>
            </a:r>
            <a:r>
              <a:rPr lang="en-US" sz="1600">
                <a:latin typeface="Verdana" panose="020B0604030504040204" pitchFamily="34" charset="0"/>
                <a:ea typeface="Verdana" panose="020B0604030504040204" pitchFamily="34" charset="0"/>
              </a:rPr>
              <a:t>, H (Hadamard) Gate, CNOT Gate</a:t>
            </a:r>
            <a:r>
              <a:rPr lang="tr-TR" sz="1600">
                <a:latin typeface="Verdana" panose="020B0604030504040204" pitchFamily="34" charset="0"/>
                <a:ea typeface="Verdana" panose="020B0604030504040204" pitchFamily="34" charset="0"/>
              </a:rPr>
              <a:t>, Toffoli Gate, Phase Gate</a:t>
            </a:r>
          </a:p>
        </p:txBody>
      </p:sp>
    </p:spTree>
    <p:extLst>
      <p:ext uri="{BB962C8B-B14F-4D97-AF65-F5344CB8AC3E}">
        <p14:creationId xmlns:p14="http://schemas.microsoft.com/office/powerpoint/2010/main" val="12257367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FA80B5B7-5C54-ADE6-1443-19355335895A}"/>
              </a:ext>
            </a:extLst>
          </p:cNvPr>
          <p:cNvSpPr>
            <a:spLocks noGrp="1"/>
          </p:cNvSpPr>
          <p:nvPr>
            <p:ph idx="1"/>
          </p:nvPr>
        </p:nvSpPr>
        <p:spPr>
          <a:xfrm>
            <a:off x="838200" y="0"/>
            <a:ext cx="10515600" cy="6858000"/>
          </a:xfrm>
        </p:spPr>
        <p:txBody>
          <a:bodyPr>
            <a:noAutofit/>
          </a:bodyPr>
          <a:lstStyle/>
          <a:p>
            <a:pPr marL="0" indent="0" algn="just">
              <a:lnSpc>
                <a:spcPct val="100000"/>
              </a:lnSpc>
              <a:spcBef>
                <a:spcPts val="0"/>
              </a:spcBef>
              <a:buNone/>
            </a:pPr>
            <a:endParaRPr lang="tr-TR" sz="1600" b="1">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Quantum Computing: Key Concepts II</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tr-TR" sz="1600" b="1">
                <a:latin typeface="Verdana" panose="020B0604030504040204" pitchFamily="34" charset="0"/>
                <a:ea typeface="Verdana" panose="020B0604030504040204" pitchFamily="34" charset="0"/>
              </a:rPr>
              <a:t>Quantum Measurement: </a:t>
            </a:r>
            <a:r>
              <a:rPr lang="en-US" sz="1600">
                <a:latin typeface="Verdana" panose="020B0604030504040204" pitchFamily="34" charset="0"/>
                <a:ea typeface="Verdana" panose="020B0604030504040204" pitchFamily="34" charset="0"/>
              </a:rPr>
              <a:t>Quantum measurement converts a qubit's quantum state into classical information. When a qubit in superposition is measured, it collapses to either 0 or 1 with certain probabilities.</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tr-TR" sz="1600" b="1">
                <a:latin typeface="Verdana" panose="020B0604030504040204" pitchFamily="34" charset="0"/>
                <a:ea typeface="Verdana" panose="020B0604030504040204" pitchFamily="34" charset="0"/>
              </a:rPr>
              <a:t>Quantum Interference: </a:t>
            </a:r>
            <a:r>
              <a:rPr lang="en-US" sz="1600">
                <a:latin typeface="Verdana" panose="020B0604030504040204" pitchFamily="34" charset="0"/>
                <a:ea typeface="Verdana" panose="020B0604030504040204" pitchFamily="34" charset="0"/>
              </a:rPr>
              <a:t>Quantum interference occurs when different quantum paths reinforce or cancel each other. It’s used in quantum algorithms to increase the probability of correct answers and suppress incorrect ones.</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tr-TR" sz="1600" b="1">
                <a:latin typeface="Verdana" panose="020B0604030504040204" pitchFamily="34" charset="0"/>
                <a:ea typeface="Verdana" panose="020B0604030504040204" pitchFamily="34" charset="0"/>
              </a:rPr>
              <a:t>No-Cloning Theorem: </a:t>
            </a:r>
            <a:r>
              <a:rPr lang="en-US" sz="1600">
                <a:latin typeface="Verdana" panose="020B0604030504040204" pitchFamily="34" charset="0"/>
                <a:ea typeface="Verdana" panose="020B0604030504040204" pitchFamily="34" charset="0"/>
              </a:rPr>
              <a:t>The no-cloning theorem states that an unknown quantum state cannot be copied exactly. This is a fundamental principle of quantum mechanics and crucial for quantum cryptography.</a:t>
            </a:r>
            <a:endParaRPr lang="tr-TR"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129234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7DD1A48-1BF5-6722-999F-8CEA3E1B0C8B}"/>
              </a:ext>
            </a:extLst>
          </p:cNvPr>
          <p:cNvSpPr>
            <a:spLocks noGrp="1"/>
          </p:cNvSpPr>
          <p:nvPr>
            <p:ph idx="1"/>
          </p:nvPr>
        </p:nvSpPr>
        <p:spPr>
          <a:xfrm>
            <a:off x="838200" y="0"/>
            <a:ext cx="10515600" cy="6858000"/>
          </a:xfrm>
        </p:spPr>
        <p:txBody>
          <a:bodyPr>
            <a:normAutofit lnSpcReduction="10000"/>
          </a:bodyPr>
          <a:lstStyle/>
          <a:p>
            <a:pPr marL="0" indent="0">
              <a:lnSpc>
                <a:spcPct val="100000"/>
              </a:lnSpc>
              <a:spcBef>
                <a:spcPts val="0"/>
              </a:spcBef>
              <a:buNone/>
            </a:pPr>
            <a:endParaRPr lang="tr-TR" sz="2000" b="1">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Implementation of Quantum Computers II</a:t>
            </a:r>
          </a:p>
          <a:p>
            <a:pPr marL="0" indent="0">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nSpc>
                <a:spcPct val="100000"/>
              </a:lnSpc>
              <a:spcBef>
                <a:spcPts val="0"/>
              </a:spcBef>
              <a:buNone/>
            </a:pPr>
            <a:r>
              <a:rPr lang="en-US" sz="1600" b="1" u="sng">
                <a:latin typeface="Verdana" panose="020B0604030504040204" pitchFamily="34" charset="0"/>
                <a:ea typeface="Verdana" panose="020B0604030504040204" pitchFamily="34" charset="0"/>
              </a:rPr>
              <a:t>How are quantum computers physically built?</a:t>
            </a:r>
            <a:endParaRPr lang="tr-TR" sz="1600" b="1" u="sng">
              <a:latin typeface="Verdana" panose="020B0604030504040204" pitchFamily="34" charset="0"/>
              <a:ea typeface="Verdana" panose="020B0604030504040204" pitchFamily="34" charset="0"/>
            </a:endParaRPr>
          </a:p>
          <a:p>
            <a:pPr marL="0" indent="0">
              <a:lnSpc>
                <a:spcPct val="100000"/>
              </a:lnSpc>
              <a:spcBef>
                <a:spcPts val="0"/>
              </a:spcBef>
              <a:buNone/>
            </a:pPr>
            <a:endParaRPr lang="tr-TR" sz="800" b="1" u="sng">
              <a:latin typeface="Verdana" panose="020B0604030504040204" pitchFamily="34" charset="0"/>
              <a:ea typeface="Verdana" panose="020B0604030504040204" pitchFamily="34" charset="0"/>
            </a:endParaRPr>
          </a:p>
          <a:p>
            <a:pPr marL="0" indent="0">
              <a:lnSpc>
                <a:spcPct val="100000"/>
              </a:lnSpc>
              <a:spcBef>
                <a:spcPts val="0"/>
              </a:spcBef>
              <a:buNone/>
            </a:pP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Quantum computers consist of custom-designed quantum chips and classical control systems. The chips house qubits and operate at extremely low temperatures.</a:t>
            </a:r>
            <a:endParaRPr lang="tr-TR" sz="1600">
              <a:latin typeface="Verdana" panose="020B0604030504040204" pitchFamily="34" charset="0"/>
              <a:ea typeface="Verdana" panose="020B0604030504040204" pitchFamily="34" charset="0"/>
            </a:endParaRPr>
          </a:p>
          <a:p>
            <a:pPr marL="0" indent="0">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nSpc>
                <a:spcPct val="100000"/>
              </a:lnSpc>
              <a:spcBef>
                <a:spcPts val="0"/>
              </a:spcBef>
              <a:buNone/>
            </a:pPr>
            <a:r>
              <a:rPr lang="en-US" sz="1600" b="1" u="sng">
                <a:latin typeface="Verdana" panose="020B0604030504040204" pitchFamily="34" charset="0"/>
                <a:ea typeface="Verdana" panose="020B0604030504040204" pitchFamily="34" charset="0"/>
              </a:rPr>
              <a:t>What are Qubits made of?</a:t>
            </a:r>
            <a:endParaRPr lang="tr-TR" sz="1600" b="1" u="sng">
              <a:latin typeface="Verdana" panose="020B0604030504040204" pitchFamily="34" charset="0"/>
              <a:ea typeface="Verdana" panose="020B0604030504040204" pitchFamily="34" charset="0"/>
            </a:endParaRPr>
          </a:p>
          <a:p>
            <a:pPr marL="0" indent="0">
              <a:lnSpc>
                <a:spcPct val="100000"/>
              </a:lnSpc>
              <a:spcBef>
                <a:spcPts val="0"/>
              </a:spcBef>
              <a:buNone/>
            </a:pPr>
            <a:endParaRPr lang="tr-TR" sz="800" b="1" u="sng">
              <a:latin typeface="Verdana" panose="020B0604030504040204" pitchFamily="34" charset="0"/>
              <a:ea typeface="Verdana" panose="020B0604030504040204" pitchFamily="34" charset="0"/>
            </a:endParaRPr>
          </a:p>
          <a:p>
            <a:pPr marL="0" indent="0">
              <a:lnSpc>
                <a:spcPct val="100000"/>
              </a:lnSpc>
              <a:spcBef>
                <a:spcPts val="0"/>
              </a:spcBef>
              <a:buNone/>
            </a:pP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Qubits can be created with different physical systems. Each system has its advantages and disadvantages:</a:t>
            </a:r>
            <a:endParaRPr lang="tr-TR" sz="1600">
              <a:latin typeface="Verdana" panose="020B0604030504040204" pitchFamily="34" charset="0"/>
              <a:ea typeface="Verdana" panose="020B0604030504040204" pitchFamily="34" charset="0"/>
            </a:endParaRPr>
          </a:p>
          <a:p>
            <a:pPr lvl="2">
              <a:lnSpc>
                <a:spcPct val="100000"/>
              </a:lnSpc>
              <a:spcBef>
                <a:spcPts val="0"/>
              </a:spcBef>
            </a:pPr>
            <a:r>
              <a:rPr lang="tr-TR" sz="1600" b="1">
                <a:latin typeface="Verdana" panose="020B0604030504040204" pitchFamily="34" charset="0"/>
                <a:ea typeface="Verdana" panose="020B0604030504040204" pitchFamily="34" charset="0"/>
              </a:rPr>
              <a:t>Superconducting Qubits: </a:t>
            </a:r>
            <a:r>
              <a:rPr lang="en-US" sz="1600">
                <a:latin typeface="Verdana" panose="020B0604030504040204" pitchFamily="34" charset="0"/>
                <a:ea typeface="Verdana" panose="020B0604030504040204" pitchFamily="34" charset="0"/>
              </a:rPr>
              <a:t>A superconducting current flows through metal loops. Josephson junctions are used.</a:t>
            </a:r>
            <a:endParaRPr lang="tr-TR" sz="1600">
              <a:latin typeface="Verdana" panose="020B0604030504040204" pitchFamily="34" charset="0"/>
              <a:ea typeface="Verdana" panose="020B0604030504040204" pitchFamily="34" charset="0"/>
            </a:endParaRPr>
          </a:p>
          <a:p>
            <a:pPr marL="914400" lvl="2" indent="0">
              <a:lnSpc>
                <a:spcPct val="100000"/>
              </a:lnSpc>
              <a:spcBef>
                <a:spcPts val="0"/>
              </a:spcBef>
              <a:buNone/>
            </a:pP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Advantage: Most common method; compatible with integrated circuits.</a:t>
            </a:r>
            <a:endParaRPr lang="tr-TR" sz="1600">
              <a:latin typeface="Verdana" panose="020B0604030504040204" pitchFamily="34" charset="0"/>
              <a:ea typeface="Verdana" panose="020B0604030504040204" pitchFamily="34" charset="0"/>
            </a:endParaRPr>
          </a:p>
          <a:p>
            <a:pPr marL="914400" lvl="2" indent="0">
              <a:lnSpc>
                <a:spcPct val="100000"/>
              </a:lnSpc>
              <a:spcBef>
                <a:spcPts val="0"/>
              </a:spcBef>
              <a:buNone/>
            </a:pP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Disadvantage: Requires extremely low temperatures (</a:t>
            </a:r>
            <a:r>
              <a:rPr lang="en-US" sz="1600" err="1">
                <a:latin typeface="Verdana" panose="020B0604030504040204" pitchFamily="34" charset="0"/>
                <a:ea typeface="Verdana" panose="020B0604030504040204" pitchFamily="34" charset="0"/>
              </a:rPr>
              <a:t>milliKelvin</a:t>
            </a:r>
            <a:r>
              <a:rPr lang="en-US" sz="1600">
                <a:latin typeface="Verdana" panose="020B0604030504040204" pitchFamily="34" charset="0"/>
                <a:ea typeface="Verdana" panose="020B0604030504040204" pitchFamily="34" charset="0"/>
              </a:rPr>
              <a:t>).</a:t>
            </a:r>
            <a:endParaRPr lang="tr-TR" sz="1600">
              <a:latin typeface="Verdana" panose="020B0604030504040204" pitchFamily="34" charset="0"/>
              <a:ea typeface="Verdana" panose="020B0604030504040204" pitchFamily="34" charset="0"/>
            </a:endParaRPr>
          </a:p>
          <a:p>
            <a:pPr lvl="2">
              <a:lnSpc>
                <a:spcPct val="100000"/>
              </a:lnSpc>
              <a:spcBef>
                <a:spcPts val="0"/>
              </a:spcBef>
            </a:pPr>
            <a:r>
              <a:rPr lang="tr-TR" sz="1600" b="1">
                <a:latin typeface="Verdana" panose="020B0604030504040204" pitchFamily="34" charset="0"/>
                <a:ea typeface="Verdana" panose="020B0604030504040204" pitchFamily="34" charset="0"/>
              </a:rPr>
              <a:t>Trapped </a:t>
            </a:r>
            <a:r>
              <a:rPr lang="tr-TR" sz="1600" b="1" err="1">
                <a:latin typeface="Verdana" panose="020B0604030504040204" pitchFamily="34" charset="0"/>
                <a:ea typeface="Verdana" panose="020B0604030504040204" pitchFamily="34" charset="0"/>
              </a:rPr>
              <a:t>Ions</a:t>
            </a:r>
            <a:r>
              <a:rPr lang="tr-TR" sz="1600" b="1">
                <a:latin typeface="Verdana" panose="020B0604030504040204" pitchFamily="34" charset="0"/>
                <a:ea typeface="Verdana" panose="020B0604030504040204" pitchFamily="34" charset="0"/>
              </a:rPr>
              <a:t>:</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Uses</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charged</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atoms</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ions</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suspended</a:t>
            </a:r>
            <a:r>
              <a:rPr lang="tr-TR" sz="1600">
                <a:latin typeface="Verdana" panose="020B0604030504040204" pitchFamily="34" charset="0"/>
                <a:ea typeface="Verdana" panose="020B0604030504040204" pitchFamily="34" charset="0"/>
              </a:rPr>
              <a:t> in </a:t>
            </a:r>
            <a:r>
              <a:rPr lang="tr-TR" sz="1600" err="1">
                <a:latin typeface="Verdana" panose="020B0604030504040204" pitchFamily="34" charset="0"/>
                <a:ea typeface="Verdana" panose="020B0604030504040204" pitchFamily="34" charset="0"/>
              </a:rPr>
              <a:t>air</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by</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lasers</a:t>
            </a:r>
            <a:r>
              <a:rPr lang="tr-TR" sz="1600">
                <a:latin typeface="Verdana" panose="020B0604030504040204" pitchFamily="34" charset="0"/>
                <a:ea typeface="Verdana" panose="020B0604030504040204" pitchFamily="34" charset="0"/>
              </a:rPr>
              <a:t>.</a:t>
            </a:r>
          </a:p>
          <a:p>
            <a:pPr marL="914400" lvl="2" indent="0">
              <a:lnSpc>
                <a:spcPct val="100000"/>
              </a:lnSpc>
              <a:spcBef>
                <a:spcPts val="0"/>
              </a:spcBef>
              <a:buNone/>
            </a:pPr>
            <a:r>
              <a:rPr lang="tr-TR" sz="1600">
                <a:latin typeface="Verdana" panose="020B0604030504040204" pitchFamily="34" charset="0"/>
                <a:ea typeface="Verdana" panose="020B0604030504040204" pitchFamily="34" charset="0"/>
              </a:rPr>
              <a:t>	Advantage: </a:t>
            </a:r>
            <a:r>
              <a:rPr lang="tr-TR" sz="1600" err="1">
                <a:latin typeface="Verdana" panose="020B0604030504040204" pitchFamily="34" charset="0"/>
                <a:ea typeface="Verdana" panose="020B0604030504040204" pitchFamily="34" charset="0"/>
              </a:rPr>
              <a:t>Very</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precise</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control</a:t>
            </a:r>
            <a:r>
              <a:rPr lang="tr-TR" sz="1600">
                <a:latin typeface="Verdana" panose="020B0604030504040204" pitchFamily="34" charset="0"/>
                <a:ea typeface="Verdana" panose="020B0604030504040204" pitchFamily="34" charset="0"/>
              </a:rPr>
              <a:t>.</a:t>
            </a:r>
          </a:p>
          <a:p>
            <a:pPr marL="914400" lvl="2" indent="0">
              <a:lnSpc>
                <a:spcPct val="100000"/>
              </a:lnSpc>
              <a:spcBef>
                <a:spcPts val="0"/>
              </a:spcBef>
              <a:buNone/>
            </a:pPr>
            <a:r>
              <a:rPr lang="tr-TR" sz="1600">
                <a:latin typeface="Verdana" panose="020B0604030504040204" pitchFamily="34" charset="0"/>
                <a:ea typeface="Verdana" panose="020B0604030504040204" pitchFamily="34" charset="0"/>
              </a:rPr>
              <a:t>	Disadvantage: </a:t>
            </a:r>
            <a:r>
              <a:rPr lang="tr-TR" sz="1600" err="1">
                <a:latin typeface="Verdana" panose="020B0604030504040204" pitchFamily="34" charset="0"/>
                <a:ea typeface="Verdana" panose="020B0604030504040204" pitchFamily="34" charset="0"/>
              </a:rPr>
              <a:t>Slow</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operation</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times</a:t>
            </a:r>
            <a:r>
              <a:rPr lang="tr-TR" sz="1600">
                <a:latin typeface="Verdana" panose="020B0604030504040204" pitchFamily="34" charset="0"/>
                <a:ea typeface="Verdana" panose="020B0604030504040204" pitchFamily="34" charset="0"/>
              </a:rPr>
              <a:t>.</a:t>
            </a:r>
          </a:p>
          <a:p>
            <a:pPr lvl="2">
              <a:lnSpc>
                <a:spcPct val="100000"/>
              </a:lnSpc>
              <a:spcBef>
                <a:spcPts val="0"/>
              </a:spcBef>
            </a:pPr>
            <a:r>
              <a:rPr lang="tr-TR" sz="1600" b="1">
                <a:latin typeface="Verdana" panose="020B0604030504040204" pitchFamily="34" charset="0"/>
                <a:ea typeface="Verdana" panose="020B0604030504040204" pitchFamily="34" charset="0"/>
              </a:rPr>
              <a:t>Photonic </a:t>
            </a:r>
            <a:r>
              <a:rPr lang="tr-TR" sz="1600" b="1" err="1">
                <a:latin typeface="Verdana" panose="020B0604030504040204" pitchFamily="34" charset="0"/>
                <a:ea typeface="Verdana" panose="020B0604030504040204" pitchFamily="34" charset="0"/>
              </a:rPr>
              <a:t>Qubits</a:t>
            </a:r>
            <a:r>
              <a:rPr lang="tr-TR" sz="1600" b="1">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Uses</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particles</a:t>
            </a:r>
            <a:r>
              <a:rPr lang="tr-TR" sz="1600">
                <a:latin typeface="Verdana" panose="020B0604030504040204" pitchFamily="34" charset="0"/>
                <a:ea typeface="Verdana" panose="020B0604030504040204" pitchFamily="34" charset="0"/>
              </a:rPr>
              <a:t> of </a:t>
            </a:r>
            <a:r>
              <a:rPr lang="tr-TR" sz="1600" err="1">
                <a:latin typeface="Verdana" panose="020B0604030504040204" pitchFamily="34" charset="0"/>
                <a:ea typeface="Verdana" panose="020B0604030504040204" pitchFamily="34" charset="0"/>
              </a:rPr>
              <a:t>light</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controlled</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with</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optical</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fibers</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and</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beam</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splitters</a:t>
            </a:r>
            <a:r>
              <a:rPr lang="tr-TR" sz="1600">
                <a:latin typeface="Verdana" panose="020B0604030504040204" pitchFamily="34" charset="0"/>
                <a:ea typeface="Verdana" panose="020B0604030504040204" pitchFamily="34" charset="0"/>
              </a:rPr>
              <a:t>.</a:t>
            </a:r>
          </a:p>
          <a:p>
            <a:pPr marL="914400" lvl="2" indent="0">
              <a:lnSpc>
                <a:spcPct val="100000"/>
              </a:lnSpc>
              <a:spcBef>
                <a:spcPts val="0"/>
              </a:spcBef>
              <a:buNone/>
            </a:pPr>
            <a:r>
              <a:rPr lang="tr-TR" sz="1600">
                <a:latin typeface="Verdana" panose="020B0604030504040204" pitchFamily="34" charset="0"/>
                <a:ea typeface="Verdana" panose="020B0604030504040204" pitchFamily="34" charset="0"/>
              </a:rPr>
              <a:t>	Advantage: </a:t>
            </a:r>
            <a:r>
              <a:rPr lang="tr-TR" sz="1600" err="1">
                <a:latin typeface="Verdana" panose="020B0604030504040204" pitchFamily="34" charset="0"/>
                <a:ea typeface="Verdana" panose="020B0604030504040204" pitchFamily="34" charset="0"/>
              </a:rPr>
              <a:t>More</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resistant</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to</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ambient</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conditions</a:t>
            </a:r>
            <a:r>
              <a:rPr lang="tr-TR" sz="1600">
                <a:latin typeface="Verdana" panose="020B0604030504040204" pitchFamily="34" charset="0"/>
                <a:ea typeface="Verdana" panose="020B0604030504040204" pitchFamily="34" charset="0"/>
              </a:rPr>
              <a:t>.</a:t>
            </a:r>
          </a:p>
          <a:p>
            <a:pPr marL="914400" lvl="2" indent="0">
              <a:lnSpc>
                <a:spcPct val="100000"/>
              </a:lnSpc>
              <a:spcBef>
                <a:spcPts val="0"/>
              </a:spcBef>
              <a:buNone/>
            </a:pPr>
            <a:r>
              <a:rPr lang="tr-TR" sz="1600">
                <a:latin typeface="Verdana" panose="020B0604030504040204" pitchFamily="34" charset="0"/>
                <a:ea typeface="Verdana" panose="020B0604030504040204" pitchFamily="34" charset="0"/>
              </a:rPr>
              <a:t>	Disadvantage: </a:t>
            </a:r>
            <a:r>
              <a:rPr lang="tr-TR" sz="1600" err="1">
                <a:latin typeface="Verdana" panose="020B0604030504040204" pitchFamily="34" charset="0"/>
                <a:ea typeface="Verdana" panose="020B0604030504040204" pitchFamily="34" charset="0"/>
              </a:rPr>
              <a:t>Difficult</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to</a:t>
            </a:r>
            <a:r>
              <a:rPr lang="tr-TR" sz="1600">
                <a:latin typeface="Verdana" panose="020B0604030504040204" pitchFamily="34" charset="0"/>
                <a:ea typeface="Verdana" panose="020B0604030504040204" pitchFamily="34" charset="0"/>
              </a:rPr>
              <a:t> </a:t>
            </a:r>
            <a:r>
              <a:rPr lang="tr-TR" sz="1600" err="1">
                <a:latin typeface="Verdana" panose="020B0604030504040204" pitchFamily="34" charset="0"/>
                <a:ea typeface="Verdana" panose="020B0604030504040204" pitchFamily="34" charset="0"/>
              </a:rPr>
              <a:t>scale</a:t>
            </a:r>
            <a:r>
              <a:rPr lang="tr-TR" sz="1600">
                <a:latin typeface="Verdana" panose="020B0604030504040204" pitchFamily="34" charset="0"/>
                <a:ea typeface="Verdana" panose="020B0604030504040204" pitchFamily="34" charset="0"/>
              </a:rPr>
              <a:t>.</a:t>
            </a:r>
          </a:p>
          <a:p>
            <a:pPr lvl="2">
              <a:buNone/>
            </a:pPr>
            <a:r>
              <a:rPr lang="en-US" sz="1600">
                <a:latin typeface="Verdana" panose="020B0604030504040204" pitchFamily="34" charset="0"/>
                <a:ea typeface="Verdana" panose="020B0604030504040204" pitchFamily="34" charset="0"/>
              </a:rPr>
              <a:t>Key Notes:</a:t>
            </a:r>
          </a:p>
          <a:p>
            <a:pPr lvl="2">
              <a:buFont typeface="Courier New" panose="02070309020205020404" pitchFamily="49" charset="0"/>
              <a:buChar char="o"/>
            </a:pPr>
            <a:r>
              <a:rPr lang="en-US" sz="1600">
                <a:latin typeface="Verdana" panose="020B0604030504040204" pitchFamily="34" charset="0"/>
                <a:ea typeface="Verdana" panose="020B0604030504040204" pitchFamily="34" charset="0"/>
              </a:rPr>
              <a:t>Superconducting qubit architectures are the most commonly used</a:t>
            </a:r>
            <a:r>
              <a:rPr lang="tr-TR" sz="1600">
                <a:latin typeface="Verdana" panose="020B0604030504040204" pitchFamily="34" charset="0"/>
                <a:ea typeface="Verdana" panose="020B0604030504040204" pitchFamily="34" charset="0"/>
              </a:rPr>
              <a:t>.</a:t>
            </a:r>
            <a:endParaRPr lang="en-US" sz="1600">
              <a:latin typeface="Verdana" panose="020B0604030504040204" pitchFamily="34" charset="0"/>
              <a:ea typeface="Verdana" panose="020B0604030504040204" pitchFamily="34" charset="0"/>
            </a:endParaRPr>
          </a:p>
          <a:p>
            <a:pPr lvl="2">
              <a:buFont typeface="Courier New" panose="02070309020205020404" pitchFamily="49" charset="0"/>
              <a:buChar char="o"/>
            </a:pPr>
            <a:r>
              <a:rPr lang="en-US" sz="1600">
                <a:latin typeface="Verdana" panose="020B0604030504040204" pitchFamily="34" charset="0"/>
                <a:ea typeface="Verdana" panose="020B0604030504040204" pitchFamily="34" charset="0"/>
              </a:rPr>
              <a:t>Trapped ions operate more slowly but offer higher accuracy.</a:t>
            </a:r>
          </a:p>
          <a:p>
            <a:pPr lvl="2">
              <a:buFont typeface="Courier New" panose="02070309020205020404" pitchFamily="49" charset="0"/>
              <a:buChar char="o"/>
            </a:pPr>
            <a:r>
              <a:rPr lang="en-US" sz="1600">
                <a:latin typeface="Verdana" panose="020B0604030504040204" pitchFamily="34" charset="0"/>
                <a:ea typeface="Verdana" panose="020B0604030504040204" pitchFamily="34" charset="0"/>
              </a:rPr>
              <a:t>Photonic systems may be more scalable and stable in theory.</a:t>
            </a:r>
          </a:p>
        </p:txBody>
      </p:sp>
    </p:spTree>
    <p:extLst>
      <p:ext uri="{BB962C8B-B14F-4D97-AF65-F5344CB8AC3E}">
        <p14:creationId xmlns:p14="http://schemas.microsoft.com/office/powerpoint/2010/main" val="200575970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6DCAD89F-93BF-BFEA-42C7-9B9B9DE5B08B}"/>
              </a:ext>
            </a:extLst>
          </p:cNvPr>
          <p:cNvSpPr>
            <a:spLocks noGrp="1"/>
          </p:cNvSpPr>
          <p:nvPr>
            <p:ph idx="1"/>
          </p:nvPr>
        </p:nvSpPr>
        <p:spPr>
          <a:xfrm>
            <a:off x="838200" y="0"/>
            <a:ext cx="10515600" cy="6858000"/>
          </a:xfrm>
        </p:spPr>
        <p:txBody>
          <a:bodyPr>
            <a:normAutofit/>
          </a:bodyPr>
          <a:lstStyle/>
          <a:p>
            <a:pPr marL="0" indent="0" algn="just">
              <a:lnSpc>
                <a:spcPct val="100000"/>
              </a:lnSpc>
              <a:spcBef>
                <a:spcPts val="0"/>
              </a:spcBef>
              <a:buNone/>
            </a:pPr>
            <a:endParaRPr lang="tr-TR" sz="1600" b="1">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Implementation of Quantum Computers II</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b="1" u="sng">
                <a:latin typeface="Verdana" panose="020B0604030504040204" pitchFamily="34" charset="0"/>
                <a:ea typeface="Verdana" panose="020B0604030504040204" pitchFamily="34" charset="0"/>
              </a:rPr>
              <a:t>What kind of environment do quantum computers need to operate?</a:t>
            </a:r>
            <a:endParaRPr lang="tr-TR" sz="1600" b="1" u="sng">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800" b="1" u="sng">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Quantum computers must operate in ultra-controlled environments with extreme cold</a:t>
            </a:r>
            <a:r>
              <a:rPr lang="tr-TR" sz="1600">
                <a:latin typeface="Verdana" panose="020B0604030504040204" pitchFamily="34" charset="0"/>
                <a:ea typeface="Verdana" panose="020B0604030504040204" pitchFamily="34" charset="0"/>
              </a:rPr>
              <a:t> that near absolute zero</a:t>
            </a:r>
            <a:r>
              <a:rPr lang="en-US" sz="1600">
                <a:latin typeface="Verdana" panose="020B0604030504040204" pitchFamily="34" charset="0"/>
                <a:ea typeface="Verdana" panose="020B0604030504040204" pitchFamily="34" charset="0"/>
              </a:rPr>
              <a:t>, high vacuum to reduce particle interactions at the atomic level, and strong magnetic shielding to maintain qubit coherence.</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b="1" u="sng">
                <a:latin typeface="Verdana" panose="020B0604030504040204" pitchFamily="34" charset="0"/>
                <a:ea typeface="Verdana" panose="020B0604030504040204" pitchFamily="34" charset="0"/>
              </a:rPr>
              <a:t>What are the physical architectures used by companies?</a:t>
            </a:r>
            <a:endParaRPr lang="tr-TR" sz="1600" b="1" u="sng">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800" b="1" u="sng">
              <a:latin typeface="Verdana" panose="020B0604030504040204" pitchFamily="34" charset="0"/>
              <a:ea typeface="Verdana" panose="020B0604030504040204" pitchFamily="34" charset="0"/>
            </a:endParaRPr>
          </a:p>
          <a:p>
            <a:pPr marL="914400" lvl="2"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914400" lvl="2" indent="0" algn="just">
              <a:lnSpc>
                <a:spcPct val="100000"/>
              </a:lnSpc>
              <a:spcBef>
                <a:spcPts val="0"/>
              </a:spcBef>
              <a:buNone/>
            </a:pPr>
            <a:endParaRPr lang="tr-TR" sz="1600">
              <a:latin typeface="Verdana" panose="020B0604030504040204" pitchFamily="34" charset="0"/>
              <a:ea typeface="Verdana" panose="020B0604030504040204" pitchFamily="34" charset="0"/>
            </a:endParaRPr>
          </a:p>
        </p:txBody>
      </p:sp>
      <p:graphicFrame>
        <p:nvGraphicFramePr>
          <p:cNvPr id="22" name="Tablo 21">
            <a:extLst>
              <a:ext uri="{FF2B5EF4-FFF2-40B4-BE49-F238E27FC236}">
                <a16:creationId xmlns:a16="http://schemas.microsoft.com/office/drawing/2014/main" id="{B5FFB6F4-3CA9-0496-DD66-AE2C62065BD9}"/>
              </a:ext>
            </a:extLst>
          </p:cNvPr>
          <p:cNvGraphicFramePr>
            <a:graphicFrameLocks noGrp="1"/>
          </p:cNvGraphicFramePr>
          <p:nvPr>
            <p:extLst>
              <p:ext uri="{D42A27DB-BD31-4B8C-83A1-F6EECF244321}">
                <p14:modId xmlns:p14="http://schemas.microsoft.com/office/powerpoint/2010/main" val="617299784"/>
              </p:ext>
            </p:extLst>
          </p:nvPr>
        </p:nvGraphicFramePr>
        <p:xfrm>
          <a:off x="838200" y="3033196"/>
          <a:ext cx="10515600" cy="3843219"/>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677965926"/>
                    </a:ext>
                  </a:extLst>
                </a:gridCol>
                <a:gridCol w="3505200">
                  <a:extLst>
                    <a:ext uri="{9D8B030D-6E8A-4147-A177-3AD203B41FA5}">
                      <a16:colId xmlns:a16="http://schemas.microsoft.com/office/drawing/2014/main" val="3902679936"/>
                    </a:ext>
                  </a:extLst>
                </a:gridCol>
                <a:gridCol w="3505200">
                  <a:extLst>
                    <a:ext uri="{9D8B030D-6E8A-4147-A177-3AD203B41FA5}">
                      <a16:colId xmlns:a16="http://schemas.microsoft.com/office/drawing/2014/main" val="2482474314"/>
                    </a:ext>
                  </a:extLst>
                </a:gridCol>
              </a:tblGrid>
              <a:tr h="337765">
                <a:tc>
                  <a:txBody>
                    <a:bodyPr/>
                    <a:lstStyle/>
                    <a:p>
                      <a:pPr algn="ctr"/>
                      <a:r>
                        <a:rPr lang="tr-TR" sz="1600" b="1">
                          <a:latin typeface="Verdana" panose="020B0604030504040204" pitchFamily="34" charset="0"/>
                          <a:ea typeface="Verdana" panose="020B0604030504040204" pitchFamily="34" charset="0"/>
                        </a:rPr>
                        <a:t>Company</a:t>
                      </a:r>
                    </a:p>
                  </a:txBody>
                  <a:tcPr/>
                </a:tc>
                <a:tc>
                  <a:txBody>
                    <a:bodyPr/>
                    <a:lstStyle/>
                    <a:p>
                      <a:pPr algn="ctr"/>
                      <a:r>
                        <a:rPr lang="tr-TR" sz="1600" b="1">
                          <a:latin typeface="Verdana" panose="020B0604030504040204" pitchFamily="34" charset="0"/>
                          <a:ea typeface="Verdana" panose="020B0604030504040204" pitchFamily="34" charset="0"/>
                        </a:rPr>
                        <a:t>Physical Architecture Type</a:t>
                      </a:r>
                    </a:p>
                  </a:txBody>
                  <a:tcPr/>
                </a:tc>
                <a:tc>
                  <a:txBody>
                    <a:bodyPr/>
                    <a:lstStyle/>
                    <a:p>
                      <a:pPr algn="ctr"/>
                      <a:r>
                        <a:rPr lang="tr-TR" sz="1600" b="1">
                          <a:latin typeface="Verdana" panose="020B0604030504040204" pitchFamily="34" charset="0"/>
                          <a:ea typeface="Verdana" panose="020B0604030504040204" pitchFamily="34" charset="0"/>
                        </a:rPr>
                        <a:t>Description</a:t>
                      </a:r>
                    </a:p>
                  </a:txBody>
                  <a:tcPr/>
                </a:tc>
                <a:extLst>
                  <a:ext uri="{0D108BD9-81ED-4DB2-BD59-A6C34878D82A}">
                    <a16:rowId xmlns:a16="http://schemas.microsoft.com/office/drawing/2014/main" val="1736377456"/>
                  </a:ext>
                </a:extLst>
              </a:tr>
              <a:tr h="575723">
                <a:tc>
                  <a:txBody>
                    <a:bodyPr/>
                    <a:lstStyle/>
                    <a:p>
                      <a:pPr algn="just"/>
                      <a:r>
                        <a:rPr lang="tr-TR" sz="1600">
                          <a:latin typeface="Verdana" panose="020B0604030504040204" pitchFamily="34" charset="0"/>
                          <a:ea typeface="Verdana" panose="020B0604030504040204" pitchFamily="34" charset="0"/>
                        </a:rPr>
                        <a:t>IBM</a:t>
                      </a:r>
                    </a:p>
                  </a:txBody>
                  <a:tcPr/>
                </a:tc>
                <a:tc>
                  <a:txBody>
                    <a:bodyPr/>
                    <a:lstStyle/>
                    <a:p>
                      <a:pPr algn="just"/>
                      <a:r>
                        <a:rPr lang="tr-TR" sz="1600"/>
                        <a:t>Superconducting qubits</a:t>
                      </a:r>
                      <a:endParaRPr lang="tr-TR" sz="1600">
                        <a:latin typeface="Verdana" panose="020B0604030504040204" pitchFamily="34" charset="0"/>
                        <a:ea typeface="Verdana" panose="020B0604030504040204" pitchFamily="34" charset="0"/>
                      </a:endParaRPr>
                    </a:p>
                  </a:txBody>
                  <a:tcPr/>
                </a:tc>
                <a:tc>
                  <a:txBody>
                    <a:bodyPr/>
                    <a:lstStyle/>
                    <a:p>
                      <a:pPr algn="just"/>
                      <a:r>
                        <a:rPr lang="en-US" sz="1600"/>
                        <a:t>Based on Josephson junctions. Operates in a cryostat.</a:t>
                      </a:r>
                      <a:endParaRPr lang="tr-TR" sz="160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329127970"/>
                  </a:ext>
                </a:extLst>
              </a:tr>
              <a:tr h="366014">
                <a:tc>
                  <a:txBody>
                    <a:bodyPr/>
                    <a:lstStyle/>
                    <a:p>
                      <a:pPr algn="just"/>
                      <a:r>
                        <a:rPr lang="tr-TR" sz="1600">
                          <a:latin typeface="Verdana" panose="020B0604030504040204" pitchFamily="34" charset="0"/>
                          <a:ea typeface="Verdana" panose="020B0604030504040204" pitchFamily="34" charset="0"/>
                        </a:rPr>
                        <a:t>Google</a:t>
                      </a:r>
                    </a:p>
                  </a:txBody>
                  <a:tcPr/>
                </a:tc>
                <a:tc>
                  <a:txBody>
                    <a:bodyPr/>
                    <a:lstStyle/>
                    <a:p>
                      <a:pPr algn="just"/>
                      <a:r>
                        <a:rPr lang="tr-TR" sz="1600"/>
                        <a:t>Superconducting qubits</a:t>
                      </a:r>
                      <a:endParaRPr lang="tr-TR" sz="1600">
                        <a:latin typeface="Verdana" panose="020B0604030504040204" pitchFamily="34" charset="0"/>
                        <a:ea typeface="Verdana" panose="020B0604030504040204" pitchFamily="34" charset="0"/>
                      </a:endParaRPr>
                    </a:p>
                  </a:txBody>
                  <a:tcPr/>
                </a:tc>
                <a:tc>
                  <a:txBody>
                    <a:bodyPr/>
                    <a:lstStyle/>
                    <a:p>
                      <a:pPr algn="just"/>
                      <a:r>
                        <a:rPr lang="en-US" sz="1600"/>
                        <a:t>Known for its Sycamore processor. </a:t>
                      </a:r>
                      <a:endParaRPr lang="tr-TR" sz="160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4143051983"/>
                  </a:ext>
                </a:extLst>
              </a:tr>
              <a:tr h="575723">
                <a:tc>
                  <a:txBody>
                    <a:bodyPr/>
                    <a:lstStyle/>
                    <a:p>
                      <a:pPr algn="just"/>
                      <a:r>
                        <a:rPr lang="tr-TR" sz="1600">
                          <a:latin typeface="Verdana" panose="020B0604030504040204" pitchFamily="34" charset="0"/>
                          <a:ea typeface="Verdana" panose="020B0604030504040204" pitchFamily="34" charset="0"/>
                        </a:rPr>
                        <a:t>Rigetti</a:t>
                      </a:r>
                    </a:p>
                  </a:txBody>
                  <a:tcPr/>
                </a:tc>
                <a:tc>
                  <a:txBody>
                    <a:bodyPr/>
                    <a:lstStyle/>
                    <a:p>
                      <a:pPr algn="just"/>
                      <a:r>
                        <a:rPr lang="tr-TR" sz="1600"/>
                        <a:t>Superconducting qubits</a:t>
                      </a:r>
                      <a:endParaRPr lang="tr-TR" sz="1600">
                        <a:latin typeface="Verdana" panose="020B0604030504040204" pitchFamily="34" charset="0"/>
                        <a:ea typeface="Verdana" panose="020B0604030504040204" pitchFamily="34" charset="0"/>
                      </a:endParaRPr>
                    </a:p>
                  </a:txBody>
                  <a:tcPr/>
                </a:tc>
                <a:tc>
                  <a:txBody>
                    <a:bodyPr/>
                    <a:lstStyle/>
                    <a:p>
                      <a:pPr algn="just"/>
                      <a:r>
                        <a:rPr lang="en-US" sz="1600"/>
                        <a:t>Offers modular and cloud-based quantum systems.</a:t>
                      </a:r>
                      <a:endParaRPr lang="tr-TR" sz="160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526422642"/>
                  </a:ext>
                </a:extLst>
              </a:tr>
              <a:tr h="818133">
                <a:tc>
                  <a:txBody>
                    <a:bodyPr/>
                    <a:lstStyle/>
                    <a:p>
                      <a:pPr algn="just"/>
                      <a:r>
                        <a:rPr lang="tr-TR" sz="1600">
                          <a:latin typeface="Verdana" panose="020B0604030504040204" pitchFamily="34" charset="0"/>
                          <a:ea typeface="Verdana" panose="020B0604030504040204" pitchFamily="34" charset="0"/>
                        </a:rPr>
                        <a:t>D-Wave</a:t>
                      </a:r>
                    </a:p>
                  </a:txBody>
                  <a:tcPr/>
                </a:tc>
                <a:tc>
                  <a:txBody>
                    <a:bodyPr/>
                    <a:lstStyle/>
                    <a:p>
                      <a:pPr algn="just"/>
                      <a:r>
                        <a:rPr lang="tr-TR" sz="1600"/>
                        <a:t>Quantum annealing</a:t>
                      </a:r>
                      <a:endParaRPr lang="tr-TR" sz="1600">
                        <a:latin typeface="Verdana" panose="020B0604030504040204" pitchFamily="34" charset="0"/>
                        <a:ea typeface="Verdana" panose="020B0604030504040204" pitchFamily="34" charset="0"/>
                      </a:endParaRPr>
                    </a:p>
                  </a:txBody>
                  <a:tcPr/>
                </a:tc>
                <a:tc>
                  <a:txBody>
                    <a:bodyPr/>
                    <a:lstStyle/>
                    <a:p>
                      <a:pPr algn="just"/>
                      <a:r>
                        <a:rPr lang="en-US" sz="1600"/>
                        <a:t>Still uses superconducting qubits, but not gate-based. Different use case.</a:t>
                      </a:r>
                      <a:endParaRPr lang="tr-TR" sz="160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123683496"/>
                  </a:ext>
                </a:extLst>
              </a:tr>
              <a:tr h="575723">
                <a:tc>
                  <a:txBody>
                    <a:bodyPr/>
                    <a:lstStyle/>
                    <a:p>
                      <a:pPr algn="just"/>
                      <a:r>
                        <a:rPr lang="tr-TR" sz="1600">
                          <a:latin typeface="Verdana" panose="020B0604030504040204" pitchFamily="34" charset="0"/>
                          <a:ea typeface="Verdana" panose="020B0604030504040204" pitchFamily="34" charset="0"/>
                        </a:rPr>
                        <a:t>IonQ</a:t>
                      </a:r>
                    </a:p>
                  </a:txBody>
                  <a:tcPr/>
                </a:tc>
                <a:tc>
                  <a:txBody>
                    <a:bodyPr/>
                    <a:lstStyle/>
                    <a:p>
                      <a:pPr algn="just"/>
                      <a:r>
                        <a:rPr lang="tr-TR" sz="1600"/>
                        <a:t>Trapped ion qubits</a:t>
                      </a:r>
                      <a:endParaRPr lang="tr-TR" sz="1600">
                        <a:latin typeface="Verdana" panose="020B0604030504040204" pitchFamily="34" charset="0"/>
                        <a:ea typeface="Verdana" panose="020B0604030504040204" pitchFamily="34" charset="0"/>
                      </a:endParaRPr>
                    </a:p>
                  </a:txBody>
                  <a:tcPr/>
                </a:tc>
                <a:tc>
                  <a:txBody>
                    <a:bodyPr/>
                    <a:lstStyle/>
                    <a:p>
                      <a:pPr algn="just"/>
                      <a:r>
                        <a:rPr lang="en-US" sz="1600"/>
                        <a:t>Laser-controlled atoms; known for high fidelity</a:t>
                      </a:r>
                      <a:r>
                        <a:rPr lang="tr-TR" sz="1600"/>
                        <a:t>.</a:t>
                      </a:r>
                      <a:endParaRPr lang="tr-TR" sz="160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646729"/>
                  </a:ext>
                </a:extLst>
              </a:tr>
              <a:tr h="575723">
                <a:tc>
                  <a:txBody>
                    <a:bodyPr/>
                    <a:lstStyle/>
                    <a:p>
                      <a:pPr algn="just"/>
                      <a:r>
                        <a:rPr lang="tr-TR" sz="1600">
                          <a:latin typeface="Verdana" panose="020B0604030504040204" pitchFamily="34" charset="0"/>
                          <a:ea typeface="Verdana" panose="020B0604030504040204" pitchFamily="34" charset="0"/>
                        </a:rPr>
                        <a:t>Microsoft</a:t>
                      </a:r>
                    </a:p>
                  </a:txBody>
                  <a:tcPr/>
                </a:tc>
                <a:tc>
                  <a:txBody>
                    <a:bodyPr/>
                    <a:lstStyle/>
                    <a:p>
                      <a:pPr algn="just"/>
                      <a:r>
                        <a:rPr lang="tr-TR" sz="1600"/>
                        <a:t>Topological quantum computer (still in prototype stage)</a:t>
                      </a:r>
                      <a:endParaRPr lang="tr-TR" sz="1600">
                        <a:latin typeface="Verdana" panose="020B0604030504040204" pitchFamily="34" charset="0"/>
                        <a:ea typeface="Verdana" panose="020B0604030504040204" pitchFamily="34" charset="0"/>
                      </a:endParaRPr>
                    </a:p>
                  </a:txBody>
                  <a:tcPr/>
                </a:tc>
                <a:tc>
                  <a:txBody>
                    <a:bodyPr/>
                    <a:lstStyle/>
                    <a:p>
                      <a:pPr algn="just"/>
                      <a:r>
                        <a:rPr lang="en-US" sz="1600"/>
                        <a:t>Aims to use Majorana fermions. Not yet practical.</a:t>
                      </a:r>
                      <a:endParaRPr lang="tr-TR" sz="160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108140911"/>
                  </a:ext>
                </a:extLst>
              </a:tr>
            </a:tbl>
          </a:graphicData>
        </a:graphic>
      </p:graphicFrame>
    </p:spTree>
    <p:extLst>
      <p:ext uri="{BB962C8B-B14F-4D97-AF65-F5344CB8AC3E}">
        <p14:creationId xmlns:p14="http://schemas.microsoft.com/office/powerpoint/2010/main" val="30715327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75B129-C0C1-2BA5-7472-234585DE421B}"/>
              </a:ext>
            </a:extLst>
          </p:cNvPr>
          <p:cNvSpPr>
            <a:spLocks noGrp="1"/>
          </p:cNvSpPr>
          <p:nvPr>
            <p:ph idx="1"/>
          </p:nvPr>
        </p:nvSpPr>
        <p:spPr>
          <a:xfrm>
            <a:off x="838200" y="0"/>
            <a:ext cx="10515600" cy="6858000"/>
          </a:xfrm>
        </p:spPr>
        <p:txBody>
          <a:bodyPr>
            <a:normAutofit/>
          </a:bodyPr>
          <a:lstStyle/>
          <a:p>
            <a:pPr marL="0" indent="0" algn="just">
              <a:lnSpc>
                <a:spcPct val="100000"/>
              </a:lnSpc>
              <a:spcBef>
                <a:spcPts val="0"/>
              </a:spcBef>
              <a:buNone/>
            </a:pPr>
            <a:endParaRPr lang="tr-TR" sz="1600" b="1">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Programming of Quantum Computers I</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b="1" u="sng">
                <a:latin typeface="Verdana" panose="020B0604030504040204" pitchFamily="34" charset="0"/>
                <a:ea typeface="Verdana" panose="020B0604030504040204" pitchFamily="34" charset="0"/>
              </a:rPr>
              <a:t>How are quantum computers programmed?</a:t>
            </a:r>
            <a:endParaRPr lang="tr-TR" sz="1600" b="1" u="sng">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800" b="1" u="sng">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Quantum computers are not devices that you can just load software on and run from scratch like classical computers. They are programmed by designing </a:t>
            </a:r>
            <a:r>
              <a:rPr lang="en-US" sz="1600" i="1">
                <a:latin typeface="Verdana" panose="020B0604030504040204" pitchFamily="34" charset="0"/>
                <a:ea typeface="Verdana" panose="020B0604030504040204" pitchFamily="34" charset="0"/>
              </a:rPr>
              <a:t>quantum circuits</a:t>
            </a:r>
            <a:r>
              <a:rPr lang="en-US" sz="1600">
                <a:latin typeface="Verdana" panose="020B0604030504040204" pitchFamily="34" charset="0"/>
                <a:ea typeface="Verdana" panose="020B0604030504040204" pitchFamily="34" charset="0"/>
              </a:rPr>
              <a:t>. Each circuit contains a series of quantum gates that perform operations on qubits. The programmer writes these circuits on the classical computer and then feeds them into a quantum processor (simulator or real hardware).</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b="1" u="sng">
                <a:latin typeface="Verdana" panose="020B0604030504040204" pitchFamily="34" charset="0"/>
                <a:ea typeface="Verdana" panose="020B0604030504040204" pitchFamily="34" charset="0"/>
              </a:rPr>
              <a:t>Which programming languages and tools are used?</a:t>
            </a:r>
            <a:endParaRPr lang="tr-TR" sz="1600" b="1" u="sng">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800" b="1" u="sng">
              <a:latin typeface="Verdana" panose="020B0604030504040204" pitchFamily="34" charset="0"/>
              <a:ea typeface="Verdana" panose="020B0604030504040204" pitchFamily="34" charset="0"/>
            </a:endParaRPr>
          </a:p>
          <a:p>
            <a:pPr lvl="2" algn="just">
              <a:lnSpc>
                <a:spcPct val="100000"/>
              </a:lnSpc>
              <a:spcBef>
                <a:spcPts val="0"/>
              </a:spcBef>
            </a:pPr>
            <a:r>
              <a:rPr lang="tr-TR" sz="1600">
                <a:latin typeface="Verdana" panose="020B0604030504040204" pitchFamily="34" charset="0"/>
                <a:ea typeface="Verdana" panose="020B0604030504040204" pitchFamily="34" charset="0"/>
              </a:rPr>
              <a:t>Qiskit (IBM)</a:t>
            </a:r>
          </a:p>
          <a:p>
            <a:pPr lvl="3" algn="just">
              <a:lnSpc>
                <a:spcPct val="100000"/>
              </a:lnSpc>
              <a:spcBef>
                <a:spcPts val="0"/>
              </a:spcBef>
              <a:buFont typeface="Wingdings" panose="05000000000000000000" pitchFamily="2" charset="2"/>
              <a:buChar char="§"/>
            </a:pPr>
            <a:r>
              <a:rPr lang="tr-TR" sz="1600">
                <a:latin typeface="Verdana" panose="020B0604030504040204" pitchFamily="34" charset="0"/>
                <a:ea typeface="Verdana" panose="020B0604030504040204" pitchFamily="34" charset="0"/>
              </a:rPr>
              <a:t>Python based</a:t>
            </a:r>
          </a:p>
          <a:p>
            <a:pPr lvl="3" algn="just">
              <a:lnSpc>
                <a:spcPct val="100000"/>
              </a:lnSpc>
              <a:spcBef>
                <a:spcPts val="0"/>
              </a:spcBef>
              <a:buFont typeface="Wingdings" panose="05000000000000000000" pitchFamily="2" charset="2"/>
              <a:buChar char="§"/>
            </a:pPr>
            <a:r>
              <a:rPr lang="tr-TR" sz="1600">
                <a:latin typeface="Verdana" panose="020B0604030504040204" pitchFamily="34" charset="0"/>
                <a:ea typeface="Verdana" panose="020B0604030504040204" pitchFamily="34" charset="0"/>
              </a:rPr>
              <a:t>One of the most widely used libraries</a:t>
            </a:r>
          </a:p>
          <a:p>
            <a:pPr lvl="3" algn="just">
              <a:lnSpc>
                <a:spcPct val="100000"/>
              </a:lnSpc>
              <a:spcBef>
                <a:spcPts val="0"/>
              </a:spcBef>
              <a:buFont typeface="Wingdings" panose="05000000000000000000" pitchFamily="2" charset="2"/>
              <a:buChar char="§"/>
            </a:pPr>
            <a:r>
              <a:rPr lang="tr-TR" sz="1600">
                <a:latin typeface="Verdana" panose="020B0604030504040204" pitchFamily="34" charset="0"/>
                <a:ea typeface="Verdana" panose="020B0604030504040204" pitchFamily="34" charset="0"/>
              </a:rPr>
              <a:t>Circuit drawing, simulation, visualization tools available</a:t>
            </a:r>
          </a:p>
          <a:p>
            <a:pPr lvl="2" algn="just">
              <a:lnSpc>
                <a:spcPct val="100000"/>
              </a:lnSpc>
              <a:spcBef>
                <a:spcPts val="0"/>
              </a:spcBef>
            </a:pPr>
            <a:r>
              <a:rPr lang="tr-TR" sz="1600">
                <a:latin typeface="Verdana" panose="020B0604030504040204" pitchFamily="34" charset="0"/>
                <a:ea typeface="Verdana" panose="020B0604030504040204" pitchFamily="34" charset="0"/>
              </a:rPr>
              <a:t>Cirq (Google)</a:t>
            </a:r>
          </a:p>
          <a:p>
            <a:pPr lvl="3" algn="just">
              <a:lnSpc>
                <a:spcPct val="100000"/>
              </a:lnSpc>
              <a:spcBef>
                <a:spcPts val="0"/>
              </a:spcBef>
              <a:buFont typeface="Wingdings" panose="05000000000000000000" pitchFamily="2" charset="2"/>
              <a:buChar char="§"/>
            </a:pPr>
            <a:r>
              <a:rPr lang="tr-TR" sz="1600">
                <a:latin typeface="Verdana" panose="020B0604030504040204" pitchFamily="34" charset="0"/>
                <a:ea typeface="Verdana" panose="020B0604030504040204" pitchFamily="34" charset="0"/>
              </a:rPr>
              <a:t>Python based</a:t>
            </a:r>
          </a:p>
          <a:p>
            <a:pPr lvl="3" algn="just">
              <a:lnSpc>
                <a:spcPct val="100000"/>
              </a:lnSpc>
              <a:spcBef>
                <a:spcPts val="0"/>
              </a:spcBef>
              <a:buFont typeface="Wingdings" panose="05000000000000000000" pitchFamily="2" charset="2"/>
              <a:buChar char="§"/>
            </a:pPr>
            <a:r>
              <a:rPr lang="tr-TR" sz="1600">
                <a:latin typeface="Verdana" panose="020B0604030504040204" pitchFamily="34" charset="0"/>
                <a:ea typeface="Verdana" panose="020B0604030504040204" pitchFamily="34" charset="0"/>
              </a:rPr>
              <a:t>Compatible with Google's quantum processors</a:t>
            </a:r>
          </a:p>
          <a:p>
            <a:pPr lvl="3" algn="just">
              <a:lnSpc>
                <a:spcPct val="100000"/>
              </a:lnSpc>
              <a:spcBef>
                <a:spcPts val="0"/>
              </a:spcBef>
              <a:buFont typeface="Wingdings" panose="05000000000000000000" pitchFamily="2" charset="2"/>
              <a:buChar char="§"/>
            </a:pPr>
            <a:r>
              <a:rPr lang="tr-TR" sz="1600">
                <a:latin typeface="Verdana" panose="020B0604030504040204" pitchFamily="34" charset="0"/>
                <a:ea typeface="Verdana" panose="020B0604030504040204" pitchFamily="34" charset="0"/>
              </a:rPr>
              <a:t>Works with Sycamore architecture</a:t>
            </a:r>
          </a:p>
          <a:p>
            <a:pPr lvl="2" algn="just">
              <a:lnSpc>
                <a:spcPct val="100000"/>
              </a:lnSpc>
              <a:spcBef>
                <a:spcPts val="0"/>
              </a:spcBef>
            </a:pPr>
            <a:r>
              <a:rPr lang="tr-TR" sz="1600">
                <a:latin typeface="Verdana" panose="020B0604030504040204" pitchFamily="34" charset="0"/>
                <a:ea typeface="Verdana" panose="020B0604030504040204" pitchFamily="34" charset="0"/>
              </a:rPr>
              <a:t>Q# (Microsoft)</a:t>
            </a:r>
          </a:p>
          <a:p>
            <a:pPr lvl="3" algn="just">
              <a:lnSpc>
                <a:spcPct val="100000"/>
              </a:lnSpc>
              <a:spcBef>
                <a:spcPts val="0"/>
              </a:spcBef>
              <a:buFont typeface="Wingdings" panose="05000000000000000000" pitchFamily="2" charset="2"/>
              <a:buChar char="§"/>
            </a:pPr>
            <a:r>
              <a:rPr lang="tr-TR" sz="1600">
                <a:latin typeface="Verdana" panose="020B0604030504040204" pitchFamily="34" charset="0"/>
                <a:ea typeface="Verdana" panose="020B0604030504040204" pitchFamily="34" charset="0"/>
              </a:rPr>
              <a:t>Visual Studio integration</a:t>
            </a:r>
          </a:p>
          <a:p>
            <a:pPr lvl="3" algn="just">
              <a:lnSpc>
                <a:spcPct val="100000"/>
              </a:lnSpc>
              <a:spcBef>
                <a:spcPts val="0"/>
              </a:spcBef>
              <a:buFont typeface="Wingdings" panose="05000000000000000000" pitchFamily="2" charset="2"/>
              <a:buChar char="§"/>
            </a:pPr>
            <a:r>
              <a:rPr lang="tr-TR" sz="1600">
                <a:latin typeface="Verdana" panose="020B0604030504040204" pitchFamily="34" charset="0"/>
                <a:ea typeface="Verdana" panose="020B0604030504040204" pitchFamily="34" charset="0"/>
              </a:rPr>
              <a:t>Works with Azure Quantum platform</a:t>
            </a:r>
          </a:p>
          <a:p>
            <a:pPr lvl="2" algn="just">
              <a:lnSpc>
                <a:spcPct val="100000"/>
              </a:lnSpc>
              <a:spcBef>
                <a:spcPts val="0"/>
              </a:spcBef>
            </a:pPr>
            <a:r>
              <a:rPr lang="tr-TR" sz="1600">
                <a:latin typeface="Verdana" panose="020B0604030504040204" pitchFamily="34" charset="0"/>
                <a:ea typeface="Verdana" panose="020B0604030504040204" pitchFamily="34" charset="0"/>
              </a:rPr>
              <a:t>Braket SDK (Amazon)</a:t>
            </a:r>
          </a:p>
          <a:p>
            <a:pPr lvl="3" algn="just">
              <a:lnSpc>
                <a:spcPct val="100000"/>
              </a:lnSpc>
              <a:spcBef>
                <a:spcPts val="0"/>
              </a:spcBef>
            </a:pPr>
            <a:r>
              <a:rPr lang="tr-TR" sz="1600">
                <a:latin typeface="Verdana" panose="020B0604030504040204" pitchFamily="34" charset="0"/>
                <a:ea typeface="Verdana" panose="020B0604030504040204" pitchFamily="34" charset="0"/>
              </a:rPr>
              <a:t>Python supported</a:t>
            </a:r>
          </a:p>
          <a:p>
            <a:pPr lvl="3" algn="just">
              <a:lnSpc>
                <a:spcPct val="100000"/>
              </a:lnSpc>
              <a:spcBef>
                <a:spcPts val="0"/>
              </a:spcBef>
            </a:pPr>
            <a:r>
              <a:rPr lang="tr-TR" sz="1600">
                <a:latin typeface="Verdana" panose="020B0604030504040204" pitchFamily="34" charset="0"/>
                <a:ea typeface="Verdana" panose="020B0604030504040204" pitchFamily="34" charset="0"/>
              </a:rPr>
              <a:t>Can work with different backends (IonQ, Rigetti, etc.)</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55522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82189-DE91-D9AF-5C26-8400830830FB}"/>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9741D49-077F-2820-B59B-46DA941237B1}"/>
              </a:ext>
            </a:extLst>
          </p:cNvPr>
          <p:cNvSpPr>
            <a:spLocks noGrp="1"/>
          </p:cNvSpPr>
          <p:nvPr>
            <p:ph idx="1"/>
          </p:nvPr>
        </p:nvSpPr>
        <p:spPr>
          <a:xfrm>
            <a:off x="838200" y="0"/>
            <a:ext cx="10515600" cy="6858000"/>
          </a:xfrm>
        </p:spPr>
        <p:txBody>
          <a:bodyPr>
            <a:normAutofit/>
          </a:bodyPr>
          <a:lstStyle/>
          <a:p>
            <a:pPr marL="0" indent="0" algn="just">
              <a:lnSpc>
                <a:spcPct val="100000"/>
              </a:lnSpc>
              <a:spcBef>
                <a:spcPts val="0"/>
              </a:spcBef>
              <a:buNone/>
            </a:pPr>
            <a:endParaRPr lang="tr-TR" sz="1600" b="1">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2000" b="1">
                <a:latin typeface="Verdana" panose="020B0604030504040204" pitchFamily="34" charset="0"/>
                <a:ea typeface="Verdana" panose="020B0604030504040204" pitchFamily="34" charset="0"/>
              </a:rPr>
              <a:t>Programming of Quantum Computers II</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b="1" u="sng">
                <a:latin typeface="Verdana" panose="020B0604030504040204" pitchFamily="34" charset="0"/>
                <a:ea typeface="Verdana" panose="020B0604030504040204" pitchFamily="34" charset="0"/>
              </a:rPr>
              <a:t>What are the basic algorithms?</a:t>
            </a:r>
            <a:endParaRPr lang="tr-TR" sz="1600" b="1" u="sng">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800" b="1" u="sng">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Some basic quantum algorithms:</a:t>
            </a:r>
          </a:p>
          <a:p>
            <a:pPr lvl="3" algn="just">
              <a:lnSpc>
                <a:spcPct val="100000"/>
              </a:lnSpc>
              <a:spcBef>
                <a:spcPts val="0"/>
              </a:spcBef>
            </a:pPr>
            <a:r>
              <a:rPr lang="tr-TR" sz="1600">
                <a:latin typeface="Verdana" panose="020B0604030504040204" pitchFamily="34" charset="0"/>
                <a:ea typeface="Verdana" panose="020B0604030504040204" pitchFamily="34" charset="0"/>
              </a:rPr>
              <a:t>Shor's Algorithm: Factors large numbers quickly.</a:t>
            </a:r>
          </a:p>
          <a:p>
            <a:pPr lvl="3" algn="just">
              <a:lnSpc>
                <a:spcPct val="100000"/>
              </a:lnSpc>
              <a:spcBef>
                <a:spcPts val="0"/>
              </a:spcBef>
            </a:pPr>
            <a:r>
              <a:rPr lang="tr-TR" sz="1600">
                <a:latin typeface="Verdana" panose="020B0604030504040204" pitchFamily="34" charset="0"/>
                <a:ea typeface="Verdana" panose="020B0604030504040204" pitchFamily="34" charset="0"/>
              </a:rPr>
              <a:t>Grover's Algorithm: Searches a database quickly.</a:t>
            </a:r>
          </a:p>
          <a:p>
            <a:pPr lvl="3" algn="just">
              <a:lnSpc>
                <a:spcPct val="100000"/>
              </a:lnSpc>
              <a:spcBef>
                <a:spcPts val="0"/>
              </a:spcBef>
            </a:pPr>
            <a:r>
              <a:rPr lang="tr-TR" sz="1600">
                <a:latin typeface="Verdana" panose="020B0604030504040204" pitchFamily="34" charset="0"/>
                <a:ea typeface="Verdana" panose="020B0604030504040204" pitchFamily="34" charset="0"/>
              </a:rPr>
              <a:t>Deutsch-Jozsa, Simon: Examples that demonstrate quantum supremacy.</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1600" b="1" u="sng">
                <a:latin typeface="Verdana" panose="020B0604030504040204" pitchFamily="34" charset="0"/>
                <a:ea typeface="Verdana" panose="020B0604030504040204" pitchFamily="34" charset="0"/>
              </a:rPr>
              <a:t>How are quantum circuits designed and run?</a:t>
            </a:r>
            <a:endParaRPr lang="tr-TR" sz="1600" b="1" u="sng">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800">
              <a:latin typeface="Verdana" panose="020B0604030504040204" pitchFamily="34" charset="0"/>
              <a:ea typeface="Verdana" panose="020B0604030504040204" pitchFamily="34" charset="0"/>
            </a:endParaRPr>
          </a:p>
          <a:p>
            <a:pPr marL="1257300" lvl="2" indent="-342900" algn="just">
              <a:lnSpc>
                <a:spcPct val="100000"/>
              </a:lnSpc>
              <a:spcBef>
                <a:spcPts val="0"/>
              </a:spcBef>
              <a:buFont typeface="+mj-lt"/>
              <a:buAutoNum type="arabicPeriod"/>
            </a:pPr>
            <a:r>
              <a:rPr lang="en-US" sz="1600">
                <a:latin typeface="Verdana" panose="020B0604030504040204" pitchFamily="34" charset="0"/>
                <a:ea typeface="Verdana" panose="020B0604030504040204" pitchFamily="34" charset="0"/>
              </a:rPr>
              <a:t>Qubit is defined.</a:t>
            </a:r>
          </a:p>
          <a:p>
            <a:pPr marL="1257300" lvl="2" indent="-342900" algn="just">
              <a:lnSpc>
                <a:spcPct val="100000"/>
              </a:lnSpc>
              <a:spcBef>
                <a:spcPts val="0"/>
              </a:spcBef>
              <a:buFont typeface="+mj-lt"/>
              <a:buAutoNum type="arabicPeriod"/>
            </a:pPr>
            <a:r>
              <a:rPr lang="en-US" sz="1600">
                <a:latin typeface="Verdana" panose="020B0604030504040204" pitchFamily="34" charset="0"/>
                <a:ea typeface="Verdana" panose="020B0604030504040204" pitchFamily="34" charset="0"/>
              </a:rPr>
              <a:t>Quantum gates are added.</a:t>
            </a:r>
          </a:p>
          <a:p>
            <a:pPr marL="1257300" lvl="2" indent="-342900" algn="just">
              <a:lnSpc>
                <a:spcPct val="100000"/>
              </a:lnSpc>
              <a:spcBef>
                <a:spcPts val="0"/>
              </a:spcBef>
              <a:buFont typeface="+mj-lt"/>
              <a:buAutoNum type="arabicPeriod"/>
            </a:pPr>
            <a:r>
              <a:rPr lang="en-US" sz="1600">
                <a:latin typeface="Verdana" panose="020B0604030504040204" pitchFamily="34" charset="0"/>
                <a:ea typeface="Verdana" panose="020B0604030504040204" pitchFamily="34" charset="0"/>
              </a:rPr>
              <a:t>Measurement step is added.</a:t>
            </a:r>
          </a:p>
          <a:p>
            <a:pPr marL="1257300" lvl="2" indent="-342900" algn="just">
              <a:lnSpc>
                <a:spcPct val="100000"/>
              </a:lnSpc>
              <a:spcBef>
                <a:spcPts val="0"/>
              </a:spcBef>
              <a:buFont typeface="+mj-lt"/>
              <a:buAutoNum type="arabicPeriod"/>
            </a:pPr>
            <a:r>
              <a:rPr lang="en-US" sz="1600">
                <a:latin typeface="Verdana" panose="020B0604030504040204" pitchFamily="34" charset="0"/>
                <a:ea typeface="Verdana" panose="020B0604030504040204" pitchFamily="34" charset="0"/>
              </a:rPr>
              <a:t>Simulation is run on real hardware.</a:t>
            </a:r>
          </a:p>
          <a:p>
            <a:pPr marL="1257300" lvl="2" indent="-342900" algn="just">
              <a:lnSpc>
                <a:spcPct val="100000"/>
              </a:lnSpc>
              <a:spcBef>
                <a:spcPts val="0"/>
              </a:spcBef>
              <a:buFont typeface="+mj-lt"/>
              <a:buAutoNum type="arabicPeriod"/>
            </a:pPr>
            <a:r>
              <a:rPr lang="en-US" sz="1600">
                <a:latin typeface="Verdana" panose="020B0604030504040204" pitchFamily="34" charset="0"/>
                <a:ea typeface="Verdana" panose="020B0604030504040204" pitchFamily="34" charset="0"/>
              </a:rPr>
              <a:t>Results are analyzed.</a:t>
            </a:r>
            <a:endParaRPr lang="tr-TR"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71224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a:extLst>
              <a:ext uri="{FF2B5EF4-FFF2-40B4-BE49-F238E27FC236}">
                <a16:creationId xmlns:a16="http://schemas.microsoft.com/office/drawing/2014/main" id="{74F4CBC7-A085-E11C-E9E3-7C57CCD53B69}"/>
              </a:ext>
            </a:extLst>
          </p:cNvPr>
          <p:cNvSpPr>
            <a:spLocks noGrp="1"/>
          </p:cNvSpPr>
          <p:nvPr>
            <p:ph idx="1"/>
          </p:nvPr>
        </p:nvSpPr>
        <p:spPr>
          <a:xfrm>
            <a:off x="0" y="0"/>
            <a:ext cx="12191999" cy="6858000"/>
          </a:xfrm>
        </p:spPr>
        <p:txBody>
          <a:bodyPr>
            <a:normAutofit/>
          </a:bodyPr>
          <a:lstStyle/>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nSpc>
                <a:spcPct val="100000"/>
              </a:lnSpc>
              <a:spcBef>
                <a:spcPts val="0"/>
              </a:spcBef>
              <a:buNone/>
            </a:pPr>
            <a:r>
              <a:rPr lang="en-US" sz="2000" b="1">
                <a:latin typeface="Verdana" panose="020B0604030504040204" pitchFamily="34" charset="0"/>
                <a:ea typeface="Verdana" panose="020B0604030504040204" pitchFamily="34" charset="0"/>
              </a:rPr>
              <a:t>What are quantum computing development environments and how are quantum computers programmed?</a:t>
            </a:r>
            <a:endParaRPr lang="tr-TR" sz="2000" b="1">
              <a:latin typeface="Verdana" panose="020B0604030504040204" pitchFamily="34" charset="0"/>
              <a:ea typeface="Verdana" panose="020B0604030504040204" pitchFamily="34" charset="0"/>
            </a:endParaRPr>
          </a:p>
          <a:p>
            <a:pPr marL="0" indent="0">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tr-TR" sz="1600">
                <a:latin typeface="Verdana" panose="020B0604030504040204" pitchFamily="34" charset="0"/>
                <a:ea typeface="Verdana" panose="020B0604030504040204" pitchFamily="34" charset="0"/>
              </a:rPr>
              <a:t>	</a:t>
            </a:r>
            <a:r>
              <a:rPr lang="en-US" sz="1600">
                <a:latin typeface="Verdana" panose="020B0604030504040204" pitchFamily="34" charset="0"/>
                <a:ea typeface="Verdana" panose="020B0604030504040204" pitchFamily="34" charset="0"/>
              </a:rPr>
              <a:t>Quantum computers are programmed using quantum circuits defined in code, usually in Python. Popular environments include IBM Quantum Lab</a:t>
            </a:r>
            <a:r>
              <a:rPr lang="tr-TR" sz="1600">
                <a:latin typeface="Verdana" panose="020B0604030504040204" pitchFamily="34" charset="0"/>
                <a:ea typeface="Verdana" panose="020B0604030504040204" pitchFamily="34" charset="0"/>
              </a:rPr>
              <a:t> (Qiskit)</a:t>
            </a:r>
            <a:r>
              <a:rPr lang="en-US" sz="1600">
                <a:latin typeface="Verdana" panose="020B0604030504040204" pitchFamily="34" charset="0"/>
                <a:ea typeface="Verdana" panose="020B0604030504040204" pitchFamily="34" charset="0"/>
              </a:rPr>
              <a:t>, Google Colab (Cirq), Microsoft Quantum Development Kit (QDK), and Amazon Braket.</a:t>
            </a: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nSpc>
                <a:spcPct val="100000"/>
              </a:lnSpc>
              <a:spcBef>
                <a:spcPts val="0"/>
              </a:spcBef>
              <a:buNone/>
            </a:pPr>
            <a:r>
              <a:rPr lang="en-US" sz="2000" b="1">
                <a:latin typeface="Verdana" panose="020B0604030504040204" pitchFamily="34" charset="0"/>
                <a:ea typeface="Verdana" panose="020B0604030504040204" pitchFamily="34" charset="0"/>
              </a:rPr>
              <a:t>How one can try or run a quantum program for free on a real quantum computer</a:t>
            </a:r>
            <a:r>
              <a:rPr lang="tr-TR" sz="2000" b="1">
                <a:latin typeface="Verdana" panose="020B0604030504040204" pitchFamily="34" charset="0"/>
                <a:ea typeface="Verdana" panose="020B0604030504040204" pitchFamily="34" charset="0"/>
              </a:rPr>
              <a:t>?</a:t>
            </a: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algn="just">
              <a:lnSpc>
                <a:spcPct val="100000"/>
              </a:lnSpc>
              <a:spcBef>
                <a:spcPts val="0"/>
              </a:spcBef>
              <a:buFont typeface="Wingdings" panose="05000000000000000000" pitchFamily="2" charset="2"/>
              <a:buChar char="Ø"/>
            </a:pPr>
            <a:r>
              <a:rPr lang="en-US" sz="1600">
                <a:latin typeface="Verdana" panose="020B0604030504040204" pitchFamily="34" charset="0"/>
                <a:ea typeface="Verdana" panose="020B0604030504040204" pitchFamily="34" charset="0"/>
              </a:rPr>
              <a:t>IBM Quantum Experience: Free experiments on IBM’s real quantum computers after registration.</a:t>
            </a:r>
            <a:endParaRPr lang="tr-TR" sz="1600">
              <a:latin typeface="Verdana" panose="020B0604030504040204" pitchFamily="34" charset="0"/>
              <a:ea typeface="Verdana" panose="020B0604030504040204" pitchFamily="34" charset="0"/>
            </a:endParaRPr>
          </a:p>
          <a:p>
            <a:pPr algn="just">
              <a:lnSpc>
                <a:spcPct val="100000"/>
              </a:lnSpc>
              <a:spcBef>
                <a:spcPts val="0"/>
              </a:spcBef>
              <a:buFont typeface="Wingdings" panose="05000000000000000000" pitchFamily="2" charset="2"/>
              <a:buChar char="Ø"/>
            </a:pPr>
            <a:r>
              <a:rPr lang="en-US" sz="1600">
                <a:latin typeface="Verdana" panose="020B0604030504040204" pitchFamily="34" charset="0"/>
                <a:ea typeface="Verdana" panose="020B0604030504040204" pitchFamily="34" charset="0"/>
              </a:rPr>
              <a:t>Amazon Braket (paid but limited free tier): Accessible via AWS.</a:t>
            </a:r>
            <a:endParaRPr lang="tr-TR" sz="1600">
              <a:latin typeface="Verdana" panose="020B0604030504040204" pitchFamily="34" charset="0"/>
              <a:ea typeface="Verdana" panose="020B0604030504040204" pitchFamily="34" charset="0"/>
            </a:endParaRPr>
          </a:p>
          <a:p>
            <a:pPr algn="just">
              <a:lnSpc>
                <a:spcPct val="100000"/>
              </a:lnSpc>
              <a:spcBef>
                <a:spcPts val="0"/>
              </a:spcBef>
              <a:buFont typeface="Wingdings" panose="05000000000000000000" pitchFamily="2" charset="2"/>
              <a:buChar char="Ø"/>
            </a:pPr>
            <a:r>
              <a:rPr lang="en-US" sz="1600">
                <a:latin typeface="Verdana" panose="020B0604030504040204" pitchFamily="34" charset="0"/>
                <a:ea typeface="Verdana" panose="020B0604030504040204" pitchFamily="34" charset="0"/>
              </a:rPr>
              <a:t>D-Wave Leap: Provides access with a certain amount of credits.</a:t>
            </a:r>
            <a:endParaRPr lang="tr-TR" sz="1600">
              <a:latin typeface="Verdana" panose="020B0604030504040204" pitchFamily="34" charset="0"/>
              <a:ea typeface="Verdana" panose="020B0604030504040204" pitchFamily="34" charset="0"/>
            </a:endParaRPr>
          </a:p>
          <a:p>
            <a:pPr algn="just">
              <a:lnSpc>
                <a:spcPct val="100000"/>
              </a:lnSpc>
              <a:spcBef>
                <a:spcPts val="0"/>
              </a:spcBef>
              <a:buFont typeface="Wingdings" panose="05000000000000000000" pitchFamily="2" charset="2"/>
              <a:buChar char="Ø"/>
            </a:pPr>
            <a:r>
              <a:rPr lang="en-US" sz="1600">
                <a:latin typeface="Verdana" panose="020B0604030504040204" pitchFamily="34" charset="0"/>
                <a:ea typeface="Verdana" panose="020B0604030504040204" pitchFamily="34" charset="0"/>
              </a:rPr>
              <a:t>Microsoft Azure Quantum: Offers free quantum simulators and sometimes promotions for real quantum hardware usage.</a:t>
            </a:r>
            <a:endParaRPr lang="tr-TR" sz="1600">
              <a:latin typeface="Verdana" panose="020B0604030504040204" pitchFamily="34" charset="0"/>
              <a:ea typeface="Verdana" panose="020B0604030504040204" pitchFamily="34" charset="0"/>
            </a:endParaRPr>
          </a:p>
          <a:p>
            <a:pPr algn="just">
              <a:lnSpc>
                <a:spcPct val="100000"/>
              </a:lnSpc>
              <a:spcBef>
                <a:spcPts val="0"/>
              </a:spcBef>
              <a:buFont typeface="Wingdings" panose="05000000000000000000" pitchFamily="2" charset="2"/>
              <a:buChar char="Ø"/>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r>
              <a:rPr lang="en-US" sz="2000" b="1">
                <a:latin typeface="Verdana" panose="020B0604030504040204" pitchFamily="34" charset="0"/>
                <a:ea typeface="Verdana" panose="020B0604030504040204" pitchFamily="34" charset="0"/>
              </a:rPr>
              <a:t>What are some quantum computing libraries, algorithms do they offer, and their purposes?</a:t>
            </a:r>
            <a:endParaRPr lang="tr-TR" sz="2000" b="1">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tr-TR" sz="1600">
              <a:latin typeface="Verdana" panose="020B0604030504040204" pitchFamily="34" charset="0"/>
              <a:ea typeface="Verdana" panose="020B0604030504040204" pitchFamily="34" charset="0"/>
            </a:endParaRPr>
          </a:p>
          <a:p>
            <a:pPr marL="0" indent="0" algn="just">
              <a:lnSpc>
                <a:spcPct val="100000"/>
              </a:lnSpc>
              <a:spcBef>
                <a:spcPts val="0"/>
              </a:spcBef>
              <a:buNone/>
            </a:pPr>
            <a:endParaRPr lang="en-US" sz="1600">
              <a:latin typeface="Verdana" panose="020B0604030504040204" pitchFamily="34" charset="0"/>
              <a:ea typeface="Verdana" panose="020B0604030504040204" pitchFamily="34" charset="0"/>
            </a:endParaRPr>
          </a:p>
        </p:txBody>
      </p:sp>
      <p:graphicFrame>
        <p:nvGraphicFramePr>
          <p:cNvPr id="9" name="Tablo 8">
            <a:extLst>
              <a:ext uri="{FF2B5EF4-FFF2-40B4-BE49-F238E27FC236}">
                <a16:creationId xmlns:a16="http://schemas.microsoft.com/office/drawing/2014/main" id="{CF9A8178-125D-D084-60E8-B7C793E8FFFF}"/>
              </a:ext>
            </a:extLst>
          </p:cNvPr>
          <p:cNvGraphicFramePr>
            <a:graphicFrameLocks noGrp="1"/>
          </p:cNvGraphicFramePr>
          <p:nvPr>
            <p:extLst>
              <p:ext uri="{D42A27DB-BD31-4B8C-83A1-F6EECF244321}">
                <p14:modId xmlns:p14="http://schemas.microsoft.com/office/powerpoint/2010/main" val="1411047958"/>
              </p:ext>
            </p:extLst>
          </p:nvPr>
        </p:nvGraphicFramePr>
        <p:xfrm>
          <a:off x="122902" y="4915817"/>
          <a:ext cx="11946196" cy="1647887"/>
        </p:xfrm>
        <a:graphic>
          <a:graphicData uri="http://schemas.openxmlformats.org/drawingml/2006/table">
            <a:tbl>
              <a:tblPr firstRow="1" bandRow="1">
                <a:tableStyleId>{5C22544A-7EE6-4342-B048-85BDC9FD1C3A}</a:tableStyleId>
              </a:tblPr>
              <a:tblGrid>
                <a:gridCol w="2986549">
                  <a:extLst>
                    <a:ext uri="{9D8B030D-6E8A-4147-A177-3AD203B41FA5}">
                      <a16:colId xmlns:a16="http://schemas.microsoft.com/office/drawing/2014/main" val="3593264164"/>
                    </a:ext>
                  </a:extLst>
                </a:gridCol>
                <a:gridCol w="2986549">
                  <a:extLst>
                    <a:ext uri="{9D8B030D-6E8A-4147-A177-3AD203B41FA5}">
                      <a16:colId xmlns:a16="http://schemas.microsoft.com/office/drawing/2014/main" val="1508687499"/>
                    </a:ext>
                  </a:extLst>
                </a:gridCol>
                <a:gridCol w="2986549">
                  <a:extLst>
                    <a:ext uri="{9D8B030D-6E8A-4147-A177-3AD203B41FA5}">
                      <a16:colId xmlns:a16="http://schemas.microsoft.com/office/drawing/2014/main" val="92367673"/>
                    </a:ext>
                  </a:extLst>
                </a:gridCol>
                <a:gridCol w="2986549">
                  <a:extLst>
                    <a:ext uri="{9D8B030D-6E8A-4147-A177-3AD203B41FA5}">
                      <a16:colId xmlns:a16="http://schemas.microsoft.com/office/drawing/2014/main" val="4109522986"/>
                    </a:ext>
                  </a:extLst>
                </a:gridCol>
              </a:tblGrid>
              <a:tr h="267541">
                <a:tc>
                  <a:txBody>
                    <a:bodyPr/>
                    <a:lstStyle/>
                    <a:p>
                      <a:pPr algn="ctr"/>
                      <a:r>
                        <a:rPr lang="tr-TR" sz="1200">
                          <a:latin typeface="Verdana" panose="020B0604030504040204" pitchFamily="34" charset="0"/>
                          <a:ea typeface="Verdana" panose="020B0604030504040204" pitchFamily="34" charset="0"/>
                        </a:rPr>
                        <a:t>Library</a:t>
                      </a:r>
                    </a:p>
                  </a:txBody>
                  <a:tcPr/>
                </a:tc>
                <a:tc>
                  <a:txBody>
                    <a:bodyPr/>
                    <a:lstStyle/>
                    <a:p>
                      <a:pPr algn="ctr"/>
                      <a:r>
                        <a:rPr lang="tr-TR" sz="1200">
                          <a:latin typeface="Verdana" panose="020B0604030504040204" pitchFamily="34" charset="0"/>
                          <a:ea typeface="Verdana" panose="020B0604030504040204" pitchFamily="34" charset="0"/>
                        </a:rPr>
                        <a:t>Company</a:t>
                      </a:r>
                    </a:p>
                  </a:txBody>
                  <a:tcPr/>
                </a:tc>
                <a:tc>
                  <a:txBody>
                    <a:bodyPr/>
                    <a:lstStyle/>
                    <a:p>
                      <a:pPr algn="ctr"/>
                      <a:r>
                        <a:rPr lang="tr-TR" sz="1200">
                          <a:latin typeface="Verdana" panose="020B0604030504040204" pitchFamily="34" charset="0"/>
                          <a:ea typeface="Verdana" panose="020B0604030504040204" pitchFamily="34" charset="0"/>
                        </a:rPr>
                        <a:t>Algorithms</a:t>
                      </a:r>
                    </a:p>
                  </a:txBody>
                  <a:tcPr/>
                </a:tc>
                <a:tc>
                  <a:txBody>
                    <a:bodyPr/>
                    <a:lstStyle/>
                    <a:p>
                      <a:pPr algn="ctr"/>
                      <a:r>
                        <a:rPr lang="tr-TR" sz="1200">
                          <a:latin typeface="Verdana" panose="020B0604030504040204" pitchFamily="34" charset="0"/>
                          <a:ea typeface="Verdana" panose="020B0604030504040204" pitchFamily="34" charset="0"/>
                        </a:rPr>
                        <a:t>Purposes</a:t>
                      </a:r>
                    </a:p>
                  </a:txBody>
                  <a:tcPr/>
                </a:tc>
                <a:extLst>
                  <a:ext uri="{0D108BD9-81ED-4DB2-BD59-A6C34878D82A}">
                    <a16:rowId xmlns:a16="http://schemas.microsoft.com/office/drawing/2014/main" val="4180658143"/>
                  </a:ext>
                </a:extLst>
              </a:tr>
              <a:tr h="276287">
                <a:tc>
                  <a:txBody>
                    <a:bodyPr/>
                    <a:lstStyle/>
                    <a:p>
                      <a:pPr algn="ctr"/>
                      <a:r>
                        <a:rPr lang="tr-TR" sz="1200">
                          <a:latin typeface="Verdana" panose="020B0604030504040204" pitchFamily="34" charset="0"/>
                          <a:ea typeface="Verdana" panose="020B0604030504040204" pitchFamily="34" charset="0"/>
                        </a:rPr>
                        <a:t>Qiskit</a:t>
                      </a:r>
                    </a:p>
                  </a:txBody>
                  <a:tcPr/>
                </a:tc>
                <a:tc>
                  <a:txBody>
                    <a:bodyPr/>
                    <a:lstStyle/>
                    <a:p>
                      <a:pPr algn="ctr"/>
                      <a:r>
                        <a:rPr lang="tr-TR" sz="1200">
                          <a:latin typeface="Verdana" panose="020B0604030504040204" pitchFamily="34" charset="0"/>
                          <a:ea typeface="Verdana" panose="020B0604030504040204" pitchFamily="34" charset="0"/>
                        </a:rPr>
                        <a:t>IBM</a:t>
                      </a:r>
                    </a:p>
                  </a:txBody>
                  <a:tcPr/>
                </a:tc>
                <a:tc>
                  <a:txBody>
                    <a:bodyPr/>
                    <a:lstStyle/>
                    <a:p>
                      <a:pPr algn="ctr"/>
                      <a:r>
                        <a:rPr lang="tr-TR" sz="1200">
                          <a:latin typeface="Verdana" panose="020B0604030504040204" pitchFamily="34" charset="0"/>
                          <a:ea typeface="Verdana" panose="020B0604030504040204" pitchFamily="34" charset="0"/>
                        </a:rPr>
                        <a:t>Grover, Shor, VQE, QAOA</a:t>
                      </a:r>
                    </a:p>
                  </a:txBody>
                  <a:tcPr/>
                </a:tc>
                <a:tc>
                  <a:txBody>
                    <a:bodyPr/>
                    <a:lstStyle/>
                    <a:p>
                      <a:pPr algn="ctr"/>
                      <a:r>
                        <a:rPr lang="tr-TR" sz="1200">
                          <a:latin typeface="Verdana" panose="020B0604030504040204" pitchFamily="34" charset="0"/>
                          <a:ea typeface="Verdana" panose="020B0604030504040204" pitchFamily="34" charset="0"/>
                        </a:rPr>
                        <a:t>Education, research, optimization</a:t>
                      </a:r>
                    </a:p>
                  </a:txBody>
                  <a:tcPr/>
                </a:tc>
                <a:extLst>
                  <a:ext uri="{0D108BD9-81ED-4DB2-BD59-A6C34878D82A}">
                    <a16:rowId xmlns:a16="http://schemas.microsoft.com/office/drawing/2014/main" val="3436218016"/>
                  </a:ext>
                </a:extLst>
              </a:tr>
              <a:tr h="267541">
                <a:tc>
                  <a:txBody>
                    <a:bodyPr/>
                    <a:lstStyle/>
                    <a:p>
                      <a:pPr algn="ctr"/>
                      <a:r>
                        <a:rPr lang="tr-TR" sz="1200">
                          <a:latin typeface="Verdana" panose="020B0604030504040204" pitchFamily="34" charset="0"/>
                          <a:ea typeface="Verdana" panose="020B0604030504040204" pitchFamily="34" charset="0"/>
                        </a:rPr>
                        <a:t>Cirq</a:t>
                      </a:r>
                    </a:p>
                  </a:txBody>
                  <a:tcPr/>
                </a:tc>
                <a:tc>
                  <a:txBody>
                    <a:bodyPr/>
                    <a:lstStyle/>
                    <a:p>
                      <a:pPr algn="ctr"/>
                      <a:r>
                        <a:rPr lang="tr-TR" sz="1200">
                          <a:latin typeface="Verdana" panose="020B0604030504040204" pitchFamily="34" charset="0"/>
                          <a:ea typeface="Verdana" panose="020B0604030504040204" pitchFamily="34" charset="0"/>
                        </a:rPr>
                        <a:t>Google</a:t>
                      </a:r>
                    </a:p>
                  </a:txBody>
                  <a:tcPr/>
                </a:tc>
                <a:tc>
                  <a:txBody>
                    <a:bodyPr/>
                    <a:lstStyle/>
                    <a:p>
                      <a:pPr algn="ctr"/>
                      <a:r>
                        <a:rPr lang="tr-TR" sz="1200">
                          <a:latin typeface="Verdana" panose="020B0604030504040204" pitchFamily="34" charset="0"/>
                          <a:ea typeface="Verdana" panose="020B0604030504040204" pitchFamily="34" charset="0"/>
                        </a:rPr>
                        <a:t>Quantum Fourier, teleportation</a:t>
                      </a:r>
                    </a:p>
                  </a:txBody>
                  <a:tcPr/>
                </a:tc>
                <a:tc>
                  <a:txBody>
                    <a:bodyPr/>
                    <a:lstStyle/>
                    <a:p>
                      <a:pPr algn="ctr"/>
                      <a:r>
                        <a:rPr lang="tr-TR" sz="1200">
                          <a:latin typeface="Verdana" panose="020B0604030504040204" pitchFamily="34" charset="0"/>
                          <a:ea typeface="Verdana" panose="020B0604030504040204" pitchFamily="34" charset="0"/>
                        </a:rPr>
                        <a:t>Near-hardware circuit modeling</a:t>
                      </a:r>
                    </a:p>
                  </a:txBody>
                  <a:tcPr/>
                </a:tc>
                <a:extLst>
                  <a:ext uri="{0D108BD9-81ED-4DB2-BD59-A6C34878D82A}">
                    <a16:rowId xmlns:a16="http://schemas.microsoft.com/office/drawing/2014/main" val="4109234054"/>
                  </a:ext>
                </a:extLst>
              </a:tr>
              <a:tr h="267541">
                <a:tc>
                  <a:txBody>
                    <a:bodyPr/>
                    <a:lstStyle/>
                    <a:p>
                      <a:pPr algn="ctr"/>
                      <a:r>
                        <a:rPr lang="tr-TR" sz="1200">
                          <a:latin typeface="Verdana" panose="020B0604030504040204" pitchFamily="34" charset="0"/>
                          <a:ea typeface="Verdana" panose="020B0604030504040204" pitchFamily="34" charset="0"/>
                        </a:rPr>
                        <a:t>Q#</a:t>
                      </a:r>
                    </a:p>
                  </a:txBody>
                  <a:tcPr/>
                </a:tc>
                <a:tc>
                  <a:txBody>
                    <a:bodyPr/>
                    <a:lstStyle/>
                    <a:p>
                      <a:pPr algn="ctr"/>
                      <a:r>
                        <a:rPr lang="tr-TR" sz="1200">
                          <a:latin typeface="Verdana" panose="020B0604030504040204" pitchFamily="34" charset="0"/>
                          <a:ea typeface="Verdana" panose="020B0604030504040204" pitchFamily="34" charset="0"/>
                        </a:rPr>
                        <a:t>Microsoft</a:t>
                      </a:r>
                    </a:p>
                  </a:txBody>
                  <a:tcPr/>
                </a:tc>
                <a:tc>
                  <a:txBody>
                    <a:bodyPr/>
                    <a:lstStyle/>
                    <a:p>
                      <a:pPr algn="ctr"/>
                      <a:r>
                        <a:rPr lang="tr-TR" sz="1200">
                          <a:latin typeface="Verdana" panose="020B0604030504040204" pitchFamily="34" charset="0"/>
                          <a:ea typeface="Verdana" panose="020B0604030504040204" pitchFamily="34" charset="0"/>
                        </a:rPr>
                        <a:t>Quantum walk, chemistry</a:t>
                      </a:r>
                    </a:p>
                  </a:txBody>
                  <a:tcPr/>
                </a:tc>
                <a:tc>
                  <a:txBody>
                    <a:bodyPr/>
                    <a:lstStyle/>
                    <a:p>
                      <a:pPr algn="ctr"/>
                      <a:r>
                        <a:rPr lang="tr-TR" sz="1200">
                          <a:latin typeface="Verdana" panose="020B0604030504040204" pitchFamily="34" charset="0"/>
                          <a:ea typeface="Verdana" panose="020B0604030504040204" pitchFamily="34" charset="0"/>
                        </a:rPr>
                        <a:t>Industrial scale application</a:t>
                      </a:r>
                    </a:p>
                  </a:txBody>
                  <a:tcPr/>
                </a:tc>
                <a:extLst>
                  <a:ext uri="{0D108BD9-81ED-4DB2-BD59-A6C34878D82A}">
                    <a16:rowId xmlns:a16="http://schemas.microsoft.com/office/drawing/2014/main" val="4044581324"/>
                  </a:ext>
                </a:extLst>
              </a:tr>
              <a:tr h="267541">
                <a:tc>
                  <a:txBody>
                    <a:bodyPr/>
                    <a:lstStyle/>
                    <a:p>
                      <a:pPr algn="ctr"/>
                      <a:r>
                        <a:rPr lang="tr-TR" sz="1200">
                          <a:latin typeface="Verdana" panose="020B0604030504040204" pitchFamily="34" charset="0"/>
                          <a:ea typeface="Verdana" panose="020B0604030504040204" pitchFamily="34" charset="0"/>
                        </a:rPr>
                        <a:t>PennyLane</a:t>
                      </a:r>
                    </a:p>
                  </a:txBody>
                  <a:tcPr/>
                </a:tc>
                <a:tc>
                  <a:txBody>
                    <a:bodyPr/>
                    <a:lstStyle/>
                    <a:p>
                      <a:pPr algn="ctr"/>
                      <a:r>
                        <a:rPr lang="tr-TR" sz="1200">
                          <a:latin typeface="Verdana" panose="020B0604030504040204" pitchFamily="34" charset="0"/>
                          <a:ea typeface="Verdana" panose="020B0604030504040204" pitchFamily="34" charset="0"/>
                        </a:rPr>
                        <a:t>Xanadu</a:t>
                      </a:r>
                    </a:p>
                  </a:txBody>
                  <a:tcPr/>
                </a:tc>
                <a:tc>
                  <a:txBody>
                    <a:bodyPr/>
                    <a:lstStyle/>
                    <a:p>
                      <a:pPr algn="ctr"/>
                      <a:r>
                        <a:rPr lang="tr-TR" sz="1200">
                          <a:latin typeface="Verdana" panose="020B0604030504040204" pitchFamily="34" charset="0"/>
                          <a:ea typeface="Verdana" panose="020B0604030504040204" pitchFamily="34" charset="0"/>
                        </a:rPr>
                        <a:t>VQE, QML, hybrid</a:t>
                      </a:r>
                    </a:p>
                  </a:txBody>
                  <a:tcPr/>
                </a:tc>
                <a:tc>
                  <a:txBody>
                    <a:bodyPr/>
                    <a:lstStyle/>
                    <a:p>
                      <a:pPr algn="ctr"/>
                      <a:r>
                        <a:rPr lang="tr-TR" sz="1200">
                          <a:latin typeface="Verdana" panose="020B0604030504040204" pitchFamily="34" charset="0"/>
                          <a:ea typeface="Verdana" panose="020B0604030504040204" pitchFamily="34" charset="0"/>
                        </a:rPr>
                        <a:t>Quantum machine learning</a:t>
                      </a:r>
                    </a:p>
                  </a:txBody>
                  <a:tcPr/>
                </a:tc>
                <a:extLst>
                  <a:ext uri="{0D108BD9-81ED-4DB2-BD59-A6C34878D82A}">
                    <a16:rowId xmlns:a16="http://schemas.microsoft.com/office/drawing/2014/main" val="3935173909"/>
                  </a:ext>
                </a:extLst>
              </a:tr>
              <a:tr h="219260">
                <a:tc>
                  <a:txBody>
                    <a:bodyPr/>
                    <a:lstStyle/>
                    <a:p>
                      <a:pPr algn="ctr"/>
                      <a:r>
                        <a:rPr lang="tr-TR" sz="1200">
                          <a:latin typeface="Verdana" panose="020B0604030504040204" pitchFamily="34" charset="0"/>
                          <a:ea typeface="Verdana" panose="020B0604030504040204" pitchFamily="34" charset="0"/>
                        </a:rPr>
                        <a:t>Ocean SDK</a:t>
                      </a:r>
                    </a:p>
                  </a:txBody>
                  <a:tcPr/>
                </a:tc>
                <a:tc>
                  <a:txBody>
                    <a:bodyPr/>
                    <a:lstStyle/>
                    <a:p>
                      <a:pPr algn="ctr"/>
                      <a:r>
                        <a:rPr lang="tr-TR" sz="1200">
                          <a:latin typeface="Verdana" panose="020B0604030504040204" pitchFamily="34" charset="0"/>
                          <a:ea typeface="Verdana" panose="020B0604030504040204" pitchFamily="34" charset="0"/>
                        </a:rPr>
                        <a:t>D-Wave</a:t>
                      </a:r>
                    </a:p>
                  </a:txBody>
                  <a:tcPr/>
                </a:tc>
                <a:tc>
                  <a:txBody>
                    <a:bodyPr/>
                    <a:lstStyle/>
                    <a:p>
                      <a:pPr algn="ctr"/>
                      <a:r>
                        <a:rPr lang="tr-TR" sz="1200">
                          <a:latin typeface="Verdana" panose="020B0604030504040204" pitchFamily="34" charset="0"/>
                          <a:ea typeface="Verdana" panose="020B0604030504040204" pitchFamily="34" charset="0"/>
                        </a:rPr>
                        <a:t>QUBO solver</a:t>
                      </a:r>
                    </a:p>
                  </a:txBody>
                  <a:tcPr/>
                </a:tc>
                <a:tc>
                  <a:txBody>
                    <a:bodyPr/>
                    <a:lstStyle/>
                    <a:p>
                      <a:pPr algn="ctr"/>
                      <a:r>
                        <a:rPr lang="tr-TR" sz="1200">
                          <a:latin typeface="Verdana" panose="020B0604030504040204" pitchFamily="34" charset="0"/>
                          <a:ea typeface="Verdana" panose="020B0604030504040204" pitchFamily="34" charset="0"/>
                        </a:rPr>
                        <a:t>Quantum annealing/optimization</a:t>
                      </a:r>
                    </a:p>
                  </a:txBody>
                  <a:tcPr/>
                </a:tc>
                <a:extLst>
                  <a:ext uri="{0D108BD9-81ED-4DB2-BD59-A6C34878D82A}">
                    <a16:rowId xmlns:a16="http://schemas.microsoft.com/office/drawing/2014/main" val="708327061"/>
                  </a:ext>
                </a:extLst>
              </a:tr>
            </a:tbl>
          </a:graphicData>
        </a:graphic>
      </p:graphicFrame>
    </p:spTree>
    <p:extLst>
      <p:ext uri="{BB962C8B-B14F-4D97-AF65-F5344CB8AC3E}">
        <p14:creationId xmlns:p14="http://schemas.microsoft.com/office/powerpoint/2010/main" val="3406099597"/>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380</TotalTime>
  <Words>1835</Words>
  <Application>Microsoft Office PowerPoint</Application>
  <PresentationFormat>Geniş ekran</PresentationFormat>
  <Paragraphs>253</Paragraphs>
  <Slides>15</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Century Gothic</vt:lpstr>
      <vt:lpstr>Courier New</vt:lpstr>
      <vt:lpstr>Trebuchet MS</vt:lpstr>
      <vt:lpstr>Verdana</vt:lpstr>
      <vt:lpstr>Wingdings</vt:lpstr>
      <vt:lpstr>Wingdings 3</vt:lpstr>
      <vt:lpstr>Yüzeyler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Mehmet Efe Kapısız</dc:creator>
  <cp:lastModifiedBy>Mehmet Efe Kapısız</cp:lastModifiedBy>
  <cp:revision>4</cp:revision>
  <dcterms:created xsi:type="dcterms:W3CDTF">2025-04-10T15:07:27Z</dcterms:created>
  <dcterms:modified xsi:type="dcterms:W3CDTF">2025-05-09T15:15:30Z</dcterms:modified>
</cp:coreProperties>
</file>