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media/image1.png" ContentType="image/png"/>
  <Override PartName="/ppt/media/image2.png" ContentType="image/png"/>
  <Override PartName="/ppt/media/image3.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4F367F5-B6C1-48B6-9954-0C7D78E32F9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43000" y="685800"/>
            <a:ext cx="4569840" cy="3426840"/>
          </a:xfrm>
          <a:prstGeom prst="rect">
            <a:avLst/>
          </a:prstGeom>
        </p:spPr>
      </p:sp>
      <p:sp>
        <p:nvSpPr>
          <p:cNvPr id="183" name="PlaceHolder 2"/>
          <p:cNvSpPr>
            <a:spLocks noGrp="1"/>
          </p:cNvSpPr>
          <p:nvPr>
            <p:ph type="body"/>
          </p:nvPr>
        </p:nvSpPr>
        <p:spPr>
          <a:xfrm>
            <a:off x="685800" y="4343400"/>
            <a:ext cx="5484240" cy="4112640"/>
          </a:xfrm>
          <a:prstGeom prst="rect">
            <a:avLst/>
          </a:prstGeom>
        </p:spPr>
        <p:txBody>
          <a:bodyPr lIns="0" rIns="0" tIns="0" bIns="0">
            <a:noAutofit/>
          </a:bodyPr>
          <a:p>
            <a:endParaRPr b="0" lang="en-US" sz="2000" spc="-1" strike="noStrike">
              <a:latin typeface="Arial"/>
            </a:endParaRPr>
          </a:p>
        </p:txBody>
      </p:sp>
      <p:sp>
        <p:nvSpPr>
          <p:cNvPr id="184" name="CustomShape 3"/>
          <p:cNvSpPr/>
          <p:nvPr/>
        </p:nvSpPr>
        <p:spPr>
          <a:xfrm>
            <a:off x="3884760" y="8685360"/>
            <a:ext cx="296964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730615B-B2AB-443B-B482-ED48C52F468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www.ktmine.com/"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ec.europa.eu/digital-single-market/en/policies/trust-services-and-eidentification"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en.wikipedia.org/wiki/Computer_program" TargetMode="External"/><Relationship Id="rId2" Type="http://schemas.openxmlformats.org/officeDocument/2006/relationships/hyperlink" Target="https://en.wikipedia.org/wiki/Content_(media)" TargetMode="External"/><Relationship Id="rId3" Type="http://schemas.openxmlformats.org/officeDocument/2006/relationships/hyperlink" Target="https://en.wikipedia.org/wiki/Collaborative_software" TargetMode="External"/><Relationship Id="rId4" Type="http://schemas.openxmlformats.org/officeDocument/2006/relationships/hyperlink" Target="https://en.wikipedia.org/wiki/Software_configuration_management" TargetMode="External"/><Relationship Id="rId5" Type="http://schemas.openxmlformats.org/officeDocument/2006/relationships/hyperlink" Target="https://en.wikipedia.org/wiki/Computer_program" TargetMode="External"/><Relationship Id="rId6" Type="http://schemas.openxmlformats.org/officeDocument/2006/relationships/hyperlink" Target="https://en.wikipedia.org/wiki/Timestamp" TargetMode="External"/><Relationship Id="rId7" Type="http://schemas.openxmlformats.org/officeDocument/2006/relationships/hyperlink" Target="https://en.wikipedia.org/wiki/Software_development" TargetMode="External"/><Relationship Id="rId8" Type="http://schemas.openxmlformats.org/officeDocument/2006/relationships/hyperlink" Target="https://en.wikipedia.org/wiki/List_of_revision_control_software" TargetMode="External"/><Relationship Id="rId9"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en.wikipedia.org/wiki/Seed_money" TargetMode="External"/><Relationship Id="rId2" Type="http://schemas.openxmlformats.org/officeDocument/2006/relationships/hyperlink" Target="https://en.wikipedia.org/wiki/Angel_investor" TargetMode="External"/><Relationship Id="rId3" Type="http://schemas.openxmlformats.org/officeDocument/2006/relationships/hyperlink" Target="https://en.wikipedia.org/wiki/Equity_crowdfunding" TargetMode="External"/><Relationship Id="rId4" Type="http://schemas.openxmlformats.org/officeDocument/2006/relationships/hyperlink" Target="https://en.wikipedia.org/wiki/Equity_crowdfunding" TargetMode="External"/><Relationship Id="rId5" Type="http://schemas.openxmlformats.org/officeDocument/2006/relationships/hyperlink" Target="https://en.wikipedia.org/wiki/Seed_funding" TargetMode="External"/><Relationship Id="rId6" Type="http://schemas.openxmlformats.org/officeDocument/2006/relationships/hyperlink" Target="https://en.wikipedia.org/wiki/Angel_investors"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hyperlink" Target="https://en.wikipedia.org/wiki/Financing" TargetMode="External"/><Relationship Id="rId2" Type="http://schemas.openxmlformats.org/officeDocument/2006/relationships/hyperlink" Target="https://en.wikipedia.org/wiki/Start-up_company" TargetMode="External"/><Relationship Id="rId3" Type="http://schemas.openxmlformats.org/officeDocument/2006/relationships/hyperlink" Target="https://en.wikipedia.org/wiki/Innovation" TargetMode="External"/><Relationship Id="rId4" Type="http://schemas.openxmlformats.org/officeDocument/2006/relationships/hyperlink" Target="https://en.wikipedia.org/wiki/Business_model" TargetMode="External"/><Relationship Id="rId5" Type="http://schemas.openxmlformats.org/officeDocument/2006/relationships/hyperlink" Target="https://en.wikipedia.org/wiki/Business_model" TargetMode="External"/><Relationship Id="rId6" Type="http://schemas.openxmlformats.org/officeDocument/2006/relationships/hyperlink" Target="https://en.wikipedia.org/wiki/High_technology" TargetMode="External"/><Relationship Id="rId7" Type="http://schemas.openxmlformats.org/officeDocument/2006/relationships/hyperlink" Target="https://en.wikipedia.org/wiki/Information_technology" TargetMode="External"/><Relationship Id="rId8" Type="http://schemas.openxmlformats.org/officeDocument/2006/relationships/hyperlink" Target="https://en.wikipedia.org/wiki/Social_media" TargetMode="External"/><Relationship Id="rId9" Type="http://schemas.openxmlformats.org/officeDocument/2006/relationships/hyperlink" Target="https://en.wikipedia.org/wiki/Biotechnology" TargetMode="External"/><Relationship Id="rId10"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s://en.wikipedia.org/wiki/Financial_risk" TargetMode="External"/><Relationship Id="rId2" Type="http://schemas.openxmlformats.org/officeDocument/2006/relationships/hyperlink" Target="https://en.wikipedia.org/wiki/Business_model" TargetMode="External"/><Relationship Id="rId3" Type="http://schemas.openxmlformats.org/officeDocument/2006/relationships/hyperlink" Target="https://en.wikipedia.org/wiki/Business_idea" TargetMode="External"/><Relationship Id="rId4" Type="http://schemas.openxmlformats.org/officeDocument/2006/relationships/hyperlink" Target="https://en.wikipedia.org/wiki/Startup_company" TargetMode="External"/><Relationship Id="rId5" Type="http://schemas.openxmlformats.org/officeDocument/2006/relationships/hyperlink" Target="https://en.wikipedia.org/wiki/Ramp_up" TargetMode="External"/><Relationship Id="rId6" Type="http://schemas.openxmlformats.org/officeDocument/2006/relationships/hyperlink" Target="https://en.wikipedia.org/wiki/Exit_strategy%23In_business" TargetMode="External"/><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1447920"/>
            <a:ext cx="7770240" cy="1674360"/>
          </a:xfrm>
          <a:prstGeom prst="rect">
            <a:avLst/>
          </a:prstGeom>
          <a:noFill/>
          <a:ln w="0">
            <a:noFill/>
          </a:ln>
        </p:spPr>
        <p:style>
          <a:lnRef idx="0"/>
          <a:fillRef idx="0"/>
          <a:effectRef idx="0"/>
          <a:fontRef idx="minor"/>
        </p:style>
        <p:txBody>
          <a:bodyPr lIns="90000" rIns="90000" tIns="45000" bIns="45000" anchor="ctr">
            <a:normAutofit fontScale="91000"/>
          </a:bodyPr>
          <a:p>
            <a:pPr algn="ctr">
              <a:lnSpc>
                <a:spcPct val="100000"/>
              </a:lnSpc>
            </a:pPr>
            <a:r>
              <a:rPr b="1" lang="tr-TR" sz="4400" spc="-1" strike="noStrike">
                <a:solidFill>
                  <a:srgbClr val="000000"/>
                </a:solidFill>
                <a:latin typeface="Calibri"/>
                <a:ea typeface="DejaVu Sans"/>
              </a:rPr>
              <a:t>SWE 598 Special Topics:</a:t>
            </a:r>
            <a:br/>
            <a:r>
              <a:rPr b="1" lang="tr-TR" sz="4400" spc="-1" strike="noStrike">
                <a:solidFill>
                  <a:srgbClr val="000000"/>
                </a:solidFill>
                <a:latin typeface="Calibri"/>
                <a:ea typeface="DejaVu Sans"/>
              </a:rPr>
              <a:t>Technovation- Technology Trends &amp; Innovation</a:t>
            </a:r>
            <a:endParaRPr b="0" lang="en-US" sz="4400" spc="-1" strike="noStrike">
              <a:latin typeface="Arial"/>
            </a:endParaRPr>
          </a:p>
        </p:txBody>
      </p:sp>
      <p:sp>
        <p:nvSpPr>
          <p:cNvPr id="83" name="CustomShape 2"/>
          <p:cNvSpPr/>
          <p:nvPr/>
        </p:nvSpPr>
        <p:spPr>
          <a:xfrm>
            <a:off x="1371600" y="3505320"/>
            <a:ext cx="6398640" cy="2664720"/>
          </a:xfrm>
          <a:prstGeom prst="rect">
            <a:avLst/>
          </a:prstGeom>
          <a:noFill/>
          <a:ln w="0">
            <a:noFill/>
          </a:ln>
        </p:spPr>
        <p:style>
          <a:lnRef idx="0"/>
          <a:fillRef idx="0"/>
          <a:effectRef idx="0"/>
          <a:fontRef idx="minor"/>
        </p:style>
        <p:txBody>
          <a:bodyPr lIns="90000" rIns="90000" tIns="45000" bIns="45000">
            <a:normAutofit/>
          </a:bodyPr>
          <a:p>
            <a:pPr algn="ctr">
              <a:lnSpc>
                <a:spcPct val="100000"/>
              </a:lnSpc>
              <a:spcBef>
                <a:spcPts val="641"/>
              </a:spcBef>
              <a:tabLst>
                <a:tab algn="l" pos="0"/>
              </a:tabLst>
            </a:pPr>
            <a:r>
              <a:rPr b="1" lang="en-US" sz="3200" spc="-1" strike="noStrike">
                <a:solidFill>
                  <a:srgbClr val="000000"/>
                </a:solidFill>
                <a:latin typeface="Calibri"/>
                <a:ea typeface="DejaVu Sans"/>
              </a:rPr>
              <a:t>Emeritus Prof. Dr. Oğuz Tosun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tosuno@boun.edu.tr</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Computer Engineering Department</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Boğaziçi University</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SPRING 2024, İstanbu</a:t>
            </a:r>
            <a:r>
              <a:rPr b="0" lang="tr-TR" sz="3200" spc="-1" strike="noStrike">
                <a:solidFill>
                  <a:srgbClr val="000000"/>
                </a:solidFill>
                <a:latin typeface="Calibri"/>
                <a:ea typeface="DejaVu Sans"/>
              </a:rPr>
              <a:t>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9"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«ideation» phase :</a:t>
            </a:r>
            <a:endParaRPr b="0" lang="en-US" sz="2400" spc="-1" strike="noStrike">
              <a:latin typeface="Arial"/>
            </a:endParaRPr>
          </a:p>
          <a:p>
            <a:pPr>
              <a:lnSpc>
                <a:spcPct val="115000"/>
              </a:lnSpc>
              <a:tabLst>
                <a:tab algn="l" pos="0"/>
              </a:tabLst>
            </a:pPr>
            <a:r>
              <a:rPr b="1" lang="tr-TR" sz="2400" spc="-1" strike="noStrike">
                <a:solidFill>
                  <a:srgbClr val="000000"/>
                </a:solidFill>
                <a:latin typeface="Times New Roman"/>
                <a:ea typeface="Calibri"/>
              </a:rPr>
              <a:t>Ideation: </a:t>
            </a:r>
            <a:r>
              <a:rPr b="0" lang="tr-TR" sz="2400" spc="-1" strike="noStrike">
                <a:solidFill>
                  <a:srgbClr val="000000"/>
                </a:solidFill>
                <a:latin typeface="Times New Roman"/>
                <a:ea typeface="Calibri"/>
              </a:rPr>
              <a:t>Players congregate, discuss, and explore together. Brainstorming,tinkering, wondering, arguing. Formal and informal ideation activities submitted from insiders and outsiders. People can participate through idea capturing web sites.</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Metrics:</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ideation participants</a:t>
            </a:r>
            <a:r>
              <a:rPr b="0" lang="tr-TR" sz="2000" spc="-1" strike="noStrike">
                <a:solidFill>
                  <a:srgbClr val="000000"/>
                </a:solidFill>
                <a:latin typeface="Calibri"/>
                <a:ea typeface="Calibri"/>
              </a:rPr>
              <a:t> </a:t>
            </a:r>
            <a:r>
              <a:rPr b="0" lang="tr-TR" sz="2400" spc="-1" strike="noStrike">
                <a:solidFill>
                  <a:srgbClr val="000000"/>
                </a:solidFill>
                <a:latin typeface="Times New Roman"/>
                <a:ea typeface="Calibri"/>
              </a:rPr>
              <a:t>inside the organization</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people participating from outside the organization </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ideas introduced</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Percent of ideas from outside</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ideas collected in the ‘idea gathering’ system</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collected ideas that were developed further &amp; implemented.</a:t>
            </a: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110"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2"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«Feasibility testing» phase :</a:t>
            </a:r>
            <a:endParaRPr b="0" lang="en-US" sz="2400" spc="-1" strike="noStrike">
              <a:latin typeface="Arial"/>
            </a:endParaRPr>
          </a:p>
          <a:p>
            <a:pPr>
              <a:lnSpc>
                <a:spcPct val="115000"/>
              </a:lnSpc>
              <a:tabLst>
                <a:tab algn="l" pos="0"/>
              </a:tabLst>
            </a:pPr>
            <a:r>
              <a:rPr b="1" lang="tr-TR" sz="2400" spc="-1" strike="noStrike">
                <a:solidFill>
                  <a:srgbClr val="000000"/>
                </a:solidFill>
                <a:latin typeface="Times New Roman"/>
                <a:ea typeface="Calibri"/>
              </a:rPr>
              <a:t>Feasibility testing (insight and targeting):</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Transformation of  ideas at the convergence of technological possibility, customer understanding, and market knowledge to create actionable insight about innovation opportunities. Also label the targets as incremental innovation, breakthrough innovation, business model innovation, new venture innovation.</a:t>
            </a:r>
            <a:endParaRPr b="0" lang="en-US" sz="2400" spc="-1" strike="noStrike">
              <a:latin typeface="Arial"/>
            </a:endParaRPr>
          </a:p>
          <a:p>
            <a:pPr>
              <a:lnSpc>
                <a:spcPct val="115000"/>
              </a:lnSpc>
              <a:tabLst>
                <a:tab algn="l" pos="0"/>
              </a:tabLst>
            </a:pPr>
            <a:r>
              <a:rPr b="1" i="1" lang="tr-TR" sz="2400" spc="-1" strike="noStrike">
                <a:solidFill>
                  <a:srgbClr val="000000"/>
                </a:solidFill>
                <a:latin typeface="Times New Roman"/>
                <a:ea typeface="Calibri"/>
              </a:rPr>
              <a:t>Metrics: </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Unsuccessful technology and customer mash-ups attempted</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Successful technology and customer mash-ups achieved</a:t>
            </a: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113"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5" name="CustomShape 2"/>
          <p:cNvSpPr/>
          <p:nvPr/>
        </p:nvSpPr>
        <p:spPr>
          <a:xfrm>
            <a:off x="304920" y="914400"/>
            <a:ext cx="8379720" cy="586512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«Innovation development: Design &amp; implementation»</a:t>
            </a:r>
            <a:r>
              <a:rPr b="0" lang="tr-TR" sz="2400" spc="-1" strike="noStrike">
                <a:solidFill>
                  <a:srgbClr val="000000"/>
                </a:solidFill>
                <a:latin typeface="Times New Roman"/>
                <a:ea typeface="Calibri"/>
              </a:rPr>
              <a:t> Ideas transformed into finished products.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Extensive engineering and lab testing, build prototypes, test assumptions, interact with potential customers and non-customers to see how they respond (Agile developement?).</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116" name="CustomShape 3"/>
          <p:cNvSpPr/>
          <p:nvPr/>
        </p:nvSpPr>
        <p:spPr>
          <a:xfrm>
            <a:off x="304920" y="2904840"/>
            <a:ext cx="8379720" cy="442152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In paralel  business models are built ,business plans are written.      The output is completed innovation ready for market.</a:t>
            </a:r>
            <a:endParaRPr b="0" lang="en-US" sz="2400" spc="-1" strike="noStrike">
              <a:latin typeface="Arial"/>
            </a:endParaRPr>
          </a:p>
          <a:p>
            <a:pPr>
              <a:lnSpc>
                <a:spcPct val="115000"/>
              </a:lnSpc>
            </a:pPr>
            <a:r>
              <a:rPr b="1" lang="tr-TR" sz="2400" spc="-1" strike="noStrike">
                <a:solidFill>
                  <a:srgbClr val="000000"/>
                </a:solidFill>
                <a:latin typeface="Times New Roman"/>
                <a:ea typeface="Calibri"/>
              </a:rPr>
              <a:t>Metrics:</a:t>
            </a:r>
            <a:endParaRPr b="0" lang="en-US" sz="2400" spc="-1" strike="noStrike">
              <a:latin typeface="Arial"/>
            </a:endParaRPr>
          </a:p>
          <a:p>
            <a:pPr marL="343080" indent="-340920">
              <a:lnSpc>
                <a:spcPct val="115000"/>
              </a:lnSpc>
              <a:buClr>
                <a:srgbClr val="000000"/>
              </a:buClr>
              <a:buFont typeface="Arial"/>
              <a:buChar char="•"/>
            </a:pPr>
            <a:r>
              <a:rPr b="0" lang="tr-TR" sz="2400" spc="-1" strike="noStrike">
                <a:solidFill>
                  <a:srgbClr val="000000"/>
                </a:solidFill>
                <a:latin typeface="Times New Roman"/>
                <a:ea typeface="Calibri"/>
              </a:rPr>
              <a:t>Speed of prototyping </a:t>
            </a:r>
            <a:endParaRPr b="0" lang="en-US" sz="2400" spc="-1" strike="noStrike">
              <a:latin typeface="Arial"/>
            </a:endParaRPr>
          </a:p>
          <a:p>
            <a:pPr marL="343080" indent="-340920">
              <a:lnSpc>
                <a:spcPct val="115000"/>
              </a:lnSpc>
              <a:buClr>
                <a:srgbClr val="000000"/>
              </a:buClr>
              <a:buFont typeface="Arial"/>
              <a:buChar char="•"/>
            </a:pPr>
            <a:r>
              <a:rPr b="0" lang="tr-TR" sz="2400" spc="-1" strike="noStrike">
                <a:solidFill>
                  <a:srgbClr val="000000"/>
                </a:solidFill>
                <a:latin typeface="Times New Roman"/>
                <a:ea typeface="Calibri"/>
              </a:rPr>
              <a:t>Number of prototypes per new product</a:t>
            </a:r>
            <a:endParaRPr b="0" lang="en-US" sz="2400" spc="-1" strike="noStrike">
              <a:latin typeface="Arial"/>
            </a:endParaRPr>
          </a:p>
          <a:p>
            <a:pPr marL="343080" indent="-340920">
              <a:lnSpc>
                <a:spcPct val="115000"/>
              </a:lnSpc>
              <a:buClr>
                <a:srgbClr val="000000"/>
              </a:buClr>
              <a:buFont typeface="Arial"/>
              <a:buChar char="•"/>
            </a:pPr>
            <a:r>
              <a:rPr b="0" lang="tr-TR" sz="2400" spc="-1" strike="noStrike">
                <a:solidFill>
                  <a:srgbClr val="000000"/>
                </a:solidFill>
                <a:latin typeface="Times New Roman"/>
                <a:ea typeface="Calibri"/>
              </a:rPr>
              <a:t>Number of patents applied for</a:t>
            </a:r>
            <a:endParaRPr b="0" lang="en-US" sz="2400" spc="-1" strike="noStrike">
              <a:latin typeface="Arial"/>
            </a:endParaRPr>
          </a:p>
          <a:p>
            <a:pPr marL="343080" indent="-340920">
              <a:lnSpc>
                <a:spcPct val="115000"/>
              </a:lnSpc>
              <a:buClr>
                <a:srgbClr val="000000"/>
              </a:buClr>
              <a:buFont typeface="Arial"/>
              <a:buChar char="•"/>
            </a:pPr>
            <a:r>
              <a:rPr b="0" lang="tr-TR" sz="2400" spc="-1" strike="noStrike">
                <a:solidFill>
                  <a:srgbClr val="000000"/>
                </a:solidFill>
                <a:latin typeface="Times New Roman"/>
                <a:ea typeface="Calibri"/>
              </a:rPr>
              <a:t>Number of patents granted</a:t>
            </a:r>
            <a:endParaRPr b="0" lang="en-US" sz="2400" spc="-1" strike="noStrike">
              <a:latin typeface="Arial"/>
            </a:endParaRPr>
          </a:p>
          <a:p>
            <a:pPr marL="343080" indent="-340920">
              <a:lnSpc>
                <a:spcPct val="115000"/>
              </a:lnSpc>
              <a:buClr>
                <a:srgbClr val="000000"/>
              </a:buClr>
              <a:buFont typeface="Arial"/>
              <a:buChar char="•"/>
            </a:pPr>
            <a:r>
              <a:rPr b="0" lang="tr-TR" sz="2400" spc="-1" strike="noStrike">
                <a:solidFill>
                  <a:srgbClr val="000000"/>
                </a:solidFill>
                <a:latin typeface="Times New Roman"/>
                <a:ea typeface="Calibri"/>
              </a:rPr>
              <a:t>Percent of ideas that are funded for development</a:t>
            </a:r>
            <a:endParaRPr b="0" lang="en-US" sz="2400" spc="-1" strike="noStrike">
              <a:latin typeface="Arial"/>
            </a:endParaRPr>
          </a:p>
          <a:p>
            <a:pPr marL="343080" indent="-340920">
              <a:lnSpc>
                <a:spcPct val="115000"/>
              </a:lnSpc>
              <a:spcAft>
                <a:spcPts val="1001"/>
              </a:spcAft>
              <a:buClr>
                <a:srgbClr val="000000"/>
              </a:buClr>
              <a:buFont typeface="Arial"/>
              <a:buChar char="•"/>
            </a:pPr>
            <a:r>
              <a:rPr b="0" lang="tr-TR" sz="2400" spc="-1" strike="noStrike">
                <a:solidFill>
                  <a:srgbClr val="000000"/>
                </a:solidFill>
                <a:latin typeface="Times New Roman"/>
                <a:ea typeface="Calibri"/>
              </a:rPr>
              <a:t>Percent of ideas that are killed</a:t>
            </a:r>
            <a:endParaRPr b="0" lang="en-US" sz="2400" spc="-1" strike="noStrike">
              <a:latin typeface="Arial"/>
            </a:endParaRPr>
          </a:p>
          <a:p>
            <a:pPr>
              <a:lnSpc>
                <a:spcPct val="115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18" name="CustomShape 2"/>
          <p:cNvSpPr/>
          <p:nvPr/>
        </p:nvSpPr>
        <p:spPr>
          <a:xfrm>
            <a:off x="304920" y="914400"/>
            <a:ext cx="83797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«Market development &amp; selling»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R&amp;D got it out the door is half the way. Market, sell, deliver, and field service it.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Xerox PARC,in 1973  invented the first really usable personal computer which included a mouse, great windows interface, a laser printer, and Ethernet. But decided to market it as a terminal for accessing mainframes rather than a PC.</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Metrics: Did the  innovation investment yield appropriate results in terms of sales growth, profit growth, and overall ROI ?</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Return on marketing investment</a:t>
            </a:r>
            <a:endParaRPr b="0" lang="en-US" sz="24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new customers added</a:t>
            </a:r>
            <a:endParaRPr b="0" lang="en-US" sz="2400" spc="-1" strike="noStrike">
              <a:latin typeface="Arial"/>
            </a:endParaRPr>
          </a:p>
          <a:p>
            <a:pPr marL="343080" indent="-34092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Growth rate of customer base</a:t>
            </a: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0" name="CustomShape 2"/>
          <p:cNvSpPr/>
          <p:nvPr/>
        </p:nvSpPr>
        <p:spPr>
          <a:xfrm>
            <a:off x="304920" y="914400"/>
            <a:ext cx="83797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«Market development &amp; selling» :</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Cost savings achieved in the organization due to innovation effort.</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new customers.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Percent of sales from new products / services?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Average age of products / services?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Number of new products / services launched</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 of revenue in core categories from new products / services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Percentage of profits from new products / services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Percentage of new customers from new products / services</a:t>
            </a:r>
            <a:endParaRPr b="0" lang="en-US" sz="2400" spc="-1" strike="noStrike">
              <a:latin typeface="Arial"/>
            </a:endParaRPr>
          </a:p>
          <a:p>
            <a:pPr marL="21600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Time to market from research through to sales</a:t>
            </a:r>
            <a:endParaRPr b="0" lang="en-US" sz="2400" spc="-1" strike="noStrike">
              <a:latin typeface="Arial"/>
            </a:endParaRPr>
          </a:p>
          <a:p>
            <a:pPr marL="216000" indent="-340920">
              <a:lnSpc>
                <a:spcPct val="115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Customer satisfaction with new products / services</a:t>
            </a: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2" name="CustomShape 2"/>
          <p:cNvSpPr/>
          <p:nvPr/>
        </p:nvSpPr>
        <p:spPr>
          <a:xfrm>
            <a:off x="304920" y="914400"/>
            <a:ext cx="83797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endParaRPr b="0" lang="en-US" sz="2400" spc="-1" strike="noStrike">
              <a:latin typeface="Arial"/>
            </a:endParaRPr>
          </a:p>
          <a:p>
            <a:pPr>
              <a:lnSpc>
                <a:spcPct val="115000"/>
              </a:lnSpc>
              <a:tabLst>
                <a:tab algn="l" pos="0"/>
              </a:tabLst>
            </a:pPr>
            <a:r>
              <a:rPr b="1" lang="en-US" sz="2400" spc="-1" strike="noStrike">
                <a:solidFill>
                  <a:srgbClr val="000000"/>
                </a:solidFill>
                <a:latin typeface="Times New Roman"/>
                <a:ea typeface="Calibri"/>
              </a:rPr>
              <a:t>Patent: </a:t>
            </a:r>
            <a:r>
              <a:rPr b="0" lang="en-US" sz="2400" spc="-1" strike="noStrike">
                <a:solidFill>
                  <a:srgbClr val="000000"/>
                </a:solidFill>
                <a:latin typeface="Times New Roman"/>
                <a:ea typeface="Calibri"/>
              </a:rPr>
              <a:t>U.S.  Constitution,  Art.  I,  §</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8:</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“To  promote  the  progress  of  science</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and  the  useful  arts, </a:t>
            </a: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by  securing  for  </a:t>
            </a:r>
            <a:r>
              <a:rPr b="1" lang="en-US" sz="2400" spc="-1" strike="noStrike">
                <a:solidFill>
                  <a:srgbClr val="000000"/>
                </a:solidFill>
                <a:latin typeface="Times New Roman"/>
                <a:ea typeface="Calibri"/>
              </a:rPr>
              <a:t>limited  times </a:t>
            </a:r>
            <a:r>
              <a:rPr b="0" lang="en-US" sz="2400" spc="-1" strike="noStrike">
                <a:solidFill>
                  <a:srgbClr val="000000"/>
                </a:solidFill>
                <a:latin typeface="Times New Roman"/>
                <a:ea typeface="Calibri"/>
              </a:rPr>
              <a:t> to authors and  inventors the  </a:t>
            </a:r>
            <a:endParaRPr b="0" lang="en-US" sz="2400" spc="-1" strike="noStrike">
              <a:latin typeface="Arial"/>
            </a:endParaRPr>
          </a:p>
          <a:p>
            <a:pPr>
              <a:lnSpc>
                <a:spcPct val="100000"/>
              </a:lnSpc>
              <a:tabLst>
                <a:tab algn="l" pos="0"/>
              </a:tabLst>
            </a:pPr>
            <a:r>
              <a:rPr b="1" lang="en-US" sz="2400" spc="-1" strike="noStrike">
                <a:solidFill>
                  <a:srgbClr val="000000"/>
                </a:solidFill>
                <a:latin typeface="Times New Roman"/>
                <a:ea typeface="Calibri"/>
              </a:rPr>
              <a:t>exclusive  right </a:t>
            </a:r>
            <a:r>
              <a:rPr b="0" lang="en-US" sz="2400" spc="-1" strike="noStrike">
                <a:solidFill>
                  <a:srgbClr val="000000"/>
                </a:solidFill>
                <a:latin typeface="Times New Roman"/>
                <a:ea typeface="Calibri"/>
              </a:rPr>
              <a:t> to  their  respective  </a:t>
            </a:r>
            <a:r>
              <a:rPr b="1" lang="en-US" sz="2400" spc="-1" strike="noStrike">
                <a:solidFill>
                  <a:srgbClr val="000000"/>
                </a:solidFill>
                <a:latin typeface="Times New Roman"/>
                <a:ea typeface="Calibri"/>
              </a:rPr>
              <a:t>writings</a:t>
            </a:r>
            <a:r>
              <a:rPr b="0" lang="en-US" sz="2400" spc="-1" strike="noStrike">
                <a:solidFill>
                  <a:srgbClr val="000000"/>
                </a:solidFill>
                <a:latin typeface="Times New Roman"/>
                <a:ea typeface="Calibri"/>
              </a:rPr>
              <a:t> and  </a:t>
            </a:r>
            <a:r>
              <a:rPr b="1" lang="en-US" sz="2400" spc="-1" strike="noStrike">
                <a:solidFill>
                  <a:srgbClr val="000000"/>
                </a:solidFill>
                <a:latin typeface="Times New Roman"/>
                <a:ea typeface="Calibri"/>
              </a:rPr>
              <a:t>discoveries</a:t>
            </a:r>
            <a:r>
              <a:rPr b="0" lang="en-US" sz="2400" spc="-1" strike="noStrike">
                <a:solidFill>
                  <a:srgbClr val="000000"/>
                </a:solidFill>
                <a:latin typeface="Times New Roman"/>
                <a:ea typeface="Calibri"/>
              </a:rPr>
              <a:t>”.</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The  “exclusive  right”  is  to  exclude others  from  making, using  or  selling</a:t>
            </a:r>
            <a:r>
              <a:rPr b="0" lang="tr-TR" sz="2400" spc="-1" strike="noStrike">
                <a:solidFill>
                  <a:srgbClr val="000000"/>
                </a:solidFill>
                <a:latin typeface="Times New Roman"/>
                <a:ea typeface="Calibri"/>
              </a:rPr>
              <a:t> a</a:t>
            </a:r>
            <a:r>
              <a:rPr b="0" lang="en-US"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d</a:t>
            </a:r>
            <a:r>
              <a:rPr b="0" lang="en-US" sz="2400" spc="-1" strike="noStrike">
                <a:solidFill>
                  <a:srgbClr val="000000"/>
                </a:solidFill>
                <a:latin typeface="Times New Roman"/>
                <a:ea typeface="Calibri"/>
              </a:rPr>
              <a:t>efined  </a:t>
            </a:r>
            <a:r>
              <a:rPr b="0" lang="tr-TR" sz="2400" spc="-1" strike="noStrike">
                <a:solidFill>
                  <a:srgbClr val="000000"/>
                </a:solidFill>
                <a:latin typeface="Times New Roman"/>
                <a:ea typeface="Calibri"/>
              </a:rPr>
              <a:t>i</a:t>
            </a:r>
            <a:r>
              <a:rPr b="0" lang="en-US" sz="2400" spc="-1" strike="noStrike">
                <a:solidFill>
                  <a:srgbClr val="000000"/>
                </a:solidFill>
                <a:latin typeface="Times New Roman"/>
                <a:ea typeface="Calibri"/>
              </a:rPr>
              <a:t>nvention</a:t>
            </a:r>
            <a:r>
              <a:rPr b="0" lang="tr-TR" sz="2400" spc="-1" strike="noStrike">
                <a:solidFill>
                  <a:srgbClr val="000000"/>
                </a:solidFill>
                <a:latin typeface="Times New Roman"/>
                <a:ea typeface="Calibri"/>
              </a:rPr>
              <a:t>,</a:t>
            </a:r>
            <a:r>
              <a:rPr b="0" lang="en-US" sz="2400" spc="-1" strike="noStrike">
                <a:solidFill>
                  <a:srgbClr val="000000"/>
                </a:solidFill>
                <a:latin typeface="Times New Roman"/>
                <a:ea typeface="Calibri"/>
              </a:rPr>
              <a:t> in  the  Country  That  Granted  the  Patent</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for  a  Limited  Number  of  Years.</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A patent owner has the right to decide who may – or may not – use the patented invention for the period in which the invention is protected. In other words, patent protection means that the invention cannot be commercially made, used, distributed, imported, or sold by others without the patent owner's consent.</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4" name="CustomShape 2"/>
          <p:cNvSpPr/>
          <p:nvPr/>
        </p:nvSpPr>
        <p:spPr>
          <a:xfrm>
            <a:off x="304920" y="914400"/>
            <a:ext cx="83797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Difference between  trade  mark,  trade  secret,  copyright  and   patent:</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Trademark  law  can  only  prevent  others  from  using  a  similar  mark  on  products that  consumers  might  think  were  yours.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A  trademark  will  not prevent  anyone  from  selling  any  product.</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Trade  secret  law  can  only  prevent  others  from  stealing your  secrets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Trade  secret  law  does  not prevent  anyone  from  legitimately  discovering  your  “secrets.”</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Trade  secret  law  does  not prevent  anyone  from  marketing  a  competitive  product.</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6" name="CustomShape 2"/>
          <p:cNvSpPr/>
          <p:nvPr/>
        </p:nvSpPr>
        <p:spPr>
          <a:xfrm>
            <a:off x="304920" y="914400"/>
            <a:ext cx="83797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r>
              <a:rPr b="0" lang="en-US" sz="2400" spc="-1" strike="noStrike">
                <a:solidFill>
                  <a:srgbClr val="000000"/>
                </a:solidFill>
                <a:latin typeface="Times New Roman"/>
                <a:ea typeface="Calibri"/>
              </a:rPr>
              <a:t>.</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Copyright  law  can  prevent  only  others  from  copying some  of  what  you  are doing.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Copyright  law  will  not  prevent  others  from  using  your  basic  “idea”  and  marketing competitive  products.</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A  patent  is  the  only  IP  that  might  prevent  others  from  using  your  ideas and  marketing  products.</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A patent is granted by a national patent office or by a regional office that carries out the task for a number of countries. i.e. EPO(European Patent Organization).</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There is currently, no universal, international system for the grant of patents.</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28" name="CustomShape 2"/>
          <p:cNvSpPr/>
          <p:nvPr/>
        </p:nvSpPr>
        <p:spPr>
          <a:xfrm>
            <a:off x="304920" y="914400"/>
            <a:ext cx="860832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endParaRPr b="0" lang="en-US" sz="2400" spc="-1" strike="noStrike">
              <a:latin typeface="Arial"/>
            </a:endParaRPr>
          </a:p>
          <a:p>
            <a:pPr marL="34308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A  patent  may  prevent  others  from  selling  competing  products</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  i.e., protect  your  market  against  potential  competitors</a:t>
            </a:r>
            <a:endParaRPr b="0" lang="en-US" sz="2200" spc="-1" strike="noStrike">
              <a:latin typeface="Arial"/>
            </a:endParaRPr>
          </a:p>
          <a:p>
            <a:pPr marL="34308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A  patent  may  help  you  prevent  others  from  interfering   with  </a:t>
            </a:r>
            <a:r>
              <a:rPr b="0" lang="tr-TR" sz="2200" spc="-1" strike="noStrike">
                <a:solidFill>
                  <a:srgbClr val="000000"/>
                </a:solidFill>
                <a:latin typeface="Times New Roman"/>
                <a:ea typeface="Calibri"/>
              </a:rPr>
              <a:t> y</a:t>
            </a:r>
            <a:r>
              <a:rPr b="0" lang="en-US" sz="2200" spc="-1" strike="noStrike">
                <a:solidFill>
                  <a:srgbClr val="000000"/>
                </a:solidFill>
                <a:latin typeface="Times New Roman"/>
                <a:ea typeface="Calibri"/>
              </a:rPr>
              <a:t>our ability  to  offer  your  products  and  services.</a:t>
            </a:r>
            <a:endParaRPr b="0" lang="en-US" sz="2200" spc="-1" strike="noStrike">
              <a:latin typeface="Arial"/>
            </a:endParaRPr>
          </a:p>
          <a:p>
            <a:pPr>
              <a:lnSpc>
                <a:spcPct val="100000"/>
              </a:lnSpc>
              <a:tabLst>
                <a:tab algn="l" pos="0"/>
              </a:tabLst>
            </a:pPr>
            <a:r>
              <a:rPr b="0" lang="en-US" sz="2200" spc="-1" strike="noStrike">
                <a:solidFill>
                  <a:srgbClr val="000000"/>
                </a:solidFill>
                <a:latin typeface="Times New Roman"/>
                <a:ea typeface="Calibri"/>
              </a:rPr>
              <a:t>It  may  give  you  some  ability  to  “shoot  back”  if  you  are  sued.</a:t>
            </a:r>
            <a:endParaRPr b="0" lang="en-US" sz="2200" spc="-1" strike="noStrike">
              <a:latin typeface="Arial"/>
            </a:endParaRPr>
          </a:p>
          <a:p>
            <a:pPr marL="34308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A  patent  is  the  only</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IP  that  can  cover  someone  else’s </a:t>
            </a:r>
            <a:endParaRPr b="0" lang="en-US" sz="2200" spc="-1" strike="noStrike">
              <a:latin typeface="Arial"/>
            </a:endParaRPr>
          </a:p>
          <a:p>
            <a:pPr>
              <a:lnSpc>
                <a:spcPct val="100000"/>
              </a:lnSpc>
              <a:tabLst>
                <a:tab algn="l" pos="0"/>
              </a:tabLst>
            </a:pPr>
            <a:r>
              <a:rPr b="0" lang="en-US"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independent development.</a:t>
            </a:r>
            <a:endParaRPr b="0" lang="en-US" sz="2200" spc="-1" strike="noStrike">
              <a:latin typeface="Arial"/>
            </a:endParaRPr>
          </a:p>
          <a:p>
            <a:pPr marL="34308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It  can  cover  something  that  was  not  “copied”  or  “stolen.”</a:t>
            </a:r>
            <a:endParaRPr b="0" lang="en-US" sz="2200" spc="-1" strike="noStrike">
              <a:latin typeface="Arial"/>
            </a:endParaRPr>
          </a:p>
          <a:p>
            <a:pPr>
              <a:lnSpc>
                <a:spcPct val="100000"/>
              </a:lnSpc>
              <a:tabLst>
                <a:tab algn="l" pos="0"/>
              </a:tabLst>
            </a:pPr>
            <a:r>
              <a:rPr b="0" lang="en-US" sz="2200" spc="-1" strike="noStrike">
                <a:solidFill>
                  <a:srgbClr val="000000"/>
                </a:solidFill>
                <a:latin typeface="Times New Roman"/>
                <a:ea typeface="Calibri"/>
              </a:rPr>
              <a:t>Question</a:t>
            </a:r>
            <a:r>
              <a:rPr b="0" lang="tr-TR" sz="2200" spc="-1" strike="noStrike">
                <a:solidFill>
                  <a:srgbClr val="000000"/>
                </a:solidFill>
                <a:latin typeface="Times New Roman"/>
                <a:ea typeface="Calibri"/>
              </a:rPr>
              <a:t>:</a:t>
            </a:r>
            <a:r>
              <a:rPr b="0" lang="en-US" sz="2200" spc="-1" strike="noStrike">
                <a:solidFill>
                  <a:srgbClr val="000000"/>
                </a:solidFill>
                <a:latin typeface="Times New Roman"/>
                <a:ea typeface="Calibri"/>
              </a:rPr>
              <a:t>  does  the  patent  cover  all  competitive  products,  or  </a:t>
            </a:r>
            <a:endParaRPr b="0" lang="en-US" sz="2200" spc="-1" strike="noStrike">
              <a:latin typeface="Arial"/>
            </a:endParaRPr>
          </a:p>
          <a:p>
            <a:pPr>
              <a:lnSpc>
                <a:spcPct val="100000"/>
              </a:lnSpc>
              <a:tabLst>
                <a:tab algn="l" pos="0"/>
              </a:tabLst>
            </a:pPr>
            <a:r>
              <a:rPr b="0" lang="tr-TR" sz="2200" spc="-1" strike="noStrike">
                <a:solidFill>
                  <a:srgbClr val="000000"/>
                </a:solidFill>
                <a:latin typeface="Times New Roman"/>
                <a:ea typeface="Calibri"/>
              </a:rPr>
              <a:t>o</a:t>
            </a:r>
            <a:r>
              <a:rPr b="0" lang="en-US" sz="2200" spc="-1" strike="noStrike">
                <a:solidFill>
                  <a:srgbClr val="000000"/>
                </a:solidFill>
                <a:latin typeface="Times New Roman"/>
                <a:ea typeface="Calibri"/>
              </a:rPr>
              <a:t>nly products  that  are  essentially  identical  to  yours?  </a:t>
            </a:r>
            <a:endParaRPr b="0" lang="en-US" sz="2200" spc="-1" strike="noStrike">
              <a:latin typeface="Arial"/>
            </a:endParaRPr>
          </a:p>
          <a:p>
            <a:pPr>
              <a:lnSpc>
                <a:spcPct val="115000"/>
              </a:lnSpc>
              <a:tabLst>
                <a:tab algn="l" pos="0"/>
              </a:tabLst>
            </a:pPr>
            <a:r>
              <a:rPr b="0" lang="tr-TR" sz="2200" spc="-1" strike="noStrike">
                <a:solidFill>
                  <a:srgbClr val="000000"/>
                </a:solidFill>
                <a:latin typeface="Times New Roman"/>
                <a:ea typeface="Calibri"/>
              </a:rPr>
              <a:t>P</a:t>
            </a:r>
            <a:r>
              <a:rPr b="0" lang="en-US" sz="2200" spc="-1" strike="noStrike">
                <a:solidFill>
                  <a:srgbClr val="000000"/>
                </a:solidFill>
                <a:latin typeface="Times New Roman"/>
                <a:ea typeface="Calibri"/>
              </a:rPr>
              <a:t>atent  pending</a:t>
            </a:r>
            <a:r>
              <a:rPr b="0" lang="tr-TR" sz="2200" spc="-1" strike="noStrike">
                <a:solidFill>
                  <a:srgbClr val="000000"/>
                </a:solidFill>
                <a:latin typeface="Times New Roman"/>
                <a:ea typeface="Calibri"/>
              </a:rPr>
              <a:t>: Does it prevent others to file a similar patent app.?</a:t>
            </a:r>
            <a:endParaRPr b="0" lang="en-US" sz="2200" spc="-1" strike="noStrike">
              <a:latin typeface="Arial"/>
            </a:endParaRPr>
          </a:p>
          <a:p>
            <a:pPr>
              <a:lnSpc>
                <a:spcPct val="115000"/>
              </a:lnSpc>
              <a:tabLst>
                <a:tab algn="l" pos="0"/>
              </a:tabLst>
            </a:pPr>
            <a:r>
              <a:rPr b="0" lang="tr-TR" sz="2200" spc="-1" strike="noStrike">
                <a:solidFill>
                  <a:srgbClr val="000000"/>
                </a:solidFill>
                <a:latin typeface="Times New Roman"/>
                <a:ea typeface="Calibri"/>
              </a:rPr>
              <a:t>Patent pending status lasts at most a year.</a:t>
            </a:r>
            <a:endParaRPr b="0" lang="en-US" sz="2200" spc="-1" strike="noStrike">
              <a:latin typeface="Arial"/>
            </a:endParaRPr>
          </a:p>
          <a:p>
            <a:pPr marL="22860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There  is  no  such  thing  as  a  global  patent?</a:t>
            </a:r>
            <a:endParaRPr b="0" lang="en-US" sz="2200" spc="-1" strike="noStrike">
              <a:latin typeface="Arial"/>
            </a:endParaRPr>
          </a:p>
          <a:p>
            <a:pPr marL="228600" indent="-340920">
              <a:lnSpc>
                <a:spcPct val="100000"/>
              </a:lnSpc>
              <a:buClr>
                <a:srgbClr val="000000"/>
              </a:buClr>
              <a:buFont typeface="Arial"/>
              <a:buChar char="•"/>
              <a:tabLst>
                <a:tab algn="l" pos="0"/>
              </a:tabLst>
            </a:pPr>
            <a:r>
              <a:rPr b="0" lang="en-US" sz="2200" spc="-1" strike="noStrike">
                <a:solidFill>
                  <a:srgbClr val="000000"/>
                </a:solidFill>
                <a:latin typeface="Times New Roman"/>
                <a:ea typeface="Calibri"/>
              </a:rPr>
              <a:t>Fewer  than  10%  of  patents  are  worth  the  money  spent  to  </a:t>
            </a:r>
            <a:r>
              <a:rPr b="0" lang="tr-TR" sz="2200" spc="-1" strike="noStrike">
                <a:solidFill>
                  <a:srgbClr val="000000"/>
                </a:solidFill>
                <a:latin typeface="Times New Roman"/>
                <a:ea typeface="Calibri"/>
              </a:rPr>
              <a:t> g</a:t>
            </a:r>
            <a:r>
              <a:rPr b="0" lang="en-US" sz="2200" spc="-1" strike="noStrike">
                <a:solidFill>
                  <a:srgbClr val="000000"/>
                </a:solidFill>
                <a:latin typeface="Times New Roman"/>
                <a:ea typeface="Calibri"/>
              </a:rPr>
              <a:t>et  them.</a:t>
            </a:r>
            <a:endParaRPr b="0" lang="en-US" sz="2200" spc="-1" strike="noStrike">
              <a:latin typeface="Arial"/>
            </a:endParaRPr>
          </a:p>
          <a:p>
            <a:pPr>
              <a:lnSpc>
                <a:spcPct val="100000"/>
              </a:lnSpc>
              <a:tabLst>
                <a:tab algn="l" pos="0"/>
              </a:tabLst>
            </a:pPr>
            <a:endParaRPr b="0" lang="en-US" sz="2200" spc="-1" strike="noStrike">
              <a:latin typeface="Arial"/>
            </a:endParaRPr>
          </a:p>
          <a:p>
            <a:pPr>
              <a:lnSpc>
                <a:spcPct val="115000"/>
              </a:lnSpc>
              <a:spcAft>
                <a:spcPts val="1001"/>
              </a:spcAft>
              <a:tabLst>
                <a:tab algn="l" pos="0"/>
              </a:tabLst>
            </a:pPr>
            <a:endParaRPr b="0" lang="en-US" sz="2200" spc="-1" strike="noStrike">
              <a:latin typeface="Arial"/>
            </a:endParaRPr>
          </a:p>
          <a:p>
            <a:pPr>
              <a:lnSpc>
                <a:spcPct val="115000"/>
              </a:lnSpc>
              <a:tabLst>
                <a:tab algn="l" pos="0"/>
              </a:tabLst>
            </a:pPr>
            <a:endParaRPr b="0" lang="en-US" sz="2200" spc="-1" strike="noStrike">
              <a:latin typeface="Arial"/>
            </a:endParaRPr>
          </a:p>
          <a:p>
            <a:pPr>
              <a:lnSpc>
                <a:spcPct val="115000"/>
              </a:lnSpc>
              <a:tabLst>
                <a:tab algn="l" pos="0"/>
              </a:tabLst>
            </a:pPr>
            <a:endParaRPr b="0" lang="en-US" sz="2200" spc="-1" strike="noStrike">
              <a:latin typeface="Arial"/>
            </a:endParaRPr>
          </a:p>
          <a:p>
            <a:pPr>
              <a:lnSpc>
                <a:spcPct val="115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0"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endParaRPr b="0" lang="en-US" sz="2400" spc="-1" strike="noStrike">
              <a:latin typeface="Arial"/>
            </a:endParaRPr>
          </a:p>
          <a:p>
            <a:pPr marL="457200" indent="-340920">
              <a:lnSpc>
                <a:spcPct val="100000"/>
              </a:lnSpc>
              <a:spcBef>
                <a:spcPts val="459"/>
              </a:spcBef>
              <a:buClr>
                <a:srgbClr val="000000"/>
              </a:buClr>
              <a:buFont typeface="Arial"/>
              <a:buChar char="•"/>
              <a:tabLst>
                <a:tab algn="l" pos="0"/>
              </a:tabLst>
            </a:pPr>
            <a:r>
              <a:rPr b="0" lang="tr-TR" sz="2300" spc="-1" strike="noStrike">
                <a:solidFill>
                  <a:srgbClr val="000000"/>
                </a:solidFill>
                <a:latin typeface="Times New Roman"/>
                <a:ea typeface="Calibri"/>
              </a:rPr>
              <a:t>Patents usually include  the names and addresses of inventors and assignees , information on the location of invention, patent classifications, and claims within the patents provide insights in the paths of technological development.</a:t>
            </a:r>
            <a:endParaRPr b="0" lang="en-US" sz="2300" spc="-1" strike="noStrike">
              <a:latin typeface="Arial"/>
            </a:endParaRPr>
          </a:p>
          <a:p>
            <a:pPr marL="343080" indent="-340920">
              <a:lnSpc>
                <a:spcPct val="100000"/>
              </a:lnSpc>
              <a:buClr>
                <a:srgbClr val="000000"/>
              </a:buClr>
              <a:buFont typeface="Arial"/>
              <a:buChar char="•"/>
              <a:tabLst>
                <a:tab algn="l" pos="0"/>
              </a:tabLst>
            </a:pPr>
            <a:r>
              <a:rPr b="0" lang="tr-TR" sz="2300" spc="-1" strike="noStrike">
                <a:solidFill>
                  <a:srgbClr val="000000"/>
                </a:solidFill>
                <a:latin typeface="Times New Roman"/>
                <a:ea typeface="Calibri"/>
              </a:rPr>
              <a:t>When you try to claim a patent you must by law indicate the prior art, earlier patents with relevant (but presumably less advanced) ideas.</a:t>
            </a:r>
            <a:endParaRPr b="0" lang="en-US" sz="2300" spc="-1" strike="noStrike">
              <a:latin typeface="Arial"/>
            </a:endParaRPr>
          </a:p>
          <a:p>
            <a:pPr marL="457200" indent="-340920">
              <a:lnSpc>
                <a:spcPct val="100000"/>
              </a:lnSpc>
              <a:spcBef>
                <a:spcPts val="459"/>
              </a:spcBef>
              <a:buClr>
                <a:srgbClr val="000000"/>
              </a:buClr>
              <a:buFont typeface="Arial"/>
              <a:buChar char="•"/>
              <a:tabLst>
                <a:tab algn="l" pos="0"/>
              </a:tabLst>
            </a:pPr>
            <a:r>
              <a:rPr b="0" lang="tr-TR" sz="2300" spc="-1" strike="noStrike">
                <a:solidFill>
                  <a:srgbClr val="000000"/>
                </a:solidFill>
                <a:latin typeface="Times New Roman"/>
                <a:ea typeface="Calibri"/>
              </a:rPr>
              <a:t>Patent is taken  to commercialize the idea  itself or to prevent  others  to commercialize it.</a:t>
            </a:r>
            <a:endParaRPr b="0" lang="en-US" sz="2300" spc="-1" strike="noStrike">
              <a:latin typeface="Arial"/>
            </a:endParaRPr>
          </a:p>
          <a:p>
            <a:pPr marL="343080" indent="-340920">
              <a:lnSpc>
                <a:spcPct val="115000"/>
              </a:lnSpc>
              <a:buClr>
                <a:srgbClr val="000000"/>
              </a:buClr>
              <a:buFont typeface="Symbol"/>
              <a:buChar char=""/>
              <a:tabLst>
                <a:tab algn="l" pos="0"/>
              </a:tabLst>
            </a:pPr>
            <a:r>
              <a:rPr b="0" lang="en-US" sz="2300" spc="-1" strike="noStrike">
                <a:solidFill>
                  <a:srgbClr val="000000"/>
                </a:solidFill>
                <a:latin typeface="Times New Roman"/>
                <a:ea typeface="Calibri"/>
              </a:rPr>
              <a:t>The handling of the intellectual property is defense orientated so that competitors are not able to profit from the firm’s ideas. Currently, there is no proactive sale of intellectual property, and in some cases intellectual property is only sold on request in the same industry</a:t>
            </a:r>
            <a:r>
              <a:rPr b="0" lang="en-US" sz="2400" spc="-1" strike="noStrike">
                <a:solidFill>
                  <a:srgbClr val="000000"/>
                </a:solidFill>
                <a:latin typeface="Times New Roman"/>
                <a:ea typeface="Calibri"/>
              </a:rPr>
              <a:t>.</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85" name="CustomShape 2"/>
          <p:cNvSpPr/>
          <p:nvPr/>
        </p:nvSpPr>
        <p:spPr>
          <a:xfrm>
            <a:off x="457200" y="914400"/>
            <a:ext cx="8227440" cy="578916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a:lnSpc>
                <a:spcPct val="115000"/>
              </a:lnSpc>
              <a:tabLst>
                <a:tab algn="l" pos="0"/>
              </a:tabLst>
            </a:pPr>
            <a:r>
              <a:rPr b="0" lang="tr-TR" sz="2600" spc="-1" strike="noStrike">
                <a:solidFill>
                  <a:srgbClr val="000000"/>
                </a:solidFill>
                <a:latin typeface="Times New Roman"/>
                <a:ea typeface="Calibri"/>
              </a:rPr>
              <a:t>Innovation value/quality has to be measured . </a:t>
            </a:r>
            <a:endParaRPr b="0" lang="en-US" sz="2600" spc="-1" strike="noStrike">
              <a:latin typeface="Arial"/>
            </a:endParaRPr>
          </a:p>
          <a:p>
            <a:pPr>
              <a:lnSpc>
                <a:spcPct val="115000"/>
              </a:lnSpc>
              <a:tabLst>
                <a:tab algn="l" pos="0"/>
              </a:tabLst>
            </a:pPr>
            <a:r>
              <a:rPr b="0" lang="tr-TR" sz="2600" spc="-1" strike="noStrike">
                <a:solidFill>
                  <a:srgbClr val="000000"/>
                </a:solidFill>
                <a:latin typeface="Times New Roman"/>
                <a:ea typeface="Calibri"/>
              </a:rPr>
              <a:t>By definition quality is subjective (satisfying customer needs). </a:t>
            </a:r>
            <a:endParaRPr b="0" lang="en-US" sz="2600" spc="-1" strike="noStrike">
              <a:latin typeface="Arial"/>
            </a:endParaRPr>
          </a:p>
          <a:p>
            <a:pPr>
              <a:lnSpc>
                <a:spcPct val="115000"/>
              </a:lnSpc>
              <a:tabLst>
                <a:tab algn="l" pos="0"/>
              </a:tabLst>
            </a:pPr>
            <a:r>
              <a:rPr b="0" lang="tr-TR" sz="2600" spc="-1" strike="noStrike">
                <a:solidFill>
                  <a:srgbClr val="000000"/>
                </a:solidFill>
                <a:latin typeface="Times New Roman"/>
                <a:ea typeface="Calibri"/>
              </a:rPr>
              <a:t>Quality is usually a composition of many attributes.</a:t>
            </a:r>
            <a:r>
              <a:rPr b="0" lang="tr-TR" sz="2600" spc="-1" strike="noStrike">
                <a:solidFill>
                  <a:srgbClr val="000000"/>
                </a:solidFill>
                <a:latin typeface="Times New Roman"/>
                <a:ea typeface="Times New Roman"/>
              </a:rPr>
              <a:t> </a:t>
            </a:r>
            <a:endParaRPr b="0" lang="en-US" sz="2600" spc="-1" strike="noStrike">
              <a:latin typeface="Arial"/>
            </a:endParaRPr>
          </a:p>
          <a:p>
            <a:pPr>
              <a:lnSpc>
                <a:spcPct val="115000"/>
              </a:lnSpc>
              <a:tabLst>
                <a:tab algn="l" pos="0"/>
              </a:tabLst>
            </a:pPr>
            <a:r>
              <a:rPr b="0" lang="tr-TR" sz="2800" spc="-1" strike="noStrike">
                <a:solidFill>
                  <a:srgbClr val="000000"/>
                </a:solidFill>
                <a:latin typeface="Times New Roman"/>
                <a:ea typeface="Times New Roman"/>
              </a:rPr>
              <a:t>From corporate perspective or speaking of countries  common metric is # patents .</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Times New Roman"/>
              </a:rPr>
              <a:t>Global innovation index. i.e. “most innovative country is USA because it owns most patents” (what about the value of indivisual patents?). </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One particular innovation or scientific paper  may  `worth' as much as a hundred or a thousand others.</a:t>
            </a:r>
            <a:endParaRPr b="0" lang="en-US" sz="2800" spc="-1" strike="noStrike">
              <a:latin typeface="Arial"/>
            </a:endParaRPr>
          </a:p>
        </p:txBody>
      </p:sp>
      <p:sp>
        <p:nvSpPr>
          <p:cNvPr id="86"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2"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600" spc="-1" strike="noStrike" u="sng">
                <a:solidFill>
                  <a:srgbClr val="000000"/>
                </a:solidFill>
                <a:uFillTx/>
                <a:latin typeface="Times New Roman"/>
                <a:ea typeface="Calibri"/>
              </a:rPr>
              <a:t>Amazon’s Drone Patents:</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1. Company has patented a “Collective Unmanned Aerial Vehicles”</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4-propellers</a:t>
            </a:r>
            <a:endParaRPr b="0" lang="en-US" sz="2600" spc="-1" strike="noStrike">
              <a:latin typeface="Arial"/>
            </a:endParaRPr>
          </a:p>
          <a:p>
            <a:pPr>
              <a:lnSpc>
                <a:spcPct val="115000"/>
              </a:lnSpc>
              <a:tabLst>
                <a:tab algn="l" pos="0"/>
              </a:tabLst>
            </a:pPr>
            <a:endParaRPr b="0" lang="en-US" sz="2600" spc="-1" strike="noStrike">
              <a:latin typeface="Arial"/>
            </a:endParaRPr>
          </a:p>
          <a:p>
            <a:pPr>
              <a:lnSpc>
                <a:spcPct val="115000"/>
              </a:lnSpc>
              <a:tabLst>
                <a:tab algn="l" pos="0"/>
              </a:tabLst>
            </a:pPr>
            <a:endParaRPr b="0" lang="en-US" sz="2600" spc="-1" strike="noStrike">
              <a:latin typeface="Arial"/>
            </a:endParaRPr>
          </a:p>
        </p:txBody>
      </p:sp>
      <p:pic>
        <p:nvPicPr>
          <p:cNvPr id="133" name="" descr=""/>
          <p:cNvPicPr/>
          <p:nvPr/>
        </p:nvPicPr>
        <p:blipFill>
          <a:blip r:embed="rId1"/>
          <a:stretch/>
        </p:blipFill>
        <p:spPr>
          <a:xfrm>
            <a:off x="2743200" y="2286360"/>
            <a:ext cx="5124960" cy="38851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5"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600" spc="-1" strike="noStrike" u="sng">
                <a:solidFill>
                  <a:srgbClr val="000000"/>
                </a:solidFill>
                <a:uFillTx/>
                <a:latin typeface="Times New Roman"/>
                <a:ea typeface="Calibri"/>
              </a:rPr>
              <a:t>Amazon’s Drone Patents:</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2.Amazon was awarded a patent</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for drone docking stations that </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would be mounted on tall structures</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such as lamp posts, cell phone </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towers etc. where delivery drones </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could land and recharge, wait for</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inclement weather conditions to</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pass, or pick up and deliver </a:t>
            </a:r>
            <a:endParaRPr b="0" lang="en-US" sz="2600" spc="-1" strike="noStrike">
              <a:latin typeface="Arial"/>
            </a:endParaRPr>
          </a:p>
          <a:p>
            <a:pPr>
              <a:lnSpc>
                <a:spcPct val="115000"/>
              </a:lnSpc>
              <a:tabLst>
                <a:tab algn="l" pos="0"/>
              </a:tabLst>
            </a:pPr>
            <a:r>
              <a:rPr b="0" lang="en-US" sz="2600" spc="-1" strike="noStrike">
                <a:solidFill>
                  <a:srgbClr val="000000"/>
                </a:solidFill>
                <a:latin typeface="Arial"/>
                <a:ea typeface="DejaVu Sans"/>
              </a:rPr>
              <a:t>packages.</a:t>
            </a:r>
            <a:endParaRPr b="0" lang="en-US" sz="2600" spc="-1" strike="noStrike">
              <a:latin typeface="Arial"/>
            </a:endParaRPr>
          </a:p>
          <a:p>
            <a:pPr>
              <a:lnSpc>
                <a:spcPct val="115000"/>
              </a:lnSpc>
              <a:tabLst>
                <a:tab algn="l" pos="0"/>
              </a:tabLst>
            </a:pPr>
            <a:endParaRPr b="0" lang="en-US" sz="2600" spc="-1" strike="noStrike">
              <a:latin typeface="Arial"/>
            </a:endParaRPr>
          </a:p>
          <a:p>
            <a:pPr>
              <a:lnSpc>
                <a:spcPct val="115000"/>
              </a:lnSpc>
              <a:tabLst>
                <a:tab algn="l" pos="0"/>
              </a:tabLst>
            </a:pPr>
            <a:endParaRPr b="0" lang="en-US" sz="2600" spc="-1" strike="noStrike">
              <a:latin typeface="Arial"/>
            </a:endParaRPr>
          </a:p>
        </p:txBody>
      </p:sp>
      <p:pic>
        <p:nvPicPr>
          <p:cNvPr id="136" name="" descr=""/>
          <p:cNvPicPr/>
          <p:nvPr/>
        </p:nvPicPr>
        <p:blipFill>
          <a:blip r:embed="rId1"/>
          <a:stretch/>
        </p:blipFill>
        <p:spPr>
          <a:xfrm>
            <a:off x="5700960" y="1279080"/>
            <a:ext cx="3153960" cy="4239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38"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600" spc="-1" strike="noStrike" u="sng">
                <a:solidFill>
                  <a:srgbClr val="000000"/>
                </a:solidFill>
                <a:uFillTx/>
                <a:latin typeface="Times New Roman"/>
                <a:ea typeface="Calibri"/>
              </a:rPr>
              <a:t>Amazon’s Drone Patents:</a:t>
            </a:r>
            <a:endParaRPr b="0" lang="en-US" sz="2600" spc="-1" strike="noStrike">
              <a:latin typeface="Arial"/>
            </a:endParaRPr>
          </a:p>
          <a:p>
            <a:pPr>
              <a:lnSpc>
                <a:spcPct val="115000"/>
              </a:lnSpc>
              <a:tabLst>
                <a:tab algn="l" pos="0"/>
              </a:tabLst>
            </a:pPr>
            <a:r>
              <a:rPr b="0" lang="en-US" sz="2400" spc="-1" strike="noStrike">
                <a:solidFill>
                  <a:srgbClr val="000000"/>
                </a:solidFill>
                <a:latin typeface="Arial"/>
                <a:ea typeface="DejaVu Sans"/>
              </a:rPr>
              <a:t>3. Your next electric car might </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be fueled up by drone. In </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Oct. 2017 Amazon was granted</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a new patent for drones to latch</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onto an electric vehicle and </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charge it while it's driving .</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The drone uses multiple </a:t>
            </a:r>
            <a:endParaRPr b="0" lang="en-US" sz="2400" spc="-1" strike="noStrike">
              <a:latin typeface="Arial"/>
            </a:endParaRPr>
          </a:p>
          <a:p>
            <a:pPr>
              <a:lnSpc>
                <a:spcPct val="115000"/>
              </a:lnSpc>
              <a:tabLst>
                <a:tab algn="l" pos="0"/>
              </a:tabLst>
            </a:pPr>
            <a:r>
              <a:rPr b="0" lang="en-US" sz="2400" spc="-1" strike="noStrike">
                <a:solidFill>
                  <a:srgbClr val="000000"/>
                </a:solidFill>
                <a:latin typeface="Arial"/>
                <a:ea typeface="DejaVu Sans"/>
              </a:rPr>
              <a:t>authentication processes to confirm that it's interacting with the correct vehicle. Then it would simply plug into a docking connector on top of the car, and work its magic to recharge your battery.</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pic>
        <p:nvPicPr>
          <p:cNvPr id="139" name="" descr=""/>
          <p:cNvPicPr/>
          <p:nvPr/>
        </p:nvPicPr>
        <p:blipFill>
          <a:blip r:embed="rId1"/>
          <a:stretch/>
        </p:blipFill>
        <p:spPr>
          <a:xfrm>
            <a:off x="4800600" y="1143000"/>
            <a:ext cx="3961080" cy="2742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7440" cy="561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1" name="CustomShape 2"/>
          <p:cNvSpPr/>
          <p:nvPr/>
        </p:nvSpPr>
        <p:spPr>
          <a:xfrm>
            <a:off x="152280" y="914400"/>
            <a:ext cx="8836920" cy="59414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600" spc="-1" strike="noStrike" u="sng">
                <a:solidFill>
                  <a:srgbClr val="000000"/>
                </a:solidFill>
                <a:uFillTx/>
                <a:latin typeface="Times New Roman"/>
                <a:ea typeface="Calibri"/>
              </a:rPr>
              <a:t>Protecting Intellectual Property(IP) :</a:t>
            </a:r>
            <a:endParaRPr b="0" lang="en-US" sz="26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Troll</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Broadly</a:t>
            </a:r>
            <a:r>
              <a:rPr b="0" lang="tr-TR" sz="2200" spc="-1" strike="noStrike">
                <a:solidFill>
                  <a:srgbClr val="000000"/>
                </a:solidFill>
                <a:latin typeface="Times New Roman"/>
                <a:ea typeface="Calibri"/>
              </a:rPr>
              <a:t>)</a:t>
            </a:r>
            <a:r>
              <a:rPr b="0" lang="en-US" sz="2200" spc="-1" strike="noStrike">
                <a:solidFill>
                  <a:srgbClr val="000000"/>
                </a:solidFill>
                <a:latin typeface="Times New Roman"/>
                <a:ea typeface="Calibri"/>
              </a:rPr>
              <a:t>  -­ Anyone  who  does  not  itself produce  anything,  and  uses  litigation as  a  tool  to  collect  licensing  fees.</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What  makes  a  Troll  different?</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1.</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Not  really  interested  in  an  injunction/restriction</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2.</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Unlike  someone  who  uses  the  patent</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3.</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Usually  immune  from  a  counter-­suit</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4.</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No  product  of  its  own  to  attack</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5.</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A  Non-­Practicing  Entity  -­ NPE  </a:t>
            </a:r>
            <a:endParaRPr b="0" lang="en-US" sz="2200" spc="-1" strike="noStrike">
              <a:latin typeface="Arial"/>
            </a:endParaRPr>
          </a:p>
          <a:p>
            <a:pPr>
              <a:lnSpc>
                <a:spcPct val="115000"/>
              </a:lnSpc>
              <a:tabLst>
                <a:tab algn="l" pos="0"/>
              </a:tabLst>
            </a:pPr>
            <a:r>
              <a:rPr b="0" lang="en-US" sz="2200" spc="-1" strike="noStrike">
                <a:solidFill>
                  <a:srgbClr val="000000"/>
                </a:solidFill>
                <a:latin typeface="Times New Roman"/>
                <a:ea typeface="Calibri"/>
              </a:rPr>
              <a:t>Troll  </a:t>
            </a:r>
            <a:r>
              <a:rPr b="0" lang="tr-TR" sz="2200" spc="-1" strike="noStrike">
                <a:solidFill>
                  <a:srgbClr val="000000"/>
                </a:solidFill>
                <a:latin typeface="Times New Roman"/>
                <a:ea typeface="Calibri"/>
              </a:rPr>
              <a:t>may buy</a:t>
            </a:r>
            <a:r>
              <a:rPr b="0" lang="en-US" sz="2200" spc="-1" strike="noStrike">
                <a:solidFill>
                  <a:srgbClr val="000000"/>
                </a:solidFill>
                <a:latin typeface="Times New Roman"/>
                <a:ea typeface="Calibri"/>
              </a:rPr>
              <a:t>  patents  from  o</a:t>
            </a:r>
            <a:r>
              <a:rPr b="0" lang="tr-TR" sz="2200" spc="-1" strike="noStrike">
                <a:solidFill>
                  <a:srgbClr val="000000"/>
                </a:solidFill>
                <a:latin typeface="Times New Roman"/>
                <a:ea typeface="Calibri"/>
              </a:rPr>
              <a:t>r</a:t>
            </a:r>
            <a:r>
              <a:rPr b="0" lang="en-US" sz="2200" spc="-1" strike="noStrike">
                <a:solidFill>
                  <a:srgbClr val="000000"/>
                </a:solidFill>
                <a:latin typeface="Times New Roman"/>
                <a:ea typeface="Calibri"/>
              </a:rPr>
              <a:t>  “invent</a:t>
            </a:r>
            <a:r>
              <a:rPr b="0" lang="tr-TR" sz="2200" spc="-1" strike="noStrike">
                <a:solidFill>
                  <a:srgbClr val="000000"/>
                </a:solidFill>
                <a:latin typeface="Times New Roman"/>
                <a:ea typeface="Calibri"/>
              </a:rPr>
              <a:t>s</a:t>
            </a:r>
            <a:r>
              <a:rPr b="0" lang="en-US" sz="2200" spc="-1" strike="noStrike">
                <a:solidFill>
                  <a:srgbClr val="000000"/>
                </a:solidFill>
                <a:latin typeface="Times New Roman"/>
                <a:ea typeface="Calibri"/>
              </a:rPr>
              <a:t>”  them  itself?</a:t>
            </a:r>
            <a:endParaRPr b="0" lang="en-US" sz="2200" spc="-1" strike="noStrike">
              <a:latin typeface="Arial"/>
            </a:endParaRPr>
          </a:p>
          <a:p>
            <a:pPr>
              <a:lnSpc>
                <a:spcPct val="115000"/>
              </a:lnSpc>
              <a:tabLst>
                <a:tab algn="l" pos="0"/>
              </a:tabLst>
            </a:pPr>
            <a:r>
              <a:rPr b="0" lang="tr-TR" sz="2000" spc="-1" strike="noStrike">
                <a:solidFill>
                  <a:srgbClr val="000000"/>
                </a:solidFill>
                <a:latin typeface="Times New Roman"/>
                <a:ea typeface="Calibri"/>
              </a:rPr>
              <a:t>*Chang Ryu &amp; Minsuk Suh,</a:t>
            </a:r>
            <a:r>
              <a:rPr b="0" lang="en-US"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Patent disputes between smart car manufacturers and non-practicing entities (NPE’s),</a:t>
            </a:r>
            <a:r>
              <a:rPr b="0" lang="en-US" sz="2000" spc="-1" strike="noStrike">
                <a:solidFill>
                  <a:srgbClr val="000000"/>
                </a:solidFill>
                <a:latin typeface="Times New Roman"/>
                <a:ea typeface="Calibri"/>
              </a:rPr>
              <a:t> NTUT J. of Intell. Prop. L. &amp; Mgmt</a:t>
            </a:r>
            <a:r>
              <a:rPr b="0" lang="tr-TR" sz="2000" spc="-1" strike="noStrike">
                <a:solidFill>
                  <a:srgbClr val="000000"/>
                </a:solidFill>
                <a:latin typeface="Times New Roman"/>
                <a:ea typeface="Calibri"/>
              </a:rPr>
              <a:t> , Vol. 5, Issue 2, 2016 </a:t>
            </a:r>
            <a:endParaRPr b="0" lang="en-US" sz="2000" spc="-1" strike="noStrike">
              <a:latin typeface="Arial"/>
            </a:endParaRPr>
          </a:p>
          <a:p>
            <a:pPr>
              <a:lnSpc>
                <a:spcPct val="115000"/>
              </a:lnSpc>
              <a:tabLst>
                <a:tab algn="l" pos="0"/>
              </a:tabLst>
            </a:pPr>
            <a:r>
              <a:rPr b="0" lang="tr-TR" sz="2000" spc="-1" strike="noStrike">
                <a:solidFill>
                  <a:srgbClr val="000000"/>
                </a:solidFill>
                <a:latin typeface="Times New Roman"/>
                <a:ea typeface="Calibri"/>
              </a:rPr>
              <a:t>*M. Rouke &amp;J. Wiora, </a:t>
            </a:r>
            <a:r>
              <a:rPr b="0" lang="en-US" sz="2000" spc="-1" strike="noStrike">
                <a:solidFill>
                  <a:srgbClr val="000000"/>
                </a:solidFill>
                <a:latin typeface="Times New Roman"/>
                <a:ea typeface="Calibri"/>
              </a:rPr>
              <a:t>Study of Intellectual</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Property on</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Autonomous</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and Electric Vehicles</a:t>
            </a:r>
            <a:r>
              <a:rPr b="0" lang="tr-TR" sz="2000" spc="-1" strike="noStrike">
                <a:solidFill>
                  <a:srgbClr val="000000"/>
                </a:solidFill>
                <a:latin typeface="Times New Roman"/>
                <a:ea typeface="Calibri"/>
              </a:rPr>
              <a:t>: A look at Ford, Google and Tesla, </a:t>
            </a:r>
            <a:r>
              <a:rPr b="0" lang="tr-TR" sz="2000" spc="-1" strike="noStrike" u="sng">
                <a:solidFill>
                  <a:srgbClr val="0000ff"/>
                </a:solidFill>
                <a:uFillTx/>
                <a:latin typeface="Times New Roman"/>
                <a:ea typeface="Calibri"/>
                <a:hlinkClick r:id="rId1"/>
              </a:rPr>
              <a:t>www.ktmine.com</a:t>
            </a:r>
            <a:r>
              <a:rPr b="0" lang="tr-TR" sz="2000" spc="-1" strike="noStrike">
                <a:solidFill>
                  <a:srgbClr val="000000"/>
                </a:solidFill>
                <a:latin typeface="Times New Roman"/>
                <a:ea typeface="Calibri"/>
              </a:rPr>
              <a:t>, August 2016</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3"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Protecting Intellectual Property(IP) :</a:t>
            </a:r>
            <a:endParaRPr b="0" lang="en-US" sz="2400" spc="-1" strike="noStrike">
              <a:latin typeface="Arial"/>
            </a:endParaRPr>
          </a:p>
          <a:p>
            <a:pPr marL="114480">
              <a:lnSpc>
                <a:spcPct val="100000"/>
              </a:lnSpc>
              <a:spcBef>
                <a:spcPts val="479"/>
              </a:spcBef>
              <a:tabLst>
                <a:tab algn="l" pos="0"/>
              </a:tabLst>
            </a:pPr>
            <a:r>
              <a:rPr b="0" lang="tr-TR" sz="2400" spc="-1" strike="noStrike">
                <a:solidFill>
                  <a:srgbClr val="000000"/>
                </a:solidFill>
                <a:latin typeface="Times New Roman"/>
                <a:ea typeface="Calibri"/>
              </a:rPr>
              <a:t>For IP protection, patent process and Notary public is so cumbersome and costly. How about digital time stamp?</a:t>
            </a:r>
            <a:r>
              <a:rPr b="0" lang="en-US"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This </a:t>
            </a:r>
            <a:r>
              <a:rPr b="0" lang="en-US" sz="2400" spc="-1" strike="noStrike">
                <a:solidFill>
                  <a:srgbClr val="000000"/>
                </a:solidFill>
                <a:latin typeface="Times New Roman"/>
                <a:ea typeface="Calibri"/>
              </a:rPr>
              <a:t> is especially important for collaborative innovation. In the process of collaborative innovation actors must have confidence about the system. </a:t>
            </a:r>
            <a:endParaRPr b="0" lang="en-US" sz="2400" spc="-1" strike="noStrike">
              <a:latin typeface="Arial"/>
            </a:endParaRPr>
          </a:p>
          <a:p>
            <a:pPr marL="343080" indent="-340920">
              <a:lnSpc>
                <a:spcPct val="115000"/>
              </a:lnSpc>
              <a:buClr>
                <a:srgbClr val="000000"/>
              </a:buClr>
              <a:buFont typeface="Symbol"/>
              <a:buChar char=""/>
              <a:tabLst>
                <a:tab algn="l" pos="0"/>
              </a:tabLst>
            </a:pPr>
            <a:r>
              <a:rPr b="0" lang="en-US" sz="2400" spc="-1" strike="noStrike">
                <a:solidFill>
                  <a:srgbClr val="000000"/>
                </a:solidFill>
                <a:latin typeface="Times New Roman"/>
                <a:ea typeface="Calibri"/>
              </a:rPr>
              <a:t>Digital timestamp: Provides a legal proof for the existence of electronic data (idea, design, algorithm, book, scenario etc) subject to IP at a given date.The date and time  the  electronic document is generated, modified, sent, received and registered is verified by electronic certificate service provider using open key technology and an electronic signature.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This is like recording commitments in SW development. </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5"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200" spc="-1" strike="noStrike" u="sng">
                <a:solidFill>
                  <a:srgbClr val="000000"/>
                </a:solidFill>
                <a:uFillTx/>
                <a:latin typeface="Times New Roman"/>
                <a:ea typeface="Calibri"/>
              </a:rPr>
              <a:t>Protecting Intellectual Property(IP) :</a:t>
            </a:r>
            <a:endParaRPr b="0" lang="en-US" sz="2200" spc="-1" strike="noStrike">
              <a:latin typeface="Arial"/>
            </a:endParaRPr>
          </a:p>
          <a:p>
            <a:pPr marL="457200" indent="-340920">
              <a:lnSpc>
                <a:spcPct val="115000"/>
              </a:lnSpc>
              <a:buClr>
                <a:srgbClr val="000000"/>
              </a:buClr>
              <a:buFont typeface="Arial"/>
              <a:buChar char="•"/>
              <a:tabLst>
                <a:tab algn="l" pos="0"/>
              </a:tabLst>
            </a:pPr>
            <a:r>
              <a:rPr b="0" lang="en-US" sz="2200" spc="-1" strike="noStrike">
                <a:solidFill>
                  <a:srgbClr val="000000"/>
                </a:solidFill>
                <a:latin typeface="Times New Roman"/>
                <a:ea typeface="Calibri"/>
              </a:rPr>
              <a:t>In Turkey Law # 5070 gives the right of digital time stamp to TÜBİTAK KamuSM.</a:t>
            </a:r>
            <a:r>
              <a:rPr b="0" lang="tr-TR" sz="2200" spc="-1" strike="noStrike">
                <a:solidFill>
                  <a:srgbClr val="000000"/>
                </a:solidFill>
                <a:latin typeface="Times New Roman"/>
                <a:ea typeface="Calibri"/>
              </a:rPr>
              <a:t> </a:t>
            </a:r>
            <a:r>
              <a:rPr b="0" lang="en-US" sz="2200" spc="-1" strike="noStrike">
                <a:solidFill>
                  <a:srgbClr val="000000"/>
                </a:solidFill>
                <a:latin typeface="Times New Roman"/>
                <a:ea typeface="Calibri"/>
              </a:rPr>
              <a:t>Such stamped documents are accepted by Turkish Courts  as a proof of IP ownership.</a:t>
            </a:r>
            <a:endParaRPr b="0" lang="en-US" sz="2200" spc="-1" strike="noStrike">
              <a:latin typeface="Arial"/>
            </a:endParaRPr>
          </a:p>
          <a:p>
            <a:pPr marL="457200" indent="-340920">
              <a:lnSpc>
                <a:spcPct val="115000"/>
              </a:lnSpc>
              <a:buClr>
                <a:srgbClr val="0000ff"/>
              </a:buClr>
              <a:buFont typeface="Arial"/>
              <a:buChar char="•"/>
              <a:tabLst>
                <a:tab algn="l" pos="0"/>
              </a:tabLst>
            </a:pPr>
            <a:r>
              <a:rPr b="0" lang="en-US" sz="2200" spc="-1" strike="noStrike" u="sng">
                <a:solidFill>
                  <a:srgbClr val="0000ff"/>
                </a:solidFill>
                <a:uFillTx/>
                <a:latin typeface="Times New Roman"/>
                <a:ea typeface="Calibri"/>
                <a:hlinkClick r:id="rId1"/>
              </a:rPr>
              <a:t>eIDAS</a:t>
            </a:r>
            <a:r>
              <a:rPr b="0" lang="en-US" sz="2200" spc="-1" strike="noStrike">
                <a:solidFill>
                  <a:srgbClr val="000000"/>
                </a:solidFill>
                <a:latin typeface="Times New Roman"/>
                <a:ea typeface="Calibri"/>
              </a:rPr>
              <a:t> : Dijital Single Market Law effective on July 2016 : A document stamped in any member of EU is valid in all EU countries.</a:t>
            </a:r>
            <a:endParaRPr b="0" lang="en-US" sz="2200" spc="-1" strike="noStrike">
              <a:latin typeface="Arial"/>
            </a:endParaRPr>
          </a:p>
          <a:p>
            <a:pPr marL="343080" indent="-340920">
              <a:lnSpc>
                <a:spcPct val="115000"/>
              </a:lnSpc>
              <a:buClr>
                <a:srgbClr val="000000"/>
              </a:buClr>
              <a:buFont typeface="Symbol"/>
              <a:buChar char=""/>
              <a:tabLst>
                <a:tab algn="l" pos="0"/>
              </a:tabLst>
            </a:pPr>
            <a:r>
              <a:rPr b="1" lang="tr-TR" sz="2200" spc="-1" strike="noStrike">
                <a:solidFill>
                  <a:srgbClr val="000000"/>
                </a:solidFill>
                <a:latin typeface="Times New Roman"/>
                <a:ea typeface="Calibri"/>
              </a:rPr>
              <a:t>Copyrobo/Proofstack (Av. Kadir Kurtuluş&amp; Comp. Eng’g. Hasan Kurtuluş): </a:t>
            </a:r>
            <a:r>
              <a:rPr b="0" lang="tr-TR" sz="2200" spc="-1" strike="noStrike">
                <a:solidFill>
                  <a:srgbClr val="000000"/>
                </a:solidFill>
                <a:latin typeface="Times New Roman"/>
                <a:ea typeface="Calibri"/>
              </a:rPr>
              <a:t>To protect IP rights of  documents provides stamping of them with “Blockchain time stamp” and  “EU Digital Single Market, 910/2014 and TR 5070 Electronic Signature law” in 60 seconds on  iOS, Android, Chrome and Web . Copyrobo generates a CopyrightKey password (@copyrobo-1234abcd) and via a given link using this password stamp the document as is registered  at this very date.</a:t>
            </a:r>
            <a:endParaRPr b="0" lang="en-US" sz="2200" spc="-1" strike="noStrike">
              <a:latin typeface="Arial"/>
            </a:endParaRPr>
          </a:p>
          <a:p>
            <a:pPr>
              <a:lnSpc>
                <a:spcPct val="115000"/>
              </a:lnSpc>
              <a:tabLst>
                <a:tab algn="l" pos="0"/>
              </a:tabLst>
            </a:pPr>
            <a:endParaRPr b="0" lang="en-US" sz="2200" spc="-1" strike="noStrike">
              <a:latin typeface="Arial"/>
            </a:endParaRPr>
          </a:p>
          <a:p>
            <a:pPr>
              <a:lnSpc>
                <a:spcPct val="115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7"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000" spc="-1" strike="noStrike" u="sng">
                <a:solidFill>
                  <a:srgbClr val="000000"/>
                </a:solidFill>
                <a:uFillTx/>
                <a:latin typeface="Times New Roman"/>
                <a:ea typeface="Calibri"/>
              </a:rPr>
              <a:t>Protecting Intellectual Property(IP) :</a:t>
            </a:r>
            <a:endParaRPr b="0" lang="en-US" sz="2000" spc="-1" strike="noStrike">
              <a:latin typeface="Arial"/>
            </a:endParaRPr>
          </a:p>
          <a:p>
            <a:pPr>
              <a:lnSpc>
                <a:spcPct val="115000"/>
              </a:lnSpc>
              <a:tabLst>
                <a:tab algn="l" pos="0"/>
              </a:tabLst>
            </a:pPr>
            <a:r>
              <a:rPr b="0" lang="tr-TR" sz="2000" spc="-1" strike="noStrike" u="sng">
                <a:solidFill>
                  <a:srgbClr val="000000"/>
                </a:solidFill>
                <a:uFillTx/>
                <a:latin typeface="Times New Roman"/>
                <a:ea typeface="Calibri"/>
              </a:rPr>
              <a:t>Collaborative Innovation Platform</a:t>
            </a:r>
            <a:endParaRPr b="0" lang="en-US" sz="2000" spc="-1" strike="noStrike">
              <a:latin typeface="Arial"/>
            </a:endParaRPr>
          </a:p>
          <a:p>
            <a:pPr>
              <a:lnSpc>
                <a:spcPct val="115000"/>
              </a:lnSpc>
              <a:tabLst>
                <a:tab algn="l" pos="0"/>
              </a:tabLst>
            </a:pPr>
            <a:endParaRPr b="0" lang="en-US" sz="2000" spc="-1" strike="noStrike">
              <a:latin typeface="Arial"/>
            </a:endParaRPr>
          </a:p>
          <a:p>
            <a:pPr marL="457200" indent="-340920">
              <a:lnSpc>
                <a:spcPct val="100000"/>
              </a:lnSpc>
              <a:spcAft>
                <a:spcPts val="601"/>
              </a:spcAft>
              <a:buClr>
                <a:srgbClr val="000000"/>
              </a:buClr>
              <a:buFont typeface="Arial"/>
              <a:buChar char="•"/>
              <a:tabLst>
                <a:tab algn="l" pos="0"/>
              </a:tabLst>
            </a:pPr>
            <a:r>
              <a:rPr b="0" lang="tr-TR" sz="2000" spc="-1" strike="noStrike">
                <a:solidFill>
                  <a:srgbClr val="000000"/>
                </a:solidFill>
                <a:latin typeface="Times New Roman"/>
                <a:ea typeface="Calibri"/>
              </a:rPr>
              <a:t>C</a:t>
            </a:r>
            <a:r>
              <a:rPr b="1" lang="en-US" sz="2000" spc="-1" strike="noStrike">
                <a:solidFill>
                  <a:srgbClr val="000000"/>
                </a:solidFill>
                <a:latin typeface="Times New Roman"/>
                <a:ea typeface="Calibri"/>
              </a:rPr>
              <a:t>ontent management system (CMS)</a:t>
            </a:r>
            <a:r>
              <a:rPr b="0" lang="en-US" sz="2000" spc="-1" strike="noStrike">
                <a:solidFill>
                  <a:srgbClr val="000000"/>
                </a:solidFill>
                <a:latin typeface="Times New Roman"/>
                <a:ea typeface="Calibri"/>
              </a:rPr>
              <a:t> is a </a:t>
            </a:r>
            <a:r>
              <a:rPr b="0" lang="en-US" sz="2000" spc="-1" strike="noStrike" u="sng">
                <a:solidFill>
                  <a:srgbClr val="0000ff"/>
                </a:solidFill>
                <a:uFillTx/>
                <a:latin typeface="Times New Roman"/>
                <a:ea typeface="Calibri"/>
                <a:hlinkClick r:id="rId1"/>
              </a:rPr>
              <a:t>computer application</a:t>
            </a:r>
            <a:r>
              <a:rPr b="0" lang="en-US" sz="2000" spc="-1" strike="noStrike">
                <a:solidFill>
                  <a:srgbClr val="000000"/>
                </a:solidFill>
                <a:latin typeface="Times New Roman"/>
                <a:ea typeface="Calibri"/>
              </a:rPr>
              <a:t> that supports the creation and modification of digital </a:t>
            </a:r>
            <a:r>
              <a:rPr b="0" lang="en-US" sz="2000" spc="-1" strike="noStrike" u="sng">
                <a:solidFill>
                  <a:srgbClr val="0000ff"/>
                </a:solidFill>
                <a:uFillTx/>
                <a:latin typeface="Times New Roman"/>
                <a:ea typeface="Calibri"/>
                <a:hlinkClick r:id="rId2"/>
              </a:rPr>
              <a:t>content</a:t>
            </a:r>
            <a:r>
              <a:rPr b="0" lang="en-US" sz="2000" spc="-1" strike="noStrike">
                <a:solidFill>
                  <a:srgbClr val="000000"/>
                </a:solidFill>
                <a:latin typeface="Times New Roman"/>
                <a:ea typeface="Calibri"/>
              </a:rPr>
              <a:t>. It is often used to support multiple users working in a </a:t>
            </a:r>
            <a:r>
              <a:rPr b="0" lang="en-US" sz="2000" spc="-1" strike="noStrike" u="sng">
                <a:solidFill>
                  <a:srgbClr val="0000ff"/>
                </a:solidFill>
                <a:uFillTx/>
                <a:latin typeface="Times New Roman"/>
                <a:ea typeface="Calibri"/>
                <a:hlinkClick r:id="rId3"/>
              </a:rPr>
              <a:t>collaborative environment</a:t>
            </a:r>
            <a:r>
              <a:rPr b="0" lang="en-US" sz="2000" spc="-1" strike="noStrike">
                <a:solidFill>
                  <a:srgbClr val="000000"/>
                </a:solidFill>
                <a:latin typeface="Times New Roman"/>
                <a:ea typeface="Calibri"/>
              </a:rPr>
              <a:t>.</a:t>
            </a:r>
            <a:r>
              <a:rPr b="0" lang="tr-TR" sz="2000" spc="-1" strike="noStrike">
                <a:solidFill>
                  <a:srgbClr val="000000"/>
                </a:solidFill>
                <a:latin typeface="Times New Roman"/>
                <a:ea typeface="Calibri"/>
              </a:rPr>
              <a:t>	</a:t>
            </a:r>
            <a:endParaRPr b="0" lang="en-US" sz="2000" spc="-1" strike="noStrike">
              <a:latin typeface="Arial"/>
            </a:endParaRPr>
          </a:p>
          <a:p>
            <a:pPr marL="457200" indent="-340920">
              <a:lnSpc>
                <a:spcPct val="100000"/>
              </a:lnSpc>
              <a:spcAft>
                <a:spcPts val="601"/>
              </a:spcAft>
              <a:buClr>
                <a:srgbClr val="000000"/>
              </a:buClr>
              <a:buFont typeface="Arial"/>
              <a:buChar char="•"/>
              <a:tabLst>
                <a:tab algn="l" pos="0"/>
              </a:tabLst>
            </a:pPr>
            <a:r>
              <a:rPr b="1" lang="en-US" sz="2000" spc="-1" strike="noStrike">
                <a:solidFill>
                  <a:srgbClr val="000000"/>
                </a:solidFill>
                <a:latin typeface="Times New Roman"/>
                <a:ea typeface="Calibri"/>
              </a:rPr>
              <a:t>Version control systems (VCS) </a:t>
            </a:r>
            <a:r>
              <a:rPr b="0" lang="en-US" sz="2000" spc="-1" strike="noStrike">
                <a:solidFill>
                  <a:srgbClr val="000000"/>
                </a:solidFill>
                <a:latin typeface="Times New Roman"/>
                <a:ea typeface="Calibri"/>
              </a:rPr>
              <a:t>is a component of </a:t>
            </a:r>
            <a:r>
              <a:rPr b="0" lang="en-US" sz="2000" spc="-1" strike="noStrike" u="sng">
                <a:solidFill>
                  <a:srgbClr val="0000ff"/>
                </a:solidFill>
                <a:uFillTx/>
                <a:latin typeface="Times New Roman"/>
                <a:ea typeface="Calibri"/>
                <a:hlinkClick r:id="rId4"/>
              </a:rPr>
              <a:t>software configuration management</a:t>
            </a:r>
            <a:r>
              <a:rPr b="0" lang="en-US" sz="2000" spc="-1" strike="noStrike">
                <a:solidFill>
                  <a:srgbClr val="000000"/>
                </a:solidFill>
                <a:latin typeface="Times New Roman"/>
                <a:ea typeface="Calibri"/>
              </a:rPr>
              <a:t>. Version control is the management of changes to documents, </a:t>
            </a:r>
            <a:r>
              <a:rPr b="0" lang="en-US" sz="2000" spc="-1" strike="noStrike" u="sng">
                <a:solidFill>
                  <a:srgbClr val="0000ff"/>
                </a:solidFill>
                <a:uFillTx/>
                <a:latin typeface="Times New Roman"/>
                <a:ea typeface="Calibri"/>
                <a:hlinkClick r:id="rId5"/>
              </a:rPr>
              <a:t>computer programs</a:t>
            </a:r>
            <a:r>
              <a:rPr b="0" lang="en-US" sz="2000" spc="-1" strike="noStrike">
                <a:solidFill>
                  <a:srgbClr val="000000"/>
                </a:solidFill>
                <a:latin typeface="Times New Roman"/>
                <a:ea typeface="Calibri"/>
              </a:rPr>
              <a:t>, large web sites, and other collections of information (innovation process?). Changes are usually identified by a number or letter code, termed the "revision number", For example, an initial set of files is "revision 1". Each revision is associated with a </a:t>
            </a:r>
            <a:r>
              <a:rPr b="0" lang="en-US" sz="2000" spc="-1" strike="noStrike" u="sng">
                <a:solidFill>
                  <a:srgbClr val="0000ff"/>
                </a:solidFill>
                <a:uFillTx/>
                <a:latin typeface="Times New Roman"/>
                <a:ea typeface="Calibri"/>
                <a:hlinkClick r:id="rId6"/>
              </a:rPr>
              <a:t>timestamp</a:t>
            </a:r>
            <a:r>
              <a:rPr b="0" lang="en-US" sz="2000" spc="-1" strike="noStrike">
                <a:solidFill>
                  <a:srgbClr val="000000"/>
                </a:solidFill>
                <a:latin typeface="Times New Roman"/>
                <a:ea typeface="Calibri"/>
              </a:rPr>
              <a:t> and the person making the change. Revisions can be compared, restored, and with some types of files, merged. Revision control systems are  used in </a:t>
            </a:r>
            <a:r>
              <a:rPr b="0" lang="en-US" sz="2000" spc="-1" strike="noStrike" u="sng">
                <a:solidFill>
                  <a:srgbClr val="0000ff"/>
                </a:solidFill>
                <a:uFillTx/>
                <a:latin typeface="Times New Roman"/>
                <a:ea typeface="Calibri"/>
                <a:hlinkClick r:id="rId7"/>
              </a:rPr>
              <a:t>software development</a:t>
            </a:r>
            <a:r>
              <a:rPr b="0" lang="en-US" sz="2000" spc="-1" strike="noStrike">
                <a:solidFill>
                  <a:srgbClr val="000000"/>
                </a:solidFill>
                <a:latin typeface="Times New Roman"/>
                <a:ea typeface="Calibri"/>
              </a:rPr>
              <a:t>, where a team of people may change the same set of files. </a:t>
            </a:r>
            <a:r>
              <a:rPr b="0" lang="en-US" sz="2000" spc="-1" strike="noStrike" u="sng">
                <a:solidFill>
                  <a:srgbClr val="0000ff"/>
                </a:solidFill>
                <a:uFillTx/>
                <a:latin typeface="Times New Roman"/>
                <a:ea typeface="Calibri"/>
                <a:hlinkClick r:id="rId8"/>
              </a:rPr>
              <a:t>Software tools for revision control</a:t>
            </a:r>
            <a:r>
              <a:rPr b="0" lang="en-US" sz="2000" spc="-1" strike="noStrike">
                <a:solidFill>
                  <a:srgbClr val="000000"/>
                </a:solidFill>
                <a:latin typeface="Times New Roman"/>
                <a:ea typeface="Calibri"/>
              </a:rPr>
              <a:t> are essential for the organization of multi-developer projects.</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49"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000" spc="-1" strike="noStrike" u="sng">
                <a:solidFill>
                  <a:srgbClr val="000000"/>
                </a:solidFill>
                <a:uFillTx/>
                <a:latin typeface="Times New Roman"/>
                <a:ea typeface="Calibri"/>
              </a:rPr>
              <a:t>Protecting Intellectual Property(IP) :</a:t>
            </a:r>
            <a:endParaRPr b="0" lang="en-US" sz="2000" spc="-1" strike="noStrike">
              <a:latin typeface="Arial"/>
            </a:endParaRPr>
          </a:p>
          <a:p>
            <a:pPr marL="457200" indent="-340920">
              <a:lnSpc>
                <a:spcPct val="100000"/>
              </a:lnSpc>
              <a:buClr>
                <a:srgbClr val="000000"/>
              </a:buClr>
              <a:buFont typeface="Arial"/>
              <a:buChar char="•"/>
              <a:tabLst>
                <a:tab algn="l" pos="0"/>
              </a:tabLst>
            </a:pPr>
            <a:r>
              <a:rPr b="0" lang="en-US" sz="2400" spc="-1" strike="noStrike">
                <a:solidFill>
                  <a:srgbClr val="000000"/>
                </a:solidFill>
                <a:latin typeface="Times New Roman"/>
                <a:ea typeface="Calibri"/>
              </a:rPr>
              <a:t>Governments adjust tax policies, intellectual property rights and a number of other components of regulation and legislation targeted at starting and funding new entrepreneurs and small businesses although large organizations benefit as well.</a:t>
            </a:r>
            <a:endParaRPr b="0" lang="en-US" sz="2400" spc="-1" strike="noStrike">
              <a:latin typeface="Arial"/>
            </a:endParaRPr>
          </a:p>
          <a:p>
            <a:pPr marL="343080" indent="-340920">
              <a:lnSpc>
                <a:spcPct val="100000"/>
              </a:lnSpc>
              <a:spcBef>
                <a:spcPts val="479"/>
              </a:spcBef>
              <a:buClr>
                <a:srgbClr val="000000"/>
              </a:buClr>
              <a:buFont typeface="Arial"/>
              <a:buChar char="•"/>
              <a:tabLst>
                <a:tab algn="l" pos="0"/>
              </a:tabLst>
            </a:pPr>
            <a:r>
              <a:rPr b="0" lang="tr-TR" sz="2400" spc="-1" strike="noStrike">
                <a:solidFill>
                  <a:srgbClr val="000000"/>
                </a:solidFill>
                <a:latin typeface="Times New Roman"/>
                <a:ea typeface="Times New Roman"/>
              </a:rPr>
              <a:t>I</a:t>
            </a:r>
            <a:r>
              <a:rPr b="0" lang="en-US" sz="2400" spc="-1" strike="noStrike">
                <a:solidFill>
                  <a:srgbClr val="000000"/>
                </a:solidFill>
                <a:latin typeface="Times New Roman"/>
                <a:ea typeface="Times New Roman"/>
              </a:rPr>
              <a:t>nnovation policy is about funding and sponsoring entrepreneurs and technology transfer from institutions and universities</a:t>
            </a:r>
            <a:r>
              <a:rPr b="0" lang="tr-TR" sz="2400" spc="-1" strike="noStrike">
                <a:solidFill>
                  <a:srgbClr val="000000"/>
                </a:solidFill>
                <a:latin typeface="Times New Roman"/>
                <a:ea typeface="Times New Roman"/>
              </a:rPr>
              <a:t>. </a:t>
            </a:r>
            <a:endParaRPr b="0" lang="en-US" sz="2400" spc="-1" strike="noStrike">
              <a:latin typeface="Arial"/>
            </a:endParaRPr>
          </a:p>
          <a:p>
            <a:pPr marL="343080" indent="-340920">
              <a:lnSpc>
                <a:spcPct val="100000"/>
              </a:lnSpc>
              <a:spcBef>
                <a:spcPts val="479"/>
              </a:spcBef>
              <a:buClr>
                <a:srgbClr val="000000"/>
              </a:buClr>
              <a:buFont typeface="Arial"/>
              <a:buChar char="•"/>
              <a:tabLst>
                <a:tab algn="l" pos="0"/>
              </a:tabLst>
            </a:pP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An innovation  often is created by a large organization to disrupt an existing market space or create an entirely new market. So vast majority of disruptive and incremental innovations come from larger organizations. </a:t>
            </a:r>
            <a:endParaRPr b="0" lang="en-US" sz="2400" spc="-1" strike="noStrike">
              <a:latin typeface="Arial"/>
            </a:endParaRPr>
          </a:p>
          <a:p>
            <a:pPr marL="343080" indent="-340920">
              <a:lnSpc>
                <a:spcPct val="100000"/>
              </a:lnSpc>
              <a:spcBef>
                <a:spcPts val="479"/>
              </a:spcBef>
              <a:buClr>
                <a:srgbClr val="000000"/>
              </a:buClr>
              <a:buFont typeface="Arial"/>
              <a:buChar char="•"/>
              <a:tabLst>
                <a:tab algn="l" pos="0"/>
              </a:tabLst>
            </a:pPr>
            <a:r>
              <a:rPr b="0" lang="en-US" sz="2400" spc="-1" strike="noStrike">
                <a:solidFill>
                  <a:srgbClr val="000000"/>
                </a:solidFill>
                <a:latin typeface="Times New Roman"/>
                <a:ea typeface="Times New Roman"/>
              </a:rPr>
              <a:t>The overwhelming focus lies on product innovation and we don't find too much focus or government initiatives in innovative business model and customer experience?</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1"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000" spc="-1" strike="noStrike" u="sng">
                <a:solidFill>
                  <a:srgbClr val="000000"/>
                </a:solidFill>
                <a:uFillTx/>
                <a:latin typeface="Times New Roman"/>
                <a:ea typeface="Calibri"/>
              </a:rPr>
              <a:t>Protecting Intellectual Property(IP) :</a:t>
            </a:r>
            <a:endParaRPr b="0" lang="en-US" sz="2000" spc="-1" strike="noStrike">
              <a:latin typeface="Arial"/>
            </a:endParaRPr>
          </a:p>
          <a:p>
            <a:pPr marL="457200" indent="-340920">
              <a:lnSpc>
                <a:spcPct val="100000"/>
              </a:lnSpc>
              <a:buClr>
                <a:srgbClr val="000000"/>
              </a:buClr>
              <a:buFont typeface="Arial"/>
              <a:buChar char="•"/>
              <a:tabLst>
                <a:tab algn="l" pos="0"/>
              </a:tabLst>
            </a:pPr>
            <a:r>
              <a:rPr b="0" lang="tr-TR" sz="2400" spc="-1" strike="noStrike">
                <a:solidFill>
                  <a:srgbClr val="000000"/>
                </a:solidFill>
                <a:latin typeface="Times New Roman"/>
                <a:ea typeface="Calibri"/>
              </a:rPr>
              <a:t>Data set comprised of biotechnology patents granted in the United States from January 1990 through December 2004, more than 52,000 patents in all shows  substantial majority (95%)  of patents have little chance to commertialize.</a:t>
            </a:r>
            <a:endParaRPr b="0" lang="en-US" sz="2400" spc="-1" strike="noStrike">
              <a:latin typeface="Arial"/>
            </a:endParaRPr>
          </a:p>
          <a:p>
            <a:pPr>
              <a:lnSpc>
                <a:spcPct val="100000"/>
              </a:lnSpc>
              <a:tabLst>
                <a:tab algn="l" pos="0"/>
              </a:tabLst>
            </a:pPr>
            <a:endParaRPr b="0" lang="en-US" sz="2400" spc="-1" strike="noStrike">
              <a:latin typeface="Arial"/>
            </a:endParaRPr>
          </a:p>
          <a:p>
            <a:pPr marL="114480">
              <a:lnSpc>
                <a:spcPct val="100000"/>
              </a:lnSpc>
              <a:tabLst>
                <a:tab algn="l" pos="0"/>
              </a:tabLst>
            </a:pPr>
            <a:r>
              <a:rPr b="1" lang="tr-TR" sz="2400" spc="-1" strike="noStrike">
                <a:solidFill>
                  <a:srgbClr val="000000"/>
                </a:solidFill>
                <a:latin typeface="Times New Roman"/>
                <a:ea typeface="Times New Roman"/>
              </a:rPr>
              <a:t>Links for </a:t>
            </a:r>
            <a:r>
              <a:rPr b="1" lang="en-US" sz="2400" spc="-1" strike="noStrike">
                <a:solidFill>
                  <a:srgbClr val="000000"/>
                </a:solidFill>
                <a:latin typeface="Times New Roman"/>
                <a:ea typeface="Times New Roman"/>
              </a:rPr>
              <a:t>Patent search:</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www.turkpatent.gov.tr (website of Turkish Patent Institute)</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ep.espacenet.com (Website of European patent office)</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www.uspto.gov.patft/index.html (website of US patent &amp; trademark office)</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www.freepatentsonline.com</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3"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marL="343080" indent="-340920">
              <a:lnSpc>
                <a:spcPct val="115000"/>
              </a:lnSpc>
              <a:buClr>
                <a:srgbClr val="000000"/>
              </a:buClr>
              <a:buFont typeface="Symbol"/>
              <a:buChar char=""/>
              <a:tabLst>
                <a:tab algn="l" pos="0"/>
              </a:tabLst>
            </a:pPr>
            <a:r>
              <a:rPr b="0" lang="tr-TR" sz="2400" spc="-1" strike="noStrike">
                <a:solidFill>
                  <a:srgbClr val="000000"/>
                </a:solidFill>
                <a:latin typeface="Times New Roman"/>
                <a:ea typeface="Times New Roman"/>
              </a:rPr>
              <a:t>How to commertialize (bring to market) a product/process/service created by an inventor:</a:t>
            </a:r>
            <a:endParaRPr b="0" lang="en-US" sz="2400" spc="-1" strike="noStrike">
              <a:latin typeface="Arial"/>
            </a:endParaRPr>
          </a:p>
          <a:p>
            <a:pPr marL="343080" indent="-340920">
              <a:lnSpc>
                <a:spcPct val="115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Act yourself. Commercialize the concept yourself as a small business person - in this case as an </a:t>
            </a:r>
            <a:r>
              <a:rPr b="1" lang="en-US" sz="2400" spc="-1" strike="noStrike">
                <a:solidFill>
                  <a:srgbClr val="000000"/>
                </a:solidFill>
                <a:latin typeface="Times New Roman"/>
                <a:ea typeface="Times New Roman"/>
              </a:rPr>
              <a:t>entrepreneur.</a:t>
            </a:r>
            <a:endParaRPr b="0" lang="en-US" sz="2400" spc="-1" strike="noStrike">
              <a:latin typeface="Arial"/>
            </a:endParaRPr>
          </a:p>
          <a:p>
            <a:pPr marL="343080" indent="-340920">
              <a:lnSpc>
                <a:spcPct val="115000"/>
              </a:lnSpc>
              <a:buClr>
                <a:srgbClr val="000000"/>
              </a:buClr>
              <a:buFont typeface="Calibri"/>
              <a:buAutoNum type="arabicPeriod"/>
              <a:tabLst>
                <a:tab algn="l" pos="0"/>
              </a:tabLst>
            </a:pPr>
            <a:r>
              <a:rPr b="0" lang="en-US" sz="2400" spc="-1" strike="noStrike">
                <a:solidFill>
                  <a:srgbClr val="000000"/>
                </a:solidFill>
                <a:latin typeface="Times New Roman"/>
                <a:ea typeface="Times New Roman"/>
              </a:rPr>
              <a:t>Negotiate with a firm (sign confidentiality aggrement). License your  invention to others to commercialize.</a:t>
            </a:r>
            <a:endParaRPr b="0" lang="en-US" sz="2400" spc="-1" strike="noStrike">
              <a:latin typeface="Arial"/>
            </a:endParaRPr>
          </a:p>
          <a:p>
            <a:pPr>
              <a:lnSpc>
                <a:spcPct val="115000"/>
              </a:lnSpc>
              <a:tabLst>
                <a:tab algn="l" pos="0"/>
              </a:tabLst>
            </a:pPr>
            <a:r>
              <a:rPr b="1" i="1" lang="en-US" sz="2400" spc="-1" strike="noStrike">
                <a:solidFill>
                  <a:srgbClr val="000000"/>
                </a:solidFill>
                <a:latin typeface="Times New Roman"/>
                <a:ea typeface="Times New Roman"/>
              </a:rPr>
              <a:t>Entrepreneurship (definition): </a:t>
            </a:r>
            <a:r>
              <a:rPr b="0" lang="en-US" sz="2400" spc="-1" strike="noStrike">
                <a:solidFill>
                  <a:srgbClr val="000000"/>
                </a:solidFill>
                <a:latin typeface="Times New Roman"/>
                <a:ea typeface="Times New Roman"/>
              </a:rPr>
              <a:t>Entrepreneurship has traditionally been defined as the process of designing, launching and running a new business, which typically begins as a small business, such as a startup company, offering a product, process or service for sale or hire, and the people who do so are called 'entrepreneurs'. </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88"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a:lnSpc>
                <a:spcPct val="115000"/>
              </a:lnSpc>
              <a:spcAft>
                <a:spcPts val="1001"/>
              </a:spcAft>
              <a:tabLst>
                <a:tab algn="l" pos="0"/>
              </a:tabLst>
            </a:pPr>
            <a:r>
              <a:rPr b="0" lang="tr-TR" sz="2200" spc="-1" strike="noStrike">
                <a:solidFill>
                  <a:srgbClr val="000000"/>
                </a:solidFill>
                <a:latin typeface="Times New Roman"/>
                <a:ea typeface="Times New Roman"/>
              </a:rPr>
              <a:t>Indirect measurements like # of citations (self citations?) impact factor, h-index is used as R&amp;D metric. </a:t>
            </a:r>
            <a:endParaRPr b="0" lang="en-US" sz="2200" spc="-1" strike="noStrike">
              <a:latin typeface="Arial"/>
            </a:endParaRPr>
          </a:p>
          <a:p>
            <a:pPr>
              <a:lnSpc>
                <a:spcPct val="115000"/>
              </a:lnSpc>
              <a:spcAft>
                <a:spcPts val="1001"/>
              </a:spcAft>
              <a:tabLst>
                <a:tab algn="l" pos="0"/>
              </a:tabLst>
            </a:pPr>
            <a:r>
              <a:rPr b="0" lang="tr-TR" sz="2200" spc="-1" strike="noStrike">
                <a:solidFill>
                  <a:srgbClr val="000000"/>
                </a:solidFill>
                <a:latin typeface="Times New Roman"/>
                <a:ea typeface="Times New Roman"/>
              </a:rPr>
              <a:t>Impact factor: Metric for  journal prestige. How frequently “the papers published in a journal” are cited in scientific literature (last two years?)</a:t>
            </a:r>
            <a:endParaRPr b="0" lang="en-US" sz="2200" spc="-1" strike="noStrike">
              <a:latin typeface="Arial"/>
            </a:endParaRPr>
          </a:p>
          <a:p>
            <a:pPr>
              <a:lnSpc>
                <a:spcPct val="115000"/>
              </a:lnSpc>
              <a:spcAft>
                <a:spcPts val="1001"/>
              </a:spcAft>
              <a:tabLst>
                <a:tab algn="l" pos="0"/>
              </a:tabLst>
            </a:pPr>
            <a:r>
              <a:rPr b="0" lang="en-US" sz="2200" spc="-1" strike="noStrike">
                <a:solidFill>
                  <a:srgbClr val="000000"/>
                </a:solidFill>
                <a:latin typeface="Times New Roman"/>
                <a:ea typeface="Times New Roman"/>
              </a:rPr>
              <a:t>H</a:t>
            </a:r>
            <a:r>
              <a:rPr b="0" lang="tr-TR" sz="2200" spc="-1" strike="noStrike">
                <a:solidFill>
                  <a:srgbClr val="000000"/>
                </a:solidFill>
                <a:latin typeface="Times New Roman"/>
                <a:ea typeface="Times New Roman"/>
              </a:rPr>
              <a:t>- index: Metric for  researchers impact. For each paper find # citations and rank them. Identify first h publications having at least h citations.</a:t>
            </a:r>
            <a:endParaRPr b="0" lang="en-US" sz="2200" spc="-1" strike="noStrike">
              <a:latin typeface="Arial"/>
            </a:endParaRPr>
          </a:p>
          <a:p>
            <a:pPr>
              <a:lnSpc>
                <a:spcPct val="115000"/>
              </a:lnSpc>
              <a:spcAft>
                <a:spcPts val="1001"/>
              </a:spcAft>
              <a:tabLst>
                <a:tab algn="l" pos="0"/>
              </a:tabLst>
            </a:pPr>
            <a:r>
              <a:rPr b="0" lang="tr-TR" sz="2200" spc="-1" strike="noStrike">
                <a:solidFill>
                  <a:srgbClr val="000000"/>
                </a:solidFill>
                <a:latin typeface="Times New Roman"/>
                <a:ea typeface="Times New Roman"/>
              </a:rPr>
              <a:t>Similarly, indirect ways of quality assurance like CMMI level 3 or fault tolerant design technics are used for SW products. </a:t>
            </a:r>
            <a:endParaRPr b="0" lang="en-US" sz="2200" spc="-1" strike="noStrike">
              <a:latin typeface="Arial"/>
            </a:endParaRPr>
          </a:p>
          <a:p>
            <a:pPr>
              <a:lnSpc>
                <a:spcPct val="115000"/>
              </a:lnSpc>
              <a:spcAft>
                <a:spcPts val="1001"/>
              </a:spcAft>
              <a:tabLst>
                <a:tab algn="l" pos="0"/>
              </a:tabLst>
            </a:pPr>
            <a:r>
              <a:rPr b="0" lang="tr-TR" sz="2200" spc="-1" strike="noStrike">
                <a:solidFill>
                  <a:srgbClr val="000000"/>
                </a:solidFill>
                <a:latin typeface="Times New Roman"/>
                <a:ea typeface="Times New Roman"/>
              </a:rPr>
              <a:t>In case we use improper metrics this may kill the sprit of discovery, risc taking etc.</a:t>
            </a:r>
            <a:endParaRPr b="0" lang="en-US" sz="2200" spc="-1" strike="noStrike">
              <a:latin typeface="Arial"/>
            </a:endParaRPr>
          </a:p>
          <a:p>
            <a:pPr>
              <a:lnSpc>
                <a:spcPct val="115000"/>
              </a:lnSpc>
              <a:tabLst>
                <a:tab algn="l" pos="0"/>
              </a:tabLst>
            </a:pPr>
            <a:endParaRPr b="0" lang="en-US" sz="2200" spc="-1" strike="noStrike">
              <a:latin typeface="Arial"/>
            </a:endParaRPr>
          </a:p>
        </p:txBody>
      </p:sp>
      <p:sp>
        <p:nvSpPr>
          <p:cNvPr id="89"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5"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Times New Roman"/>
              </a:rPr>
              <a:t>The entrepreneur is commonly seen as a innovator of new ideas and business processes  who can take considerable initiative and risk.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Times New Roman"/>
              </a:rPr>
              <a:t>Entrepreneurs tend to be good at perceiving new business opportunities, evaluate them as viable, and then decide to exploit them. </a:t>
            </a:r>
            <a:endParaRPr b="0" lang="en-US" sz="2400" spc="-1" strike="noStrike">
              <a:latin typeface="Arial"/>
            </a:endParaRPr>
          </a:p>
          <a:p>
            <a:pPr>
              <a:lnSpc>
                <a:spcPct val="100000"/>
              </a:lnSpc>
              <a:spcBef>
                <a:spcPts val="479"/>
              </a:spcBef>
              <a:tabLst>
                <a:tab algn="l" pos="0"/>
              </a:tabLst>
            </a:pPr>
            <a:r>
              <a:rPr b="1" i="1" lang="tr-TR" sz="2400" spc="-1" strike="noStrike">
                <a:solidFill>
                  <a:srgbClr val="000000"/>
                </a:solidFill>
                <a:latin typeface="Times New Roman"/>
                <a:ea typeface="Times New Roman"/>
              </a:rPr>
              <a:t>Augmented Def. : </a:t>
            </a:r>
            <a:r>
              <a:rPr b="0" lang="en-US" sz="2400" spc="-1" strike="noStrike">
                <a:solidFill>
                  <a:srgbClr val="000000"/>
                </a:solidFill>
                <a:latin typeface="Times New Roman"/>
                <a:ea typeface="Times New Roman"/>
              </a:rPr>
              <a:t>An entrepreneur is a person who starts a new business not necessarily innovative, but it can create new jobs and new wealth, so it is valuable</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Times New Roman"/>
              </a:rPr>
              <a:t>Inventors are to create new products and new processes, and  entrepreneurs (or large companies) are  to disrupt existing markets and bring these new products and services to the market.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7"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marL="216000" indent="-340920">
              <a:lnSpc>
                <a:spcPct val="115000"/>
              </a:lnSpc>
              <a:spcAft>
                <a:spcPts val="1001"/>
              </a:spcAft>
              <a:buClr>
                <a:srgbClr val="000000"/>
              </a:buClr>
              <a:buFont typeface="Arial"/>
              <a:buChar char="•"/>
              <a:tabLst>
                <a:tab algn="l" pos="0"/>
              </a:tabLst>
            </a:pPr>
            <a:r>
              <a:rPr b="0" lang="en-US" sz="2400" spc="-1" strike="noStrike">
                <a:solidFill>
                  <a:srgbClr val="000000"/>
                </a:solidFill>
                <a:latin typeface="Times New Roman"/>
                <a:ea typeface="Calibri"/>
              </a:rPr>
              <a:t>Entrepreneurs try to  bring that one great idea to life, and then successfully scale that idea. </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In contrast  larger organizations diversify  their efforts, since they have much to lose if a new product or service fails </a:t>
            </a:r>
            <a:r>
              <a:rPr b="0" lang="tr-TR" sz="2400" spc="-1" strike="noStrike">
                <a:solidFill>
                  <a:srgbClr val="000000"/>
                </a:solidFill>
                <a:latin typeface="Times New Roman"/>
                <a:ea typeface="Calibri"/>
              </a:rPr>
              <a:t>(innovation portfolio)</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Calibri"/>
                <a:ea typeface="Calibri"/>
              </a:rPr>
              <a:t>Is entrepreneur just  an investor ?</a:t>
            </a:r>
            <a:r>
              <a:rPr b="0" lang="tr-TR" sz="2400" spc="-1" strike="noStrike">
                <a:solidFill>
                  <a:srgbClr val="000000"/>
                </a:solidFill>
                <a:latin typeface="Calibri"/>
                <a:ea typeface="Calibri"/>
              </a:rPr>
              <a:t> </a:t>
            </a:r>
            <a:r>
              <a:rPr b="0" lang="en-US" sz="2400" spc="-1" strike="noStrike">
                <a:solidFill>
                  <a:srgbClr val="000000"/>
                </a:solidFill>
                <a:latin typeface="Calibri"/>
                <a:ea typeface="Calibri"/>
              </a:rPr>
              <a:t>(angel investor?). Are angel investors usually old innovators ? (i.e. Nevzat Aydın, Melih Ödemiş, Alphan Manas).</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A newspaper article at Silicon Valley : </a:t>
            </a:r>
            <a:r>
              <a:rPr b="1" lang="tr-TR" sz="2400" spc="-1" strike="noStrike">
                <a:solidFill>
                  <a:srgbClr val="000000"/>
                </a:solidFill>
                <a:latin typeface="Times New Roman"/>
                <a:ea typeface="Calibri"/>
              </a:rPr>
              <a:t>How not to start your own business?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59"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1" i="1" lang="en-US" sz="2400" spc="-1" strike="noStrike">
                <a:solidFill>
                  <a:srgbClr val="000000"/>
                </a:solidFill>
                <a:latin typeface="Times New Roman"/>
                <a:ea typeface="Calibri"/>
              </a:rPr>
              <a:t>5 Tips for start-up success</a:t>
            </a:r>
            <a:r>
              <a:rPr b="1" i="1" lang="tr-TR" sz="2400" spc="-1" strike="noStrike">
                <a:solidFill>
                  <a:srgbClr val="000000"/>
                </a:solidFill>
                <a:latin typeface="Times New Roman"/>
                <a:ea typeface="Calibri"/>
              </a:rPr>
              <a:t> </a:t>
            </a:r>
            <a:r>
              <a:rPr b="1" i="1" lang="en-US" sz="2400" spc="-1" strike="noStrike">
                <a:solidFill>
                  <a:srgbClr val="000000"/>
                </a:solidFill>
                <a:latin typeface="Times New Roman"/>
                <a:ea typeface="Calibri"/>
              </a:rPr>
              <a:t>(</a:t>
            </a:r>
            <a:r>
              <a:rPr b="1" i="1" lang="tr-TR" sz="2400" spc="-1" strike="noStrike">
                <a:solidFill>
                  <a:srgbClr val="000000"/>
                </a:solidFill>
                <a:latin typeface="Calibri"/>
                <a:ea typeface="Calibri"/>
              </a:rPr>
              <a:t>Richard Branson, CEO and Founder, Virgin Group , Entrepreneur Magazine, 2013</a:t>
            </a:r>
            <a:r>
              <a:rPr b="1" i="1" lang="en-US" sz="2400" spc="-1" strike="noStrike">
                <a:solidFill>
                  <a:srgbClr val="000000"/>
                </a:solidFill>
                <a:latin typeface="Times New Roman"/>
                <a:ea typeface="Calibri"/>
              </a:rPr>
              <a:t>):</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Calibri"/>
              </a:rPr>
              <a:t>Got an idea? Do not rush.Sit back, relax envision the development of idea. Be enthusiastic.</a:t>
            </a:r>
            <a:r>
              <a:rPr b="0" lang="tr-TR" sz="2400" spc="-1" strike="noStrike">
                <a:solidFill>
                  <a:srgbClr val="000000"/>
                </a:solidFill>
                <a:latin typeface="Calibri"/>
                <a:ea typeface="Calibri"/>
              </a:rPr>
              <a:t> A </a:t>
            </a:r>
            <a:r>
              <a:rPr b="1" lang="tr-TR" sz="2400" spc="-1" strike="noStrike">
                <a:solidFill>
                  <a:srgbClr val="000000"/>
                </a:solidFill>
                <a:latin typeface="Calibri"/>
                <a:ea typeface="Calibri"/>
              </a:rPr>
              <a:t>mind map</a:t>
            </a:r>
            <a:r>
              <a:rPr b="0" lang="tr-TR" sz="2400" spc="-1" strike="noStrike">
                <a:solidFill>
                  <a:srgbClr val="000000"/>
                </a:solidFill>
                <a:latin typeface="Calibri"/>
                <a:ea typeface="Calibri"/>
              </a:rPr>
              <a:t> is a very effective way to brainstorm new ideas</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Calibri"/>
              </a:rPr>
              <a:t>Ask mother about her honest thoughts. </a:t>
            </a:r>
            <a:r>
              <a:rPr b="0" lang="tr-TR" sz="2400" spc="-1" strike="noStrike">
                <a:solidFill>
                  <a:srgbClr val="000000"/>
                </a:solidFill>
                <a:latin typeface="Calibri"/>
                <a:ea typeface="Calibri"/>
              </a:rPr>
              <a:t>she'll have your best interests at heart</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Calibri"/>
              </a:rPr>
              <a:t>Take risc. Do not wait for perfect moment to move forward. (optimal release time)</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Calibri"/>
              </a:rPr>
              <a:t>Test it out. Develop, test, get market feedback and refine.</a:t>
            </a:r>
            <a:endParaRPr b="0" lang="en-US" sz="2400" spc="-1" strike="noStrike">
              <a:latin typeface="Arial"/>
            </a:endParaRPr>
          </a:p>
          <a:p>
            <a:pPr marL="343080" indent="-340920">
              <a:lnSpc>
                <a:spcPct val="100000"/>
              </a:lnSpc>
              <a:buClr>
                <a:srgbClr val="000000"/>
              </a:buClr>
              <a:buFont typeface="Calibri"/>
              <a:buAutoNum type="arabicPeriod"/>
              <a:tabLst>
                <a:tab algn="l" pos="0"/>
              </a:tabLst>
            </a:pPr>
            <a:r>
              <a:rPr b="0" lang="en-US" sz="2400" spc="-1" strike="noStrike">
                <a:solidFill>
                  <a:srgbClr val="000000"/>
                </a:solidFill>
                <a:latin typeface="Times New Roman"/>
                <a:ea typeface="Calibri"/>
              </a:rPr>
              <a:t>Final test (After all these refinements). Will it sell?</a:t>
            </a:r>
            <a:r>
              <a:rPr b="0" lang="en-US" sz="2400" spc="-1" strike="noStrike">
                <a:solidFill>
                  <a:srgbClr val="000000"/>
                </a:solidFill>
                <a:latin typeface="Calibri"/>
                <a:ea typeface="Calibri"/>
              </a:rPr>
              <a:t> </a:t>
            </a:r>
            <a:r>
              <a:rPr b="0" lang="tr-TR" sz="2400" spc="-1" strike="noStrike">
                <a:solidFill>
                  <a:srgbClr val="000000"/>
                </a:solidFill>
                <a:latin typeface="Calibri"/>
                <a:ea typeface="Calibri"/>
              </a:rPr>
              <a:t>How to distribute your product, how to manage cash flow, and how to raise capital from investors (Business model. Business plan)</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1"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00000"/>
              </a:lnSpc>
              <a:tabLst>
                <a:tab algn="l" pos="0"/>
              </a:tabLst>
            </a:pPr>
            <a:r>
              <a:rPr b="1" i="1" lang="en-US" sz="2000" spc="-1" strike="noStrike">
                <a:solidFill>
                  <a:srgbClr val="000000"/>
                </a:solidFill>
                <a:latin typeface="Times New Roman"/>
                <a:ea typeface="Calibri"/>
              </a:rPr>
              <a:t>8 ways (</a:t>
            </a:r>
            <a:r>
              <a:rPr b="1" i="1" lang="tr-TR" sz="2000" spc="-1" strike="noStrike">
                <a:solidFill>
                  <a:srgbClr val="000000"/>
                </a:solidFill>
                <a:latin typeface="Times New Roman"/>
                <a:ea typeface="Calibri"/>
              </a:rPr>
              <a:t>with </a:t>
            </a:r>
            <a:r>
              <a:rPr b="1" i="1" lang="en-US" sz="2000" spc="-1" strike="noStrike">
                <a:solidFill>
                  <a:srgbClr val="000000"/>
                </a:solidFill>
                <a:latin typeface="Times New Roman"/>
                <a:ea typeface="Calibri"/>
              </a:rPr>
              <a:t>varying degrees of risk and effort)  to fund your start up:</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Fund it yourself: Use your savings. If venture succeeds you retain all the ownership.If not?</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Fund by friends or family.They know you. They fund on the basis of your background, character and integrity. No need for extensive business plans. Personal relationships can be at stake if problems or misunderstandings arise.</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Crowed funding via pre-ordering or award giving: Use crowd-funding sites like Peerbackers and Kickstarter .</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Join a start-up incubator (accelerator associated with universities or large associations). Most provide access to resources such as office space, but some also provide seed funding.</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Apply for small business grant.</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Apply for line of credit or loan</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Seek funds from Angel investors. Downside: may be giving 10-50 percent share. Upside: Gain valuable expertise.</a:t>
            </a:r>
            <a:endParaRPr b="0" lang="en-US" sz="2000" spc="-1" strike="noStrike">
              <a:latin typeface="Arial"/>
            </a:endParaRPr>
          </a:p>
          <a:p>
            <a:pPr marL="343080" indent="-340920">
              <a:lnSpc>
                <a:spcPct val="100000"/>
              </a:lnSpc>
              <a:buClr>
                <a:srgbClr val="000000"/>
              </a:buClr>
              <a:buFont typeface="Calibri"/>
              <a:buAutoNum type="arabicPeriod"/>
              <a:tabLst>
                <a:tab algn="l" pos="0"/>
              </a:tabLst>
            </a:pPr>
            <a:r>
              <a:rPr b="0" lang="en-US" sz="2000" spc="-1" strike="noStrike">
                <a:solidFill>
                  <a:srgbClr val="000000"/>
                </a:solidFill>
                <a:latin typeface="Times New Roman"/>
                <a:ea typeface="Calibri"/>
              </a:rPr>
              <a:t>Go after venture capital investors: VC’s are professional investors who look for big ideas.VC’s fund only1-2% of all business plans they review.</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3"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spcAft>
                <a:spcPts val="1001"/>
              </a:spcAft>
              <a:tabLst>
                <a:tab algn="l" pos="0"/>
              </a:tabLst>
            </a:pPr>
            <a:r>
              <a:rPr b="1" lang="en-US" sz="2400" spc="-1" strike="noStrike">
                <a:solidFill>
                  <a:srgbClr val="000000"/>
                </a:solidFill>
                <a:latin typeface="Times New Roman"/>
                <a:ea typeface="Calibri"/>
              </a:rPr>
              <a:t>Crowdfunding</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(i.e. kick starter) is the process of funding projects by a multitude of people contributing a small amount to attain a certain monetary goal, typically via the Internet.</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Most popular </a:t>
            </a:r>
            <a:r>
              <a:rPr b="0" lang="en-US" sz="2400" spc="-1" strike="noStrike">
                <a:solidFill>
                  <a:srgbClr val="000000"/>
                </a:solidFill>
                <a:latin typeface="Times New Roman"/>
                <a:ea typeface="Calibri"/>
              </a:rPr>
              <a:t>crowdfunding model</a:t>
            </a:r>
            <a:r>
              <a:rPr b="0" lang="tr-TR" sz="2400" spc="-1" strike="noStrike">
                <a:solidFill>
                  <a:srgbClr val="000000"/>
                </a:solidFill>
                <a:latin typeface="Times New Roman"/>
                <a:ea typeface="Calibri"/>
              </a:rPr>
              <a:t>:</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The model that has been around the longest is rewards-based crowdfunding. </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This is where people can prepurchase products, buy experiences, or simply donate. </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While this funding may in some cases go towards helping a business, funders are not allowed to invest and become shareholders via rewards-based crowdfunding.</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5"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1" lang="tr-TR" sz="2400" spc="-1" strike="noStrike" u="sng">
                <a:solidFill>
                  <a:srgbClr val="0000ff"/>
                </a:solidFill>
                <a:uFillTx/>
                <a:latin typeface="Times New Roman"/>
                <a:ea typeface="Calibri"/>
                <a:hlinkClick r:id="rId1"/>
              </a:rPr>
              <a:t>Seed funding</a:t>
            </a:r>
            <a:r>
              <a:rPr b="1" lang="tr-TR" sz="2400" spc="-1" strike="noStrike">
                <a:solidFill>
                  <a:srgbClr val="000000"/>
                </a:solidFill>
                <a:latin typeface="Times New Roman"/>
                <a:ea typeface="Calibri"/>
              </a:rPr>
              <a:t>: The earliest round of financing needed to prove a new idea, often provided by </a:t>
            </a:r>
            <a:r>
              <a:rPr b="1" lang="tr-TR" sz="2400" spc="-1" strike="noStrike" u="sng">
                <a:solidFill>
                  <a:srgbClr val="0000ff"/>
                </a:solidFill>
                <a:uFillTx/>
                <a:latin typeface="Times New Roman"/>
                <a:ea typeface="Calibri"/>
                <a:hlinkClick r:id="rId2"/>
              </a:rPr>
              <a:t>angel investors</a:t>
            </a:r>
            <a:r>
              <a:rPr b="1" lang="tr-TR"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r>
              <a:rPr b="1" lang="tr-TR" sz="2400" spc="-1" strike="noStrike" u="sng">
                <a:solidFill>
                  <a:srgbClr val="0000ff"/>
                </a:solidFill>
                <a:uFillTx/>
                <a:latin typeface="Times New Roman"/>
                <a:ea typeface="Calibri"/>
                <a:hlinkClick r:id="rId3"/>
              </a:rPr>
              <a:t>Equity </a:t>
            </a:r>
            <a:r>
              <a:rPr b="1" lang="tr-TR" sz="2400" spc="-1" strike="noStrike" u="sng">
                <a:solidFill>
                  <a:srgbClr val="0000ff"/>
                </a:solidFill>
                <a:uFillTx/>
                <a:latin typeface="Times New Roman"/>
                <a:ea typeface="Calibri"/>
                <a:hlinkClick r:id="rId4"/>
              </a:rPr>
              <a:t>crowdfunding</a:t>
            </a:r>
            <a:r>
              <a:rPr b="1" lang="tr-TR" sz="2400" spc="-1" strike="noStrike">
                <a:solidFill>
                  <a:srgbClr val="000000"/>
                </a:solidFill>
                <a:latin typeface="Times New Roman"/>
                <a:ea typeface="Calibri"/>
              </a:rPr>
              <a:t> is also emerging as an option for seed funding.</a:t>
            </a:r>
            <a:endParaRPr b="0" lang="en-US" sz="2400" spc="-1" strike="noStrike">
              <a:latin typeface="Arial"/>
            </a:endParaRPr>
          </a:p>
          <a:p>
            <a:pPr marL="216000" indent="-340920">
              <a:lnSpc>
                <a:spcPct val="115000"/>
              </a:lnSpc>
              <a:buClr>
                <a:srgbClr val="000000"/>
              </a:buClr>
              <a:buFont typeface="Arial"/>
              <a:buChar char="•"/>
              <a:tabLst>
                <a:tab algn="l" pos="0"/>
              </a:tabLst>
            </a:pPr>
            <a:r>
              <a:rPr b="1" lang="en-US" sz="2400" spc="-1" strike="noStrike">
                <a:solidFill>
                  <a:srgbClr val="000000"/>
                </a:solidFill>
                <a:latin typeface="Times New Roman"/>
                <a:ea typeface="Calibri"/>
              </a:rPr>
              <a:t>Because of the strict requirements venture capitalists have for potential investments, many entrepreneurs seek </a:t>
            </a:r>
            <a:r>
              <a:rPr b="1" lang="en-US" sz="2400" spc="-1" strike="noStrike" u="sng">
                <a:solidFill>
                  <a:srgbClr val="0000ff"/>
                </a:solidFill>
                <a:uFillTx/>
                <a:latin typeface="Times New Roman"/>
                <a:ea typeface="Calibri"/>
                <a:hlinkClick r:id="rId5"/>
              </a:rPr>
              <a:t>seed funding</a:t>
            </a:r>
            <a:r>
              <a:rPr b="1" lang="en-US" sz="2400" spc="-1" strike="noStrike">
                <a:solidFill>
                  <a:srgbClr val="000000"/>
                </a:solidFill>
                <a:latin typeface="Times New Roman"/>
                <a:ea typeface="Calibri"/>
              </a:rPr>
              <a:t> from </a:t>
            </a:r>
            <a:r>
              <a:rPr b="1" lang="en-US" sz="2400" spc="-1" strike="noStrike" u="sng">
                <a:solidFill>
                  <a:srgbClr val="0000ff"/>
                </a:solidFill>
                <a:uFillTx/>
                <a:latin typeface="Times New Roman"/>
                <a:ea typeface="Calibri"/>
                <a:hlinkClick r:id="rId6"/>
              </a:rPr>
              <a:t>angel investors</a:t>
            </a:r>
            <a:r>
              <a:rPr b="1" lang="en-US" sz="2400" spc="-1" strike="noStrike">
                <a:solidFill>
                  <a:srgbClr val="000000"/>
                </a:solidFill>
                <a:latin typeface="Times New Roman"/>
                <a:ea typeface="Calibri"/>
              </a:rPr>
              <a:t>, who may be more willing to invest in highly speculative opportunities, or may have a prior relationship with the entrepreneur.</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7"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1" lang="en-US" sz="2400" spc="-1" strike="noStrike">
                <a:solidFill>
                  <a:srgbClr val="000000"/>
                </a:solidFill>
                <a:latin typeface="Times New Roman"/>
                <a:ea typeface="Calibri"/>
              </a:rPr>
              <a:t>Business Angels</a:t>
            </a:r>
            <a:r>
              <a:rPr b="1" lang="tr-TR" sz="2400" spc="-1" strike="noStrike">
                <a:solidFill>
                  <a:srgbClr val="000000"/>
                </a:solidFill>
                <a:latin typeface="Times New Roman"/>
                <a:ea typeface="Calibri"/>
              </a:rPr>
              <a:t> (Angel investors)</a:t>
            </a:r>
            <a:r>
              <a:rPr b="1" lang="en-US" sz="2400" spc="-1" strike="noStrike">
                <a:solidFill>
                  <a:srgbClr val="000000"/>
                </a:solidFill>
                <a:latin typeface="Times New Roman"/>
                <a:ea typeface="Calibri"/>
              </a:rPr>
              <a:t>:</a:t>
            </a:r>
            <a:r>
              <a:rPr b="0" lang="en-US" sz="2400" spc="-1" strike="noStrike">
                <a:solidFill>
                  <a:srgbClr val="000000"/>
                </a:solidFill>
                <a:latin typeface="Times New Roman"/>
                <a:ea typeface="Calibri"/>
              </a:rPr>
              <a:t>  Not only provides capital to those promising projects but also provide knowledge, accumulated experience and network connections.</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They play an important role for entrepreneurship of innovations. They can be ex innovators and entrepreneurs themselves</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(i.e. Melih Ödemiş). </a:t>
            </a:r>
            <a:endParaRPr b="0" lang="en-US" sz="2400" spc="-1" strike="noStrike">
              <a:latin typeface="Arial"/>
            </a:endParaRPr>
          </a:p>
          <a:p>
            <a:pPr>
              <a:lnSpc>
                <a:spcPct val="115000"/>
              </a:lnSpc>
              <a:tabLst>
                <a:tab algn="l" pos="0"/>
              </a:tabLst>
            </a:pPr>
            <a:r>
              <a:rPr b="0" lang="en-US" sz="2400" spc="-1" strike="noStrike">
                <a:solidFill>
                  <a:srgbClr val="000000"/>
                </a:solidFill>
                <a:latin typeface="Times New Roman"/>
                <a:ea typeface="Calibri"/>
              </a:rPr>
              <a:t>Galata İş Melekleri , E-tohum</a:t>
            </a:r>
            <a:r>
              <a:rPr b="0" lang="tr-TR" sz="2400" spc="-1" strike="noStrike">
                <a:solidFill>
                  <a:srgbClr val="000000"/>
                </a:solidFill>
                <a:latin typeface="Times New Roman"/>
                <a:ea typeface="Calibri"/>
              </a:rPr>
              <a:t>,</a:t>
            </a:r>
            <a:r>
              <a:rPr b="0" lang="en-US" sz="2400" spc="-1" strike="noStrike">
                <a:solidFill>
                  <a:srgbClr val="000000"/>
                </a:solidFill>
                <a:latin typeface="Times New Roman"/>
                <a:ea typeface="Calibri"/>
              </a:rPr>
              <a:t> Europen Business Angels Network (EBAN) Assoc. Dir. Baybars Altuntaş.</a:t>
            </a:r>
            <a:endParaRPr b="0" lang="en-US" sz="2400" spc="-1" strike="noStrike">
              <a:latin typeface="Arial"/>
            </a:endParaRPr>
          </a:p>
          <a:p>
            <a:pPr>
              <a:lnSpc>
                <a:spcPct val="115000"/>
              </a:lnSpc>
              <a:spcAft>
                <a:spcPts val="1001"/>
              </a:spcAft>
              <a:tabLst>
                <a:tab algn="l" pos="0"/>
              </a:tabLst>
            </a:pPr>
            <a:r>
              <a:rPr b="0" lang="en-US"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69"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1" lang="en-US" sz="2000" spc="-1" strike="noStrike">
                <a:solidFill>
                  <a:srgbClr val="000000"/>
                </a:solidFill>
                <a:latin typeface="Times New Roman"/>
                <a:ea typeface="Calibri"/>
              </a:rPr>
              <a:t>Risc capital:</a:t>
            </a:r>
            <a:r>
              <a:rPr b="0" lang="en-US" sz="2000" spc="-1" strike="noStrike">
                <a:solidFill>
                  <a:srgbClr val="000000"/>
                </a:solidFill>
                <a:latin typeface="Times New Roman"/>
                <a:ea typeface="Calibri"/>
              </a:rPr>
              <a:t> A way of funding for dynamic, creative, innovative, visioner entrepreneurs who lack in financial capital. </a:t>
            </a:r>
            <a:endParaRPr b="0" lang="en-US" sz="2000" spc="-1" strike="noStrike">
              <a:latin typeface="Arial"/>
            </a:endParaRPr>
          </a:p>
          <a:p>
            <a:pPr>
              <a:lnSpc>
                <a:spcPct val="115000"/>
              </a:lnSpc>
              <a:tabLst>
                <a:tab algn="l" pos="0"/>
              </a:tabLst>
            </a:pPr>
            <a:r>
              <a:rPr b="1" lang="en-US" sz="2000" spc="-1" strike="noStrike">
                <a:solidFill>
                  <a:srgbClr val="000000"/>
                </a:solidFill>
                <a:latin typeface="Times New Roman"/>
                <a:ea typeface="Calibri"/>
              </a:rPr>
              <a:t>Venture capital :</a:t>
            </a:r>
            <a:r>
              <a:rPr b="0" lang="en-US" sz="2000" spc="-1" strike="noStrike">
                <a:solidFill>
                  <a:srgbClr val="000000"/>
                </a:solidFill>
                <a:latin typeface="Times New Roman"/>
                <a:ea typeface="Calibri"/>
              </a:rPr>
              <a:t> Includes and extends risc capital concept. Supports not only start-ups but also 3-10 year firms that plan a reorganization, Ramp-up or acquirement of them.</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r>
              <a:rPr b="0" lang="en-US" sz="2000" spc="-1" strike="noStrike">
                <a:solidFill>
                  <a:srgbClr val="000000"/>
                </a:solidFill>
                <a:latin typeface="Times New Roman"/>
                <a:ea typeface="Calibri"/>
              </a:rPr>
              <a:t>60% of all public US companies founded</a:t>
            </a:r>
            <a:r>
              <a:rPr b="0" lang="tr-TR" sz="2000" spc="-1" strike="noStrike">
                <a:solidFill>
                  <a:srgbClr val="000000"/>
                </a:solidFill>
                <a:latin typeface="Times New Roman"/>
                <a:ea typeface="Calibri"/>
              </a:rPr>
              <a:t> by RC’s or VC’s.</a:t>
            </a:r>
            <a:endParaRPr b="0" lang="en-US" sz="2000" spc="-1" strike="noStrike">
              <a:latin typeface="Arial"/>
            </a:endParaRPr>
          </a:p>
          <a:p>
            <a:pPr>
              <a:lnSpc>
                <a:spcPct val="115000"/>
              </a:lnSpc>
              <a:tabLst>
                <a:tab algn="l" pos="0"/>
              </a:tabLst>
            </a:pPr>
            <a:r>
              <a:rPr b="0" lang="en-US" sz="2000" spc="-1" strike="noStrike">
                <a:solidFill>
                  <a:srgbClr val="000000"/>
                </a:solidFill>
                <a:latin typeface="Times New Roman"/>
                <a:ea typeface="Calibri"/>
              </a:rPr>
              <a:t>Venture capital investors are professional investors who look for big ideas. For the majority of new start-ups, this isn't a viable alternative, as VCs fund only about one or two percent of all business plans they review. But for those with the right combination of concept and team resumes - usually worth a few million dollars and supported by a team of proven individuals - they can be a great resource. VCs can scale capital needs quickly for fast-growing companies.</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a:lnSpc>
                <a:spcPct val="115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1"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Venture capital (VC) is a form of </a:t>
            </a:r>
            <a:r>
              <a:rPr b="0" lang="tr-TR" sz="2400" spc="-1" strike="noStrike" u="sng">
                <a:solidFill>
                  <a:srgbClr val="0000ff"/>
                </a:solidFill>
                <a:uFillTx/>
                <a:latin typeface="Times New Roman"/>
                <a:ea typeface="Calibri"/>
                <a:hlinkClick r:id="rId1"/>
              </a:rPr>
              <a:t>financing</a:t>
            </a:r>
            <a:r>
              <a:rPr b="0" lang="tr-TR" sz="2400" spc="-1" strike="noStrike">
                <a:solidFill>
                  <a:srgbClr val="000000"/>
                </a:solidFill>
                <a:latin typeface="Times New Roman"/>
                <a:ea typeface="Calibri"/>
              </a:rPr>
              <a:t> that is provided by firms or funds to </a:t>
            </a:r>
            <a:r>
              <a:rPr b="0" lang="tr-TR" sz="2400" spc="-1" strike="noStrike" u="sng">
                <a:solidFill>
                  <a:srgbClr val="0000ff"/>
                </a:solidFill>
                <a:uFillTx/>
                <a:latin typeface="Times New Roman"/>
                <a:ea typeface="Calibri"/>
                <a:hlinkClick r:id="rId2"/>
              </a:rPr>
              <a:t>small, early-stage, emerging firms</a:t>
            </a:r>
            <a:r>
              <a:rPr b="0" lang="tr-TR" sz="2400" spc="-1" strike="noStrike">
                <a:solidFill>
                  <a:srgbClr val="000000"/>
                </a:solidFill>
                <a:latin typeface="Times New Roman"/>
                <a:ea typeface="Calibri"/>
              </a:rPr>
              <a:t> that are deemed to have high growth potential, or which have demonstrated high growth (in terms of number of employees, annual revenue, or both).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Venture capitalists take on the risk of financing risky start-ups in the hopes that some of the firms they support will become successful.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The start-ups are usually based on an </a:t>
            </a:r>
            <a:r>
              <a:rPr b="0" lang="tr-TR" sz="2400" spc="-1" strike="noStrike" u="sng">
                <a:solidFill>
                  <a:srgbClr val="0000ff"/>
                </a:solidFill>
                <a:uFillTx/>
                <a:latin typeface="Times New Roman"/>
                <a:ea typeface="Calibri"/>
                <a:hlinkClick r:id="rId3"/>
              </a:rPr>
              <a:t>innovative technology</a:t>
            </a:r>
            <a:r>
              <a:rPr b="0" lang="tr-TR" sz="2400" spc="-1" strike="noStrike">
                <a:solidFill>
                  <a:srgbClr val="000000"/>
                </a:solidFill>
                <a:latin typeface="Times New Roman"/>
                <a:ea typeface="Calibri"/>
              </a:rPr>
              <a:t> or </a:t>
            </a:r>
            <a:endParaRPr b="0" lang="en-US" sz="2400" spc="-1" strike="noStrike">
              <a:latin typeface="Arial"/>
            </a:endParaRPr>
          </a:p>
          <a:p>
            <a:pPr>
              <a:lnSpc>
                <a:spcPct val="115000"/>
              </a:lnSpc>
              <a:tabLst>
                <a:tab algn="l" pos="0"/>
              </a:tabLst>
            </a:pPr>
            <a:r>
              <a:rPr b="0" lang="tr-TR" sz="2400" spc="-1" strike="noStrike" u="sng">
                <a:solidFill>
                  <a:srgbClr val="0000ff"/>
                </a:solidFill>
                <a:uFillTx/>
                <a:latin typeface="Times New Roman"/>
                <a:ea typeface="Calibri"/>
                <a:hlinkClick r:id="rId4"/>
              </a:rPr>
              <a:t>business </a:t>
            </a:r>
            <a:r>
              <a:rPr b="0" lang="tr-TR" sz="2400" spc="-1" strike="noStrike" u="sng">
                <a:solidFill>
                  <a:srgbClr val="0000ff"/>
                </a:solidFill>
                <a:uFillTx/>
                <a:latin typeface="Times New Roman"/>
                <a:ea typeface="Calibri"/>
                <a:hlinkClick r:id="rId5"/>
              </a:rPr>
              <a:t>model</a:t>
            </a:r>
            <a:r>
              <a:rPr b="0" lang="tr-TR" sz="2400" spc="-1" strike="noStrike">
                <a:solidFill>
                  <a:srgbClr val="000000"/>
                </a:solidFill>
                <a:latin typeface="Times New Roman"/>
                <a:ea typeface="Calibri"/>
              </a:rPr>
              <a:t> and they are usually from the </a:t>
            </a:r>
            <a:r>
              <a:rPr b="0" lang="tr-TR" sz="2400" spc="-1" strike="noStrike" u="sng">
                <a:solidFill>
                  <a:srgbClr val="0000ff"/>
                </a:solidFill>
                <a:uFillTx/>
                <a:latin typeface="Times New Roman"/>
                <a:ea typeface="Calibri"/>
                <a:hlinkClick r:id="rId6"/>
              </a:rPr>
              <a:t>high technology</a:t>
            </a:r>
            <a:r>
              <a:rPr b="0" lang="tr-TR"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industries, such as </a:t>
            </a:r>
            <a:r>
              <a:rPr b="0" lang="tr-TR" sz="2400" spc="-1" strike="noStrike" u="sng">
                <a:solidFill>
                  <a:srgbClr val="0000ff"/>
                </a:solidFill>
                <a:uFillTx/>
                <a:latin typeface="Times New Roman"/>
                <a:ea typeface="Calibri"/>
                <a:hlinkClick r:id="rId7"/>
              </a:rPr>
              <a:t>information technology</a:t>
            </a:r>
            <a:r>
              <a:rPr b="0" lang="tr-TR" sz="2400" spc="-1" strike="noStrike">
                <a:solidFill>
                  <a:srgbClr val="000000"/>
                </a:solidFill>
                <a:latin typeface="Times New Roman"/>
                <a:ea typeface="Calibri"/>
              </a:rPr>
              <a:t> (IT), </a:t>
            </a:r>
            <a:r>
              <a:rPr b="0" lang="tr-TR" sz="2400" spc="-1" strike="noStrike" u="sng">
                <a:solidFill>
                  <a:srgbClr val="0000ff"/>
                </a:solidFill>
                <a:uFillTx/>
                <a:latin typeface="Times New Roman"/>
                <a:ea typeface="Calibri"/>
                <a:hlinkClick r:id="rId8"/>
              </a:rPr>
              <a:t>social media</a:t>
            </a:r>
            <a:r>
              <a:rPr b="0" lang="tr-TR" sz="2400" spc="-1" strike="noStrike">
                <a:solidFill>
                  <a:srgbClr val="000000"/>
                </a:solidFill>
                <a:latin typeface="Times New Roman"/>
                <a:ea typeface="Calibri"/>
              </a:rPr>
              <a:t> or </a:t>
            </a:r>
            <a:endParaRPr b="0" lang="en-US" sz="2400" spc="-1" strike="noStrike">
              <a:latin typeface="Arial"/>
            </a:endParaRPr>
          </a:p>
          <a:p>
            <a:pPr>
              <a:lnSpc>
                <a:spcPct val="115000"/>
              </a:lnSpc>
              <a:tabLst>
                <a:tab algn="l" pos="0"/>
              </a:tabLst>
            </a:pPr>
            <a:r>
              <a:rPr b="0" lang="tr-TR" sz="2400" spc="-1" strike="noStrike" u="sng">
                <a:solidFill>
                  <a:srgbClr val="0000ff"/>
                </a:solidFill>
                <a:uFillTx/>
                <a:latin typeface="Times New Roman"/>
                <a:ea typeface="Calibri"/>
                <a:hlinkClick r:id="rId9"/>
              </a:rPr>
              <a:t>biotechnology</a:t>
            </a:r>
            <a:r>
              <a:rPr b="0" lang="tr-TR" sz="2400" spc="-1" strike="noStrike">
                <a:solidFill>
                  <a:srgbClr val="000000"/>
                </a:solidFill>
                <a:latin typeface="Times New Roman"/>
                <a:ea typeface="Calibri"/>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3"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Entrepreneurship:</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In exchange for the high </a:t>
            </a:r>
            <a:r>
              <a:rPr b="0" lang="tr-TR" sz="2400" spc="-1" strike="noStrike" u="sng">
                <a:solidFill>
                  <a:srgbClr val="0000ff"/>
                </a:solidFill>
                <a:uFillTx/>
                <a:latin typeface="Times New Roman"/>
                <a:ea typeface="Calibri"/>
                <a:hlinkClick r:id="rId1"/>
              </a:rPr>
              <a:t>risk</a:t>
            </a:r>
            <a:r>
              <a:rPr b="0" lang="tr-TR" sz="2400" spc="-1" strike="noStrike">
                <a:solidFill>
                  <a:srgbClr val="000000"/>
                </a:solidFill>
                <a:latin typeface="Times New Roman"/>
                <a:ea typeface="Calibri"/>
              </a:rPr>
              <a:t>,  venture capitalists usually get significant control over company decisions, in addition to a significant portion of the companies' ownership.</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They also often provide strategic advice to the firm's executives on its </a:t>
            </a:r>
            <a:r>
              <a:rPr b="0" lang="tr-TR" sz="2400" spc="-1" strike="noStrike" u="sng">
                <a:solidFill>
                  <a:srgbClr val="0000ff"/>
                </a:solidFill>
                <a:uFillTx/>
                <a:latin typeface="Times New Roman"/>
                <a:ea typeface="Calibri"/>
                <a:hlinkClick r:id="rId2"/>
              </a:rPr>
              <a:t>business model</a:t>
            </a:r>
            <a:r>
              <a:rPr b="0" lang="tr-TR" sz="2400" spc="-1" strike="noStrike">
                <a:solidFill>
                  <a:srgbClr val="000000"/>
                </a:solidFill>
                <a:latin typeface="Times New Roman"/>
                <a:ea typeface="Calibri"/>
              </a:rPr>
              <a:t> and marketing strategies.</a:t>
            </a:r>
            <a:r>
              <a:rPr b="0" lang="en-US" sz="2400" spc="-1" strike="noStrike">
                <a:solidFill>
                  <a:srgbClr val="000000"/>
                </a:solidFill>
                <a:latin typeface="Times New Roman"/>
                <a:ea typeface="Calibri"/>
              </a:rPr>
              <a:t> Venture capital came to be almost synonymous with technology finance.</a:t>
            </a:r>
            <a:r>
              <a:rPr b="0" lang="tr-TR" sz="2400" spc="-1" strike="noStrike">
                <a:solidFill>
                  <a:srgbClr val="000000"/>
                </a:solidFill>
                <a:latin typeface="Times New Roman"/>
                <a:ea typeface="Calibri"/>
              </a:rPr>
              <a:t> </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Venture capitalists typically assist at four stages in the company's development</a:t>
            </a:r>
            <a:endParaRPr b="0" lang="en-US" sz="2400" spc="-1" strike="noStrike">
              <a:latin typeface="Arial"/>
            </a:endParaRPr>
          </a:p>
          <a:p>
            <a:pPr marL="343080" indent="-340920">
              <a:lnSpc>
                <a:spcPct val="115000"/>
              </a:lnSpc>
              <a:buClr>
                <a:srgbClr val="000000"/>
              </a:buClr>
              <a:buFont typeface="Symbol"/>
              <a:buChar char=""/>
              <a:tabLst>
                <a:tab algn="l" pos="457200"/>
              </a:tabLst>
            </a:pPr>
            <a:r>
              <a:rPr b="0" lang="tr-TR" sz="2400" spc="-1" strike="noStrike" u="sng">
                <a:solidFill>
                  <a:srgbClr val="0000ff"/>
                </a:solidFill>
                <a:uFillTx/>
                <a:latin typeface="Times New Roman"/>
                <a:ea typeface="Calibri"/>
                <a:hlinkClick r:id="rId3"/>
              </a:rPr>
              <a:t>Idea generation</a:t>
            </a:r>
            <a:r>
              <a:rPr b="0" lang="tr-TR" sz="2400" spc="-1" strike="noStrike">
                <a:solidFill>
                  <a:srgbClr val="000000"/>
                </a:solidFill>
                <a:latin typeface="Times New Roman"/>
                <a:ea typeface="Calibri"/>
              </a:rPr>
              <a:t>;</a:t>
            </a:r>
            <a:endParaRPr b="0" lang="en-US" sz="2400" spc="-1" strike="noStrike">
              <a:latin typeface="Arial"/>
            </a:endParaRPr>
          </a:p>
          <a:p>
            <a:pPr marL="343080" indent="-340920">
              <a:lnSpc>
                <a:spcPct val="115000"/>
              </a:lnSpc>
              <a:buClr>
                <a:srgbClr val="000000"/>
              </a:buClr>
              <a:buFont typeface="Symbol"/>
              <a:buChar char=""/>
              <a:tabLst>
                <a:tab algn="l" pos="457200"/>
              </a:tabLst>
            </a:pPr>
            <a:r>
              <a:rPr b="0" lang="tr-TR" sz="2400" spc="-1" strike="noStrike" u="sng">
                <a:solidFill>
                  <a:srgbClr val="0000ff"/>
                </a:solidFill>
                <a:uFillTx/>
                <a:latin typeface="Times New Roman"/>
                <a:ea typeface="Calibri"/>
                <a:hlinkClick r:id="rId4"/>
              </a:rPr>
              <a:t>Start-up</a:t>
            </a:r>
            <a:r>
              <a:rPr b="0" lang="tr-TR" sz="2400" spc="-1" strike="noStrike">
                <a:solidFill>
                  <a:srgbClr val="000000"/>
                </a:solidFill>
                <a:latin typeface="Times New Roman"/>
                <a:ea typeface="Calibri"/>
              </a:rPr>
              <a:t>;</a:t>
            </a:r>
            <a:endParaRPr b="0" lang="en-US" sz="2400" spc="-1" strike="noStrike">
              <a:latin typeface="Arial"/>
            </a:endParaRPr>
          </a:p>
          <a:p>
            <a:pPr marL="343080" indent="-340920">
              <a:lnSpc>
                <a:spcPct val="115000"/>
              </a:lnSpc>
              <a:buClr>
                <a:srgbClr val="000000"/>
              </a:buClr>
              <a:buFont typeface="Symbol"/>
              <a:buChar char=""/>
              <a:tabLst>
                <a:tab algn="l" pos="457200"/>
              </a:tabLst>
            </a:pPr>
            <a:r>
              <a:rPr b="0" lang="tr-TR" sz="2400" spc="-1" strike="noStrike" u="sng">
                <a:solidFill>
                  <a:srgbClr val="0000ff"/>
                </a:solidFill>
                <a:uFillTx/>
                <a:latin typeface="Times New Roman"/>
                <a:ea typeface="Calibri"/>
                <a:hlinkClick r:id="rId5"/>
              </a:rPr>
              <a:t>Ramp up</a:t>
            </a:r>
            <a:r>
              <a:rPr b="0" lang="tr-TR" sz="2400" spc="-1" strike="noStrike">
                <a:solidFill>
                  <a:srgbClr val="000000"/>
                </a:solidFill>
                <a:latin typeface="Times New Roman"/>
                <a:ea typeface="Calibri"/>
              </a:rPr>
              <a:t>; and</a:t>
            </a:r>
            <a:endParaRPr b="0" lang="en-US" sz="2400" spc="-1" strike="noStrike">
              <a:latin typeface="Arial"/>
            </a:endParaRPr>
          </a:p>
          <a:p>
            <a:pPr marL="343080" indent="-340920">
              <a:lnSpc>
                <a:spcPct val="115000"/>
              </a:lnSpc>
              <a:buClr>
                <a:srgbClr val="000000"/>
              </a:buClr>
              <a:buFont typeface="Symbol"/>
              <a:buChar char=""/>
              <a:tabLst>
                <a:tab algn="l" pos="457200"/>
              </a:tabLst>
            </a:pPr>
            <a:r>
              <a:rPr b="0" lang="tr-TR" sz="2400" spc="-1" strike="noStrike" u="sng">
                <a:solidFill>
                  <a:srgbClr val="0000ff"/>
                </a:solidFill>
                <a:uFillTx/>
                <a:latin typeface="Times New Roman"/>
                <a:ea typeface="Calibri"/>
                <a:hlinkClick r:id="rId6"/>
              </a:rPr>
              <a:t>Exit</a:t>
            </a:r>
            <a:endParaRPr b="0" lang="en-US" sz="2400" spc="-1" strike="noStrike">
              <a:latin typeface="Arial"/>
            </a:endParaRPr>
          </a:p>
          <a:p>
            <a:pPr>
              <a:lnSpc>
                <a:spcPct val="115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1"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Is Return on Investment (ROI) a suitable metric? </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No. Because ROI-based assessments tend to embrace short term thinking and to exclude the</a:t>
            </a:r>
            <a:r>
              <a:rPr b="0" lang="tr-TR" sz="2400" spc="-1" strike="noStrike">
                <a:solidFill>
                  <a:srgbClr val="000000"/>
                </a:solidFill>
                <a:latin typeface="Times New Roman"/>
                <a:ea typeface="Times New Roman"/>
              </a:rPr>
              <a:t> </a:t>
            </a:r>
            <a:r>
              <a:rPr b="0" lang="tr-TR" sz="2400" spc="-1" strike="noStrike">
                <a:solidFill>
                  <a:srgbClr val="000000"/>
                </a:solidFill>
                <a:latin typeface="Times New Roman"/>
                <a:ea typeface="Calibri"/>
              </a:rPr>
              <a:t>development of long term, breakthrough, and discontinuous ideas and projects.</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Premature use of ROI to measure innovation  endangers the very thing you want to measure, and makes less likely to achieve the end goal of the process, which is better innovation. </a:t>
            </a:r>
            <a:endParaRPr b="0" lang="en-US" sz="2400" spc="-1" strike="noStrike">
              <a:latin typeface="Arial"/>
            </a:endParaRPr>
          </a:p>
          <a:p>
            <a:pPr>
              <a:lnSpc>
                <a:spcPct val="115000"/>
              </a:lnSpc>
              <a:spcAft>
                <a:spcPts val="1001"/>
              </a:spcAft>
              <a:tabLst>
                <a:tab algn="l" pos="0"/>
              </a:tabLst>
            </a:pPr>
            <a:r>
              <a:rPr b="0" lang="tr-TR" sz="2400" spc="-1" strike="noStrike">
                <a:solidFill>
                  <a:srgbClr val="000000"/>
                </a:solidFill>
                <a:latin typeface="Times New Roman"/>
                <a:ea typeface="Calibri"/>
              </a:rPr>
              <a:t>How would you know if the idea is 50$ or 50.000$ worth. (i.e. HP’s multi billion $ inkjet printing using burned coffee?)</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92"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5"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Innovation and Entrepreneurship at the Universities (BU &amp; CmpE): </a:t>
            </a:r>
            <a:r>
              <a:rPr b="0" lang="en-US" sz="2300" spc="-1" strike="noStrike">
                <a:solidFill>
                  <a:srgbClr val="000000"/>
                </a:solidFill>
                <a:latin typeface="Times New Roman"/>
                <a:ea typeface="Times New Roman"/>
              </a:rPr>
              <a:t>Charles E. Eesley ve William F. Miller ,”Stanford University’s Economic Impact via Innovation and</a:t>
            </a:r>
            <a:r>
              <a:rPr b="0" lang="tr-TR" sz="2300" spc="-1" strike="noStrike">
                <a:solidFill>
                  <a:srgbClr val="000000"/>
                </a:solidFill>
                <a:latin typeface="Times New Roman"/>
                <a:ea typeface="Times New Roman"/>
              </a:rPr>
              <a:t> </a:t>
            </a:r>
            <a:r>
              <a:rPr b="0" lang="en-US" sz="2300" spc="-1" strike="noStrike">
                <a:solidFill>
                  <a:srgbClr val="000000"/>
                </a:solidFill>
                <a:latin typeface="Times New Roman"/>
                <a:ea typeface="Times New Roman"/>
              </a:rPr>
              <a:t>Entrepreneurship</a:t>
            </a:r>
            <a:r>
              <a:rPr b="0" lang="tr-TR" sz="2300" spc="-1" strike="noStrike">
                <a:solidFill>
                  <a:srgbClr val="000000"/>
                </a:solidFill>
                <a:latin typeface="Times New Roman"/>
                <a:ea typeface="Times New Roman"/>
              </a:rPr>
              <a:t>»,  2011.</a:t>
            </a:r>
            <a:endParaRPr b="0" lang="en-US" sz="2300" spc="-1" strike="noStrike">
              <a:latin typeface="Arial"/>
            </a:endParaRPr>
          </a:p>
          <a:p>
            <a:pPr marL="343080" indent="-340920">
              <a:lnSpc>
                <a:spcPct val="115000"/>
              </a:lnSpc>
              <a:buClr>
                <a:srgbClr val="000000"/>
              </a:buClr>
              <a:buFont typeface="Arial"/>
              <a:buChar char="•"/>
              <a:tabLst>
                <a:tab algn="l" pos="0"/>
              </a:tabLst>
            </a:pPr>
            <a:r>
              <a:rPr b="0" lang="tr-TR" sz="2400" spc="-1" strike="noStrike">
                <a:solidFill>
                  <a:srgbClr val="000000"/>
                </a:solidFill>
                <a:latin typeface="Times New Roman"/>
                <a:ea typeface="Calibri"/>
              </a:rPr>
              <a:t>Stanford environment encourages creativity and entrepreneurship and details best practices for creating an entrepreneurial eco-system.</a:t>
            </a:r>
            <a:endParaRPr b="0" lang="en-US" sz="2400" spc="-1" strike="noStrike">
              <a:latin typeface="Arial"/>
            </a:endParaRPr>
          </a:p>
          <a:p>
            <a:pPr marL="343080" indent="-340920">
              <a:lnSpc>
                <a:spcPct val="115000"/>
              </a:lnSpc>
              <a:buClr>
                <a:srgbClr val="000000"/>
              </a:buClr>
              <a:buFont typeface="Arial"/>
              <a:buChar char="•"/>
              <a:tabLst>
                <a:tab algn="l" pos="0"/>
              </a:tabLst>
            </a:pPr>
            <a:r>
              <a:rPr b="0" lang="en-US" sz="2300" spc="-1" strike="noStrike">
                <a:solidFill>
                  <a:srgbClr val="000000"/>
                </a:solidFill>
                <a:latin typeface="Times New Roman"/>
                <a:ea typeface="Calibri"/>
              </a:rPr>
              <a:t>The Stanford Innovation Survey went out to 143,482 alumni out of</a:t>
            </a:r>
            <a:r>
              <a:rPr b="0" lang="tr-TR" sz="2300" spc="-1" strike="noStrike">
                <a:solidFill>
                  <a:srgbClr val="000000"/>
                </a:solidFill>
                <a:latin typeface="Times New Roman"/>
                <a:ea typeface="Calibri"/>
              </a:rPr>
              <a:t> </a:t>
            </a:r>
            <a:r>
              <a:rPr b="0" lang="en-US" sz="2300" spc="-1" strike="noStrike">
                <a:solidFill>
                  <a:srgbClr val="000000"/>
                </a:solidFill>
                <a:latin typeface="Times New Roman"/>
                <a:ea typeface="Calibri"/>
              </a:rPr>
              <a:t>191,332 total living Stanford degree-holders from the 1930s to 2011</a:t>
            </a:r>
            <a:r>
              <a:rPr b="1" i="1" lang="en-US" sz="2300" spc="-1" strike="noStrike">
                <a:solidFill>
                  <a:srgbClr val="000000"/>
                </a:solidFill>
                <a:latin typeface="Times New Roman"/>
                <a:ea typeface="Calibri"/>
              </a:rPr>
              <a:t>.</a:t>
            </a:r>
            <a:r>
              <a:rPr b="1" i="1" lang="tr-TR" sz="2300" spc="-1" strike="noStrike">
                <a:solidFill>
                  <a:srgbClr val="000000"/>
                </a:solidFill>
                <a:latin typeface="Times New Roman"/>
                <a:ea typeface="Calibri"/>
              </a:rPr>
              <a:t>  I compiled data of 1150 CmpE graduates from my own archive and asked alumni office to augment and update the database. But so far did not get it done.Later we tried to form a group in Linkedin.</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7"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marL="343080" indent="-340920">
              <a:lnSpc>
                <a:spcPct val="115000"/>
              </a:lnSpc>
              <a:buClr>
                <a:srgbClr val="000000"/>
              </a:buClr>
              <a:buFont typeface="Arial"/>
              <a:buChar char="•"/>
            </a:pPr>
            <a:r>
              <a:rPr b="0" lang="tr-TR" sz="2300" spc="-1" strike="noStrike">
                <a:solidFill>
                  <a:srgbClr val="000000"/>
                </a:solidFill>
                <a:latin typeface="Times New Roman"/>
                <a:ea typeface="Calibri"/>
              </a:rPr>
              <a:t>Among those who graduated after 1990 , 25% of reponding entrepreneurs formed their companies within 20 miles of the University. </a:t>
            </a:r>
            <a:r>
              <a:rPr b="1" lang="tr-TR" sz="2300" spc="-1" strike="noStrike">
                <a:solidFill>
                  <a:srgbClr val="000000"/>
                </a:solidFill>
                <a:latin typeface="Times New Roman"/>
                <a:ea typeface="Calibri"/>
              </a:rPr>
              <a:t>What is this percentage for BU Eng’g. And CmpE graduates?</a:t>
            </a:r>
            <a:endParaRPr b="0" lang="en-US" sz="2300" spc="-1" strike="noStrike">
              <a:latin typeface="Arial"/>
            </a:endParaRPr>
          </a:p>
          <a:p>
            <a:pPr marL="343080" indent="-340920">
              <a:lnSpc>
                <a:spcPct val="115000"/>
              </a:lnSpc>
              <a:buClr>
                <a:srgbClr val="000000"/>
              </a:buClr>
              <a:buFont typeface="Arial"/>
              <a:buChar char="•"/>
            </a:pPr>
            <a:r>
              <a:rPr b="0" lang="tr-TR" sz="2300" spc="-1" strike="noStrike">
                <a:solidFill>
                  <a:srgbClr val="000000"/>
                </a:solidFill>
                <a:latin typeface="Times New Roman"/>
                <a:ea typeface="Calibri"/>
              </a:rPr>
              <a:t>25% of faculty respondents (some of whom are also alumni) reported founding or incorporating a firm at some point in their careers. </a:t>
            </a:r>
            <a:r>
              <a:rPr b="1" lang="tr-TR" sz="2300" spc="-1" strike="noStrike">
                <a:solidFill>
                  <a:srgbClr val="000000"/>
                </a:solidFill>
                <a:latin typeface="Times New Roman"/>
                <a:ea typeface="Calibri"/>
              </a:rPr>
              <a:t>At CmpE this percentage is around 15%.</a:t>
            </a:r>
            <a:endParaRPr b="0" lang="en-US" sz="2300" spc="-1" strike="noStrike">
              <a:latin typeface="Arial"/>
            </a:endParaRPr>
          </a:p>
          <a:p>
            <a:pPr>
              <a:lnSpc>
                <a:spcPct val="115000"/>
              </a:lnSpc>
              <a:tabLst>
                <a:tab algn="l" pos="0"/>
              </a:tabLst>
            </a:pPr>
            <a:r>
              <a:rPr b="1" lang="tr-TR" sz="2300" spc="-1" strike="noStrike">
                <a:solidFill>
                  <a:srgbClr val="000000"/>
                </a:solidFill>
                <a:latin typeface="Times New Roman"/>
                <a:ea typeface="Calibri"/>
              </a:rPr>
              <a:t>Factors underlying Stanford success:</a:t>
            </a:r>
            <a:endParaRPr b="0" lang="en-US" sz="2300" spc="-1" strike="noStrike">
              <a:latin typeface="Arial"/>
            </a:endParaRPr>
          </a:p>
          <a:p>
            <a:pPr marL="457200" indent="-455040">
              <a:lnSpc>
                <a:spcPct val="115000"/>
              </a:lnSpc>
              <a:buClr>
                <a:srgbClr val="000000"/>
              </a:buClr>
              <a:buFont typeface="Calibri"/>
              <a:buAutoNum type="arabicPeriod"/>
              <a:tabLst>
                <a:tab algn="l" pos="0"/>
              </a:tabLst>
            </a:pPr>
            <a:r>
              <a:rPr b="0" lang="tr-TR" sz="2300" spc="-1" strike="noStrike">
                <a:solidFill>
                  <a:srgbClr val="000000"/>
                </a:solidFill>
                <a:latin typeface="Times New Roman"/>
                <a:ea typeface="Calibri"/>
              </a:rPr>
              <a:t>Stanford alumni frequently returns to campus to recruit, lecture, collaborate in research and advise current students. </a:t>
            </a:r>
            <a:r>
              <a:rPr b="1" lang="tr-TR" sz="2300" spc="-1" strike="noStrike">
                <a:solidFill>
                  <a:srgbClr val="000000"/>
                </a:solidFill>
                <a:latin typeface="Times New Roman"/>
                <a:ea typeface="Calibri"/>
              </a:rPr>
              <a:t>We also have similar practices but have to make it institutional.</a:t>
            </a:r>
            <a:endParaRPr b="0" lang="en-US" sz="2300" spc="-1" strike="noStrike">
              <a:latin typeface="Arial"/>
            </a:endParaRPr>
          </a:p>
          <a:p>
            <a:pPr>
              <a:lnSpc>
                <a:spcPct val="115000"/>
              </a:lnSpc>
              <a:tabLst>
                <a:tab algn="l" pos="0"/>
              </a:tabLst>
            </a:pPr>
            <a:endParaRPr b="0" lang="en-US" sz="2300" spc="-1" strike="noStrike">
              <a:latin typeface="Arial"/>
            </a:endParaRPr>
          </a:p>
          <a:p>
            <a:pPr>
              <a:lnSpc>
                <a:spcPct val="115000"/>
              </a:lnSpc>
              <a:tabLst>
                <a:tab algn="l" pos="0"/>
              </a:tabLst>
            </a:pPr>
            <a:endParaRPr b="0" lang="en-US" sz="2300" spc="-1" strike="noStrike">
              <a:latin typeface="Arial"/>
            </a:endParaRPr>
          </a:p>
          <a:p>
            <a:pPr>
              <a:lnSpc>
                <a:spcPct val="115000"/>
              </a:lnSpc>
              <a:tabLst>
                <a:tab algn="l" pos="0"/>
              </a:tabLst>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79"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marL="457200" indent="-455040">
              <a:lnSpc>
                <a:spcPct val="115000"/>
              </a:lnSpc>
              <a:buClr>
                <a:srgbClr val="000000"/>
              </a:buClr>
              <a:buFont typeface="Arial"/>
              <a:buAutoNum type="arabicPeriod" startAt="2"/>
            </a:pPr>
            <a:r>
              <a:rPr b="0" lang="tr-TR" sz="2000" spc="-1" strike="noStrike">
                <a:solidFill>
                  <a:srgbClr val="000000"/>
                </a:solidFill>
                <a:latin typeface="Times New Roman"/>
                <a:ea typeface="Calibri"/>
              </a:rPr>
              <a:t>Men and Women who led Silicon Valley’s most innovative companies interact regularly by visiting campus to lecture, collaborate with faculty and share ideas with next generation of entrepreneurs currently filling classrooms. </a:t>
            </a:r>
            <a:r>
              <a:rPr b="1" lang="tr-TR" sz="2000" spc="-1" strike="noStrike">
                <a:solidFill>
                  <a:srgbClr val="000000"/>
                </a:solidFill>
                <a:latin typeface="Times New Roman"/>
                <a:ea typeface="Calibri"/>
              </a:rPr>
              <a:t>Prof’s. U. Çağlayan, L. Akarun and C. Ersoy have started such a series of meetings at Kandilli TAM Center but this must be sustainable</a:t>
            </a:r>
            <a:r>
              <a:rPr b="0" lang="tr-TR" sz="2000" spc="-1" strike="noStrike">
                <a:solidFill>
                  <a:srgbClr val="000000"/>
                </a:solidFill>
                <a:latin typeface="Times New Roman"/>
                <a:ea typeface="Calibri"/>
              </a:rPr>
              <a:t>.</a:t>
            </a:r>
            <a:endParaRPr b="0" lang="en-US" sz="2000" spc="-1" strike="noStrike">
              <a:latin typeface="Arial"/>
            </a:endParaRPr>
          </a:p>
          <a:p>
            <a:pPr marL="457200" indent="-455040">
              <a:lnSpc>
                <a:spcPct val="115000"/>
              </a:lnSpc>
              <a:buClr>
                <a:srgbClr val="000000"/>
              </a:buClr>
              <a:buFont typeface="Arial"/>
              <a:buAutoNum type="arabicPeriod" startAt="2"/>
            </a:pPr>
            <a:r>
              <a:rPr b="0" lang="tr-TR" sz="2000" spc="-1" strike="noStrike">
                <a:solidFill>
                  <a:srgbClr val="000000"/>
                </a:solidFill>
                <a:latin typeface="Times New Roman"/>
                <a:ea typeface="Calibri"/>
              </a:rPr>
              <a:t>Many faculty members extend their mentoring to local companies by serving on boards. The faculty brings domain expertise to the companies related to new technologies. This service, in return, gives academicians insights into industry challenges and consumer opprtunities that often help to define long-term research. </a:t>
            </a:r>
            <a:r>
              <a:rPr b="1" lang="tr-TR" sz="2000" spc="-1" strike="noStrike">
                <a:solidFill>
                  <a:srgbClr val="000000"/>
                </a:solidFill>
                <a:latin typeface="Times New Roman"/>
                <a:ea typeface="Calibri"/>
              </a:rPr>
              <a:t>About 30 years ago we also started such collaborations with industry and allowed late Prof. İ. Kavrakoğlu to spend a year at Turkish Bottle and Glass Industries (Şişe-Cam) and then Prof. Gündüz Ulusoy to Arçelik.We have to reconsider such experiences again. </a:t>
            </a:r>
            <a:endParaRPr b="0" lang="en-US" sz="2000" spc="-1" strike="noStrike">
              <a:latin typeface="Arial"/>
            </a:endParaRPr>
          </a:p>
          <a:p>
            <a:pPr>
              <a:lnSpc>
                <a:spcPct val="115000"/>
              </a:lnSpc>
            </a:pPr>
            <a:endParaRPr b="0" lang="en-US" sz="2000" spc="-1" strike="noStrike">
              <a:latin typeface="Arial"/>
            </a:endParaRPr>
          </a:p>
          <a:p>
            <a:pPr>
              <a:lnSpc>
                <a:spcPct val="115000"/>
              </a:lnSpc>
            </a:pPr>
            <a:endParaRPr b="0" lang="en-US" sz="2000" spc="-1" strike="noStrike">
              <a:latin typeface="Arial"/>
            </a:endParaRPr>
          </a:p>
          <a:p>
            <a:pPr>
              <a:lnSpc>
                <a:spcPct val="115000"/>
              </a:lnSpc>
            </a:pPr>
            <a:endParaRPr b="0" lang="en-US" sz="2000" spc="-1" strike="noStrike">
              <a:latin typeface="Arial"/>
            </a:endParaRPr>
          </a:p>
          <a:p>
            <a:pPr>
              <a:lnSpc>
                <a:spcPct val="115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81" name="CustomShape 2"/>
          <p:cNvSpPr/>
          <p:nvPr/>
        </p:nvSpPr>
        <p:spPr>
          <a:xfrm>
            <a:off x="304920" y="914400"/>
            <a:ext cx="8532360" cy="5712840"/>
          </a:xfrm>
          <a:prstGeom prst="rect">
            <a:avLst/>
          </a:prstGeom>
          <a:noFill/>
          <a:ln w="0">
            <a:noFill/>
          </a:ln>
        </p:spPr>
        <p:style>
          <a:lnRef idx="0"/>
          <a:fillRef idx="0"/>
          <a:effectRef idx="0"/>
          <a:fontRef idx="minor"/>
        </p:style>
        <p:txBody>
          <a:bodyPr lIns="90000" rIns="90000" tIns="45000" bIns="45000">
            <a:noAutofit/>
          </a:bodyPr>
          <a:p>
            <a:pPr marL="457200" indent="-455040">
              <a:lnSpc>
                <a:spcPct val="115000"/>
              </a:lnSpc>
              <a:buClr>
                <a:srgbClr val="000000"/>
              </a:buClr>
              <a:buFont typeface="Arial"/>
              <a:buAutoNum type="arabicPeriod" startAt="3"/>
            </a:pPr>
            <a:r>
              <a:rPr b="0" lang="tr-TR" sz="2000" spc="-1" strike="noStrike">
                <a:solidFill>
                  <a:srgbClr val="000000"/>
                </a:solidFill>
                <a:latin typeface="Times New Roman"/>
                <a:ea typeface="Calibri"/>
              </a:rPr>
              <a:t>University offers dozens of courses and programs that educate and support potential entrepreneurs:</a:t>
            </a:r>
            <a:endParaRPr b="0" lang="en-US" sz="2000" spc="-1" strike="noStrike">
              <a:latin typeface="Arial"/>
            </a:endParaRPr>
          </a:p>
          <a:p>
            <a:pPr marL="343080" indent="-340920">
              <a:lnSpc>
                <a:spcPct val="115000"/>
              </a:lnSpc>
              <a:buClr>
                <a:srgbClr val="000000"/>
              </a:buClr>
              <a:buFont typeface="Arial"/>
              <a:buChar char="•"/>
            </a:pPr>
            <a:r>
              <a:rPr b="0" lang="tr-TR" sz="2000" spc="-1" strike="noStrike">
                <a:solidFill>
                  <a:srgbClr val="000000"/>
                </a:solidFill>
                <a:latin typeface="Times New Roman"/>
                <a:ea typeface="Calibri"/>
              </a:rPr>
              <a:t>LaunchPad: A 10-week course in product design and developement in which student teams imagine, prototype, build, market, distribute and sell a product or service. </a:t>
            </a:r>
            <a:r>
              <a:rPr b="1" lang="tr-TR" sz="2000" spc="-1" strike="noStrike">
                <a:solidFill>
                  <a:srgbClr val="000000"/>
                </a:solidFill>
                <a:latin typeface="Times New Roman"/>
                <a:ea typeface="Calibri"/>
              </a:rPr>
              <a:t>How about a collaborative IoT senior project  for EE+CmpE+ME+MBA seniors?</a:t>
            </a:r>
            <a:endParaRPr b="0" lang="en-US" sz="2000" spc="-1" strike="noStrike">
              <a:latin typeface="Arial"/>
            </a:endParaRPr>
          </a:p>
          <a:p>
            <a:pPr marL="343080" indent="-340920">
              <a:lnSpc>
                <a:spcPct val="115000"/>
              </a:lnSpc>
              <a:buClr>
                <a:srgbClr val="000000"/>
              </a:buClr>
              <a:buFont typeface="Arial"/>
              <a:buChar char="•"/>
            </a:pPr>
            <a:r>
              <a:rPr b="0" lang="tr-TR" sz="2000" spc="-1" strike="noStrike">
                <a:solidFill>
                  <a:srgbClr val="000000"/>
                </a:solidFill>
                <a:latin typeface="Times New Roman"/>
                <a:ea typeface="Calibri"/>
              </a:rPr>
              <a:t>Creating a Start-up: A two-quarter course offered by the Grad. School of Business. Team thought by faculty, Silicon Valley enterpreneurs and venture capital firms</a:t>
            </a:r>
            <a:endParaRPr b="0" lang="en-US" sz="2000" spc="-1" strike="noStrike">
              <a:latin typeface="Arial"/>
            </a:endParaRPr>
          </a:p>
          <a:p>
            <a:pPr marL="343080" indent="-340920">
              <a:lnSpc>
                <a:spcPct val="115000"/>
              </a:lnSpc>
              <a:buClr>
                <a:srgbClr val="000000"/>
              </a:buClr>
              <a:buFont typeface="Arial"/>
              <a:buChar char="•"/>
            </a:pPr>
            <a:r>
              <a:rPr b="0" lang="tr-TR" sz="2000" spc="-1" strike="noStrike">
                <a:solidFill>
                  <a:srgbClr val="000000"/>
                </a:solidFill>
                <a:latin typeface="Times New Roman"/>
                <a:ea typeface="Calibri"/>
              </a:rPr>
              <a:t>The Sprit of Entrepreneurship: A School of Engineering course offered to undergraduates and graduate students  in the form of Entrepreneurial Thought Leader Seminars.</a:t>
            </a:r>
            <a:endParaRPr b="0" lang="en-US" sz="2000" spc="-1" strike="noStrike">
              <a:latin typeface="Arial"/>
            </a:endParaRPr>
          </a:p>
          <a:p>
            <a:pPr>
              <a:lnSpc>
                <a:spcPct val="115000"/>
              </a:lnSpc>
              <a:tabLst>
                <a:tab algn="l" pos="0"/>
              </a:tabLst>
            </a:pPr>
            <a:r>
              <a:rPr b="1" lang="tr-TR" sz="2000" spc="-1" strike="noStrike">
                <a:solidFill>
                  <a:srgbClr val="000000"/>
                </a:solidFill>
                <a:latin typeface="Times New Roman"/>
                <a:ea typeface="Calibri"/>
              </a:rPr>
              <a:t>We also have some similar courses.</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4"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marL="216000" indent="-340920">
              <a:lnSpc>
                <a:spcPct val="115000"/>
              </a:lnSpc>
              <a:buClr>
                <a:srgbClr val="000000"/>
              </a:buClr>
              <a:buFont typeface="Arial"/>
              <a:buChar char="•"/>
              <a:tabLst>
                <a:tab algn="l" pos="0"/>
              </a:tabLst>
            </a:pPr>
            <a:r>
              <a:rPr b="0" lang="tr-TR" sz="2800" spc="-1" strike="noStrike">
                <a:solidFill>
                  <a:srgbClr val="000000"/>
                </a:solidFill>
                <a:latin typeface="Times New Roman"/>
                <a:ea typeface="Calibri"/>
              </a:rPr>
              <a:t>ROI almost always forces us to try to relate a new</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    </a:t>
            </a:r>
            <a:r>
              <a:rPr b="0" lang="tr-TR" sz="2800" spc="-1" strike="noStrike">
                <a:solidFill>
                  <a:srgbClr val="000000"/>
                </a:solidFill>
                <a:latin typeface="Times New Roman"/>
                <a:ea typeface="Calibri"/>
              </a:rPr>
              <a:t>idea to an existing market.</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Question: “What’s the value of this idea?”</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Answer: “We don’t know.”</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Response: “We can’t fund it if we don’t know what’s going to be worth.”</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Answer: “We won’t know what it will be worth until we get some funding</a:t>
            </a:r>
            <a:r>
              <a:rPr b="0" lang="tr-TR" sz="2400" spc="-1" strike="noStrike">
                <a:solidFill>
                  <a:srgbClr val="000000"/>
                </a:solidFill>
                <a:latin typeface="Calibri"/>
                <a:ea typeface="Calibri"/>
              </a:rPr>
              <a:t> </a:t>
            </a:r>
            <a:r>
              <a:rPr b="0" lang="tr-TR" sz="2800" spc="-1" strike="noStrike">
                <a:solidFill>
                  <a:srgbClr val="000000"/>
                </a:solidFill>
                <a:latin typeface="Times New Roman"/>
                <a:ea typeface="Calibri"/>
              </a:rPr>
              <a:t>to develop it…”</a:t>
            </a:r>
            <a:endParaRPr b="0" lang="en-US" sz="2800" spc="-1" strike="noStrike">
              <a:latin typeface="Arial"/>
            </a:endParaRPr>
          </a:p>
          <a:p>
            <a:pPr>
              <a:lnSpc>
                <a:spcPct val="115000"/>
              </a:lnSpc>
              <a:tabLst>
                <a:tab algn="l" pos="0"/>
              </a:tabLst>
            </a:pPr>
            <a:endParaRPr b="0" lang="en-US" sz="2800" spc="-1" strike="noStrike">
              <a:latin typeface="Arial"/>
            </a:endParaRPr>
          </a:p>
          <a:p>
            <a:pPr>
              <a:lnSpc>
                <a:spcPct val="115000"/>
              </a:lnSpc>
              <a:tabLst>
                <a:tab algn="l" pos="0"/>
              </a:tabLst>
            </a:pPr>
            <a:endParaRPr b="0" lang="en-US" sz="2800" spc="-1" strike="noStrike">
              <a:latin typeface="Arial"/>
            </a:endParaRPr>
          </a:p>
        </p:txBody>
      </p:sp>
      <p:sp>
        <p:nvSpPr>
          <p:cNvPr id="95"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97"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a:lnSpc>
                <a:spcPct val="115000"/>
              </a:lnSpc>
              <a:spcAft>
                <a:spcPts val="1001"/>
              </a:spcAft>
              <a:tabLst>
                <a:tab algn="l" pos="0"/>
              </a:tabLst>
            </a:pPr>
            <a:r>
              <a:rPr b="0" lang="tr-TR" sz="2800" spc="-1" strike="noStrike">
                <a:solidFill>
                  <a:srgbClr val="000000"/>
                </a:solidFill>
                <a:latin typeface="Times New Roman"/>
                <a:ea typeface="Calibri"/>
              </a:rPr>
              <a:t>Value of innovation = F(Average distance to existing solutions, predicted market value).</a:t>
            </a:r>
            <a:endParaRPr b="0" lang="en-US" sz="2800" spc="-1" strike="noStrike">
              <a:latin typeface="Arial"/>
            </a:endParaRPr>
          </a:p>
          <a:p>
            <a:pPr marL="343080" indent="-340920">
              <a:lnSpc>
                <a:spcPct val="100000"/>
              </a:lnSpc>
              <a:buClr>
                <a:srgbClr val="000000"/>
              </a:buClr>
              <a:buFont typeface="Symbol"/>
              <a:buChar char=""/>
              <a:tabLst>
                <a:tab algn="l" pos="0"/>
              </a:tabLst>
            </a:pPr>
            <a:r>
              <a:rPr b="0" lang="tr-TR" sz="2800" spc="-1" strike="noStrike">
                <a:solidFill>
                  <a:srgbClr val="000000"/>
                </a:solidFill>
                <a:latin typeface="Times New Roman"/>
                <a:ea typeface="Calibri"/>
              </a:rPr>
              <a:t>Distance to existing solutions (may also be used to detect  “plagiarism”, “patentability” and to protect IP. Formal representation of innovation (Innovation model) is necessary. </a:t>
            </a:r>
            <a:endParaRPr b="0" lang="en-US" sz="2800" spc="-1" strike="noStrike">
              <a:latin typeface="Arial"/>
            </a:endParaRPr>
          </a:p>
          <a:p>
            <a:pPr>
              <a:lnSpc>
                <a:spcPct val="100000"/>
              </a:lnSpc>
              <a:tabLst>
                <a:tab algn="l" pos="0"/>
              </a:tabLst>
            </a:pPr>
            <a:r>
              <a:rPr b="0" lang="tr-TR" sz="2800" spc="-1" strike="noStrike">
                <a:solidFill>
                  <a:srgbClr val="000000"/>
                </a:solidFill>
                <a:latin typeface="Times New Roman"/>
                <a:ea typeface="Calibri"/>
              </a:rPr>
              <a:t>Patent maps/patent networks/patent graphs may help.</a:t>
            </a:r>
            <a:endParaRPr b="0" lang="en-US" sz="2800" spc="-1" strike="noStrike">
              <a:latin typeface="Arial"/>
            </a:endParaRPr>
          </a:p>
          <a:p>
            <a:pPr marL="343080" indent="-340920">
              <a:lnSpc>
                <a:spcPct val="100000"/>
              </a:lnSpc>
              <a:spcBef>
                <a:spcPts val="561"/>
              </a:spcBef>
              <a:buClr>
                <a:srgbClr val="000000"/>
              </a:buClr>
              <a:buFont typeface="Symbol"/>
              <a:buChar char=""/>
              <a:tabLst>
                <a:tab algn="l" pos="0"/>
              </a:tabLst>
            </a:pPr>
            <a:r>
              <a:rPr b="0" lang="tr-TR" sz="2800" spc="-1" strike="noStrike">
                <a:solidFill>
                  <a:srgbClr val="000000"/>
                </a:solidFill>
                <a:latin typeface="Times New Roman"/>
                <a:ea typeface="Calibri"/>
              </a:rPr>
              <a:t>Predicted market value of end product. Can it be estimated  indirectly via its citation by others ? (citation based metric)</a:t>
            </a:r>
            <a:endParaRPr b="0" lang="en-US" sz="2800" spc="-1" strike="noStrike">
              <a:latin typeface="Arial"/>
            </a:endParaRPr>
          </a:p>
          <a:p>
            <a:pPr>
              <a:lnSpc>
                <a:spcPct val="115000"/>
              </a:lnSpc>
              <a:tabLst>
                <a:tab algn="l" pos="0"/>
              </a:tabLst>
            </a:pPr>
            <a:endParaRPr b="0" lang="en-US" sz="2800" spc="-1" strike="noStrike">
              <a:latin typeface="Arial"/>
            </a:endParaRPr>
          </a:p>
        </p:txBody>
      </p:sp>
      <p:sp>
        <p:nvSpPr>
          <p:cNvPr id="98"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0"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800" spc="-1" strike="noStrike" u="sng">
                <a:solidFill>
                  <a:srgbClr val="000000"/>
                </a:solidFill>
                <a:uFillTx/>
                <a:latin typeface="Times New Roman"/>
                <a:ea typeface="Calibri"/>
              </a:rPr>
              <a:t>Innovation Metrics:</a:t>
            </a:r>
            <a:endParaRPr b="0" lang="en-US" sz="2800" spc="-1" strike="noStrike">
              <a:latin typeface="Arial"/>
            </a:endParaRPr>
          </a:p>
          <a:p>
            <a:pPr>
              <a:lnSpc>
                <a:spcPct val="115000"/>
              </a:lnSpc>
              <a:tabLst>
                <a:tab algn="l" pos="0"/>
              </a:tabLst>
            </a:pPr>
            <a:r>
              <a:rPr b="0" lang="tr-TR" sz="2800" spc="-1" strike="noStrike">
                <a:solidFill>
                  <a:srgbClr val="000000"/>
                </a:solidFill>
                <a:latin typeface="Times New Roman"/>
                <a:ea typeface="Calibri"/>
              </a:rPr>
              <a:t>Corporate Perspective: Innovation portfolio metrics.</a:t>
            </a:r>
            <a:endParaRPr b="0" lang="en-US" sz="2800" spc="-1" strike="noStrike">
              <a:latin typeface="Arial"/>
            </a:endParaRPr>
          </a:p>
          <a:p>
            <a:pPr>
              <a:lnSpc>
                <a:spcPct val="115000"/>
              </a:lnSpc>
              <a:tabLst>
                <a:tab algn="l" pos="0"/>
              </a:tabLst>
            </a:pPr>
            <a:r>
              <a:rPr b="0" i="1" lang="tr-TR" sz="2800" spc="-1" strike="noStrike">
                <a:solidFill>
                  <a:srgbClr val="000000"/>
                </a:solidFill>
                <a:latin typeface="Times New Roman"/>
                <a:ea typeface="Calibri"/>
              </a:rPr>
              <a:t>Portfolio concept: Every individual innovation effort may not be successful, but we can manage a portfolio of innovations </a:t>
            </a:r>
            <a:r>
              <a:rPr b="0" lang="tr-TR" sz="2400" spc="-1" strike="noStrike">
                <a:solidFill>
                  <a:srgbClr val="000000"/>
                </a:solidFill>
                <a:latin typeface="Calibri"/>
                <a:ea typeface="Calibri"/>
              </a:rPr>
              <a:t>(</a:t>
            </a:r>
            <a:r>
              <a:rPr b="0" i="1" lang="tr-TR" sz="2800" spc="-1" strike="noStrike">
                <a:solidFill>
                  <a:srgbClr val="000000"/>
                </a:solidFill>
                <a:latin typeface="Times New Roman"/>
                <a:ea typeface="Calibri"/>
              </a:rPr>
              <a:t>risk diversification) .</a:t>
            </a:r>
            <a:endParaRPr b="0" lang="en-US" sz="2800" spc="-1" strike="noStrike">
              <a:latin typeface="Arial"/>
            </a:endParaRPr>
          </a:p>
          <a:p>
            <a:pPr>
              <a:lnSpc>
                <a:spcPct val="115000"/>
              </a:lnSpc>
              <a:spcAft>
                <a:spcPts val="1001"/>
              </a:spcAft>
              <a:tabLst>
                <a:tab algn="l" pos="0"/>
              </a:tabLst>
            </a:pPr>
            <a:r>
              <a:rPr b="0" lang="tr-TR" sz="2800" spc="-1" strike="noStrike" u="sng">
                <a:solidFill>
                  <a:srgbClr val="000000"/>
                </a:solidFill>
                <a:uFillTx/>
                <a:latin typeface="Times New Roman"/>
                <a:ea typeface="Calibri"/>
              </a:rPr>
              <a:t>Proposed Metrics: </a:t>
            </a:r>
            <a:endParaRPr b="0" lang="en-US" sz="2800" spc="-1" strike="noStrike">
              <a:latin typeface="Arial"/>
            </a:endParaRPr>
          </a:p>
          <a:p>
            <a:pPr marL="343080" indent="-340920">
              <a:lnSpc>
                <a:spcPct val="115000"/>
              </a:lnSpc>
              <a:buClr>
                <a:srgbClr val="000000"/>
              </a:buClr>
              <a:buFont typeface="Arial"/>
              <a:buChar char="•"/>
              <a:tabLst>
                <a:tab algn="l" pos="0"/>
              </a:tabLst>
            </a:pPr>
            <a:r>
              <a:rPr b="0" i="1" lang="tr-TR" sz="2600" spc="-1" strike="noStrike">
                <a:solidFill>
                  <a:srgbClr val="000000"/>
                </a:solidFill>
                <a:latin typeface="Times New Roman"/>
                <a:ea typeface="Calibri"/>
              </a:rPr>
              <a:t>Balance of incremental and breakthrough projects</a:t>
            </a:r>
            <a:endParaRPr b="0" lang="en-US" sz="2600" spc="-1" strike="noStrike">
              <a:latin typeface="Arial"/>
            </a:endParaRPr>
          </a:p>
          <a:p>
            <a:pPr marL="343080" indent="-340920">
              <a:lnSpc>
                <a:spcPct val="115000"/>
              </a:lnSpc>
              <a:buClr>
                <a:srgbClr val="000000"/>
              </a:buClr>
              <a:buFont typeface="Arial"/>
              <a:buChar char="•"/>
              <a:tabLst>
                <a:tab algn="l" pos="0"/>
              </a:tabLst>
            </a:pPr>
            <a:r>
              <a:rPr b="0" i="1" lang="tr-TR" sz="2600" spc="-1" strike="noStrike">
                <a:solidFill>
                  <a:srgbClr val="000000"/>
                </a:solidFill>
                <a:latin typeface="Times New Roman"/>
                <a:ea typeface="Calibri"/>
              </a:rPr>
              <a:t>Actual portfolio composition in the sales stage compared with planned/</a:t>
            </a:r>
            <a:r>
              <a:rPr b="0" lang="tr-TR" sz="2600" spc="-1" strike="noStrike">
                <a:solidFill>
                  <a:srgbClr val="000000"/>
                </a:solidFill>
                <a:latin typeface="Calibri"/>
                <a:ea typeface="Calibri"/>
              </a:rPr>
              <a:t> </a:t>
            </a:r>
            <a:r>
              <a:rPr b="0" i="1" lang="tr-TR" sz="2600" spc="-1" strike="noStrike">
                <a:solidFill>
                  <a:srgbClr val="000000"/>
                </a:solidFill>
                <a:latin typeface="Times New Roman"/>
                <a:ea typeface="Calibri"/>
              </a:rPr>
              <a:t>intended portfolio composition in the planning stage</a:t>
            </a:r>
            <a:endParaRPr b="0" lang="en-US" sz="2600" spc="-1" strike="noStrike">
              <a:latin typeface="Arial"/>
            </a:endParaRPr>
          </a:p>
          <a:p>
            <a:pPr marL="343080" indent="-340920">
              <a:lnSpc>
                <a:spcPct val="115000"/>
              </a:lnSpc>
              <a:buClr>
                <a:srgbClr val="000000"/>
              </a:buClr>
              <a:buFont typeface="Arial"/>
              <a:buChar char="•"/>
              <a:tabLst>
                <a:tab algn="l" pos="0"/>
              </a:tabLst>
            </a:pPr>
            <a:r>
              <a:rPr b="0" i="1" lang="tr-TR" sz="2600" spc="-1" strike="noStrike">
                <a:solidFill>
                  <a:srgbClr val="000000"/>
                </a:solidFill>
                <a:latin typeface="Times New Roman"/>
                <a:ea typeface="Calibri"/>
              </a:rPr>
              <a:t>Rate of introducing  breakthroughs to keep up with or</a:t>
            </a:r>
            <a:r>
              <a:rPr b="0" lang="tr-TR" sz="2600" spc="-1" strike="noStrike">
                <a:solidFill>
                  <a:srgbClr val="000000"/>
                </a:solidFill>
                <a:latin typeface="Calibri"/>
                <a:ea typeface="Calibri"/>
              </a:rPr>
              <a:t> </a:t>
            </a:r>
            <a:r>
              <a:rPr b="0" i="1" lang="tr-TR" sz="2600" spc="-1" strike="noStrike">
                <a:solidFill>
                  <a:srgbClr val="000000"/>
                </a:solidFill>
                <a:latin typeface="Times New Roman"/>
                <a:ea typeface="Calibri"/>
              </a:rPr>
              <a:t>ahead of change?</a:t>
            </a:r>
            <a:endParaRPr b="0" lang="en-US" sz="2600" spc="-1" strike="noStrike">
              <a:latin typeface="Arial"/>
            </a:endParaRPr>
          </a:p>
          <a:p>
            <a:pPr>
              <a:lnSpc>
                <a:spcPct val="115000"/>
              </a:lnSpc>
              <a:tabLst>
                <a:tab algn="l" pos="0"/>
              </a:tabLst>
            </a:pPr>
            <a:endParaRPr b="0" lang="en-US" sz="2600" spc="-1" strike="noStrike">
              <a:latin typeface="Arial"/>
            </a:endParaRPr>
          </a:p>
        </p:txBody>
      </p:sp>
      <p:sp>
        <p:nvSpPr>
          <p:cNvPr id="101"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3"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400" spc="-1" strike="noStrike" u="sng">
                <a:solidFill>
                  <a:srgbClr val="000000"/>
                </a:solidFill>
                <a:uFillTx/>
                <a:latin typeface="Times New Roman"/>
                <a:ea typeface="Calibri"/>
              </a:rPr>
              <a:t>Metrics related to «strategic thinking &amp; Research» phase:</a:t>
            </a:r>
            <a:endParaRPr b="0" lang="en-US" sz="2400" spc="-1" strike="noStrike">
              <a:latin typeface="Arial"/>
            </a:endParaRPr>
          </a:p>
          <a:p>
            <a:pPr>
              <a:lnSpc>
                <a:spcPct val="115000"/>
              </a:lnSpc>
              <a:tabLst>
                <a:tab algn="l" pos="0"/>
              </a:tabLst>
            </a:pPr>
            <a:r>
              <a:rPr b="1" i="1" lang="tr-TR" sz="2400" spc="-1" strike="noStrike">
                <a:solidFill>
                  <a:srgbClr val="000000"/>
                </a:solidFill>
                <a:latin typeface="Times New Roman"/>
                <a:ea typeface="Times New Roman"/>
              </a:rPr>
              <a:t>Strategic Thinking &amp; Research:</a:t>
            </a:r>
            <a:r>
              <a:rPr b="1" i="1"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Innovation process  begins with  thinking about what we want to get out of the overall innovation effort (strategic advantage in the marketplace).</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Do research to understand  how society and the market are evolving and creating the new white spaces in which new markets will develop.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Try to understand user wants, needs, motivations, beliefs and attitudes</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Be aware of  new technological possibilities that are embodied in new discoveries and developments, and methods.</a:t>
            </a:r>
            <a:endParaRPr b="0" lang="en-US" sz="2400" spc="-1" strike="noStrike">
              <a:latin typeface="Arial"/>
            </a:endParaRPr>
          </a:p>
          <a:p>
            <a:pPr>
              <a:lnSpc>
                <a:spcPct val="115000"/>
              </a:lnSpc>
              <a:tabLst>
                <a:tab algn="l" pos="0"/>
              </a:tabLst>
            </a:pPr>
            <a:r>
              <a:rPr b="0" lang="tr-TR" sz="2400" spc="-1" strike="noStrike">
                <a:solidFill>
                  <a:srgbClr val="000000"/>
                </a:solidFill>
                <a:latin typeface="Times New Roman"/>
                <a:ea typeface="Calibri"/>
              </a:rPr>
              <a:t>Goal is to uncover the knowledge, expose new perspectives, evoke new concepts, merging technology and customer knowledge.</a:t>
            </a:r>
            <a:endParaRPr b="0" lang="en-US" sz="2400" spc="-1" strike="noStrike">
              <a:latin typeface="Arial"/>
            </a:endParaRPr>
          </a:p>
          <a:p>
            <a:pPr>
              <a:lnSpc>
                <a:spcPct val="115000"/>
              </a:lnSpc>
              <a:tabLst>
                <a:tab algn="l" pos="0"/>
              </a:tabLst>
            </a:pPr>
            <a:endParaRPr b="0" lang="en-US" sz="2400" spc="-1" strike="noStrike">
              <a:latin typeface="Arial"/>
            </a:endParaRPr>
          </a:p>
        </p:txBody>
      </p:sp>
      <p:sp>
        <p:nvSpPr>
          <p:cNvPr id="104"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SWE 598 Special Topics: Technovation</a:t>
            </a:r>
            <a:endParaRPr b="0" lang="en-US" sz="3200" spc="-1" strike="noStrike">
              <a:latin typeface="Arial"/>
            </a:endParaRPr>
          </a:p>
        </p:txBody>
      </p:sp>
      <p:sp>
        <p:nvSpPr>
          <p:cNvPr id="106" name="CustomShape 2"/>
          <p:cNvSpPr/>
          <p:nvPr/>
        </p:nvSpPr>
        <p:spPr>
          <a:xfrm>
            <a:off x="457200" y="914400"/>
            <a:ext cx="8227440" cy="571284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tr-TR" sz="2600" spc="-1" strike="noStrike" u="sng">
                <a:solidFill>
                  <a:srgbClr val="000000"/>
                </a:solidFill>
                <a:uFillTx/>
                <a:latin typeface="Times New Roman"/>
                <a:ea typeface="Calibri"/>
              </a:rPr>
              <a:t>Metrics related to «strategic thinking &amp; Research» phase:</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Number of customer groups  examined</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 of  research results applied in new products, services, and processes</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Breadth of participation from organization in the strategic thinking &amp; research process</a:t>
            </a:r>
            <a:r>
              <a:rPr b="0" lang="tr-TR" sz="2600" spc="-1" strike="noStrike">
                <a:solidFill>
                  <a:srgbClr val="000000"/>
                </a:solidFill>
                <a:latin typeface="Calibri"/>
                <a:ea typeface="Calibri"/>
              </a:rPr>
              <a:t> </a:t>
            </a:r>
            <a:r>
              <a:rPr b="0" lang="tr-TR" sz="2600" spc="-1" strike="noStrike">
                <a:solidFill>
                  <a:srgbClr val="000000"/>
                </a:solidFill>
                <a:latin typeface="Times New Roman"/>
                <a:ea typeface="Calibri"/>
              </a:rPr>
              <a:t>(broader is generally better)</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Time invested in strategic thinking &amp; research</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Money invested in strategic thinking &amp; research</a:t>
            </a:r>
            <a:endParaRPr b="0" lang="en-US" sz="2600" spc="-1" strike="noStrike">
              <a:latin typeface="Arial"/>
            </a:endParaRPr>
          </a:p>
          <a:p>
            <a:pPr marL="343080" indent="-340920">
              <a:lnSpc>
                <a:spcPct val="115000"/>
              </a:lnSpc>
              <a:buClr>
                <a:srgbClr val="000000"/>
              </a:buClr>
              <a:buFont typeface="Arial"/>
              <a:buChar char="•"/>
              <a:tabLst>
                <a:tab algn="l" pos="0"/>
              </a:tabLst>
            </a:pPr>
            <a:r>
              <a:rPr b="0" lang="tr-TR" sz="2600" spc="-1" strike="noStrike">
                <a:solidFill>
                  <a:srgbClr val="000000"/>
                </a:solidFill>
                <a:latin typeface="Times New Roman"/>
                <a:ea typeface="Calibri"/>
              </a:rPr>
              <a:t>Time senior managers invest in process</a:t>
            </a:r>
            <a:endParaRPr b="0" lang="en-US" sz="2600" spc="-1" strike="noStrike">
              <a:latin typeface="Arial"/>
            </a:endParaRPr>
          </a:p>
          <a:p>
            <a:pPr>
              <a:lnSpc>
                <a:spcPct val="115000"/>
              </a:lnSpc>
              <a:tabLst>
                <a:tab algn="l" pos="0"/>
              </a:tabLst>
            </a:pPr>
            <a:endParaRPr b="0" lang="en-US" sz="2600" spc="-1" strike="noStrike">
              <a:latin typeface="Arial"/>
            </a:endParaRPr>
          </a:p>
        </p:txBody>
      </p:sp>
      <p:sp>
        <p:nvSpPr>
          <p:cNvPr id="107" name="CustomShape 3"/>
          <p:cNvSpPr/>
          <p:nvPr/>
        </p:nvSpPr>
        <p:spPr>
          <a:xfrm>
            <a:off x="304920" y="2904840"/>
            <a:ext cx="8379720" cy="579960"/>
          </a:xfrm>
          <a:prstGeom prst="rect">
            <a:avLst/>
          </a:prstGeom>
          <a:noFill/>
          <a:ln w="0">
            <a:noFill/>
          </a:ln>
        </p:spPr>
        <p:style>
          <a:lnRef idx="0"/>
          <a:fillRef idx="0"/>
          <a:effectRef idx="0"/>
          <a:fontRef idx="minor"/>
        </p:style>
        <p:txBody>
          <a:bodyPr lIns="90000" rIns="90000" tIns="45000" bIns="45000">
            <a:spAutoFit/>
          </a:bodyPr>
          <a:p>
            <a:pPr>
              <a:lnSpc>
                <a:spcPct val="115000"/>
              </a:lnSpc>
            </a:pPr>
            <a:r>
              <a:rPr b="1" lang="tr-TR" sz="2800" spc="-1" strike="noStrike">
                <a:solidFill>
                  <a:srgbClr val="000000"/>
                </a:solidFill>
                <a:latin typeface="Times New Roman"/>
                <a:ea typeface="Calibri"/>
              </a:rPr>
              <a:t> </a:t>
            </a:r>
            <a:r>
              <a:rPr b="1" lang="tr-TR" sz="2800" spc="-1" strike="noStrike">
                <a:solidFill>
                  <a:srgbClr val="000000"/>
                </a:solidFill>
                <a:latin typeface="Calibri"/>
                <a:ea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3173</TotalTime>
  <Application>LibreOffice/7.0.4.2$Windows_X86_64 LibreOffice_project/dcf040e67528d9187c66b2379df5ea4407429775</Application>
  <AppVersion>15.0000</AppVersion>
  <Words>3931</Words>
  <Paragraphs>344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2018-02-05T08:47:14Z</dcterms:created>
  <dc:creator>Oğuz</dc:creator>
  <dc:description/>
  <dc:language>en-US</dc:language>
  <cp:lastModifiedBy/>
  <cp:lastPrinted>2020-11-24T14:16:22Z</cp:lastPrinted>
  <dcterms:modified xsi:type="dcterms:W3CDTF">2024-03-28T21:25:00Z</dcterms:modified>
  <cp:revision>209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41</vt:i4>
  </property>
</Properties>
</file>