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1447920"/>
            <a:ext cx="7767000" cy="1671120"/>
          </a:xfrm>
          <a:prstGeom prst="rect">
            <a:avLst/>
          </a:prstGeom>
          <a:noFill/>
          <a:ln w="0">
            <a:noFill/>
          </a:ln>
        </p:spPr>
        <p:style>
          <a:lnRef idx="0"/>
          <a:fillRef idx="0"/>
          <a:effectRef idx="0"/>
          <a:fontRef idx="minor"/>
        </p:style>
        <p:txBody>
          <a:bodyPr lIns="90000" rIns="90000" tIns="45000" bIns="45000" anchor="ctr">
            <a:normAutofit fontScale="91000"/>
          </a:bodyPr>
          <a:p>
            <a:pPr algn="ctr">
              <a:lnSpc>
                <a:spcPct val="100000"/>
              </a:lnSpc>
            </a:pPr>
            <a:r>
              <a:rPr b="1" lang="tr-TR" sz="4400" spc="-1" strike="noStrike">
                <a:solidFill>
                  <a:srgbClr val="000000"/>
                </a:solidFill>
                <a:latin typeface="Calibri"/>
                <a:ea typeface="DejaVu Sans"/>
              </a:rPr>
              <a:t>SWE 598 Special Topics:</a:t>
            </a:r>
            <a:br/>
            <a:r>
              <a:rPr b="1" lang="tr-TR" sz="4400" spc="-1" strike="noStrike">
                <a:solidFill>
                  <a:srgbClr val="000000"/>
                </a:solidFill>
                <a:latin typeface="Calibri"/>
                <a:ea typeface="DejaVu Sans"/>
              </a:rPr>
              <a:t>Technovation- Technology Trends &amp; Innovation</a:t>
            </a:r>
            <a:endParaRPr b="0" lang="en-US" sz="4400" spc="-1" strike="noStrike">
              <a:latin typeface="Arial"/>
            </a:endParaRPr>
          </a:p>
        </p:txBody>
      </p:sp>
      <p:sp>
        <p:nvSpPr>
          <p:cNvPr id="77" name="CustomShape 2"/>
          <p:cNvSpPr/>
          <p:nvPr/>
        </p:nvSpPr>
        <p:spPr>
          <a:xfrm>
            <a:off x="1371600" y="3505320"/>
            <a:ext cx="6395400" cy="2661480"/>
          </a:xfrm>
          <a:prstGeom prst="rect">
            <a:avLst/>
          </a:prstGeom>
          <a:noFill/>
          <a:ln w="0">
            <a:noFill/>
          </a:ln>
        </p:spPr>
        <p:style>
          <a:lnRef idx="0"/>
          <a:fillRef idx="0"/>
          <a:effectRef idx="0"/>
          <a:fontRef idx="minor"/>
        </p:style>
        <p:txBody>
          <a:bodyPr lIns="90000" rIns="90000" tIns="45000" bIns="45000">
            <a:normAutofit/>
          </a:bodyPr>
          <a:p>
            <a:pPr algn="ctr">
              <a:lnSpc>
                <a:spcPct val="100000"/>
              </a:lnSpc>
              <a:spcBef>
                <a:spcPts val="641"/>
              </a:spcBef>
              <a:tabLst>
                <a:tab algn="l" pos="0"/>
              </a:tabLst>
            </a:pPr>
            <a:r>
              <a:rPr b="1" lang="en-US" sz="3200" spc="-1" strike="noStrike">
                <a:solidFill>
                  <a:srgbClr val="000000"/>
                </a:solidFill>
                <a:latin typeface="Calibri"/>
                <a:ea typeface="DejaVu Sans"/>
              </a:rPr>
              <a:t>Emeritus Prof. Dr. Oğuz Tosun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tosuno@boun.edu.tr</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Computer Engineering Department</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Boğaziçi University</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SPRING 2024, İstanbu</a:t>
            </a:r>
            <a:r>
              <a:rPr b="0" lang="tr-TR" sz="3200" spc="-1" strike="noStrike">
                <a:solidFill>
                  <a:srgbClr val="000000"/>
                </a:solidFill>
                <a:latin typeface="Calibri"/>
                <a:ea typeface="DejaVu Sans"/>
              </a:rPr>
              <a:t>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96"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i="1" lang="en-US" sz="2800" spc="-1" strike="noStrike">
                <a:solidFill>
                  <a:srgbClr val="000000"/>
                </a:solidFill>
                <a:latin typeface="Calibri"/>
                <a:ea typeface="DejaVu Sans"/>
              </a:rPr>
              <a:t>Stage </a:t>
            </a:r>
            <a:r>
              <a:rPr b="1" i="1" lang="tr-TR" sz="2800" spc="-1" strike="noStrike">
                <a:solidFill>
                  <a:srgbClr val="000000"/>
                </a:solidFill>
                <a:latin typeface="Calibri"/>
                <a:ea typeface="DejaVu Sans"/>
              </a:rPr>
              <a:t>#</a:t>
            </a:r>
            <a:r>
              <a:rPr b="1" i="1" lang="en-US" sz="2800" spc="-1" strike="noStrike">
                <a:solidFill>
                  <a:srgbClr val="000000"/>
                </a:solidFill>
                <a:latin typeface="Calibri"/>
                <a:ea typeface="DejaVu Sans"/>
              </a:rPr>
              <a:t>1. Problem Search and Strategic Thinking:</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DejaVu Sans"/>
              </a:rPr>
              <a:t>Innovation to yield a strategic advantage in  market.</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How well our strateg</a:t>
            </a:r>
            <a:r>
              <a:rPr b="0" lang="en-US" sz="2800" spc="-1" strike="noStrike">
                <a:solidFill>
                  <a:srgbClr val="000000"/>
                </a:solidFill>
                <a:latin typeface="Calibri"/>
                <a:ea typeface="DejaVu Sans"/>
              </a:rPr>
              <a:t>y</a:t>
            </a:r>
            <a:r>
              <a:rPr b="0" lang="tr-TR" sz="2800" spc="-1" strike="noStrike">
                <a:solidFill>
                  <a:srgbClr val="000000"/>
                </a:solidFill>
                <a:latin typeface="Calibri"/>
                <a:ea typeface="DejaVu Sans"/>
              </a:rPr>
              <a:t> match the way the market is evolving? </a:t>
            </a:r>
            <a:r>
              <a:rPr b="0" lang="en-US" sz="2800" spc="-1" strike="noStrike">
                <a:solidFill>
                  <a:srgbClr val="000000"/>
                </a:solidFill>
                <a:latin typeface="Calibri"/>
                <a:ea typeface="DejaVu Sans"/>
              </a:rPr>
              <a:t>(i.e. if industry is rapidly moving into  a new technology does your organization have the necessary technology expertise?)</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DejaVu Sans"/>
              </a:rPr>
              <a:t>Corporate perspective: Build a portfolio of innovation ideas/projects. Have a mixture of small, medium and big ideas. Diversify risk of innovation investments. Balance incremental and breakthrough projects. </a:t>
            </a:r>
            <a:r>
              <a:rPr b="0" lang="tr-TR" sz="2800" spc="-1" strike="noStrike">
                <a:solidFill>
                  <a:srgbClr val="000000"/>
                </a:solidFill>
                <a:latin typeface="Calibri"/>
                <a:ea typeface="DejaVu Sans"/>
              </a:rPr>
              <a:t>Are we developing new brands at an adequate rate?</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98" name="CustomShape 2"/>
          <p:cNvSpPr/>
          <p:nvPr/>
        </p:nvSpPr>
        <p:spPr>
          <a:xfrm>
            <a:off x="457200" y="982080"/>
            <a:ext cx="8224200" cy="58705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i="1" lang="en-US" sz="2800" spc="-1" strike="noStrike" u="sng">
                <a:solidFill>
                  <a:srgbClr val="000000"/>
                </a:solidFill>
                <a:uFillTx/>
                <a:latin typeface="Calibri"/>
                <a:ea typeface="DejaVu Sans"/>
              </a:rPr>
              <a:t>Stage #2. Ideation:</a:t>
            </a:r>
            <a:r>
              <a:rPr b="1" lang="tr-TR" sz="2800" spc="-1" strike="noStrike" u="sng">
                <a:solidFill>
                  <a:srgbClr val="000000"/>
                </a:solidFill>
                <a:uFillTx/>
                <a:latin typeface="Calibri"/>
                <a:ea typeface="DejaVu Sans"/>
              </a:rPr>
              <a:t> </a:t>
            </a:r>
            <a:r>
              <a:rPr b="0" lang="tr-TR" sz="2800" spc="-1" strike="noStrike">
                <a:solidFill>
                  <a:srgbClr val="000000"/>
                </a:solidFill>
                <a:latin typeface="Calibri"/>
                <a:ea typeface="DejaVu Sans"/>
              </a:rPr>
              <a:t>merge technology and customer knowledge . </a:t>
            </a:r>
            <a:r>
              <a:rPr b="0" lang="en-US" sz="2800" spc="-1" strike="noStrike">
                <a:solidFill>
                  <a:srgbClr val="000000"/>
                </a:solidFill>
                <a:latin typeface="Calibri"/>
                <a:ea typeface="DejaVu Sans"/>
              </a:rPr>
              <a:t>U</a:t>
            </a:r>
            <a:r>
              <a:rPr b="0" lang="tr-TR" sz="2800" spc="-1" strike="noStrike">
                <a:solidFill>
                  <a:srgbClr val="000000"/>
                </a:solidFill>
                <a:latin typeface="Calibri"/>
                <a:ea typeface="DejaVu Sans"/>
              </a:rPr>
              <a:t>nderstand </a:t>
            </a:r>
            <a:r>
              <a:rPr b="0" lang="en-US" sz="2800" spc="-1" strike="noStrike">
                <a:solidFill>
                  <a:srgbClr val="000000"/>
                </a:solidFill>
                <a:latin typeface="Calibri"/>
                <a:ea typeface="DejaVu Sans"/>
              </a:rPr>
              <a:t>well </a:t>
            </a:r>
            <a:r>
              <a:rPr b="0" lang="tr-TR" sz="2800" spc="-1" strike="noStrike">
                <a:solidFill>
                  <a:srgbClr val="000000"/>
                </a:solidFill>
                <a:latin typeface="Calibri"/>
                <a:ea typeface="DejaVu Sans"/>
              </a:rPr>
              <a:t>the emerging future</a:t>
            </a:r>
            <a:r>
              <a:rPr b="0" lang="en-US" sz="2800" spc="-1" strike="noStrike">
                <a:solidFill>
                  <a:srgbClr val="000000"/>
                </a:solidFill>
                <a:latin typeface="Calibri"/>
                <a:ea typeface="DejaVu Sans"/>
              </a:rPr>
              <a:t>.</a:t>
            </a:r>
            <a:endParaRPr b="0" lang="en-US" sz="2800" spc="-1" strike="noStrike">
              <a:latin typeface="Arial"/>
            </a:endParaRPr>
          </a:p>
          <a:p>
            <a:pPr>
              <a:lnSpc>
                <a:spcPct val="100000"/>
              </a:lnSpc>
              <a:spcBef>
                <a:spcPts val="561"/>
              </a:spcBef>
              <a:tabLst>
                <a:tab algn="l" pos="0"/>
              </a:tabLst>
            </a:pPr>
            <a:r>
              <a:rPr b="1" i="1" lang="tr-TR" sz="2800" spc="-1" strike="noStrike">
                <a:solidFill>
                  <a:srgbClr val="000000"/>
                </a:solidFill>
                <a:latin typeface="Calibri"/>
                <a:ea typeface="DejaVu Sans"/>
              </a:rPr>
              <a:t>Technology push</a:t>
            </a:r>
            <a:r>
              <a:rPr b="0" lang="tr-TR" sz="2800" spc="-1" strike="noStrike">
                <a:solidFill>
                  <a:srgbClr val="000000"/>
                </a:solidFill>
                <a:latin typeface="Calibri"/>
                <a:ea typeface="DejaVu Sans"/>
              </a:rPr>
              <a:t>: the new technological possibilities that are embodied in new discoveries and developments, and methods. How well do we understand the implication and applications of new technologies</a:t>
            </a:r>
            <a:r>
              <a:rPr b="0" lang="en-US" sz="2800" spc="-1" strike="noStrike">
                <a:solidFill>
                  <a:srgbClr val="000000"/>
                </a:solidFill>
                <a:latin typeface="Calibri"/>
                <a:ea typeface="DejaVu Sans"/>
              </a:rPr>
              <a:t>?</a:t>
            </a:r>
            <a:endParaRPr b="0" lang="en-US" sz="2800" spc="-1" strike="noStrike">
              <a:latin typeface="Arial"/>
            </a:endParaRPr>
          </a:p>
          <a:p>
            <a:pPr>
              <a:lnSpc>
                <a:spcPct val="100000"/>
              </a:lnSpc>
              <a:spcBef>
                <a:spcPts val="561"/>
              </a:spcBef>
              <a:tabLst>
                <a:tab algn="l" pos="0"/>
              </a:tabLst>
            </a:pPr>
            <a:r>
              <a:rPr b="1" i="1" lang="tr-TR" sz="2800" spc="-1" strike="noStrike">
                <a:solidFill>
                  <a:srgbClr val="000000"/>
                </a:solidFill>
                <a:latin typeface="Calibri"/>
                <a:ea typeface="DejaVu Sans"/>
              </a:rPr>
              <a:t>Market pull</a:t>
            </a:r>
            <a:r>
              <a:rPr b="1" i="1" lang="en-US" sz="2800" spc="-1" strike="noStrike">
                <a:solidFill>
                  <a:srgbClr val="000000"/>
                </a:solidFill>
                <a:latin typeface="Calibri"/>
                <a:ea typeface="DejaVu Sans"/>
              </a:rPr>
              <a:t>: </a:t>
            </a:r>
            <a:r>
              <a:rPr b="0" lang="tr-TR" sz="2800" spc="-1" strike="noStrike">
                <a:solidFill>
                  <a:srgbClr val="000000"/>
                </a:solidFill>
                <a:latin typeface="Calibri"/>
                <a:ea typeface="DejaVu Sans"/>
              </a:rPr>
              <a:t>clear understanding of user wants, needs, motivations, beliefs, and attitudes,</a:t>
            </a:r>
            <a:r>
              <a:rPr b="0" lang="en-US" sz="2800" spc="-1" strike="noStrike">
                <a:solidFill>
                  <a:srgbClr val="000000"/>
                </a:solidFill>
                <a:latin typeface="Calibri"/>
                <a:ea typeface="DejaVu Sans"/>
              </a:rPr>
              <a:t> </a:t>
            </a:r>
            <a:r>
              <a:rPr b="0" lang="tr-TR" sz="2800" spc="-1" strike="noStrike">
                <a:solidFill>
                  <a:srgbClr val="000000"/>
                </a:solidFill>
                <a:latin typeface="Calibri"/>
                <a:ea typeface="DejaVu Sans"/>
              </a:rPr>
              <a:t>understanding of how society and the market are evolving and creating the new white spaces in which new markets will develop. How well do we understand the  dimensions of our customers’experiences?</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00" name="CustomShape 2"/>
          <p:cNvSpPr/>
          <p:nvPr/>
        </p:nvSpPr>
        <p:spPr>
          <a:xfrm>
            <a:off x="457200" y="982080"/>
            <a:ext cx="8224200" cy="58705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a:solidFill>
                  <a:srgbClr val="000000"/>
                </a:solidFill>
                <a:latin typeface="Calibri"/>
                <a:ea typeface="DejaVu Sans"/>
              </a:rPr>
              <a:t> </a:t>
            </a:r>
            <a:r>
              <a:rPr b="1" i="1" lang="en-US" sz="2600" spc="-1" strike="noStrike">
                <a:solidFill>
                  <a:srgbClr val="000000"/>
                </a:solidFill>
                <a:latin typeface="Calibri"/>
                <a:ea typeface="DejaVu Sans"/>
              </a:rPr>
              <a:t>Ideation( continued):</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Generation of indivisual ideas.</a:t>
            </a:r>
            <a:r>
              <a:rPr b="0" lang="tr-TR" sz="2600" spc="-1" strike="noStrike">
                <a:solidFill>
                  <a:srgbClr val="000000"/>
                </a:solidFill>
                <a:latin typeface="Calibri"/>
                <a:ea typeface="DejaVu Sans"/>
              </a:rPr>
              <a:t> Identif</a:t>
            </a:r>
            <a:r>
              <a:rPr b="0" lang="en-US" sz="2600" spc="-1" strike="noStrike">
                <a:solidFill>
                  <a:srgbClr val="000000"/>
                </a:solidFill>
                <a:latin typeface="Calibri"/>
                <a:ea typeface="DejaVu Sans"/>
              </a:rPr>
              <a:t>y</a:t>
            </a:r>
            <a:r>
              <a:rPr b="0" lang="tr-TR" sz="2600" spc="-1" strike="noStrike">
                <a:solidFill>
                  <a:srgbClr val="000000"/>
                </a:solidFill>
                <a:latin typeface="Calibri"/>
                <a:ea typeface="DejaVu Sans"/>
              </a:rPr>
              <a:t> challenge and potential innovative idea to solve it.</a:t>
            </a:r>
            <a:r>
              <a:rPr b="0" lang="en-US" sz="2600" spc="-1" strike="noStrike">
                <a:solidFill>
                  <a:srgbClr val="000000"/>
                </a:solidFill>
                <a:latin typeface="Calibri"/>
                <a:ea typeface="DejaVu Sans"/>
              </a:rPr>
              <a:t> </a:t>
            </a:r>
            <a:r>
              <a:rPr b="0" lang="tr-TR" sz="2600" spc="-1" strike="noStrike">
                <a:solidFill>
                  <a:srgbClr val="000000"/>
                </a:solidFill>
                <a:latin typeface="Calibri"/>
                <a:ea typeface="DejaVu Sans"/>
              </a:rPr>
              <a:t>What External expertise/Partners needed to implement the idea?</a:t>
            </a:r>
            <a:r>
              <a:rPr b="0" lang="en-US" sz="2600" spc="-1" strike="noStrike">
                <a:solidFill>
                  <a:srgbClr val="000000"/>
                </a:solidFill>
                <a:latin typeface="Calibri"/>
                <a:ea typeface="DejaVu Sans"/>
              </a:rPr>
              <a:t> M</a:t>
            </a:r>
            <a:r>
              <a:rPr b="0" lang="tr-TR" sz="2600" spc="-1" strike="noStrike">
                <a:solidFill>
                  <a:srgbClr val="000000"/>
                </a:solidFill>
                <a:latin typeface="Calibri"/>
                <a:ea typeface="DejaVu Sans"/>
              </a:rPr>
              <a:t>ost ideas are not like snowflakes, falling from the sky. They are rather gold nuggets or diamonds, obtained through determined pursuit (research).</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lang="tr-TR" sz="2600" spc="-1" strike="noStrike">
                <a:solidFill>
                  <a:srgbClr val="000000"/>
                </a:solidFill>
                <a:latin typeface="Calibri"/>
                <a:ea typeface="DejaVu Sans"/>
              </a:rPr>
              <a:t>Corporate ideation strategies:</a:t>
            </a:r>
            <a:endParaRPr b="0" lang="en-US" sz="2600" spc="-1" strike="noStrike">
              <a:latin typeface="Arial"/>
            </a:endParaRPr>
          </a:p>
          <a:p>
            <a:pPr marL="514440" indent="-509040">
              <a:lnSpc>
                <a:spcPct val="100000"/>
              </a:lnSpc>
              <a:spcBef>
                <a:spcPts val="519"/>
              </a:spcBef>
              <a:buClr>
                <a:srgbClr val="000000"/>
              </a:buClr>
              <a:buFont typeface="Calibri"/>
              <a:buAutoNum type="arabicPeriod"/>
              <a:tabLst>
                <a:tab algn="l" pos="0"/>
              </a:tabLst>
            </a:pPr>
            <a:r>
              <a:rPr b="0" lang="tr-TR" sz="2600" spc="-1" strike="noStrike">
                <a:solidFill>
                  <a:srgbClr val="000000"/>
                </a:solidFill>
                <a:latin typeface="Calibri"/>
                <a:ea typeface="DejaVu Sans"/>
              </a:rPr>
              <a:t>Management support: Confidence in management dedication for innovation</a:t>
            </a:r>
            <a:endParaRPr b="0" lang="en-US" sz="2600" spc="-1" strike="noStrike">
              <a:latin typeface="Arial"/>
            </a:endParaRPr>
          </a:p>
          <a:p>
            <a:pPr marL="514440" indent="-509040">
              <a:lnSpc>
                <a:spcPct val="100000"/>
              </a:lnSpc>
              <a:spcBef>
                <a:spcPts val="519"/>
              </a:spcBef>
              <a:buClr>
                <a:srgbClr val="000000"/>
              </a:buClr>
              <a:buFont typeface="Calibri"/>
              <a:buAutoNum type="arabicPeriod"/>
              <a:tabLst>
                <a:tab algn="l" pos="0"/>
              </a:tabLst>
            </a:pPr>
            <a:r>
              <a:rPr b="0" lang="tr-TR" sz="2600" spc="-1" strike="noStrike">
                <a:solidFill>
                  <a:srgbClr val="000000"/>
                </a:solidFill>
                <a:latin typeface="Calibri"/>
                <a:ea typeface="DejaVu Sans"/>
              </a:rPr>
              <a:t>Well developed innovation processes: structured approach</a:t>
            </a:r>
            <a:endParaRPr b="0" lang="en-US" sz="2600" spc="-1" strike="noStrike">
              <a:latin typeface="Arial"/>
            </a:endParaRPr>
          </a:p>
          <a:p>
            <a:pPr marL="514440" indent="-509040">
              <a:lnSpc>
                <a:spcPct val="100000"/>
              </a:lnSpc>
              <a:spcBef>
                <a:spcPts val="519"/>
              </a:spcBef>
              <a:buClr>
                <a:srgbClr val="000000"/>
              </a:buClr>
              <a:buFont typeface="Calibri"/>
              <a:buAutoNum type="arabicPeriod"/>
              <a:tabLst>
                <a:tab algn="l" pos="0"/>
              </a:tabLst>
            </a:pPr>
            <a:r>
              <a:rPr b="0" lang="tr-TR" sz="2600" spc="-1" strike="noStrike">
                <a:solidFill>
                  <a:srgbClr val="000000"/>
                </a:solidFill>
                <a:latin typeface="Calibri"/>
                <a:ea typeface="DejaVu Sans"/>
              </a:rPr>
              <a:t>Recognition and rewarding mechanisms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02" name="CustomShape 2"/>
          <p:cNvSpPr/>
          <p:nvPr/>
        </p:nvSpPr>
        <p:spPr>
          <a:xfrm>
            <a:off x="457200" y="982080"/>
            <a:ext cx="8224200" cy="58705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E</a:t>
            </a:r>
            <a:r>
              <a:rPr b="0" lang="tr-TR" sz="2800" spc="-1" strike="noStrike">
                <a:solidFill>
                  <a:srgbClr val="000000"/>
                </a:solidFill>
                <a:latin typeface="Calibri"/>
                <a:ea typeface="DejaVu Sans"/>
              </a:rPr>
              <a:t>ureka-</a:t>
            </a:r>
            <a:r>
              <a:rPr b="0" lang="en-US" sz="2800" spc="-1" strike="noStrike">
                <a:solidFill>
                  <a:srgbClr val="000000"/>
                </a:solidFill>
                <a:latin typeface="Calibri"/>
                <a:ea typeface="DejaVu Sans"/>
              </a:rPr>
              <a:t>moment”</a:t>
            </a:r>
            <a:r>
              <a:rPr b="0" lang="tr-TR" sz="2800" spc="-1" strike="noStrike">
                <a:solidFill>
                  <a:srgbClr val="000000"/>
                </a:solidFill>
                <a:latin typeface="Calibri"/>
                <a:ea typeface="DejaVu Sans"/>
              </a:rPr>
              <a:t> </a:t>
            </a:r>
            <a:r>
              <a:rPr b="0" lang="en-US" sz="2800" spc="-1" strike="noStrike">
                <a:solidFill>
                  <a:srgbClr val="000000"/>
                </a:solidFill>
                <a:latin typeface="Calibri"/>
                <a:ea typeface="DejaVu Sans"/>
              </a:rPr>
              <a:t>seems to</a:t>
            </a:r>
            <a:r>
              <a:rPr b="0" lang="tr-TR" sz="2800" spc="-1" strike="noStrike">
                <a:solidFill>
                  <a:srgbClr val="000000"/>
                </a:solidFill>
                <a:latin typeface="Calibri"/>
                <a:ea typeface="DejaVu Sans"/>
              </a:rPr>
              <a:t> appear suddenly in your awareness, </a:t>
            </a:r>
            <a:r>
              <a:rPr b="0" lang="en-US" sz="2800" spc="-1" strike="noStrike">
                <a:solidFill>
                  <a:srgbClr val="000000"/>
                </a:solidFill>
                <a:latin typeface="Calibri"/>
                <a:ea typeface="DejaVu Sans"/>
              </a:rPr>
              <a:t>but it does not</a:t>
            </a:r>
            <a:r>
              <a:rPr b="0" lang="tr-TR" sz="2800" spc="-1" strike="noStrike">
                <a:solidFill>
                  <a:srgbClr val="000000"/>
                </a:solidFill>
                <a:latin typeface="Calibri"/>
                <a:ea typeface="DejaVu Sans"/>
              </a:rPr>
              <a:t> come into existence from nothing. I</a:t>
            </a:r>
            <a:r>
              <a:rPr b="0" lang="en-US" sz="2800" spc="-1" strike="noStrike">
                <a:solidFill>
                  <a:srgbClr val="000000"/>
                </a:solidFill>
                <a:latin typeface="Calibri"/>
                <a:ea typeface="DejaVu Sans"/>
              </a:rPr>
              <a:t>t</a:t>
            </a:r>
            <a:r>
              <a:rPr b="0" lang="tr-TR" sz="2800" spc="-1" strike="noStrike">
                <a:solidFill>
                  <a:srgbClr val="000000"/>
                </a:solidFill>
                <a:latin typeface="Calibri"/>
                <a:ea typeface="DejaVu Sans"/>
              </a:rPr>
              <a:t> usually consist of new connections between things that you already know</a:t>
            </a:r>
            <a:r>
              <a:rPr b="0" lang="en-US" sz="2800" spc="-1" strike="noStrike">
                <a:solidFill>
                  <a:srgbClr val="000000"/>
                </a:solidFill>
                <a:latin typeface="Calibri"/>
                <a:ea typeface="DejaVu Sans"/>
              </a:rPr>
              <a:t> *</a:t>
            </a:r>
            <a:r>
              <a:rPr b="0" lang="tr-TR" sz="2800" spc="-1" strike="noStrike">
                <a:solidFill>
                  <a:srgbClr val="000000"/>
                </a:solidFill>
                <a:latin typeface="Calibri"/>
                <a:ea typeface="DejaVu Sans"/>
              </a:rPr>
              <a:t>. </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ea typeface="DejaVu Sans"/>
              </a:rPr>
              <a:t>*</a:t>
            </a:r>
            <a:r>
              <a:rPr b="0" lang="tr-TR" sz="2800" spc="-1" strike="noStrike">
                <a:solidFill>
                  <a:srgbClr val="000000"/>
                </a:solidFill>
                <a:latin typeface="Calibri"/>
                <a:ea typeface="DejaVu Sans"/>
              </a:rPr>
              <a:t>John Kounios,The Eureka factor : Aha moments, Creative insight, and the brain</a:t>
            </a:r>
            <a:r>
              <a:rPr b="0" lang="en-US" sz="2800" spc="-1" strike="noStrike">
                <a:solidFill>
                  <a:srgbClr val="000000"/>
                </a:solidFill>
                <a:latin typeface="Calibri"/>
                <a:ea typeface="DejaVu Sans"/>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04"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marL="343080" indent="-33768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Creation of first idea may be indivisual but than ideation is collaborative.</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Innovation is a collective activity that occurs in “innovation ecosystem” .  Interaction (flow of information) is needed between actors of that collaboration.  How to distribute the IP share of collaborating actors?</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lang="en-US" sz="2600" spc="-1" strike="noStrike">
                <a:solidFill>
                  <a:srgbClr val="000000"/>
                </a:solidFill>
                <a:latin typeface="Calibri"/>
                <a:ea typeface="DejaVu Sans"/>
              </a:rPr>
              <a:t>Innovation largely depends upon actions and motivation of multifunctional teams and individuals involved in the innovation process.</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lang="tr-TR" sz="2600" spc="-1" strike="noStrike">
                <a:solidFill>
                  <a:srgbClr val="000000"/>
                </a:solidFill>
                <a:latin typeface="Calibri"/>
                <a:ea typeface="DejaVu Sans"/>
              </a:rPr>
              <a:t>Exchange  ideas with the rest of the group, highlighting also the profile of the expertise needed for its development.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06"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i="1" lang="tr-TR" sz="2800" spc="-1" strike="noStrike">
                <a:solidFill>
                  <a:srgbClr val="000000"/>
                </a:solidFill>
                <a:latin typeface="Calibri"/>
                <a:ea typeface="DejaVu Sans"/>
              </a:rPr>
              <a:t>Explore all the knowledge and discoveries </a:t>
            </a:r>
            <a:r>
              <a:rPr b="0" lang="tr-TR" sz="2800" spc="-1" strike="noStrike">
                <a:solidFill>
                  <a:srgbClr val="000000"/>
                </a:solidFill>
                <a:latin typeface="Calibri"/>
                <a:ea typeface="DejaVu Sans"/>
              </a:rPr>
              <a:t>that </a:t>
            </a:r>
            <a:r>
              <a:rPr b="0" lang="en-US" sz="2800" spc="-1" strike="noStrike">
                <a:solidFill>
                  <a:srgbClr val="000000"/>
                </a:solidFill>
                <a:latin typeface="Calibri"/>
                <a:ea typeface="DejaVu Sans"/>
              </a:rPr>
              <a:t>the</a:t>
            </a:r>
            <a:r>
              <a:rPr b="0" lang="tr-TR" sz="2800" spc="-1" strike="noStrike">
                <a:solidFill>
                  <a:srgbClr val="000000"/>
                </a:solidFill>
                <a:latin typeface="Calibri"/>
                <a:ea typeface="DejaVu Sans"/>
              </a:rPr>
              <a:t> research in Stage #1 has exposed, thinking about what it might mean for existing and future products, services, processes, and business models.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Formation of “idea-partnerships”</a:t>
            </a:r>
            <a:r>
              <a:rPr b="0" lang="en-US" sz="2800" spc="-1" strike="noStrike">
                <a:solidFill>
                  <a:srgbClr val="000000"/>
                </a:solidFill>
                <a:latin typeface="Calibri"/>
                <a:ea typeface="DejaVu Sans"/>
              </a:rPr>
              <a:t> : </a:t>
            </a:r>
            <a:r>
              <a:rPr b="0" lang="tr-TR" sz="2800" spc="-1" strike="noStrike">
                <a:solidFill>
                  <a:srgbClr val="000000"/>
                </a:solidFill>
                <a:latin typeface="Calibri"/>
                <a:ea typeface="DejaVu Sans"/>
              </a:rPr>
              <a:t>Consolidate  list of ideas that clustere</a:t>
            </a:r>
            <a:r>
              <a:rPr b="0" lang="en-US" sz="2800" spc="-1" strike="noStrike">
                <a:solidFill>
                  <a:srgbClr val="000000"/>
                </a:solidFill>
                <a:latin typeface="Calibri"/>
                <a:ea typeface="DejaVu Sans"/>
              </a:rPr>
              <a:t>s</a:t>
            </a:r>
            <a:r>
              <a:rPr b="0" lang="tr-TR" sz="2800" spc="-1" strike="noStrike">
                <a:solidFill>
                  <a:srgbClr val="000000"/>
                </a:solidFill>
                <a:latin typeface="Calibri"/>
                <a:ea typeface="DejaVu Sans"/>
              </a:rPr>
              <a:t> similar or complementary proposals into one. </a:t>
            </a:r>
            <a:r>
              <a:rPr b="0" lang="en-US" sz="2800" spc="-1" strike="noStrike">
                <a:solidFill>
                  <a:srgbClr val="000000"/>
                </a:solidFill>
                <a:latin typeface="Calibri"/>
                <a:ea typeface="DejaVu Sans"/>
              </a:rPr>
              <a:t>P</a:t>
            </a:r>
            <a:r>
              <a:rPr b="0" lang="tr-TR" sz="2800" spc="-1" strike="noStrike">
                <a:solidFill>
                  <a:srgbClr val="000000"/>
                </a:solidFill>
                <a:latin typeface="Calibri"/>
                <a:ea typeface="DejaVu Sans"/>
              </a:rPr>
              <a:t>articipants identif</a:t>
            </a:r>
            <a:r>
              <a:rPr b="0" lang="en-US" sz="2800" spc="-1" strike="noStrike">
                <a:solidFill>
                  <a:srgbClr val="000000"/>
                </a:solidFill>
                <a:latin typeface="Calibri"/>
                <a:ea typeface="DejaVu Sans"/>
              </a:rPr>
              <a:t>y</a:t>
            </a:r>
            <a:r>
              <a:rPr b="0" lang="tr-TR" sz="2800" spc="-1" strike="noStrike">
                <a:solidFill>
                  <a:srgbClr val="000000"/>
                </a:solidFill>
                <a:latin typeface="Calibri"/>
                <a:ea typeface="DejaVu Sans"/>
              </a:rPr>
              <a:t> the ideas to which they </a:t>
            </a:r>
            <a:r>
              <a:rPr b="0" lang="en-US" sz="2800" spc="-1" strike="noStrike">
                <a:solidFill>
                  <a:srgbClr val="000000"/>
                </a:solidFill>
                <a:latin typeface="Calibri"/>
                <a:ea typeface="DejaVu Sans"/>
              </a:rPr>
              <a:t>are</a:t>
            </a:r>
            <a:r>
              <a:rPr b="0" lang="tr-TR" sz="2800" spc="-1" strike="noStrike">
                <a:solidFill>
                  <a:srgbClr val="000000"/>
                </a:solidFill>
                <a:latin typeface="Calibri"/>
                <a:ea typeface="DejaVu Sans"/>
              </a:rPr>
              <a:t> more eager to contribute.</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Divergent th</a:t>
            </a:r>
            <a:r>
              <a:rPr b="0" lang="en-US" sz="2800" spc="-1" strike="noStrike">
                <a:solidFill>
                  <a:srgbClr val="000000"/>
                </a:solidFill>
                <a:latin typeface="Calibri"/>
                <a:ea typeface="DejaVu Sans"/>
              </a:rPr>
              <a:t>inking: Generate as much ideas as possible. Diverse ideas may trigger us to generate new ideas. Convergence is necessary  after cycles of divergent thinking.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08" name="CustomShape 2"/>
          <p:cNvSpPr/>
          <p:nvPr/>
        </p:nvSpPr>
        <p:spPr>
          <a:xfrm>
            <a:off x="457200" y="914400"/>
            <a:ext cx="8224200" cy="60904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Sponsor and manage  formal and informal ideation activities. Also welcome ideas submitted from insiders and outsiders</a:t>
            </a:r>
            <a:r>
              <a:rPr b="0" lang="en-US" sz="2800" spc="-1" strike="noStrike">
                <a:solidFill>
                  <a:srgbClr val="000000"/>
                </a:solidFill>
                <a:latin typeface="Calibri"/>
                <a:ea typeface="DejaVu Sans"/>
              </a:rPr>
              <a:t> </a:t>
            </a:r>
            <a:r>
              <a:rPr b="0" lang="tr-TR" sz="2800" spc="-1" strike="noStrike">
                <a:solidFill>
                  <a:srgbClr val="000000"/>
                </a:solidFill>
                <a:latin typeface="Calibri"/>
                <a:ea typeface="DejaVu Sans"/>
              </a:rPr>
              <a:t>(open innovation). People can participate through idea capturing web sites.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Try to  have a broad enough range of models of technology possibilities, knowledge models, and societal trends?</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i="1" lang="en-US" sz="2800" spc="-1" strike="noStrike">
                <a:solidFill>
                  <a:srgbClr val="000000"/>
                </a:solidFill>
                <a:latin typeface="Calibri"/>
                <a:ea typeface="DejaVu Sans"/>
              </a:rPr>
              <a:t>Activities: </a:t>
            </a:r>
            <a:r>
              <a:rPr b="0" lang="tr-TR" sz="2800" spc="-1" strike="noStrike">
                <a:solidFill>
                  <a:srgbClr val="000000"/>
                </a:solidFill>
                <a:latin typeface="Calibri"/>
                <a:ea typeface="DejaVu Sans"/>
              </a:rPr>
              <a:t>Brainstorming.  </a:t>
            </a:r>
            <a:r>
              <a:rPr b="0" lang="en-US" sz="2800" spc="-1" strike="noStrike">
                <a:solidFill>
                  <a:srgbClr val="000000"/>
                </a:solidFill>
                <a:latin typeface="Calibri"/>
                <a:ea typeface="DejaVu Sans"/>
              </a:rPr>
              <a:t>T</a:t>
            </a:r>
            <a:r>
              <a:rPr b="0" lang="tr-TR" sz="2800" spc="-1" strike="noStrike">
                <a:solidFill>
                  <a:srgbClr val="000000"/>
                </a:solidFill>
                <a:latin typeface="Calibri"/>
                <a:ea typeface="DejaVu Sans"/>
              </a:rPr>
              <a:t>inkering. Wondering, arguing</a:t>
            </a:r>
            <a:r>
              <a:rPr b="0" lang="en-US" sz="2800" spc="-1" strike="noStrike">
                <a:solidFill>
                  <a:srgbClr val="000000"/>
                </a:solidFill>
                <a:latin typeface="Calibri"/>
                <a:ea typeface="DejaVu Sans"/>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152280"/>
            <a:ext cx="8224200" cy="6804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10"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a:solidFill>
                  <a:srgbClr val="000000"/>
                </a:solidFill>
                <a:latin typeface="Calibri"/>
                <a:ea typeface="DejaVu Sans"/>
              </a:rPr>
              <a:t> </a:t>
            </a:r>
            <a:r>
              <a:rPr b="1" i="1" lang="en-US" sz="2600" spc="-1" strike="noStrike">
                <a:solidFill>
                  <a:srgbClr val="000000"/>
                </a:solidFill>
                <a:latin typeface="Calibri"/>
                <a:ea typeface="DejaVu Sans"/>
              </a:rPr>
              <a:t>Ideation( continued):</a:t>
            </a:r>
            <a:endParaRPr b="0" lang="en-US" sz="2600" spc="-1" strike="noStrike">
              <a:latin typeface="Arial"/>
            </a:endParaRPr>
          </a:p>
          <a:p>
            <a:pPr>
              <a:lnSpc>
                <a:spcPct val="100000"/>
              </a:lnSpc>
              <a:spcBef>
                <a:spcPts val="479"/>
              </a:spcBef>
              <a:tabLst>
                <a:tab algn="l" pos="0"/>
              </a:tabLst>
            </a:pPr>
            <a:r>
              <a:rPr b="1" lang="tr-TR" sz="2400" spc="-1" strike="noStrike">
                <a:solidFill>
                  <a:srgbClr val="000000"/>
                </a:solidFill>
                <a:latin typeface="Calibri"/>
                <a:ea typeface="DejaVu Sans"/>
              </a:rPr>
              <a:t>Brainstorming: </a:t>
            </a:r>
            <a:r>
              <a:rPr b="0" lang="tr-TR" sz="2400" spc="-1" strike="noStrike">
                <a:solidFill>
                  <a:srgbClr val="000000"/>
                </a:solidFill>
                <a:latin typeface="Calibri"/>
                <a:ea typeface="DejaVu Sans"/>
              </a:rPr>
              <a:t>external ideas from others trigger new ideas in our brain and allow to go over our mental barriers. Better than indivisual creative activities.</a:t>
            </a:r>
            <a:endParaRPr b="0" lang="en-US" sz="2400" spc="-1" strike="noStrike">
              <a:latin typeface="Arial"/>
            </a:endParaRPr>
          </a:p>
          <a:p>
            <a:pPr>
              <a:lnSpc>
                <a:spcPct val="100000"/>
              </a:lnSpc>
              <a:spcBef>
                <a:spcPts val="479"/>
              </a:spcBef>
              <a:tabLst>
                <a:tab algn="l" pos="0"/>
              </a:tabLst>
            </a:pPr>
            <a:r>
              <a:rPr b="1" i="1" lang="tr-TR" sz="2400" spc="-1" strike="noStrike">
                <a:solidFill>
                  <a:srgbClr val="000000"/>
                </a:solidFill>
                <a:latin typeface="Calibri"/>
                <a:ea typeface="DejaVu Sans"/>
              </a:rPr>
              <a:t>For succesfull brainstorming:</a:t>
            </a:r>
            <a:endParaRPr b="0" lang="en-US" sz="2400" spc="-1" strike="noStrike">
              <a:latin typeface="Arial"/>
            </a:endParaRPr>
          </a:p>
          <a:p>
            <a:pPr marL="343080" indent="-337680">
              <a:lnSpc>
                <a:spcPct val="100000"/>
              </a:lnSpc>
              <a:spcBef>
                <a:spcPts val="479"/>
              </a:spcBef>
              <a:buClr>
                <a:srgbClr val="000000"/>
              </a:buClr>
              <a:buFont typeface="Arial"/>
              <a:buChar char="•"/>
              <a:tabLst>
                <a:tab algn="l" pos="0"/>
              </a:tabLst>
            </a:pPr>
            <a:r>
              <a:rPr b="0" i="1" lang="tr-TR" sz="2400" spc="-1" strike="noStrike">
                <a:solidFill>
                  <a:srgbClr val="000000"/>
                </a:solidFill>
                <a:latin typeface="Calibri"/>
                <a:ea typeface="DejaVu Sans"/>
              </a:rPr>
              <a:t>Explain the </a:t>
            </a:r>
            <a:r>
              <a:rPr b="0" lang="tr-TR" sz="2400" spc="-1" strike="noStrike">
                <a:solidFill>
                  <a:srgbClr val="000000"/>
                </a:solidFill>
                <a:latin typeface="Calibri"/>
                <a:ea typeface="DejaVu Sans"/>
              </a:rPr>
              <a:t>problem</a:t>
            </a:r>
            <a:r>
              <a:rPr b="0" i="1" lang="tr-TR" sz="2400" spc="-1" strike="noStrike">
                <a:solidFill>
                  <a:srgbClr val="000000"/>
                </a:solidFill>
                <a:latin typeface="Calibri"/>
                <a:ea typeface="DejaVu Sans"/>
              </a:rPr>
              <a:t> clear and net.</a:t>
            </a:r>
            <a:endParaRPr b="0" lang="en-US" sz="2400" spc="-1" strike="noStrike">
              <a:latin typeface="Arial"/>
            </a:endParaRPr>
          </a:p>
          <a:p>
            <a:pPr marL="343080" indent="-337680">
              <a:lnSpc>
                <a:spcPct val="100000"/>
              </a:lnSpc>
              <a:spcBef>
                <a:spcPts val="479"/>
              </a:spcBef>
              <a:buClr>
                <a:srgbClr val="000000"/>
              </a:buClr>
              <a:buFont typeface="Arial"/>
              <a:buChar char="•"/>
              <a:tabLst>
                <a:tab algn="l" pos="0"/>
              </a:tabLst>
            </a:pPr>
            <a:r>
              <a:rPr b="0" i="1" lang="tr-TR" sz="2400" spc="-1" strike="noStrike">
                <a:solidFill>
                  <a:srgbClr val="000000"/>
                </a:solidFill>
                <a:latin typeface="Calibri"/>
                <a:ea typeface="DejaVu Sans"/>
              </a:rPr>
              <a:t>Allow  so many ideas to be expressed but in an upper bound to improve quality.</a:t>
            </a:r>
            <a:endParaRPr b="0" lang="en-US" sz="2400" spc="-1" strike="noStrike">
              <a:latin typeface="Arial"/>
            </a:endParaRPr>
          </a:p>
          <a:p>
            <a:pPr marL="343080" indent="-337680">
              <a:lnSpc>
                <a:spcPct val="100000"/>
              </a:lnSpc>
              <a:spcBef>
                <a:spcPts val="479"/>
              </a:spcBef>
              <a:buClr>
                <a:srgbClr val="000000"/>
              </a:buClr>
              <a:buFont typeface="Arial"/>
              <a:buChar char="•"/>
              <a:tabLst>
                <a:tab algn="l" pos="0"/>
              </a:tabLst>
            </a:pPr>
            <a:r>
              <a:rPr b="0" i="1" lang="tr-TR" sz="2400" spc="-1" strike="noStrike">
                <a:solidFill>
                  <a:srgbClr val="000000"/>
                </a:solidFill>
                <a:latin typeface="Calibri"/>
                <a:ea typeface="DejaVu Sans"/>
              </a:rPr>
              <a:t>Allow iteration. (Refinement of previous idea after hearing different ideas)</a:t>
            </a:r>
            <a:endParaRPr b="0" lang="en-US" sz="2400" spc="-1" strike="noStrike">
              <a:latin typeface="Arial"/>
            </a:endParaRPr>
          </a:p>
          <a:p>
            <a:pPr marL="343080" indent="-337680">
              <a:lnSpc>
                <a:spcPct val="100000"/>
              </a:lnSpc>
              <a:spcBef>
                <a:spcPts val="479"/>
              </a:spcBef>
              <a:buClr>
                <a:srgbClr val="000000"/>
              </a:buClr>
              <a:buFont typeface="Arial"/>
              <a:buChar char="•"/>
              <a:tabLst>
                <a:tab algn="l" pos="0"/>
              </a:tabLst>
            </a:pPr>
            <a:r>
              <a:rPr b="0" i="1" lang="tr-TR" sz="2400" spc="-1" strike="noStrike">
                <a:solidFill>
                  <a:srgbClr val="000000"/>
                </a:solidFill>
                <a:latin typeface="Calibri"/>
                <a:ea typeface="DejaVu Sans"/>
              </a:rPr>
              <a:t>Do not allow  immediate evaluation and suppression of ideas.</a:t>
            </a:r>
            <a:endParaRPr b="0" lang="en-US" sz="2400" spc="-1" strike="noStrike">
              <a:latin typeface="Arial"/>
            </a:endParaRPr>
          </a:p>
          <a:p>
            <a:pPr marL="343080" indent="-337680">
              <a:lnSpc>
                <a:spcPct val="100000"/>
              </a:lnSpc>
              <a:spcBef>
                <a:spcPts val="479"/>
              </a:spcBef>
              <a:buClr>
                <a:srgbClr val="000000"/>
              </a:buClr>
              <a:buFont typeface="Arial"/>
              <a:buChar char="•"/>
              <a:tabLst>
                <a:tab algn="l" pos="0"/>
              </a:tabLst>
            </a:pPr>
            <a:r>
              <a:rPr b="0" i="1" lang="tr-TR" sz="2400" spc="-1" strike="noStrike">
                <a:solidFill>
                  <a:srgbClr val="000000"/>
                </a:solidFill>
                <a:latin typeface="Calibri"/>
                <a:ea typeface="DejaVu Sans"/>
              </a:rPr>
              <a:t>Do not allow brainstorming turn into personality struggles.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12" name="CustomShape 2"/>
          <p:cNvSpPr/>
          <p:nvPr/>
        </p:nvSpPr>
        <p:spPr>
          <a:xfrm>
            <a:off x="457200" y="914400"/>
            <a:ext cx="8224200" cy="57096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a:lnSpc>
                <a:spcPct val="100000"/>
              </a:lnSpc>
              <a:spcBef>
                <a:spcPts val="561"/>
              </a:spcBef>
              <a:tabLst>
                <a:tab algn="l" pos="0"/>
              </a:tabLst>
            </a:pPr>
            <a:r>
              <a:rPr b="1" i="1" lang="tr-TR" sz="2800" spc="-1" strike="noStrike">
                <a:solidFill>
                  <a:srgbClr val="000000"/>
                </a:solidFill>
                <a:latin typeface="Calibri"/>
                <a:ea typeface="DejaVu Sans"/>
              </a:rPr>
              <a:t>Strategy:</a:t>
            </a:r>
            <a:endParaRPr b="0" lang="en-US" sz="2800" spc="-1" strike="noStrike">
              <a:latin typeface="Arial"/>
            </a:endParaRPr>
          </a:p>
          <a:p>
            <a:pPr>
              <a:lnSpc>
                <a:spcPct val="115000"/>
              </a:lnSpc>
              <a:tabLst>
                <a:tab algn="l" pos="0"/>
              </a:tabLst>
            </a:pPr>
            <a:r>
              <a:rPr b="1" lang="tr-TR" sz="2400" spc="-1" strike="noStrike" u="sng">
                <a:solidFill>
                  <a:srgbClr val="000000"/>
                </a:solidFill>
                <a:uFillTx/>
                <a:latin typeface="Times New Roman"/>
                <a:ea typeface="Calibri"/>
              </a:rPr>
              <a:t>Supply side of innovation: </a:t>
            </a:r>
            <a:r>
              <a:rPr b="0" lang="tr-TR" sz="2400" spc="-1" strike="noStrike">
                <a:solidFill>
                  <a:srgbClr val="000000"/>
                </a:solidFill>
                <a:latin typeface="Times New Roman"/>
                <a:ea typeface="Calibri"/>
              </a:rPr>
              <a:t>Encourage everyone to think big. Give  everyone  a chance to innovate. Thousand small initiatives rather than focusing on a few big problems. It  produces far  too many ideas. Managers have to spend weeks sorting through the chaff to find a few grains of wheat.</a:t>
            </a:r>
            <a:r>
              <a:rPr b="0" lang="tr-TR" sz="2400" spc="-1" strike="noStrike">
                <a:solidFill>
                  <a:srgbClr val="000000"/>
                </a:solidFill>
                <a:latin typeface="Times New Roman"/>
                <a:ea typeface="Times New Roman"/>
              </a:rPr>
              <a:t> (</a:t>
            </a:r>
            <a:r>
              <a:rPr b="0" lang="tr-TR" sz="2400" spc="-1" strike="noStrike">
                <a:solidFill>
                  <a:srgbClr val="000000"/>
                </a:solidFill>
                <a:latin typeface="Times New Roman"/>
                <a:ea typeface="Calibri"/>
              </a:rPr>
              <a:t>Good chance of producing a big breakthrough).</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Example:</a:t>
            </a:r>
            <a:r>
              <a:rPr b="0" lang="tr-TR" sz="2400" spc="-1" strike="noStrike">
                <a:solidFill>
                  <a:srgbClr val="000000"/>
                </a:solidFill>
                <a:latin typeface="Times New Roman"/>
                <a:ea typeface="Times New Roman"/>
              </a:rPr>
              <a:t> </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1. 3M expects its workers to spend 15% of their time on their own projects.</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2. Google expects its workers to spend 20% of their time on their own projects.</a:t>
            </a:r>
            <a:endParaRPr b="0" lang="en-US" sz="2400" spc="-1" strike="noStrike">
              <a:latin typeface="Arial"/>
            </a:endParaRPr>
          </a:p>
          <a:p>
            <a:pPr marL="114480">
              <a:lnSpc>
                <a:spcPct val="100000"/>
              </a:lnSpc>
              <a:spcBef>
                <a:spcPts val="56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14" name="CustomShape 2"/>
          <p:cNvSpPr/>
          <p:nvPr/>
        </p:nvSpPr>
        <p:spPr>
          <a:xfrm>
            <a:off x="457200" y="914400"/>
            <a:ext cx="8224200" cy="57096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a:lnSpc>
                <a:spcPct val="100000"/>
              </a:lnSpc>
              <a:spcBef>
                <a:spcPts val="561"/>
              </a:spcBef>
              <a:tabLst>
                <a:tab algn="l" pos="0"/>
              </a:tabLst>
            </a:pPr>
            <a:r>
              <a:rPr b="1" i="1" lang="tr-TR" sz="2800" spc="-1" strike="noStrike">
                <a:solidFill>
                  <a:srgbClr val="000000"/>
                </a:solidFill>
                <a:latin typeface="Calibri"/>
                <a:ea typeface="DejaVu Sans"/>
              </a:rPr>
              <a:t>Strategy:</a:t>
            </a:r>
            <a:endParaRPr b="0" lang="en-US" sz="2800" spc="-1" strike="noStrike">
              <a:latin typeface="Arial"/>
            </a:endParaRPr>
          </a:p>
          <a:p>
            <a:pPr>
              <a:lnSpc>
                <a:spcPct val="100000"/>
              </a:lnSpc>
              <a:tabLst>
                <a:tab algn="l" pos="0"/>
              </a:tabLst>
            </a:pPr>
            <a:r>
              <a:rPr b="1" lang="tr-TR" sz="2400" spc="-1" strike="noStrike" u="sng">
                <a:solidFill>
                  <a:srgbClr val="000000"/>
                </a:solidFill>
                <a:uFillTx/>
                <a:latin typeface="Times New Roman"/>
                <a:ea typeface="Calibri"/>
              </a:rPr>
              <a:t>Implementation rather than  generation of new ideas: </a:t>
            </a:r>
            <a:endParaRPr b="0" lang="en-US" sz="2400" spc="-1" strike="noStrike">
              <a:latin typeface="Arial"/>
            </a:endParaRPr>
          </a:p>
          <a:p>
            <a:pPr>
              <a:lnSpc>
                <a:spcPct val="100000"/>
              </a:lnSpc>
              <a:tabLst>
                <a:tab algn="l" pos="0"/>
              </a:tabLst>
            </a:pPr>
            <a:r>
              <a:rPr b="0" lang="tr-TR" sz="2400" spc="-1" strike="noStrike">
                <a:solidFill>
                  <a:srgbClr val="000000"/>
                </a:solidFill>
                <a:latin typeface="Times New Roman"/>
                <a:ea typeface="Calibri"/>
              </a:rPr>
              <a:t>Closing the loop between ideas and results.  Making incremental improvements to existing products and processes. (Little chance of producing a big breakthrough)</a:t>
            </a:r>
            <a:endParaRPr b="0" lang="en-US" sz="2400" spc="-1" strike="noStrike">
              <a:latin typeface="Arial"/>
            </a:endParaRPr>
          </a:p>
          <a:p>
            <a:pPr marL="114480">
              <a:lnSpc>
                <a:spcPct val="115000"/>
              </a:lnSpc>
              <a:tabLst>
                <a:tab algn="l" pos="0"/>
              </a:tabLst>
            </a:pPr>
            <a:r>
              <a:rPr b="0" lang="tr-TR" sz="2400" spc="-1" strike="noStrike">
                <a:solidFill>
                  <a:srgbClr val="000000"/>
                </a:solidFill>
                <a:latin typeface="Times New Roman"/>
                <a:ea typeface="Calibri"/>
              </a:rPr>
              <a:t>Example:</a:t>
            </a:r>
            <a:endParaRPr b="0" lang="en-US" sz="2400" spc="-1" strike="noStrike">
              <a:latin typeface="Arial"/>
            </a:endParaRPr>
          </a:p>
          <a:p>
            <a:pPr marL="343080" indent="-337680">
              <a:lnSpc>
                <a:spcPct val="115000"/>
              </a:lnSpc>
              <a:buClr>
                <a:srgbClr val="000000"/>
              </a:buClr>
              <a:buFont typeface="Calibri"/>
              <a:buAutoNum type="arabicPeriod"/>
              <a:tabLst>
                <a:tab algn="l" pos="0"/>
              </a:tabLst>
            </a:pPr>
            <a:r>
              <a:rPr b="0" lang="tr-TR" sz="2400" spc="-1" strike="noStrike">
                <a:solidFill>
                  <a:srgbClr val="000000"/>
                </a:solidFill>
                <a:latin typeface="Times New Roman"/>
                <a:ea typeface="Times New Roman"/>
              </a:rPr>
              <a:t>Nucor Corporation, a steelmaker, gives its workers bonuses if they can produce steel more efficiently.</a:t>
            </a:r>
            <a:endParaRPr b="0" lang="en-US" sz="2400" spc="-1" strike="noStrike">
              <a:latin typeface="Arial"/>
            </a:endParaRPr>
          </a:p>
          <a:p>
            <a:pPr marL="343080" indent="-337680">
              <a:lnSpc>
                <a:spcPct val="115000"/>
              </a:lnSpc>
              <a:buClr>
                <a:srgbClr val="000000"/>
              </a:buClr>
              <a:buFont typeface="Calibri"/>
              <a:buAutoNum type="arabicPeriod"/>
              <a:tabLst>
                <a:tab algn="l" pos="0"/>
              </a:tabLst>
            </a:pPr>
            <a:r>
              <a:rPr b="0" lang="tr-TR" sz="2400" spc="-1" strike="noStrike">
                <a:solidFill>
                  <a:srgbClr val="000000"/>
                </a:solidFill>
                <a:latin typeface="Times New Roman"/>
                <a:ea typeface="Times New Roman"/>
              </a:rPr>
              <a:t> </a:t>
            </a:r>
            <a:r>
              <a:rPr b="0" lang="tr-TR" sz="2400" spc="-1" strike="noStrike">
                <a:solidFill>
                  <a:srgbClr val="000000"/>
                </a:solidFill>
                <a:latin typeface="Times New Roman"/>
                <a:ea typeface="Times New Roman"/>
              </a:rPr>
              <a:t>Deere &amp; Company, a maker of farm machinery, has produced a detailed playbook on how to design new tractors.  </a:t>
            </a:r>
            <a:endParaRPr b="0" lang="en-US" sz="2400" spc="-1" strike="noStrike">
              <a:latin typeface="Arial"/>
            </a:endParaRPr>
          </a:p>
          <a:p>
            <a:pPr>
              <a:lnSpc>
                <a:spcPct val="100000"/>
              </a:lnSpc>
              <a:spcBef>
                <a:spcPts val="56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723960" y="685800"/>
            <a:ext cx="7767000" cy="13716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tr-TR" sz="1800" spc="-1" strike="noStrike">
                <a:solidFill>
                  <a:srgbClr val="000000"/>
                </a:solidFill>
                <a:latin typeface="Arial"/>
                <a:ea typeface="DejaVu Sans"/>
              </a:rPr>
              <a:t>A New Industrial Strategy for Europe, A report by European Commission presented to European Parliament, 10.3, 2020.</a:t>
            </a:r>
            <a:endParaRPr b="0" lang="en-US" sz="1800" spc="-1" strike="noStrike">
              <a:latin typeface="Arial"/>
            </a:endParaRPr>
          </a:p>
          <a:p>
            <a:pPr algn="ctr">
              <a:lnSpc>
                <a:spcPct val="100000"/>
              </a:lnSpc>
            </a:pPr>
            <a:endParaRPr b="0" lang="en-US" sz="1800" spc="-1" strike="noStrike">
              <a:latin typeface="Arial"/>
            </a:endParaRPr>
          </a:p>
          <a:p>
            <a:pPr>
              <a:lnSpc>
                <a:spcPct val="100000"/>
              </a:lnSpc>
            </a:pPr>
            <a:r>
              <a:rPr b="0" lang="tr-TR" sz="1800" spc="-1" strike="noStrike">
                <a:solidFill>
                  <a:srgbClr val="000000"/>
                </a:solidFill>
                <a:latin typeface="Arial"/>
                <a:ea typeface="DejaVu Sans"/>
              </a:rPr>
              <a:t>* Launch European Innovation Council,  in 2021. </a:t>
            </a:r>
            <a:endParaRPr b="0" lang="en-US" sz="1800" spc="-1" strike="noStrike">
              <a:latin typeface="Arial"/>
            </a:endParaRPr>
          </a:p>
          <a:p>
            <a:pPr algn="ctr">
              <a:lnSpc>
                <a:spcPct val="100000"/>
              </a:lnSpc>
            </a:pPr>
            <a:endParaRPr b="0" lang="en-US" sz="1800" spc="-1" strike="noStrike">
              <a:latin typeface="Arial"/>
            </a:endParaRPr>
          </a:p>
        </p:txBody>
      </p:sp>
      <p:sp>
        <p:nvSpPr>
          <p:cNvPr id="79" name="CustomShape 2"/>
          <p:cNvSpPr/>
          <p:nvPr/>
        </p:nvSpPr>
        <p:spPr>
          <a:xfrm>
            <a:off x="1371600" y="3505320"/>
            <a:ext cx="6395400" cy="2661480"/>
          </a:xfrm>
          <a:prstGeom prst="rect">
            <a:avLst/>
          </a:prstGeom>
          <a:noFill/>
          <a:ln w="0">
            <a:noFill/>
          </a:ln>
        </p:spPr>
        <p:style>
          <a:lnRef idx="0"/>
          <a:fillRef idx="0"/>
          <a:effectRef idx="0"/>
          <a:fontRef idx="minor"/>
        </p:style>
        <p:txBody>
          <a:bodyPr lIns="90000" rIns="90000" tIns="45000" bIns="45000">
            <a:normAutofit/>
          </a:bodyPr>
          <a:p>
            <a:pPr algn="ctr">
              <a:lnSpc>
                <a:spcPct val="100000"/>
              </a:lnSpc>
              <a:spcBef>
                <a:spcPts val="641"/>
              </a:spcBef>
              <a:tabLst>
                <a:tab algn="l" pos="0"/>
              </a:tabLst>
            </a:pPr>
            <a:r>
              <a:rPr b="1" lang="en-US" sz="3200" spc="-1" strike="noStrike">
                <a:solidFill>
                  <a:srgbClr val="000000"/>
                </a:solidFill>
                <a:latin typeface="Calibri"/>
                <a:ea typeface="DejaVu Sans"/>
              </a:rPr>
              <a:t>Emeritus Prof. Dr. Oğuz Tosun</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tosuno@boun.edu.tr</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Computer Engineering Department</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Boğaziçi University</a:t>
            </a:r>
            <a:endParaRPr b="0" lang="en-US" sz="3200" spc="-1" strike="noStrike">
              <a:latin typeface="Arial"/>
            </a:endParaRPr>
          </a:p>
          <a:p>
            <a:pPr algn="ctr">
              <a:lnSpc>
                <a:spcPct val="100000"/>
              </a:lnSpc>
              <a:spcBef>
                <a:spcPts val="641"/>
              </a:spcBef>
              <a:tabLst>
                <a:tab algn="l" pos="0"/>
              </a:tabLst>
            </a:pPr>
            <a:r>
              <a:rPr b="0" lang="en-US" sz="3200" spc="-1" strike="noStrike">
                <a:solidFill>
                  <a:srgbClr val="000000"/>
                </a:solidFill>
                <a:latin typeface="Calibri"/>
                <a:ea typeface="DejaVu Sans"/>
              </a:rPr>
              <a:t>SPRING 2024, İstanbu</a:t>
            </a:r>
            <a:r>
              <a:rPr b="0" lang="tr-TR" sz="3200" spc="-1" strike="noStrike">
                <a:solidFill>
                  <a:srgbClr val="000000"/>
                </a:solidFill>
                <a:latin typeface="Calibri"/>
                <a:ea typeface="DejaVu Sans"/>
              </a:rPr>
              <a:t>l</a:t>
            </a:r>
            <a:endParaRPr b="0" lang="en-US" sz="3200" spc="-1" strike="noStrike">
              <a:latin typeface="Arial"/>
            </a:endParaRPr>
          </a:p>
        </p:txBody>
      </p:sp>
      <p:pic>
        <p:nvPicPr>
          <p:cNvPr id="80" name="" descr=""/>
          <p:cNvPicPr/>
          <p:nvPr/>
        </p:nvPicPr>
        <p:blipFill>
          <a:blip r:embed="rId1"/>
          <a:stretch/>
        </p:blipFill>
        <p:spPr>
          <a:xfrm>
            <a:off x="378000" y="2520360"/>
            <a:ext cx="7851600" cy="38804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16"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en-US" sz="2800" spc="-1" strike="noStrike">
                <a:solidFill>
                  <a:srgbClr val="000000"/>
                </a:solidFill>
                <a:latin typeface="Calibri"/>
                <a:ea typeface="DejaVu Sans"/>
              </a:rPr>
              <a:t>Ideation( continued):</a:t>
            </a:r>
            <a:endParaRPr b="0" lang="en-US" sz="2800" spc="-1" strike="noStrike">
              <a:latin typeface="Arial"/>
            </a:endParaRPr>
          </a:p>
          <a:p>
            <a:pPr>
              <a:lnSpc>
                <a:spcPct val="100000"/>
              </a:lnSpc>
              <a:spcBef>
                <a:spcPts val="561"/>
              </a:spcBef>
              <a:tabLst>
                <a:tab algn="l" pos="0"/>
              </a:tabLst>
            </a:pPr>
            <a:r>
              <a:rPr b="1" i="1" lang="en-US" sz="2800" spc="-1" strike="noStrike">
                <a:solidFill>
                  <a:srgbClr val="000000"/>
                </a:solidFill>
                <a:latin typeface="Calibri"/>
                <a:ea typeface="DejaVu Sans"/>
              </a:rPr>
              <a:t>Some Quantitative metrics for ideation:</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Number of ideas developed</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Percent of ideas from inside (contributed by our staff)</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Percent of ideas from outside</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Number of ideas collected in the ‘idea gathering’ system»</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 </a:t>
            </a:r>
            <a:r>
              <a:rPr b="0" lang="tr-TR" sz="2800" spc="-1" strike="noStrike">
                <a:solidFill>
                  <a:srgbClr val="000000"/>
                </a:solidFill>
                <a:latin typeface="Calibri"/>
                <a:ea typeface="DejaVu Sans"/>
              </a:rPr>
              <a:t>Number of collected ideas that were developed further</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Number of collected ideas that were implemented</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18" name="CustomShape 2"/>
          <p:cNvSpPr/>
          <p:nvPr/>
        </p:nvSpPr>
        <p:spPr>
          <a:xfrm>
            <a:off x="457200" y="914400"/>
            <a:ext cx="8224200" cy="578592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0" i="1" lang="en-US" sz="2800" spc="-1" strike="noStrike">
                <a:solidFill>
                  <a:srgbClr val="000000"/>
                </a:solidFill>
                <a:latin typeface="Calibri"/>
                <a:ea typeface="DejaVu Sans"/>
              </a:rPr>
              <a:t>Quantitative metrics for ideation</a:t>
            </a:r>
            <a:r>
              <a:rPr b="0" i="1" lang="tr-TR" sz="2800" spc="-1" strike="noStrike">
                <a:solidFill>
                  <a:srgbClr val="000000"/>
                </a:solidFill>
                <a:latin typeface="Calibri"/>
                <a:ea typeface="DejaVu Sans"/>
              </a:rPr>
              <a:t>(continued)</a:t>
            </a:r>
            <a:r>
              <a:rPr b="0" i="1" lang="en-US" sz="2800" spc="-1" strike="noStrike">
                <a:solidFill>
                  <a:srgbClr val="000000"/>
                </a:solidFill>
                <a:latin typeface="Calibri"/>
                <a:ea typeface="DejaVu Sans"/>
              </a:rPr>
              <a:t>:</a:t>
            </a:r>
            <a:endParaRPr b="0" lang="en-US" sz="2800" spc="-1" strike="noStrike">
              <a:latin typeface="Arial"/>
            </a:endParaRPr>
          </a:p>
          <a:p>
            <a:pPr marL="343080" indent="-337680">
              <a:lnSpc>
                <a:spcPct val="100000"/>
              </a:lnSpc>
              <a:spcBef>
                <a:spcPts val="519"/>
              </a:spcBef>
              <a:buClr>
                <a:srgbClr val="000000"/>
              </a:buClr>
              <a:buFont typeface="Arial"/>
              <a:buChar char="•"/>
              <a:tabLst>
                <a:tab algn="l" pos="0"/>
              </a:tabLst>
            </a:pPr>
            <a:r>
              <a:rPr b="1" lang="en-US" sz="2600" spc="-1" strike="noStrike">
                <a:solidFill>
                  <a:srgbClr val="000000"/>
                </a:solidFill>
                <a:latin typeface="Calibri"/>
                <a:ea typeface="DejaVu Sans"/>
              </a:rPr>
              <a:t>Scale of activity –</a:t>
            </a:r>
            <a:r>
              <a:rPr b="0" lang="en-US" sz="2600" spc="-1" strike="noStrike">
                <a:solidFill>
                  <a:srgbClr val="000000"/>
                </a:solidFill>
                <a:latin typeface="Calibri"/>
                <a:ea typeface="DejaVu Sans"/>
              </a:rPr>
              <a:t>Number of  people who actively participate in ideation. </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1" lang="en-US" sz="2600" spc="-1" strike="noStrike">
                <a:solidFill>
                  <a:srgbClr val="000000"/>
                </a:solidFill>
                <a:latin typeface="Calibri"/>
                <a:ea typeface="DejaVu Sans"/>
              </a:rPr>
              <a:t>Frequency – </a:t>
            </a:r>
            <a:r>
              <a:rPr b="0" lang="en-US" sz="2600" spc="-1" strike="noStrike">
                <a:solidFill>
                  <a:srgbClr val="000000"/>
                </a:solidFill>
                <a:latin typeface="Calibri"/>
                <a:ea typeface="DejaVu Sans"/>
              </a:rPr>
              <a:t>Frequency of brainstorm and ideation events .</a:t>
            </a:r>
            <a:r>
              <a:rPr b="0" lang="tr-TR" sz="2600" spc="-1" strike="noStrike">
                <a:solidFill>
                  <a:srgbClr val="000000"/>
                </a:solidFill>
                <a:latin typeface="Calibri"/>
                <a:ea typeface="DejaVu Sans"/>
              </a:rPr>
              <a:t> The more is better.</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1" lang="en-US" sz="2600" spc="-1" strike="noStrike">
                <a:solidFill>
                  <a:srgbClr val="000000"/>
                </a:solidFill>
                <a:latin typeface="Calibri"/>
                <a:ea typeface="DejaVu Sans"/>
              </a:rPr>
              <a:t>Engagement – </a:t>
            </a:r>
            <a:r>
              <a:rPr b="0" lang="en-US" sz="2600" spc="-1" strike="noStrike">
                <a:solidFill>
                  <a:srgbClr val="000000"/>
                </a:solidFill>
                <a:latin typeface="Calibri"/>
                <a:ea typeface="DejaVu Sans"/>
              </a:rPr>
              <a:t>Degree of  active participation by people</a:t>
            </a:r>
            <a:r>
              <a:rPr b="0" lang="tr-TR" sz="2600" spc="-1" strike="noStrike">
                <a:solidFill>
                  <a:srgbClr val="000000"/>
                </a:solidFill>
                <a:latin typeface="Calibri"/>
                <a:ea typeface="DejaVu Sans"/>
              </a:rPr>
              <a:t>.</a:t>
            </a:r>
            <a:r>
              <a:rPr b="0" lang="en-US" sz="2600" spc="-1" strike="noStrike">
                <a:solidFill>
                  <a:srgbClr val="000000"/>
                </a:solidFill>
                <a:latin typeface="Calibri"/>
                <a:ea typeface="DejaVu Sans"/>
              </a:rPr>
              <a:t> </a:t>
            </a:r>
            <a:r>
              <a:rPr b="0" lang="tr-TR" sz="2600" spc="-1" strike="noStrike">
                <a:solidFill>
                  <a:srgbClr val="000000"/>
                </a:solidFill>
                <a:latin typeface="Calibri"/>
                <a:ea typeface="DejaVu Sans"/>
              </a:rPr>
              <a:t>L</a:t>
            </a:r>
            <a:r>
              <a:rPr b="0" lang="en-US" sz="2600" spc="-1" strike="noStrike">
                <a:solidFill>
                  <a:srgbClr val="000000"/>
                </a:solidFill>
                <a:latin typeface="Calibri"/>
                <a:ea typeface="DejaVu Sans"/>
              </a:rPr>
              <a:t>evel of peer voting on ideas</a:t>
            </a:r>
            <a:r>
              <a:rPr b="0" lang="tr-TR" sz="2600" spc="-1" strike="noStrike">
                <a:solidFill>
                  <a:srgbClr val="000000"/>
                </a:solidFill>
                <a:latin typeface="Calibri"/>
                <a:ea typeface="DejaVu Sans"/>
              </a:rPr>
              <a:t>.</a:t>
            </a:r>
            <a:r>
              <a:rPr b="0" lang="en-US" sz="2600" spc="-1" strike="noStrike">
                <a:solidFill>
                  <a:srgbClr val="000000"/>
                </a:solidFill>
                <a:latin typeface="Calibri"/>
                <a:ea typeface="DejaVu Sans"/>
              </a:rPr>
              <a:t> </a:t>
            </a:r>
            <a:r>
              <a:rPr b="0" lang="tr-TR" sz="2600" spc="-1" strike="noStrike">
                <a:solidFill>
                  <a:srgbClr val="000000"/>
                </a:solidFill>
                <a:latin typeface="Calibri"/>
                <a:ea typeface="DejaVu Sans"/>
              </a:rPr>
              <a:t>O</a:t>
            </a:r>
            <a:r>
              <a:rPr b="0" lang="en-US" sz="2600" spc="-1" strike="noStrike">
                <a:solidFill>
                  <a:srgbClr val="000000"/>
                </a:solidFill>
                <a:latin typeface="Calibri"/>
                <a:ea typeface="DejaVu Sans"/>
              </a:rPr>
              <a:t>n average 5 votes per user per year. 10 votes per user</a:t>
            </a:r>
            <a:r>
              <a:rPr b="0" lang="tr-TR" sz="2600" spc="-1" strike="noStrike">
                <a:solidFill>
                  <a:srgbClr val="000000"/>
                </a:solidFill>
                <a:latin typeface="Calibri"/>
                <a:ea typeface="DejaVu Sans"/>
              </a:rPr>
              <a:t> per year</a:t>
            </a:r>
            <a:r>
              <a:rPr b="0" lang="en-US" sz="2600" spc="-1" strike="noStrike">
                <a:solidFill>
                  <a:srgbClr val="000000"/>
                </a:solidFill>
                <a:latin typeface="Calibri"/>
                <a:ea typeface="DejaVu Sans"/>
              </a:rPr>
              <a:t> in top most successful companies.</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1" lang="en-US" sz="2600" spc="-1" strike="noStrike">
                <a:solidFill>
                  <a:srgbClr val="000000"/>
                </a:solidFill>
                <a:latin typeface="Calibri"/>
                <a:ea typeface="DejaVu Sans"/>
              </a:rPr>
              <a:t>Diversity – </a:t>
            </a:r>
            <a:r>
              <a:rPr b="0" lang="tr-TR" sz="2600" spc="-1" strike="noStrike">
                <a:solidFill>
                  <a:srgbClr val="000000"/>
                </a:solidFill>
                <a:latin typeface="Calibri"/>
                <a:ea typeface="DejaVu Sans"/>
              </a:rPr>
              <a:t>M</a:t>
            </a:r>
            <a:r>
              <a:rPr b="0" lang="en-US" sz="2600" spc="-1" strike="noStrike">
                <a:solidFill>
                  <a:srgbClr val="000000"/>
                </a:solidFill>
                <a:latin typeface="Calibri"/>
                <a:ea typeface="DejaVu Sans"/>
              </a:rPr>
              <a:t>ore diverse participants in terms of roles and departments </a:t>
            </a:r>
            <a:r>
              <a:rPr b="0" lang="tr-TR" sz="2600" spc="-1" strike="noStrike">
                <a:solidFill>
                  <a:srgbClr val="000000"/>
                </a:solidFill>
                <a:latin typeface="Calibri"/>
                <a:ea typeface="DejaVu Sans"/>
              </a:rPr>
              <a:t>is</a:t>
            </a:r>
            <a:r>
              <a:rPr b="0" lang="en-US" sz="2600" spc="-1" strike="noStrike">
                <a:solidFill>
                  <a:srgbClr val="000000"/>
                </a:solidFill>
                <a:latin typeface="Calibri"/>
                <a:ea typeface="DejaVu Sans"/>
              </a:rPr>
              <a:t> better.</a:t>
            </a:r>
            <a:r>
              <a:rPr b="1" lang="en-US" sz="2600" spc="-1" strike="noStrike">
                <a:solidFill>
                  <a:srgbClr val="000000"/>
                </a:solidFill>
                <a:latin typeface="Calibri"/>
                <a:ea typeface="DejaVu Sans"/>
              </a:rPr>
              <a:t> </a:t>
            </a:r>
            <a:r>
              <a:rPr b="0" lang="tr-TR" sz="2600" spc="-1" strike="noStrike">
                <a:solidFill>
                  <a:srgbClr val="000000"/>
                </a:solidFill>
                <a:latin typeface="Calibri"/>
                <a:ea typeface="DejaVu Sans"/>
              </a:rPr>
              <a:t>B</a:t>
            </a:r>
            <a:r>
              <a:rPr b="0" lang="en-US" sz="2600" spc="-1" strike="noStrike">
                <a:solidFill>
                  <a:srgbClr val="000000"/>
                </a:solidFill>
                <a:latin typeface="Calibri"/>
                <a:ea typeface="DejaVu Sans"/>
              </a:rPr>
              <a:t>road participation from diverse fields</a:t>
            </a:r>
            <a:r>
              <a:rPr b="0" lang="tr-TR" sz="2600" spc="-1" strike="noStrike">
                <a:solidFill>
                  <a:srgbClr val="000000"/>
                </a:solidFill>
                <a:latin typeface="Calibri"/>
                <a:ea typeface="DejaVu Sans"/>
              </a:rPr>
              <a:t> is more effective than highly concentrated ideas </a:t>
            </a:r>
            <a:r>
              <a:rPr b="0" lang="en-US" sz="2600" spc="-1" strike="noStrike">
                <a:solidFill>
                  <a:srgbClr val="000000"/>
                </a:solidFill>
                <a:latin typeface="Calibri"/>
                <a:ea typeface="DejaVu Sans"/>
              </a:rPr>
              <a:t> from a small active group</a:t>
            </a:r>
            <a:r>
              <a:rPr b="0" lang="tr-TR" sz="2600" spc="-1" strike="noStrike">
                <a:solidFill>
                  <a:srgbClr val="000000"/>
                </a:solidFill>
                <a:latin typeface="Calibri"/>
                <a:ea typeface="DejaVu Sans"/>
              </a:rPr>
              <a:t>.</a:t>
            </a:r>
            <a:endParaRPr b="0" lang="en-US" sz="2600" spc="-1" strike="noStrike">
              <a:latin typeface="Arial"/>
            </a:endParaRPr>
          </a:p>
          <a:p>
            <a:pPr>
              <a:lnSpc>
                <a:spcPct val="100000"/>
              </a:lnSpc>
              <a:spcBef>
                <a:spcPts val="561"/>
              </a:spcBef>
              <a:tabLst>
                <a:tab algn="l" pos="0"/>
              </a:tabLs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4200" cy="1137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20" name="CustomShape 2"/>
          <p:cNvSpPr/>
          <p:nvPr/>
        </p:nvSpPr>
        <p:spPr>
          <a:xfrm>
            <a:off x="457200" y="1600200"/>
            <a:ext cx="8224200" cy="5100120"/>
          </a:xfrm>
          <a:prstGeom prst="rect">
            <a:avLst/>
          </a:prstGeom>
          <a:noFill/>
          <a:ln w="0">
            <a:noFill/>
          </a:ln>
        </p:spPr>
        <p:style>
          <a:lnRef idx="0"/>
          <a:fillRef idx="0"/>
          <a:effectRef idx="0"/>
          <a:fontRef idx="minor"/>
        </p:style>
        <p:txBody>
          <a:bodyPr lIns="90000" rIns="90000" tIns="45000" bIns="45000">
            <a:normAutofit fontScale="83000"/>
          </a:bodyPr>
          <a:p>
            <a:pPr>
              <a:lnSpc>
                <a:spcPct val="100000"/>
              </a:lnSpc>
              <a:spcBef>
                <a:spcPts val="641"/>
              </a:spcBef>
              <a:tabLst>
                <a:tab algn="l" pos="0"/>
              </a:tabLst>
            </a:pPr>
            <a:r>
              <a:rPr b="1" i="1" lang="en-US" sz="3200" spc="-1" strike="noStrike">
                <a:solidFill>
                  <a:srgbClr val="000000"/>
                </a:solidFill>
                <a:latin typeface="Calibri"/>
                <a:ea typeface="DejaVu Sans"/>
              </a:rPr>
              <a:t>Ideation</a:t>
            </a:r>
            <a:r>
              <a:rPr b="0" i="1" lang="en-US" sz="3200" spc="-1" strike="noStrike">
                <a:solidFill>
                  <a:srgbClr val="000000"/>
                </a:solidFill>
                <a:latin typeface="Calibri"/>
                <a:ea typeface="DejaVu Sans"/>
              </a:rPr>
              <a:t>( continued):</a:t>
            </a:r>
            <a:endParaRPr b="0" lang="en-US" sz="3200" spc="-1" strike="noStrike">
              <a:latin typeface="Arial"/>
            </a:endParaRPr>
          </a:p>
          <a:p>
            <a:pPr>
              <a:lnSpc>
                <a:spcPct val="100000"/>
              </a:lnSpc>
              <a:spcBef>
                <a:spcPts val="641"/>
              </a:spcBef>
              <a:tabLst>
                <a:tab algn="l" pos="0"/>
              </a:tabLst>
            </a:pPr>
            <a:r>
              <a:rPr b="0" lang="tr-TR" sz="3200" spc="-1" strike="noStrike">
                <a:solidFill>
                  <a:srgbClr val="000000"/>
                </a:solidFill>
                <a:latin typeface="Calibri"/>
                <a:ea typeface="DejaVu Sans"/>
              </a:rPr>
              <a:t>A </a:t>
            </a:r>
            <a:r>
              <a:rPr b="0" lang="en-US" sz="3200" spc="-1" strike="noStrike">
                <a:solidFill>
                  <a:srgbClr val="000000"/>
                </a:solidFill>
                <a:latin typeface="Calibri"/>
                <a:ea typeface="DejaVu Sans"/>
              </a:rPr>
              <a:t>report</a:t>
            </a:r>
            <a:r>
              <a:rPr b="0" lang="tr-TR" sz="3200" spc="-1" strike="noStrike">
                <a:solidFill>
                  <a:srgbClr val="000000"/>
                </a:solidFill>
                <a:latin typeface="Calibri"/>
                <a:ea typeface="DejaVu Sans"/>
              </a:rPr>
              <a:t>*  shows</a:t>
            </a:r>
            <a:r>
              <a:rPr b="0" lang="en-US" sz="3200" spc="-1" strike="noStrike">
                <a:solidFill>
                  <a:srgbClr val="000000"/>
                </a:solidFill>
                <a:latin typeface="Calibri"/>
                <a:ea typeface="DejaVu Sans"/>
              </a:rPr>
              <a:t> a significant correlation between ideation rates and profit growth.  </a:t>
            </a:r>
            <a:endParaRPr b="0" lang="en-US" sz="3200" spc="-1" strike="noStrike">
              <a:latin typeface="Arial"/>
            </a:endParaRPr>
          </a:p>
          <a:p>
            <a:pPr>
              <a:lnSpc>
                <a:spcPct val="100000"/>
              </a:lnSpc>
              <a:spcBef>
                <a:spcPts val="641"/>
              </a:spcBef>
              <a:tabLst>
                <a:tab algn="l" pos="0"/>
              </a:tabLst>
            </a:pPr>
            <a:r>
              <a:rPr b="1" lang="af-ZA" sz="3200" spc="-1" strike="noStrike">
                <a:solidFill>
                  <a:srgbClr val="000000"/>
                </a:solidFill>
                <a:latin typeface="Calibri"/>
                <a:ea typeface="DejaVu Sans"/>
              </a:rPr>
              <a:t>Ideation Rate</a:t>
            </a:r>
            <a:r>
              <a:rPr b="0" lang="af-ZA" sz="3200" spc="-1" strike="noStrike">
                <a:solidFill>
                  <a:srgbClr val="000000"/>
                </a:solidFill>
                <a:latin typeface="Calibri"/>
                <a:ea typeface="DejaVu Sans"/>
              </a:rPr>
              <a:t>: </a:t>
            </a:r>
            <a:r>
              <a:rPr b="0" lang="tr-TR" sz="3200" spc="-1" strike="noStrike">
                <a:solidFill>
                  <a:srgbClr val="000000"/>
                </a:solidFill>
                <a:latin typeface="Calibri"/>
                <a:ea typeface="DejaVu Sans"/>
              </a:rPr>
              <a:t>T</a:t>
            </a:r>
            <a:r>
              <a:rPr b="0" lang="af-ZA" sz="3200" spc="-1" strike="noStrike">
                <a:solidFill>
                  <a:srgbClr val="000000"/>
                </a:solidFill>
                <a:latin typeface="Calibri"/>
                <a:ea typeface="DejaVu Sans"/>
              </a:rPr>
              <a:t>he ratio of winning ideas to active participants. </a:t>
            </a:r>
            <a:r>
              <a:rPr b="0" lang="en-US" sz="3200" spc="-1" strike="noStrike">
                <a:solidFill>
                  <a:srgbClr val="000000"/>
                </a:solidFill>
                <a:latin typeface="Calibri"/>
                <a:ea typeface="DejaVu Sans"/>
              </a:rPr>
              <a:t>A good Ideation Rate is 500 ideas per 1000 users per year.</a:t>
            </a:r>
            <a:endParaRPr b="0" lang="en-US" sz="3200" spc="-1" strike="noStrike">
              <a:latin typeface="Arial"/>
            </a:endParaRPr>
          </a:p>
          <a:p>
            <a:pPr>
              <a:lnSpc>
                <a:spcPct val="100000"/>
              </a:lnSpc>
              <a:spcBef>
                <a:spcPts val="641"/>
              </a:spcBef>
              <a:tabLst>
                <a:tab algn="l" pos="0"/>
              </a:tabLst>
            </a:pPr>
            <a:r>
              <a:rPr b="1" lang="en-US" sz="3200" spc="-1" strike="noStrike">
                <a:solidFill>
                  <a:srgbClr val="000000"/>
                </a:solidFill>
                <a:latin typeface="Calibri"/>
                <a:ea typeface="DejaVu Sans"/>
              </a:rPr>
              <a:t>Winning idea</a:t>
            </a:r>
            <a:r>
              <a:rPr b="0" lang="en-US" sz="3200" spc="-1" strike="noStrike">
                <a:solidFill>
                  <a:srgbClr val="000000"/>
                </a:solidFill>
                <a:latin typeface="Calibri"/>
                <a:ea typeface="DejaVu Sans"/>
              </a:rPr>
              <a:t> : A submitted idea  voted upon and rated  by colleagues/evaluators as promising </a:t>
            </a:r>
            <a:endParaRPr b="0" lang="en-US" sz="3200" spc="-1" strike="noStrike">
              <a:latin typeface="Arial"/>
            </a:endParaRPr>
          </a:p>
          <a:p>
            <a:pPr>
              <a:lnSpc>
                <a:spcPct val="100000"/>
              </a:lnSpc>
              <a:spcBef>
                <a:spcPts val="641"/>
              </a:spcBef>
              <a:tabLst>
                <a:tab algn="l" pos="0"/>
              </a:tabLst>
            </a:pPr>
            <a:r>
              <a:rPr b="0" lang="tr-TR" sz="3200" spc="-1" strike="noStrike">
                <a:solidFill>
                  <a:srgbClr val="000000"/>
                </a:solidFill>
                <a:latin typeface="Calibri"/>
                <a:ea typeface="DejaVu Sans"/>
              </a:rPr>
              <a:t>*</a:t>
            </a:r>
            <a:r>
              <a:rPr b="0" lang="af-ZA" sz="3200" spc="-1" strike="noStrike">
                <a:solidFill>
                  <a:srgbClr val="000000"/>
                </a:solidFill>
                <a:latin typeface="Calibri"/>
                <a:ea typeface="DejaVu Sans"/>
              </a:rPr>
              <a:t>Quantifying a Culture of Innovation.</a:t>
            </a:r>
            <a:r>
              <a:rPr b="0" lang="en-US" sz="3200" spc="-1" strike="noStrike">
                <a:solidFill>
                  <a:srgbClr val="000000"/>
                </a:solidFill>
                <a:latin typeface="Calibri"/>
                <a:ea typeface="DejaVu Sans"/>
              </a:rPr>
              <a:t> </a:t>
            </a:r>
            <a:r>
              <a:rPr b="0" lang="tr-TR" sz="3200" spc="-1" strike="noStrike">
                <a:solidFill>
                  <a:srgbClr val="000000"/>
                </a:solidFill>
                <a:latin typeface="Calibri"/>
                <a:ea typeface="DejaVu Sans"/>
              </a:rPr>
              <a:t>Carried by </a:t>
            </a:r>
            <a:r>
              <a:rPr b="0" lang="en-US" sz="3200" spc="-1" strike="noStrike">
                <a:solidFill>
                  <a:srgbClr val="000000"/>
                </a:solidFill>
                <a:latin typeface="Calibri"/>
                <a:ea typeface="DejaVu Sans"/>
              </a:rPr>
              <a:t>Northwestern University’s Kellogg School of Management </a:t>
            </a:r>
            <a:r>
              <a:rPr b="0" lang="tr-TR" sz="3200" spc="-1" strike="noStrike">
                <a:solidFill>
                  <a:srgbClr val="000000"/>
                </a:solidFill>
                <a:latin typeface="Calibri"/>
                <a:ea typeface="DejaVu Sans"/>
              </a:rPr>
              <a:t>on</a:t>
            </a:r>
            <a:r>
              <a:rPr b="0" lang="en-US" sz="3200" spc="-1" strike="noStrike">
                <a:solidFill>
                  <a:srgbClr val="000000"/>
                </a:solidFill>
                <a:latin typeface="Calibri"/>
                <a:ea typeface="DejaVu Sans"/>
              </a:rPr>
              <a:t> 154 corporate customers of   including AT&amp;T, Pfizer over a five year period. </a:t>
            </a:r>
            <a:endParaRPr b="0" lang="en-US" sz="3200" spc="-1" strike="noStrike">
              <a:latin typeface="Arial"/>
            </a:endParaRPr>
          </a:p>
          <a:p>
            <a:pPr>
              <a:lnSpc>
                <a:spcPct val="100000"/>
              </a:lnSpc>
              <a:spcBef>
                <a:spcPts val="641"/>
              </a:spcBef>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22" name="CustomShape 2"/>
          <p:cNvSpPr/>
          <p:nvPr/>
        </p:nvSpPr>
        <p:spPr>
          <a:xfrm>
            <a:off x="457200" y="914400"/>
            <a:ext cx="8224200" cy="60904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lang="tr-TR" sz="2800" spc="-1" strike="noStrike">
                <a:solidFill>
                  <a:srgbClr val="000000"/>
                </a:solidFill>
                <a:latin typeface="Calibri"/>
                <a:ea typeface="DejaVu Sans"/>
              </a:rPr>
              <a:t>Stage</a:t>
            </a:r>
            <a:r>
              <a:rPr b="1" lang="en-US" sz="2800" spc="-1" strike="noStrike">
                <a:solidFill>
                  <a:srgbClr val="000000"/>
                </a:solidFill>
                <a:latin typeface="Calibri"/>
                <a:ea typeface="DejaVu Sans"/>
              </a:rPr>
              <a:t>#</a:t>
            </a:r>
            <a:r>
              <a:rPr b="1" lang="tr-TR" sz="2800" spc="-1" strike="noStrike">
                <a:solidFill>
                  <a:srgbClr val="000000"/>
                </a:solidFill>
                <a:latin typeface="Calibri"/>
                <a:ea typeface="DejaVu Sans"/>
              </a:rPr>
              <a:t> 3</a:t>
            </a:r>
            <a:r>
              <a:rPr b="1" lang="en-US" sz="2800" spc="-1" strike="noStrike">
                <a:solidFill>
                  <a:srgbClr val="000000"/>
                </a:solidFill>
                <a:latin typeface="Calibri"/>
                <a:ea typeface="DejaVu Sans"/>
              </a:rPr>
              <a:t>.</a:t>
            </a:r>
            <a:r>
              <a:rPr b="1" lang="tr-TR" sz="2800" spc="-1" strike="noStrike">
                <a:solidFill>
                  <a:srgbClr val="000000"/>
                </a:solidFill>
                <a:latin typeface="Calibri"/>
                <a:ea typeface="DejaVu Sans"/>
              </a:rPr>
              <a:t> Test for feasibility:</a:t>
            </a:r>
            <a:endParaRPr b="0" lang="en-US" sz="2800" spc="-1" strike="noStrike">
              <a:latin typeface="Arial"/>
            </a:endParaRPr>
          </a:p>
          <a:p>
            <a:pPr marL="343080" indent="-337680">
              <a:lnSpc>
                <a:spcPct val="100000"/>
              </a:lnSpc>
              <a:spcBef>
                <a:spcPts val="499"/>
              </a:spcBef>
              <a:buClr>
                <a:srgbClr val="000000"/>
              </a:buClr>
              <a:buFont typeface="Arial"/>
              <a:buChar char="•"/>
              <a:tabLst>
                <a:tab algn="l" pos="0"/>
              </a:tabLst>
            </a:pPr>
            <a:r>
              <a:rPr b="0" lang="tr-TR" sz="2500" spc="-1" strike="noStrike">
                <a:solidFill>
                  <a:srgbClr val="000000"/>
                </a:solidFill>
                <a:latin typeface="Calibri"/>
                <a:ea typeface="DejaVu Sans"/>
              </a:rPr>
              <a:t>Analyze ideas for feasibility and quality</a:t>
            </a:r>
            <a:r>
              <a:rPr b="1" lang="tr-TR" sz="2500" spc="-1" strike="noStrike">
                <a:solidFill>
                  <a:srgbClr val="000000"/>
                </a:solidFill>
                <a:latin typeface="Calibri"/>
                <a:ea typeface="DejaVu Sans"/>
              </a:rPr>
              <a:t>.</a:t>
            </a:r>
            <a:r>
              <a:rPr b="0" lang="tr-TR" sz="2500" spc="-1" strike="noStrike">
                <a:solidFill>
                  <a:srgbClr val="000000"/>
                </a:solidFill>
                <a:latin typeface="Calibri"/>
                <a:ea typeface="DejaVu Sans"/>
              </a:rPr>
              <a:t> </a:t>
            </a:r>
            <a:endParaRPr b="0" lang="en-US" sz="2500" spc="-1" strike="noStrike">
              <a:latin typeface="Arial"/>
            </a:endParaRPr>
          </a:p>
          <a:p>
            <a:pPr marL="343080" indent="-337680">
              <a:lnSpc>
                <a:spcPct val="100000"/>
              </a:lnSpc>
              <a:spcBef>
                <a:spcPts val="499"/>
              </a:spcBef>
              <a:buClr>
                <a:srgbClr val="000000"/>
              </a:buClr>
              <a:buFont typeface="Arial"/>
              <a:buChar char="•"/>
              <a:tabLst>
                <a:tab algn="l" pos="0"/>
              </a:tabLst>
            </a:pPr>
            <a:r>
              <a:rPr b="0" lang="tr-TR" sz="2500" spc="-1" strike="noStrike">
                <a:solidFill>
                  <a:srgbClr val="000000"/>
                </a:solidFill>
                <a:latin typeface="Calibri"/>
                <a:ea typeface="DejaVu Sans"/>
              </a:rPr>
              <a:t>Insight</a:t>
            </a:r>
            <a:r>
              <a:rPr b="0" lang="en-US" sz="2500" spc="-1" strike="noStrike">
                <a:solidFill>
                  <a:srgbClr val="000000"/>
                </a:solidFill>
                <a:latin typeface="Calibri"/>
                <a:ea typeface="DejaVu Sans"/>
              </a:rPr>
              <a:t>:</a:t>
            </a:r>
            <a:r>
              <a:rPr b="0" lang="tr-TR" sz="2500" spc="-1" strike="noStrike">
                <a:solidFill>
                  <a:srgbClr val="000000"/>
                </a:solidFill>
                <a:latin typeface="Calibri"/>
                <a:ea typeface="DejaVu Sans"/>
              </a:rPr>
              <a:t> </a:t>
            </a:r>
            <a:r>
              <a:rPr b="0" lang="en-US" sz="2500" spc="-1" strike="noStrike">
                <a:solidFill>
                  <a:srgbClr val="000000"/>
                </a:solidFill>
                <a:latin typeface="Calibri"/>
                <a:ea typeface="DejaVu Sans"/>
              </a:rPr>
              <a:t>T</a:t>
            </a:r>
            <a:r>
              <a:rPr b="0" lang="tr-TR" sz="2500" spc="-1" strike="noStrike">
                <a:solidFill>
                  <a:srgbClr val="000000"/>
                </a:solidFill>
                <a:latin typeface="Calibri"/>
                <a:ea typeface="DejaVu Sans"/>
              </a:rPr>
              <a:t>he point of convergence (of divergent thinking) where we transform ideas at the convergence of </a:t>
            </a:r>
            <a:r>
              <a:rPr b="1" i="1" lang="tr-TR" sz="2500" spc="-1" strike="noStrike">
                <a:solidFill>
                  <a:srgbClr val="000000"/>
                </a:solidFill>
                <a:latin typeface="Calibri"/>
                <a:ea typeface="DejaVu Sans"/>
              </a:rPr>
              <a:t>technological possibility</a:t>
            </a:r>
            <a:r>
              <a:rPr b="0" lang="tr-TR" sz="2500" spc="-1" strike="noStrike">
                <a:solidFill>
                  <a:srgbClr val="000000"/>
                </a:solidFill>
                <a:latin typeface="Calibri"/>
                <a:ea typeface="DejaVu Sans"/>
              </a:rPr>
              <a:t>, </a:t>
            </a:r>
            <a:r>
              <a:rPr b="1" i="1" lang="tr-TR" sz="2500" spc="-1" strike="noStrike">
                <a:solidFill>
                  <a:srgbClr val="000000"/>
                </a:solidFill>
                <a:latin typeface="Calibri"/>
                <a:ea typeface="DejaVu Sans"/>
              </a:rPr>
              <a:t>customer understanding, and market knowledge</a:t>
            </a:r>
            <a:r>
              <a:rPr b="0" lang="tr-TR" sz="2500" spc="-1" strike="noStrike">
                <a:solidFill>
                  <a:srgbClr val="000000"/>
                </a:solidFill>
                <a:latin typeface="Calibri"/>
                <a:ea typeface="DejaVu Sans"/>
              </a:rPr>
              <a:t> to create actionable insight about innovation opportunities.</a:t>
            </a:r>
            <a:endParaRPr b="0" lang="en-US" sz="2500" spc="-1" strike="noStrike">
              <a:latin typeface="Arial"/>
            </a:endParaRPr>
          </a:p>
          <a:p>
            <a:pPr marL="343080" indent="-337680">
              <a:lnSpc>
                <a:spcPct val="100000"/>
              </a:lnSpc>
              <a:spcBef>
                <a:spcPts val="499"/>
              </a:spcBef>
              <a:buClr>
                <a:srgbClr val="000000"/>
              </a:buClr>
              <a:buFont typeface="Arial"/>
              <a:buChar char="•"/>
              <a:tabLst>
                <a:tab algn="l" pos="0"/>
              </a:tabLst>
            </a:pPr>
            <a:r>
              <a:rPr b="1" lang="tr-TR" sz="2500" spc="-1" strike="noStrike">
                <a:solidFill>
                  <a:srgbClr val="000000"/>
                </a:solidFill>
                <a:latin typeface="Calibri"/>
                <a:ea typeface="DejaVu Sans"/>
              </a:rPr>
              <a:t> </a:t>
            </a:r>
            <a:r>
              <a:rPr b="0" lang="tr-TR" sz="2500" spc="-1" strike="noStrike">
                <a:solidFill>
                  <a:srgbClr val="000000"/>
                </a:solidFill>
                <a:latin typeface="Calibri"/>
                <a:ea typeface="DejaVu Sans"/>
              </a:rPr>
              <a:t>Innovation management perspective: Do not simply sit and wait for insight to arrive. </a:t>
            </a:r>
            <a:r>
              <a:rPr b="0" lang="en-US" sz="2500" spc="-1" strike="noStrike">
                <a:solidFill>
                  <a:srgbClr val="000000"/>
                </a:solidFill>
                <a:latin typeface="Calibri"/>
                <a:ea typeface="DejaVu Sans"/>
              </a:rPr>
              <a:t>S</a:t>
            </a:r>
            <a:r>
              <a:rPr b="0" lang="tr-TR" sz="2500" spc="-1" strike="noStrike">
                <a:solidFill>
                  <a:srgbClr val="000000"/>
                </a:solidFill>
                <a:latin typeface="Calibri"/>
                <a:ea typeface="DejaVu Sans"/>
              </a:rPr>
              <a:t>pontaneous insight is unwelcome or inconceivable, insight will come about as the result of the preceding processes and activities </a:t>
            </a:r>
            <a:r>
              <a:rPr b="0" lang="en-US" sz="2500" spc="-1" strike="noStrike">
                <a:solidFill>
                  <a:srgbClr val="000000"/>
                </a:solidFill>
                <a:latin typeface="Calibri"/>
                <a:ea typeface="DejaVu Sans"/>
              </a:rPr>
              <a:t>.</a:t>
            </a:r>
            <a:endParaRPr b="0" lang="en-US" sz="2500" spc="-1" strike="noStrike">
              <a:latin typeface="Arial"/>
            </a:endParaRPr>
          </a:p>
          <a:p>
            <a:pPr marL="343080" indent="-337680">
              <a:lnSpc>
                <a:spcPct val="100000"/>
              </a:lnSpc>
              <a:spcBef>
                <a:spcPts val="499"/>
              </a:spcBef>
              <a:buClr>
                <a:srgbClr val="000000"/>
              </a:buClr>
              <a:buFont typeface="Arial"/>
              <a:buChar char="•"/>
              <a:tabLst>
                <a:tab algn="l" pos="0"/>
              </a:tabLst>
            </a:pPr>
            <a:r>
              <a:rPr b="0" lang="tr-TR" sz="2500" spc="-1" strike="noStrike">
                <a:solidFill>
                  <a:srgbClr val="000000"/>
                </a:solidFill>
                <a:latin typeface="Calibri"/>
                <a:ea typeface="DejaVu Sans"/>
              </a:rPr>
              <a:t>Label what you got so far: incremental innovation, breakthrough innovation, business model innovation, new venture innovation.</a:t>
            </a:r>
            <a:endParaRPr b="0" lang="en-US" sz="2500" spc="-1" strike="noStrike">
              <a:latin typeface="Arial"/>
            </a:endParaRPr>
          </a:p>
          <a:p>
            <a:pPr>
              <a:lnSpc>
                <a:spcPct val="100000"/>
              </a:lnSpc>
              <a:spcBef>
                <a:spcPts val="561"/>
              </a:spcBef>
              <a:tabLst>
                <a:tab algn="l" pos="0"/>
              </a:tabLst>
            </a:pPr>
            <a:endParaRPr b="0" lang="en-US" sz="2500" spc="-1" strike="noStrike">
              <a:latin typeface="Arial"/>
            </a:endParaRPr>
          </a:p>
          <a:p>
            <a:pPr>
              <a:lnSpc>
                <a:spcPct val="100000"/>
              </a:lnSpc>
              <a:spcBef>
                <a:spcPts val="561"/>
              </a:spcBef>
              <a:tabLst>
                <a:tab algn="l" pos="0"/>
              </a:tabLst>
            </a:pP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24" name="CustomShape 2"/>
          <p:cNvSpPr/>
          <p:nvPr/>
        </p:nvSpPr>
        <p:spPr>
          <a:xfrm>
            <a:off x="457200" y="914400"/>
            <a:ext cx="8224200" cy="60904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tr-TR" sz="2800" spc="-1" strike="noStrike">
                <a:solidFill>
                  <a:srgbClr val="000000"/>
                </a:solidFill>
                <a:latin typeface="Calibri"/>
                <a:ea typeface="DejaVu Sans"/>
              </a:rPr>
              <a:t>Stage </a:t>
            </a:r>
            <a:r>
              <a:rPr b="1" i="1" lang="en-US" sz="2800" spc="-1" strike="noStrike">
                <a:solidFill>
                  <a:srgbClr val="000000"/>
                </a:solidFill>
                <a:latin typeface="Calibri"/>
                <a:ea typeface="DejaVu Sans"/>
              </a:rPr>
              <a:t># 4</a:t>
            </a:r>
            <a:r>
              <a:rPr b="1" i="1" lang="tr-TR" sz="2800" spc="-1" strike="noStrike">
                <a:solidFill>
                  <a:srgbClr val="000000"/>
                </a:solidFill>
                <a:latin typeface="Calibri"/>
                <a:ea typeface="DejaVu Sans"/>
              </a:rPr>
              <a:t>: </a:t>
            </a:r>
            <a:r>
              <a:rPr b="1" i="1" lang="en-US" sz="2800" spc="-1" strike="noStrike">
                <a:solidFill>
                  <a:srgbClr val="000000"/>
                </a:solidFill>
                <a:latin typeface="Calibri"/>
                <a:ea typeface="DejaVu Sans"/>
              </a:rPr>
              <a:t>Project</a:t>
            </a:r>
            <a:r>
              <a:rPr b="1" i="1" lang="tr-TR" sz="2800" spc="-1" strike="noStrike">
                <a:solidFill>
                  <a:srgbClr val="000000"/>
                </a:solidFill>
                <a:latin typeface="Calibri"/>
                <a:ea typeface="DejaVu Sans"/>
              </a:rPr>
              <a:t> Development</a:t>
            </a:r>
            <a:r>
              <a:rPr b="1" i="1" lang="en-US" sz="2800" spc="-1" strike="noStrike">
                <a:solidFill>
                  <a:srgbClr val="000000"/>
                </a:solidFill>
                <a:latin typeface="Calibri"/>
                <a:ea typeface="DejaVu Sans"/>
              </a:rPr>
              <a:t>:</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Refine ideas into a usefull form (project). Synthesis after exploration</a:t>
            </a:r>
            <a:r>
              <a:rPr b="0" lang="en-US" sz="2800" spc="-1" strike="noStrike">
                <a:solidFill>
                  <a:srgbClr val="000000"/>
                </a:solidFill>
                <a:latin typeface="Calibri"/>
                <a:ea typeface="DejaVu Sans"/>
              </a:rPr>
              <a:t>.</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This is the stage where rapid prototyping leads to completed innovations. transform ideas into finished products.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Extensive engineering and lab testing, build prototypes, test assumptions, interact with potential customers and non-customers to see how they respond. (Agile developement).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The output of this stage is completed innovations, ready for market.</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26"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0" i="1" lang="en-US" sz="2800" spc="-1" strike="noStrike">
                <a:solidFill>
                  <a:srgbClr val="000000"/>
                </a:solidFill>
                <a:latin typeface="Calibri"/>
                <a:ea typeface="DejaVu Sans"/>
              </a:rPr>
              <a:t> </a:t>
            </a:r>
            <a:r>
              <a:rPr b="1" i="1" lang="tr-TR" sz="2800" spc="-1" strike="noStrike">
                <a:solidFill>
                  <a:srgbClr val="000000"/>
                </a:solidFill>
                <a:latin typeface="Calibri"/>
                <a:ea typeface="DejaVu Sans"/>
              </a:rPr>
              <a:t>Stage </a:t>
            </a:r>
            <a:r>
              <a:rPr b="1" i="1" lang="en-US" sz="2800" spc="-1" strike="noStrike">
                <a:solidFill>
                  <a:srgbClr val="000000"/>
                </a:solidFill>
                <a:latin typeface="Calibri"/>
                <a:ea typeface="DejaVu Sans"/>
              </a:rPr>
              <a:t># 4.</a:t>
            </a:r>
            <a:r>
              <a:rPr b="1" i="1" lang="tr-TR" sz="2800" spc="-1" strike="noStrike">
                <a:solidFill>
                  <a:srgbClr val="000000"/>
                </a:solidFill>
                <a:latin typeface="Calibri"/>
                <a:ea typeface="DejaVu Sans"/>
              </a:rPr>
              <a:t> </a:t>
            </a:r>
            <a:r>
              <a:rPr b="1" i="1" lang="en-US" sz="2800" spc="-1" strike="noStrike">
                <a:solidFill>
                  <a:srgbClr val="000000"/>
                </a:solidFill>
                <a:latin typeface="Calibri"/>
                <a:ea typeface="DejaVu Sans"/>
              </a:rPr>
              <a:t>Project</a:t>
            </a:r>
            <a:r>
              <a:rPr b="1" i="1" lang="tr-TR" sz="2800" spc="-1" strike="noStrike">
                <a:solidFill>
                  <a:srgbClr val="000000"/>
                </a:solidFill>
                <a:latin typeface="Calibri"/>
                <a:ea typeface="DejaVu Sans"/>
              </a:rPr>
              <a:t> Development</a:t>
            </a:r>
            <a:r>
              <a:rPr b="1" i="1" lang="en-US" sz="2800" spc="-1" strike="noStrike">
                <a:solidFill>
                  <a:srgbClr val="000000"/>
                </a:solidFill>
                <a:latin typeface="Calibri"/>
                <a:ea typeface="DejaVu Sans"/>
              </a:rPr>
              <a:t>(continued):</a:t>
            </a:r>
            <a:endParaRPr b="0" lang="en-US" sz="2800" spc="-1" strike="noStrike">
              <a:latin typeface="Arial"/>
            </a:endParaRPr>
          </a:p>
          <a:p>
            <a:pPr marL="343080" indent="-337680">
              <a:lnSpc>
                <a:spcPct val="100000"/>
              </a:lnSpc>
              <a:spcBef>
                <a:spcPts val="541"/>
              </a:spcBef>
              <a:buClr>
                <a:srgbClr val="000000"/>
              </a:buClr>
              <a:buFont typeface="Arial"/>
              <a:buChar char="•"/>
              <a:tabLst>
                <a:tab algn="l" pos="0"/>
              </a:tabLst>
            </a:pPr>
            <a:r>
              <a:rPr b="0" lang="en-US" sz="2700" spc="-1" strike="noStrike">
                <a:solidFill>
                  <a:srgbClr val="000000"/>
                </a:solidFill>
                <a:latin typeface="Calibri"/>
                <a:ea typeface="DejaVu Sans"/>
              </a:rPr>
              <a:t>D</a:t>
            </a:r>
            <a:r>
              <a:rPr b="0" lang="tr-TR" sz="2700" spc="-1" strike="noStrike">
                <a:solidFill>
                  <a:srgbClr val="000000"/>
                </a:solidFill>
                <a:latin typeface="Calibri"/>
                <a:ea typeface="DejaVu Sans"/>
              </a:rPr>
              <a:t>eveloping the first considerations on framework conditions (legal problems,needs for human capital, capacities, etc.</a:t>
            </a:r>
            <a:r>
              <a:rPr b="0" lang="en-US" sz="2700" spc="-1" strike="noStrike">
                <a:solidFill>
                  <a:srgbClr val="000000"/>
                </a:solidFill>
                <a:latin typeface="Calibri"/>
                <a:ea typeface="DejaVu Sans"/>
              </a:rPr>
              <a:t>)</a:t>
            </a:r>
            <a:r>
              <a:rPr b="0" lang="tr-TR" sz="2700" spc="-1" strike="noStrike">
                <a:solidFill>
                  <a:srgbClr val="000000"/>
                </a:solidFill>
                <a:latin typeface="Calibri"/>
                <a:ea typeface="DejaVu Sans"/>
              </a:rPr>
              <a:t> </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en-US" sz="2700" spc="-1" strike="noStrike">
                <a:solidFill>
                  <a:srgbClr val="000000"/>
                </a:solidFill>
                <a:latin typeface="Calibri"/>
                <a:ea typeface="DejaVu Sans"/>
              </a:rPr>
              <a:t>B</a:t>
            </a:r>
            <a:r>
              <a:rPr b="0" lang="tr-TR" sz="2700" spc="-1" strike="noStrike">
                <a:solidFill>
                  <a:srgbClr val="000000"/>
                </a:solidFill>
                <a:latin typeface="Calibri"/>
                <a:ea typeface="DejaVu Sans"/>
              </a:rPr>
              <a:t>uild very detailed business models and write business plans</a:t>
            </a:r>
            <a:r>
              <a:rPr b="0" lang="en-US" sz="2700" spc="-1" strike="noStrike">
                <a:solidFill>
                  <a:srgbClr val="000000"/>
                </a:solidFill>
                <a:latin typeface="Calibri"/>
                <a:ea typeface="DejaVu Sans"/>
              </a:rPr>
              <a:t>.</a:t>
            </a:r>
            <a:r>
              <a:rPr b="0" lang="tr-TR" sz="2700" spc="-1" strike="noStrike">
                <a:solidFill>
                  <a:srgbClr val="000000"/>
                </a:solidFill>
                <a:latin typeface="Calibri"/>
                <a:ea typeface="DejaVu Sans"/>
              </a:rPr>
              <a:t> </a:t>
            </a:r>
            <a:r>
              <a:rPr b="0" lang="en-US" sz="2700" spc="-1" strike="noStrike">
                <a:solidFill>
                  <a:srgbClr val="000000"/>
                </a:solidFill>
                <a:latin typeface="Calibri"/>
                <a:ea typeface="DejaVu Sans"/>
              </a:rPr>
              <a:t>F</a:t>
            </a:r>
            <a:r>
              <a:rPr b="0" lang="tr-TR" sz="2700" spc="-1" strike="noStrike">
                <a:solidFill>
                  <a:srgbClr val="000000"/>
                </a:solidFill>
                <a:latin typeface="Calibri"/>
                <a:ea typeface="DejaVu Sans"/>
              </a:rPr>
              <a:t>inancial planning</a:t>
            </a:r>
            <a:r>
              <a:rPr b="0" lang="en-US" sz="2700" spc="-1" strike="noStrike">
                <a:solidFill>
                  <a:srgbClr val="000000"/>
                </a:solidFill>
                <a:latin typeface="Calibri"/>
                <a:ea typeface="DejaVu Sans"/>
              </a:rPr>
              <a:t>.</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Concrete title and Project description, rough budget estimation is decided.</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en-US" sz="2700" spc="-1" strike="noStrike">
                <a:solidFill>
                  <a:srgbClr val="000000"/>
                </a:solidFill>
                <a:latin typeface="Calibri"/>
                <a:ea typeface="DejaVu Sans"/>
              </a:rPr>
              <a:t>Patent it. Protect IP.</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u="sng">
                <a:solidFill>
                  <a:srgbClr val="000000"/>
                </a:solidFill>
                <a:uFillTx/>
                <a:latin typeface="Calibri"/>
                <a:ea typeface="DejaVu Sans"/>
              </a:rPr>
              <a:t>Quantitative metrics:</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Number of patents </a:t>
            </a:r>
            <a:r>
              <a:rPr b="0" lang="en-US" sz="2700" spc="-1" strike="noStrike">
                <a:solidFill>
                  <a:srgbClr val="000000"/>
                </a:solidFill>
                <a:latin typeface="Calibri"/>
                <a:ea typeface="DejaVu Sans"/>
              </a:rPr>
              <a:t>“</a:t>
            </a:r>
            <a:r>
              <a:rPr b="0" lang="tr-TR" sz="2700" spc="-1" strike="noStrike">
                <a:solidFill>
                  <a:srgbClr val="000000"/>
                </a:solidFill>
                <a:latin typeface="Calibri"/>
                <a:ea typeface="DejaVu Sans"/>
              </a:rPr>
              <a:t>applied for</a:t>
            </a:r>
            <a:r>
              <a:rPr b="0" lang="en-US" sz="2700" spc="-1" strike="noStrike">
                <a:solidFill>
                  <a:srgbClr val="000000"/>
                </a:solidFill>
                <a:latin typeface="Calibri"/>
                <a:ea typeface="DejaVu Sans"/>
              </a:rPr>
              <a:t>” and “</a:t>
            </a:r>
            <a:r>
              <a:rPr b="0" lang="tr-TR" sz="2700" spc="-1" strike="noStrike">
                <a:solidFill>
                  <a:srgbClr val="000000"/>
                </a:solidFill>
                <a:latin typeface="Calibri"/>
                <a:ea typeface="DejaVu Sans"/>
              </a:rPr>
              <a:t>granted</a:t>
            </a:r>
            <a:r>
              <a:rPr b="0" lang="en-US" sz="2700" spc="-1" strike="noStrike">
                <a:solidFill>
                  <a:srgbClr val="000000"/>
                </a:solidFill>
                <a:latin typeface="Calibri"/>
                <a:ea typeface="DejaVu Sans"/>
              </a:rPr>
              <a:t>”</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Percent of </a:t>
            </a:r>
            <a:r>
              <a:rPr b="0" lang="en-US" sz="2700" spc="-1" strike="noStrike">
                <a:solidFill>
                  <a:srgbClr val="000000"/>
                </a:solidFill>
                <a:latin typeface="Calibri"/>
                <a:ea typeface="DejaVu Sans"/>
              </a:rPr>
              <a:t>“</a:t>
            </a:r>
            <a:r>
              <a:rPr b="0" lang="tr-TR" sz="2700" spc="-1" strike="noStrike">
                <a:solidFill>
                  <a:srgbClr val="000000"/>
                </a:solidFill>
                <a:latin typeface="Calibri"/>
                <a:ea typeface="DejaVu Sans"/>
              </a:rPr>
              <a:t>ideas funded for development</a:t>
            </a:r>
            <a:r>
              <a:rPr b="0" lang="en-US" sz="2700" spc="-1" strike="noStrike">
                <a:solidFill>
                  <a:srgbClr val="000000"/>
                </a:solidFill>
                <a:latin typeface="Calibri"/>
                <a:ea typeface="DejaVu Sans"/>
              </a:rPr>
              <a:t>” &amp; “</a:t>
            </a:r>
            <a:r>
              <a:rPr b="0" lang="tr-TR" sz="2700" spc="-1" strike="noStrike">
                <a:solidFill>
                  <a:srgbClr val="000000"/>
                </a:solidFill>
                <a:latin typeface="Calibri"/>
                <a:ea typeface="DejaVu Sans"/>
              </a:rPr>
              <a:t>ideas killed</a:t>
            </a:r>
            <a:r>
              <a:rPr b="0" lang="en-US" sz="2700" spc="-1" strike="noStrike">
                <a:solidFill>
                  <a:srgbClr val="000000"/>
                </a:solidFill>
                <a:latin typeface="Calibri"/>
                <a:ea typeface="DejaVu Sans"/>
              </a:rPr>
              <a:t>”</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28"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a:solidFill>
                  <a:srgbClr val="000000"/>
                </a:solidFill>
                <a:latin typeface="Calibri"/>
                <a:ea typeface="DejaVu Sans"/>
              </a:rPr>
              <a:t>Stage</a:t>
            </a:r>
            <a:r>
              <a:rPr b="1" lang="en-US" sz="2800" spc="-1" strike="noStrike">
                <a:solidFill>
                  <a:srgbClr val="000000"/>
                </a:solidFill>
                <a:latin typeface="Calibri"/>
                <a:ea typeface="DejaVu Sans"/>
              </a:rPr>
              <a:t>#5.</a:t>
            </a:r>
            <a:r>
              <a:rPr b="1" lang="tr-TR" sz="2800" spc="-1" strike="noStrike">
                <a:solidFill>
                  <a:srgbClr val="000000"/>
                </a:solidFill>
                <a:latin typeface="Calibri"/>
                <a:ea typeface="DejaVu Sans"/>
              </a:rPr>
              <a:t> Field operation: Selling and evaluation</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R&amp;D got it out the door doesn’t mean that your organization has the capacity to market, sell, deliver, or service it</a:t>
            </a:r>
            <a:r>
              <a:rPr b="0" lang="en-US" sz="2800" spc="-1" strike="noStrike">
                <a:solidFill>
                  <a:srgbClr val="000000"/>
                </a:solidFill>
                <a:latin typeface="Calibri"/>
                <a:ea typeface="DejaVu Sans"/>
              </a:rPr>
              <a:t>. If this is not available then a market development effort is needed.</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 </a:t>
            </a:r>
            <a:r>
              <a:rPr b="0" lang="tr-TR" sz="2800" spc="-1" strike="noStrike">
                <a:solidFill>
                  <a:srgbClr val="000000"/>
                </a:solidFill>
                <a:latin typeface="Calibri"/>
                <a:ea typeface="DejaVu Sans"/>
              </a:rPr>
              <a:t>Xerox PARC, in 1973  invented the first really usable personal computer but decided to market it as a terminal for accessing mainframes rather than a PC.</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ea typeface="DejaVu Sans"/>
              </a:rPr>
              <a:t>Some metrics to be used:</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Number of new customers added.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How well are we balancing our attempts to reach existing versus new customers?</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30" name="CustomShape 2"/>
          <p:cNvSpPr/>
          <p:nvPr/>
        </p:nvSpPr>
        <p:spPr>
          <a:xfrm>
            <a:off x="457200" y="914400"/>
            <a:ext cx="822420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a:solidFill>
                  <a:srgbClr val="000000"/>
                </a:solidFill>
                <a:latin typeface="Calibri"/>
                <a:ea typeface="DejaVu Sans"/>
              </a:rPr>
              <a:t>Stage</a:t>
            </a:r>
            <a:r>
              <a:rPr b="1" lang="en-US" sz="2800" spc="-1" strike="noStrike">
                <a:solidFill>
                  <a:srgbClr val="000000"/>
                </a:solidFill>
                <a:latin typeface="Calibri"/>
                <a:ea typeface="DejaVu Sans"/>
              </a:rPr>
              <a:t>#5.</a:t>
            </a:r>
            <a:r>
              <a:rPr b="1" lang="tr-TR" sz="2800" spc="-1" strike="noStrike">
                <a:solidFill>
                  <a:srgbClr val="000000"/>
                </a:solidFill>
                <a:latin typeface="Calibri"/>
                <a:ea typeface="DejaVu Sans"/>
              </a:rPr>
              <a:t> Field operation:Selling and evaluation</a:t>
            </a:r>
            <a:r>
              <a:rPr b="1" lang="en-US" sz="2800" spc="-1" strike="noStrike">
                <a:solidFill>
                  <a:srgbClr val="000000"/>
                </a:solidFill>
                <a:latin typeface="Calibri"/>
                <a:ea typeface="DejaVu Sans"/>
              </a:rPr>
              <a:t>( Cont.)</a:t>
            </a:r>
            <a:endParaRPr b="0" lang="en-US" sz="28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Sell or reap the benefit of increased efficiency and productivity.</a:t>
            </a:r>
            <a:r>
              <a:rPr b="1" lang="tr-TR" sz="2700" spc="-1" strike="noStrike">
                <a:solidFill>
                  <a:srgbClr val="000000"/>
                </a:solidFill>
                <a:latin typeface="Calibri"/>
                <a:ea typeface="DejaVu Sans"/>
              </a:rPr>
              <a:t> </a:t>
            </a:r>
            <a:r>
              <a:rPr b="0" lang="tr-TR" sz="2700" spc="-1" strike="noStrike">
                <a:solidFill>
                  <a:srgbClr val="000000"/>
                </a:solidFill>
                <a:latin typeface="Calibri"/>
                <a:ea typeface="DejaVu Sans"/>
              </a:rPr>
              <a:t>Now </a:t>
            </a:r>
            <a:r>
              <a:rPr b="0" lang="en-US" sz="2700" spc="-1" strike="noStrike">
                <a:solidFill>
                  <a:srgbClr val="000000"/>
                </a:solidFill>
                <a:latin typeface="Calibri"/>
                <a:ea typeface="DejaVu Sans"/>
              </a:rPr>
              <a:t>is the time to talk</a:t>
            </a:r>
            <a:r>
              <a:rPr b="0" lang="tr-TR" sz="2700" spc="-1" strike="noStrike">
                <a:solidFill>
                  <a:srgbClr val="000000"/>
                </a:solidFill>
                <a:latin typeface="Calibri"/>
                <a:ea typeface="DejaVu Sans"/>
              </a:rPr>
              <a:t> about ROI</a:t>
            </a:r>
            <a:r>
              <a:rPr b="0" lang="en-US" sz="2700" spc="-1" strike="noStrike">
                <a:solidFill>
                  <a:srgbClr val="000000"/>
                </a:solidFill>
                <a:latin typeface="Calibri"/>
                <a:ea typeface="DejaVu Sans"/>
              </a:rPr>
              <a:t>(Return Of Investment)</a:t>
            </a:r>
            <a:r>
              <a:rPr b="0" lang="tr-TR" sz="2700" spc="-1" strike="noStrike">
                <a:solidFill>
                  <a:srgbClr val="000000"/>
                </a:solidFill>
                <a:latin typeface="Calibri"/>
                <a:ea typeface="DejaVu Sans"/>
              </a:rPr>
              <a:t>.</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 </a:t>
            </a:r>
            <a:r>
              <a:rPr b="0" lang="en-US" sz="2700" spc="-1" strike="noStrike">
                <a:solidFill>
                  <a:srgbClr val="000000"/>
                </a:solidFill>
                <a:latin typeface="Calibri"/>
                <a:ea typeface="DejaVu Sans"/>
              </a:rPr>
              <a:t>Corporate perspective: </a:t>
            </a:r>
            <a:r>
              <a:rPr b="0" lang="tr-TR" sz="2700" spc="-1" strike="noStrike">
                <a:solidFill>
                  <a:srgbClr val="000000"/>
                </a:solidFill>
                <a:latin typeface="Calibri"/>
                <a:ea typeface="DejaVu Sans"/>
              </a:rPr>
              <a:t>Did our total innovation</a:t>
            </a:r>
            <a:r>
              <a:rPr b="1" lang="tr-TR" sz="2700" spc="-1" strike="noStrike">
                <a:solidFill>
                  <a:srgbClr val="000000"/>
                </a:solidFill>
                <a:latin typeface="Calibri"/>
                <a:ea typeface="DejaVu Sans"/>
              </a:rPr>
              <a:t> </a:t>
            </a:r>
            <a:r>
              <a:rPr b="0" lang="tr-TR" sz="2700" spc="-1" strike="noStrike">
                <a:solidFill>
                  <a:srgbClr val="000000"/>
                </a:solidFill>
                <a:latin typeface="Calibri"/>
                <a:ea typeface="DejaVu Sans"/>
              </a:rPr>
              <a:t>investment, managed through portfolios, yield appropriate results in terms</a:t>
            </a:r>
            <a:r>
              <a:rPr b="1" lang="tr-TR" sz="2700" spc="-1" strike="noStrike">
                <a:solidFill>
                  <a:srgbClr val="000000"/>
                </a:solidFill>
                <a:latin typeface="Calibri"/>
                <a:ea typeface="DejaVu Sans"/>
              </a:rPr>
              <a:t> </a:t>
            </a:r>
            <a:r>
              <a:rPr b="0" lang="tr-TR" sz="2700" spc="-1" strike="noStrike">
                <a:solidFill>
                  <a:srgbClr val="000000"/>
                </a:solidFill>
                <a:latin typeface="Calibri"/>
                <a:ea typeface="DejaVu Sans"/>
              </a:rPr>
              <a:t>of sales growth, profit growth, and overall ROI?</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Expected results compared with actual results</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Cost savings achieved in the organization due to innovation efforts.</a:t>
            </a:r>
            <a:endParaRPr b="0" lang="en-US" sz="2700" spc="-1" strike="noStrike">
              <a:latin typeface="Arial"/>
            </a:endParaRPr>
          </a:p>
          <a:p>
            <a:pPr marL="343080" indent="-337680">
              <a:lnSpc>
                <a:spcPct val="100000"/>
              </a:lnSpc>
              <a:spcBef>
                <a:spcPts val="541"/>
              </a:spcBef>
              <a:buClr>
                <a:srgbClr val="000000"/>
              </a:buClr>
              <a:buFont typeface="Arial"/>
              <a:buChar char="•"/>
              <a:tabLst>
                <a:tab algn="l" pos="0"/>
              </a:tabLst>
            </a:pPr>
            <a:r>
              <a:rPr b="0" lang="tr-TR" sz="2700" spc="-1" strike="noStrike">
                <a:solidFill>
                  <a:srgbClr val="000000"/>
                </a:solidFill>
                <a:latin typeface="Calibri"/>
                <a:ea typeface="DejaVu Sans"/>
              </a:rPr>
              <a:t>Percent of sales</a:t>
            </a:r>
            <a:r>
              <a:rPr b="0" lang="en-US" sz="2700" spc="-1" strike="noStrike">
                <a:solidFill>
                  <a:srgbClr val="000000"/>
                </a:solidFill>
                <a:latin typeface="Calibri"/>
                <a:ea typeface="DejaVu Sans"/>
              </a:rPr>
              <a:t>/profits</a:t>
            </a:r>
            <a:r>
              <a:rPr b="0" lang="tr-TR" sz="2700" spc="-1" strike="noStrike">
                <a:solidFill>
                  <a:srgbClr val="000000"/>
                </a:solidFill>
                <a:latin typeface="Calibri"/>
                <a:ea typeface="DejaVu Sans"/>
              </a:rPr>
              <a:t> from new products/services?</a:t>
            </a:r>
            <a:endParaRPr b="0" lang="en-US" sz="27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700" spc="-1" strike="noStrike">
                <a:solidFill>
                  <a:srgbClr val="000000"/>
                </a:solidFill>
                <a:latin typeface="Calibri"/>
                <a:ea typeface="DejaVu Sans"/>
              </a:rPr>
              <a:t>Percent of new customers from new products/serv</a:t>
            </a:r>
            <a:r>
              <a:rPr b="0" lang="en-US" sz="2800" spc="-1" strike="noStrike">
                <a:solidFill>
                  <a:srgbClr val="000000"/>
                </a:solidFill>
                <a:latin typeface="Calibri"/>
                <a:ea typeface="DejaVu Sans"/>
              </a:rPr>
              <a:t>.</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32" name="CustomShape 2"/>
          <p:cNvSpPr/>
          <p:nvPr/>
        </p:nvSpPr>
        <p:spPr>
          <a:xfrm>
            <a:off x="457200" y="914400"/>
            <a:ext cx="8376480" cy="60904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u="sng">
                <a:solidFill>
                  <a:srgbClr val="000000"/>
                </a:solidFill>
                <a:uFillTx/>
                <a:latin typeface="Calibri"/>
                <a:ea typeface="DejaVu Sans"/>
              </a:rPr>
              <a:t>Eureka Moment *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Creative insight &amp; analitical thinking : Distinct modes of thought. Complements each other.</a:t>
            </a:r>
            <a:endParaRPr b="0" lang="en-US" sz="2800" spc="-1" strike="noStrike">
              <a:latin typeface="Arial"/>
            </a:endParaRPr>
          </a:p>
          <a:p>
            <a:pPr marL="343080" indent="-337680">
              <a:lnSpc>
                <a:spcPct val="115000"/>
              </a:lnSpc>
              <a:spcAft>
                <a:spcPts val="1001"/>
              </a:spcAft>
              <a:buClr>
                <a:srgbClr val="000000"/>
              </a:buClr>
              <a:buFont typeface="Arial"/>
              <a:buChar char="•"/>
              <a:tabLst>
                <a:tab algn="l" pos="0"/>
              </a:tabLst>
            </a:pPr>
            <a:r>
              <a:rPr b="0" lang="tr-TR" sz="2800" spc="-1" strike="noStrike">
                <a:solidFill>
                  <a:srgbClr val="000000"/>
                </a:solidFill>
                <a:latin typeface="Calibri"/>
                <a:ea typeface="Calibri"/>
              </a:rPr>
              <a:t>Some eureka moments present insights that are in need of more systematic elaboration before they can be implemented. It may take several insights, each followed by analytical work, to produce, refine and assemble all the ideas necessary to complete a complex project.</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34" name="CustomShape 2"/>
          <p:cNvSpPr/>
          <p:nvPr/>
        </p:nvSpPr>
        <p:spPr>
          <a:xfrm>
            <a:off x="457200" y="914400"/>
            <a:ext cx="8376480" cy="60904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u="sng">
                <a:solidFill>
                  <a:srgbClr val="000000"/>
                </a:solidFill>
                <a:uFillTx/>
                <a:latin typeface="Calibri"/>
                <a:ea typeface="DejaVu Sans"/>
              </a:rPr>
              <a:t>Eureka Moment *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1st possibility: Insight (Eureka moment) then analytical thinking (iteratively)</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2nd possibility: Analytical thinking – relax(unconscious thinking)- eureka moment comes.</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Eureka moment: Not sudden. Result of new connections between things that we already know.</a:t>
            </a:r>
            <a:endParaRPr b="0" lang="en-US" sz="2800" spc="-1" strike="noStrike">
              <a:latin typeface="Arial"/>
            </a:endParaRPr>
          </a:p>
          <a:p>
            <a:pPr marL="343080" indent="-337680">
              <a:lnSpc>
                <a:spcPct val="115000"/>
              </a:lnSpc>
              <a:spcAft>
                <a:spcPts val="1001"/>
              </a:spcAft>
              <a:buClr>
                <a:srgbClr val="000000"/>
              </a:buClr>
              <a:buFont typeface="Arial"/>
              <a:buChar char="•"/>
              <a:tabLst>
                <a:tab algn="l" pos="0"/>
              </a:tabLst>
            </a:pPr>
            <a:r>
              <a:rPr b="0" lang="tr-TR" sz="2800" spc="-1" strike="noStrike">
                <a:solidFill>
                  <a:srgbClr val="000000"/>
                </a:solidFill>
                <a:latin typeface="Times New Roman"/>
                <a:ea typeface="Calibri"/>
              </a:rPr>
              <a:t>Ability to make new connections is limited by the     amount of knowledge one has. To be struck by new ideas,  first dig in  field you hope to be innovative. </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82"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u="sng">
                <a:solidFill>
                  <a:srgbClr val="000000"/>
                </a:solidFill>
                <a:uFillTx/>
                <a:latin typeface="Calibri"/>
                <a:ea typeface="DejaVu Sans"/>
              </a:rPr>
              <a:t>Innovation </a:t>
            </a:r>
            <a:r>
              <a:rPr b="1" i="1" lang="tr-TR" sz="2600" spc="-1" strike="noStrike" u="sng">
                <a:solidFill>
                  <a:srgbClr val="000000"/>
                </a:solidFill>
                <a:uFillTx/>
                <a:latin typeface="Calibri"/>
                <a:ea typeface="DejaVu Sans"/>
              </a:rPr>
              <a:t> Models</a:t>
            </a:r>
            <a:r>
              <a:rPr b="1" i="1" lang="en-US" sz="2600" spc="-1" strike="noStrike" u="sng">
                <a:solidFill>
                  <a:srgbClr val="000000"/>
                </a:solidFill>
                <a:uFillTx/>
                <a:latin typeface="Calibri"/>
                <a:ea typeface="DejaVu Sans"/>
              </a:rPr>
              <a:t>:</a:t>
            </a:r>
            <a:endParaRPr b="0" lang="en-US" sz="2600" spc="-1" strike="noStrike">
              <a:latin typeface="Arial"/>
            </a:endParaRPr>
          </a:p>
          <a:p>
            <a:pPr marL="343080" indent="-337680">
              <a:lnSpc>
                <a:spcPct val="100000"/>
              </a:lnSpc>
              <a:buClr>
                <a:srgbClr val="000000"/>
              </a:buClr>
              <a:buFont typeface="Calibri"/>
              <a:buAutoNum type="arabicPeriod"/>
              <a:tabLst>
                <a:tab algn="l" pos="0"/>
              </a:tabLst>
            </a:pPr>
            <a:r>
              <a:rPr b="1" lang="en-US" sz="2600" spc="-1" strike="noStrike">
                <a:solidFill>
                  <a:srgbClr val="000000"/>
                </a:solidFill>
                <a:latin typeface="Times New Roman"/>
                <a:ea typeface="Times New Roman"/>
              </a:rPr>
              <a:t>Linear Model</a:t>
            </a:r>
            <a:r>
              <a:rPr b="1" lang="tr-TR" sz="2600" spc="-1" strike="noStrike">
                <a:solidFill>
                  <a:srgbClr val="000000"/>
                </a:solidFill>
                <a:latin typeface="Times New Roman"/>
                <a:ea typeface="Times New Roman"/>
              </a:rPr>
              <a:t> (waterfall?) :</a:t>
            </a:r>
            <a:r>
              <a:rPr b="0" lang="tr-TR" sz="2600" spc="-1" strike="noStrike">
                <a:solidFill>
                  <a:srgbClr val="000000"/>
                </a:solidFill>
                <a:latin typeface="Times New Roman"/>
                <a:ea typeface="Times New Roman"/>
              </a:rPr>
              <a:t> It is linear in the sense that innovation process is made of sequential steps and  tightly controlled and directed from the beginning  towards set targets / goals by a gate keeper.</a:t>
            </a:r>
            <a:endParaRPr b="0" lang="en-US" sz="2600" spc="-1" strike="noStrike">
              <a:latin typeface="Arial"/>
            </a:endParaRPr>
          </a:p>
          <a:p>
            <a:pPr>
              <a:lnSpc>
                <a:spcPct val="100000"/>
              </a:lnSpc>
              <a:tabLst>
                <a:tab algn="l" pos="0"/>
              </a:tabLst>
            </a:pPr>
            <a:r>
              <a:rPr b="0" lang="en-US" sz="2600" spc="-1" strike="noStrike">
                <a:solidFill>
                  <a:srgbClr val="000000"/>
                </a:solidFill>
                <a:latin typeface="Times New Roman"/>
                <a:ea typeface="Times New Roman"/>
              </a:rPr>
              <a:t>Linear </a:t>
            </a:r>
            <a:r>
              <a:rPr b="0" lang="tr-TR" sz="2600" spc="-1" strike="noStrike">
                <a:solidFill>
                  <a:srgbClr val="000000"/>
                </a:solidFill>
                <a:latin typeface="Times New Roman"/>
                <a:ea typeface="Times New Roman"/>
              </a:rPr>
              <a:t>model works well only when: </a:t>
            </a:r>
            <a:endParaRPr b="0" lang="en-US" sz="2600" spc="-1" strike="noStrike">
              <a:latin typeface="Arial"/>
            </a:endParaRPr>
          </a:p>
          <a:p>
            <a:pPr marL="343080" indent="-337680">
              <a:lnSpc>
                <a:spcPct val="100000"/>
              </a:lnSpc>
              <a:spcBef>
                <a:spcPts val="519"/>
              </a:spcBef>
              <a:buClr>
                <a:srgbClr val="000000"/>
              </a:buClr>
              <a:buFont typeface="Symbol"/>
              <a:buChar char=""/>
              <a:tabLst>
                <a:tab algn="l" pos="0"/>
              </a:tabLst>
            </a:pPr>
            <a:r>
              <a:rPr b="0" lang="tr-TR" sz="2600" spc="-1" strike="noStrike">
                <a:solidFill>
                  <a:srgbClr val="000000"/>
                </a:solidFill>
                <a:latin typeface="Times New Roman"/>
                <a:ea typeface="Times New Roman"/>
              </a:rPr>
              <a:t>Time given to innovate is long enough compared to rate of change in environment. </a:t>
            </a:r>
            <a:endParaRPr b="0" lang="en-US" sz="2600" spc="-1" strike="noStrike">
              <a:latin typeface="Arial"/>
            </a:endParaRPr>
          </a:p>
          <a:p>
            <a:pPr marL="343080" indent="-337680">
              <a:lnSpc>
                <a:spcPct val="100000"/>
              </a:lnSpc>
              <a:spcBef>
                <a:spcPts val="519"/>
              </a:spcBef>
              <a:buClr>
                <a:srgbClr val="000000"/>
              </a:buClr>
              <a:buFont typeface="Symbol"/>
              <a:buChar char=""/>
              <a:tabLst>
                <a:tab algn="l" pos="0"/>
              </a:tabLst>
            </a:pPr>
            <a:r>
              <a:rPr b="0" lang="tr-TR" sz="2600" spc="-1" strike="noStrike">
                <a:solidFill>
                  <a:srgbClr val="000000"/>
                </a:solidFill>
                <a:latin typeface="Times New Roman"/>
                <a:ea typeface="Times New Roman"/>
              </a:rPr>
              <a:t>Quality, reliability &amp; safety requirements are critical </a:t>
            </a:r>
            <a:endParaRPr b="0" lang="en-US" sz="2600" spc="-1" strike="noStrike">
              <a:latin typeface="Arial"/>
            </a:endParaRPr>
          </a:p>
          <a:p>
            <a:pPr marL="343080" indent="-337680">
              <a:lnSpc>
                <a:spcPct val="100000"/>
              </a:lnSpc>
              <a:spcBef>
                <a:spcPts val="519"/>
              </a:spcBef>
              <a:buClr>
                <a:srgbClr val="000000"/>
              </a:buClr>
              <a:buFont typeface="Symbol"/>
              <a:buChar char=""/>
              <a:tabLst>
                <a:tab algn="l" pos="0"/>
              </a:tabLst>
            </a:pPr>
            <a:r>
              <a:rPr b="0" lang="tr-TR" sz="2600" spc="-1" strike="noStrike">
                <a:solidFill>
                  <a:srgbClr val="000000"/>
                </a:solidFill>
                <a:latin typeface="Times New Roman"/>
                <a:ea typeface="Times New Roman"/>
              </a:rPr>
              <a:t>Safe and suitable for a first time beginner</a:t>
            </a:r>
            <a:endParaRPr b="0" lang="en-US" sz="2600" spc="-1" strike="noStrike">
              <a:latin typeface="Arial"/>
            </a:endParaRPr>
          </a:p>
          <a:p>
            <a:pPr>
              <a:lnSpc>
                <a:spcPct val="100000"/>
              </a:lnSpc>
              <a:spcBef>
                <a:spcPts val="519"/>
              </a:spcBef>
              <a:tabLst>
                <a:tab algn="l" pos="0"/>
              </a:tabLst>
            </a:pPr>
            <a:endParaRPr b="0" lang="en-US" sz="2600" spc="-1" strike="noStrike">
              <a:latin typeface="Arial"/>
            </a:endParaRPr>
          </a:p>
          <a:p>
            <a:pPr>
              <a:lnSpc>
                <a:spcPct val="100000"/>
              </a:lnSpc>
              <a:spcBef>
                <a:spcPts val="519"/>
              </a:spcBef>
              <a:tabLst>
                <a:tab algn="l" pos="0"/>
              </a:tabLst>
            </a:pPr>
            <a:r>
              <a:rPr b="0" lang="tr-TR" sz="2600" spc="-1" strike="noStrike">
                <a:solidFill>
                  <a:srgbClr val="000000"/>
                </a:solidFill>
                <a:latin typeface="Times New Roman"/>
                <a:ea typeface="Times New Roman"/>
              </a:rPr>
              <a:t>Is this model good for incremental or disruptive innovation?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36" name="CustomShape 2"/>
          <p:cNvSpPr/>
          <p:nvPr/>
        </p:nvSpPr>
        <p:spPr>
          <a:xfrm>
            <a:off x="457200" y="914400"/>
            <a:ext cx="837648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u="sng">
                <a:solidFill>
                  <a:srgbClr val="000000"/>
                </a:solidFill>
                <a:uFillTx/>
                <a:latin typeface="Calibri"/>
                <a:ea typeface="DejaVu Sans"/>
              </a:rPr>
              <a:t>Eureka Moment *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Positive-relaxed mood cultivates eureka moments.</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Times New Roman"/>
                <a:ea typeface="Calibri"/>
              </a:rPr>
              <a:t>If followed by  anxious mode then thinking narrows and becomes analytical and cautious, which can help  to critique and refine ideas.</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Calibri"/>
              </a:rPr>
              <a:t>Eureka moment is not oppressive but liberating  (Mr. Zuckerberg’s Harward commencement address ,2017)  </a:t>
            </a:r>
            <a:endParaRPr b="0" lang="en-US" sz="2800" spc="-1" strike="noStrike">
              <a:latin typeface="Arial"/>
            </a:endParaRPr>
          </a:p>
          <a:p>
            <a:pPr>
              <a:lnSpc>
                <a:spcPct val="100000"/>
              </a:lnSpc>
              <a:spcBef>
                <a:spcPts val="561"/>
              </a:spcBef>
              <a:tabLst>
                <a:tab algn="l" pos="0"/>
              </a:tabLst>
            </a:pPr>
            <a:r>
              <a:rPr b="0" lang="en-US" sz="2800" spc="-1" strike="noStrike">
                <a:solidFill>
                  <a:srgbClr val="000000"/>
                </a:solidFill>
                <a:latin typeface="Calibri"/>
                <a:ea typeface="Calibri"/>
              </a:rPr>
              <a:t>*</a:t>
            </a:r>
            <a:r>
              <a:rPr b="0" lang="tr-TR" sz="2800" spc="-1" strike="noStrike">
                <a:solidFill>
                  <a:srgbClr val="000000"/>
                </a:solidFill>
                <a:latin typeface="Calibri"/>
                <a:ea typeface="Calibri"/>
              </a:rPr>
              <a:t>John Kounios,The Eureka factor : Aha moments, Creative insight, and the brain.</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38" name="CustomShape 2"/>
          <p:cNvSpPr/>
          <p:nvPr/>
        </p:nvSpPr>
        <p:spPr>
          <a:xfrm>
            <a:off x="457200" y="914400"/>
            <a:ext cx="837648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u="sng">
                <a:solidFill>
                  <a:srgbClr val="000000"/>
                </a:solidFill>
                <a:uFillTx/>
                <a:latin typeface="Calibri"/>
                <a:ea typeface="DejaVu Sans"/>
              </a:rPr>
              <a:t>Eureka Moment (continued) * :</a:t>
            </a:r>
            <a:endParaRPr b="0" lang="en-US" sz="2800" spc="-1" strike="noStrike">
              <a:latin typeface="Arial"/>
            </a:endParaRPr>
          </a:p>
          <a:p>
            <a:pPr marL="216000" indent="-337680">
              <a:lnSpc>
                <a:spcPct val="100000"/>
              </a:lnSpc>
              <a:spcAft>
                <a:spcPts val="1001"/>
              </a:spcAft>
              <a:buClr>
                <a:srgbClr val="000000"/>
              </a:buClr>
              <a:buFont typeface="Arial"/>
              <a:buChar char="•"/>
              <a:tabLst>
                <a:tab algn="l" pos="0"/>
              </a:tabLst>
            </a:pPr>
            <a:r>
              <a:rPr b="0" lang="tr-TR" sz="2800" spc="-1" strike="noStrike">
                <a:solidFill>
                  <a:srgbClr val="000000"/>
                </a:solidFill>
                <a:latin typeface="Times New Roman"/>
                <a:ea typeface="Calibri"/>
              </a:rPr>
              <a:t>Laboratory research backs up the Eureka moment theory. Experiments show that  solution become available  suddenly and in a complete chunk: Insights do sometimes spring to mind in their final, turnkey form. These “aha” solutions tend to be more reliable than consciously, methodically worked-out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Times New Roman"/>
                <a:ea typeface="Calibri"/>
              </a:rPr>
              <a:t>Eureka moments displays distinctive burst of  high frequency activity in Brain’s right temporal lobe preceeded by a brief « Brain blink= being less aware of environment». Not observed in solving a problem analytically. (Brain imaging studies by Mark Beeman &amp; John Kounios).</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40" name="CustomShape 2"/>
          <p:cNvSpPr/>
          <p:nvPr/>
        </p:nvSpPr>
        <p:spPr>
          <a:xfrm>
            <a:off x="457200" y="914400"/>
            <a:ext cx="837648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u="sng">
                <a:solidFill>
                  <a:srgbClr val="000000"/>
                </a:solidFill>
                <a:uFillTx/>
                <a:latin typeface="Calibri"/>
                <a:ea typeface="DejaVu Sans"/>
              </a:rPr>
              <a:t>Making of Innovators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Common characteristics: Complex thinking, abstract thinking,to overcome contradictions,vision, perspective, flexibility, curiosity, courage, risk taking, determination.</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Common skills : critical conceptual, creative, reflectice and visionary thinking.</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Common behaviours: Curiosity, resilience, ability to collaborate, development of communication skills.</a:t>
            </a:r>
            <a:endParaRPr b="0" lang="en-US" sz="2800" spc="-1" strike="noStrike">
              <a:latin typeface="Arial"/>
            </a:endParaRPr>
          </a:p>
          <a:p>
            <a:pPr>
              <a:lnSpc>
                <a:spcPct val="100000"/>
              </a:lnSpc>
              <a:spcBef>
                <a:spcPts val="561"/>
              </a:spcBef>
              <a:tabLst>
                <a:tab algn="l" pos="0"/>
              </a:tabLst>
            </a:pPr>
            <a:r>
              <a:rPr b="0" lang="tr-TR" sz="2800" spc="-1" strike="noStrike">
                <a:solidFill>
                  <a:srgbClr val="000000"/>
                </a:solidFill>
                <a:latin typeface="Calibri"/>
                <a:ea typeface="DejaVu Sans"/>
              </a:rPr>
              <a:t>Consequence: Ability to discover, develope and test ideas and solutions to make positive changes.  </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142" name="CustomShape 2"/>
          <p:cNvSpPr/>
          <p:nvPr/>
        </p:nvSpPr>
        <p:spPr>
          <a:xfrm>
            <a:off x="457200" y="914400"/>
            <a:ext cx="8376480" cy="593820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lang="tr-TR" sz="2800" spc="-1" strike="noStrike" u="sng">
                <a:solidFill>
                  <a:srgbClr val="000000"/>
                </a:solidFill>
                <a:uFillTx/>
                <a:latin typeface="Calibri"/>
                <a:ea typeface="DejaVu Sans"/>
              </a:rPr>
              <a:t>Making of Innovators :</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30% genetic + 70% hard work &amp; training (developed by exercising to gain different perspectives</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84"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235"/>
              </a:spcBef>
              <a:tabLst>
                <a:tab algn="l" pos="0"/>
              </a:tabLst>
            </a:pPr>
            <a:r>
              <a:rPr b="1" i="1" lang="en-US" sz="2600" spc="-1" strike="noStrike" u="sng">
                <a:solidFill>
                  <a:srgbClr val="000000"/>
                </a:solidFill>
                <a:uFillTx/>
                <a:latin typeface="Calibri"/>
                <a:ea typeface="DejaVu Sans"/>
              </a:rPr>
              <a:t>Innovation </a:t>
            </a:r>
            <a:r>
              <a:rPr b="1" i="1" lang="tr-TR" sz="2600" spc="-1" strike="noStrike" u="sng">
                <a:solidFill>
                  <a:srgbClr val="000000"/>
                </a:solidFill>
                <a:uFillTx/>
                <a:latin typeface="Calibri"/>
                <a:ea typeface="DejaVu Sans"/>
              </a:rPr>
              <a:t> Models</a:t>
            </a:r>
            <a:r>
              <a:rPr b="1" i="1" lang="en-US" sz="2600" spc="-1" strike="noStrike" u="sng">
                <a:solidFill>
                  <a:srgbClr val="000000"/>
                </a:solidFill>
                <a:uFillTx/>
                <a:latin typeface="Calibri"/>
                <a:ea typeface="DejaVu Sans"/>
              </a:rPr>
              <a:t>:</a:t>
            </a:r>
            <a:endParaRPr b="0" lang="en-US" sz="2600" spc="-1" strike="noStrike">
              <a:latin typeface="Arial"/>
            </a:endParaRPr>
          </a:p>
          <a:p>
            <a:pPr>
              <a:lnSpc>
                <a:spcPct val="115000"/>
              </a:lnSpc>
              <a:spcAft>
                <a:spcPts val="717"/>
              </a:spcAft>
              <a:tabLst>
                <a:tab algn="l" pos="0"/>
              </a:tabLst>
            </a:pPr>
            <a:r>
              <a:rPr b="1" lang="en-US" sz="2600" spc="-1" strike="noStrike">
                <a:solidFill>
                  <a:srgbClr val="000000"/>
                </a:solidFill>
                <a:latin typeface="Times New Roman"/>
                <a:ea typeface="Times New Roman"/>
              </a:rPr>
              <a:t>1.a. Technology Push Model</a:t>
            </a:r>
            <a:endParaRPr b="0" lang="en-US" sz="2600" spc="-1" strike="noStrike">
              <a:latin typeface="Arial"/>
            </a:endParaRPr>
          </a:p>
          <a:p>
            <a:pPr marL="343080" indent="-337680">
              <a:lnSpc>
                <a:spcPct val="100000"/>
              </a:lnSpc>
              <a:buClr>
                <a:srgbClr val="000000"/>
              </a:buClr>
              <a:buFont typeface="Symbol"/>
              <a:buChar char=""/>
              <a:tabLst>
                <a:tab algn="l" pos="0"/>
              </a:tabLst>
            </a:pPr>
            <a:r>
              <a:rPr b="0" lang="tr-TR" sz="2600" spc="-1" strike="noStrike">
                <a:solidFill>
                  <a:srgbClr val="000000"/>
                </a:solidFill>
                <a:latin typeface="Times New Roman"/>
                <a:ea typeface="Times New Roman"/>
              </a:rPr>
              <a:t>Whenever a new / improved  technology emerges, it leads to innovations of  new products, services or  processes. </a:t>
            </a:r>
            <a:endParaRPr b="0" lang="en-US" sz="2600" spc="-1" strike="noStrike">
              <a:latin typeface="Arial"/>
            </a:endParaRPr>
          </a:p>
          <a:p>
            <a:pPr>
              <a:lnSpc>
                <a:spcPct val="100000"/>
              </a:lnSpc>
              <a:tabLst>
                <a:tab algn="l" pos="0"/>
              </a:tabLst>
            </a:pPr>
            <a:endParaRPr b="0" lang="en-US" sz="2600" spc="-1" strike="noStrike">
              <a:latin typeface="Arial"/>
            </a:endParaRPr>
          </a:p>
          <a:p>
            <a:pPr marL="343080" indent="-337680">
              <a:lnSpc>
                <a:spcPct val="100000"/>
              </a:lnSpc>
              <a:buClr>
                <a:srgbClr val="000000"/>
              </a:buClr>
              <a:buFont typeface="Symbol"/>
              <a:buChar char=""/>
              <a:tabLst>
                <a:tab algn="l" pos="0"/>
              </a:tabLst>
            </a:pPr>
            <a:r>
              <a:rPr b="0" lang="tr-TR" sz="2600" spc="-1" strike="noStrike">
                <a:solidFill>
                  <a:srgbClr val="000000"/>
                </a:solidFill>
                <a:latin typeface="Times New Roman"/>
                <a:ea typeface="Times New Roman"/>
              </a:rPr>
              <a:t>Technology Push innovation involves series of sequential steps i.e. Fundamental research (Basic science), Application Research(Applied Science), Engineering Design, Manufacturing, Marketing &amp; Sales. </a:t>
            </a:r>
            <a:endParaRPr b="0" lang="en-US" sz="2600" spc="-1" strike="noStrike">
              <a:latin typeface="Arial"/>
            </a:endParaRPr>
          </a:p>
          <a:p>
            <a:pPr>
              <a:lnSpc>
                <a:spcPct val="100000"/>
              </a:lnSpc>
              <a:tabLst>
                <a:tab algn="l" pos="0"/>
              </a:tabLst>
            </a:pPr>
            <a:endParaRPr b="0" lang="en-US" sz="2600" spc="-1" strike="noStrike">
              <a:latin typeface="Arial"/>
            </a:endParaRPr>
          </a:p>
          <a:p>
            <a:pPr marL="343080" indent="-337680">
              <a:lnSpc>
                <a:spcPct val="100000"/>
              </a:lnSpc>
              <a:buClr>
                <a:srgbClr val="000000"/>
              </a:buClr>
              <a:buFont typeface="Symbol"/>
              <a:buChar char=""/>
              <a:tabLst>
                <a:tab algn="l" pos="0"/>
              </a:tabLst>
            </a:pPr>
            <a:r>
              <a:rPr b="0" lang="tr-TR" sz="2600" spc="-1" strike="noStrike">
                <a:solidFill>
                  <a:srgbClr val="000000"/>
                </a:solidFill>
                <a:latin typeface="Times New Roman"/>
                <a:ea typeface="Times New Roman"/>
              </a:rPr>
              <a:t>The model ignores the consumer needs and market requirements. </a:t>
            </a:r>
            <a:endParaRPr b="0" lang="en-US" sz="2600" spc="-1" strike="noStrike">
              <a:latin typeface="Arial"/>
            </a:endParaRPr>
          </a:p>
          <a:p>
            <a:pPr marL="343080" indent="-337680">
              <a:lnSpc>
                <a:spcPct val="100000"/>
              </a:lnSpc>
              <a:buClr>
                <a:srgbClr val="000000"/>
              </a:buClr>
              <a:buFont typeface="Symbol"/>
              <a:buChar char=""/>
              <a:tabLst>
                <a:tab algn="l" pos="0"/>
              </a:tabLst>
            </a:pPr>
            <a:r>
              <a:rPr b="0" lang="tr-TR" sz="2600" spc="-1" strike="noStrike">
                <a:solidFill>
                  <a:srgbClr val="000000"/>
                </a:solidFill>
                <a:latin typeface="Times New Roman"/>
                <a:ea typeface="Times New Roman"/>
              </a:rPr>
              <a:t>METAVERSE?</a:t>
            </a:r>
            <a:endParaRPr b="0" lang="en-US" sz="2600" spc="-1" strike="noStrike">
              <a:latin typeface="Arial"/>
            </a:endParaRPr>
          </a:p>
          <a:p>
            <a:pPr>
              <a:lnSpc>
                <a:spcPct val="100000"/>
              </a:lnSpc>
              <a:spcBef>
                <a:spcPts val="278"/>
              </a:spcBef>
              <a:tabLst>
                <a:tab algn="l" pos="0"/>
              </a:tabLs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86"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u="sng">
                <a:solidFill>
                  <a:srgbClr val="000000"/>
                </a:solidFill>
                <a:uFillTx/>
                <a:latin typeface="Calibri"/>
                <a:ea typeface="DejaVu Sans"/>
              </a:rPr>
              <a:t>Innovation </a:t>
            </a:r>
            <a:r>
              <a:rPr b="1" i="1" lang="tr-TR" sz="2600" spc="-1" strike="noStrike" u="sng">
                <a:solidFill>
                  <a:srgbClr val="000000"/>
                </a:solidFill>
                <a:uFillTx/>
                <a:latin typeface="Calibri"/>
                <a:ea typeface="DejaVu Sans"/>
              </a:rPr>
              <a:t> Models</a:t>
            </a:r>
            <a:r>
              <a:rPr b="1" i="1" lang="en-US" sz="2600" spc="-1" strike="noStrike" u="sng">
                <a:solidFill>
                  <a:srgbClr val="000000"/>
                </a:solidFill>
                <a:uFillTx/>
                <a:latin typeface="Calibri"/>
                <a:ea typeface="DejaVu Sans"/>
              </a:rPr>
              <a:t>:</a:t>
            </a:r>
            <a:endParaRPr b="0" lang="en-US" sz="2600" spc="-1" strike="noStrike">
              <a:latin typeface="Arial"/>
            </a:endParaRPr>
          </a:p>
          <a:p>
            <a:pPr>
              <a:lnSpc>
                <a:spcPct val="100000"/>
              </a:lnSpc>
              <a:spcAft>
                <a:spcPts val="1001"/>
              </a:spcAft>
              <a:tabLst>
                <a:tab algn="l" pos="0"/>
              </a:tabLst>
            </a:pPr>
            <a:r>
              <a:rPr b="1" lang="en-US" sz="2400" spc="-1" strike="noStrike">
                <a:solidFill>
                  <a:srgbClr val="000000"/>
                </a:solidFill>
                <a:latin typeface="Times New Roman"/>
                <a:ea typeface="Times New Roman"/>
              </a:rPr>
              <a:t>1.b. Market Pull Model</a:t>
            </a:r>
            <a:endParaRPr b="0" lang="en-US" sz="2400" spc="-1" strike="noStrike">
              <a:latin typeface="Arial"/>
            </a:endParaRPr>
          </a:p>
          <a:p>
            <a:pPr marL="343080" indent="-337680">
              <a:lnSpc>
                <a:spcPct val="100000"/>
              </a:lnSpc>
              <a:spcAft>
                <a:spcPts val="1001"/>
              </a:spcAft>
              <a:buClr>
                <a:srgbClr val="000000"/>
              </a:buClr>
              <a:buFont typeface="Arial"/>
              <a:buChar char="•"/>
              <a:tabLst>
                <a:tab algn="l" pos="0"/>
              </a:tabLst>
            </a:pPr>
            <a:r>
              <a:rPr b="0" lang="en-US" sz="2400" spc="-1" strike="noStrike">
                <a:solidFill>
                  <a:srgbClr val="000000"/>
                </a:solidFill>
                <a:latin typeface="Times New Roman"/>
                <a:ea typeface="Calibri"/>
              </a:rPr>
              <a:t>Here consumer needs / market requirements are regarded as the key driver of innovation process. </a:t>
            </a:r>
            <a:endParaRPr b="0" lang="en-US" sz="2400" spc="-1" strike="noStrike">
              <a:latin typeface="Arial"/>
            </a:endParaRPr>
          </a:p>
          <a:p>
            <a:pPr marL="343080" indent="-337680">
              <a:lnSpc>
                <a:spcPct val="100000"/>
              </a:lnSpc>
              <a:spcBef>
                <a:spcPts val="479"/>
              </a:spcBef>
              <a:buClr>
                <a:srgbClr val="000000"/>
              </a:buClr>
              <a:buFont typeface="Symbol"/>
              <a:buChar char=""/>
              <a:tabLst>
                <a:tab algn="l" pos="0"/>
              </a:tabLst>
            </a:pPr>
            <a:r>
              <a:rPr b="0" lang="tr-TR" sz="2400" spc="-1" strike="noStrike">
                <a:solidFill>
                  <a:srgbClr val="000000"/>
                </a:solidFill>
                <a:latin typeface="Times New Roman"/>
                <a:ea typeface="Times New Roman"/>
              </a:rPr>
              <a:t>Market Pull innovation involves series of sequential steps i.e: Assessing consumer needs / market requirements, Concept / idea generation, Refining idea to at least meet consumer needs, Design, Manufacturing, Test marketing &amp; Sales.</a:t>
            </a:r>
            <a:endParaRPr b="0" lang="en-US" sz="2400" spc="-1" strike="noStrike">
              <a:latin typeface="Arial"/>
            </a:endParaRPr>
          </a:p>
          <a:p>
            <a:pPr marL="343080" indent="-337680">
              <a:lnSpc>
                <a:spcPct val="100000"/>
              </a:lnSpc>
              <a:spcBef>
                <a:spcPts val="479"/>
              </a:spcBef>
              <a:buClr>
                <a:srgbClr val="000000"/>
              </a:buClr>
              <a:buFont typeface="Symbol"/>
              <a:buChar char=""/>
              <a:tabLst>
                <a:tab algn="l" pos="0"/>
              </a:tabLst>
            </a:pPr>
            <a:r>
              <a:rPr b="0" lang="tr-TR" sz="2400" spc="-1" strike="noStrike">
                <a:solidFill>
                  <a:srgbClr val="000000"/>
                </a:solidFill>
                <a:latin typeface="Times New Roman"/>
                <a:ea typeface="Times New Roman"/>
              </a:rPr>
              <a:t>Engaging with customers to reveal unmet needs in the marketplace.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88"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u="sng">
                <a:solidFill>
                  <a:srgbClr val="000000"/>
                </a:solidFill>
                <a:uFillTx/>
                <a:latin typeface="Calibri"/>
                <a:ea typeface="DejaVu Sans"/>
              </a:rPr>
              <a:t>Innovation </a:t>
            </a:r>
            <a:r>
              <a:rPr b="1" i="1" lang="tr-TR" sz="2600" spc="-1" strike="noStrike" u="sng">
                <a:solidFill>
                  <a:srgbClr val="000000"/>
                </a:solidFill>
                <a:uFillTx/>
                <a:latin typeface="Calibri"/>
                <a:ea typeface="DejaVu Sans"/>
              </a:rPr>
              <a:t> Models</a:t>
            </a:r>
            <a:r>
              <a:rPr b="1" i="1" lang="en-US" sz="2600" spc="-1" strike="noStrike" u="sng">
                <a:solidFill>
                  <a:srgbClr val="000000"/>
                </a:solidFill>
                <a:uFillTx/>
                <a:latin typeface="Calibri"/>
                <a:ea typeface="DejaVu Sans"/>
              </a:rPr>
              <a:t>:</a:t>
            </a:r>
            <a:endParaRPr b="0" lang="en-US" sz="2600" spc="-1" strike="noStrike">
              <a:latin typeface="Arial"/>
            </a:endParaRPr>
          </a:p>
          <a:p>
            <a:pPr>
              <a:lnSpc>
                <a:spcPct val="100000"/>
              </a:lnSpc>
              <a:spcAft>
                <a:spcPts val="1001"/>
              </a:spcAft>
              <a:tabLst>
                <a:tab algn="l" pos="0"/>
              </a:tabLst>
            </a:pPr>
            <a:r>
              <a:rPr b="0" lang="en-US" sz="2400" spc="-1" strike="noStrike">
                <a:solidFill>
                  <a:srgbClr val="000000"/>
                </a:solidFill>
                <a:latin typeface="Times New Roman"/>
                <a:ea typeface="Times New Roman"/>
              </a:rPr>
              <a:t>2</a:t>
            </a:r>
            <a:r>
              <a:rPr b="1" lang="en-US" sz="2400" spc="-1" strike="noStrike">
                <a:solidFill>
                  <a:srgbClr val="000000"/>
                </a:solidFill>
                <a:latin typeface="Times New Roman"/>
                <a:ea typeface="Times New Roman"/>
              </a:rPr>
              <a:t>. Nonlinear/Flexible Innovation Process Model (Agile?) </a:t>
            </a:r>
            <a:endParaRPr b="0" lang="en-US" sz="2400" spc="-1" strike="noStrike">
              <a:latin typeface="Arial"/>
            </a:endParaRPr>
          </a:p>
          <a:p>
            <a:pPr marL="343080" indent="-337680">
              <a:lnSpc>
                <a:spcPct val="100000"/>
              </a:lnSpc>
              <a:spcAft>
                <a:spcPts val="1001"/>
              </a:spcAft>
              <a:buClr>
                <a:srgbClr val="000000"/>
              </a:buClr>
              <a:buFont typeface="Arial"/>
              <a:buChar char="•"/>
              <a:tabLst>
                <a:tab algn="l" pos="0"/>
              </a:tabLst>
            </a:pPr>
            <a:r>
              <a:rPr b="0" lang="tr-TR" sz="2400" spc="-1" strike="noStrike">
                <a:solidFill>
                  <a:srgbClr val="000000"/>
                </a:solidFill>
                <a:latin typeface="Times New Roman"/>
                <a:ea typeface="Calibri"/>
              </a:rPr>
              <a:t>I</a:t>
            </a:r>
            <a:r>
              <a:rPr b="0" lang="en-US" sz="2400" spc="-1" strike="noStrike">
                <a:solidFill>
                  <a:srgbClr val="000000"/>
                </a:solidFill>
                <a:latin typeface="Times New Roman"/>
                <a:ea typeface="Calibri"/>
              </a:rPr>
              <a:t>nnovation is regarded also as non-linear and ideas / improvements can emerge from any source and at any stage of innovation process. </a:t>
            </a:r>
            <a:endParaRPr b="0" lang="en-US" sz="2400" spc="-1" strike="noStrike">
              <a:latin typeface="Arial"/>
            </a:endParaRPr>
          </a:p>
          <a:p>
            <a:pPr marL="343080" indent="-337680">
              <a:lnSpc>
                <a:spcPct val="100000"/>
              </a:lnSpc>
              <a:spcAft>
                <a:spcPts val="1001"/>
              </a:spcAft>
              <a:buClr>
                <a:srgbClr val="000000"/>
              </a:buClr>
              <a:buFont typeface="Arial"/>
              <a:buChar char="•"/>
              <a:tabLst>
                <a:tab algn="l" pos="0"/>
              </a:tabLst>
            </a:pPr>
            <a:r>
              <a:rPr b="0" lang="en-US" sz="2400" spc="-1" strike="noStrike">
                <a:solidFill>
                  <a:srgbClr val="000000"/>
                </a:solidFill>
                <a:latin typeface="Times New Roman"/>
                <a:ea typeface="Calibri"/>
              </a:rPr>
              <a:t>The combination of linear &amp; non linear approaches have led to emergence of Third Generation models which reflect complexity of real innovation process.</a:t>
            </a:r>
            <a:endParaRPr b="0" lang="en-US" sz="2400" spc="-1" strike="noStrike">
              <a:latin typeface="Arial"/>
            </a:endParaRPr>
          </a:p>
          <a:p>
            <a:pPr marL="343080" indent="-337680">
              <a:lnSpc>
                <a:spcPct val="100000"/>
              </a:lnSpc>
              <a:spcAft>
                <a:spcPts val="1001"/>
              </a:spcAft>
              <a:buClr>
                <a:srgbClr val="000000"/>
              </a:buClr>
              <a:buFont typeface="Arial"/>
              <a:buChar char="•"/>
              <a:tabLst>
                <a:tab algn="l" pos="457200"/>
              </a:tabLst>
            </a:pPr>
            <a:r>
              <a:rPr b="0" lang="tr-TR" sz="2400" spc="-1" strike="noStrike">
                <a:solidFill>
                  <a:srgbClr val="000000"/>
                </a:solidFill>
                <a:latin typeface="Times New Roman"/>
                <a:ea typeface="Times New Roman"/>
              </a:rPr>
              <a:t>This model include  Technology Push + Market Pull combination,  R&amp;D + Marketing, Cyclical Model  etc. </a:t>
            </a:r>
            <a:endParaRPr b="0" lang="en-US" sz="2400" spc="-1" strike="noStrike">
              <a:latin typeface="Arial"/>
            </a:endParaRPr>
          </a:p>
          <a:p>
            <a:pPr marL="343080" indent="-337680">
              <a:lnSpc>
                <a:spcPct val="100000"/>
              </a:lnSpc>
              <a:spcAft>
                <a:spcPts val="1001"/>
              </a:spcAft>
              <a:buClr>
                <a:srgbClr val="000000"/>
              </a:buClr>
              <a:buFont typeface="Arial"/>
              <a:buChar char="•"/>
              <a:tabLst>
                <a:tab algn="l" pos="457200"/>
              </a:tabLst>
            </a:pPr>
            <a:r>
              <a:rPr b="0" lang="tr-TR" sz="2400" spc="-1" strike="noStrike">
                <a:solidFill>
                  <a:srgbClr val="000000"/>
                </a:solidFill>
                <a:latin typeface="Times New Roman"/>
                <a:ea typeface="Times New Roman"/>
              </a:rPr>
              <a:t>M</a:t>
            </a:r>
            <a:r>
              <a:rPr b="0" lang="en-US" sz="2400" spc="-1" strike="noStrike">
                <a:solidFill>
                  <a:srgbClr val="000000"/>
                </a:solidFill>
                <a:latin typeface="Times New Roman"/>
                <a:ea typeface="Times New Roman"/>
              </a:rPr>
              <a:t>odel attempt</a:t>
            </a:r>
            <a:r>
              <a:rPr b="0" lang="tr-TR" sz="2400" spc="-1" strike="noStrike">
                <a:solidFill>
                  <a:srgbClr val="000000"/>
                </a:solidFill>
                <a:latin typeface="Times New Roman"/>
                <a:ea typeface="Times New Roman"/>
              </a:rPr>
              <a:t>s</a:t>
            </a:r>
            <a:r>
              <a:rPr b="0" lang="en-US" sz="2400" spc="-1" strike="noStrike">
                <a:solidFill>
                  <a:srgbClr val="000000"/>
                </a:solidFill>
                <a:latin typeface="Times New Roman"/>
                <a:ea typeface="Times New Roman"/>
              </a:rPr>
              <a:t> to explain the radical innovation process in rapidly changing business environment.</a:t>
            </a:r>
            <a:endParaRPr b="0" lang="en-US" sz="2400" spc="-1" strike="noStrike">
              <a:latin typeface="Arial"/>
            </a:endParaRPr>
          </a:p>
          <a:p>
            <a:pPr>
              <a:lnSpc>
                <a:spcPct val="100000"/>
              </a:lnSpc>
              <a:spcAft>
                <a:spcPts val="1001"/>
              </a:spcAft>
              <a:tabLst>
                <a:tab algn="l" pos="4572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90"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u="sng">
                <a:solidFill>
                  <a:srgbClr val="000000"/>
                </a:solidFill>
                <a:uFillTx/>
                <a:latin typeface="Calibri"/>
                <a:ea typeface="DejaVu Sans"/>
              </a:rPr>
              <a:t>Innovation </a:t>
            </a:r>
            <a:r>
              <a:rPr b="1" i="1" lang="tr-TR" sz="2600" spc="-1" strike="noStrike" u="sng">
                <a:solidFill>
                  <a:srgbClr val="000000"/>
                </a:solidFill>
                <a:uFillTx/>
                <a:latin typeface="Calibri"/>
                <a:ea typeface="DejaVu Sans"/>
              </a:rPr>
              <a:t> Models</a:t>
            </a:r>
            <a:r>
              <a:rPr b="1" i="1" lang="en-US" sz="2600" spc="-1" strike="noStrike" u="sng">
                <a:solidFill>
                  <a:srgbClr val="000000"/>
                </a:solidFill>
                <a:uFillTx/>
                <a:latin typeface="Calibri"/>
                <a:ea typeface="DejaVu Sans"/>
              </a:rPr>
              <a:t>:</a:t>
            </a:r>
            <a:endParaRPr b="0" lang="en-US" sz="2600" spc="-1" strike="noStrike">
              <a:latin typeface="Arial"/>
            </a:endParaRPr>
          </a:p>
          <a:p>
            <a:pPr>
              <a:lnSpc>
                <a:spcPct val="100000"/>
              </a:lnSpc>
              <a:spcAft>
                <a:spcPts val="1001"/>
              </a:spcAft>
              <a:tabLst>
                <a:tab algn="l" pos="0"/>
              </a:tabLst>
            </a:pPr>
            <a:r>
              <a:rPr b="1" lang="en-US" sz="2000" spc="-1" strike="noStrike">
                <a:solidFill>
                  <a:srgbClr val="000000"/>
                </a:solidFill>
                <a:latin typeface="Times New Roman"/>
                <a:ea typeface="Times New Roman"/>
              </a:rPr>
              <a:t>2. Flexible Innovation </a:t>
            </a:r>
            <a:r>
              <a:rPr b="1" lang="tr-TR"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Model</a:t>
            </a:r>
            <a:r>
              <a:rPr b="1" lang="tr-TR" sz="2000" spc="-1" strike="noStrike">
                <a:solidFill>
                  <a:srgbClr val="000000"/>
                </a:solidFill>
                <a:latin typeface="Times New Roman"/>
                <a:ea typeface="Times New Roman"/>
              </a:rPr>
              <a:t>s (Agile?)</a:t>
            </a:r>
            <a:r>
              <a:rPr b="1" lang="en-US" sz="2000" spc="-1" strike="noStrike">
                <a:solidFill>
                  <a:srgbClr val="000000"/>
                </a:solidFill>
                <a:latin typeface="Times New Roman"/>
                <a:ea typeface="Times New Roman"/>
              </a:rPr>
              <a:t> </a:t>
            </a:r>
            <a:endParaRPr b="0" lang="en-US" sz="2000" spc="-1" strike="noStrike">
              <a:latin typeface="Arial"/>
            </a:endParaRPr>
          </a:p>
          <a:p>
            <a:pPr marL="343080" indent="-337680">
              <a:lnSpc>
                <a:spcPct val="100000"/>
              </a:lnSpc>
              <a:spcAft>
                <a:spcPts val="1001"/>
              </a:spcAft>
              <a:buClr>
                <a:srgbClr val="000000"/>
              </a:buClr>
              <a:buFont typeface="Arial"/>
              <a:buChar char="•"/>
              <a:tabLst>
                <a:tab algn="l" pos="457200"/>
              </a:tabLst>
            </a:pPr>
            <a:r>
              <a:rPr b="0" lang="en-US" sz="2000" spc="-1" strike="noStrike">
                <a:solidFill>
                  <a:srgbClr val="000000"/>
                </a:solidFill>
                <a:latin typeface="Times New Roman"/>
                <a:ea typeface="Times New Roman"/>
              </a:rPr>
              <a:t>In these models,  phases are over lapped i.e. development in more than one phase can continue at the same point of time. </a:t>
            </a:r>
            <a:endParaRPr b="0" lang="en-US" sz="2000" spc="-1" strike="noStrike">
              <a:latin typeface="Arial"/>
            </a:endParaRPr>
          </a:p>
          <a:p>
            <a:pPr marL="343080" indent="-337680">
              <a:lnSpc>
                <a:spcPct val="100000"/>
              </a:lnSpc>
              <a:spcAft>
                <a:spcPts val="1001"/>
              </a:spcAft>
              <a:buClr>
                <a:srgbClr val="000000"/>
              </a:buClr>
              <a:buFont typeface="Arial"/>
              <a:buChar char="•"/>
              <a:tabLst>
                <a:tab algn="l" pos="457200"/>
              </a:tabLst>
            </a:pPr>
            <a:r>
              <a:rPr b="0" lang="en-US" sz="2000" spc="-1" strike="noStrike">
                <a:solidFill>
                  <a:srgbClr val="000000"/>
                </a:solidFill>
                <a:latin typeface="Times New Roman"/>
                <a:ea typeface="Times New Roman"/>
              </a:rPr>
              <a:t>No design is locked down earlier than absolute necessary so as not to miss a newly emerging technology or new market opportunity. </a:t>
            </a:r>
            <a:endParaRPr b="0" lang="en-US" sz="2000" spc="-1" strike="noStrike">
              <a:latin typeface="Arial"/>
            </a:endParaRPr>
          </a:p>
          <a:p>
            <a:pPr marL="343080" indent="-337680">
              <a:lnSpc>
                <a:spcPct val="100000"/>
              </a:lnSpc>
              <a:spcBef>
                <a:spcPts val="400"/>
              </a:spcBef>
              <a:tabLst>
                <a:tab algn="l" pos="0"/>
              </a:tabLst>
            </a:pPr>
            <a:r>
              <a:rPr b="1" i="1" lang="en-US" sz="2000" spc="-1" strike="noStrike">
                <a:solidFill>
                  <a:srgbClr val="000000"/>
                </a:solidFill>
                <a:latin typeface="Times New Roman"/>
                <a:ea typeface="Times New Roman"/>
              </a:rPr>
              <a:t>Advantages</a:t>
            </a:r>
            <a:endParaRPr b="0" lang="en-US" sz="2000" spc="-1" strike="noStrike">
              <a:latin typeface="Arial"/>
            </a:endParaRPr>
          </a:p>
          <a:p>
            <a:pPr marL="343080" indent="-337680">
              <a:lnSpc>
                <a:spcPct val="100000"/>
              </a:lnSpc>
              <a:spcBef>
                <a:spcPts val="400"/>
              </a:spcBef>
              <a:buClr>
                <a:srgbClr val="000000"/>
              </a:buClr>
              <a:buFont typeface="Arial"/>
              <a:buChar char="•"/>
              <a:tabLst>
                <a:tab algn="l" pos="0"/>
              </a:tabLst>
            </a:pPr>
            <a:r>
              <a:rPr b="0" lang="en-IN" sz="2000" spc="-1" strike="noStrike">
                <a:solidFill>
                  <a:srgbClr val="000000"/>
                </a:solidFill>
                <a:latin typeface="Times New Roman"/>
                <a:ea typeface="Times New Roman"/>
              </a:rPr>
              <a:t>Continuous interaction with market   </a:t>
            </a:r>
            <a:endParaRPr b="0" lang="en-US" sz="2000" spc="-1" strike="noStrike">
              <a:latin typeface="Arial"/>
            </a:endParaRPr>
          </a:p>
          <a:p>
            <a:pPr marL="343080" indent="-337680">
              <a:lnSpc>
                <a:spcPct val="100000"/>
              </a:lnSpc>
              <a:spcBef>
                <a:spcPts val="400"/>
              </a:spcBef>
              <a:buClr>
                <a:srgbClr val="000000"/>
              </a:buClr>
              <a:buFont typeface="Arial"/>
              <a:buChar char="•"/>
              <a:tabLst>
                <a:tab algn="l" pos="0"/>
              </a:tabLst>
            </a:pPr>
            <a:r>
              <a:rPr b="0" lang="en-IN" sz="2000" spc="-1" strike="noStrike">
                <a:solidFill>
                  <a:srgbClr val="000000"/>
                </a:solidFill>
                <a:latin typeface="Times New Roman"/>
                <a:ea typeface="Times New Roman"/>
              </a:rPr>
              <a:t>User needs oriented  </a:t>
            </a:r>
            <a:endParaRPr b="0" lang="en-US" sz="2000" spc="-1" strike="noStrike">
              <a:latin typeface="Arial"/>
            </a:endParaRPr>
          </a:p>
          <a:p>
            <a:pPr marL="343080" indent="-337680">
              <a:lnSpc>
                <a:spcPct val="100000"/>
              </a:lnSpc>
              <a:spcBef>
                <a:spcPts val="400"/>
              </a:spcBef>
              <a:buClr>
                <a:srgbClr val="000000"/>
              </a:buClr>
              <a:buFont typeface="Arial"/>
              <a:buChar char="•"/>
              <a:tabLst>
                <a:tab algn="l" pos="0"/>
              </a:tabLst>
            </a:pPr>
            <a:r>
              <a:rPr b="0" lang="en-IN" sz="2000" spc="-1" strike="noStrike">
                <a:solidFill>
                  <a:srgbClr val="000000"/>
                </a:solidFill>
                <a:latin typeface="Times New Roman"/>
                <a:ea typeface="Times New Roman"/>
              </a:rPr>
              <a:t>More chances of acceptance of product etc</a:t>
            </a:r>
            <a:endParaRPr b="0" lang="en-US" sz="2000" spc="-1" strike="noStrike">
              <a:latin typeface="Arial"/>
            </a:endParaRPr>
          </a:p>
          <a:p>
            <a:pPr marL="343080" indent="-337680">
              <a:lnSpc>
                <a:spcPct val="100000"/>
              </a:lnSpc>
              <a:spcBef>
                <a:spcPts val="400"/>
              </a:spcBef>
              <a:buClr>
                <a:srgbClr val="000000"/>
              </a:buClr>
              <a:buFont typeface="Arial"/>
              <a:buChar char="•"/>
              <a:tabLst>
                <a:tab algn="l" pos="0"/>
              </a:tabLst>
            </a:pPr>
            <a:r>
              <a:rPr b="0" lang="en-IN" sz="2000" spc="-1" strike="noStrike">
                <a:solidFill>
                  <a:srgbClr val="000000"/>
                </a:solidFill>
                <a:latin typeface="Times New Roman"/>
                <a:ea typeface="Times New Roman"/>
              </a:rPr>
              <a:t>Less risk of failure &amp; resultant after-effects        </a:t>
            </a:r>
            <a:endParaRPr b="0" lang="en-US" sz="2000" spc="-1" strike="noStrike">
              <a:latin typeface="Arial"/>
            </a:endParaRPr>
          </a:p>
          <a:p>
            <a:pPr marL="343080" indent="-337680">
              <a:lnSpc>
                <a:spcPct val="100000"/>
              </a:lnSpc>
              <a:spcBef>
                <a:spcPts val="400"/>
              </a:spcBef>
              <a:tabLst>
                <a:tab algn="l" pos="0"/>
              </a:tabLst>
            </a:pPr>
            <a:r>
              <a:rPr b="1" i="1" lang="en-IN" sz="2000" spc="-1" strike="noStrike">
                <a:solidFill>
                  <a:srgbClr val="000000"/>
                </a:solidFill>
                <a:latin typeface="Times New Roman"/>
                <a:ea typeface="Times New Roman"/>
              </a:rPr>
              <a:t>Dis</a:t>
            </a:r>
            <a:r>
              <a:rPr b="1" i="1" lang="en-US" sz="2000" spc="-1" strike="noStrike">
                <a:solidFill>
                  <a:srgbClr val="000000"/>
                </a:solidFill>
                <a:latin typeface="Times New Roman"/>
                <a:ea typeface="Times New Roman"/>
              </a:rPr>
              <a:t>advantages                                          </a:t>
            </a:r>
            <a:endParaRPr b="0" lang="en-US" sz="2000" spc="-1" strike="noStrike">
              <a:latin typeface="Arial"/>
            </a:endParaRPr>
          </a:p>
          <a:p>
            <a:pPr marL="343080" indent="-337680">
              <a:lnSpc>
                <a:spcPct val="100000"/>
              </a:lnSpc>
              <a:spcBef>
                <a:spcPts val="400"/>
              </a:spcBef>
              <a:buClr>
                <a:srgbClr val="000000"/>
              </a:buClr>
              <a:buFont typeface="Arial"/>
              <a:buChar char="•"/>
              <a:tabLst>
                <a:tab algn="l" pos="0"/>
              </a:tabLst>
            </a:pPr>
            <a:r>
              <a:rPr b="0" lang="en-US"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Chaotic in nature</a:t>
            </a:r>
            <a:endParaRPr b="0" lang="en-US" sz="2000" spc="-1" strike="noStrike">
              <a:latin typeface="Arial"/>
            </a:endParaRPr>
          </a:p>
          <a:p>
            <a:pPr marL="343080" indent="-337680">
              <a:lnSpc>
                <a:spcPct val="100000"/>
              </a:lnSpc>
              <a:spcBef>
                <a:spcPts val="400"/>
              </a:spcBef>
              <a:buClr>
                <a:srgbClr val="000000"/>
              </a:buClr>
              <a:buFont typeface="Arial"/>
              <a:buChar char="•"/>
              <a:tabLst>
                <a:tab algn="l" pos="0"/>
              </a:tabLst>
            </a:pPr>
            <a:r>
              <a:rPr b="0" lang="en-IN" sz="2000" spc="-1" strike="noStrike">
                <a:solidFill>
                  <a:srgbClr val="000000"/>
                </a:solidFill>
                <a:latin typeface="Times New Roman"/>
                <a:ea typeface="Times New Roman"/>
              </a:rPr>
              <a:t>May become directionless</a:t>
            </a:r>
            <a:endParaRPr b="0" lang="en-US" sz="2000" spc="-1" strike="noStrike">
              <a:latin typeface="Arial"/>
            </a:endParaRPr>
          </a:p>
          <a:p>
            <a:pPr>
              <a:lnSpc>
                <a:spcPct val="100000"/>
              </a:lnSpc>
              <a:spcAft>
                <a:spcPts val="1001"/>
              </a:spcAft>
              <a:tabLst>
                <a:tab algn="l" pos="457200"/>
              </a:tabLst>
            </a:pPr>
            <a:endParaRPr b="0" lang="en-US" sz="2000" spc="-1" strike="noStrike">
              <a:latin typeface="Arial"/>
            </a:endParaRPr>
          </a:p>
          <a:p>
            <a:pPr>
              <a:lnSpc>
                <a:spcPct val="100000"/>
              </a:lnSpc>
              <a:spcAft>
                <a:spcPts val="1001"/>
              </a:spcAft>
              <a:tabLst>
                <a:tab algn="l" pos="4572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92"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19"/>
              </a:spcBef>
              <a:tabLst>
                <a:tab algn="l" pos="0"/>
              </a:tabLst>
            </a:pPr>
            <a:r>
              <a:rPr b="1" i="1" lang="en-US" sz="2600" spc="-1" strike="noStrike" u="sng">
                <a:solidFill>
                  <a:srgbClr val="000000"/>
                </a:solidFill>
                <a:uFillTx/>
                <a:latin typeface="Calibri"/>
                <a:ea typeface="DejaVu Sans"/>
              </a:rPr>
              <a:t>Innovation Processes:</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i="1" lang="en-US" sz="2600" spc="-1" strike="noStrike">
                <a:solidFill>
                  <a:srgbClr val="000000"/>
                </a:solidFill>
                <a:latin typeface="Calibri"/>
                <a:ea typeface="DejaVu Sans"/>
              </a:rPr>
              <a:t>Problem Search and Strategic Thinking</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i="1" lang="en-US" sz="2600" spc="-1" strike="noStrike">
                <a:solidFill>
                  <a:srgbClr val="000000"/>
                </a:solidFill>
                <a:latin typeface="Calibri"/>
                <a:ea typeface="DejaVu Sans"/>
              </a:rPr>
              <a:t>Ideation</a:t>
            </a:r>
            <a:r>
              <a:rPr b="0" i="1" lang="tr-TR" sz="2600" spc="-1" strike="noStrike">
                <a:solidFill>
                  <a:srgbClr val="000000"/>
                </a:solidFill>
                <a:latin typeface="Calibri"/>
                <a:ea typeface="DejaVu Sans"/>
              </a:rPr>
              <a:t>(</a:t>
            </a:r>
            <a:r>
              <a:rPr b="0" i="1" lang="en-US" sz="2600" spc="-1" strike="noStrike">
                <a:solidFill>
                  <a:srgbClr val="000000"/>
                </a:solidFill>
                <a:latin typeface="Calibri"/>
                <a:ea typeface="DejaVu Sans"/>
              </a:rPr>
              <a:t>Development of creative ideas and solutions </a:t>
            </a:r>
            <a:r>
              <a:rPr b="0" i="1" lang="tr-TR" sz="2600" spc="-1" strike="noStrike">
                <a:solidFill>
                  <a:srgbClr val="000000"/>
                </a:solidFill>
                <a:latin typeface="Calibri"/>
                <a:ea typeface="DejaVu Sans"/>
              </a:rPr>
              <a:t>)</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i="1" lang="en-US" sz="2600" spc="-1" strike="noStrike">
                <a:solidFill>
                  <a:srgbClr val="000000"/>
                </a:solidFill>
                <a:latin typeface="Calibri"/>
                <a:ea typeface="DejaVu Sans"/>
              </a:rPr>
              <a:t>Test for feasibility</a:t>
            </a:r>
            <a:r>
              <a:rPr b="0" i="1" lang="tr-TR" sz="2600" spc="-1" strike="noStrike">
                <a:solidFill>
                  <a:srgbClr val="000000"/>
                </a:solidFill>
                <a:latin typeface="Calibri"/>
                <a:ea typeface="DejaVu Sans"/>
              </a:rPr>
              <a:t> (</a:t>
            </a:r>
            <a:r>
              <a:rPr b="0" i="1" lang="en-US" sz="2600" spc="-1" strike="noStrike">
                <a:solidFill>
                  <a:srgbClr val="000000"/>
                </a:solidFill>
                <a:latin typeface="Calibri"/>
                <a:ea typeface="DejaVu Sans"/>
              </a:rPr>
              <a:t>Evaluation and selection of ideas</a:t>
            </a:r>
            <a:r>
              <a:rPr b="0" i="1" lang="tr-TR" sz="2600" spc="-1" strike="noStrike">
                <a:solidFill>
                  <a:srgbClr val="000000"/>
                </a:solidFill>
                <a:latin typeface="Calibri"/>
                <a:ea typeface="DejaVu Sans"/>
              </a:rPr>
              <a:t>)</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i="1" lang="en-US" sz="2600" spc="-1" strike="noStrike">
                <a:solidFill>
                  <a:srgbClr val="000000"/>
                </a:solidFill>
                <a:latin typeface="Calibri"/>
                <a:ea typeface="DejaVu Sans"/>
              </a:rPr>
              <a:t>Project Development (Design and Implementation)</a:t>
            </a:r>
            <a:endParaRPr b="0" lang="en-US" sz="2600" spc="-1" strike="noStrike">
              <a:latin typeface="Arial"/>
            </a:endParaRPr>
          </a:p>
          <a:p>
            <a:pPr marL="343080" indent="-337680">
              <a:lnSpc>
                <a:spcPct val="100000"/>
              </a:lnSpc>
              <a:spcBef>
                <a:spcPts val="519"/>
              </a:spcBef>
              <a:buClr>
                <a:srgbClr val="000000"/>
              </a:buClr>
              <a:buFont typeface="Arial"/>
              <a:buChar char="•"/>
              <a:tabLst>
                <a:tab algn="l" pos="0"/>
              </a:tabLst>
            </a:pPr>
            <a:r>
              <a:rPr b="0" i="1" lang="en-US" sz="2600" spc="-1" strike="noStrike">
                <a:solidFill>
                  <a:srgbClr val="000000"/>
                </a:solidFill>
                <a:latin typeface="Calibri"/>
                <a:ea typeface="DejaVu Sans"/>
              </a:rPr>
              <a:t>Field Operation</a:t>
            </a:r>
            <a:r>
              <a:rPr b="0" i="1" lang="tr-TR" sz="2600" spc="-1" strike="noStrike">
                <a:solidFill>
                  <a:srgbClr val="000000"/>
                </a:solidFill>
                <a:latin typeface="Calibri"/>
                <a:ea typeface="DejaVu Sans"/>
              </a:rPr>
              <a:t>-commertialization</a:t>
            </a:r>
            <a:r>
              <a:rPr b="0" i="1" lang="en-US" sz="2600" spc="-1" strike="noStrike">
                <a:solidFill>
                  <a:srgbClr val="000000"/>
                </a:solidFill>
                <a:latin typeface="Calibri"/>
                <a:ea typeface="DejaVu Sans"/>
              </a:rPr>
              <a:t> (Market Development, Selling and Evaluation)</a:t>
            </a:r>
            <a:r>
              <a:rPr b="0" i="1" lang="en-US" sz="2600" spc="-1" strike="noStrike">
                <a:solidFill>
                  <a:srgbClr val="000000"/>
                </a:solidFill>
                <a:latin typeface="Calibri"/>
                <a:ea typeface="DejaVu Sans"/>
              </a:rPr>
              <a:t>	</a:t>
            </a:r>
            <a:endParaRPr b="0" lang="en-US" sz="2600" spc="-1" strike="noStrike">
              <a:latin typeface="Arial"/>
            </a:endParaRPr>
          </a:p>
          <a:p>
            <a:pPr marL="457200" indent="-451800">
              <a:lnSpc>
                <a:spcPct val="100000"/>
              </a:lnSpc>
              <a:spcBef>
                <a:spcPts val="479"/>
              </a:spcBef>
              <a:buClr>
                <a:srgbClr val="000000"/>
              </a:buClr>
              <a:buFont typeface="Calibri"/>
              <a:buAutoNum type="arabicPeriod"/>
              <a:tabLst>
                <a:tab algn="l" pos="0"/>
              </a:tabLst>
            </a:pPr>
            <a:r>
              <a:rPr b="0" lang="tr-TR" sz="2400" spc="-1" strike="noStrike">
                <a:solidFill>
                  <a:srgbClr val="000000"/>
                </a:solidFill>
                <a:latin typeface="Calibri"/>
                <a:ea typeface="DejaVu Sans"/>
              </a:rPr>
              <a:t>Reducing the distance between thinkers and doers in the entrepreneurial discovery process: An exploratory study by C. Santini , E. Marinelli , M. Bodenb, A. Cavicchi , K. Haegemanb, 2016</a:t>
            </a:r>
            <a:endParaRPr b="0" lang="en-US" sz="2400" spc="-1" strike="noStrike">
              <a:latin typeface="Arial"/>
            </a:endParaRPr>
          </a:p>
          <a:p>
            <a:pPr marL="457200" indent="-451800">
              <a:lnSpc>
                <a:spcPct val="100000"/>
              </a:lnSpc>
              <a:spcBef>
                <a:spcPts val="479"/>
              </a:spcBef>
              <a:buClr>
                <a:srgbClr val="000000"/>
              </a:buClr>
              <a:buFont typeface="Calibri"/>
              <a:buAutoNum type="arabicPeriod"/>
              <a:tabLst>
                <a:tab algn="l" pos="0"/>
              </a:tabLst>
            </a:pPr>
            <a:r>
              <a:rPr b="0" lang="en-US" sz="2400" spc="-1" strike="noStrike">
                <a:solidFill>
                  <a:srgbClr val="000000"/>
                </a:solidFill>
                <a:latin typeface="Calibri"/>
                <a:ea typeface="DejaVu Sans"/>
              </a:rPr>
              <a:t>Langdon Morris, Innovation metrics: The Innovation process and how to measure it, 2008</a:t>
            </a:r>
            <a:endParaRPr b="0" lang="en-US" sz="2400" spc="-1" strike="noStrike">
              <a:latin typeface="Arial"/>
            </a:endParaRPr>
          </a:p>
          <a:p>
            <a:pPr>
              <a:lnSpc>
                <a:spcPct val="100000"/>
              </a:lnSpc>
              <a:spcBef>
                <a:spcPts val="56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274680"/>
            <a:ext cx="8224200" cy="71064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ea typeface="DejaVu Sans"/>
              </a:rPr>
              <a:t>Innovation : Revisited</a:t>
            </a:r>
            <a:endParaRPr b="0" lang="en-US" sz="4400" spc="-1" strike="noStrike">
              <a:latin typeface="Arial"/>
            </a:endParaRPr>
          </a:p>
        </p:txBody>
      </p:sp>
      <p:sp>
        <p:nvSpPr>
          <p:cNvPr id="94" name="CustomShape 2"/>
          <p:cNvSpPr/>
          <p:nvPr/>
        </p:nvSpPr>
        <p:spPr>
          <a:xfrm>
            <a:off x="457200" y="1066680"/>
            <a:ext cx="8224200" cy="563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561"/>
              </a:spcBef>
              <a:tabLst>
                <a:tab algn="l" pos="0"/>
              </a:tabLst>
            </a:pPr>
            <a:r>
              <a:rPr b="1" i="1" lang="en-US" sz="2800" spc="-1" strike="noStrike">
                <a:solidFill>
                  <a:srgbClr val="000000"/>
                </a:solidFill>
                <a:latin typeface="Calibri"/>
                <a:ea typeface="DejaVu Sans"/>
              </a:rPr>
              <a:t>Stage </a:t>
            </a:r>
            <a:r>
              <a:rPr b="1" i="1" lang="tr-TR" sz="2800" spc="-1" strike="noStrike">
                <a:solidFill>
                  <a:srgbClr val="000000"/>
                </a:solidFill>
                <a:latin typeface="Calibri"/>
                <a:ea typeface="DejaVu Sans"/>
              </a:rPr>
              <a:t>#</a:t>
            </a:r>
            <a:r>
              <a:rPr b="1" i="1" lang="en-US" sz="2800" spc="-1" strike="noStrike">
                <a:solidFill>
                  <a:srgbClr val="000000"/>
                </a:solidFill>
                <a:latin typeface="Calibri"/>
                <a:ea typeface="DejaVu Sans"/>
              </a:rPr>
              <a:t>1. Problem Search and Strategic Thinking:</a:t>
            </a:r>
            <a:endParaRPr b="0" lang="en-US" sz="2800" spc="-1" strike="noStrike">
              <a:latin typeface="Arial"/>
            </a:endParaRPr>
          </a:p>
          <a:p>
            <a:pPr>
              <a:lnSpc>
                <a:spcPct val="100000"/>
              </a:lnSpc>
              <a:spcBef>
                <a:spcPts val="561"/>
              </a:spcBef>
              <a:tabLst>
                <a:tab algn="l" pos="0"/>
              </a:tabLst>
            </a:pPr>
            <a:r>
              <a:rPr b="1" lang="tr-TR" sz="2800" spc="-1" strike="noStrike">
                <a:solidFill>
                  <a:srgbClr val="000000"/>
                </a:solidFill>
                <a:latin typeface="Calibri"/>
                <a:ea typeface="DejaVu Sans"/>
              </a:rPr>
              <a:t>Problem search:</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A problem with service quality? Slow service response time?</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A problem with processes? Too long process time? Low yield due to some processes?</a:t>
            </a:r>
            <a:endParaRPr b="0" lang="en-US" sz="2800" spc="-1" strike="noStrike">
              <a:latin typeface="Arial"/>
            </a:endParaRPr>
          </a:p>
          <a:p>
            <a:pPr marL="343080" indent="-337680">
              <a:lnSpc>
                <a:spcPct val="100000"/>
              </a:lnSpc>
              <a:spcBef>
                <a:spcPts val="561"/>
              </a:spcBef>
              <a:buClr>
                <a:srgbClr val="000000"/>
              </a:buClr>
              <a:buFont typeface="Arial"/>
              <a:buChar char="•"/>
              <a:tabLst>
                <a:tab algn="l" pos="0"/>
              </a:tabLst>
            </a:pPr>
            <a:r>
              <a:rPr b="0" lang="tr-TR" sz="2800" spc="-1" strike="noStrike">
                <a:solidFill>
                  <a:srgbClr val="000000"/>
                </a:solidFill>
                <a:latin typeface="Calibri"/>
                <a:ea typeface="DejaVu Sans"/>
              </a:rPr>
              <a:t>Problem with product quality? Need to add functionality?</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2365</TotalTime>
  <Application>LibreOffice/7.0.4.2$Windows_X86_64 LibreOffice_project/dcf040e67528d9187c66b2379df5ea4407429775</Application>
  <AppVersion>15.0000</AppVersion>
  <Words>2475</Words>
  <Paragraphs>208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2018-02-05T08:47:14Z</dcterms:created>
  <dc:creator>Oğuz</dc:creator>
  <dc:description/>
  <dc:language>en-US</dc:language>
  <cp:lastModifiedBy/>
  <dcterms:modified xsi:type="dcterms:W3CDTF">2024-03-22T11:48:45Z</dcterms:modified>
  <cp:revision>154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32</vt:i4>
  </property>
</Properties>
</file>