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hyperlink" Target="http://gitxiv.com/" TargetMode="External"/><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hyperlink" Target="http://arxiv.org/" TargetMode="External"/><Relationship Id="rId2" Type="http://schemas.openxmlformats.org/officeDocument/2006/relationships/hyperlink" Target="https://en.wikipedia.org/wiki/Scientific_paper" TargetMode="External"/><Relationship Id="rId3" Type="http://schemas.openxmlformats.org/officeDocument/2006/relationships/hyperlink" Target="http://github.com/" TargetMode="External"/><Relationship Id="rId4" Type="http://schemas.openxmlformats.org/officeDocument/2006/relationships/hyperlink" Target="http://arxiv.org/" TargetMode="External"/><Relationship Id="rId5" Type="http://schemas.openxmlformats.org/officeDocument/2006/relationships/hyperlink" Target="https://en.wikipedia.org/wiki/Git_(software)" TargetMode="External"/><Relationship Id="rId6" Type="http://schemas.openxmlformats.org/officeDocument/2006/relationships/hyperlink" Target="https://en.wikipedia.org/wiki/Distributed_revision_control" TargetMode="External"/><Relationship Id="rId7"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1447920"/>
            <a:ext cx="7770960" cy="1675080"/>
          </a:xfrm>
          <a:prstGeom prst="rect">
            <a:avLst/>
          </a:prstGeom>
          <a:noFill/>
          <a:ln w="0">
            <a:noFill/>
          </a:ln>
        </p:spPr>
        <p:style>
          <a:lnRef idx="0"/>
          <a:fillRef idx="0"/>
          <a:effectRef idx="0"/>
          <a:fontRef idx="minor"/>
        </p:style>
        <p:txBody>
          <a:bodyPr lIns="90000" rIns="90000" tIns="45000" bIns="45000" anchor="ctr">
            <a:normAutofit fontScale="91000"/>
          </a:bodyPr>
          <a:p>
            <a:pPr algn="ctr">
              <a:lnSpc>
                <a:spcPct val="100000"/>
              </a:lnSpc>
            </a:pPr>
            <a:r>
              <a:rPr b="1" lang="tr-TR" sz="4400" spc="-1" strike="noStrike">
                <a:solidFill>
                  <a:srgbClr val="000000"/>
                </a:solidFill>
                <a:latin typeface="Calibri"/>
                <a:ea typeface="DejaVu Sans"/>
              </a:rPr>
              <a:t>SWE 598 Special Topics:</a:t>
            </a:r>
            <a:br/>
            <a:r>
              <a:rPr b="1" lang="tr-TR" sz="4400" spc="-1" strike="noStrike">
                <a:solidFill>
                  <a:srgbClr val="000000"/>
                </a:solidFill>
                <a:latin typeface="Calibri"/>
                <a:ea typeface="DejaVu Sans"/>
              </a:rPr>
              <a:t>Technovation- Technology Trends &amp; Innovation</a:t>
            </a:r>
            <a:endParaRPr b="0" lang="en-US" sz="4400" spc="-1" strike="noStrike">
              <a:latin typeface="Arial"/>
            </a:endParaRPr>
          </a:p>
        </p:txBody>
      </p:sp>
      <p:sp>
        <p:nvSpPr>
          <p:cNvPr id="77" name="CustomShape 2"/>
          <p:cNvSpPr/>
          <p:nvPr/>
        </p:nvSpPr>
        <p:spPr>
          <a:xfrm>
            <a:off x="1371600" y="3505320"/>
            <a:ext cx="6399360" cy="2665440"/>
          </a:xfrm>
          <a:prstGeom prst="rect">
            <a:avLst/>
          </a:prstGeom>
          <a:noFill/>
          <a:ln w="0">
            <a:noFill/>
          </a:ln>
        </p:spPr>
        <p:style>
          <a:lnRef idx="0"/>
          <a:fillRef idx="0"/>
          <a:effectRef idx="0"/>
          <a:fontRef idx="minor"/>
        </p:style>
        <p:txBody>
          <a:bodyPr lIns="90000" rIns="90000" tIns="45000" bIns="45000">
            <a:normAutofit/>
          </a:bodyPr>
          <a:p>
            <a:pPr algn="ctr">
              <a:lnSpc>
                <a:spcPct val="100000"/>
              </a:lnSpc>
              <a:spcBef>
                <a:spcPts val="641"/>
              </a:spcBef>
              <a:tabLst>
                <a:tab algn="l" pos="0"/>
              </a:tabLst>
            </a:pPr>
            <a:r>
              <a:rPr b="1" lang="en-US" sz="3200" spc="-1" strike="noStrike">
                <a:solidFill>
                  <a:srgbClr val="000000"/>
                </a:solidFill>
                <a:latin typeface="Calibri"/>
                <a:ea typeface="DejaVu Sans"/>
              </a:rPr>
              <a:t>Emeritus Prof. Dr. Oğuz Tosun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tosuno@boun.edu.tr</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Computer Engineering Department</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Boğaziçi University</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Spring 2024, İstanbu</a:t>
            </a:r>
            <a:r>
              <a:rPr b="0" lang="tr-TR" sz="3200" spc="-1" strike="noStrike">
                <a:solidFill>
                  <a:srgbClr val="000000"/>
                </a:solidFill>
                <a:latin typeface="Calibri"/>
                <a:ea typeface="DejaVu Sans"/>
              </a:rPr>
              <a:t>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9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91000"/>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Horizontal integration in terms of information flows, interconnection and integration of IT systems between different entities as well as other businesses, customers, suppliers and other external partners. </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Such integration, or network, requires an enterprise to use the competencies of its network partners to respond to market needs, which can lead to sustainable advantages . </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Risks in joint networks can be balanced, and combined knowledge and resources can not only maintain benefits, but also lead to new opportunities on the market . New opportunities may mean the emergence of new business models that connect different sectors and industries to create completely new innovative products and services for customers.</a:t>
            </a:r>
            <a:endParaRPr b="0" lang="en-US" sz="2400" spc="-1" strike="noStrike">
              <a:latin typeface="Arial"/>
            </a:endParaRPr>
          </a:p>
          <a:p>
            <a:pPr marL="457200">
              <a:lnSpc>
                <a:spcPct val="115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9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When firms share resources through collaborative innovation, significant value can be created for both parties as well as for the economies in which such collaborations take place. Coordinated innovation among industry-academia-institution / government" as a path to acceleration of technological innovation .</a:t>
            </a:r>
            <a:endParaRPr b="0" lang="en-US" sz="2400" spc="-1" strike="noStrike">
              <a:latin typeface="Arial"/>
            </a:endParaRPr>
          </a:p>
          <a:p>
            <a:pPr marL="457200">
              <a:lnSpc>
                <a:spcPct val="100000"/>
              </a:lnSpc>
              <a:spcAft>
                <a:spcPts val="1001"/>
              </a:spcAft>
              <a:tabLst>
                <a:tab algn="l" pos="0"/>
              </a:tabLst>
            </a:pP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Open innovation theory points to the different types of partners in </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the innovation process, their place and the mutual benefits that these partners can bring. </a:t>
            </a:r>
            <a:endParaRPr b="0" lang="en-US" sz="2400" spc="-1" strike="noStrike">
              <a:latin typeface="Arial"/>
            </a:endParaRPr>
          </a:p>
          <a:p>
            <a:pPr marL="457200">
              <a:lnSpc>
                <a:spcPct val="100000"/>
              </a:lnSpc>
              <a:spcAft>
                <a:spcPts val="1001"/>
              </a:spcAft>
              <a:tabLst>
                <a:tab algn="l" pos="0"/>
              </a:tabLst>
            </a:pPr>
            <a:r>
              <a:rPr b="0" lang="tr-TR" sz="2400" spc="-1" strike="noStrike">
                <a:solidFill>
                  <a:srgbClr val="000000"/>
                </a:solidFill>
                <a:latin typeface="Times New Roman"/>
                <a:ea typeface="Calibri"/>
              </a:rPr>
              <a:t>Even </a:t>
            </a:r>
            <a:r>
              <a:rPr b="0" lang="en-US" sz="2400" spc="-1" strike="noStrike">
                <a:solidFill>
                  <a:srgbClr val="000000"/>
                </a:solidFill>
                <a:latin typeface="Times New Roman"/>
                <a:ea typeface="Calibri"/>
              </a:rPr>
              <a:t>competitors can  </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achieve joint achievements through networking and collaboration.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9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The customer will be an integral part of the innovation process at all stages, and the university will be an important source of</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know-how as well as a partner for business in innovation.</a:t>
            </a:r>
            <a:endParaRPr b="0" lang="en-US" sz="2400" spc="-1" strike="noStrike">
              <a:latin typeface="Arial"/>
            </a:endParaRPr>
          </a:p>
          <a:p>
            <a:pPr marL="457200">
              <a:lnSpc>
                <a:spcPct val="100000"/>
              </a:lnSpc>
              <a:spcBef>
                <a:spcPts val="479"/>
              </a:spcBef>
              <a:tabLst>
                <a:tab algn="l" pos="0"/>
              </a:tabLst>
            </a:pPr>
            <a:r>
              <a:rPr b="1" lang="en-US" sz="2400" spc="-1" strike="noStrike">
                <a:solidFill>
                  <a:srgbClr val="000000"/>
                </a:solidFill>
                <a:latin typeface="Times New Roman"/>
                <a:ea typeface="Calibri"/>
              </a:rPr>
              <a:t>Collaboration with suppliers</a:t>
            </a:r>
            <a:r>
              <a:rPr b="1"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Suppliers can provide important inputs of knowledge into an enterprise's innovation process, which is not so easy for an enterprise to get . </a:t>
            </a:r>
            <a:r>
              <a:rPr b="0" lang="tr-TR" sz="2400" spc="-1" strike="noStrike">
                <a:solidFill>
                  <a:srgbClr val="000000"/>
                </a:solidFill>
                <a:latin typeface="Times New Roman"/>
                <a:ea typeface="Calibri"/>
              </a:rPr>
              <a:t>C</a:t>
            </a:r>
            <a:r>
              <a:rPr b="0" lang="en-US" sz="2400" spc="-1" strike="noStrike">
                <a:solidFill>
                  <a:srgbClr val="000000"/>
                </a:solidFill>
                <a:latin typeface="Times New Roman"/>
                <a:ea typeface="Calibri"/>
              </a:rPr>
              <a:t>ooperation with suppliers positively influences innovation and the innovation process . In order to benefit from these benefits, an enterprise must have a positive attitude towards open innovation and trust in cooperation. </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0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91000"/>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1" lang="en-US" sz="2400" spc="-1" strike="noStrike" u="sng">
                <a:solidFill>
                  <a:srgbClr val="000000"/>
                </a:solidFill>
                <a:uFillTx/>
                <a:latin typeface="Times New Roman"/>
                <a:ea typeface="Calibri"/>
              </a:rPr>
              <a:t>Collaboration of competing businesses</a:t>
            </a:r>
            <a:r>
              <a:rPr b="0" lang="en-US" sz="2400" spc="-1" strike="noStrike" u="sng">
                <a:solidFill>
                  <a:srgbClr val="000000"/>
                </a:solidFill>
                <a:uFillTx/>
                <a:latin typeface="Times New Roman"/>
                <a:ea typeface="Calibri"/>
              </a:rPr>
              <a:t> </a:t>
            </a:r>
            <a:r>
              <a:rPr b="0" lang="tr-TR" sz="2400" spc="-1" strike="noStrike" u="sng">
                <a:solidFill>
                  <a:srgbClr val="000000"/>
                </a:solidFill>
                <a:uFillTx/>
                <a:latin typeface="Times New Roman"/>
                <a:ea typeface="Calibri"/>
              </a:rPr>
              <a:t>: </a:t>
            </a:r>
            <a:r>
              <a:rPr b="0" lang="en-US" sz="2400" spc="-1" strike="noStrike" u="sng">
                <a:solidFill>
                  <a:srgbClr val="000000"/>
                </a:solidFill>
                <a:uFillTx/>
                <a:latin typeface="Times New Roman"/>
                <a:ea typeface="Calibri"/>
              </a:rPr>
              <a:t> </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This </a:t>
            </a:r>
            <a:r>
              <a:rPr b="0" lang="en-US" sz="2400" spc="-1" strike="noStrike">
                <a:solidFill>
                  <a:srgbClr val="000000"/>
                </a:solidFill>
                <a:latin typeface="Times New Roman"/>
                <a:ea typeface="Calibri"/>
              </a:rPr>
              <a:t>usually creates a sense of risk from knowledge sharing and the possibility to steal know-how. Two main benefits of this type of collaboration :</a:t>
            </a:r>
            <a:endParaRPr b="0" lang="en-US" sz="2400" spc="-1" strike="noStrike">
              <a:latin typeface="Arial"/>
            </a:endParaRPr>
          </a:p>
          <a:p>
            <a:pPr marL="343080" indent="-341640">
              <a:lnSpc>
                <a:spcPct val="100000"/>
              </a:lnSpc>
              <a:buClr>
                <a:srgbClr val="000000"/>
              </a:buClr>
              <a:buFont typeface="Symbol"/>
              <a:buChar char=""/>
              <a:tabLst>
                <a:tab algn="l" pos="0"/>
              </a:tabLst>
            </a:pPr>
            <a:r>
              <a:rPr b="0" lang="tr-TR" sz="2400" spc="-1" strike="noStrike">
                <a:solidFill>
                  <a:srgbClr val="000000"/>
                </a:solidFill>
                <a:latin typeface="Times New Roman"/>
                <a:ea typeface="Calibri"/>
              </a:rPr>
              <a:t>Knowledge expansion: </a:t>
            </a:r>
            <a:r>
              <a:rPr b="0" lang="en-US" sz="2400" spc="-1" strike="noStrike">
                <a:solidFill>
                  <a:srgbClr val="000000"/>
                </a:solidFill>
                <a:latin typeface="Times New Roman"/>
                <a:ea typeface="Calibri"/>
              </a:rPr>
              <a:t>Competitive cooperation in pre-competitive stage (before a specific service / product is defined) enables companies to create jointly new knowledge that would otherwise not arise.</a:t>
            </a:r>
            <a:endParaRPr b="0" lang="en-US" sz="2400" spc="-1" strike="noStrike">
              <a:latin typeface="Arial"/>
            </a:endParaRPr>
          </a:p>
          <a:p>
            <a:pPr marL="343080" indent="-341640">
              <a:lnSpc>
                <a:spcPct val="100000"/>
              </a:lnSpc>
              <a:buClr>
                <a:srgbClr val="000000"/>
              </a:buClr>
              <a:buFont typeface="Symbol"/>
              <a:buChar char=""/>
              <a:tabLst>
                <a:tab algn="l" pos="0"/>
              </a:tabLst>
            </a:pPr>
            <a:r>
              <a:rPr b="1" i="1" lang="en-US" sz="2400" spc="-1" strike="noStrike">
                <a:solidFill>
                  <a:srgbClr val="000000"/>
                </a:solidFill>
                <a:latin typeface="Times New Roman"/>
                <a:ea typeface="Calibri"/>
              </a:rPr>
              <a:t>Expansion or protection of the market: </a:t>
            </a:r>
            <a:r>
              <a:rPr b="0" lang="en-US" sz="2400" spc="-1" strike="noStrike">
                <a:solidFill>
                  <a:srgbClr val="000000"/>
                </a:solidFill>
                <a:latin typeface="Times New Roman"/>
                <a:ea typeface="Calibri"/>
              </a:rPr>
              <a:t>By joint developments, they can overtake other competitors on the market or protect the market from entering new competition.</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The cooperation of such competing firms is limited by the lack of protection of their know-how and the fear of imitation by the competition .</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0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1" lang="en-US" sz="2400" spc="-1" strike="noStrike">
                <a:solidFill>
                  <a:srgbClr val="000000"/>
                </a:solidFill>
                <a:latin typeface="Times New Roman"/>
                <a:ea typeface="Calibri"/>
              </a:rPr>
              <a:t>Collaboration with customers and consumers</a:t>
            </a:r>
            <a:r>
              <a:rPr b="1" lang="tr-TR" sz="2400" spc="-1" strike="noStrike">
                <a:solidFill>
                  <a:srgbClr val="000000"/>
                </a:solidFill>
                <a:latin typeface="Times New Roman"/>
                <a:ea typeface="Calibri"/>
              </a:rPr>
              <a:t> </a:t>
            </a:r>
            <a:endParaRPr b="0" lang="en-US" sz="2400" spc="-1" strike="noStrike">
              <a:latin typeface="Arial"/>
            </a:endParaRPr>
          </a:p>
          <a:p>
            <a:pPr marL="457200">
              <a:lnSpc>
                <a:spcPct val="100000"/>
              </a:lnSpc>
              <a:spcBef>
                <a:spcPts val="479"/>
              </a:spcBef>
              <a:tabLst>
                <a:tab algn="l" pos="0"/>
              </a:tabLst>
            </a:pPr>
            <a:r>
              <a:rPr b="1" lang="en-US" sz="2400" spc="-1" strike="noStrike">
                <a:solidFill>
                  <a:srgbClr val="000000"/>
                </a:solidFill>
                <a:latin typeface="Times New Roman"/>
                <a:ea typeface="Calibri"/>
              </a:rPr>
              <a:t>("co-creation" ,"co-development", co-design): </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The timely and accurate information on customer needs is the most important information for a successful product development. </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Inclusion of customers and consumers as a source of innovation belongs to newer approaches to open innovation. </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A customer can, in addition to feedback and reviews, provide the enterprise with ideas for innovation and be part of the innovation process,. The identification and use of key customers has a positive effect on enterprise innovation performance</a:t>
            </a:r>
            <a:r>
              <a:rPr b="0" lang="tr-TR" sz="2400" spc="-1" strike="noStrike">
                <a:solidFill>
                  <a:srgbClr val="000000"/>
                </a:solidFill>
                <a:latin typeface="Times New Roman"/>
                <a:ea typeface="Calibri"/>
              </a:rPr>
              <a:t>. </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0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Collaborative networks:</a:t>
            </a:r>
            <a:endParaRPr b="0" lang="en-US" sz="2400" spc="-1" strike="noStrike">
              <a:latin typeface="Arial"/>
            </a:endParaRPr>
          </a:p>
          <a:p>
            <a:pPr marL="457200">
              <a:lnSpc>
                <a:spcPct val="100000"/>
              </a:lnSpc>
              <a:spcBef>
                <a:spcPts val="479"/>
              </a:spcBef>
              <a:tabLst>
                <a:tab algn="l" pos="0"/>
              </a:tabLst>
            </a:pPr>
            <a:r>
              <a:rPr b="1" lang="en-US" sz="2400" spc="-1" strike="noStrike" u="sng">
                <a:solidFill>
                  <a:srgbClr val="000000"/>
                </a:solidFill>
                <a:uFillTx/>
                <a:latin typeface="Times New Roman"/>
                <a:ea typeface="Calibri"/>
              </a:rPr>
              <a:t>Collaboration with universities and research centers: </a:t>
            </a:r>
            <a:r>
              <a:rPr b="0" lang="en-US" sz="2400" spc="-1" strike="noStrike">
                <a:solidFill>
                  <a:srgbClr val="000000"/>
                </a:solidFill>
                <a:latin typeface="Times New Roman"/>
                <a:ea typeface="Calibri"/>
              </a:rPr>
              <a:t>Increasing number of university patents , increasing revenue from licensing , increasing the number of university researchers involved in academic entrepreneurship show Universities are more  interested in engaging in common activities with industry and businesses</a:t>
            </a:r>
            <a:r>
              <a:rPr b="0" lang="tr-TR" sz="2400" spc="-1" strike="noStrike">
                <a:solidFill>
                  <a:srgbClr val="000000"/>
                </a:solidFill>
                <a:latin typeface="Times New Roman"/>
                <a:ea typeface="Calibri"/>
              </a:rPr>
              <a:t>. </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we divide the benefits of partnerships with external subjects and thus the drivers of open innovation into four categories: related to innovation process; related to knowledge; related to organization; related to development.</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0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97000"/>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Models of open innovation:</a:t>
            </a:r>
            <a:endParaRPr b="0" lang="en-US" sz="2400" spc="-1" strike="noStrike">
              <a:latin typeface="Arial"/>
            </a:endParaRPr>
          </a:p>
          <a:p>
            <a:pPr marL="457200">
              <a:lnSpc>
                <a:spcPct val="115000"/>
              </a:lnSpc>
              <a:tabLst>
                <a:tab algn="l" pos="0"/>
              </a:tabLst>
            </a:pPr>
            <a:r>
              <a:rPr b="0" lang="en-US" sz="2400" spc="-1" strike="noStrike">
                <a:solidFill>
                  <a:srgbClr val="000000"/>
                </a:solidFill>
                <a:latin typeface="Times New Roman"/>
                <a:ea typeface="Times New Roman"/>
              </a:rPr>
              <a:t>Chesbrough's basic model of open innovation is built on two principles called "outside-in" and "inside-out".</a:t>
            </a:r>
            <a:endParaRPr b="0" lang="en-US" sz="2400" spc="-1" strike="noStrike">
              <a:latin typeface="Arial"/>
            </a:endParaRPr>
          </a:p>
          <a:p>
            <a:pPr marL="457200">
              <a:lnSpc>
                <a:spcPct val="115000"/>
              </a:lnSpc>
              <a:tabLst>
                <a:tab algn="l" pos="0"/>
              </a:tabLst>
            </a:pPr>
            <a:r>
              <a:rPr b="1" i="1" lang="tr-TR" sz="2400" spc="-1" strike="noStrike">
                <a:solidFill>
                  <a:srgbClr val="000000"/>
                </a:solidFill>
                <a:latin typeface="Times New Roman"/>
                <a:ea typeface="Times New Roman"/>
              </a:rPr>
              <a:t>Outside-in methods: </a:t>
            </a:r>
            <a:r>
              <a:rPr b="0" lang="tr-TR" sz="2400" spc="-1" strike="noStrike">
                <a:solidFill>
                  <a:srgbClr val="000000"/>
                </a:solidFill>
                <a:latin typeface="Times New Roman"/>
                <a:ea typeface="Times New Roman"/>
              </a:rPr>
              <a:t>N</a:t>
            </a:r>
            <a:r>
              <a:rPr b="0" lang="tr-TR" sz="2400" spc="-1" strike="noStrike">
                <a:solidFill>
                  <a:srgbClr val="000000"/>
                </a:solidFill>
                <a:latin typeface="Times New Roman"/>
                <a:ea typeface="Calibri"/>
              </a:rPr>
              <a:t>ew ideas flow into an organization</a:t>
            </a:r>
            <a:r>
              <a:rPr b="0" lang="tr-TR"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.The "outside-in" principle points to the involvement of external actors (such as competitors, suppliers, </a:t>
            </a:r>
            <a:r>
              <a:rPr b="0" lang="tr-TR" sz="2400" spc="-1" strike="noStrike">
                <a:solidFill>
                  <a:srgbClr val="000000"/>
                </a:solidFill>
                <a:latin typeface="Times New Roman"/>
                <a:ea typeface="Calibri"/>
              </a:rPr>
              <a:t>other industries,</a:t>
            </a:r>
            <a:r>
              <a:rPr b="0" lang="tr-TR"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universities, </a:t>
            </a:r>
            <a:r>
              <a:rPr b="0" lang="tr-TR" sz="2400" spc="-1" strike="noStrike">
                <a:solidFill>
                  <a:srgbClr val="000000"/>
                </a:solidFill>
                <a:latin typeface="Times New Roman"/>
                <a:ea typeface="Times New Roman"/>
              </a:rPr>
              <a:t>research institutes,</a:t>
            </a:r>
            <a:r>
              <a:rPr b="0" lang="tr-TR" sz="2400" spc="-1" strike="noStrike">
                <a:solidFill>
                  <a:srgbClr val="000000"/>
                </a:solidFill>
                <a:latin typeface="Times New Roman"/>
                <a:ea typeface="Calibri"/>
              </a:rPr>
              <a:t> start-ups</a:t>
            </a:r>
            <a:r>
              <a:rPr b="0" lang="tr-TR"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etc.) in the internal innovation process of the organization. The enterprise is therefore open to external impulses, ideas and contributions</a:t>
            </a:r>
            <a:r>
              <a:rPr b="0" i="1" lang="en-US" sz="2400" spc="-1" strike="noStrike">
                <a:solidFill>
                  <a:srgbClr val="000000"/>
                </a:solidFill>
                <a:latin typeface="Times New Roman"/>
                <a:ea typeface="Times New Roman"/>
              </a:rPr>
              <a:t> </a:t>
            </a:r>
            <a:endParaRPr b="0" lang="en-US" sz="2400" spc="-1" strike="noStrike">
              <a:latin typeface="Arial"/>
            </a:endParaRPr>
          </a:p>
          <a:p>
            <a:pPr marL="457200">
              <a:lnSpc>
                <a:spcPct val="115000"/>
              </a:lnSpc>
              <a:tabLst>
                <a:tab algn="l" pos="0"/>
              </a:tabLst>
            </a:pPr>
            <a:r>
              <a:rPr b="0" lang="en-US" sz="2400" spc="-1" strike="noStrike">
                <a:solidFill>
                  <a:srgbClr val="000000"/>
                </a:solidFill>
                <a:latin typeface="Times New Roman"/>
                <a:ea typeface="Times New Roman"/>
              </a:rPr>
              <a:t>This can include a contribution by customers and/or suppliers. It will improve the quality and speed of the innovation process.</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0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3000"/>
          </a:bodyPr>
          <a:p>
            <a:pPr marL="457200">
              <a:lnSpc>
                <a:spcPct val="100000"/>
              </a:lnSpc>
              <a:spcBef>
                <a:spcPts val="479"/>
              </a:spcBef>
              <a:tabLst>
                <a:tab algn="l" pos="0"/>
              </a:tabLst>
            </a:pPr>
            <a:r>
              <a:rPr b="1" lang="tr-TR" sz="2400" spc="-1" strike="noStrike" u="sng">
                <a:solidFill>
                  <a:srgbClr val="000000"/>
                </a:solidFill>
                <a:uFillTx/>
                <a:latin typeface="Times New Roman"/>
                <a:ea typeface="Calibri"/>
              </a:rPr>
              <a:t>Models of open innovation:</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Times New Roman"/>
              </a:rPr>
              <a:t>V</a:t>
            </a:r>
            <a:r>
              <a:rPr b="0" lang="en-US" sz="2600" spc="-1" strike="noStrike">
                <a:solidFill>
                  <a:srgbClr val="000000"/>
                </a:solidFill>
                <a:latin typeface="Times New Roman"/>
                <a:ea typeface="Times New Roman"/>
              </a:rPr>
              <a:t>arious models to integrate suppliers and/or R&amp;D partners in innovation</a:t>
            </a:r>
            <a:r>
              <a:rPr b="0" lang="tr-TR" sz="2600" spc="-1" strike="noStrike">
                <a:solidFill>
                  <a:srgbClr val="000000"/>
                </a:solidFill>
                <a:latin typeface="Times New Roman"/>
                <a:ea typeface="Times New Roman"/>
              </a:rPr>
              <a:t>:</a:t>
            </a:r>
            <a:r>
              <a:rPr b="0" lang="en-US" sz="2600" spc="-1" strike="noStrike">
                <a:solidFill>
                  <a:srgbClr val="000000"/>
                </a:solidFill>
                <a:latin typeface="Times New Roman"/>
                <a:ea typeface="Times New Roman"/>
              </a:rPr>
              <a:t> </a:t>
            </a:r>
            <a:endParaRPr b="0" lang="en-US" sz="2600" spc="-1" strike="noStrike">
              <a:latin typeface="Arial"/>
            </a:endParaRPr>
          </a:p>
          <a:p>
            <a:pPr marL="457200">
              <a:lnSpc>
                <a:spcPct val="115000"/>
              </a:lnSpc>
              <a:tabLst>
                <a:tab algn="l" pos="0"/>
              </a:tabLst>
            </a:pPr>
            <a:r>
              <a:rPr b="0" lang="en-US" sz="2600" spc="-1" strike="noStrike">
                <a:solidFill>
                  <a:srgbClr val="000000"/>
                </a:solidFill>
                <a:latin typeface="Times New Roman"/>
                <a:ea typeface="Times New Roman"/>
              </a:rPr>
              <a:t>The most important ones are </a:t>
            </a:r>
            <a:r>
              <a:rPr b="1" lang="en-US" sz="2600" spc="-1" strike="noStrike">
                <a:solidFill>
                  <a:srgbClr val="000000"/>
                </a:solidFill>
                <a:latin typeface="Times New Roman"/>
                <a:ea typeface="Times New Roman"/>
              </a:rPr>
              <a:t>product platforming</a:t>
            </a:r>
            <a:r>
              <a:rPr b="0" lang="en-US" sz="2600" spc="-1" strike="noStrike">
                <a:solidFill>
                  <a:srgbClr val="000000"/>
                </a:solidFill>
                <a:latin typeface="Times New Roman"/>
                <a:ea typeface="Times New Roman"/>
              </a:rPr>
              <a:t>, </a:t>
            </a:r>
            <a:r>
              <a:rPr b="1" lang="en-US" sz="2600" spc="-1" strike="noStrike">
                <a:solidFill>
                  <a:srgbClr val="000000"/>
                </a:solidFill>
                <a:latin typeface="Times New Roman"/>
                <a:ea typeface="Times New Roman"/>
              </a:rPr>
              <a:t>collaborative product design and development </a:t>
            </a:r>
            <a:r>
              <a:rPr b="0" lang="en-US" sz="2600" spc="-1" strike="noStrike">
                <a:solidFill>
                  <a:srgbClr val="000000"/>
                </a:solidFill>
                <a:latin typeface="Times New Roman"/>
                <a:ea typeface="Times New Roman"/>
              </a:rPr>
              <a:t>as well as </a:t>
            </a:r>
            <a:r>
              <a:rPr b="1" lang="en-US" sz="2600" spc="-1" strike="noStrike">
                <a:solidFill>
                  <a:srgbClr val="000000"/>
                </a:solidFill>
                <a:latin typeface="Times New Roman"/>
                <a:ea typeface="Times New Roman"/>
              </a:rPr>
              <a:t>innovation networks</a:t>
            </a:r>
            <a:r>
              <a:rPr b="0" lang="en-US" sz="2600" spc="-1" strike="noStrike">
                <a:solidFill>
                  <a:srgbClr val="000000"/>
                </a:solidFill>
                <a:latin typeface="Times New Roman"/>
                <a:ea typeface="Times New Roman"/>
              </a:rPr>
              <a:t>. Firms like BMW, Daimler, and VW have created so-called ‘</a:t>
            </a:r>
            <a:r>
              <a:rPr b="1" lang="en-US" sz="2600" spc="-1" strike="noStrike">
                <a:solidFill>
                  <a:srgbClr val="000000"/>
                </a:solidFill>
                <a:latin typeface="Times New Roman"/>
                <a:ea typeface="Times New Roman"/>
              </a:rPr>
              <a:t>trend</a:t>
            </a:r>
            <a:r>
              <a:rPr b="1" lang="tr-TR" sz="2600" spc="-1" strike="noStrike">
                <a:solidFill>
                  <a:srgbClr val="000000"/>
                </a:solidFill>
                <a:latin typeface="Times New Roman"/>
                <a:ea typeface="Times New Roman"/>
              </a:rPr>
              <a:t> and technology</a:t>
            </a:r>
            <a:r>
              <a:rPr b="1" lang="en-US" sz="2600" spc="-1" strike="noStrike">
                <a:solidFill>
                  <a:srgbClr val="000000"/>
                </a:solidFill>
                <a:latin typeface="Times New Roman"/>
                <a:ea typeface="Times New Roman"/>
              </a:rPr>
              <a:t> scouts</a:t>
            </a:r>
            <a:r>
              <a:rPr b="0" lang="en-US" sz="2600" spc="-1" strike="noStrike">
                <a:solidFill>
                  <a:srgbClr val="000000"/>
                </a:solidFill>
                <a:latin typeface="Times New Roman"/>
                <a:ea typeface="Times New Roman"/>
              </a:rPr>
              <a:t>’ in various technology regions for instance in PaloAlto, North America and Tokyo. </a:t>
            </a:r>
            <a:endParaRPr b="0" lang="en-US" sz="2600" spc="-1" strike="noStrike">
              <a:latin typeface="Arial"/>
            </a:endParaRPr>
          </a:p>
          <a:p>
            <a:pPr marL="457200">
              <a:lnSpc>
                <a:spcPct val="115000"/>
              </a:lnSpc>
              <a:tabLst>
                <a:tab algn="l" pos="0"/>
              </a:tabLst>
            </a:pPr>
            <a:r>
              <a:rPr b="0" lang="en-US" sz="2600" spc="-1" strike="noStrike">
                <a:solidFill>
                  <a:srgbClr val="000000"/>
                </a:solidFill>
                <a:latin typeface="Times New Roman"/>
                <a:ea typeface="Times New Roman"/>
              </a:rPr>
              <a:t>Besides these active search methods, there are new </a:t>
            </a:r>
            <a:r>
              <a:rPr b="1" lang="en-US" sz="2600" spc="-1" strike="noStrike">
                <a:solidFill>
                  <a:srgbClr val="000000"/>
                </a:solidFill>
                <a:latin typeface="Times New Roman"/>
                <a:ea typeface="Times New Roman"/>
              </a:rPr>
              <a:t>passive web-based methods</a:t>
            </a:r>
            <a:r>
              <a:rPr b="0" lang="en-US" sz="2600" spc="-1" strike="noStrike">
                <a:solidFill>
                  <a:srgbClr val="000000"/>
                </a:solidFill>
                <a:latin typeface="Times New Roman"/>
                <a:ea typeface="Times New Roman"/>
              </a:rPr>
              <a:t>. </a:t>
            </a:r>
            <a:r>
              <a:rPr b="1" lang="en-US" sz="2600" spc="-1" strike="noStrike">
                <a:solidFill>
                  <a:srgbClr val="000000"/>
                </a:solidFill>
                <a:latin typeface="Times New Roman"/>
                <a:ea typeface="Times New Roman"/>
              </a:rPr>
              <a:t>BMW</a:t>
            </a:r>
            <a:r>
              <a:rPr b="0" lang="en-US" sz="2600" spc="-1" strike="noStrike">
                <a:solidFill>
                  <a:srgbClr val="000000"/>
                </a:solidFill>
                <a:latin typeface="Times New Roman"/>
                <a:ea typeface="Times New Roman"/>
              </a:rPr>
              <a:t> uses a method called </a:t>
            </a:r>
            <a:r>
              <a:rPr b="1" lang="en-US" sz="2600" spc="-1" strike="noStrike">
                <a:solidFill>
                  <a:srgbClr val="000000"/>
                </a:solidFill>
                <a:latin typeface="Times New Roman"/>
                <a:ea typeface="Times New Roman"/>
              </a:rPr>
              <a:t>Virtual Innovation Agency</a:t>
            </a:r>
            <a:r>
              <a:rPr b="0" lang="en-US" sz="2600" spc="-1" strike="noStrike">
                <a:solidFill>
                  <a:srgbClr val="000000"/>
                </a:solidFill>
                <a:latin typeface="Times New Roman"/>
                <a:ea typeface="Times New Roman"/>
              </a:rPr>
              <a:t>. Also, VW provides an online portal </a:t>
            </a:r>
            <a:r>
              <a:rPr b="0" lang="tr-TR" sz="2600" spc="-1" strike="noStrike">
                <a:solidFill>
                  <a:srgbClr val="000000"/>
                </a:solidFill>
                <a:latin typeface="Times New Roman"/>
                <a:ea typeface="Times New Roman"/>
              </a:rPr>
              <a:t>/</a:t>
            </a:r>
            <a:r>
              <a:rPr b="0" lang="en-US" sz="2600" spc="-1" strike="noStrike">
                <a:solidFill>
                  <a:srgbClr val="000000"/>
                </a:solidFill>
                <a:latin typeface="Times New Roman"/>
                <a:ea typeface="Times New Roman"/>
              </a:rPr>
              <a:t>interface that allows engineers from outside the company to submit their ideas and innovations. Such web-based tools need a human gatekeeper.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1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82000"/>
          </a:bodyPr>
          <a:p>
            <a:pPr marL="457200">
              <a:lnSpc>
                <a:spcPct val="100000"/>
              </a:lnSpc>
              <a:spcBef>
                <a:spcPts val="479"/>
              </a:spcBef>
              <a:tabLst>
                <a:tab algn="l" pos="0"/>
              </a:tabLst>
            </a:pPr>
            <a:r>
              <a:rPr b="1" lang="en-US" sz="2400" spc="-1" strike="noStrike">
                <a:solidFill>
                  <a:srgbClr val="000000"/>
                </a:solidFill>
                <a:latin typeface="Times New Roman"/>
                <a:ea typeface="Calibri"/>
              </a:rPr>
              <a:t>Idea competitions(hack-o-tones): </a:t>
            </a:r>
            <a:r>
              <a:rPr b="0" lang="en-US" sz="2400" spc="-1" strike="noStrike">
                <a:solidFill>
                  <a:srgbClr val="000000"/>
                </a:solidFill>
                <a:latin typeface="Times New Roman"/>
                <a:ea typeface="Calibri"/>
              </a:rPr>
              <a:t>Inexpensive access to large quantity of innovative ideas. Internetbased toolkits designed to create competition between users’ ideas.</a:t>
            </a:r>
            <a:endParaRPr b="0" lang="en-US" sz="2400" spc="-1" strike="noStrike">
              <a:latin typeface="Arial"/>
            </a:endParaRPr>
          </a:p>
          <a:p>
            <a:pPr marL="457200">
              <a:lnSpc>
                <a:spcPct val="100000"/>
              </a:lnSpc>
              <a:spcBef>
                <a:spcPts val="479"/>
              </a:spcBef>
              <a:tabLst>
                <a:tab algn="l" pos="0"/>
              </a:tabLst>
            </a:pPr>
            <a:r>
              <a:rPr b="1" lang="tr-TR" sz="2400" spc="-1" strike="noStrike">
                <a:solidFill>
                  <a:srgbClr val="000000"/>
                </a:solidFill>
                <a:latin typeface="Times New Roman"/>
                <a:ea typeface="Calibri"/>
              </a:rPr>
              <a:t>Innovation networks</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Innovation networks involve a network of contributors who are leveraged in the design process by offering a form of incentive. </a:t>
            </a:r>
            <a:r>
              <a:rPr b="0" lang="tr-TR" sz="2400" spc="-1" strike="noStrike">
                <a:solidFill>
                  <a:srgbClr val="000000"/>
                </a:solidFill>
                <a:latin typeface="Times New Roman"/>
                <a:ea typeface="Calibri"/>
              </a:rPr>
              <a:t>Similar to idea competition. </a:t>
            </a:r>
            <a:r>
              <a:rPr b="1" i="1" lang="tr-TR" sz="2400" spc="-1" strike="noStrike">
                <a:solidFill>
                  <a:srgbClr val="000000"/>
                </a:solidFill>
                <a:latin typeface="Times New Roman"/>
                <a:ea typeface="Calibri"/>
              </a:rPr>
              <a:t>Difference:</a:t>
            </a:r>
            <a:r>
              <a:rPr b="0" lang="tr-TR" sz="2400" spc="-1" strike="noStrike">
                <a:solidFill>
                  <a:srgbClr val="000000"/>
                </a:solidFill>
                <a:latin typeface="Times New Roman"/>
                <a:ea typeface="Calibri"/>
              </a:rPr>
              <a:t> Network of contributers develope solutions to identified problems as opposed to new products.</a:t>
            </a:r>
            <a:endParaRPr b="0" lang="en-US" sz="2400" spc="-1" strike="noStrike">
              <a:latin typeface="Arial"/>
            </a:endParaRPr>
          </a:p>
          <a:p>
            <a:pPr marL="457200">
              <a:lnSpc>
                <a:spcPct val="100000"/>
              </a:lnSpc>
              <a:spcBef>
                <a:spcPts val="479"/>
              </a:spcBef>
              <a:tabLst>
                <a:tab algn="l" pos="0"/>
              </a:tabLst>
            </a:pPr>
            <a:r>
              <a:rPr b="1" lang="tr-TR" sz="2400" spc="-1" strike="noStrike">
                <a:solidFill>
                  <a:srgbClr val="000000"/>
                </a:solidFill>
                <a:latin typeface="Times New Roman"/>
                <a:ea typeface="Calibri"/>
              </a:rPr>
              <a:t>Product platforming:</a:t>
            </a:r>
            <a:r>
              <a:rPr b="0" lang="tr-TR"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Product platforming is often found when a partially developed product needs to be completed i.e. its functionality is to be extended.</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Developing and introducing a partially completed product?Providing a framework or tool-kit for contributors to access , custumize and exploit (extend platform functionality to increase value of the product. SDK’s, API’s are common examples.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1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marL="457200">
              <a:lnSpc>
                <a:spcPct val="100000"/>
              </a:lnSpc>
              <a:spcBef>
                <a:spcPts val="479"/>
              </a:spcBef>
              <a:tabLst>
                <a:tab algn="l" pos="0"/>
              </a:tabLst>
            </a:pPr>
            <a:r>
              <a:rPr b="1" lang="en-US" sz="2400" spc="-1" strike="noStrike">
                <a:solidFill>
                  <a:srgbClr val="000000"/>
                </a:solidFill>
                <a:latin typeface="Times New Roman"/>
                <a:ea typeface="Calibri"/>
              </a:rPr>
              <a:t>Collaborative product design and development </a:t>
            </a:r>
            <a:r>
              <a:rPr b="1"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I</a:t>
            </a:r>
            <a:r>
              <a:rPr b="0" lang="en-US" sz="2400" spc="-1" strike="noStrike">
                <a:solidFill>
                  <a:srgbClr val="000000"/>
                </a:solidFill>
                <a:latin typeface="Times New Roman"/>
                <a:ea typeface="Calibri"/>
              </a:rPr>
              <a:t>ncorporates partners into the innovation process of a company thereby retaining the control of the innovation process.</a:t>
            </a:r>
            <a:endParaRPr b="0" lang="en-US" sz="2400" spc="-1" strike="noStrike">
              <a:latin typeface="Arial"/>
            </a:endParaRPr>
          </a:p>
          <a:p>
            <a:pPr marL="457200">
              <a:lnSpc>
                <a:spcPct val="100000"/>
              </a:lnSpc>
              <a:spcBef>
                <a:spcPts val="479"/>
              </a:spcBef>
              <a:tabLst>
                <a:tab algn="l" pos="0"/>
              </a:tabLst>
            </a:pPr>
            <a:r>
              <a:rPr b="0" lang="tr-TR" sz="2400" spc="-1" strike="noStrike">
                <a:solidFill>
                  <a:srgbClr val="000000"/>
                </a:solidFill>
                <a:latin typeface="Times New Roman"/>
                <a:ea typeface="Calibri"/>
              </a:rPr>
              <a:t>Different from “platforming” in the sense that hosting organization controls and maintains the eventual products developed in collaboration with contributers.</a:t>
            </a:r>
            <a:endParaRPr b="0" lang="en-US" sz="2400" spc="-1" strike="noStrike">
              <a:latin typeface="Arial"/>
            </a:endParaRPr>
          </a:p>
          <a:p>
            <a:pPr marL="457200">
              <a:lnSpc>
                <a:spcPct val="115000"/>
              </a:lnSpc>
              <a:tabLst>
                <a:tab algn="l" pos="0"/>
              </a:tabLst>
            </a:pPr>
            <a:r>
              <a:rPr b="1" lang="tr-TR" sz="2400" spc="-1" strike="noStrike">
                <a:solidFill>
                  <a:srgbClr val="000000"/>
                </a:solidFill>
                <a:latin typeface="Times New Roman"/>
                <a:ea typeface="Calibri"/>
              </a:rPr>
              <a:t>Online technology market places : </a:t>
            </a:r>
            <a:r>
              <a:rPr b="0" lang="tr-TR" sz="2400" spc="-1" strike="noStrike">
                <a:solidFill>
                  <a:srgbClr val="000000"/>
                </a:solidFill>
                <a:latin typeface="Times New Roman"/>
                <a:ea typeface="Calibri"/>
              </a:rPr>
              <a:t>Such marketplaces like  NineSigma, Innocentive or yourEncore could support the industry to search and find the solution/expertize to a specific problem.</a:t>
            </a:r>
            <a:r>
              <a:rPr b="0" lang="tr-TR" sz="2400" spc="-1" strike="noStrike">
                <a:solidFill>
                  <a:srgbClr val="343a40"/>
                </a:solidFill>
                <a:latin typeface="Open Sans"/>
                <a:ea typeface="Times New Roman"/>
              </a:rPr>
              <a:t> </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7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55000"/>
          </a:bodyPr>
          <a:p>
            <a:pPr>
              <a:lnSpc>
                <a:spcPct val="115000"/>
              </a:lnSpc>
              <a:tabLst>
                <a:tab algn="l" pos="0"/>
              </a:tabLst>
            </a:pPr>
            <a:r>
              <a:rPr b="1" lang="en-US" sz="3200" spc="-1" strike="noStrike" u="sng">
                <a:solidFill>
                  <a:srgbClr val="343a40"/>
                </a:solidFill>
                <a:uFillTx/>
                <a:latin typeface="Times New Roman"/>
                <a:ea typeface="Times New Roman"/>
              </a:rPr>
              <a:t>Closed innovation (traditional)</a:t>
            </a:r>
            <a:r>
              <a:rPr b="0" lang="en-US" sz="3200" spc="-1" strike="noStrike" u="sng">
                <a:solidFill>
                  <a:srgbClr val="343a40"/>
                </a:solidFill>
                <a:uFillTx/>
                <a:latin typeface="Times New Roman"/>
                <a:ea typeface="Times New Roman"/>
              </a:rPr>
              <a:t> </a:t>
            </a:r>
            <a:r>
              <a:rPr b="0" lang="tr-TR" sz="3200" spc="-1" strike="noStrike" u="sng">
                <a:solidFill>
                  <a:srgbClr val="000000"/>
                </a:solidFill>
                <a:uFillTx/>
                <a:latin typeface="Times New Roman"/>
                <a:ea typeface="Times New Roman"/>
              </a:rPr>
              <a:t>: </a:t>
            </a:r>
            <a:endParaRPr b="0" lang="en-US" sz="3200" spc="-1" strike="noStrike">
              <a:latin typeface="Arial"/>
            </a:endParaRPr>
          </a:p>
          <a:p>
            <a:pPr>
              <a:lnSpc>
                <a:spcPct val="115000"/>
              </a:lnSpc>
              <a:tabLst>
                <a:tab algn="l" pos="0"/>
              </a:tabLst>
            </a:pPr>
            <a:r>
              <a:rPr b="0" lang="en-US" sz="3200" spc="-1" strike="noStrike">
                <a:solidFill>
                  <a:srgbClr val="000000"/>
                </a:solidFill>
                <a:latin typeface="Times New Roman"/>
                <a:ea typeface="Times New Roman"/>
              </a:rPr>
              <a:t>A company using its own internal resources, material, or human capital for innovation, and introducing these innovations to the market by itself.</a:t>
            </a:r>
            <a:endParaRPr b="0" lang="en-US" sz="3200" spc="-1" strike="noStrike">
              <a:latin typeface="Arial"/>
            </a:endParaRPr>
          </a:p>
          <a:p>
            <a:pPr>
              <a:lnSpc>
                <a:spcPct val="115000"/>
              </a:lnSpc>
              <a:tabLst>
                <a:tab algn="l" pos="0"/>
              </a:tabLst>
            </a:pPr>
            <a:r>
              <a:rPr b="0" lang="en-US" sz="3200" spc="-1" strike="noStrike">
                <a:solidFill>
                  <a:srgbClr val="000000"/>
                </a:solidFill>
                <a:latin typeface="Times New Roman"/>
                <a:ea typeface="Times New Roman"/>
              </a:rPr>
              <a:t>This approach is based on the  idea of  </a:t>
            </a:r>
            <a:r>
              <a:rPr b="1" i="1" lang="en-US" sz="3200" spc="-1" strike="noStrike">
                <a:solidFill>
                  <a:srgbClr val="000000"/>
                </a:solidFill>
                <a:latin typeface="Times New Roman"/>
                <a:ea typeface="Times New Roman"/>
              </a:rPr>
              <a:t>protecting  know-how, </a:t>
            </a:r>
            <a:r>
              <a:rPr b="0" lang="en-US" sz="3200" spc="-1" strike="noStrike">
                <a:solidFill>
                  <a:srgbClr val="000000"/>
                </a:solidFill>
                <a:latin typeface="Times New Roman"/>
                <a:ea typeface="Times New Roman"/>
              </a:rPr>
              <a:t>including innovations not released on the market</a:t>
            </a:r>
            <a:r>
              <a:rPr b="0" lang="tr-TR" sz="3200" spc="-1" strike="noStrike">
                <a:solidFill>
                  <a:srgbClr val="000000"/>
                </a:solidFill>
                <a:latin typeface="Times New Roman"/>
                <a:ea typeface="Times New Roman"/>
              </a:rPr>
              <a:t> </a:t>
            </a:r>
            <a:r>
              <a:rPr b="0" lang="en-US" sz="3200" spc="-1" strike="noStrike">
                <a:solidFill>
                  <a:srgbClr val="000000"/>
                </a:solidFill>
                <a:latin typeface="Times New Roman"/>
                <a:ea typeface="Times New Roman"/>
              </a:rPr>
              <a:t>(retention of know-how ) . </a:t>
            </a:r>
            <a:endParaRPr b="0" lang="en-US" sz="3200" spc="-1" strike="noStrike">
              <a:latin typeface="Arial"/>
            </a:endParaRPr>
          </a:p>
          <a:p>
            <a:pPr>
              <a:lnSpc>
                <a:spcPct val="115000"/>
              </a:lnSpc>
              <a:tabLst>
                <a:tab algn="l" pos="0"/>
              </a:tabLst>
            </a:pPr>
            <a:r>
              <a:rPr b="0" lang="en-US" sz="3200" spc="-1" strike="noStrike">
                <a:solidFill>
                  <a:srgbClr val="000000"/>
                </a:solidFill>
                <a:latin typeface="Times New Roman"/>
                <a:ea typeface="Times New Roman"/>
              </a:rPr>
              <a:t>The benefit of this model and the reason why organizations use it today is the absolute </a:t>
            </a:r>
            <a:r>
              <a:rPr b="1" i="1" lang="en-US" sz="3200" spc="-1" strike="noStrike">
                <a:solidFill>
                  <a:srgbClr val="000000"/>
                </a:solidFill>
                <a:latin typeface="Times New Roman"/>
                <a:ea typeface="Times New Roman"/>
              </a:rPr>
              <a:t>company control over the innovation</a:t>
            </a:r>
            <a:r>
              <a:rPr b="0" lang="en-US" sz="3200" spc="-1" strike="noStrike">
                <a:solidFill>
                  <a:srgbClr val="000000"/>
                </a:solidFill>
                <a:latin typeface="Times New Roman"/>
                <a:ea typeface="Times New Roman"/>
              </a:rPr>
              <a:t> process from its beginning to the end .</a:t>
            </a:r>
            <a:endParaRPr b="0" lang="en-US" sz="3200" spc="-1" strike="noStrike">
              <a:latin typeface="Arial"/>
            </a:endParaRPr>
          </a:p>
          <a:p>
            <a:pPr>
              <a:lnSpc>
                <a:spcPct val="115000"/>
              </a:lnSpc>
              <a:tabLst>
                <a:tab algn="l" pos="0"/>
              </a:tabLst>
            </a:pPr>
            <a:r>
              <a:rPr b="0" lang="en-US" sz="3200" spc="-1" strike="noStrike">
                <a:solidFill>
                  <a:srgbClr val="000000"/>
                </a:solidFill>
                <a:latin typeface="Times New Roman"/>
                <a:ea typeface="Times New Roman"/>
              </a:rPr>
              <a:t>Shortened product life </a:t>
            </a:r>
            <a:r>
              <a:rPr b="0" lang="tr-TR" sz="3200" spc="-1" strike="noStrike">
                <a:solidFill>
                  <a:srgbClr val="000000"/>
                </a:solidFill>
                <a:latin typeface="Times New Roman"/>
                <a:ea typeface="Times New Roman"/>
              </a:rPr>
              <a:t>&amp; </a:t>
            </a:r>
            <a:r>
              <a:rPr b="0" lang="en-US" sz="3200" spc="-1" strike="noStrike">
                <a:solidFill>
                  <a:srgbClr val="000000"/>
                </a:solidFill>
                <a:latin typeface="Times New Roman"/>
                <a:ea typeface="Times New Roman"/>
              </a:rPr>
              <a:t>increased competition , increases frequency of innovation.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1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1000"/>
          </a:bodyPr>
          <a:p>
            <a:pPr marL="457200">
              <a:lnSpc>
                <a:spcPct val="115000"/>
              </a:lnSpc>
              <a:tabLst>
                <a:tab algn="l" pos="0"/>
              </a:tabLst>
            </a:pPr>
            <a:r>
              <a:rPr b="0" lang="en-US" sz="2400" spc="-1" strike="noStrike">
                <a:solidFill>
                  <a:srgbClr val="343a40"/>
                </a:solidFill>
                <a:latin typeface="Times New Roman"/>
                <a:ea typeface="Times New Roman"/>
              </a:rPr>
              <a:t>Creation of first idea may be indivisual but than ideation is collaborative.</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Innovation is a collective activity that occurs in “innovation ecosystem” .  Interaction (flow of information) is needed between actors of that collaboration.</a:t>
            </a:r>
            <a:endParaRPr b="0" lang="en-US" sz="2400" spc="-1" strike="noStrike">
              <a:latin typeface="Arial"/>
            </a:endParaRPr>
          </a:p>
          <a:p>
            <a:pPr marL="457200">
              <a:lnSpc>
                <a:spcPct val="100000"/>
              </a:lnSpc>
              <a:spcBef>
                <a:spcPts val="479"/>
              </a:spcBef>
              <a:tabLst>
                <a:tab algn="l" pos="0"/>
              </a:tabLst>
            </a:pPr>
            <a:r>
              <a:rPr b="0" lang="en-US" sz="2400" spc="-1" strike="noStrike">
                <a:solidFill>
                  <a:srgbClr val="000000"/>
                </a:solidFill>
                <a:latin typeface="Times New Roman"/>
                <a:ea typeface="Calibri"/>
              </a:rPr>
              <a:t>Innovation largely depends upon actions and motivation of multifunctional teams and individuals involved in the Innovation process</a:t>
            </a:r>
            <a:r>
              <a:rPr b="0" lang="tr-TR" sz="2400" spc="-1" strike="noStrike">
                <a:solidFill>
                  <a:srgbClr val="000000"/>
                </a:solidFill>
                <a:latin typeface="Times New Roman"/>
                <a:ea typeface="Calibri"/>
              </a:rPr>
              <a:t>.</a:t>
            </a:r>
            <a:endParaRPr b="0" lang="en-US" sz="2400" spc="-1" strike="noStrike">
              <a:latin typeface="Arial"/>
            </a:endParaRPr>
          </a:p>
          <a:p>
            <a:pPr marL="457200">
              <a:lnSpc>
                <a:spcPct val="115000"/>
              </a:lnSpc>
              <a:tabLst>
                <a:tab algn="l" pos="0"/>
              </a:tabLst>
            </a:pPr>
            <a:r>
              <a:rPr b="1" lang="tr-TR" sz="2400" spc="-1" strike="noStrike">
                <a:solidFill>
                  <a:srgbClr val="343a40"/>
                </a:solidFill>
                <a:latin typeface="Times New Roman"/>
                <a:ea typeface="Times New Roman"/>
              </a:rPr>
              <a:t>Miscelleneous</a:t>
            </a:r>
            <a:r>
              <a:rPr b="0" lang="tr-TR" sz="2400" spc="-1" strike="noStrike">
                <a:solidFill>
                  <a:srgbClr val="343a40"/>
                </a:solidFill>
                <a:latin typeface="Times New Roman"/>
                <a:ea typeface="Times New Roman"/>
              </a:rPr>
              <a:t>:Collaborative Innovation. Swarm innovation. Distributive innovation. Multi-actor innovation. </a:t>
            </a:r>
            <a:r>
              <a:rPr b="0" lang="en-US" sz="2400" spc="-1" strike="noStrike">
                <a:solidFill>
                  <a:srgbClr val="343a40"/>
                </a:solidFill>
                <a:latin typeface="Times New Roman"/>
                <a:ea typeface="Times New Roman"/>
              </a:rPr>
              <a:t>Innovation clusters (buddy sets vs diversity</a:t>
            </a:r>
            <a:r>
              <a:rPr b="1" lang="tr-TR" sz="2400" spc="-1" strike="noStrike">
                <a:solidFill>
                  <a:srgbClr val="343a40"/>
                </a:solidFill>
                <a:latin typeface="Times New Roman"/>
                <a:ea typeface="Times New Roman"/>
              </a:rPr>
              <a:t>). </a:t>
            </a:r>
            <a:r>
              <a:rPr b="0" lang="tr-TR" sz="2400" spc="-1" strike="noStrike">
                <a:solidFill>
                  <a:srgbClr val="343a40"/>
                </a:solidFill>
                <a:latin typeface="Times New Roman"/>
                <a:ea typeface="Times New Roman"/>
              </a:rPr>
              <a:t>Role of diversity in innovation.</a:t>
            </a:r>
            <a:r>
              <a:rPr b="0" lang="en-US" sz="2400" spc="-1" strike="noStrike">
                <a:solidFill>
                  <a:srgbClr val="343a40"/>
                </a:solidFill>
                <a:latin typeface="Times New Roman"/>
                <a:ea typeface="Times New Roman"/>
              </a:rPr>
              <a:t> </a:t>
            </a:r>
            <a:r>
              <a:rPr b="0" lang="tr-TR" sz="2400" spc="-1" strike="noStrike">
                <a:solidFill>
                  <a:srgbClr val="343a40"/>
                </a:solidFill>
                <a:latin typeface="Times New Roman"/>
                <a:ea typeface="Times New Roman"/>
              </a:rPr>
              <a:t>L</a:t>
            </a:r>
            <a:r>
              <a:rPr b="0" lang="en-US" sz="2400" spc="-1" strike="noStrike">
                <a:solidFill>
                  <a:srgbClr val="343a40"/>
                </a:solidFill>
                <a:latin typeface="Times New Roman"/>
                <a:ea typeface="Times New Roman"/>
              </a:rPr>
              <a:t>ogical distance</a:t>
            </a:r>
            <a:r>
              <a:rPr b="0" lang="tr-TR" sz="2400" spc="-1" strike="noStrike">
                <a:solidFill>
                  <a:srgbClr val="343a40"/>
                </a:solidFill>
                <a:latin typeface="Times New Roman"/>
                <a:ea typeface="Times New Roman"/>
              </a:rPr>
              <a:t> concept.</a:t>
            </a:r>
            <a:endParaRPr b="0" lang="en-US" sz="2400" spc="-1" strike="noStrike">
              <a:latin typeface="Arial"/>
            </a:endParaRPr>
          </a:p>
          <a:p>
            <a:pPr marL="457200">
              <a:lnSpc>
                <a:spcPct val="115000"/>
              </a:lnSpc>
              <a:tabLst>
                <a:tab algn="l" pos="0"/>
              </a:tabLst>
            </a:pPr>
            <a:r>
              <a:rPr b="0" lang="tr-TR" sz="2400" spc="-1" strike="noStrike">
                <a:solidFill>
                  <a:srgbClr val="343a40"/>
                </a:solidFill>
                <a:latin typeface="Times New Roman"/>
                <a:ea typeface="Times New Roman"/>
              </a:rPr>
              <a:t>Online marketplaces like ninesigma. </a:t>
            </a:r>
            <a:endParaRPr b="0" lang="en-US" sz="2400" spc="-1" strike="noStrike">
              <a:latin typeface="Arial"/>
            </a:endParaRPr>
          </a:p>
          <a:p>
            <a:pPr marL="457200">
              <a:lnSpc>
                <a:spcPct val="115000"/>
              </a:lnSpc>
              <a:tabLst>
                <a:tab algn="l" pos="0"/>
              </a:tabLst>
            </a:pPr>
            <a:endParaRPr b="0" lang="en-US" sz="2400" spc="-1" strike="noStrike">
              <a:latin typeface="Arial"/>
            </a:endParaRPr>
          </a:p>
          <a:p>
            <a:pPr marL="457200">
              <a:lnSpc>
                <a:spcPct val="115000"/>
              </a:lnSpc>
              <a:tabLst>
                <a:tab algn="l" pos="0"/>
              </a:tabLst>
            </a:pPr>
            <a:r>
              <a:rPr b="0" lang="tr-TR" sz="2400" spc="-1" strike="noStrike">
                <a:solidFill>
                  <a:srgbClr val="343a40"/>
                </a:solidFill>
                <a:latin typeface="Times New Roman"/>
                <a:ea typeface="Times New Roman"/>
              </a:rPr>
              <a:t>DOLINGO?</a:t>
            </a:r>
            <a:r>
              <a:rPr b="1" lang="en-US" sz="2400" spc="-1" strike="noStrike">
                <a:solidFill>
                  <a:srgbClr val="343a40"/>
                </a:solidFill>
                <a:latin typeface="Times New Roman"/>
                <a:ea typeface="Times New Roman"/>
              </a:rPr>
              <a:t> </a:t>
            </a:r>
            <a:r>
              <a:rPr b="0" lang="tr-TR" sz="2400" spc="-1" strike="noStrike">
                <a:solidFill>
                  <a:srgbClr val="343a40"/>
                </a:solidFill>
                <a:latin typeface="Times New Roman"/>
                <a:ea typeface="Times New Roman"/>
              </a:rPr>
              <a:t>Mobile</a:t>
            </a:r>
            <a:r>
              <a:rPr b="1" lang="tr-TR" sz="2400" spc="-1" strike="noStrike">
                <a:solidFill>
                  <a:srgbClr val="343a40"/>
                </a:solidFill>
                <a:latin typeface="Times New Roman"/>
                <a:ea typeface="Times New Roman"/>
              </a:rPr>
              <a:t> </a:t>
            </a:r>
            <a:r>
              <a:rPr b="0" lang="tr-TR" sz="2400" spc="-1" strike="noStrike">
                <a:solidFill>
                  <a:srgbClr val="343a40"/>
                </a:solidFill>
                <a:latin typeface="Times New Roman"/>
                <a:ea typeface="Times New Roman"/>
              </a:rPr>
              <a:t>SW Development Platform: Problem search, collect </a:t>
            </a:r>
            <a:r>
              <a:rPr b="0" lang="tr-TR" sz="2400" spc="-1" strike="noStrike">
                <a:solidFill>
                  <a:srgbClr val="000000"/>
                </a:solidFill>
                <a:latin typeface="Times New Roman"/>
                <a:ea typeface="Times New Roman"/>
              </a:rPr>
              <a:t>r</a:t>
            </a:r>
            <a:r>
              <a:rPr b="0" lang="en-US" sz="2400" spc="-1" strike="noStrike">
                <a:solidFill>
                  <a:srgbClr val="000000"/>
                </a:solidFill>
                <a:latin typeface="Times New Roman"/>
                <a:ea typeface="Arial"/>
              </a:rPr>
              <a:t>equirements</a:t>
            </a:r>
            <a:r>
              <a:rPr b="0" lang="tr-TR" sz="2400" spc="-1" strike="noStrike">
                <a:solidFill>
                  <a:srgbClr val="000000"/>
                </a:solidFill>
                <a:latin typeface="Times New Roman"/>
                <a:ea typeface="Arial"/>
              </a:rPr>
              <a:t>,  multiple code versions generated in code teaching platform . Bug detection via back to back testing. Result is best code. </a:t>
            </a:r>
            <a:r>
              <a:rPr b="0" lang="en-US" sz="2400" spc="-1" strike="noStrike">
                <a:solidFill>
                  <a:srgbClr val="000000"/>
                </a:solidFill>
                <a:latin typeface="Times New Roman"/>
                <a:ea typeface="Arial"/>
              </a:rPr>
              <a:t> </a:t>
            </a:r>
            <a:endParaRPr b="0" lang="en-US" sz="2400" spc="-1" strike="noStrike">
              <a:latin typeface="Arial"/>
            </a:endParaRPr>
          </a:p>
          <a:p>
            <a:pPr marL="45720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1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12000"/>
          </a:bodyPr>
          <a:p>
            <a:pPr>
              <a:lnSpc>
                <a:spcPct val="115000"/>
              </a:lnSpc>
              <a:spcAft>
                <a:spcPts val="1001"/>
              </a:spcAft>
              <a:tabLst>
                <a:tab algn="l" pos="0"/>
              </a:tabLst>
            </a:pPr>
            <a:r>
              <a:rPr b="1" lang="tr-TR" sz="4200" spc="-1" strike="noStrike">
                <a:solidFill>
                  <a:srgbClr val="000000"/>
                </a:solidFill>
                <a:latin typeface="Times New Roman"/>
                <a:ea typeface="Calibri"/>
              </a:rPr>
              <a:t>Crowdsourcing : </a:t>
            </a:r>
            <a:r>
              <a:rPr b="0" lang="en-US" sz="4200" spc="-1" strike="noStrike">
                <a:solidFill>
                  <a:srgbClr val="000000"/>
                </a:solidFill>
                <a:latin typeface="Times New Roman"/>
                <a:ea typeface="Calibri"/>
              </a:rPr>
              <a:t>Online, distributed problem-solving and production model.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Collaborative development with customer and external developers over internet (on a platform).</a:t>
            </a:r>
            <a:r>
              <a:rPr b="0" lang="en-US" sz="4200" spc="-1" strike="noStrike">
                <a:solidFill>
                  <a:srgbClr val="8b8b8b"/>
                </a:solidFill>
                <a:latin typeface="Times New Roman"/>
                <a:ea typeface="Calibri"/>
              </a:rPr>
              <a:t> </a:t>
            </a:r>
            <a:r>
              <a:rPr b="0" lang="en-US" sz="4200" spc="-1" strike="noStrike">
                <a:solidFill>
                  <a:srgbClr val="000000"/>
                </a:solidFill>
                <a:latin typeface="Times New Roman"/>
                <a:ea typeface="Calibri"/>
              </a:rPr>
              <a:t>Customers and consumers </a:t>
            </a:r>
            <a:r>
              <a:rPr b="0" lang="tr-TR" sz="4200" spc="-1" strike="noStrike">
                <a:solidFill>
                  <a:srgbClr val="000000"/>
                </a:solidFill>
                <a:latin typeface="Times New Roman"/>
                <a:ea typeface="Calibri"/>
              </a:rPr>
              <a:t>may </a:t>
            </a:r>
            <a:r>
              <a:rPr b="0" lang="en-US" sz="4200" spc="-1" strike="noStrike">
                <a:solidFill>
                  <a:srgbClr val="000000"/>
                </a:solidFill>
                <a:latin typeface="Times New Roman"/>
                <a:ea typeface="Calibri"/>
              </a:rPr>
              <a:t>be integrated via “crowd sourcing”. This method makes use of a group of people that will work on a dedicated development topic via an internet platform.</a:t>
            </a:r>
            <a:r>
              <a:rPr b="0" lang="tr-TR" sz="4200" spc="-1" strike="noStrike">
                <a:solidFill>
                  <a:srgbClr val="000000"/>
                </a:solidFill>
                <a:latin typeface="Times New Roman"/>
                <a:ea typeface="Calibri"/>
              </a:rPr>
              <a:t>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It  is channeling the experts’ desire to solve a problem and then freely sharing the answer with everyone?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It represents the act of a company or institution taking a function once performed by employees and outsourcing it to an undefined (and generally large) network of people in the form of an open call.</a:t>
            </a:r>
            <a:r>
              <a:rPr b="0" lang="tr-TR" sz="4200" spc="-1" strike="noStrike">
                <a:solidFill>
                  <a:srgbClr val="000000"/>
                </a:solidFill>
                <a:latin typeface="Times New Roman"/>
                <a:ea typeface="Calibri"/>
              </a:rPr>
              <a:t> It is a type of participative online activity in which an individual, an institution, a nonprofit organization, or company proposes to a group of individuals of varying knowledge, heterogeneity, and number, via a flexible open call, the voluntary undertaking of a task.</a:t>
            </a:r>
            <a:endParaRPr b="0" lang="en-US" sz="4200" spc="-1" strike="noStrike">
              <a:latin typeface="Arial"/>
            </a:endParaRPr>
          </a:p>
          <a:p>
            <a:pPr marL="457200">
              <a:lnSpc>
                <a:spcPct val="100000"/>
              </a:lnSpc>
              <a:spcBef>
                <a:spcPts val="479"/>
              </a:spcBef>
              <a:tabLst>
                <a:tab algn="l" pos="0"/>
              </a:tabLst>
            </a:pP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1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12000"/>
          </a:bodyPr>
          <a:p>
            <a:pPr>
              <a:lnSpc>
                <a:spcPct val="115000"/>
              </a:lnSpc>
              <a:spcAft>
                <a:spcPts val="1001"/>
              </a:spcAft>
              <a:tabLst>
                <a:tab algn="l" pos="0"/>
              </a:tabLst>
            </a:pPr>
            <a:r>
              <a:rPr b="1" lang="tr-TR" sz="4200" spc="-1" strike="noStrike">
                <a:solidFill>
                  <a:srgbClr val="000000"/>
                </a:solidFill>
                <a:latin typeface="Times New Roman"/>
                <a:ea typeface="Calibri"/>
              </a:rPr>
              <a:t>Crowdsourcing : </a:t>
            </a:r>
            <a:r>
              <a:rPr b="0" lang="en-US" sz="4200" spc="-1" strike="noStrike">
                <a:solidFill>
                  <a:srgbClr val="000000"/>
                </a:solidFill>
                <a:latin typeface="Times New Roman"/>
                <a:ea typeface="Calibri"/>
              </a:rPr>
              <a:t>Online, distributed problem-solving and production model.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Collaborative development with customer and external developers over internet (on a platform).</a:t>
            </a:r>
            <a:r>
              <a:rPr b="0" lang="en-US" sz="4200" spc="-1" strike="noStrike">
                <a:solidFill>
                  <a:srgbClr val="8b8b8b"/>
                </a:solidFill>
                <a:latin typeface="Times New Roman"/>
                <a:ea typeface="Calibri"/>
              </a:rPr>
              <a:t> </a:t>
            </a:r>
            <a:r>
              <a:rPr b="0" lang="en-US" sz="4200" spc="-1" strike="noStrike">
                <a:solidFill>
                  <a:srgbClr val="000000"/>
                </a:solidFill>
                <a:latin typeface="Times New Roman"/>
                <a:ea typeface="Calibri"/>
              </a:rPr>
              <a:t>Customers and consumers </a:t>
            </a:r>
            <a:r>
              <a:rPr b="0" lang="tr-TR" sz="4200" spc="-1" strike="noStrike">
                <a:solidFill>
                  <a:srgbClr val="000000"/>
                </a:solidFill>
                <a:latin typeface="Times New Roman"/>
                <a:ea typeface="Calibri"/>
              </a:rPr>
              <a:t>may </a:t>
            </a:r>
            <a:r>
              <a:rPr b="0" lang="en-US" sz="4200" spc="-1" strike="noStrike">
                <a:solidFill>
                  <a:srgbClr val="000000"/>
                </a:solidFill>
                <a:latin typeface="Times New Roman"/>
                <a:ea typeface="Calibri"/>
              </a:rPr>
              <a:t>be integrated via “crowd sourcing”. This method makes use of a group of people that will work on a dedicated development topic via an internet platform.</a:t>
            </a:r>
            <a:r>
              <a:rPr b="0" lang="tr-TR" sz="4200" spc="-1" strike="noStrike">
                <a:solidFill>
                  <a:srgbClr val="000000"/>
                </a:solidFill>
                <a:latin typeface="Times New Roman"/>
                <a:ea typeface="Calibri"/>
              </a:rPr>
              <a:t>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It  is channeling the experts’ desire to solve a problem and then freely sharing the answer with everyone? </a:t>
            </a:r>
            <a:endParaRPr b="0" lang="en-US" sz="4200" spc="-1" strike="noStrike">
              <a:latin typeface="Arial"/>
            </a:endParaRPr>
          </a:p>
          <a:p>
            <a:pPr>
              <a:lnSpc>
                <a:spcPct val="115000"/>
              </a:lnSpc>
              <a:spcAft>
                <a:spcPts val="1001"/>
              </a:spcAft>
              <a:tabLst>
                <a:tab algn="l" pos="0"/>
              </a:tabLst>
            </a:pPr>
            <a:r>
              <a:rPr b="0" lang="en-US" sz="4200" spc="-1" strike="noStrike">
                <a:solidFill>
                  <a:srgbClr val="000000"/>
                </a:solidFill>
                <a:latin typeface="Times New Roman"/>
                <a:ea typeface="Calibri"/>
              </a:rPr>
              <a:t>It represents the act of a company or institution taking a function once performed by employees and outsourcing it to an undefined (and generally large) network of people in the form of an open call.</a:t>
            </a:r>
            <a:r>
              <a:rPr b="0" lang="tr-TR" sz="4200" spc="-1" strike="noStrike">
                <a:solidFill>
                  <a:srgbClr val="000000"/>
                </a:solidFill>
                <a:latin typeface="Times New Roman"/>
                <a:ea typeface="Calibri"/>
              </a:rPr>
              <a:t> It is a type of participative online activity in which an individual, an institution, a nonprofit organization, or company proposes to a group of individuals of varying knowledge, heterogeneity, and number, via a flexible open call, the voluntary undertaking of a task.</a:t>
            </a:r>
            <a:endParaRPr b="0" lang="en-US" sz="4200" spc="-1" strike="noStrike">
              <a:latin typeface="Arial"/>
            </a:endParaRPr>
          </a:p>
          <a:p>
            <a:pPr marL="457200">
              <a:lnSpc>
                <a:spcPct val="100000"/>
              </a:lnSpc>
              <a:spcBef>
                <a:spcPts val="479"/>
              </a:spcBef>
              <a:tabLst>
                <a:tab algn="l" pos="0"/>
              </a:tabLst>
            </a:pPr>
            <a:endParaRPr b="0" lang="en-US" sz="4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2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23000"/>
          </a:bodyPr>
          <a:p>
            <a:pPr>
              <a:lnSpc>
                <a:spcPct val="115000"/>
              </a:lnSpc>
              <a:spcAft>
                <a:spcPts val="1001"/>
              </a:spcAft>
              <a:tabLst>
                <a:tab algn="l" pos="0"/>
              </a:tabLst>
            </a:pPr>
            <a:r>
              <a:rPr b="0" lang="tr-TR" sz="4400" spc="-1" strike="noStrike">
                <a:solidFill>
                  <a:srgbClr val="000000"/>
                </a:solidFill>
                <a:latin typeface="Times New Roman"/>
                <a:ea typeface="Calibri"/>
              </a:rPr>
              <a:t>Benefits to crowed:</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Economic </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Right of use of the product with reduced or no price.</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Social recognition</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Intellectual satisfaction (self esteem)</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Development of indivisual skills.</a:t>
            </a:r>
            <a:endParaRPr b="0" lang="en-US" sz="4400" spc="-1" strike="noStrike">
              <a:latin typeface="Arial"/>
            </a:endParaRPr>
          </a:p>
          <a:p>
            <a:pPr>
              <a:lnSpc>
                <a:spcPct val="100000"/>
              </a:lnSpc>
              <a:tabLst>
                <a:tab algn="l" pos="0"/>
              </a:tabLst>
            </a:pP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Knowledge discovery and management: an organization mobilizes a crowd to find and assemble information</a:t>
            </a:r>
            <a:endParaRPr b="0" lang="en-US" sz="4400" spc="-1" strike="noStrike">
              <a:latin typeface="Arial"/>
            </a:endParaRPr>
          </a:p>
          <a:p>
            <a:pPr marL="343080" indent="-341640">
              <a:lnSpc>
                <a:spcPct val="100000"/>
              </a:lnSpc>
              <a:buClr>
                <a:srgbClr val="000000"/>
              </a:buClr>
              <a:buFont typeface="Symbol"/>
              <a:buChar char=""/>
              <a:tabLst>
                <a:tab algn="l" pos="0"/>
              </a:tabLst>
            </a:pPr>
            <a:r>
              <a:rPr b="0" lang="tr-TR" sz="4400" spc="-1" strike="noStrike">
                <a:solidFill>
                  <a:srgbClr val="000000"/>
                </a:solidFill>
                <a:latin typeface="Times New Roman"/>
                <a:ea typeface="Calibri"/>
              </a:rPr>
              <a:t>Distributed human intelligence tasking :an organization has a set of information in hand and mobilizes a crowd to process or analyze the information. It is ideal for processing large data sets that computers cannot easily do.</a:t>
            </a:r>
            <a:endParaRPr b="0" lang="en-US" sz="4400" spc="-1" strike="noStrike">
              <a:latin typeface="Arial"/>
            </a:endParaRPr>
          </a:p>
          <a:p>
            <a:pPr marL="457200">
              <a:lnSpc>
                <a:spcPct val="100000"/>
              </a:lnSpc>
              <a:spcBef>
                <a:spcPts val="479"/>
              </a:spcBef>
              <a:tabLst>
                <a:tab algn="l" pos="0"/>
              </a:tabLst>
            </a:pP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2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4000"/>
          </a:bodyPr>
          <a:p>
            <a:pPr>
              <a:lnSpc>
                <a:spcPct val="115000"/>
              </a:lnSpc>
              <a:spcAft>
                <a:spcPts val="1001"/>
              </a:spcAft>
              <a:tabLst>
                <a:tab algn="l" pos="0"/>
              </a:tabLst>
            </a:pPr>
            <a:r>
              <a:rPr b="0" lang="tr-TR" sz="3100" spc="-1" strike="noStrike">
                <a:solidFill>
                  <a:srgbClr val="000000"/>
                </a:solidFill>
                <a:latin typeface="Times New Roman"/>
                <a:ea typeface="Calibri"/>
              </a:rPr>
              <a:t>Types of crowed sourcing: </a:t>
            </a:r>
            <a:endParaRPr b="0" lang="en-US" sz="3100" spc="-1" strike="noStrike">
              <a:latin typeface="Arial"/>
            </a:endParaRPr>
          </a:p>
          <a:p>
            <a:pPr marL="343080" indent="-341640">
              <a:lnSpc>
                <a:spcPct val="100000"/>
              </a:lnSpc>
              <a:buClr>
                <a:srgbClr val="000000"/>
              </a:buClr>
              <a:buFont typeface="Symbol"/>
              <a:buChar char=""/>
              <a:tabLst>
                <a:tab algn="l" pos="0"/>
              </a:tabLst>
            </a:pPr>
            <a:r>
              <a:rPr b="0" lang="en-US" sz="3100" spc="-1" strike="noStrike">
                <a:solidFill>
                  <a:srgbClr val="000000"/>
                </a:solidFill>
                <a:latin typeface="Times New Roman"/>
                <a:ea typeface="Calibri"/>
              </a:rPr>
              <a:t>competition crowdsourcing </a:t>
            </a:r>
            <a:endParaRPr b="0" lang="en-US" sz="3100" spc="-1" strike="noStrike">
              <a:latin typeface="Arial"/>
            </a:endParaRPr>
          </a:p>
          <a:p>
            <a:pPr marL="343080" indent="-341640">
              <a:lnSpc>
                <a:spcPct val="100000"/>
              </a:lnSpc>
              <a:buClr>
                <a:srgbClr val="000000"/>
              </a:buClr>
              <a:buFont typeface="Symbol"/>
              <a:buChar char=""/>
              <a:tabLst>
                <a:tab algn="l" pos="0"/>
              </a:tabLst>
            </a:pPr>
            <a:r>
              <a:rPr b="0" lang="en-US" sz="3100" spc="-1" strike="noStrike">
                <a:solidFill>
                  <a:srgbClr val="000000"/>
                </a:solidFill>
                <a:latin typeface="Times New Roman"/>
                <a:ea typeface="Calibri"/>
              </a:rPr>
              <a:t>virtual labor market crowdsourcing, </a:t>
            </a:r>
            <a:endParaRPr b="0" lang="en-US" sz="3100" spc="-1" strike="noStrike">
              <a:latin typeface="Arial"/>
            </a:endParaRPr>
          </a:p>
          <a:p>
            <a:pPr marL="343080" indent="-341640">
              <a:lnSpc>
                <a:spcPct val="100000"/>
              </a:lnSpc>
              <a:buClr>
                <a:srgbClr val="000000"/>
              </a:buClr>
              <a:buFont typeface="Symbol"/>
              <a:buChar char=""/>
              <a:tabLst>
                <a:tab algn="l" pos="0"/>
              </a:tabLst>
            </a:pPr>
            <a:r>
              <a:rPr b="0" lang="en-US" sz="3100" spc="-1" strike="noStrike">
                <a:solidFill>
                  <a:srgbClr val="000000"/>
                </a:solidFill>
                <a:latin typeface="Times New Roman"/>
                <a:ea typeface="Calibri"/>
              </a:rPr>
              <a:t> </a:t>
            </a:r>
            <a:r>
              <a:rPr b="0" lang="en-US" sz="3100" spc="-1" strike="noStrike">
                <a:solidFill>
                  <a:srgbClr val="000000"/>
                </a:solidFill>
                <a:latin typeface="Times New Roman"/>
                <a:ea typeface="Calibri"/>
              </a:rPr>
              <a:t>open collaboration crowdsourcing</a:t>
            </a:r>
            <a:r>
              <a:rPr b="0" lang="tr-TR" sz="3100" spc="-1" strike="noStrike">
                <a:solidFill>
                  <a:srgbClr val="000000"/>
                </a:solidFill>
                <a:latin typeface="Times New Roman"/>
                <a:ea typeface="Calibri"/>
              </a:rPr>
              <a:t> .</a:t>
            </a:r>
            <a:endParaRPr b="0" lang="en-US" sz="3100" spc="-1" strike="noStrike">
              <a:latin typeface="Arial"/>
            </a:endParaRPr>
          </a:p>
          <a:p>
            <a:pPr>
              <a:lnSpc>
                <a:spcPct val="115000"/>
              </a:lnSpc>
              <a:spcAft>
                <a:spcPts val="1001"/>
              </a:spcAft>
              <a:tabLst>
                <a:tab algn="l" pos="0"/>
              </a:tabLst>
            </a:pPr>
            <a:r>
              <a:rPr b="0" lang="tr-TR" sz="3100" spc="-1" strike="noStrike">
                <a:solidFill>
                  <a:srgbClr val="000000"/>
                </a:solidFill>
                <a:latin typeface="Times New Roman"/>
                <a:ea typeface="Calibri"/>
              </a:rPr>
              <a:t>Crowed participates with:</a:t>
            </a:r>
            <a:endParaRPr b="0" lang="en-US" sz="3100" spc="-1" strike="noStrike">
              <a:latin typeface="Arial"/>
            </a:endParaRPr>
          </a:p>
          <a:p>
            <a:pPr marL="343080" indent="-341640">
              <a:lnSpc>
                <a:spcPct val="100000"/>
              </a:lnSpc>
              <a:buClr>
                <a:srgbClr val="000000"/>
              </a:buClr>
              <a:buFont typeface="Symbol"/>
              <a:buChar char=""/>
              <a:tabLst>
                <a:tab algn="l" pos="0"/>
              </a:tabLst>
            </a:pPr>
            <a:r>
              <a:rPr b="0" lang="tr-TR" sz="3100" spc="-1" strike="noStrike">
                <a:solidFill>
                  <a:srgbClr val="000000"/>
                </a:solidFill>
                <a:latin typeface="Times New Roman"/>
                <a:ea typeface="Calibri"/>
              </a:rPr>
              <a:t>Labor</a:t>
            </a:r>
            <a:endParaRPr b="0" lang="en-US" sz="3100" spc="-1" strike="noStrike">
              <a:latin typeface="Arial"/>
            </a:endParaRPr>
          </a:p>
          <a:p>
            <a:pPr marL="343080" indent="-341640">
              <a:lnSpc>
                <a:spcPct val="100000"/>
              </a:lnSpc>
              <a:buClr>
                <a:srgbClr val="000000"/>
              </a:buClr>
              <a:buFont typeface="Symbol"/>
              <a:buChar char=""/>
              <a:tabLst>
                <a:tab algn="l" pos="0"/>
              </a:tabLst>
            </a:pPr>
            <a:r>
              <a:rPr b="0" lang="tr-TR" sz="3100" spc="-1" strike="noStrike">
                <a:solidFill>
                  <a:srgbClr val="000000"/>
                </a:solidFill>
                <a:latin typeface="Times New Roman"/>
                <a:ea typeface="Calibri"/>
              </a:rPr>
              <a:t>Experience/ accumulated knowledge</a:t>
            </a:r>
            <a:endParaRPr b="0" lang="en-US" sz="3100" spc="-1" strike="noStrike">
              <a:latin typeface="Arial"/>
            </a:endParaRPr>
          </a:p>
          <a:p>
            <a:pPr marL="343080" indent="-341640">
              <a:lnSpc>
                <a:spcPct val="100000"/>
              </a:lnSpc>
              <a:buClr>
                <a:srgbClr val="000000"/>
              </a:buClr>
              <a:buFont typeface="Symbol"/>
              <a:buChar char=""/>
              <a:tabLst>
                <a:tab algn="l" pos="0"/>
              </a:tabLst>
            </a:pPr>
            <a:r>
              <a:rPr b="0" lang="tr-TR" sz="3100" spc="-1" strike="noStrike">
                <a:solidFill>
                  <a:srgbClr val="000000"/>
                </a:solidFill>
                <a:latin typeface="Times New Roman"/>
                <a:ea typeface="Calibri"/>
              </a:rPr>
              <a:t>Money (i.e. crowed funding)</a:t>
            </a:r>
            <a:endParaRPr b="0" lang="en-US" sz="3100" spc="-1" strike="noStrike">
              <a:latin typeface="Arial"/>
            </a:endParaRPr>
          </a:p>
          <a:p>
            <a:pPr>
              <a:lnSpc>
                <a:spcPct val="100000"/>
              </a:lnSpc>
              <a:tabLst>
                <a:tab algn="l" pos="0"/>
              </a:tabLst>
            </a:pPr>
            <a:r>
              <a:rPr b="0" lang="tr-TR" sz="3100" spc="-1" strike="noStrike">
                <a:solidFill>
                  <a:srgbClr val="000000"/>
                </a:solidFill>
                <a:latin typeface="Times New Roman"/>
                <a:ea typeface="Times New Roman"/>
              </a:rPr>
              <a:t>Impact of crowdsourcing on product quality: </a:t>
            </a:r>
            <a:r>
              <a:rPr b="0" lang="en-US" sz="3100" spc="-1" strike="noStrike">
                <a:solidFill>
                  <a:srgbClr val="000000"/>
                </a:solidFill>
                <a:latin typeface="Times New Roman"/>
                <a:ea typeface="Calibri"/>
              </a:rPr>
              <a:t>The raw number of ideas that get funded and the quality of the ideas is a large controversy over the issue of crowdsourcing.</a:t>
            </a:r>
            <a:endParaRPr b="0" lang="en-US" sz="3100" spc="-1" strike="noStrike">
              <a:latin typeface="Arial"/>
            </a:endParaRPr>
          </a:p>
          <a:p>
            <a:pPr>
              <a:lnSpc>
                <a:spcPct val="115000"/>
              </a:lnSpc>
              <a:spcBef>
                <a:spcPts val="360"/>
              </a:spcBef>
              <a:tabLst>
                <a:tab algn="l" pos="0"/>
              </a:tabLst>
            </a:pPr>
            <a:r>
              <a:rPr b="1" lang="en-US" sz="2800" spc="-1" strike="noStrike">
                <a:solidFill>
                  <a:srgbClr val="000000"/>
                </a:solidFill>
                <a:latin typeface="Times New Roman"/>
                <a:ea typeface="Calibri"/>
              </a:rPr>
              <a:t>Note : </a:t>
            </a:r>
            <a:r>
              <a:rPr b="0" lang="en-US" sz="2800" spc="-1" strike="noStrike">
                <a:solidFill>
                  <a:srgbClr val="000000"/>
                </a:solidFill>
                <a:latin typeface="Times New Roman"/>
                <a:ea typeface="Calibri"/>
              </a:rPr>
              <a:t>is DOLINGO a </a:t>
            </a:r>
            <a:r>
              <a:rPr b="0" lang="tr-TR" sz="2800" spc="-1" strike="noStrike">
                <a:solidFill>
                  <a:srgbClr val="000000"/>
                </a:solidFill>
                <a:latin typeface="Times New Roman"/>
                <a:ea typeface="Calibri"/>
              </a:rPr>
              <a:t> type </a:t>
            </a:r>
            <a:r>
              <a:rPr b="0" lang="en-US" sz="2800" spc="-1" strike="noStrike">
                <a:solidFill>
                  <a:srgbClr val="000000"/>
                </a:solidFill>
                <a:latin typeface="Times New Roman"/>
                <a:ea typeface="Calibri"/>
              </a:rPr>
              <a:t>crowed sourcing? (People </a:t>
            </a:r>
            <a:r>
              <a:rPr b="0" lang="tr-TR" sz="2800" spc="-1" strike="noStrike">
                <a:solidFill>
                  <a:srgbClr val="000000"/>
                </a:solidFill>
                <a:latin typeface="Times New Roman"/>
                <a:ea typeface="Calibri"/>
              </a:rPr>
              <a:t>do </a:t>
            </a:r>
            <a:r>
              <a:rPr b="0" lang="en-US" sz="2800" spc="-1" strike="noStrike">
                <a:solidFill>
                  <a:srgbClr val="000000"/>
                </a:solidFill>
                <a:latin typeface="Times New Roman"/>
                <a:ea typeface="Calibri"/>
              </a:rPr>
              <a:t>translat</a:t>
            </a:r>
            <a:r>
              <a:rPr b="0" lang="tr-TR" sz="2800" spc="-1" strike="noStrike">
                <a:solidFill>
                  <a:srgbClr val="000000"/>
                </a:solidFill>
                <a:latin typeface="Times New Roman"/>
                <a:ea typeface="Calibri"/>
              </a:rPr>
              <a:t>ion</a:t>
            </a:r>
            <a:r>
              <a:rPr b="0" lang="en-US" sz="2800" spc="-1" strike="noStrike">
                <a:solidFill>
                  <a:srgbClr val="000000"/>
                </a:solidFill>
                <a:latin typeface="Times New Roman"/>
                <a:ea typeface="Calibri"/>
              </a:rPr>
              <a:t> without knowing</a:t>
            </a:r>
            <a:r>
              <a:rPr b="0" lang="tr-TR" sz="2800" spc="-1" strike="noStrike">
                <a:solidFill>
                  <a:srgbClr val="000000"/>
                </a:solidFill>
                <a:latin typeface="Times New Roman"/>
                <a:ea typeface="Calibri"/>
              </a:rPr>
              <a:t> the use</a:t>
            </a:r>
            <a:r>
              <a:rPr b="0" lang="en-US" sz="2800" spc="-1" strike="noStrike">
                <a:solidFill>
                  <a:srgbClr val="000000"/>
                </a:solidFill>
                <a:latin typeface="Times New Roman"/>
                <a:ea typeface="Calibri"/>
              </a:rPr>
              <a:t>)</a:t>
            </a:r>
            <a:endParaRPr b="0" lang="en-US" sz="2800" spc="-1" strike="noStrike">
              <a:latin typeface="Arial"/>
            </a:endParaRPr>
          </a:p>
          <a:p>
            <a:pPr>
              <a:lnSpc>
                <a:spcPct val="100000"/>
              </a:lnSpc>
              <a:tabLst>
                <a:tab algn="l" pos="0"/>
              </a:tabLst>
            </a:pPr>
            <a:endParaRPr b="0" lang="en-US" sz="2800" spc="-1" strike="noStrike">
              <a:latin typeface="Arial"/>
            </a:endParaRPr>
          </a:p>
          <a:p>
            <a:pPr>
              <a:lnSpc>
                <a:spcPct val="100000"/>
              </a:lnSpc>
              <a:tabLst>
                <a:tab algn="l" pos="0"/>
              </a:tabLst>
            </a:pPr>
            <a:endParaRPr b="0" lang="en-US" sz="2800" spc="-1" strike="noStrike">
              <a:latin typeface="Arial"/>
            </a:endParaRPr>
          </a:p>
          <a:p>
            <a:pPr marL="457200">
              <a:lnSpc>
                <a:spcPct val="100000"/>
              </a:lnSpc>
              <a:spcBef>
                <a:spcPts val="479"/>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2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21000"/>
          </a:bodyPr>
          <a:p>
            <a:pPr>
              <a:lnSpc>
                <a:spcPct val="115000"/>
              </a:lnSpc>
              <a:spcAft>
                <a:spcPts val="1001"/>
              </a:spcAft>
              <a:tabLst>
                <a:tab algn="l" pos="0"/>
              </a:tabLst>
            </a:pPr>
            <a:r>
              <a:rPr b="1" lang="en-US" sz="3600" spc="-1" strike="noStrike" u="sng">
                <a:solidFill>
                  <a:srgbClr val="000000"/>
                </a:solidFill>
                <a:uFillTx/>
                <a:latin typeface="Times New Roman"/>
                <a:ea typeface="Calibri"/>
              </a:rPr>
              <a:t>Inside-out methods:</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Inside </a:t>
            </a:r>
            <a:r>
              <a:rPr b="0" lang="tr-TR" sz="3600" spc="-1" strike="noStrike">
                <a:solidFill>
                  <a:srgbClr val="000000"/>
                </a:solidFill>
                <a:latin typeface="Times New Roman"/>
                <a:ea typeface="Calibri"/>
              </a:rPr>
              <a:t>o</a:t>
            </a:r>
            <a:r>
              <a:rPr b="0" lang="en-US" sz="3600" spc="-1" strike="noStrike">
                <a:solidFill>
                  <a:srgbClr val="000000"/>
                </a:solidFill>
                <a:latin typeface="Times New Roman"/>
                <a:ea typeface="Calibri"/>
              </a:rPr>
              <a:t>ut comprises the externalization of internal knowledge that is not a part of a company`s core business. </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Unused technologies can be acquired by external organizations with business models that are better suited to commercialize a given technology</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The intention is to commercialize that knowledge, for example, by licensing to third parties.</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It represents the sale or lease of untapped and incomplete innovations, the sharing of intellectual capital and ideas that can not be used in the innovation process itself. Currently, there is no proactive sale of intellectual property, and in some cases intellectual property is only sold on request in the same industry. </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Open Innovation assumes that firms can and should use external ideas as well as internal ideas, and internal and external paths to market .</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endParaRPr b="0" lang="en-US" sz="3600" spc="-1" strike="noStrike">
              <a:latin typeface="Arial"/>
            </a:endParaRPr>
          </a:p>
          <a:p>
            <a:pPr marL="457200">
              <a:lnSpc>
                <a:spcPct val="100000"/>
              </a:lnSpc>
              <a:spcBef>
                <a:spcPts val="479"/>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2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31000"/>
          </a:bodyPr>
          <a:p>
            <a:pPr>
              <a:lnSpc>
                <a:spcPct val="115000"/>
              </a:lnSpc>
              <a:spcAft>
                <a:spcPts val="1001"/>
              </a:spcAft>
              <a:tabLst>
                <a:tab algn="l" pos="0"/>
              </a:tabLst>
            </a:pPr>
            <a:r>
              <a:rPr b="1" lang="en-US" sz="3600" spc="-1" strike="noStrike" u="sng">
                <a:solidFill>
                  <a:srgbClr val="000000"/>
                </a:solidFill>
                <a:uFillTx/>
                <a:latin typeface="Times New Roman"/>
                <a:ea typeface="Calibri"/>
              </a:rPr>
              <a:t>Inside-out methods:</a:t>
            </a:r>
            <a:endParaRPr b="0" lang="en-US" sz="3600" spc="-1" strike="noStrike">
              <a:latin typeface="Arial"/>
            </a:endParaRPr>
          </a:p>
          <a:p>
            <a:pPr>
              <a:lnSpc>
                <a:spcPct val="115000"/>
              </a:lnSpc>
              <a:spcAft>
                <a:spcPts val="1001"/>
              </a:spcAft>
              <a:tabLst>
                <a:tab algn="l" pos="0"/>
              </a:tabLst>
            </a:pPr>
            <a:r>
              <a:rPr b="0" lang="tr-TR" sz="3600" spc="-1" strike="noStrike">
                <a:solidFill>
                  <a:srgbClr val="000000"/>
                </a:solidFill>
                <a:latin typeface="Times New Roman"/>
                <a:ea typeface="Calibri"/>
              </a:rPr>
              <a:t>Example #1 : Company X </a:t>
            </a:r>
            <a:r>
              <a:rPr b="0" lang="en-US" sz="3600" spc="-1" strike="noStrike">
                <a:solidFill>
                  <a:srgbClr val="000000"/>
                </a:solidFill>
                <a:latin typeface="Times New Roman"/>
                <a:ea typeface="Calibri"/>
              </a:rPr>
              <a:t>found out that the medicine equipment technology </a:t>
            </a:r>
            <a:r>
              <a:rPr b="0" lang="tr-TR" sz="3600" spc="-1" strike="noStrike">
                <a:solidFill>
                  <a:srgbClr val="000000"/>
                </a:solidFill>
                <a:latin typeface="Times New Roman"/>
                <a:ea typeface="Calibri"/>
              </a:rPr>
              <a:t>that </a:t>
            </a:r>
            <a:r>
              <a:rPr b="0" lang="en-US" sz="3600" spc="-1" strike="noStrike">
                <a:solidFill>
                  <a:srgbClr val="000000"/>
                </a:solidFill>
                <a:latin typeface="Times New Roman"/>
                <a:ea typeface="Calibri"/>
              </a:rPr>
              <a:t>provides  solutions for noiseless blower</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has a high potential to contribute to the customer well-being in the interior. </a:t>
            </a:r>
            <a:endParaRPr b="0" lang="en-US" sz="3600" spc="-1" strike="noStrike">
              <a:latin typeface="Arial"/>
            </a:endParaRPr>
          </a:p>
          <a:p>
            <a:pPr>
              <a:lnSpc>
                <a:spcPct val="115000"/>
              </a:lnSpc>
              <a:spcAft>
                <a:spcPts val="1001"/>
              </a:spcAft>
              <a:tabLst>
                <a:tab algn="l" pos="0"/>
              </a:tabLst>
            </a:pPr>
            <a:r>
              <a:rPr b="0" lang="tr-TR" sz="3600" spc="-1" strike="noStrike">
                <a:solidFill>
                  <a:srgbClr val="000000"/>
                </a:solidFill>
                <a:latin typeface="Times New Roman"/>
                <a:ea typeface="Calibri"/>
              </a:rPr>
              <a:t>Example #2: Company Y </a:t>
            </a:r>
            <a:r>
              <a:rPr b="0" lang="en-US" sz="3600" spc="-1" strike="noStrike">
                <a:solidFill>
                  <a:srgbClr val="000000"/>
                </a:solidFill>
                <a:latin typeface="Times New Roman"/>
                <a:ea typeface="Calibri"/>
              </a:rPr>
              <a:t>purposively us</a:t>
            </a:r>
            <a:r>
              <a:rPr b="0" lang="tr-TR" sz="3600" spc="-1" strike="noStrike">
                <a:solidFill>
                  <a:srgbClr val="000000"/>
                </a:solidFill>
                <a:latin typeface="Times New Roman"/>
                <a:ea typeface="Calibri"/>
              </a:rPr>
              <a:t>ing</a:t>
            </a:r>
            <a:r>
              <a:rPr b="0" lang="en-US" sz="3600" spc="-1" strike="noStrike">
                <a:solidFill>
                  <a:srgbClr val="000000"/>
                </a:solidFill>
                <a:latin typeface="Times New Roman"/>
                <a:ea typeface="Calibri"/>
              </a:rPr>
              <a:t> the expertise from Ritz Carlton in terms of their competency in comfort for ergonomic studies for new cars.</a:t>
            </a:r>
            <a:endParaRPr b="0" lang="en-US" sz="3600" spc="-1" strike="noStrike">
              <a:latin typeface="Arial"/>
            </a:endParaRPr>
          </a:p>
          <a:p>
            <a:pPr>
              <a:lnSpc>
                <a:spcPct val="115000"/>
              </a:lnSpc>
              <a:spcAft>
                <a:spcPts val="1001"/>
              </a:spcAft>
              <a:tabLst>
                <a:tab algn="l" pos="0"/>
              </a:tabLst>
            </a:pPr>
            <a:r>
              <a:rPr b="0" lang="tr-TR" sz="3600" spc="-1" strike="noStrike">
                <a:solidFill>
                  <a:srgbClr val="000000"/>
                </a:solidFill>
                <a:latin typeface="Times New Roman"/>
                <a:ea typeface="Calibri"/>
              </a:rPr>
              <a:t>Two types of inside-out open innovation:</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Conflict avoidance</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defensive</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 Licencing, allience, joint venture, reciprocal licence aggrements</a:t>
            </a:r>
            <a:endParaRPr b="0" lang="en-US" sz="3600" spc="-1" strike="noStrike">
              <a:latin typeface="Arial"/>
            </a:endParaRPr>
          </a:p>
          <a:p>
            <a:pPr>
              <a:lnSpc>
                <a:spcPct val="115000"/>
              </a:lnSpc>
              <a:spcAft>
                <a:spcPts val="1001"/>
              </a:spcAft>
              <a:tabLst>
                <a:tab algn="l" pos="0"/>
              </a:tabLst>
            </a:pPr>
            <a:r>
              <a:rPr b="0" lang="en-US" sz="3600" spc="-1" strike="noStrike">
                <a:solidFill>
                  <a:srgbClr val="000000"/>
                </a:solidFill>
                <a:latin typeface="Times New Roman"/>
                <a:ea typeface="Calibri"/>
              </a:rPr>
              <a:t>•</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External exploitation</a:t>
            </a:r>
            <a:r>
              <a:rPr b="0" lang="tr-TR" sz="3600" spc="-1" strike="noStrike">
                <a:solidFill>
                  <a:srgbClr val="000000"/>
                </a:solidFill>
                <a:latin typeface="Times New Roman"/>
                <a:ea typeface="Calibri"/>
              </a:rPr>
              <a:t> (active)</a:t>
            </a:r>
            <a:r>
              <a:rPr b="0" lang="en-US" sz="3600" spc="-1" strike="noStrike">
                <a:solidFill>
                  <a:srgbClr val="000000"/>
                </a:solidFill>
                <a:latin typeface="Times New Roman"/>
                <a:ea typeface="Calibri"/>
              </a:rPr>
              <a:t>: patent sale,</a:t>
            </a:r>
            <a:r>
              <a:rPr b="0" lang="tr-TR" sz="3600" spc="-1" strike="noStrike">
                <a:solidFill>
                  <a:srgbClr val="000000"/>
                </a:solidFill>
                <a:latin typeface="Times New Roman"/>
                <a:ea typeface="Calibri"/>
              </a:rPr>
              <a:t> </a:t>
            </a:r>
            <a:r>
              <a:rPr b="0" lang="en-US" sz="3600" spc="-1" strike="noStrike">
                <a:solidFill>
                  <a:srgbClr val="000000"/>
                </a:solidFill>
                <a:latin typeface="Times New Roman"/>
                <a:ea typeface="Calibri"/>
              </a:rPr>
              <a:t>personel exchange, consulting, external training.</a:t>
            </a:r>
            <a:endParaRPr b="0" lang="en-US" sz="3600" spc="-1" strike="noStrike">
              <a:latin typeface="Arial"/>
            </a:endParaRPr>
          </a:p>
          <a:p>
            <a:pPr>
              <a:lnSpc>
                <a:spcPct val="115000"/>
              </a:lnSpc>
              <a:spcAft>
                <a:spcPts val="1001"/>
              </a:spcAft>
              <a:tabLst>
                <a:tab algn="l" pos="0"/>
              </a:tabLst>
            </a:pP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endParaRPr b="0" lang="en-US" sz="3600" spc="-1" strike="noStrike">
              <a:latin typeface="Arial"/>
            </a:endParaRPr>
          </a:p>
          <a:p>
            <a:pPr marL="457200">
              <a:lnSpc>
                <a:spcPct val="100000"/>
              </a:lnSpc>
              <a:spcBef>
                <a:spcPts val="479"/>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2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28000"/>
          </a:bodyPr>
          <a:p>
            <a:pPr>
              <a:lnSpc>
                <a:spcPct val="115000"/>
              </a:lnSpc>
              <a:spcAft>
                <a:spcPts val="1001"/>
              </a:spcAft>
              <a:tabLst>
                <a:tab algn="l" pos="0"/>
              </a:tabLst>
            </a:pPr>
            <a:r>
              <a:rPr b="1" lang="tr-TR" sz="3400" spc="-1" strike="noStrike" u="sng">
                <a:solidFill>
                  <a:srgbClr val="000000"/>
                </a:solidFill>
                <a:uFillTx/>
                <a:latin typeface="Times New Roman"/>
                <a:ea typeface="Calibri"/>
              </a:rPr>
              <a:t>IP Problem in Open Innovation, particularly in Collaborative Innovation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The most important challenge that prevails with Open Innovation is that of intellectual property (IP). </a:t>
            </a:r>
            <a:endParaRPr b="0" lang="en-US" sz="3400" spc="-1" strike="noStrike">
              <a:latin typeface="Arial"/>
            </a:endParaRPr>
          </a:p>
          <a:p>
            <a:pPr>
              <a:lnSpc>
                <a:spcPct val="115000"/>
              </a:lnSpc>
              <a:spcAft>
                <a:spcPts val="1001"/>
              </a:spcAft>
              <a:tabLst>
                <a:tab algn="l" pos="0"/>
              </a:tabLst>
            </a:pPr>
            <a:r>
              <a:rPr b="0" lang="tr-TR" sz="3400" spc="-1" strike="noStrike">
                <a:solidFill>
                  <a:srgbClr val="000000"/>
                </a:solidFill>
                <a:latin typeface="Times New Roman"/>
                <a:ea typeface="Calibri"/>
              </a:rPr>
              <a:t>The handling of the intellectual property is defense orientated so that competitors are not able to profit from the firm’s ideas.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The integration of third parties in innovation will create potential conflicts about IP ownership and the question of who will own what part of the innovation.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There will be a tradeoff between a maximum of innovation provided by the creativeness and input of several parties and the attempt to keep as much as possible of that innovation to one self.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How to distribute the share of collaborating actors?</a:t>
            </a:r>
            <a:endParaRPr b="0" lang="en-US" sz="3400" spc="-1" strike="noStrike">
              <a:latin typeface="Arial"/>
            </a:endParaRPr>
          </a:p>
          <a:p>
            <a:pPr>
              <a:lnSpc>
                <a:spcPct val="100000"/>
              </a:lnSpc>
              <a:tabLst>
                <a:tab algn="l" pos="0"/>
              </a:tabLst>
            </a:pPr>
            <a:endParaRPr b="0" lang="en-US" sz="3400" spc="-1" strike="noStrike">
              <a:latin typeface="Arial"/>
            </a:endParaRPr>
          </a:p>
          <a:p>
            <a:pPr>
              <a:lnSpc>
                <a:spcPct val="100000"/>
              </a:lnSpc>
              <a:tabLst>
                <a:tab algn="l" pos="0"/>
              </a:tabLst>
            </a:pPr>
            <a:endParaRPr b="0" lang="en-US" sz="3400" spc="-1" strike="noStrike">
              <a:latin typeface="Arial"/>
            </a:endParaRPr>
          </a:p>
          <a:p>
            <a:pPr marL="457200">
              <a:lnSpc>
                <a:spcPct val="100000"/>
              </a:lnSpc>
              <a:spcBef>
                <a:spcPts val="479"/>
              </a:spcBef>
              <a:tabLst>
                <a:tab algn="l" pos="0"/>
              </a:tabLst>
            </a:pP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3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30000"/>
          </a:bodyPr>
          <a:p>
            <a:pPr>
              <a:lnSpc>
                <a:spcPct val="115000"/>
              </a:lnSpc>
              <a:spcAft>
                <a:spcPts val="1001"/>
              </a:spcAft>
              <a:tabLst>
                <a:tab algn="l" pos="0"/>
              </a:tabLst>
            </a:pPr>
            <a:r>
              <a:rPr b="1" lang="tr-TR" sz="3400" spc="-1" strike="noStrike" u="sng">
                <a:solidFill>
                  <a:srgbClr val="000000"/>
                </a:solidFill>
                <a:uFillTx/>
                <a:latin typeface="Times New Roman"/>
                <a:ea typeface="Calibri"/>
              </a:rPr>
              <a:t>IP Problem in Open Innovation, particularly in Collaborative Innovation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A framework must be established including the principles and rules in managing the innovation.This should include </a:t>
            </a:r>
            <a:r>
              <a:rPr b="0" lang="tr-TR" sz="3400" spc="-1" strike="noStrike">
                <a:solidFill>
                  <a:srgbClr val="000000"/>
                </a:solidFill>
                <a:latin typeface="Times New Roman"/>
                <a:ea typeface="Calibri"/>
              </a:rPr>
              <a:t>«</a:t>
            </a:r>
            <a:r>
              <a:rPr b="0" lang="en-US" sz="3400" spc="-1" strike="noStrike">
                <a:solidFill>
                  <a:srgbClr val="000000"/>
                </a:solidFill>
                <a:latin typeface="Times New Roman"/>
                <a:ea typeface="Calibri"/>
              </a:rPr>
              <a:t>How to measure contributions and distribute IP rights</a:t>
            </a:r>
            <a:r>
              <a:rPr b="0" lang="tr-TR" sz="3400" spc="-1" strike="noStrike">
                <a:solidFill>
                  <a:srgbClr val="000000"/>
                </a:solidFill>
                <a:latin typeface="Times New Roman"/>
                <a:ea typeface="Calibri"/>
              </a:rPr>
              <a:t>». </a:t>
            </a:r>
            <a:r>
              <a:rPr b="0" lang="en-US" sz="3400" spc="-1" strike="noStrike">
                <a:solidFill>
                  <a:srgbClr val="000000"/>
                </a:solidFill>
                <a:latin typeface="Times New Roman"/>
                <a:ea typeface="Calibri"/>
              </a:rPr>
              <a:t> </a:t>
            </a:r>
            <a:endParaRPr b="0" lang="en-US" sz="3400" spc="-1" strike="noStrike">
              <a:latin typeface="Arial"/>
            </a:endParaRPr>
          </a:p>
          <a:p>
            <a:pPr>
              <a:lnSpc>
                <a:spcPct val="115000"/>
              </a:lnSpc>
              <a:spcAft>
                <a:spcPts val="1001"/>
              </a:spcAft>
              <a:tabLst>
                <a:tab algn="l" pos="0"/>
              </a:tabLst>
            </a:pPr>
            <a:r>
              <a:rPr b="0" lang="en-US" sz="3400" spc="-1" strike="noStrike">
                <a:solidFill>
                  <a:srgbClr val="000000"/>
                </a:solidFill>
                <a:latin typeface="Times New Roman"/>
                <a:ea typeface="Calibri"/>
              </a:rPr>
              <a:t>Open and </a:t>
            </a:r>
            <a:r>
              <a:rPr b="0" lang="tr-TR" sz="3400" spc="-1" strike="noStrike">
                <a:solidFill>
                  <a:srgbClr val="000000"/>
                </a:solidFill>
                <a:latin typeface="Times New Roman"/>
                <a:ea typeface="Calibri"/>
              </a:rPr>
              <a:t>collaborative </a:t>
            </a:r>
            <a:r>
              <a:rPr b="0" lang="en-US" sz="3400" spc="-1" strike="noStrike">
                <a:solidFill>
                  <a:srgbClr val="000000"/>
                </a:solidFill>
                <a:latin typeface="Times New Roman"/>
                <a:ea typeface="Calibri"/>
              </a:rPr>
              <a:t>innovation will need contractual regulation. There will be framework agreement between the parties that will define the rules under which joint innovation will be executed. This will include consideration as to how an unbiased evaluation of the contribution of each party involved in the IP generated can be established. Furthermore it will contain provision on how the IP can be used by each party involved and how each party can benefit from the innovation.</a:t>
            </a:r>
            <a:endParaRPr b="0" lang="en-US" sz="3400" spc="-1" strike="noStrike">
              <a:latin typeface="Arial"/>
            </a:endParaRPr>
          </a:p>
          <a:p>
            <a:pPr>
              <a:lnSpc>
                <a:spcPct val="100000"/>
              </a:lnSpc>
              <a:tabLst>
                <a:tab algn="l" pos="0"/>
              </a:tabLst>
            </a:pPr>
            <a:endParaRPr b="0" lang="en-US" sz="3400" spc="-1" strike="noStrike">
              <a:latin typeface="Arial"/>
            </a:endParaRPr>
          </a:p>
          <a:p>
            <a:pPr marL="457200">
              <a:lnSpc>
                <a:spcPct val="100000"/>
              </a:lnSpc>
              <a:spcBef>
                <a:spcPts val="479"/>
              </a:spcBef>
              <a:tabLst>
                <a:tab algn="l" pos="0"/>
              </a:tabLst>
            </a:pP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3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42000"/>
          </a:bodyPr>
          <a:p>
            <a:pPr>
              <a:lnSpc>
                <a:spcPct val="115000"/>
              </a:lnSpc>
              <a:spcAft>
                <a:spcPts val="1001"/>
              </a:spcAft>
              <a:tabLst>
                <a:tab algn="l" pos="0"/>
              </a:tabLst>
            </a:pPr>
            <a:r>
              <a:rPr b="1" lang="tr-TR" sz="3400" spc="-1" strike="noStrike" u="sng">
                <a:solidFill>
                  <a:srgbClr val="000000"/>
                </a:solidFill>
                <a:uFillTx/>
                <a:latin typeface="Times New Roman"/>
                <a:ea typeface="Calibri"/>
              </a:rPr>
              <a:t>IP Problem in Open Innovation, particularly in Collaborative Innovation ;</a:t>
            </a:r>
            <a:endParaRPr b="0" lang="en-US" sz="3400" spc="-1" strike="noStrike">
              <a:latin typeface="Arial"/>
            </a:endParaRPr>
          </a:p>
          <a:p>
            <a:pPr marL="343080" indent="-341640">
              <a:lnSpc>
                <a:spcPct val="115000"/>
              </a:lnSpc>
              <a:buClr>
                <a:srgbClr val="000000"/>
              </a:buClr>
              <a:buFont typeface="Symbol"/>
              <a:buChar char=""/>
              <a:tabLst>
                <a:tab algn="l" pos="0"/>
              </a:tabLst>
            </a:pPr>
            <a:r>
              <a:rPr b="0" lang="tr-TR" sz="3400" spc="-1" strike="noStrike">
                <a:solidFill>
                  <a:srgbClr val="000000"/>
                </a:solidFill>
                <a:latin typeface="Times New Roman"/>
                <a:ea typeface="Calibri"/>
              </a:rPr>
              <a:t>In the process of collaborative innovation actors must have confidence about the system. “Time stamp” may help.This is like recording commitments in SW design. Notary public is so cumbersome and costly. </a:t>
            </a:r>
            <a:endParaRPr b="0" lang="en-US" sz="3400" spc="-1" strike="noStrike">
              <a:latin typeface="Arial"/>
            </a:endParaRPr>
          </a:p>
          <a:p>
            <a:pPr marL="343080" indent="-341640">
              <a:lnSpc>
                <a:spcPct val="115000"/>
              </a:lnSpc>
              <a:buClr>
                <a:srgbClr val="000000"/>
              </a:buClr>
              <a:buFont typeface="Symbol"/>
              <a:buChar char=""/>
              <a:tabLst>
                <a:tab algn="l" pos="0"/>
              </a:tabLst>
            </a:pPr>
            <a:r>
              <a:rPr b="0" lang="tr-TR" sz="3400" spc="-1" strike="noStrike">
                <a:solidFill>
                  <a:srgbClr val="000000"/>
                </a:solidFill>
                <a:latin typeface="Times New Roman"/>
                <a:ea typeface="Calibri"/>
              </a:rPr>
              <a:t>Digital timestamp:  </a:t>
            </a:r>
            <a:r>
              <a:rPr b="0" lang="en-US" sz="3400" spc="-1" strike="noStrike">
                <a:solidFill>
                  <a:srgbClr val="000000"/>
                </a:solidFill>
                <a:latin typeface="Times New Roman"/>
                <a:ea typeface="Calibri"/>
              </a:rPr>
              <a:t>Provides a legal proof for the existence of electronic data (idea, design, algorithm, book, scenario etc) subject to IP at a given date. </a:t>
            </a:r>
            <a:endParaRPr b="0" lang="en-US" sz="3400" spc="-1" strike="noStrike">
              <a:latin typeface="Arial"/>
            </a:endParaRPr>
          </a:p>
          <a:p>
            <a:pPr marL="457200">
              <a:lnSpc>
                <a:spcPct val="100000"/>
              </a:lnSpc>
              <a:spcBef>
                <a:spcPts val="680"/>
              </a:spcBef>
              <a:tabLst>
                <a:tab algn="l" pos="0"/>
              </a:tabLst>
            </a:pPr>
            <a:r>
              <a:rPr b="0" lang="en-US" sz="3400" spc="-1" strike="noStrike">
                <a:solidFill>
                  <a:srgbClr val="000000"/>
                </a:solidFill>
                <a:latin typeface="Times New Roman"/>
                <a:ea typeface="Calibri"/>
              </a:rPr>
              <a:t>Copyrobo/Proofstack: To protect IP rights of  documents provides stamping of them with “Blockchain time stamp” and  “EU Digital Single Market, 910/2014 and TR 5070 Electronic Signature law</a:t>
            </a:r>
            <a:r>
              <a:rPr b="0" lang="tr-TR" sz="3400" spc="-1" strike="noStrike">
                <a:solidFill>
                  <a:srgbClr val="000000"/>
                </a:solidFill>
                <a:latin typeface="Times New Roman"/>
                <a:ea typeface="Calibri"/>
              </a:rPr>
              <a:t>.</a:t>
            </a: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8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4000"/>
          </a:bodyPr>
          <a:p>
            <a:pPr>
              <a:lnSpc>
                <a:spcPct val="115000"/>
              </a:lnSpc>
              <a:tabLst>
                <a:tab algn="l" pos="0"/>
              </a:tabLst>
            </a:pPr>
            <a:r>
              <a:rPr b="1" lang="en-US" sz="3000" spc="-1" strike="noStrike" u="sng">
                <a:solidFill>
                  <a:srgbClr val="000000"/>
                </a:solidFill>
                <a:uFillTx/>
                <a:latin typeface="Calibri"/>
                <a:ea typeface="Calibri"/>
              </a:rPr>
              <a:t>Open innovation(co-creation):</a:t>
            </a:r>
            <a:endParaRPr b="0" lang="en-US" sz="3000" spc="-1" strike="noStrike">
              <a:latin typeface="Arial"/>
            </a:endParaRPr>
          </a:p>
          <a:p>
            <a:pPr>
              <a:lnSpc>
                <a:spcPct val="115000"/>
              </a:lnSpc>
              <a:tabLst>
                <a:tab algn="l" pos="0"/>
              </a:tabLst>
            </a:pPr>
            <a:r>
              <a:rPr b="0" lang="en-US" sz="3000" spc="-1" strike="noStrike">
                <a:solidFill>
                  <a:srgbClr val="000000"/>
                </a:solidFill>
                <a:latin typeface="Calibri"/>
                <a:ea typeface="Calibri"/>
              </a:rPr>
              <a:t>Open Innovation was first introduced by Professor and CEO of Open Innovation Center at Haas </a:t>
            </a:r>
            <a:r>
              <a:rPr b="0" lang="tr-TR" sz="3000" spc="-1" strike="noStrike">
                <a:solidFill>
                  <a:srgbClr val="000000"/>
                </a:solidFill>
                <a:latin typeface="Calibri"/>
                <a:ea typeface="Calibri"/>
              </a:rPr>
              <a:t>Business School of </a:t>
            </a:r>
            <a:r>
              <a:rPr b="0" lang="en-US" sz="3000" spc="-1" strike="noStrike">
                <a:solidFill>
                  <a:srgbClr val="000000"/>
                </a:solidFill>
                <a:latin typeface="Calibri"/>
                <a:ea typeface="Calibri"/>
              </a:rPr>
              <a:t>University </a:t>
            </a:r>
            <a:r>
              <a:rPr b="0" lang="tr-TR" sz="3000" spc="-1" strike="noStrike">
                <a:solidFill>
                  <a:srgbClr val="000000"/>
                </a:solidFill>
                <a:latin typeface="Calibri"/>
                <a:ea typeface="Calibri"/>
              </a:rPr>
              <a:t>of</a:t>
            </a:r>
            <a:r>
              <a:rPr b="0" lang="en-US" sz="3000" spc="-1" strike="noStrike">
                <a:solidFill>
                  <a:srgbClr val="000000"/>
                </a:solidFill>
                <a:latin typeface="Calibri"/>
                <a:ea typeface="Calibri"/>
              </a:rPr>
              <a:t> California</a:t>
            </a:r>
            <a:r>
              <a:rPr b="0" lang="tr-TR" sz="3000" spc="-1" strike="noStrike">
                <a:solidFill>
                  <a:srgbClr val="000000"/>
                </a:solidFill>
                <a:latin typeface="Calibri"/>
                <a:ea typeface="Calibri"/>
              </a:rPr>
              <a:t>, </a:t>
            </a:r>
            <a:r>
              <a:rPr b="1" i="1" lang="en-US" sz="3000" spc="-1" strike="noStrike">
                <a:solidFill>
                  <a:srgbClr val="000000"/>
                </a:solidFill>
                <a:latin typeface="Calibri"/>
                <a:ea typeface="Calibri"/>
              </a:rPr>
              <a:t>Henry Chesbrough</a:t>
            </a:r>
            <a:r>
              <a:rPr b="0" lang="en-US" sz="3000" spc="-1" strike="noStrike">
                <a:solidFill>
                  <a:srgbClr val="000000"/>
                </a:solidFill>
                <a:latin typeface="Calibri"/>
                <a:ea typeface="Calibri"/>
              </a:rPr>
              <a:t>, in 2003, in his book "Open Innovation: The New Imperative for Creating &amp; Profiting from Technology" (Chesbrough, 2003).</a:t>
            </a:r>
            <a:endParaRPr b="0" lang="en-US" sz="3000" spc="-1" strike="noStrike">
              <a:latin typeface="Arial"/>
            </a:endParaRPr>
          </a:p>
          <a:p>
            <a:pPr>
              <a:lnSpc>
                <a:spcPct val="115000"/>
              </a:lnSpc>
              <a:tabLst>
                <a:tab algn="l" pos="0"/>
              </a:tabLst>
            </a:pPr>
            <a:r>
              <a:rPr b="0" lang="en-US" sz="3000" spc="-1" strike="noStrike">
                <a:solidFill>
                  <a:srgbClr val="000000"/>
                </a:solidFill>
                <a:latin typeface="Calibri"/>
                <a:ea typeface="Calibri"/>
              </a:rPr>
              <a:t>In his definition it is “</a:t>
            </a:r>
            <a:r>
              <a:rPr b="1" i="1" lang="en-US" sz="3000" spc="-1" strike="noStrike">
                <a:solidFill>
                  <a:srgbClr val="000000"/>
                </a:solidFill>
                <a:latin typeface="Calibri"/>
                <a:ea typeface="Calibri"/>
              </a:rPr>
              <a:t>the use of purposive inflows and outflows of knowledge to accelerate internal innovation and to expand the markets for external use of innovation</a:t>
            </a:r>
            <a:r>
              <a:rPr b="0" lang="en-US" sz="3000" spc="-1" strike="noStrike">
                <a:solidFill>
                  <a:srgbClr val="000000"/>
                </a:solidFill>
                <a:latin typeface="Calibri"/>
                <a:ea typeface="Calibri"/>
              </a:rPr>
              <a:t>”. </a:t>
            </a:r>
            <a:endParaRPr b="0" lang="en-US" sz="3000" spc="-1" strike="noStrike">
              <a:latin typeface="Arial"/>
            </a:endParaRPr>
          </a:p>
          <a:p>
            <a:pPr>
              <a:lnSpc>
                <a:spcPct val="115000"/>
              </a:lnSpc>
              <a:tabLst>
                <a:tab algn="l" pos="0"/>
              </a:tabLst>
            </a:pPr>
            <a:r>
              <a:rPr b="0" lang="en-US" sz="3000" spc="-1" strike="noStrike">
                <a:solidFill>
                  <a:srgbClr val="000000"/>
                </a:solidFill>
                <a:latin typeface="Calibri"/>
                <a:ea typeface="Calibri"/>
              </a:rPr>
              <a:t>Open innovation is more humanitarien</a:t>
            </a:r>
            <a:r>
              <a:rPr b="0" lang="tr-TR" sz="3000" spc="-1" strike="noStrike">
                <a:solidFill>
                  <a:srgbClr val="000000"/>
                </a:solidFill>
                <a:latin typeface="Calibri"/>
                <a:ea typeface="Calibri"/>
              </a:rPr>
              <a:t> </a:t>
            </a:r>
            <a:r>
              <a:rPr b="0" lang="en-US" sz="3000" spc="-1" strike="noStrike">
                <a:solidFill>
                  <a:srgbClr val="000000"/>
                </a:solidFill>
                <a:latin typeface="Calibri"/>
                <a:ea typeface="Calibri"/>
              </a:rPr>
              <a:t>(Free circulating innovative ideas?) compared to traditional closed innov</a:t>
            </a:r>
            <a:r>
              <a:rPr b="0" lang="tr-TR" sz="3000" spc="-1" strike="noStrike">
                <a:solidFill>
                  <a:srgbClr val="000000"/>
                </a:solidFill>
                <a:latin typeface="Calibri"/>
                <a:ea typeface="Calibri"/>
              </a:rPr>
              <a:t>ation</a:t>
            </a:r>
            <a:r>
              <a:rPr b="0" lang="en-US" sz="3000" spc="-1" strike="noStrike">
                <a:solidFill>
                  <a:srgbClr val="000000"/>
                </a:solidFill>
                <a:latin typeface="Calibri"/>
                <a:ea typeface="Calibri"/>
              </a:rPr>
              <a:t> which protects its inventions as secrets.</a:t>
            </a:r>
            <a:endParaRPr b="0" lang="en-US" sz="3000" spc="-1" strike="noStrike">
              <a:latin typeface="Arial"/>
            </a:endParaRPr>
          </a:p>
          <a:p>
            <a:pPr>
              <a:lnSpc>
                <a:spcPct val="115000"/>
              </a:lnSpc>
              <a:tabLst>
                <a:tab algn="l" pos="0"/>
              </a:tabLst>
            </a:pP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3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35000"/>
          </a:bodyPr>
          <a:p>
            <a:pPr>
              <a:lnSpc>
                <a:spcPct val="115000"/>
              </a:lnSpc>
              <a:spcAft>
                <a:spcPts val="1001"/>
              </a:spcAft>
              <a:tabLst>
                <a:tab algn="l" pos="0"/>
              </a:tabLst>
            </a:pPr>
            <a:r>
              <a:rPr b="1" lang="tr-TR" sz="3400" spc="-1" strike="noStrike" u="sng">
                <a:solidFill>
                  <a:srgbClr val="000000"/>
                </a:solidFill>
                <a:uFillTx/>
                <a:latin typeface="Times New Roman"/>
                <a:ea typeface="Calibri"/>
              </a:rPr>
              <a:t>Collaborative Innovation-Lessons to be learned from </a:t>
            </a:r>
            <a:r>
              <a:rPr b="1" lang="tr-TR" sz="3400" spc="-1" strike="noStrike" u="sng" baseline="30000">
                <a:solidFill>
                  <a:srgbClr val="000000"/>
                </a:solidFill>
                <a:uFillTx/>
                <a:latin typeface="Times New Roman"/>
                <a:ea typeface="Calibri"/>
              </a:rPr>
              <a:t>«</a:t>
            </a:r>
            <a:r>
              <a:rPr b="1" lang="tr-TR" sz="3400" spc="-1" strike="noStrike" u="sng">
                <a:solidFill>
                  <a:srgbClr val="000000"/>
                </a:solidFill>
                <a:uFillTx/>
                <a:latin typeface="Times New Roman"/>
                <a:ea typeface="Calibri"/>
              </a:rPr>
              <a:t>open source SW development</a:t>
            </a:r>
            <a:r>
              <a:rPr b="1" lang="tr-TR" sz="3400" spc="-1" strike="noStrike" u="sng" baseline="30000">
                <a:solidFill>
                  <a:srgbClr val="000000"/>
                </a:solidFill>
                <a:uFillTx/>
                <a:latin typeface="Times New Roman"/>
                <a:ea typeface="Calibri"/>
              </a:rPr>
              <a:t>»</a:t>
            </a:r>
            <a:r>
              <a:rPr b="1" lang="tr-TR" sz="3400" spc="-1" strike="noStrike" u="sng">
                <a:solidFill>
                  <a:srgbClr val="000000"/>
                </a:solidFill>
                <a:uFillTx/>
                <a:latin typeface="Times New Roman"/>
                <a:ea typeface="Calibri"/>
              </a:rPr>
              <a:t>:</a:t>
            </a:r>
            <a:endParaRPr b="0" lang="en-US" sz="3400" spc="-1" strike="noStrike">
              <a:latin typeface="Arial"/>
            </a:endParaRPr>
          </a:p>
          <a:p>
            <a:pPr marL="343080" indent="-341640">
              <a:lnSpc>
                <a:spcPct val="115000"/>
              </a:lnSpc>
              <a:buClr>
                <a:srgbClr val="000000"/>
              </a:buClr>
              <a:buFont typeface="Symbol"/>
              <a:buChar char=""/>
              <a:tabLst>
                <a:tab algn="l" pos="0"/>
              </a:tabLst>
            </a:pPr>
            <a:r>
              <a:rPr b="0" lang="en-US" sz="3400" spc="-1" strike="noStrike">
                <a:solidFill>
                  <a:srgbClr val="000000"/>
                </a:solidFill>
                <a:latin typeface="Times New Roman"/>
                <a:ea typeface="Calibri"/>
              </a:rPr>
              <a:t>A content management system (CMS) is a computer application that supports the creation and modification of digital content. It is often used to support multiple users working in a collaborative environment.</a:t>
            </a:r>
            <a:endParaRPr b="0" lang="en-US" sz="3400" spc="-1" strike="noStrike">
              <a:latin typeface="Arial"/>
            </a:endParaRPr>
          </a:p>
          <a:p>
            <a:pPr marL="343080" indent="-341640">
              <a:lnSpc>
                <a:spcPct val="115000"/>
              </a:lnSpc>
              <a:buClr>
                <a:srgbClr val="000000"/>
              </a:buClr>
              <a:buFont typeface="Symbol"/>
              <a:buChar char=""/>
              <a:tabLst>
                <a:tab algn="l" pos="0"/>
              </a:tabLst>
            </a:pPr>
            <a:r>
              <a:rPr b="0" lang="en-US" sz="3400" spc="-1" strike="noStrike">
                <a:solidFill>
                  <a:srgbClr val="000000"/>
                </a:solidFill>
                <a:latin typeface="Times New Roman"/>
                <a:ea typeface="Calibri"/>
              </a:rPr>
              <a:t>Version control systems (VCS): Each revision is associated with a timestamp and the person making the change. Software tools for revision control are essential for the organization of multi-developer projects.</a:t>
            </a:r>
            <a:endParaRPr b="0" lang="en-US" sz="3400" spc="-1" strike="noStrike">
              <a:latin typeface="Arial"/>
            </a:endParaRPr>
          </a:p>
          <a:p>
            <a:pPr>
              <a:lnSpc>
                <a:spcPct val="115000"/>
              </a:lnSpc>
              <a:tabLst>
                <a:tab algn="l" pos="0"/>
              </a:tabLst>
            </a:pPr>
            <a:r>
              <a:rPr b="0" lang="tr-TR" sz="3600" spc="-1" strike="noStrike" u="sng">
                <a:solidFill>
                  <a:srgbClr val="0000ff"/>
                </a:solidFill>
                <a:uFillTx/>
                <a:latin typeface="Times New Roman"/>
                <a:ea typeface="Calibri"/>
                <a:hlinkClick r:id="rId1"/>
              </a:rPr>
              <a:t>GitXiv</a:t>
            </a:r>
            <a:r>
              <a:rPr b="0" lang="en-US" sz="3600" spc="-1" strike="noStrike">
                <a:solidFill>
                  <a:srgbClr val="000000"/>
                </a:solidFill>
                <a:latin typeface="Times New Roman"/>
                <a:ea typeface="Calibri"/>
              </a:rPr>
              <a:t>  : Collaborative Open Computer Science. It is a space to share open computer science projects </a:t>
            </a:r>
            <a:r>
              <a:rPr b="0" lang="tr-TR" sz="3600" spc="-1" strike="noStrike">
                <a:solidFill>
                  <a:srgbClr val="000000"/>
                </a:solidFill>
                <a:latin typeface="Times New Roman"/>
                <a:ea typeface="Calibri"/>
              </a:rPr>
              <a:t>offering a collaboratively curated feed of projects.</a:t>
            </a:r>
            <a:endParaRPr b="0" lang="en-US" sz="3600" spc="-1" strike="noStrike">
              <a:latin typeface="Arial"/>
            </a:endParaRPr>
          </a:p>
          <a:p>
            <a:pPr>
              <a:lnSpc>
                <a:spcPct val="115000"/>
              </a:lnSpc>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3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u="sng">
                <a:solidFill>
                  <a:srgbClr val="000000"/>
                </a:solidFill>
                <a:uFillTx/>
                <a:latin typeface="Times New Roman"/>
                <a:ea typeface="Calibri"/>
              </a:rPr>
              <a:t>Collaborative Innovation-Lessons to be learned from </a:t>
            </a:r>
            <a:r>
              <a:rPr b="1" lang="tr-TR" sz="2000" spc="-1" strike="noStrike" u="sng" baseline="30000">
                <a:solidFill>
                  <a:srgbClr val="000000"/>
                </a:solidFill>
                <a:uFillTx/>
                <a:latin typeface="Times New Roman"/>
                <a:ea typeface="Calibri"/>
              </a:rPr>
              <a:t>«</a:t>
            </a:r>
            <a:r>
              <a:rPr b="1" lang="tr-TR" sz="2000" spc="-1" strike="noStrike" u="sng">
                <a:solidFill>
                  <a:srgbClr val="000000"/>
                </a:solidFill>
                <a:uFillTx/>
                <a:latin typeface="Times New Roman"/>
                <a:ea typeface="Calibri"/>
              </a:rPr>
              <a:t>open source SW development</a:t>
            </a:r>
            <a:r>
              <a:rPr b="1" lang="tr-TR" sz="2000" spc="-1" strike="noStrike" u="sng" baseline="30000">
                <a:solidFill>
                  <a:srgbClr val="000000"/>
                </a:solidFill>
                <a:uFillTx/>
                <a:latin typeface="Times New Roman"/>
                <a:ea typeface="Calibri"/>
              </a:rPr>
              <a:t>»</a:t>
            </a:r>
            <a:r>
              <a:rPr b="1" lang="tr-TR" sz="2000" spc="-1" strike="noStrike" u="sng">
                <a:solidFill>
                  <a:srgbClr val="000000"/>
                </a:solidFill>
                <a:uFillTx/>
                <a:latin typeface="Times New Roman"/>
                <a:ea typeface="Calibri"/>
              </a:rPr>
              <a:t>:</a:t>
            </a:r>
            <a:endParaRPr b="0" lang="en-US" sz="2000" spc="-1" strike="noStrike">
              <a:latin typeface="Arial"/>
            </a:endParaRPr>
          </a:p>
          <a:p>
            <a:pPr marL="457200">
              <a:lnSpc>
                <a:spcPct val="100000"/>
              </a:lnSpc>
              <a:spcBef>
                <a:spcPts val="400"/>
              </a:spcBef>
              <a:tabLst>
                <a:tab algn="l" pos="0"/>
              </a:tabLst>
            </a:pPr>
            <a:r>
              <a:rPr b="0" lang="tr-TR" sz="2000" spc="-1" strike="noStrike" u="sng">
                <a:solidFill>
                  <a:srgbClr val="0000ff"/>
                </a:solidFill>
                <a:uFillTx/>
                <a:latin typeface="Times New Roman"/>
                <a:ea typeface="Calibri"/>
                <a:hlinkClick r:id="rId1"/>
              </a:rPr>
              <a:t>arXiv</a:t>
            </a:r>
            <a:r>
              <a:rPr b="0" lang="tr-TR" sz="2000" spc="-1" strike="noStrike">
                <a:solidFill>
                  <a:srgbClr val="000000"/>
                </a:solidFill>
                <a:latin typeface="Times New Roman"/>
                <a:ea typeface="Calibri"/>
              </a:rPr>
              <a:t> : Repository of electronic </a:t>
            </a:r>
            <a:r>
              <a:rPr b="0" lang="tr-TR" sz="2000" spc="-1" strike="noStrike" u="sng">
                <a:solidFill>
                  <a:srgbClr val="0000ff"/>
                </a:solidFill>
                <a:uFillTx/>
                <a:latin typeface="Times New Roman"/>
                <a:ea typeface="Calibri"/>
                <a:hlinkClick r:id="rId2"/>
              </a:rPr>
              <a:t>scientific papers</a:t>
            </a:r>
            <a:r>
              <a:rPr b="0" lang="tr-TR" sz="2000" spc="-1" strike="noStrike">
                <a:solidFill>
                  <a:srgbClr val="000000"/>
                </a:solidFill>
                <a:latin typeface="Times New Roman"/>
                <a:ea typeface="Calibri"/>
              </a:rPr>
              <a:t> on which computer scientists release new research findings . It has over 1 million submissions and grows at a rate of 8,000 per month.</a:t>
            </a:r>
            <a:endParaRPr b="0" lang="en-US" sz="2000" spc="-1" strike="noStrike">
              <a:latin typeface="Arial"/>
            </a:endParaRPr>
          </a:p>
          <a:p>
            <a:pPr marL="457200">
              <a:lnSpc>
                <a:spcPct val="100000"/>
              </a:lnSpc>
              <a:spcBef>
                <a:spcPts val="400"/>
              </a:spcBef>
              <a:tabLst>
                <a:tab algn="l" pos="0"/>
              </a:tabLst>
            </a:pPr>
            <a:r>
              <a:rPr b="0" lang="tr-TR" sz="2000" spc="-1" strike="noStrike" u="sng">
                <a:solidFill>
                  <a:srgbClr val="0000ff"/>
                </a:solidFill>
                <a:uFillTx/>
                <a:latin typeface="Times New Roman"/>
                <a:ea typeface="Calibri"/>
                <a:hlinkClick r:id="rId3"/>
              </a:rPr>
              <a:t>Github</a:t>
            </a:r>
            <a:r>
              <a:rPr b="0" lang="tr-TR" sz="2000" spc="-1" strike="noStrike">
                <a:solidFill>
                  <a:srgbClr val="000000"/>
                </a:solidFill>
                <a:latin typeface="Times New Roman"/>
                <a:ea typeface="Calibri"/>
              </a:rPr>
              <a:t> :  Just days later than a paper appear in </a:t>
            </a:r>
            <a:r>
              <a:rPr b="0" lang="tr-TR" sz="2000" spc="-1" strike="noStrike" u="sng">
                <a:solidFill>
                  <a:srgbClr val="0000ff"/>
                </a:solidFill>
                <a:uFillTx/>
                <a:latin typeface="Times New Roman"/>
                <a:ea typeface="Calibri"/>
                <a:hlinkClick r:id="rId4"/>
              </a:rPr>
              <a:t>arXiv</a:t>
            </a:r>
            <a:r>
              <a:rPr b="0" lang="tr-TR" sz="2000" spc="-1" strike="noStrike">
                <a:solidFill>
                  <a:srgbClr val="000000"/>
                </a:solidFill>
                <a:latin typeface="Times New Roman"/>
                <a:ea typeface="Calibri"/>
              </a:rPr>
              <a:t> ,  developers release an open-source implementation of it. GitHub is a web-based </a:t>
            </a:r>
            <a:r>
              <a:rPr b="0" lang="tr-TR" sz="2000" spc="-1" strike="noStrike" u="sng">
                <a:solidFill>
                  <a:srgbClr val="0000ff"/>
                </a:solidFill>
                <a:uFillTx/>
                <a:latin typeface="Times New Roman"/>
                <a:ea typeface="Calibri"/>
                <a:hlinkClick r:id="rId5"/>
              </a:rPr>
              <a:t>Git</a:t>
            </a:r>
            <a:r>
              <a:rPr b="0" lang="tr-TR" sz="2000" spc="-1" strike="noStrike">
                <a:solidFill>
                  <a:srgbClr val="000000"/>
                </a:solidFill>
                <a:latin typeface="Times New Roman"/>
                <a:ea typeface="Calibri"/>
              </a:rPr>
              <a:t> repository hosting service, which offers </a:t>
            </a:r>
            <a:r>
              <a:rPr b="0" lang="tr-TR" sz="2000" spc="-1" strike="noStrike" u="sng">
                <a:solidFill>
                  <a:srgbClr val="0000ff"/>
                </a:solidFill>
                <a:uFillTx/>
                <a:latin typeface="Times New Roman"/>
                <a:ea typeface="Calibri"/>
                <a:hlinkClick r:id="rId6"/>
              </a:rPr>
              <a:t>distributed revision control</a:t>
            </a:r>
            <a:r>
              <a:rPr b="0" lang="tr-TR" sz="2000" spc="-1" strike="noStrike">
                <a:solidFill>
                  <a:srgbClr val="000000"/>
                </a:solidFill>
                <a:latin typeface="Times New Roman"/>
                <a:ea typeface="Calibri"/>
              </a:rPr>
              <a:t> &amp; collaboration tools. They have around 10 million repositories and close to 4 million users.</a:t>
            </a:r>
            <a:endParaRPr b="0" lang="en-US" sz="2000" spc="-1" strike="noStrike">
              <a:latin typeface="Arial"/>
            </a:endParaRPr>
          </a:p>
          <a:p>
            <a:pPr marL="457200">
              <a:lnSpc>
                <a:spcPct val="100000"/>
              </a:lnSpc>
              <a:spcBef>
                <a:spcPts val="400"/>
              </a:spcBef>
              <a:tabLst>
                <a:tab algn="l" pos="0"/>
              </a:tabLst>
            </a:pPr>
            <a:r>
              <a:rPr b="0" lang="tr-TR" sz="2000" spc="-1" strike="noStrike">
                <a:solidFill>
                  <a:srgbClr val="000000"/>
                </a:solidFill>
                <a:latin typeface="Times New Roman"/>
                <a:ea typeface="Calibri"/>
              </a:rPr>
              <a:t>This pattern may be called  collaborative open computer science</a:t>
            </a:r>
            <a:endParaRPr b="0" lang="en-US" sz="2000" spc="-1" strike="noStrike">
              <a:latin typeface="Arial"/>
            </a:endParaRPr>
          </a:p>
          <a:p>
            <a:pPr marL="457200">
              <a:lnSpc>
                <a:spcPct val="100000"/>
              </a:lnSpc>
              <a:spcBef>
                <a:spcPts val="360"/>
              </a:spcBef>
              <a:tabLst>
                <a:tab algn="l" pos="0"/>
              </a:tabLst>
            </a:pPr>
            <a:r>
              <a:rPr b="1" i="1" lang="tr-TR" sz="1800" spc="-1" strike="noStrike">
                <a:solidFill>
                  <a:srgbClr val="000000"/>
                </a:solidFill>
                <a:latin typeface="Times New Roman"/>
                <a:ea typeface="Calibri"/>
              </a:rPr>
              <a:t>Notes:  </a:t>
            </a:r>
            <a:r>
              <a:rPr b="0" lang="tr-TR" sz="1800" spc="-1" strike="noStrike">
                <a:solidFill>
                  <a:srgbClr val="000000"/>
                </a:solidFill>
                <a:latin typeface="Times New Roman"/>
                <a:ea typeface="Calibri"/>
              </a:rPr>
              <a:t>Users can submit their findings and let the community rank and discuss it.</a:t>
            </a:r>
            <a:endParaRPr b="0" lang="en-US" sz="1800" spc="-1" strike="noStrike">
              <a:latin typeface="Arial"/>
            </a:endParaRPr>
          </a:p>
          <a:p>
            <a:pPr marL="457200">
              <a:lnSpc>
                <a:spcPct val="115000"/>
              </a:lnSpc>
              <a:tabLst>
                <a:tab algn="l" pos="0"/>
              </a:tabLst>
            </a:pPr>
            <a:r>
              <a:rPr b="0" lang="en-US" sz="1800" spc="-1" strike="noStrike">
                <a:solidFill>
                  <a:srgbClr val="000000"/>
                </a:solidFill>
                <a:latin typeface="Times New Roman"/>
                <a:ea typeface="Calibri"/>
              </a:rPr>
              <a:t>Only if they can provide an incentive and/or reward for each party involved, will the motivation be there to jointly innovate and therefore enjoy the benefits stemming from multiple sources of knowledge.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3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en-US" sz="2000" spc="-1" strike="noStrike" u="sng">
                <a:solidFill>
                  <a:srgbClr val="000000"/>
                </a:solidFill>
                <a:uFillTx/>
                <a:latin typeface="Times New Roman"/>
                <a:ea typeface="Calibri"/>
              </a:rPr>
              <a:t>Examples open Innovation platforms: </a:t>
            </a: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1.</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OPENISME(A European Union Open Innovation Platform-Turkish partner TAGES)  - Scientific paper, patent and popüler technologies Search Platform . Knowledge integration?</a:t>
            </a: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Provides info. about the innovative value and timeliness of your business idea.</a:t>
            </a: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Provides fast access to international patent database.</a:t>
            </a: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Shows those who work on same or similar problems and helps  to develope alternative and different ideas and cooperate with them.</a:t>
            </a: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Suggests ways to value (bring into life) those technologies in your portfolio.</a:t>
            </a:r>
            <a:endParaRPr b="0" lang="en-US" sz="2000" spc="-1" strike="noStrike">
              <a:latin typeface="Arial"/>
            </a:endParaRPr>
          </a:p>
          <a:p>
            <a:pPr>
              <a:lnSpc>
                <a:spcPct val="115000"/>
              </a:lnSpc>
              <a:spcAft>
                <a:spcPts val="1001"/>
              </a:spcAft>
              <a:tabLst>
                <a:tab algn="l" pos="0"/>
              </a:tabLst>
            </a:pPr>
            <a:endParaRPr b="0" lang="en-US" sz="2000" spc="-1" strike="noStrike">
              <a:latin typeface="Arial"/>
            </a:endParaRPr>
          </a:p>
          <a:p>
            <a:pPr>
              <a:lnSpc>
                <a:spcPct val="115000"/>
              </a:lnSpc>
              <a:spcAft>
                <a:spcPts val="1001"/>
              </a:spcAft>
              <a:tabLst>
                <a:tab algn="l" pos="0"/>
              </a:tabLst>
            </a:pPr>
            <a:r>
              <a:rPr b="0" lang="en-US" sz="2000" spc="-1" strike="noStrike">
                <a:solidFill>
                  <a:srgbClr val="000000"/>
                </a:solidFill>
                <a:latin typeface="Times New Roman"/>
                <a:ea typeface="Calibri"/>
              </a:rPr>
              <a:t>2.OpenIDEO : Open innovation platform.</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4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15000"/>
              </a:lnSpc>
              <a:spcAft>
                <a:spcPts val="1001"/>
              </a:spcAft>
              <a:tabLst>
                <a:tab algn="l" pos="0"/>
              </a:tabLst>
            </a:pPr>
            <a:r>
              <a:rPr b="1" lang="tr-TR" sz="2000" spc="-1" strike="noStrike" u="sng">
                <a:solidFill>
                  <a:srgbClr val="000000"/>
                </a:solidFill>
                <a:uFillTx/>
                <a:latin typeface="Times New Roman"/>
                <a:ea typeface="Calibri"/>
              </a:rPr>
              <a:t>Open Innovation </a:t>
            </a:r>
            <a:r>
              <a:rPr b="1" lang="en-US" sz="2000" spc="-1" strike="noStrike" u="sng">
                <a:solidFill>
                  <a:srgbClr val="000000"/>
                </a:solidFill>
                <a:uFillTx/>
                <a:latin typeface="Times New Roman"/>
                <a:ea typeface="Calibri"/>
              </a:rPr>
              <a:t>Success Stories:</a:t>
            </a:r>
            <a:endParaRPr b="0" lang="en-US" sz="2000" spc="-1" strike="noStrike">
              <a:latin typeface="Arial"/>
            </a:endParaRPr>
          </a:p>
          <a:p>
            <a:pPr>
              <a:lnSpc>
                <a:spcPct val="115000"/>
              </a:lnSpc>
              <a:spcAft>
                <a:spcPts val="1001"/>
              </a:spcAft>
              <a:tabLst>
                <a:tab algn="l" pos="0"/>
              </a:tabLst>
            </a:pPr>
            <a:r>
              <a:rPr b="1" i="1" lang="en-US" sz="2000" spc="-1" strike="noStrike">
                <a:solidFill>
                  <a:srgbClr val="000000"/>
                </a:solidFill>
                <a:latin typeface="Times New Roman"/>
                <a:ea typeface="Calibri"/>
              </a:rPr>
              <a:t>Example #1, Procter &amp; Gamble: </a:t>
            </a:r>
            <a:r>
              <a:rPr b="0" lang="en-US" sz="2000" spc="-1" strike="noStrike">
                <a:solidFill>
                  <a:srgbClr val="000000"/>
                </a:solidFill>
                <a:latin typeface="Times New Roman"/>
                <a:ea typeface="Calibri"/>
              </a:rPr>
              <a:t>Reduced the function of internal R&amp;</a:t>
            </a:r>
            <a:r>
              <a:rPr b="0" lang="tr-TR" sz="2000" spc="-1" strike="noStrike">
                <a:solidFill>
                  <a:srgbClr val="000000"/>
                </a:solidFill>
                <a:latin typeface="Times New Roman"/>
                <a:ea typeface="Calibri"/>
              </a:rPr>
              <a:t>D</a:t>
            </a:r>
            <a:r>
              <a:rPr b="0" lang="en-US" sz="2000" spc="-1" strike="noStrike">
                <a:solidFill>
                  <a:srgbClr val="000000"/>
                </a:solidFill>
                <a:latin typeface="Times New Roman"/>
                <a:ea typeface="Calibri"/>
              </a:rPr>
              <a:t> Center and acquiring ideas from external innovators, universities and suppliers , giving shares, and other rewards in return.</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New product ideas increased 10 times  in 10 years. Using open innovation P&amp;G increased its profit 3 times (total of 8.6 billion $) and caught a growth of 6% in last 5 years.</a:t>
            </a:r>
            <a:endParaRPr b="0" lang="en-US" sz="2000" spc="-1" strike="noStrike">
              <a:latin typeface="Arial"/>
            </a:endParaRPr>
          </a:p>
          <a:p>
            <a:pPr>
              <a:lnSpc>
                <a:spcPct val="115000"/>
              </a:lnSpc>
              <a:spcAft>
                <a:spcPts val="1001"/>
              </a:spcAft>
              <a:tabLst>
                <a:tab algn="l" pos="0"/>
              </a:tabLst>
            </a:pPr>
            <a:r>
              <a:rPr b="1" lang="en-US" sz="2000" spc="-1" strike="noStrike">
                <a:solidFill>
                  <a:srgbClr val="000000"/>
                </a:solidFill>
                <a:latin typeface="Times New Roman"/>
                <a:ea typeface="Calibri"/>
              </a:rPr>
              <a:t>Example #2, IBM: </a:t>
            </a:r>
            <a:r>
              <a:rPr b="0" lang="en-US" sz="2000" spc="-1" strike="noStrike">
                <a:solidFill>
                  <a:srgbClr val="000000"/>
                </a:solidFill>
                <a:latin typeface="Times New Roman"/>
                <a:ea typeface="Calibri"/>
              </a:rPr>
              <a:t>Recognizes that in SW development percentage of innovation sources are, 37% partners, 35% customers, </a:t>
            </a:r>
            <a:r>
              <a:rPr b="0" lang="tr-TR" sz="2000" spc="-1" strike="noStrike">
                <a:solidFill>
                  <a:srgbClr val="000000"/>
                </a:solidFill>
                <a:latin typeface="Times New Roman"/>
                <a:ea typeface="Calibri"/>
              </a:rPr>
              <a:t>23</a:t>
            </a:r>
            <a:r>
              <a:rPr b="0" lang="en-US" sz="2000" spc="-1" strike="noStrike">
                <a:solidFill>
                  <a:srgbClr val="000000"/>
                </a:solidFill>
                <a:latin typeface="Times New Roman"/>
                <a:ea typeface="Calibri"/>
              </a:rPr>
              <a:t>% consultants, 5% internal R&amp;D Dept. Open source OS linux is a big success.</a:t>
            </a:r>
            <a:endParaRPr b="0" lang="en-US" sz="2000" spc="-1" strike="noStrike">
              <a:latin typeface="Arial"/>
            </a:endParaRPr>
          </a:p>
          <a:p>
            <a:pPr>
              <a:lnSpc>
                <a:spcPct val="115000"/>
              </a:lnSpc>
              <a:spcAft>
                <a:spcPts val="1001"/>
              </a:spcAft>
              <a:tabLst>
                <a:tab algn="l" pos="0"/>
              </a:tabLst>
            </a:pPr>
            <a:r>
              <a:rPr b="1" lang="tr-TR" sz="2000" spc="-1" strike="noStrike" u="sng">
                <a:solidFill>
                  <a:srgbClr val="000000"/>
                </a:solidFill>
                <a:uFillTx/>
                <a:latin typeface="Times New Roman"/>
                <a:ea typeface="Calibri"/>
              </a:rPr>
              <a:t>Final Note: </a:t>
            </a:r>
            <a:r>
              <a:rPr b="0" lang="en-US" sz="2000" spc="-1" strike="noStrike">
                <a:solidFill>
                  <a:srgbClr val="000000"/>
                </a:solidFill>
                <a:latin typeface="Times New Roman"/>
                <a:ea typeface="Calibri"/>
              </a:rPr>
              <a:t>Innovative processes are neither completely closed nor fully open, and businesses usually collaborate if they believe that collaboration with the external environment will be beneficial to them</a:t>
            </a:r>
            <a:r>
              <a:rPr b="0" lang="tr-TR"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(trade off, balance).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4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tr-TR" sz="2400" spc="-1" strike="noStrike" u="sng">
                <a:solidFill>
                  <a:srgbClr val="000000"/>
                </a:solidFill>
                <a:uFillTx/>
                <a:latin typeface="Times New Roman"/>
                <a:ea typeface="Calibri"/>
              </a:rPr>
              <a:t>Open Innovation 4.0 :</a:t>
            </a: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Innovation Growth Global Conferen</a:t>
            </a:r>
            <a:r>
              <a:rPr b="0" lang="tr-TR" sz="2400" spc="-1" strike="noStrike">
                <a:solidFill>
                  <a:srgbClr val="000000"/>
                </a:solidFill>
                <a:latin typeface="Times New Roman"/>
                <a:ea typeface="Calibri"/>
              </a:rPr>
              <a:t>.</a:t>
            </a:r>
            <a:r>
              <a:rPr b="0" lang="en-US" sz="2400" spc="-1" strike="noStrike">
                <a:solidFill>
                  <a:srgbClr val="000000"/>
                </a:solidFill>
                <a:latin typeface="Times New Roman"/>
                <a:ea typeface="Calibri"/>
              </a:rPr>
              <a:t> 13-14 June 2017, Barcelon</a:t>
            </a:r>
            <a:r>
              <a:rPr b="0" lang="tr-TR" sz="2400" spc="-1" strike="noStrike">
                <a:solidFill>
                  <a:srgbClr val="000000"/>
                </a:solidFill>
                <a:latin typeface="Times New Roman"/>
                <a:ea typeface="Calibri"/>
              </a:rPr>
              <a:t>a.</a:t>
            </a: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INDUSTRY 4.0 and the challenge of digitalization in Asturias</a:t>
            </a:r>
            <a:endParaRPr b="0" lang="en-US" sz="2400" spc="-1" strike="noStrike">
              <a:latin typeface="Arial"/>
            </a:endParaRPr>
          </a:p>
          <a:p>
            <a:pPr>
              <a:lnSpc>
                <a:spcPct val="100000"/>
              </a:lnSpc>
              <a:tabLst>
                <a:tab algn="l" pos="0"/>
              </a:tabLst>
            </a:pPr>
            <a:r>
              <a:rPr b="1" lang="en-US" sz="2400" spc="-1" strike="noStrike">
                <a:solidFill>
                  <a:srgbClr val="000000"/>
                </a:solidFill>
                <a:latin typeface="Times New Roman"/>
                <a:ea typeface="Calibri"/>
              </a:rPr>
              <a:t>Asturias</a:t>
            </a:r>
            <a:r>
              <a:rPr b="0" lang="en-US" sz="2400" spc="-1" strike="noStrike">
                <a:solidFill>
                  <a:srgbClr val="000000"/>
                </a:solidFill>
                <a:latin typeface="Times New Roman"/>
                <a:ea typeface="Calibri"/>
              </a:rPr>
              <a:t> is an autonomous community in north-west Spain.</a:t>
            </a:r>
            <a:endParaRPr b="0" lang="en-US" sz="2400" spc="-1" strike="noStrike">
              <a:latin typeface="Arial"/>
            </a:endParaRPr>
          </a:p>
          <a:p>
            <a:pPr>
              <a:lnSpc>
                <a:spcPct val="100000"/>
              </a:lnSpc>
              <a:tabLst>
                <a:tab algn="l" pos="0"/>
              </a:tabLst>
            </a:pPr>
            <a:r>
              <a:rPr b="1" lang="en-US" sz="2400" spc="-1" strike="noStrike">
                <a:solidFill>
                  <a:srgbClr val="000000"/>
                </a:solidFill>
                <a:latin typeface="Times New Roman"/>
                <a:ea typeface="Calibri"/>
              </a:rPr>
              <a:t>IDEPA</a:t>
            </a:r>
            <a:r>
              <a:rPr b="0" lang="en-US" sz="2400" spc="-1" strike="noStrike">
                <a:solidFill>
                  <a:srgbClr val="000000"/>
                </a:solidFill>
                <a:latin typeface="Times New Roman"/>
                <a:ea typeface="Calibri"/>
              </a:rPr>
              <a:t> Name of the programme/initiative that provide grants for international R&amp;D projects in Asturias.</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I4.0 enabled by the Internet of Things (IoT) allows for the integration of people, applications and assets within a company. It also fosters the integration of a company with its wider ecosystem, potentially consisting of subcontractors, customers, suppliers and R&amp;D partners (collaboration platform</a:t>
            </a:r>
            <a:r>
              <a:rPr b="0" lang="en-US" sz="2000" spc="-1" strike="noStrike">
                <a:solidFill>
                  <a:srgbClr val="000000"/>
                </a:solidFill>
                <a:latin typeface="Times New Roman"/>
                <a:ea typeface="Calibri"/>
              </a:rPr>
              <a:t>)</a:t>
            </a:r>
            <a:r>
              <a:rPr b="0" lang="tr-TR" sz="2000" spc="-1" strike="noStrike">
                <a:solidFill>
                  <a:srgbClr val="000000"/>
                </a:solidFill>
                <a:latin typeface="Times New Roman"/>
                <a:ea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4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tr-TR" sz="2400" spc="-1" strike="noStrike" u="sng">
                <a:solidFill>
                  <a:srgbClr val="000000"/>
                </a:solidFill>
                <a:uFillTx/>
                <a:latin typeface="Times New Roman"/>
                <a:ea typeface="Calibri"/>
              </a:rPr>
              <a:t>Open Innovation 4.0 :</a:t>
            </a: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Major trends that encourage I4.0 are shorter product and service lifecycles and therefore the need to speed up time to market. </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This will increase the need for innovation and will introduce both complexity and cost. </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It may also bring organizations to their limit in terms of innovation capacity and capabilities in-house.</a:t>
            </a:r>
            <a:endParaRPr b="0" lang="en-US" sz="2400" spc="-1" strike="noStrike">
              <a:latin typeface="Arial"/>
            </a:endParaRPr>
          </a:p>
          <a:p>
            <a:pPr>
              <a:lnSpc>
                <a:spcPct val="100000"/>
              </a:lnSpc>
              <a:tabLst>
                <a:tab algn="l" pos="0"/>
              </a:tabLst>
            </a:pPr>
            <a:endParaRPr b="0" lang="en-US" sz="2400" spc="-1" strike="noStrike">
              <a:latin typeface="Arial"/>
            </a:endParaRPr>
          </a:p>
          <a:p>
            <a:pPr>
              <a:lnSpc>
                <a:spcPct val="100000"/>
              </a:lnSpc>
              <a:tabLst>
                <a:tab algn="l" pos="0"/>
              </a:tabLst>
            </a:pPr>
            <a:r>
              <a:rPr b="0" lang="en-US" sz="2400" spc="-1" strike="noStrike">
                <a:solidFill>
                  <a:srgbClr val="000000"/>
                </a:solidFill>
                <a:latin typeface="Times New Roman"/>
                <a:ea typeface="Calibri"/>
              </a:rPr>
              <a:t>Open Innovation can be an approach to master the innovation game and to stay competitive in fast-changing markets.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4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marL="457200">
              <a:lnSpc>
                <a:spcPct val="115000"/>
              </a:lnSpc>
              <a:tabLst>
                <a:tab algn="l" pos="0"/>
              </a:tabLst>
            </a:pPr>
            <a:r>
              <a:rPr b="1" lang="tr-TR" sz="2400" spc="-1" strike="noStrike" u="sng">
                <a:solidFill>
                  <a:srgbClr val="000000"/>
                </a:solidFill>
                <a:uFillTx/>
                <a:latin typeface="Times New Roman"/>
                <a:ea typeface="Calibri"/>
              </a:rPr>
              <a:t>Open Innovation 4.0 Program</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Meeting Point: Public / private collaboration initiative.</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Mutual Benefit: Improving digital capabilities of industry and acceleration and traction of innovative young companies to the market through an Open innovation program in the field of Industry 4.0.</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Leading companies: TECHNOLOGICAL –CHALLENGES. Problem definition</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Call for proposals: Open call for entrepreneurs / startups proposing solutions for the announced CHALLENGES.</a:t>
            </a:r>
            <a:endParaRPr b="0" lang="en-US" sz="2400" spc="-1" strike="noStrike">
              <a:latin typeface="Arial"/>
            </a:endParaRPr>
          </a:p>
          <a:p>
            <a:pPr marL="457200">
              <a:lnSpc>
                <a:spcPct val="100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4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marL="457200">
              <a:lnSpc>
                <a:spcPct val="115000"/>
              </a:lnSpc>
              <a:tabLst>
                <a:tab algn="l" pos="0"/>
              </a:tabLst>
            </a:pPr>
            <a:r>
              <a:rPr b="1" lang="tr-TR" sz="2400" spc="-1" strike="noStrike">
                <a:solidFill>
                  <a:srgbClr val="000000"/>
                </a:solidFill>
                <a:latin typeface="Times New Roman"/>
                <a:ea typeface="Calibri"/>
              </a:rPr>
              <a:t>Phase 1:</a:t>
            </a:r>
            <a:r>
              <a:rPr b="0" lang="tr-TR" sz="2400" spc="-1" strike="noStrike">
                <a:solidFill>
                  <a:srgbClr val="000000"/>
                </a:solidFill>
                <a:latin typeface="Times New Roman"/>
                <a:ea typeface="Calibri"/>
              </a:rPr>
              <a:t> Each leading company selects 1 solution. All selected solutions take part in an acceleration program of Industry 4.0 for the preparation and definition of the project.</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Negotiation of the key aspects for the implementation</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Access to acceleration program managed by the CEEI Asturias.</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Mentoring: IDEPA/CEEI and external experts in the areas of work and business</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Incubation during the development of the project</a:t>
            </a:r>
            <a:endParaRPr b="0" lang="en-US" sz="2400" spc="-1" strike="noStrike">
              <a:latin typeface="Arial"/>
            </a:endParaRPr>
          </a:p>
          <a:p>
            <a:pPr marL="457200">
              <a:lnSpc>
                <a:spcPct val="115000"/>
              </a:lnSpc>
              <a:tabLst>
                <a:tab algn="l" pos="0"/>
              </a:tabLst>
            </a:pPr>
            <a:r>
              <a:rPr b="0" lang="tr-TR" sz="2400" spc="-1" strike="noStrike">
                <a:solidFill>
                  <a:srgbClr val="000000"/>
                </a:solidFill>
                <a:latin typeface="Times New Roman"/>
                <a:ea typeface="Calibri"/>
              </a:rPr>
              <a:t>• </a:t>
            </a:r>
            <a:r>
              <a:rPr b="0" lang="tr-TR" sz="2400" spc="-1" strike="noStrike">
                <a:solidFill>
                  <a:srgbClr val="000000"/>
                </a:solidFill>
                <a:latin typeface="Times New Roman"/>
                <a:ea typeface="Calibri"/>
              </a:rPr>
              <a:t>Financial contribution of 2,000 euros from the tractor Company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5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marL="457200">
              <a:lnSpc>
                <a:spcPct val="115000"/>
              </a:lnSpc>
              <a:tabLst>
                <a:tab algn="l" pos="0"/>
              </a:tabLst>
            </a:pPr>
            <a:r>
              <a:rPr b="1" lang="tr-TR" sz="2000" spc="-1" strike="noStrike">
                <a:solidFill>
                  <a:srgbClr val="000000"/>
                </a:solidFill>
                <a:latin typeface="Times New Roman"/>
                <a:ea typeface="Calibri"/>
              </a:rPr>
              <a:t>Phase 2:</a:t>
            </a:r>
            <a:r>
              <a:rPr b="0" lang="tr-TR" sz="2000" spc="-1" strike="noStrike">
                <a:solidFill>
                  <a:srgbClr val="000000"/>
                </a:solidFill>
                <a:latin typeface="Times New Roman"/>
                <a:ea typeface="Calibri"/>
              </a:rPr>
              <a:t> Implementation / Demonstration. Public call for financing. </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Financial support - IDEPA: 2nd half 2017, estimated project execution 1 year.</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Collaborative project: Sharing risks. Budget estimated up to 60.000 €. Return depending on the size of the companies (Small companies or large company)</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Facing technological challenges: Open to new applicants</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The company MUST be established in Asturias to apply for the call</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Implementation of the technologies, services and products developed by the company to obtain the validation of the solution</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Possibility of accessing additional financing for the continuity of the business project</a:t>
            </a:r>
            <a:endParaRPr b="0" lang="en-US" sz="2000" spc="-1" strike="noStrike">
              <a:latin typeface="Arial"/>
            </a:endParaRPr>
          </a:p>
          <a:p>
            <a:pPr marL="457200">
              <a:lnSpc>
                <a:spcPct val="115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15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marL="457200">
              <a:lnSpc>
                <a:spcPct val="115000"/>
              </a:lnSpc>
              <a:tabLst>
                <a:tab algn="l" pos="0"/>
              </a:tabLst>
            </a:pPr>
            <a:r>
              <a:rPr b="1" lang="tr-TR" sz="2000" spc="-1" strike="noStrike" u="sng">
                <a:solidFill>
                  <a:srgbClr val="000000"/>
                </a:solidFill>
                <a:uFillTx/>
                <a:latin typeface="Times New Roman"/>
                <a:ea typeface="Calibri"/>
              </a:rPr>
              <a:t>Applicants:</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Researchers</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Entrepreneurs</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Start-ups and young innovative and/or technology based companies established in last 5    years.</a:t>
            </a:r>
            <a:endParaRPr b="0" lang="en-US" sz="2000" spc="-1" strike="noStrike">
              <a:latin typeface="Arial"/>
            </a:endParaRPr>
          </a:p>
          <a:p>
            <a:pPr marL="457200">
              <a:lnSpc>
                <a:spcPct val="115000"/>
              </a:lnSpc>
              <a:tabLst>
                <a:tab algn="l" pos="0"/>
              </a:tabLst>
            </a:pPr>
            <a:endParaRPr b="0" lang="en-US" sz="2000" spc="-1" strike="noStrike">
              <a:latin typeface="Arial"/>
            </a:endParaRPr>
          </a:p>
          <a:p>
            <a:pPr marL="457200">
              <a:lnSpc>
                <a:spcPct val="115000"/>
              </a:lnSpc>
              <a:tabLst>
                <a:tab algn="l" pos="0"/>
              </a:tabLst>
            </a:pPr>
            <a:r>
              <a:rPr b="1" lang="tr-TR" sz="2000" spc="-1" strike="noStrike" u="sng">
                <a:solidFill>
                  <a:srgbClr val="000000"/>
                </a:solidFill>
                <a:uFillTx/>
                <a:latin typeface="Times New Roman"/>
                <a:ea typeface="Calibri"/>
              </a:rPr>
              <a:t>Types of participation: </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Individual / Partnership. In case of consortium, all the companies participating must be eligible</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No geographical limitation: Regional / National / International</a:t>
            </a:r>
            <a:endParaRPr b="0" lang="en-US" sz="2000" spc="-1" strike="noStrike">
              <a:latin typeface="Arial"/>
            </a:endParaRPr>
          </a:p>
          <a:p>
            <a:pPr marL="457200">
              <a:lnSpc>
                <a:spcPct val="115000"/>
              </a:lnSpc>
              <a:tabLst>
                <a:tab algn="l" pos="0"/>
              </a:tabLst>
            </a:pPr>
            <a:r>
              <a:rPr b="0" lang="tr-TR" sz="2000" spc="-1" strike="noStrike">
                <a:solidFill>
                  <a:srgbClr val="000000"/>
                </a:solidFill>
                <a:latin typeface="Times New Roman"/>
                <a:ea typeface="Calibri"/>
              </a:rPr>
              <a:t>• </a:t>
            </a:r>
            <a:r>
              <a:rPr b="0" lang="tr-TR" sz="2000" spc="-1" strike="noStrike">
                <a:solidFill>
                  <a:srgbClr val="000000"/>
                </a:solidFill>
                <a:latin typeface="Times New Roman"/>
                <a:ea typeface="Calibri"/>
              </a:rPr>
              <a:t>Researchers / Entrepreneurs: Clear business focus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8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Autofit/>
          </a:bodyPr>
          <a:p>
            <a:pPr>
              <a:lnSpc>
                <a:spcPct val="115000"/>
              </a:lnSpc>
              <a:tabLst>
                <a:tab algn="l" pos="0"/>
              </a:tabLst>
            </a:pPr>
            <a:r>
              <a:rPr b="1" lang="en-US" sz="2400" spc="-1" strike="noStrike" u="sng">
                <a:solidFill>
                  <a:srgbClr val="000000"/>
                </a:solidFill>
                <a:uFillTx/>
                <a:latin typeface="Calibri"/>
                <a:ea typeface="Calibri"/>
              </a:rPr>
              <a:t>Open innovation(co-creation):</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This approach is based on the acknowledgement that knowledge and experience within an organization is necessarily limited and that internal regulations and processes may even represent further limitations to innovation. </a:t>
            </a:r>
            <a:endParaRPr b="0" lang="en-US" sz="2400" spc="-1" strike="noStrike">
              <a:latin typeface="Arial"/>
            </a:endParaRPr>
          </a:p>
          <a:p>
            <a:pPr>
              <a:lnSpc>
                <a:spcPct val="115000"/>
              </a:lnSpc>
              <a:tabLst>
                <a:tab algn="l" pos="0"/>
              </a:tabLst>
            </a:pPr>
            <a:r>
              <a:rPr b="1" lang="tr-TR" sz="2400" spc="-1" strike="noStrike">
                <a:solidFill>
                  <a:srgbClr val="000000"/>
                </a:solidFill>
                <a:latin typeface="Calibri"/>
                <a:ea typeface="Calibri"/>
              </a:rPr>
              <a:t>A</a:t>
            </a:r>
            <a:r>
              <a:rPr b="1" lang="en-US" sz="2400" spc="-1" strike="noStrike">
                <a:solidFill>
                  <a:srgbClr val="000000"/>
                </a:solidFill>
                <a:latin typeface="Calibri"/>
                <a:ea typeface="Calibri"/>
              </a:rPr>
              <a:t>ssumption </a:t>
            </a:r>
            <a:r>
              <a:rPr b="0" lang="tr-TR" sz="2400" spc="-1" strike="noStrike">
                <a:solidFill>
                  <a:srgbClr val="000000"/>
                </a:solidFill>
                <a:latin typeface="Calibri"/>
                <a:ea typeface="Calibri"/>
              </a:rPr>
              <a:t>:</a:t>
            </a:r>
            <a:r>
              <a:rPr b="0" lang="en-US" sz="2400" spc="-1" strike="noStrike">
                <a:solidFill>
                  <a:srgbClr val="000000"/>
                </a:solidFill>
                <a:latin typeface="Calibri"/>
                <a:ea typeface="Calibri"/>
              </a:rPr>
              <a:t> </a:t>
            </a:r>
            <a:r>
              <a:rPr b="0" lang="tr-TR" sz="2400" spc="-1" strike="noStrike">
                <a:solidFill>
                  <a:srgbClr val="000000"/>
                </a:solidFill>
                <a:latin typeface="Calibri"/>
                <a:ea typeface="Calibri"/>
              </a:rPr>
              <a:t>I</a:t>
            </a:r>
            <a:r>
              <a:rPr b="0" lang="en-US" sz="2400" spc="-1" strike="noStrike">
                <a:solidFill>
                  <a:srgbClr val="000000"/>
                </a:solidFill>
                <a:latin typeface="Calibri"/>
                <a:ea typeface="Calibri"/>
              </a:rPr>
              <a:t>nhouse capabilities are  not  ad</a:t>
            </a:r>
            <a:r>
              <a:rPr b="0" lang="tr-TR" sz="2400" spc="-1" strike="noStrike">
                <a:solidFill>
                  <a:srgbClr val="000000"/>
                </a:solidFill>
                <a:latin typeface="Calibri"/>
                <a:ea typeface="Calibri"/>
              </a:rPr>
              <a:t>e</a:t>
            </a:r>
            <a:r>
              <a:rPr b="0" lang="en-US" sz="2400" spc="-1" strike="noStrike">
                <a:solidFill>
                  <a:srgbClr val="000000"/>
                </a:solidFill>
                <a:latin typeface="Calibri"/>
                <a:ea typeface="Calibri"/>
              </a:rPr>
              <a:t>quate and  further restricted with regulations.</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Open Innovation forces companies to communicate &amp; cooperate with external world. </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Not only rely its own internal resources but also use external innovative resources. Open innovation is proactive and seeks continious knowledge flow (in and out)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762120" y="380880"/>
            <a:ext cx="7770960" cy="4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55" name="CustomShape 2"/>
          <p:cNvSpPr/>
          <p:nvPr/>
        </p:nvSpPr>
        <p:spPr>
          <a:xfrm>
            <a:off x="1523880" y="990720"/>
            <a:ext cx="6399360" cy="524088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919"/>
              </a:spcBef>
              <a:tabLst>
                <a:tab algn="l" pos="0"/>
              </a:tabLst>
            </a:pPr>
            <a:r>
              <a:rPr b="1" lang="tr-TR" sz="9600" spc="-1" strike="noStrike">
                <a:solidFill>
                  <a:srgbClr val="000000"/>
                </a:solidFill>
                <a:latin typeface="Calibri"/>
                <a:ea typeface="DejaVu Sans"/>
              </a:rPr>
              <a:t> </a:t>
            </a:r>
            <a:endParaRPr b="0" lang="en-US" sz="9600" spc="-1" strike="noStrike">
              <a:latin typeface="Arial"/>
            </a:endParaRPr>
          </a:p>
          <a:p>
            <a:pPr>
              <a:lnSpc>
                <a:spcPct val="100000"/>
              </a:lnSpc>
              <a:spcBef>
                <a:spcPts val="1281"/>
              </a:spcBef>
              <a:tabLst>
                <a:tab algn="l" pos="0"/>
              </a:tabLst>
            </a:pPr>
            <a:endParaRPr b="0" lang="en-US" sz="9600" spc="-1" strike="noStrike">
              <a:latin typeface="Arial"/>
            </a:endParaRPr>
          </a:p>
          <a:p>
            <a:pPr>
              <a:lnSpc>
                <a:spcPct val="100000"/>
              </a:lnSpc>
              <a:spcBef>
                <a:spcPts val="1281"/>
              </a:spcBef>
              <a:tabLst>
                <a:tab algn="l" pos="0"/>
              </a:tabLst>
            </a:pPr>
            <a:endParaRPr b="0" lang="en-US" sz="9600" spc="-1" strike="noStrike">
              <a:latin typeface="Arial"/>
            </a:endParaRPr>
          </a:p>
          <a:p>
            <a:pPr>
              <a:lnSpc>
                <a:spcPct val="100000"/>
              </a:lnSpc>
              <a:spcBef>
                <a:spcPts val="720"/>
              </a:spcBef>
              <a:tabLst>
                <a:tab algn="l" pos="0"/>
              </a:tabLst>
            </a:pPr>
            <a:endParaRPr b="0" lang="en-US" sz="9600" spc="-1" strike="noStrike">
              <a:latin typeface="Arial"/>
            </a:endParaRPr>
          </a:p>
        </p:txBody>
      </p:sp>
      <p:sp>
        <p:nvSpPr>
          <p:cNvPr id="156"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977D8500-8EEE-4F4B-BE6F-7DD94A9646C7}" type="slidenum">
              <a:rPr b="0" lang="en-US" sz="1200" spc="-1" strike="noStrike">
                <a:solidFill>
                  <a:srgbClr val="8b8b8b"/>
                </a:solidFill>
                <a:latin typeface="Calibri"/>
                <a:ea typeface="DejaVu Sans"/>
              </a:rPr>
              <a:t>40</a:t>
            </a:fld>
            <a:endParaRPr b="0" lang="en-US" sz="1200" spc="-1" strike="noStrike">
              <a:latin typeface="Arial"/>
            </a:endParaRPr>
          </a:p>
        </p:txBody>
      </p:sp>
      <p:pic>
        <p:nvPicPr>
          <p:cNvPr id="157" name="Picture 2" descr=""/>
          <p:cNvPicPr/>
          <p:nvPr/>
        </p:nvPicPr>
        <p:blipFill>
          <a:blip r:embed="rId1"/>
          <a:stretch/>
        </p:blipFill>
        <p:spPr>
          <a:xfrm>
            <a:off x="1371600" y="914400"/>
            <a:ext cx="6475680" cy="56829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62120" y="609480"/>
            <a:ext cx="7770960" cy="4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59" name="CustomShape 2"/>
          <p:cNvSpPr/>
          <p:nvPr/>
        </p:nvSpPr>
        <p:spPr>
          <a:xfrm>
            <a:off x="914400" y="1143000"/>
            <a:ext cx="7466040" cy="51040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39"/>
              </a:spcBef>
              <a:tabLst>
                <a:tab algn="l" pos="0"/>
              </a:tabLst>
            </a:pPr>
            <a:r>
              <a:rPr b="1"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Serhan Ili, Albert Albers</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and Sebastian Miller</a:t>
            </a:r>
            <a:r>
              <a:rPr b="1" lang="en-US" sz="2200" spc="-1" strike="noStrike">
                <a:solidFill>
                  <a:srgbClr val="000000"/>
                </a:solidFill>
                <a:latin typeface="Times New Roman"/>
                <a:ea typeface="DejaVu Sans"/>
              </a:rPr>
              <a:t>,Open innovation in the automotive industry</a:t>
            </a:r>
            <a:r>
              <a:rPr b="0" lang="en-US" sz="2200" spc="-1" strike="noStrike">
                <a:solidFill>
                  <a:srgbClr val="000000"/>
                </a:solidFill>
                <a:latin typeface="Times New Roman"/>
                <a:ea typeface="DejaVu Sans"/>
              </a:rPr>
              <a:t>, R&amp; D Management</a:t>
            </a:r>
            <a:r>
              <a:rPr b="0" lang="tr-TR" sz="2200" spc="-1" strike="noStrike">
                <a:solidFill>
                  <a:srgbClr val="000000"/>
                </a:solidFill>
                <a:latin typeface="Times New Roman"/>
                <a:ea typeface="DejaVu Sans"/>
              </a:rPr>
              <a:t>,</a:t>
            </a:r>
            <a:r>
              <a:rPr b="0" lang="en-US" sz="2200" spc="-1" strike="noStrike">
                <a:solidFill>
                  <a:srgbClr val="000000"/>
                </a:solidFill>
                <a:latin typeface="Times New Roman"/>
                <a:ea typeface="DejaVu Sans"/>
              </a:rPr>
              <a:t> May 201</a:t>
            </a:r>
            <a:r>
              <a:rPr b="0" lang="tr-TR" sz="2200" spc="-1" strike="noStrike">
                <a:solidFill>
                  <a:srgbClr val="000000"/>
                </a:solidFill>
                <a:latin typeface="Times New Roman"/>
                <a:ea typeface="DejaVu Sans"/>
              </a:rPr>
              <a:t>0</a:t>
            </a:r>
            <a:endParaRPr b="0" lang="en-US" sz="2200" spc="-1" strike="noStrike">
              <a:latin typeface="Arial"/>
            </a:endParaRPr>
          </a:p>
          <a:p>
            <a:pPr>
              <a:lnSpc>
                <a:spcPct val="100000"/>
              </a:lnSpc>
              <a:spcBef>
                <a:spcPts val="439"/>
              </a:spcBef>
              <a:tabLst>
                <a:tab algn="l" pos="0"/>
              </a:tabLst>
            </a:pP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Automotive</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OEM</a:t>
            </a:r>
            <a:r>
              <a:rPr b="0" lang="tr-TR" sz="2200" spc="-1" strike="noStrike">
                <a:solidFill>
                  <a:srgbClr val="000000"/>
                </a:solidFill>
                <a:latin typeface="Times New Roman"/>
                <a:ea typeface="DejaVu Sans"/>
              </a:rPr>
              <a:t>’ s</a:t>
            </a:r>
            <a:r>
              <a:rPr b="0" lang="en-US" sz="2200" spc="-1" strike="noStrike">
                <a:solidFill>
                  <a:srgbClr val="000000"/>
                </a:solidFill>
                <a:latin typeface="Times New Roman"/>
                <a:ea typeface="DejaVu Sans"/>
              </a:rPr>
              <a:t> have historically invested in their own (R&amp;D) to boost their innovativeness.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Because of an increasing innovation and cost pressure, the automotive industry needs to look outside their own boundaries .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Open Innovation proves to be more adequate  to achieve a better R&amp;D productivity in the automotive industry than a closed innovation model.</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Reasons for this change is the customers. They </a:t>
            </a:r>
            <a:r>
              <a:rPr b="0" lang="tr-TR" sz="2200" spc="-1" strike="noStrike">
                <a:solidFill>
                  <a:srgbClr val="000000"/>
                </a:solidFill>
                <a:latin typeface="Times New Roman"/>
                <a:ea typeface="DejaVu Sans"/>
              </a:rPr>
              <a:t>demand </a:t>
            </a:r>
            <a:r>
              <a:rPr b="0" lang="en-US" sz="2200" spc="-1" strike="noStrike">
                <a:solidFill>
                  <a:srgbClr val="000000"/>
                </a:solidFill>
                <a:latin typeface="Times New Roman"/>
                <a:ea typeface="DejaVu Sans"/>
              </a:rPr>
              <a:t>better car</a:t>
            </a:r>
            <a:r>
              <a:rPr b="0" lang="tr-TR" sz="2200" spc="-1" strike="noStrike">
                <a:solidFill>
                  <a:srgbClr val="000000"/>
                </a:solidFill>
                <a:latin typeface="Times New Roman"/>
                <a:ea typeface="DejaVu Sans"/>
              </a:rPr>
              <a:t>s</a:t>
            </a:r>
            <a:r>
              <a:rPr b="0" lang="en-US" sz="2200" spc="-1" strike="noStrike">
                <a:solidFill>
                  <a:srgbClr val="000000"/>
                </a:solidFill>
                <a:latin typeface="Times New Roman"/>
                <a:ea typeface="DejaVu Sans"/>
              </a:rPr>
              <a:t> for the same old price. Their demands and expectations are driving Original Equipment Manufacturers (OEMs) into a race to innovate.</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60"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32077A8-EFBA-4C5C-8A4C-96487CC42A10}"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62120" y="609480"/>
            <a:ext cx="7770960" cy="4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62" name="CustomShape 2"/>
          <p:cNvSpPr/>
          <p:nvPr/>
        </p:nvSpPr>
        <p:spPr>
          <a:xfrm>
            <a:off x="762120" y="1143000"/>
            <a:ext cx="7847280" cy="51040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39"/>
              </a:spcBef>
              <a:tabLst>
                <a:tab algn="l" pos="0"/>
              </a:tabLst>
            </a:pPr>
            <a:r>
              <a:rPr b="0" lang="en-US" sz="2200" spc="-1" strike="noStrike">
                <a:solidFill>
                  <a:srgbClr val="000000"/>
                </a:solidFill>
                <a:latin typeface="Times New Roman"/>
                <a:ea typeface="DejaVu Sans"/>
              </a:rPr>
              <a:t>Mature markets in industrialized countries provide only marginal growth as they</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are almost saturated. So OEMs have to focus more than ever on </a:t>
            </a:r>
            <a:r>
              <a:rPr b="1" lang="en-US" sz="2200" spc="-1" strike="noStrike">
                <a:solidFill>
                  <a:srgbClr val="000000"/>
                </a:solidFill>
                <a:latin typeface="Times New Roman"/>
                <a:ea typeface="DejaVu Sans"/>
              </a:rPr>
              <a:t>customer desire</a:t>
            </a:r>
            <a:r>
              <a:rPr b="0" lang="en-US" sz="2200" spc="-1" strike="noStrike">
                <a:solidFill>
                  <a:srgbClr val="000000"/>
                </a:solidFill>
                <a:latin typeface="Times New Roman"/>
                <a:ea typeface="DejaVu Sans"/>
              </a:rPr>
              <a:t>s.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Other Innovation drivers are </a:t>
            </a:r>
            <a:r>
              <a:rPr b="1" lang="en-US" sz="2200" spc="-1" strike="noStrike">
                <a:solidFill>
                  <a:srgbClr val="000000"/>
                </a:solidFill>
                <a:latin typeface="Times New Roman"/>
                <a:ea typeface="DejaVu Sans"/>
              </a:rPr>
              <a:t>strict environmental protection guidelines </a:t>
            </a:r>
            <a:r>
              <a:rPr b="0" lang="en-US" sz="2200" spc="-1" strike="noStrike">
                <a:solidFill>
                  <a:srgbClr val="000000"/>
                </a:solidFill>
                <a:latin typeface="Times New Roman"/>
                <a:ea typeface="DejaVu Sans"/>
              </a:rPr>
              <a:t>and </a:t>
            </a:r>
            <a:r>
              <a:rPr b="1" lang="en-US" sz="2200" spc="-1" strike="noStrike">
                <a:solidFill>
                  <a:srgbClr val="000000"/>
                </a:solidFill>
                <a:latin typeface="Times New Roman"/>
                <a:ea typeface="DejaVu Sans"/>
              </a:rPr>
              <a:t>safety conditions</a:t>
            </a:r>
            <a:r>
              <a:rPr b="0" lang="en-US" sz="2200" spc="-1" strike="noStrike">
                <a:solidFill>
                  <a:srgbClr val="000000"/>
                </a:solidFill>
                <a:latin typeface="Times New Roman"/>
                <a:ea typeface="DejaVu Sans"/>
              </a:rPr>
              <a:t>. Competition  increases innovation pressure for OEMs .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But  innovations cost you. In 2006, the research and development (R&amp;D) outgoings </a:t>
            </a:r>
            <a:r>
              <a:rPr b="1" lang="en-US" sz="2200" spc="-1" strike="noStrike">
                <a:solidFill>
                  <a:srgbClr val="000000"/>
                </a:solidFill>
                <a:latin typeface="Times New Roman"/>
                <a:ea typeface="DejaVu Sans"/>
              </a:rPr>
              <a:t>for one innovation </a:t>
            </a:r>
            <a:r>
              <a:rPr b="0" lang="en-US" sz="2200" spc="-1" strike="noStrike">
                <a:solidFill>
                  <a:srgbClr val="000000"/>
                </a:solidFill>
                <a:latin typeface="Times New Roman"/>
                <a:ea typeface="DejaVu Sans"/>
              </a:rPr>
              <a:t>added up to </a:t>
            </a:r>
            <a:r>
              <a:rPr b="1" lang="en-US" sz="2200" spc="-1" strike="noStrike">
                <a:solidFill>
                  <a:srgbClr val="000000"/>
                </a:solidFill>
                <a:latin typeface="Times New Roman"/>
                <a:ea typeface="DejaVu Sans"/>
              </a:rPr>
              <a:t>70–80 million Euro at Porsche, BMW and</a:t>
            </a:r>
            <a:r>
              <a:rPr b="1" lang="tr-TR" sz="2200" spc="-1" strike="noStrike">
                <a:solidFill>
                  <a:srgbClr val="000000"/>
                </a:solidFill>
                <a:latin typeface="Times New Roman"/>
                <a:ea typeface="DejaVu Sans"/>
              </a:rPr>
              <a:t> </a:t>
            </a:r>
            <a:r>
              <a:rPr b="1" lang="en-US" sz="2200" spc="-1" strike="noStrike">
                <a:solidFill>
                  <a:srgbClr val="000000"/>
                </a:solidFill>
                <a:latin typeface="Times New Roman"/>
                <a:ea typeface="DejaVu Sans"/>
              </a:rPr>
              <a:t>VW</a:t>
            </a:r>
            <a:r>
              <a:rPr b="0" lang="tr-TR" sz="2200" spc="-1" strike="noStrike">
                <a:solidFill>
                  <a:srgbClr val="000000"/>
                </a:solidFill>
                <a:latin typeface="Times New Roman"/>
                <a:ea typeface="DejaVu Sans"/>
              </a:rPr>
              <a:t>.</a:t>
            </a:r>
            <a:r>
              <a:rPr b="0" lang="en-US" sz="2200" spc="-1" strike="noStrike">
                <a:solidFill>
                  <a:srgbClr val="000000"/>
                </a:solidFill>
                <a:latin typeface="Times New Roman"/>
                <a:ea typeface="DejaVu Sans"/>
              </a:rPr>
              <a:t> and Daimler even spen</a:t>
            </a:r>
            <a:r>
              <a:rPr b="0" lang="tr-TR" sz="2200" spc="-1" strike="noStrike">
                <a:solidFill>
                  <a:srgbClr val="000000"/>
                </a:solidFill>
                <a:latin typeface="Times New Roman"/>
                <a:ea typeface="DejaVu Sans"/>
              </a:rPr>
              <a:t>t</a:t>
            </a:r>
            <a:r>
              <a:rPr b="0" lang="en-US" sz="2200" spc="-1" strike="noStrike">
                <a:solidFill>
                  <a:srgbClr val="000000"/>
                </a:solidFill>
                <a:latin typeface="Times New Roman"/>
                <a:ea typeface="DejaVu Sans"/>
              </a:rPr>
              <a:t> &gt;150 Million Euro</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(Bratzel and Tellermann, 2007).</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At the same time, </a:t>
            </a:r>
            <a:r>
              <a:rPr b="1" lang="en-US" sz="2200" spc="-1" strike="noStrike">
                <a:solidFill>
                  <a:srgbClr val="000000"/>
                </a:solidFill>
                <a:latin typeface="Times New Roman"/>
                <a:ea typeface="DejaVu Sans"/>
              </a:rPr>
              <a:t>price erosion</a:t>
            </a:r>
            <a:r>
              <a:rPr b="0" lang="en-US" sz="2200" spc="-1" strike="noStrike">
                <a:solidFill>
                  <a:srgbClr val="000000"/>
                </a:solidFill>
                <a:latin typeface="Times New Roman"/>
                <a:ea typeface="DejaVu Sans"/>
              </a:rPr>
              <a:t> and </a:t>
            </a:r>
            <a:r>
              <a:rPr b="1" lang="en-US" sz="2200" spc="-1" strike="noStrike">
                <a:solidFill>
                  <a:srgbClr val="000000"/>
                </a:solidFill>
                <a:latin typeface="Times New Roman"/>
                <a:ea typeface="DejaVu Sans"/>
              </a:rPr>
              <a:t>shorter product life cycles </a:t>
            </a:r>
            <a:r>
              <a:rPr b="0" lang="en-US" sz="2200" spc="-1" strike="noStrike">
                <a:solidFill>
                  <a:srgbClr val="000000"/>
                </a:solidFill>
                <a:latin typeface="Times New Roman"/>
                <a:ea typeface="DejaVu Sans"/>
              </a:rPr>
              <a:t>continue to force the industry to </a:t>
            </a:r>
            <a:r>
              <a:rPr b="1" lang="en-US" sz="2200" spc="-1" strike="noStrike">
                <a:solidFill>
                  <a:srgbClr val="000000"/>
                </a:solidFill>
                <a:latin typeface="Times New Roman"/>
                <a:ea typeface="DejaVu Sans"/>
              </a:rPr>
              <a:t>reduce cost</a:t>
            </a:r>
            <a:r>
              <a:rPr b="0" lang="en-US" sz="2200" spc="-1" strike="noStrike">
                <a:solidFill>
                  <a:srgbClr val="000000"/>
                </a:solidFill>
                <a:latin typeface="Times New Roman"/>
                <a:ea typeface="DejaVu Sans"/>
              </a:rPr>
              <a:t>s dramatically.</a:t>
            </a:r>
            <a:endParaRPr b="0" lang="en-US" sz="2200" spc="-1" strike="noStrike">
              <a:latin typeface="Arial"/>
            </a:endParaRPr>
          </a:p>
          <a:p>
            <a:pPr>
              <a:lnSpc>
                <a:spcPct val="100000"/>
              </a:lnSpc>
              <a:spcBef>
                <a:spcPts val="439"/>
              </a:spcBef>
              <a:tabLst>
                <a:tab algn="l" pos="0"/>
              </a:tabLst>
            </a:pPr>
            <a:r>
              <a:rPr b="1" lang="tr-TR" sz="2200" spc="-1" strike="noStrike">
                <a:solidFill>
                  <a:srgbClr val="000000"/>
                </a:solidFill>
                <a:latin typeface="Times New Roman"/>
                <a:ea typeface="DejaVu Sans"/>
              </a:rPr>
              <a:t>S</a:t>
            </a:r>
            <a:r>
              <a:rPr b="1" lang="en-US" sz="2200" spc="-1" strike="noStrike">
                <a:solidFill>
                  <a:srgbClr val="000000"/>
                </a:solidFill>
                <a:latin typeface="Times New Roman"/>
                <a:ea typeface="DejaVu Sans"/>
              </a:rPr>
              <a:t>trategic business objective: </a:t>
            </a:r>
            <a:r>
              <a:rPr b="0" lang="en-US" sz="2200" spc="-1" strike="noStrike">
                <a:solidFill>
                  <a:srgbClr val="000000"/>
                </a:solidFill>
                <a:latin typeface="Times New Roman"/>
                <a:ea typeface="DejaVu Sans"/>
              </a:rPr>
              <a:t>Simultaneously increase</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innovativeness and control costs.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63"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259A0C5-5543-456A-B7A8-37C629D5B015}"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62120" y="609480"/>
            <a:ext cx="7770960" cy="4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65" name="CustomShape 2"/>
          <p:cNvSpPr/>
          <p:nvPr/>
        </p:nvSpPr>
        <p:spPr>
          <a:xfrm>
            <a:off x="533520" y="1143000"/>
            <a:ext cx="8228160" cy="51040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39"/>
              </a:spcBef>
              <a:tabLst>
                <a:tab algn="l" pos="0"/>
              </a:tabLst>
            </a:pPr>
            <a:r>
              <a:rPr b="0" lang="en-US" sz="2200" spc="-1" strike="noStrike">
                <a:solidFill>
                  <a:srgbClr val="000000"/>
                </a:solidFill>
                <a:latin typeface="Times New Roman"/>
                <a:ea typeface="DejaVu Sans"/>
              </a:rPr>
              <a:t>Current mindset of generating and exploiting innovation is reaching its limits. </a:t>
            </a:r>
            <a:endParaRPr b="0" lang="en-US" sz="2200" spc="-1" strike="noStrike">
              <a:latin typeface="Arial"/>
            </a:endParaRPr>
          </a:p>
          <a:p>
            <a:pPr>
              <a:lnSpc>
                <a:spcPct val="100000"/>
              </a:lnSpc>
              <a:spcBef>
                <a:spcPts val="439"/>
              </a:spcBef>
              <a:tabLst>
                <a:tab algn="l" pos="0"/>
              </a:tabLst>
            </a:pPr>
            <a:r>
              <a:rPr b="1" lang="en-US" sz="2200" spc="-1" strike="noStrike">
                <a:solidFill>
                  <a:srgbClr val="000000"/>
                </a:solidFill>
                <a:latin typeface="Times New Roman"/>
                <a:ea typeface="DejaVu Sans"/>
              </a:rPr>
              <a:t>Open Innovation </a:t>
            </a:r>
            <a:r>
              <a:rPr b="0" lang="en-US" sz="2200" spc="-1" strike="noStrike">
                <a:solidFill>
                  <a:srgbClr val="000000"/>
                </a:solidFill>
                <a:latin typeface="Times New Roman"/>
                <a:ea typeface="DejaVu Sans"/>
              </a:rPr>
              <a:t>is ‘the new imperative for </a:t>
            </a:r>
            <a:r>
              <a:rPr b="1" lang="en-US" sz="2200" spc="-1" strike="noStrike">
                <a:solidFill>
                  <a:srgbClr val="000000"/>
                </a:solidFill>
                <a:latin typeface="Times New Roman"/>
                <a:ea typeface="DejaVu Sans"/>
              </a:rPr>
              <a:t>creating and profiting from technology</a:t>
            </a:r>
            <a:r>
              <a:rPr b="0" lang="en-US" sz="2200" spc="-1" strike="noStrike">
                <a:solidFill>
                  <a:srgbClr val="000000"/>
                </a:solidFill>
                <a:latin typeface="Times New Roman"/>
                <a:ea typeface="DejaVu Sans"/>
              </a:rPr>
              <a:t>’ as Chesbrough (2003) states?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Cultural trend toward </a:t>
            </a:r>
            <a:r>
              <a:rPr b="1" lang="en-US" sz="2200" spc="-1" strike="noStrike">
                <a:solidFill>
                  <a:srgbClr val="000000"/>
                </a:solidFill>
                <a:latin typeface="Times New Roman"/>
                <a:ea typeface="DejaVu Sans"/>
              </a:rPr>
              <a:t>Open Innovation </a:t>
            </a:r>
            <a:r>
              <a:rPr b="0" lang="en-US" sz="2200" spc="-1" strike="noStrike">
                <a:solidFill>
                  <a:srgbClr val="000000"/>
                </a:solidFill>
                <a:latin typeface="Times New Roman"/>
                <a:ea typeface="DejaVu Sans"/>
              </a:rPr>
              <a:t>can be observed in other industries like </a:t>
            </a:r>
            <a:r>
              <a:rPr b="1" lang="en-US" sz="2200" spc="-1" strike="noStrike">
                <a:solidFill>
                  <a:srgbClr val="000000"/>
                </a:solidFill>
                <a:latin typeface="Times New Roman"/>
                <a:ea typeface="DejaVu Sans"/>
              </a:rPr>
              <a:t>software industry</a:t>
            </a:r>
            <a:r>
              <a:rPr b="0" lang="en-US" sz="2200" spc="-1" strike="noStrike">
                <a:solidFill>
                  <a:srgbClr val="000000"/>
                </a:solidFill>
                <a:latin typeface="Times New Roman"/>
                <a:ea typeface="DejaVu Sans"/>
              </a:rPr>
              <a:t> (West and Gallagher, 2006)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Through Open Innovation, the role of R&amp;D will change completely and </a:t>
            </a:r>
            <a:r>
              <a:rPr b="1" lang="en-US" sz="2200" spc="-1" strike="noStrike">
                <a:solidFill>
                  <a:srgbClr val="000000"/>
                </a:solidFill>
                <a:latin typeface="Times New Roman"/>
                <a:ea typeface="DejaVu Sans"/>
              </a:rPr>
              <a:t>new capabilities </a:t>
            </a:r>
            <a:r>
              <a:rPr b="0" lang="en-US" sz="2200" spc="-1" strike="noStrike">
                <a:solidFill>
                  <a:srgbClr val="000000"/>
                </a:solidFill>
                <a:latin typeface="Times New Roman"/>
                <a:ea typeface="DejaVu Sans"/>
              </a:rPr>
              <a:t>and competences will be required e.g</a:t>
            </a:r>
            <a:r>
              <a:rPr b="1" lang="en-US" sz="2200" spc="-1" strike="noStrike">
                <a:solidFill>
                  <a:srgbClr val="000000"/>
                </a:solidFill>
                <a:latin typeface="Times New Roman"/>
                <a:ea typeface="DejaVu Sans"/>
              </a:rPr>
              <a:t>. regarding intellectual property rights or expertise to evaluate external technologies.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Both </a:t>
            </a:r>
            <a:r>
              <a:rPr b="1" lang="en-US" sz="2200" spc="-1" strike="noStrike">
                <a:solidFill>
                  <a:srgbClr val="000000"/>
                </a:solidFill>
                <a:latin typeface="Times New Roman"/>
                <a:ea typeface="DejaVu Sans"/>
              </a:rPr>
              <a:t>researcher and developer </a:t>
            </a:r>
            <a:r>
              <a:rPr b="0" lang="en-US" sz="2200" spc="-1" strike="noStrike">
                <a:solidFill>
                  <a:srgbClr val="000000"/>
                </a:solidFill>
                <a:latin typeface="Times New Roman"/>
                <a:ea typeface="DejaVu Sans"/>
              </a:rPr>
              <a:t>need to open up their </a:t>
            </a:r>
            <a:r>
              <a:rPr b="1" lang="en-US" sz="2200" spc="-1" strike="noStrike">
                <a:solidFill>
                  <a:srgbClr val="000000"/>
                </a:solidFill>
                <a:latin typeface="Times New Roman"/>
                <a:ea typeface="DejaVu Sans"/>
              </a:rPr>
              <a:t>entrepreneurial responsibility</a:t>
            </a:r>
            <a:r>
              <a:rPr b="0" lang="en-US" sz="2200" spc="-1" strike="noStrike">
                <a:solidFill>
                  <a:srgbClr val="000000"/>
                </a:solidFill>
                <a:latin typeface="Times New Roman"/>
                <a:ea typeface="DejaVu Sans"/>
              </a:rPr>
              <a:t>. They need to </a:t>
            </a:r>
            <a:r>
              <a:rPr b="1" lang="en-US" sz="2200" spc="-1" strike="noStrike">
                <a:solidFill>
                  <a:srgbClr val="000000"/>
                </a:solidFill>
                <a:latin typeface="Times New Roman"/>
                <a:ea typeface="DejaVu Sans"/>
              </a:rPr>
              <a:t>advance</a:t>
            </a:r>
            <a:r>
              <a:rPr b="0" lang="en-US" sz="2200" spc="-1" strike="noStrike">
                <a:solidFill>
                  <a:srgbClr val="000000"/>
                </a:solidFill>
                <a:latin typeface="Times New Roman"/>
                <a:ea typeface="DejaVu Sans"/>
              </a:rPr>
              <a:t> their </a:t>
            </a:r>
            <a:r>
              <a:rPr b="1" lang="en-US" sz="2200" spc="-1" strike="noStrike">
                <a:solidFill>
                  <a:srgbClr val="000000"/>
                </a:solidFill>
                <a:latin typeface="Times New Roman"/>
                <a:ea typeface="DejaVu Sans"/>
              </a:rPr>
              <a:t>productivit</a:t>
            </a:r>
            <a:r>
              <a:rPr b="0" lang="en-US" sz="2200" spc="-1" strike="noStrike">
                <a:solidFill>
                  <a:srgbClr val="000000"/>
                </a:solidFill>
                <a:latin typeface="Times New Roman"/>
                <a:ea typeface="DejaVu Sans"/>
              </a:rPr>
              <a:t>y by </a:t>
            </a:r>
            <a:r>
              <a:rPr b="1" lang="en-US" sz="2200" spc="-1" strike="noStrike">
                <a:solidFill>
                  <a:srgbClr val="000000"/>
                </a:solidFill>
                <a:latin typeface="Times New Roman"/>
                <a:ea typeface="DejaVu Sans"/>
              </a:rPr>
              <a:t>using external sources</a:t>
            </a:r>
            <a:r>
              <a:rPr b="0" lang="en-US" sz="2200" spc="-1" strike="noStrike">
                <a:solidFill>
                  <a:srgbClr val="000000"/>
                </a:solidFill>
                <a:latin typeface="Times New Roman"/>
                <a:ea typeface="DejaVu Sans"/>
              </a:rPr>
              <a:t> and by </a:t>
            </a:r>
            <a:r>
              <a:rPr b="1" lang="en-US" sz="2200" spc="-1" strike="noStrike">
                <a:solidFill>
                  <a:srgbClr val="000000"/>
                </a:solidFill>
                <a:latin typeface="Times New Roman"/>
                <a:ea typeface="DejaVu Sans"/>
              </a:rPr>
              <a:t>expanding the markets for their technologies. </a:t>
            </a:r>
            <a:endParaRPr b="0" lang="en-US" sz="2200" spc="-1" strike="noStrike">
              <a:latin typeface="Arial"/>
            </a:endParaRPr>
          </a:p>
          <a:p>
            <a:pPr>
              <a:lnSpc>
                <a:spcPct val="100000"/>
              </a:lnSpc>
              <a:spcBef>
                <a:spcPts val="439"/>
              </a:spcBef>
              <a:tabLst>
                <a:tab algn="l" pos="0"/>
              </a:tabLst>
            </a:pPr>
            <a:r>
              <a:rPr b="1"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66"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CD3F68F7-C83D-4794-995E-7B3E8C4D4E69}"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62120" y="457200"/>
            <a:ext cx="7770960" cy="5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68" name="CustomShape 2"/>
          <p:cNvSpPr/>
          <p:nvPr/>
        </p:nvSpPr>
        <p:spPr>
          <a:xfrm>
            <a:off x="533520" y="1066680"/>
            <a:ext cx="8228160" cy="54849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00"/>
              </a:spcBef>
              <a:tabLst>
                <a:tab algn="l" pos="0"/>
              </a:tabLst>
            </a:pPr>
            <a:r>
              <a:rPr b="0" lang="en-US" sz="2000" spc="-1" strike="noStrike">
                <a:solidFill>
                  <a:srgbClr val="000000"/>
                </a:solidFill>
                <a:latin typeface="Times New Roman"/>
                <a:ea typeface="DejaVu Sans"/>
              </a:rPr>
              <a:t>The sample of participants comprises </a:t>
            </a:r>
            <a:r>
              <a:rPr b="1" lang="en-US" sz="2000" spc="-1" strike="noStrike">
                <a:solidFill>
                  <a:srgbClr val="000000"/>
                </a:solidFill>
                <a:latin typeface="Times New Roman"/>
                <a:ea typeface="DejaVu Sans"/>
              </a:rPr>
              <a:t>42 companies</a:t>
            </a:r>
            <a:r>
              <a:rPr b="0" lang="en-US" sz="2000" spc="-1" strike="noStrike">
                <a:solidFill>
                  <a:srgbClr val="000000"/>
                </a:solidFill>
                <a:latin typeface="Times New Roman"/>
                <a:ea typeface="DejaVu Sans"/>
              </a:rPr>
              <a:t> including </a:t>
            </a:r>
            <a:r>
              <a:rPr b="1" lang="en-US" sz="2000" spc="-1" strike="noStrike">
                <a:solidFill>
                  <a:srgbClr val="000000"/>
                </a:solidFill>
                <a:latin typeface="Times New Roman"/>
                <a:ea typeface="DejaVu Sans"/>
              </a:rPr>
              <a:t>five OEMs</a:t>
            </a:r>
            <a:r>
              <a:rPr b="0" lang="en-US" sz="2000" spc="-1" strike="noStrike">
                <a:solidFill>
                  <a:srgbClr val="000000"/>
                </a:solidFill>
                <a:latin typeface="Times New Roman"/>
                <a:ea typeface="DejaVu Sans"/>
              </a:rPr>
              <a:t>, representing approximately</a:t>
            </a:r>
            <a:r>
              <a:rPr b="0" lang="tr-TR"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780,000 employees </a:t>
            </a:r>
            <a:r>
              <a:rPr b="0" lang="en-US" sz="2000" spc="-1" strike="noStrike">
                <a:solidFill>
                  <a:srgbClr val="000000"/>
                </a:solidFill>
                <a:latin typeface="Times New Roman"/>
                <a:ea typeface="DejaVu Sans"/>
              </a:rPr>
              <a:t>and </a:t>
            </a:r>
            <a:r>
              <a:rPr b="1" lang="en-US" sz="2000" spc="-1" strike="noStrike">
                <a:solidFill>
                  <a:srgbClr val="000000"/>
                </a:solidFill>
                <a:latin typeface="Times New Roman"/>
                <a:ea typeface="DejaVu Sans"/>
              </a:rPr>
              <a:t>275 billion Euro turnover</a:t>
            </a:r>
            <a:r>
              <a:rPr b="0" lang="en-US" sz="2000" spc="-1" strike="noStrike">
                <a:solidFill>
                  <a:srgbClr val="000000"/>
                </a:solidFill>
                <a:latin typeface="Times New Roman"/>
                <a:ea typeface="DejaVu Sans"/>
              </a:rPr>
              <a:t>. </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In order to increase the proportion of quantitative figures, only </a:t>
            </a:r>
            <a:r>
              <a:rPr b="1" lang="en-US" sz="2000" spc="-1" strike="noStrike">
                <a:solidFill>
                  <a:srgbClr val="000000"/>
                </a:solidFill>
                <a:latin typeface="Times New Roman"/>
                <a:ea typeface="DejaVu Sans"/>
              </a:rPr>
              <a:t>companies with 4200 employees and &gt;100 million Euro</a:t>
            </a:r>
            <a:r>
              <a:rPr b="0" lang="en-US" sz="2000" spc="-1" strike="noStrike">
                <a:solidFill>
                  <a:srgbClr val="000000"/>
                </a:solidFill>
                <a:latin typeface="Times New Roman"/>
                <a:ea typeface="DejaVu Sans"/>
              </a:rPr>
              <a:t>s have been selected. </a:t>
            </a:r>
            <a:r>
              <a:rPr b="1" lang="en-US" sz="2000" spc="-1" strike="noStrike">
                <a:solidFill>
                  <a:srgbClr val="000000"/>
                </a:solidFill>
                <a:latin typeface="Times New Roman"/>
                <a:ea typeface="DejaVu Sans"/>
              </a:rPr>
              <a:t>Eight members of the executive board, 25 R&amp;D managers and nine operational managers were interviewed.</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Gassmann (2006) argues that the more an industry’s </a:t>
            </a:r>
            <a:r>
              <a:rPr b="0" lang="tr-TR" sz="2000" spc="-1" strike="noStrike">
                <a:solidFill>
                  <a:srgbClr val="000000"/>
                </a:solidFill>
                <a:latin typeface="Times New Roman"/>
                <a:ea typeface="DejaVu Sans"/>
              </a:rPr>
              <a:t>way of thought</a:t>
            </a:r>
            <a:r>
              <a:rPr b="0" lang="en-US" sz="2000" spc="-1" strike="noStrike">
                <a:solidFill>
                  <a:srgbClr val="000000"/>
                </a:solidFill>
                <a:latin typeface="Times New Roman"/>
                <a:ea typeface="DejaVu Sans"/>
              </a:rPr>
              <a:t> correspond to following  developments and trends the more appropriate the Open Innovation model seems to be.</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Today (2010)%     In 10 years(2020)%</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(1</a:t>
            </a:r>
            <a:r>
              <a:rPr b="1" lang="en-US" sz="2000" spc="-1" strike="noStrike">
                <a:solidFill>
                  <a:srgbClr val="000000"/>
                </a:solidFill>
                <a:latin typeface="Times New Roman"/>
                <a:ea typeface="DejaVu Sans"/>
              </a:rPr>
              <a:t>) globalization,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75</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93</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(2) </a:t>
            </a:r>
            <a:r>
              <a:rPr b="1" lang="en-US" sz="2000" spc="-1" strike="noStrike">
                <a:solidFill>
                  <a:srgbClr val="000000"/>
                </a:solidFill>
                <a:latin typeface="Times New Roman"/>
                <a:ea typeface="DejaVu Sans"/>
              </a:rPr>
              <a:t>technology intensity</a:t>
            </a:r>
            <a:r>
              <a:rPr b="0" lang="en-US" sz="2000" spc="-1" strike="noStrike">
                <a:solidFill>
                  <a:srgbClr val="000000"/>
                </a:solidFill>
                <a:latin typeface="Times New Roman"/>
                <a:ea typeface="DejaVu Sans"/>
              </a:rPr>
              <a:t>,</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68</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88</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(3) </a:t>
            </a:r>
            <a:r>
              <a:rPr b="1" lang="en-US" sz="2000" spc="-1" strike="noStrike">
                <a:solidFill>
                  <a:srgbClr val="000000"/>
                </a:solidFill>
                <a:latin typeface="Times New Roman"/>
                <a:ea typeface="DejaVu Sans"/>
              </a:rPr>
              <a:t>technology fusion,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75</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92</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(4) </a:t>
            </a:r>
            <a:r>
              <a:rPr b="1" lang="en-US" sz="2000" spc="-1" strike="noStrike">
                <a:solidFill>
                  <a:srgbClr val="000000"/>
                </a:solidFill>
                <a:latin typeface="Times New Roman"/>
                <a:ea typeface="DejaVu Sans"/>
              </a:rPr>
              <a:t>new business models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62</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90</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(5) </a:t>
            </a:r>
            <a:r>
              <a:rPr b="1" lang="en-US" sz="2000" spc="-1" strike="noStrike">
                <a:solidFill>
                  <a:srgbClr val="000000"/>
                </a:solidFill>
                <a:latin typeface="Times New Roman"/>
                <a:ea typeface="DejaVu Sans"/>
              </a:rPr>
              <a:t>knowledge leveraging</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53</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65</a:t>
            </a:r>
            <a:endParaRPr b="0" lang="en-US" sz="20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69"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DA217327-C3A5-4EC9-BD6E-4C25C14BC758}"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62120" y="457200"/>
            <a:ext cx="7770960" cy="5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71" name="CustomShape 2"/>
          <p:cNvSpPr/>
          <p:nvPr/>
        </p:nvSpPr>
        <p:spPr>
          <a:xfrm>
            <a:off x="533520" y="1066680"/>
            <a:ext cx="8228160" cy="54849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79"/>
              </a:spcBef>
              <a:tabLst>
                <a:tab algn="l" pos="0"/>
              </a:tabLst>
            </a:pPr>
            <a:r>
              <a:rPr b="0" lang="en-US" sz="2400" spc="-1" strike="noStrike">
                <a:solidFill>
                  <a:srgbClr val="000000"/>
                </a:solidFill>
                <a:latin typeface="Times New Roman"/>
                <a:ea typeface="DejaVu Sans"/>
              </a:rPr>
              <a:t>According to automotive experts, only knowledge leveraging of today 53% and in future 65% will not be distinctive.</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The fact that knowledge leverage will concentrate on a few experts in the future suggests the importance for firms to identify experts and commit them exclusively to the firm. </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Online technology market places like </a:t>
            </a:r>
            <a:r>
              <a:rPr b="1" lang="en-US" sz="2400" spc="-1" strike="noStrike">
                <a:solidFill>
                  <a:srgbClr val="000000"/>
                </a:solidFill>
                <a:latin typeface="Times New Roman"/>
                <a:ea typeface="DejaVu Sans"/>
              </a:rPr>
              <a:t>NineSigma, Innocentive</a:t>
            </a:r>
            <a:r>
              <a:rPr b="0" lang="en-US" sz="2400" spc="-1" strike="noStrike">
                <a:solidFill>
                  <a:srgbClr val="000000"/>
                </a:solidFill>
                <a:latin typeface="Times New Roman"/>
                <a:ea typeface="DejaVu Sans"/>
              </a:rPr>
              <a:t> or </a:t>
            </a:r>
            <a:r>
              <a:rPr b="1" lang="en-US" sz="2400" spc="-1" strike="noStrike">
                <a:solidFill>
                  <a:srgbClr val="000000"/>
                </a:solidFill>
                <a:latin typeface="Times New Roman"/>
                <a:ea typeface="DejaVu Sans"/>
              </a:rPr>
              <a:t>yourEncore</a:t>
            </a:r>
            <a:r>
              <a:rPr b="0" lang="en-US" sz="2400" spc="-1" strike="noStrike">
                <a:solidFill>
                  <a:srgbClr val="000000"/>
                </a:solidFill>
                <a:latin typeface="Times New Roman"/>
                <a:ea typeface="DejaVu Sans"/>
              </a:rPr>
              <a:t> could support the automotive industry in this challenge. </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The importance of increasing technology intensity and fusion implies that integration of external technology as well as intensive collaboration with other industry sectors will become a crucial factor to increase innovativeness. </a:t>
            </a:r>
            <a:endParaRPr b="0" lang="en-US" sz="24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72"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9EC70281-6F0D-4178-9CC6-6A2560874805}"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62120" y="228600"/>
            <a:ext cx="7770960" cy="5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74" name="CustomShape 2"/>
          <p:cNvSpPr/>
          <p:nvPr/>
        </p:nvSpPr>
        <p:spPr>
          <a:xfrm>
            <a:off x="533520" y="914400"/>
            <a:ext cx="8228160" cy="57135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00"/>
              </a:spcBef>
              <a:tabLst>
                <a:tab algn="l" pos="0"/>
              </a:tabLst>
            </a:pPr>
            <a:r>
              <a:rPr b="1" lang="en-US" sz="2000" spc="-1" strike="noStrike">
                <a:solidFill>
                  <a:srgbClr val="000000"/>
                </a:solidFill>
                <a:latin typeface="Times New Roman"/>
                <a:ea typeface="DejaVu Sans"/>
              </a:rPr>
              <a:t>Question: Please rate the following external sources regarding their importance for generating ideas or innovations</a:t>
            </a:r>
            <a:endParaRPr b="0" lang="en-US" sz="2000" spc="-1" strike="noStrike">
              <a:latin typeface="Arial"/>
            </a:endParaRPr>
          </a:p>
          <a:p>
            <a:pPr>
              <a:lnSpc>
                <a:spcPct val="100000"/>
              </a:lnSpc>
              <a:spcBef>
                <a:spcPts val="400"/>
              </a:spcBef>
              <a:tabLst>
                <a:tab algn="l" pos="0"/>
              </a:tabLst>
            </a:pPr>
            <a:r>
              <a:rPr b="1" lang="en-US" sz="2000" spc="-1" strike="noStrike">
                <a:solidFill>
                  <a:srgbClr val="000000"/>
                </a:solidFill>
                <a:latin typeface="Times New Roman"/>
                <a:ea typeface="DejaVu Sans"/>
              </a:rPr>
              <a:t>External sources      </a:t>
            </a:r>
            <a:r>
              <a:rPr b="1" lang="tr-TR" sz="20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%0-25</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%25-50</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%50-75</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%75-100</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not used       rarely used    sometimes used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often used</a:t>
            </a:r>
            <a:endParaRPr b="0" lang="en-US" sz="1800" spc="-1" strike="noStrike">
              <a:latin typeface="Arial"/>
            </a:endParaRPr>
          </a:p>
          <a:p>
            <a:pPr>
              <a:lnSpc>
                <a:spcPct val="100000"/>
              </a:lnSpc>
              <a:spcBef>
                <a:spcPts val="400"/>
              </a:spcBef>
              <a:tabLst>
                <a:tab algn="l" pos="0"/>
              </a:tabLst>
            </a:pPr>
            <a:r>
              <a:rPr b="1" lang="en-US" sz="2000" spc="-1" strike="noStrike">
                <a:solidFill>
                  <a:srgbClr val="000000"/>
                </a:solidFill>
                <a:latin typeface="Times New Roman"/>
                <a:ea typeface="DejaVu Sans"/>
              </a:rPr>
              <a:t>Direct environment </a:t>
            </a:r>
            <a:endParaRPr b="0" lang="en-US" sz="20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Customers</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%87</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Competitors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%64</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Suppliers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%62</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Lawmaker/Regulations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%59</a:t>
            </a:r>
            <a:endParaRPr b="0" lang="en-US" sz="1800" spc="-1" strike="noStrike">
              <a:latin typeface="Arial"/>
            </a:endParaRPr>
          </a:p>
          <a:p>
            <a:pPr>
              <a:lnSpc>
                <a:spcPct val="100000"/>
              </a:lnSpc>
              <a:spcBef>
                <a:spcPts val="400"/>
              </a:spcBef>
              <a:tabLst>
                <a:tab algn="l" pos="0"/>
              </a:tabLst>
            </a:pPr>
            <a:r>
              <a:rPr b="1" lang="en-US" sz="2000" spc="-1" strike="noStrike">
                <a:solidFill>
                  <a:srgbClr val="000000"/>
                </a:solidFill>
                <a:latin typeface="Times New Roman"/>
                <a:ea typeface="DejaVu Sans"/>
              </a:rPr>
              <a:t>Indirect environment </a:t>
            </a:r>
            <a:endParaRPr b="0" lang="en-US" sz="20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Other industries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%48</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Universities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%37</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Research institutes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%36</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Engineers, Consultants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%30</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Consortium</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%24</a:t>
            </a:r>
            <a:r>
              <a:rPr b="0" lang="en-US" sz="1800" spc="-1" strike="noStrike">
                <a:solidFill>
                  <a:srgbClr val="000000"/>
                </a:solidFill>
                <a:latin typeface="Times New Roman"/>
                <a:ea typeface="DejaVu Sans"/>
              </a:rPr>
              <a:t>	</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Start- ups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%23</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Communities</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%21</a:t>
            </a:r>
            <a:endParaRPr b="0" lang="en-US" sz="18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75"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38C71E1-CE9C-4358-8727-A87C357AF2DD}"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62120" y="228600"/>
            <a:ext cx="7770960" cy="5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77" name="CustomShape 2"/>
          <p:cNvSpPr/>
          <p:nvPr/>
        </p:nvSpPr>
        <p:spPr>
          <a:xfrm>
            <a:off x="533520" y="914400"/>
            <a:ext cx="8228160" cy="57135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39"/>
              </a:spcBef>
              <a:tabLst>
                <a:tab algn="l" pos="0"/>
              </a:tabLst>
            </a:pPr>
            <a:r>
              <a:rPr b="1" lang="en-US" sz="2200" spc="-1" strike="noStrike" u="sng">
                <a:solidFill>
                  <a:srgbClr val="000000"/>
                </a:solidFill>
                <a:uFillTx/>
                <a:latin typeface="Times New Roman"/>
                <a:ea typeface="DejaVu Sans"/>
              </a:rPr>
              <a:t>Outside-in methods in automotive industry</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Product presentation by other firms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%71</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Development order/request</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%52</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Reverse Engineering</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%48</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Trend and technology scouting</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%49</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Learning journeys</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%48</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Common research Lab.</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%44</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Online portal to enter ideas</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%41</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Online market places(i.e.yettocome,9Ω</a:t>
            </a:r>
            <a:r>
              <a:rPr b="0" lang="tr-TR" sz="2200" spc="-1" strike="noStrike">
                <a:solidFill>
                  <a:srgbClr val="000000"/>
                </a:solidFill>
                <a:latin typeface="Times New Roman"/>
                <a:ea typeface="DejaVu Sans"/>
              </a:rPr>
              <a:t>)</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%40</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Announcement of competitions</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-%38</a:t>
            </a:r>
            <a:endParaRPr b="0" lang="en-US" sz="2200" spc="-1" strike="noStrike">
              <a:latin typeface="Arial"/>
            </a:endParaRPr>
          </a:p>
          <a:p>
            <a:pPr>
              <a:lnSpc>
                <a:spcPct val="100000"/>
              </a:lnSpc>
              <a:spcBef>
                <a:spcPts val="439"/>
              </a:spcBef>
              <a:tabLst>
                <a:tab algn="l" pos="0"/>
              </a:tabLst>
            </a:pPr>
            <a:r>
              <a:rPr b="0" lang="en-US" sz="2200" spc="-1" strike="noStrike">
                <a:solidFill>
                  <a:srgbClr val="000000"/>
                </a:solidFill>
                <a:latin typeface="Times New Roman"/>
                <a:ea typeface="DejaVu Sans"/>
              </a:rPr>
              <a:t>Venture capital</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tr-TR"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-%35 </a:t>
            </a: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a:p>
            <a:pPr>
              <a:lnSpc>
                <a:spcPct val="100000"/>
              </a:lnSpc>
              <a:spcBef>
                <a:spcPts val="360"/>
              </a:spcBef>
              <a:tabLst>
                <a:tab algn="l" pos="0"/>
              </a:tabLst>
            </a:pPr>
            <a:endParaRPr b="0" lang="en-US" sz="2200" spc="-1" strike="noStrike">
              <a:latin typeface="Arial"/>
            </a:endParaRPr>
          </a:p>
        </p:txBody>
      </p:sp>
      <p:sp>
        <p:nvSpPr>
          <p:cNvPr id="178"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68A359F-4D80-4FE0-B1C7-554AA9E44E4D}"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62120" y="228600"/>
            <a:ext cx="7770960" cy="5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br/>
            <a:r>
              <a:rPr b="0" lang="en-US" sz="1800" spc="-1" strike="noStrike">
                <a:solidFill>
                  <a:srgbClr val="000000"/>
                </a:solidFill>
                <a:latin typeface="Arial"/>
                <a:ea typeface="DejaVu Sans"/>
              </a:rPr>
              <a:t>SWE 598</a:t>
            </a:r>
            <a:r>
              <a:rPr b="1" lang="tr-TR" sz="2400" spc="-1" strike="noStrike">
                <a:solidFill>
                  <a:srgbClr val="ff0000"/>
                </a:solidFill>
                <a:latin typeface="Calibri"/>
                <a:ea typeface="DejaVu Sans"/>
              </a:rPr>
              <a:t> Technovation</a:t>
            </a:r>
            <a:br/>
            <a:endParaRPr b="0" lang="en-US" sz="2400" spc="-1" strike="noStrike">
              <a:latin typeface="Arial"/>
            </a:endParaRPr>
          </a:p>
        </p:txBody>
      </p:sp>
      <p:sp>
        <p:nvSpPr>
          <p:cNvPr id="180" name="CustomShape 2"/>
          <p:cNvSpPr/>
          <p:nvPr/>
        </p:nvSpPr>
        <p:spPr>
          <a:xfrm>
            <a:off x="533520" y="914400"/>
            <a:ext cx="8228160" cy="57135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79"/>
              </a:spcBef>
              <a:tabLst>
                <a:tab algn="l" pos="0"/>
              </a:tabLst>
            </a:pPr>
            <a:r>
              <a:rPr b="1" lang="en-US" sz="2400" spc="-1" strike="noStrike" u="sng">
                <a:solidFill>
                  <a:srgbClr val="000000"/>
                </a:solidFill>
                <a:uFillTx/>
                <a:latin typeface="Times New Roman"/>
                <a:ea typeface="DejaVu Sans"/>
              </a:rPr>
              <a:t>Inside-out methods in the automotive industry</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Reciprocal license agreement</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%63</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Licensing</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%59</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Alliance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%57</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Joint Venture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%47</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Patent sale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%38</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Business unit sale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%24</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External training</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%18</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Grant-back license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%15</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Consulting</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%13</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Times New Roman"/>
                <a:ea typeface="DejaVu Sans"/>
              </a:rPr>
              <a:t>Personnel exchange</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%3</a:t>
            </a:r>
            <a:endParaRPr b="0" lang="en-US" sz="2400" spc="-1" strike="noStrike">
              <a:latin typeface="Arial"/>
            </a:endParaRPr>
          </a:p>
          <a:p>
            <a:pPr>
              <a:lnSpc>
                <a:spcPct val="100000"/>
              </a:lnSpc>
              <a:spcBef>
                <a:spcPts val="360"/>
              </a:spcBef>
              <a:tabLst>
                <a:tab algn="l" pos="0"/>
              </a:tabLst>
            </a:pPr>
            <a:endParaRPr b="0" lang="en-US" sz="2400" spc="-1" strike="noStrike">
              <a:latin typeface="Arial"/>
            </a:endParaRPr>
          </a:p>
        </p:txBody>
      </p:sp>
      <p:sp>
        <p:nvSpPr>
          <p:cNvPr id="181"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9C502C18-6C60-423C-B6DB-9CA8259E9BDE}"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83" name="CustomShape 2"/>
          <p:cNvSpPr/>
          <p:nvPr/>
        </p:nvSpPr>
        <p:spPr>
          <a:xfrm>
            <a:off x="914400" y="1295280"/>
            <a:ext cx="7466040" cy="4951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tr-TR" sz="1800" spc="-1" strike="noStrike">
                <a:solidFill>
                  <a:srgbClr val="000000"/>
                </a:solidFill>
                <a:latin typeface="Times New Roman"/>
                <a:ea typeface="DejaVu Sans"/>
              </a:rPr>
              <a:t> </a:t>
            </a:r>
            <a:r>
              <a:rPr b="1" lang="en-US" sz="1800" spc="-1" strike="noStrike" u="sng">
                <a:solidFill>
                  <a:srgbClr val="000000"/>
                </a:solidFill>
                <a:uFillTx/>
                <a:latin typeface="Times New Roman"/>
                <a:ea typeface="DejaVu Sans"/>
              </a:rPr>
              <a:t>1</a:t>
            </a:r>
            <a:r>
              <a:rPr b="1" i="1" lang="en-US" sz="1800" spc="-1" strike="noStrike" u="sng">
                <a:solidFill>
                  <a:srgbClr val="000000"/>
                </a:solidFill>
                <a:uFillTx/>
                <a:latin typeface="Times New Roman"/>
                <a:ea typeface="DejaVu Sans"/>
              </a:rPr>
              <a:t>.</a:t>
            </a:r>
            <a:r>
              <a:rPr b="1" i="1" lang="tr-TR" sz="1800" spc="-1" strike="noStrike" u="sng">
                <a:solidFill>
                  <a:srgbClr val="000000"/>
                </a:solidFill>
                <a:uFillTx/>
                <a:latin typeface="Times New Roman"/>
                <a:ea typeface="DejaVu Sans"/>
              </a:rPr>
              <a:t> </a:t>
            </a:r>
            <a:r>
              <a:rPr b="1" i="1" lang="en-US" sz="1800" spc="-1" strike="noStrike" u="sng">
                <a:solidFill>
                  <a:srgbClr val="000000"/>
                </a:solidFill>
                <a:uFillTx/>
                <a:latin typeface="Times New Roman"/>
                <a:ea typeface="DejaVu Sans"/>
              </a:rPr>
              <a:t>Car manufacturer- Tech. firm coop. :  </a:t>
            </a:r>
            <a:r>
              <a:rPr b="0" lang="en-US" sz="1800" spc="-1" strike="noStrike">
                <a:solidFill>
                  <a:srgbClr val="000000"/>
                </a:solidFill>
                <a:latin typeface="Times New Roman"/>
                <a:ea typeface="DejaVu Sans"/>
              </a:rPr>
              <a:t>Such cooperations are especially observed in case of commertially viable autonomous software development area. Structure of such cooperation may be in the form of “ R&amp;D partnership”, “ c</a:t>
            </a:r>
            <a:r>
              <a:rPr b="0" lang="tr-TR" sz="1800" spc="-1" strike="noStrike">
                <a:solidFill>
                  <a:srgbClr val="000000"/>
                </a:solidFill>
                <a:latin typeface="Times New Roman"/>
                <a:ea typeface="DejaVu Sans"/>
              </a:rPr>
              <a:t>o</a:t>
            </a:r>
            <a:r>
              <a:rPr b="0" lang="en-US" sz="1800" spc="-1" strike="noStrike">
                <a:solidFill>
                  <a:srgbClr val="000000"/>
                </a:solidFill>
                <a:latin typeface="Times New Roman"/>
                <a:ea typeface="DejaVu Sans"/>
              </a:rPr>
              <a:t>llobarative product development contracts” or “ joint ventures”</a:t>
            </a:r>
            <a:r>
              <a:rPr b="1" lang="en-US" sz="1800" spc="-1" strike="noStrike">
                <a:solidFill>
                  <a:srgbClr val="000000"/>
                </a:solidFill>
                <a:latin typeface="Times New Roman"/>
                <a:ea typeface="DejaVu Sans"/>
              </a:rPr>
              <a:t> . </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Examples: </a:t>
            </a:r>
            <a:endParaRPr b="0" lang="en-US" sz="1800" spc="-1" strike="noStrike">
              <a:latin typeface="Arial"/>
            </a:endParaRPr>
          </a:p>
          <a:p>
            <a:pPr>
              <a:lnSpc>
                <a:spcPct val="100000"/>
              </a:lnSpc>
              <a:spcBef>
                <a:spcPts val="360"/>
              </a:spcBef>
              <a:tabLst>
                <a:tab algn="l" pos="0"/>
              </a:tabLst>
            </a:pPr>
            <a:r>
              <a:rPr b="0" lang="en-US" sz="1800" spc="-1" strike="noStrike">
                <a:solidFill>
                  <a:srgbClr val="000000"/>
                </a:solidFill>
                <a:latin typeface="Times New Roman"/>
                <a:ea typeface="DejaVu Sans"/>
              </a:rPr>
              <a:t>•</a:t>
            </a:r>
            <a:r>
              <a:rPr b="0"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Ford-Google joint venture: </a:t>
            </a:r>
            <a:r>
              <a:rPr b="0" lang="en-US" sz="1800" spc="-1" strike="noStrike">
                <a:solidFill>
                  <a:srgbClr val="000000"/>
                </a:solidFill>
                <a:latin typeface="Times New Roman"/>
                <a:ea typeface="DejaVu Sans"/>
              </a:rPr>
              <a:t>So called cooperation has a target to put an end-to-end autonomous vehicle product embedding autonomous function SW developed by Google in the Ford electrical cars. It is structed  as an independent joint venture to save both parties from riscs/liabilities of AV.</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Toyota- Microsoft partnership: </a:t>
            </a:r>
            <a:r>
              <a:rPr b="0" lang="en-US" sz="1800" spc="-1" strike="noStrike">
                <a:solidFill>
                  <a:srgbClr val="000000"/>
                </a:solidFill>
                <a:latin typeface="Times New Roman"/>
                <a:ea typeface="DejaVu Sans"/>
              </a:rPr>
              <a:t>It seems to be a 5 year restrited cooperation to consolidate Toyota’s global efforts in areas like Data analytics, communication technologies, and syber security.</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GM-VW- Honda-Mobileye ortaklığı: </a:t>
            </a:r>
            <a:r>
              <a:rPr b="0" lang="en-US" sz="1800" spc="-1" strike="noStrike">
                <a:solidFill>
                  <a:srgbClr val="000000"/>
                </a:solidFill>
                <a:latin typeface="Times New Roman"/>
                <a:ea typeface="DejaVu Sans"/>
              </a:rPr>
              <a:t>A cooperation of 3 car manufacturers and a high Tech company expert on image based ADAS systems . It is  restricted to development of  component SW to generate digital maps using crowed sourcing approach.</a:t>
            </a: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a:p>
            <a:pPr>
              <a:lnSpc>
                <a:spcPct val="100000"/>
              </a:lnSpc>
              <a:spcBef>
                <a:spcPts val="360"/>
              </a:spcBef>
              <a:tabLst>
                <a:tab algn="l" pos="0"/>
              </a:tabLst>
            </a:pPr>
            <a:endParaRPr b="0" lang="en-US" sz="1800" spc="-1" strike="noStrike">
              <a:latin typeface="Arial"/>
            </a:endParaRPr>
          </a:p>
        </p:txBody>
      </p:sp>
      <p:sp>
        <p:nvSpPr>
          <p:cNvPr id="184"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78FA157-A0BF-4F26-A8DE-BF6AA1D2F90C}"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85"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a:lnSpc>
                <a:spcPct val="115000"/>
              </a:lnSpc>
              <a:tabLst>
                <a:tab algn="l" pos="0"/>
              </a:tabLst>
            </a:pPr>
            <a:r>
              <a:rPr b="0" lang="en-US" sz="2400" spc="-1" strike="noStrike">
                <a:solidFill>
                  <a:srgbClr val="000000"/>
                </a:solidFill>
                <a:latin typeface="Calibri"/>
                <a:ea typeface="Calibri"/>
              </a:rPr>
              <a:t>Collaborating with  potential customers, rival companies/partners and universities to provide knowledge inflows and outflows  for accel</a:t>
            </a:r>
            <a:r>
              <a:rPr b="0" lang="tr-TR" sz="2400" spc="-1" strike="noStrike">
                <a:solidFill>
                  <a:srgbClr val="000000"/>
                </a:solidFill>
                <a:latin typeface="Calibri"/>
                <a:ea typeface="Calibri"/>
              </a:rPr>
              <a:t>e</a:t>
            </a:r>
            <a:r>
              <a:rPr b="0" lang="en-US" sz="2400" spc="-1" strike="noStrike">
                <a:solidFill>
                  <a:srgbClr val="000000"/>
                </a:solidFill>
                <a:latin typeface="Calibri"/>
                <a:ea typeface="Calibri"/>
              </a:rPr>
              <a:t>rating innovation. </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Integrating firm’s capabilities and resources with outsou</a:t>
            </a:r>
            <a:r>
              <a:rPr b="0" lang="tr-TR" sz="2400" spc="-1" strike="noStrike">
                <a:solidFill>
                  <a:srgbClr val="000000"/>
                </a:solidFill>
                <a:latin typeface="Calibri"/>
                <a:ea typeface="Calibri"/>
              </a:rPr>
              <a:t>r</a:t>
            </a:r>
            <a:r>
              <a:rPr b="0" lang="en-US" sz="2400" spc="-1" strike="noStrike">
                <a:solidFill>
                  <a:srgbClr val="000000"/>
                </a:solidFill>
                <a:latin typeface="Calibri"/>
                <a:ea typeface="Calibri"/>
              </a:rPr>
              <a:t>ces. </a:t>
            </a:r>
            <a:r>
              <a:rPr b="0" lang="tr-TR" sz="2400" spc="-1" strike="noStrike">
                <a:solidFill>
                  <a:srgbClr val="000000"/>
                </a:solidFill>
                <a:latin typeface="Calibri"/>
                <a:ea typeface="Calibri"/>
              </a:rPr>
              <a:t>I</a:t>
            </a:r>
            <a:r>
              <a:rPr b="0" lang="en-US" sz="2400" spc="-1" strike="noStrike">
                <a:solidFill>
                  <a:srgbClr val="000000"/>
                </a:solidFill>
                <a:latin typeface="Calibri"/>
                <a:ea typeface="Calibri"/>
              </a:rPr>
              <a:t>deas, resources and individuals flow in and out of organizations</a:t>
            </a:r>
            <a:r>
              <a:rPr b="0" lang="tr-TR" sz="2400" spc="-1" strike="noStrike">
                <a:solidFill>
                  <a:srgbClr val="000000"/>
                </a:solidFill>
                <a:latin typeface="Calibri"/>
                <a:ea typeface="Calibri"/>
              </a:rPr>
              <a:t>.</a:t>
            </a:r>
            <a:r>
              <a:rPr b="0" lang="en-US" sz="2400" spc="-1" strike="noStrike">
                <a:solidFill>
                  <a:srgbClr val="000000"/>
                </a:solidFill>
                <a:latin typeface="Calibri"/>
                <a:ea typeface="Calibri"/>
              </a:rPr>
              <a:t> .</a:t>
            </a:r>
            <a:r>
              <a:rPr b="0" lang="tr-TR" sz="2400" spc="-1" strike="noStrike">
                <a:solidFill>
                  <a:srgbClr val="000000"/>
                </a:solidFill>
                <a:latin typeface="Calibri"/>
                <a:ea typeface="Calibri"/>
              </a:rPr>
              <a:t> </a:t>
            </a:r>
            <a:r>
              <a:rPr b="0" lang="en-US" sz="2400" spc="-1" strike="noStrike">
                <a:solidFill>
                  <a:srgbClr val="000000"/>
                </a:solidFill>
                <a:latin typeface="Calibri"/>
                <a:ea typeface="Calibri"/>
              </a:rPr>
              <a:t>Promotes co-creation. </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To </a:t>
            </a:r>
            <a:r>
              <a:rPr b="0" lang="tr-TR" sz="2400" spc="-1" strike="noStrike">
                <a:solidFill>
                  <a:srgbClr val="000000"/>
                </a:solidFill>
                <a:latin typeface="Calibri"/>
                <a:ea typeface="Calibri"/>
              </a:rPr>
              <a:t>a</a:t>
            </a:r>
            <a:r>
              <a:rPr b="0" lang="en-US" sz="2400" spc="-1" strike="noStrike">
                <a:solidFill>
                  <a:srgbClr val="000000"/>
                </a:solidFill>
                <a:latin typeface="Calibri"/>
                <a:ea typeface="Calibri"/>
              </a:rPr>
              <a:t>cquire inventions or IP from other actors/ companies. </a:t>
            </a:r>
            <a:endParaRPr b="0" lang="en-US" sz="2400" spc="-1" strike="noStrike">
              <a:latin typeface="Arial"/>
            </a:endParaRPr>
          </a:p>
          <a:p>
            <a:pPr>
              <a:lnSpc>
                <a:spcPct val="115000"/>
              </a:lnSpc>
              <a:tabLst>
                <a:tab algn="l" pos="0"/>
              </a:tabLst>
            </a:pPr>
            <a:r>
              <a:rPr b="0" lang="en-US" sz="2400" spc="-1" strike="noStrike">
                <a:solidFill>
                  <a:srgbClr val="000000"/>
                </a:solidFill>
                <a:latin typeface="Calibri"/>
                <a:ea typeface="Calibri"/>
              </a:rPr>
              <a:t>The open innovation model is a key concept through which businesses can understand and create different partnerships to make the innovation process more efficient, as well as the exchange of knowledge and resources with other entities.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86" name="CustomShape 2"/>
          <p:cNvSpPr/>
          <p:nvPr/>
        </p:nvSpPr>
        <p:spPr>
          <a:xfrm>
            <a:off x="1143000" y="1523880"/>
            <a:ext cx="7008840" cy="4799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00"/>
              </a:spcBef>
              <a:tabLst>
                <a:tab algn="l" pos="0"/>
              </a:tabLst>
            </a:pPr>
            <a:r>
              <a:rPr b="1" lang="en-US" sz="2000" spc="-1" strike="noStrike" u="sng">
                <a:solidFill>
                  <a:srgbClr val="000000"/>
                </a:solidFill>
                <a:uFillTx/>
                <a:latin typeface="Times New Roman"/>
                <a:ea typeface="DejaVu Sans"/>
              </a:rPr>
              <a:t>2.</a:t>
            </a:r>
            <a:r>
              <a:rPr b="1" lang="tr-TR" sz="2000" spc="-1" strike="noStrike" u="sng">
                <a:solidFill>
                  <a:srgbClr val="000000"/>
                </a:solidFill>
                <a:uFillTx/>
                <a:latin typeface="Times New Roman"/>
                <a:ea typeface="DejaVu Sans"/>
              </a:rPr>
              <a:t> </a:t>
            </a:r>
            <a:r>
              <a:rPr b="1" lang="en-US" sz="2000" spc="-1" strike="noStrike" u="sng">
                <a:solidFill>
                  <a:srgbClr val="000000"/>
                </a:solidFill>
                <a:uFillTx/>
                <a:latin typeface="Times New Roman"/>
                <a:ea typeface="DejaVu Sans"/>
              </a:rPr>
              <a:t>Cooperation between two or more car manufacturing companies:</a:t>
            </a:r>
            <a:r>
              <a:rPr b="0" lang="en-US" sz="2000" spc="-1" strike="noStrike">
                <a:solidFill>
                  <a:srgbClr val="000000"/>
                </a:solidFill>
                <a:latin typeface="Times New Roman"/>
                <a:ea typeface="DejaVu Sans"/>
              </a:rPr>
              <a:t> The goal of such cooperations are usually to augment the current cooperations to include autonomous vehicle manufacturing. İt may be in the form of  R&amp;D partnership, product development partnership or joint venture . In case non of the parties having a technology company in their group the cooperation focus is just production and AV SW development etc is not in scope. </a:t>
            </a:r>
            <a:endParaRPr b="0" lang="en-US" sz="2000" spc="-1" strike="noStrike">
              <a:latin typeface="Arial"/>
            </a:endParaRPr>
          </a:p>
          <a:p>
            <a:pPr>
              <a:lnSpc>
                <a:spcPct val="100000"/>
              </a:lnSpc>
              <a:spcBef>
                <a:spcPts val="400"/>
              </a:spcBef>
              <a:tabLst>
                <a:tab algn="l" pos="0"/>
              </a:tabLst>
            </a:pPr>
            <a:r>
              <a:rPr b="1" lang="en-US" sz="2000" spc="-1" strike="noStrike">
                <a:solidFill>
                  <a:srgbClr val="000000"/>
                </a:solidFill>
                <a:latin typeface="Times New Roman"/>
                <a:ea typeface="DejaVu Sans"/>
              </a:rPr>
              <a:t>Samples: </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a:t>
            </a:r>
            <a:r>
              <a:rPr b="0" lang="tr-TR"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Daimler-Renault-Nissan partnership: </a:t>
            </a:r>
            <a:r>
              <a:rPr b="0" lang="en-US" sz="2000" spc="-1" strike="noStrike">
                <a:solidFill>
                  <a:srgbClr val="000000"/>
                </a:solidFill>
                <a:latin typeface="Times New Roman"/>
                <a:ea typeface="DejaVu Sans"/>
              </a:rPr>
              <a:t>Three companies that already cooperate on electrical cars decide to augment this cooperation to include AV technologies. </a:t>
            </a:r>
            <a:endParaRPr b="0" lang="en-US" sz="2000" spc="-1" strike="noStrike">
              <a:latin typeface="Arial"/>
            </a:endParaRPr>
          </a:p>
          <a:p>
            <a:pPr>
              <a:lnSpc>
                <a:spcPct val="100000"/>
              </a:lnSpc>
              <a:spcBef>
                <a:spcPts val="400"/>
              </a:spcBef>
              <a:tabLst>
                <a:tab algn="l" pos="0"/>
              </a:tabLst>
            </a:pPr>
            <a:r>
              <a:rPr b="0" lang="en-US" sz="2000" spc="-1" strike="noStrike">
                <a:solidFill>
                  <a:srgbClr val="000000"/>
                </a:solidFill>
                <a:latin typeface="Times New Roman"/>
                <a:ea typeface="DejaVu Sans"/>
              </a:rPr>
              <a:t>•</a:t>
            </a:r>
            <a:r>
              <a:rPr b="0" lang="tr-TR"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GM-Honda R&amp;D partnership : </a:t>
            </a:r>
            <a:r>
              <a:rPr b="0" lang="en-US" sz="2000" spc="-1" strike="noStrike">
                <a:solidFill>
                  <a:srgbClr val="000000"/>
                </a:solidFill>
                <a:latin typeface="Times New Roman"/>
                <a:ea typeface="DejaVu Sans"/>
              </a:rPr>
              <a:t>To OEM’s augment their current cooperation on hydrogen fuel cells to include AV technologies and IT. </a:t>
            </a:r>
            <a:endParaRPr b="0" lang="en-US" sz="2000" spc="-1" strike="noStrike">
              <a:latin typeface="Arial"/>
            </a:endParaRPr>
          </a:p>
          <a:p>
            <a:pPr>
              <a:lnSpc>
                <a:spcPct val="100000"/>
              </a:lnSpc>
              <a:spcBef>
                <a:spcPts val="400"/>
              </a:spcBef>
              <a:tabLst>
                <a:tab algn="l" pos="0"/>
              </a:tabLst>
            </a:pPr>
            <a:endParaRPr b="0" lang="en-US" sz="2000" spc="-1" strike="noStrike">
              <a:latin typeface="Arial"/>
            </a:endParaRPr>
          </a:p>
          <a:p>
            <a:pPr>
              <a:lnSpc>
                <a:spcPct val="100000"/>
              </a:lnSpc>
              <a:spcBef>
                <a:spcPts val="400"/>
              </a:spcBef>
              <a:tabLst>
                <a:tab algn="l" pos="0"/>
              </a:tabLst>
            </a:pPr>
            <a:endParaRPr b="0" lang="en-US" sz="2000" spc="-1" strike="noStrike">
              <a:latin typeface="Arial"/>
            </a:endParaRPr>
          </a:p>
          <a:p>
            <a:pPr>
              <a:lnSpc>
                <a:spcPct val="100000"/>
              </a:lnSpc>
              <a:spcBef>
                <a:spcPts val="400"/>
              </a:spcBef>
              <a:tabLst>
                <a:tab algn="l" pos="0"/>
              </a:tabLst>
            </a:pPr>
            <a:endParaRPr b="0" lang="en-US" sz="2000" spc="-1" strike="noStrike">
              <a:latin typeface="Arial"/>
            </a:endParaRPr>
          </a:p>
        </p:txBody>
      </p:sp>
      <p:sp>
        <p:nvSpPr>
          <p:cNvPr id="187"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CF384A88-C01D-4CAD-8B74-24F7A6AFC531}" type="slidenum">
              <a:rPr b="0" lang="en-US" sz="1200" spc="-1" strike="noStrike">
                <a:solidFill>
                  <a:srgbClr val="8b8b8b"/>
                </a:solidFill>
                <a:latin typeface="Calibri"/>
                <a:ea typeface="DejaVu Sans"/>
              </a:rPr>
              <a:t>40</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89" name="CustomShape 2"/>
          <p:cNvSpPr/>
          <p:nvPr/>
        </p:nvSpPr>
        <p:spPr>
          <a:xfrm>
            <a:off x="990720" y="1447920"/>
            <a:ext cx="7161480" cy="479916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919"/>
              </a:spcBef>
              <a:tabLst>
                <a:tab algn="l" pos="0"/>
              </a:tabLst>
            </a:pPr>
            <a:r>
              <a:rPr b="1" lang="tr-TR" sz="9600" spc="-1" strike="noStrike">
                <a:solidFill>
                  <a:srgbClr val="000000"/>
                </a:solidFill>
                <a:latin typeface="Calibri"/>
                <a:ea typeface="DejaVu Sans"/>
              </a:rPr>
              <a:t> </a:t>
            </a:r>
            <a:r>
              <a:rPr b="1" lang="en-US" sz="8000" spc="-1" strike="noStrike" u="sng">
                <a:solidFill>
                  <a:srgbClr val="000000"/>
                </a:solidFill>
                <a:uFillTx/>
                <a:latin typeface="Times New Roman"/>
                <a:ea typeface="DejaVu Sans"/>
              </a:rPr>
              <a:t>4.</a:t>
            </a:r>
            <a:r>
              <a:rPr b="1" lang="tr-TR" sz="8000" spc="-1" strike="noStrike" u="sng">
                <a:solidFill>
                  <a:srgbClr val="000000"/>
                </a:solidFill>
                <a:uFillTx/>
                <a:latin typeface="Times New Roman"/>
                <a:ea typeface="DejaVu Sans"/>
              </a:rPr>
              <a:t> </a:t>
            </a:r>
            <a:r>
              <a:rPr b="1" lang="en-US" sz="8000" spc="-1" strike="noStrike" u="sng">
                <a:solidFill>
                  <a:srgbClr val="000000"/>
                </a:solidFill>
                <a:uFillTx/>
                <a:latin typeface="Times New Roman"/>
                <a:ea typeface="DejaVu Sans"/>
              </a:rPr>
              <a:t>Vehicle manufacturer/shared mobility company-University/Research Institute partnership</a:t>
            </a:r>
            <a:r>
              <a:rPr b="0" lang="en-US" sz="8000" spc="-1" strike="noStrike">
                <a:solidFill>
                  <a:srgbClr val="000000"/>
                </a:solidFill>
                <a:latin typeface="Times New Roman"/>
                <a:ea typeface="DejaVu Sans"/>
              </a:rPr>
              <a:t>: </a:t>
            </a:r>
            <a:endParaRPr b="0" lang="en-US" sz="8000" spc="-1" strike="noStrike">
              <a:latin typeface="Arial"/>
            </a:endParaRPr>
          </a:p>
          <a:p>
            <a:pPr>
              <a:lnSpc>
                <a:spcPct val="100000"/>
              </a:lnSpc>
              <a:spcBef>
                <a:spcPts val="1599"/>
              </a:spcBef>
              <a:tabLst>
                <a:tab algn="l" pos="0"/>
              </a:tabLst>
            </a:pPr>
            <a:r>
              <a:rPr b="0" lang="en-US" sz="8000" spc="-1" strike="noStrike">
                <a:solidFill>
                  <a:srgbClr val="000000"/>
                </a:solidFill>
                <a:latin typeface="Times New Roman"/>
                <a:ea typeface="DejaVu Sans"/>
              </a:rPr>
              <a:t>Knowledge on the AV enabling technologies like AI, Data analytics, SW development, communication etc  does not only exist  in High tech companies but in universities and research centers as well. Those institutions are not only interested in otomotive industries but other applications of intelligent transportation as well.  Certain OEM’s are establishing R&amp;D or product development partnerships with such institutions. </a:t>
            </a:r>
            <a:endParaRPr b="0" lang="en-US" sz="8000" spc="-1" strike="noStrike">
              <a:latin typeface="Arial"/>
            </a:endParaRPr>
          </a:p>
          <a:p>
            <a:pPr>
              <a:lnSpc>
                <a:spcPct val="100000"/>
              </a:lnSpc>
              <a:spcBef>
                <a:spcPts val="1599"/>
              </a:spcBef>
              <a:tabLst>
                <a:tab algn="l" pos="0"/>
              </a:tabLst>
            </a:pPr>
            <a:endParaRPr b="0" lang="en-US" sz="8000" spc="-1" strike="noStrike">
              <a:latin typeface="Arial"/>
            </a:endParaRPr>
          </a:p>
          <a:p>
            <a:pPr>
              <a:lnSpc>
                <a:spcPct val="100000"/>
              </a:lnSpc>
              <a:spcBef>
                <a:spcPts val="1599"/>
              </a:spcBef>
              <a:tabLst>
                <a:tab algn="l" pos="0"/>
              </a:tabLst>
            </a:pPr>
            <a:r>
              <a:rPr b="1" lang="en-US" sz="8000" spc="-1" strike="noStrike">
                <a:solidFill>
                  <a:srgbClr val="000000"/>
                </a:solidFill>
                <a:latin typeface="Times New Roman"/>
                <a:ea typeface="DejaVu Sans"/>
              </a:rPr>
              <a:t>Samples:</a:t>
            </a:r>
            <a:endParaRPr b="0" lang="en-US" sz="8000" spc="-1" strike="noStrike">
              <a:latin typeface="Arial"/>
            </a:endParaRPr>
          </a:p>
          <a:p>
            <a:pPr>
              <a:lnSpc>
                <a:spcPct val="100000"/>
              </a:lnSpc>
              <a:spcBef>
                <a:spcPts val="1599"/>
              </a:spcBef>
              <a:tabLst>
                <a:tab algn="l" pos="0"/>
              </a:tabLst>
            </a:pPr>
            <a:r>
              <a:rPr b="0" lang="en-US" sz="8000" spc="-1" strike="noStrike">
                <a:solidFill>
                  <a:srgbClr val="000000"/>
                </a:solidFill>
                <a:latin typeface="Times New Roman"/>
                <a:ea typeface="DejaVu Sans"/>
              </a:rPr>
              <a:t>•</a:t>
            </a:r>
            <a:r>
              <a:rPr b="0" lang="tr-TR" sz="8000" spc="-1" strike="noStrike">
                <a:solidFill>
                  <a:srgbClr val="000000"/>
                </a:solidFill>
                <a:latin typeface="Times New Roman"/>
                <a:ea typeface="DejaVu Sans"/>
              </a:rPr>
              <a:t> </a:t>
            </a:r>
            <a:r>
              <a:rPr b="1" lang="en-US" sz="8000" spc="-1" strike="noStrike">
                <a:solidFill>
                  <a:srgbClr val="000000"/>
                </a:solidFill>
                <a:latin typeface="Times New Roman"/>
                <a:ea typeface="DejaVu Sans"/>
              </a:rPr>
              <a:t>VW, IBM, ETH Zurich,Tech. Universities Cluj, Prague partnership:  </a:t>
            </a:r>
            <a:r>
              <a:rPr b="0" lang="en-US" sz="8000" spc="-1" strike="noStrike">
                <a:solidFill>
                  <a:srgbClr val="000000"/>
                </a:solidFill>
                <a:latin typeface="Times New Roman"/>
                <a:ea typeface="DejaVu Sans"/>
              </a:rPr>
              <a:t>(UP-Drive </a:t>
            </a:r>
            <a:r>
              <a:rPr b="0" lang="tr-TR" sz="8000" spc="-1" strike="noStrike">
                <a:solidFill>
                  <a:srgbClr val="000000"/>
                </a:solidFill>
                <a:latin typeface="Times New Roman"/>
                <a:ea typeface="DejaVu Sans"/>
              </a:rPr>
              <a:t> </a:t>
            </a:r>
            <a:r>
              <a:rPr b="0" lang="en-US" sz="8000" spc="-1" strike="noStrike">
                <a:solidFill>
                  <a:srgbClr val="000000"/>
                </a:solidFill>
                <a:latin typeface="Times New Roman"/>
                <a:ea typeface="DejaVu Sans"/>
              </a:rPr>
              <a:t>European Commission project).</a:t>
            </a:r>
            <a:endParaRPr b="0" lang="en-US" sz="8000" spc="-1" strike="noStrike">
              <a:latin typeface="Arial"/>
            </a:endParaRPr>
          </a:p>
          <a:p>
            <a:pPr>
              <a:lnSpc>
                <a:spcPct val="100000"/>
              </a:lnSpc>
              <a:spcBef>
                <a:spcPts val="1599"/>
              </a:spcBef>
              <a:tabLst>
                <a:tab algn="l" pos="0"/>
              </a:tabLst>
            </a:pPr>
            <a:r>
              <a:rPr b="1" lang="en-US" sz="8000" spc="-1" strike="noStrike">
                <a:solidFill>
                  <a:srgbClr val="000000"/>
                </a:solidFill>
                <a:latin typeface="Times New Roman"/>
                <a:ea typeface="DejaVu Sans"/>
              </a:rPr>
              <a:t>•</a:t>
            </a:r>
            <a:r>
              <a:rPr b="1" lang="tr-TR" sz="8000" spc="-1" strike="noStrike">
                <a:solidFill>
                  <a:srgbClr val="000000"/>
                </a:solidFill>
                <a:latin typeface="Times New Roman"/>
                <a:ea typeface="DejaVu Sans"/>
              </a:rPr>
              <a:t> </a:t>
            </a:r>
            <a:r>
              <a:rPr b="1" lang="en-US" sz="8000" spc="-1" strike="noStrike">
                <a:solidFill>
                  <a:srgbClr val="000000"/>
                </a:solidFill>
                <a:latin typeface="Times New Roman"/>
                <a:ea typeface="DejaVu Sans"/>
              </a:rPr>
              <a:t>Nissan – NASA Ames Research Center Cooperation: </a:t>
            </a:r>
            <a:r>
              <a:rPr b="0" lang="en-US" sz="8000" spc="-1" strike="noStrike">
                <a:solidFill>
                  <a:srgbClr val="000000"/>
                </a:solidFill>
                <a:latin typeface="Times New Roman"/>
                <a:ea typeface="DejaVu Sans"/>
              </a:rPr>
              <a:t>Ames research center tries to add autonomous functions onto  Nissan’s electric car Leaf’I .</a:t>
            </a:r>
            <a:endParaRPr b="0" lang="en-US" sz="8000" spc="-1" strike="noStrike">
              <a:latin typeface="Arial"/>
            </a:endParaRPr>
          </a:p>
          <a:p>
            <a:pPr>
              <a:lnSpc>
                <a:spcPct val="100000"/>
              </a:lnSpc>
              <a:spcBef>
                <a:spcPts val="1281"/>
              </a:spcBef>
              <a:tabLst>
                <a:tab algn="l" pos="0"/>
              </a:tabLst>
            </a:pPr>
            <a:endParaRPr b="0" lang="en-US" sz="8000" spc="-1" strike="noStrike">
              <a:latin typeface="Arial"/>
            </a:endParaRPr>
          </a:p>
          <a:p>
            <a:pPr>
              <a:lnSpc>
                <a:spcPct val="100000"/>
              </a:lnSpc>
              <a:spcBef>
                <a:spcPts val="1281"/>
              </a:spcBef>
              <a:tabLst>
                <a:tab algn="l" pos="0"/>
              </a:tabLst>
            </a:pPr>
            <a:endParaRPr b="0" lang="en-US" sz="8000" spc="-1" strike="noStrike">
              <a:latin typeface="Arial"/>
            </a:endParaRPr>
          </a:p>
          <a:p>
            <a:pPr>
              <a:lnSpc>
                <a:spcPct val="100000"/>
              </a:lnSpc>
              <a:spcBef>
                <a:spcPts val="720"/>
              </a:spcBef>
              <a:tabLst>
                <a:tab algn="l" pos="0"/>
              </a:tabLst>
            </a:pPr>
            <a:endParaRPr b="0" lang="en-US" sz="8000" spc="-1" strike="noStrike">
              <a:latin typeface="Arial"/>
            </a:endParaRPr>
          </a:p>
        </p:txBody>
      </p:sp>
      <p:sp>
        <p:nvSpPr>
          <p:cNvPr id="190"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D1250768-A39B-49AB-92A2-6592FF23683B}" type="slidenum">
              <a:rPr b="0" lang="en-US" sz="1200" spc="-1" strike="noStrike">
                <a:solidFill>
                  <a:srgbClr val="8b8b8b"/>
                </a:solidFill>
                <a:latin typeface="Calibri"/>
                <a:ea typeface="DejaVu Sans"/>
              </a:rPr>
              <a:t>51</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92" name="CustomShape 2"/>
          <p:cNvSpPr/>
          <p:nvPr/>
        </p:nvSpPr>
        <p:spPr>
          <a:xfrm>
            <a:off x="1066680" y="1523880"/>
            <a:ext cx="7161480" cy="472284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599"/>
              </a:spcBef>
              <a:tabLst>
                <a:tab algn="l" pos="0"/>
              </a:tabLst>
            </a:pPr>
            <a:r>
              <a:rPr b="1" lang="en-US" sz="8000" spc="-1" strike="noStrike" u="sng">
                <a:solidFill>
                  <a:srgbClr val="000000"/>
                </a:solidFill>
                <a:uFillTx/>
                <a:latin typeface="Times New Roman"/>
                <a:ea typeface="DejaVu Sans"/>
              </a:rPr>
              <a:t>4.</a:t>
            </a:r>
            <a:r>
              <a:rPr b="1" lang="tr-TR" sz="8000" spc="-1" strike="noStrike" u="sng">
                <a:solidFill>
                  <a:srgbClr val="000000"/>
                </a:solidFill>
                <a:uFillTx/>
                <a:latin typeface="Times New Roman"/>
                <a:ea typeface="DejaVu Sans"/>
              </a:rPr>
              <a:t> </a:t>
            </a:r>
            <a:r>
              <a:rPr b="1" lang="en-US" sz="8000" spc="-1" strike="noStrike" u="sng">
                <a:solidFill>
                  <a:srgbClr val="000000"/>
                </a:solidFill>
                <a:uFillTx/>
                <a:latin typeface="Times New Roman"/>
                <a:ea typeface="DejaVu Sans"/>
              </a:rPr>
              <a:t>Vehicle manufacturer/shared mobility company-University/Research Institute partnership</a:t>
            </a:r>
            <a:r>
              <a:rPr b="0" lang="en-US" sz="8000" spc="-1" strike="noStrike">
                <a:solidFill>
                  <a:srgbClr val="000000"/>
                </a:solidFill>
                <a:latin typeface="Times New Roman"/>
                <a:ea typeface="DejaVu Sans"/>
              </a:rPr>
              <a:t>:</a:t>
            </a:r>
            <a:endParaRPr b="0" lang="en-US" sz="8000" spc="-1" strike="noStrike">
              <a:latin typeface="Arial"/>
            </a:endParaRPr>
          </a:p>
          <a:p>
            <a:pPr>
              <a:lnSpc>
                <a:spcPct val="100000"/>
              </a:lnSpc>
              <a:spcBef>
                <a:spcPts val="1599"/>
              </a:spcBef>
              <a:tabLst>
                <a:tab algn="l" pos="0"/>
              </a:tabLst>
            </a:pPr>
            <a:r>
              <a:rPr b="0" lang="en-US" sz="8000" spc="-1" strike="noStrike">
                <a:solidFill>
                  <a:srgbClr val="000000"/>
                </a:solidFill>
                <a:latin typeface="Times New Roman"/>
                <a:ea typeface="DejaVu Sans"/>
              </a:rPr>
              <a:t> </a:t>
            </a:r>
            <a:endParaRPr b="0" lang="en-US" sz="8000" spc="-1" strike="noStrike">
              <a:latin typeface="Arial"/>
            </a:endParaRPr>
          </a:p>
          <a:p>
            <a:pPr>
              <a:lnSpc>
                <a:spcPct val="100000"/>
              </a:lnSpc>
              <a:spcBef>
                <a:spcPts val="1599"/>
              </a:spcBef>
              <a:tabLst>
                <a:tab algn="l" pos="0"/>
              </a:tabLst>
            </a:pPr>
            <a:r>
              <a:rPr b="1" lang="en-US" sz="8000" spc="-1" strike="noStrike">
                <a:solidFill>
                  <a:srgbClr val="000000"/>
                </a:solidFill>
                <a:latin typeface="Times New Roman"/>
                <a:ea typeface="DejaVu Sans"/>
              </a:rPr>
              <a:t>•</a:t>
            </a:r>
            <a:r>
              <a:rPr b="1" lang="tr-TR" sz="8000" spc="-1" strike="noStrike">
                <a:solidFill>
                  <a:srgbClr val="000000"/>
                </a:solidFill>
                <a:latin typeface="Times New Roman"/>
                <a:ea typeface="DejaVu Sans"/>
              </a:rPr>
              <a:t> </a:t>
            </a:r>
            <a:r>
              <a:rPr b="1" lang="en-US" sz="8000" spc="-1" strike="noStrike">
                <a:solidFill>
                  <a:srgbClr val="000000"/>
                </a:solidFill>
                <a:latin typeface="Times New Roman"/>
                <a:ea typeface="DejaVu Sans"/>
              </a:rPr>
              <a:t>Uber- CMU işbirliği: </a:t>
            </a:r>
            <a:r>
              <a:rPr b="0" lang="en-US" sz="8000" spc="-1" strike="noStrike">
                <a:solidFill>
                  <a:srgbClr val="000000"/>
                </a:solidFill>
                <a:latin typeface="Times New Roman"/>
                <a:ea typeface="DejaVu Sans"/>
              </a:rPr>
              <a:t>UBER not a car manufacturer but a shared transportation company started a partnership with Carnegie-Mellon University in 2015. After a short while UBER  latform ed 40 top scientests and engineers from CMU Robotics Institute  leaving the Institute in a difficult situation.</a:t>
            </a:r>
            <a:endParaRPr b="0" lang="en-US" sz="8000" spc="-1" strike="noStrike">
              <a:latin typeface="Arial"/>
            </a:endParaRPr>
          </a:p>
          <a:p>
            <a:pPr>
              <a:lnSpc>
                <a:spcPct val="100000"/>
              </a:lnSpc>
              <a:spcBef>
                <a:spcPts val="1599"/>
              </a:spcBef>
              <a:tabLst>
                <a:tab algn="l" pos="0"/>
              </a:tabLst>
            </a:pPr>
            <a:endParaRPr b="0" lang="en-US" sz="8000" spc="-1" strike="noStrike">
              <a:latin typeface="Arial"/>
            </a:endParaRPr>
          </a:p>
          <a:p>
            <a:pPr>
              <a:lnSpc>
                <a:spcPct val="100000"/>
              </a:lnSpc>
              <a:spcBef>
                <a:spcPts val="1599"/>
              </a:spcBef>
              <a:tabLst>
                <a:tab algn="l" pos="0"/>
              </a:tabLst>
            </a:pPr>
            <a:r>
              <a:rPr b="1" lang="en-US" sz="8000" spc="-1" strike="noStrike">
                <a:solidFill>
                  <a:srgbClr val="000000"/>
                </a:solidFill>
                <a:latin typeface="Times New Roman"/>
                <a:ea typeface="DejaVu Sans"/>
              </a:rPr>
              <a:t>•</a:t>
            </a:r>
            <a:r>
              <a:rPr b="1" lang="tr-TR" sz="8000" spc="-1" strike="noStrike">
                <a:solidFill>
                  <a:srgbClr val="000000"/>
                </a:solidFill>
                <a:latin typeface="Times New Roman"/>
                <a:ea typeface="DejaVu Sans"/>
              </a:rPr>
              <a:t> </a:t>
            </a:r>
            <a:r>
              <a:rPr b="1" lang="en-US" sz="8000" spc="-1" strike="noStrike">
                <a:solidFill>
                  <a:srgbClr val="000000"/>
                </a:solidFill>
                <a:latin typeface="Times New Roman"/>
                <a:ea typeface="DejaVu Sans"/>
              </a:rPr>
              <a:t>Tsinghua University- Nissan partnership:  </a:t>
            </a:r>
            <a:r>
              <a:rPr b="0" lang="en-US" sz="8000" spc="-1" strike="noStrike">
                <a:solidFill>
                  <a:srgbClr val="000000"/>
                </a:solidFill>
                <a:latin typeface="Times New Roman"/>
                <a:ea typeface="DejaVu Sans"/>
              </a:rPr>
              <a:t>Chine being the largest market for AV’s is also working in this area and establishing similar partnerships. Pekin TSINGHUA University which does considerable research on electrical AV technologies has established a partnership with Japanese  Nissan and opened  “Intelligent Mobility Joint Research Center” in 2016. In this center research is conducted on battery technologies, AV technologies and future traffic systems. </a:t>
            </a:r>
            <a:endParaRPr b="0" lang="en-US" sz="8000" spc="-1" strike="noStrike">
              <a:latin typeface="Arial"/>
            </a:endParaRPr>
          </a:p>
          <a:p>
            <a:pPr>
              <a:lnSpc>
                <a:spcPct val="100000"/>
              </a:lnSpc>
              <a:spcBef>
                <a:spcPts val="1281"/>
              </a:spcBef>
              <a:tabLst>
                <a:tab algn="l" pos="0"/>
              </a:tabLst>
            </a:pPr>
            <a:endParaRPr b="0" lang="en-US" sz="8000" spc="-1" strike="noStrike">
              <a:latin typeface="Arial"/>
            </a:endParaRPr>
          </a:p>
          <a:p>
            <a:pPr>
              <a:lnSpc>
                <a:spcPct val="100000"/>
              </a:lnSpc>
              <a:spcBef>
                <a:spcPts val="1281"/>
              </a:spcBef>
              <a:tabLst>
                <a:tab algn="l" pos="0"/>
              </a:tabLst>
            </a:pPr>
            <a:endParaRPr b="0" lang="en-US" sz="8000" spc="-1" strike="noStrike">
              <a:latin typeface="Arial"/>
            </a:endParaRPr>
          </a:p>
          <a:p>
            <a:pPr>
              <a:lnSpc>
                <a:spcPct val="100000"/>
              </a:lnSpc>
              <a:spcBef>
                <a:spcPts val="720"/>
              </a:spcBef>
              <a:tabLst>
                <a:tab algn="l" pos="0"/>
              </a:tabLst>
            </a:pPr>
            <a:endParaRPr b="0" lang="en-US" sz="8000" spc="-1" strike="noStrike">
              <a:latin typeface="Arial"/>
            </a:endParaRPr>
          </a:p>
        </p:txBody>
      </p:sp>
      <p:sp>
        <p:nvSpPr>
          <p:cNvPr id="193"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F081BE8-1F86-4F01-AFAA-9A6276627E5A}" type="slidenum">
              <a:rPr b="0" lang="en-US" sz="1200" spc="-1" strike="noStrike">
                <a:solidFill>
                  <a:srgbClr val="8b8b8b"/>
                </a:solidFill>
                <a:latin typeface="Calibri"/>
                <a:ea typeface="DejaVu Sans"/>
              </a:rPr>
              <a:t>52</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95" name="CustomShape 2"/>
          <p:cNvSpPr/>
          <p:nvPr/>
        </p:nvSpPr>
        <p:spPr>
          <a:xfrm>
            <a:off x="1295280" y="1447920"/>
            <a:ext cx="6856560" cy="479916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599"/>
              </a:spcBef>
              <a:tabLst>
                <a:tab algn="l" pos="0"/>
              </a:tabLst>
            </a:pPr>
            <a:endParaRPr b="0" lang="en-US" sz="1800" spc="-1" strike="noStrike">
              <a:latin typeface="Arial"/>
            </a:endParaRPr>
          </a:p>
          <a:p>
            <a:pPr>
              <a:lnSpc>
                <a:spcPct val="100000"/>
              </a:lnSpc>
              <a:spcBef>
                <a:spcPts val="1599"/>
              </a:spcBef>
              <a:tabLst>
                <a:tab algn="l" pos="0"/>
              </a:tabLst>
            </a:pPr>
            <a:r>
              <a:rPr b="1" lang="en-US" sz="8000" spc="-1" strike="noStrike" u="sng">
                <a:solidFill>
                  <a:srgbClr val="000000"/>
                </a:solidFill>
                <a:uFillTx/>
                <a:latin typeface="Calibri"/>
                <a:ea typeface="DejaVu Sans"/>
              </a:rPr>
              <a:t>4.</a:t>
            </a:r>
            <a:r>
              <a:rPr b="1" lang="tr-TR" sz="8000" spc="-1" strike="noStrike" u="sng">
                <a:solidFill>
                  <a:srgbClr val="000000"/>
                </a:solidFill>
                <a:uFillTx/>
                <a:latin typeface="Calibri"/>
                <a:ea typeface="DejaVu Sans"/>
              </a:rPr>
              <a:t> </a:t>
            </a:r>
            <a:r>
              <a:rPr b="1" lang="en-US" sz="8000" spc="-1" strike="noStrike" u="sng">
                <a:solidFill>
                  <a:srgbClr val="000000"/>
                </a:solidFill>
                <a:uFillTx/>
                <a:latin typeface="Calibri"/>
                <a:ea typeface="DejaVu Sans"/>
              </a:rPr>
              <a:t>Vehicle manufacturer/shared mobility company-University/Research Institute partnership</a:t>
            </a:r>
            <a:r>
              <a:rPr b="0" lang="en-US" sz="8000" spc="-1" strike="noStrike">
                <a:solidFill>
                  <a:srgbClr val="000000"/>
                </a:solidFill>
                <a:latin typeface="Calibri"/>
                <a:ea typeface="DejaVu Sans"/>
              </a:rPr>
              <a:t>: </a:t>
            </a:r>
            <a:endParaRPr b="0" lang="en-US" sz="8000" spc="-1" strike="noStrike">
              <a:latin typeface="Arial"/>
            </a:endParaRPr>
          </a:p>
          <a:p>
            <a:pPr>
              <a:lnSpc>
                <a:spcPct val="100000"/>
              </a:lnSpc>
              <a:spcBef>
                <a:spcPts val="1599"/>
              </a:spcBef>
              <a:tabLst>
                <a:tab algn="l" pos="0"/>
              </a:tabLst>
            </a:pPr>
            <a:endParaRPr b="0" lang="en-US" sz="8000" spc="-1" strike="noStrike">
              <a:latin typeface="Arial"/>
            </a:endParaRPr>
          </a:p>
          <a:p>
            <a:pPr>
              <a:lnSpc>
                <a:spcPct val="100000"/>
              </a:lnSpc>
              <a:spcBef>
                <a:spcPts val="1599"/>
              </a:spcBef>
              <a:tabLst>
                <a:tab algn="l" pos="0"/>
              </a:tabLst>
            </a:pPr>
            <a:r>
              <a:rPr b="1" lang="en-US" sz="8000" spc="-1" strike="noStrike">
                <a:solidFill>
                  <a:srgbClr val="000000"/>
                </a:solidFill>
                <a:latin typeface="Times New Roman"/>
                <a:ea typeface="DejaVu Sans"/>
              </a:rPr>
              <a:t>•</a:t>
            </a:r>
            <a:r>
              <a:rPr b="1" lang="tr-TR" sz="8000" spc="-1" strike="noStrike">
                <a:solidFill>
                  <a:srgbClr val="000000"/>
                </a:solidFill>
                <a:latin typeface="Times New Roman"/>
                <a:ea typeface="DejaVu Sans"/>
              </a:rPr>
              <a:t> </a:t>
            </a:r>
            <a:r>
              <a:rPr b="1" lang="en-US" sz="8000" spc="-1" strike="noStrike">
                <a:solidFill>
                  <a:srgbClr val="000000"/>
                </a:solidFill>
                <a:latin typeface="Times New Roman"/>
                <a:ea typeface="DejaVu Sans"/>
              </a:rPr>
              <a:t>Toyota-Stanford-MIT partnership: </a:t>
            </a:r>
            <a:r>
              <a:rPr b="0" lang="en-US" sz="8000" spc="-1" strike="noStrike">
                <a:solidFill>
                  <a:srgbClr val="000000"/>
                </a:solidFill>
                <a:latin typeface="Times New Roman"/>
                <a:ea typeface="DejaVu Sans"/>
              </a:rPr>
              <a:t>Toyota is planning to invest one billion $ in 5 years to develop AV technologies in coordination of its own research institute.   Its strategy is to open research centers in Stanford and MIT to do research tightly coupled with Toyota Research Center. Stanford being one of the important actors in the field has 2005 DARPA Grand Challenge to receive 2 Million $ trophy. Aside from known contracts Stanford also cooperates indirectly with Google and Baido of Chine via Professors like Andrew Ng. In a similar way MIT Media Lab is cooperating with Toyota on secure communication of vehicles using block chain technology. These two also cooperates on sensor technologies and software.. </a:t>
            </a:r>
            <a:endParaRPr b="0" lang="en-US" sz="8000" spc="-1" strike="noStrike">
              <a:latin typeface="Arial"/>
            </a:endParaRPr>
          </a:p>
          <a:p>
            <a:pPr>
              <a:lnSpc>
                <a:spcPct val="100000"/>
              </a:lnSpc>
              <a:spcBef>
                <a:spcPts val="1281"/>
              </a:spcBef>
              <a:tabLst>
                <a:tab algn="l" pos="0"/>
              </a:tabLst>
            </a:pPr>
            <a:endParaRPr b="0" lang="en-US" sz="8000" spc="-1" strike="noStrike">
              <a:latin typeface="Arial"/>
            </a:endParaRPr>
          </a:p>
          <a:p>
            <a:pPr>
              <a:lnSpc>
                <a:spcPct val="100000"/>
              </a:lnSpc>
              <a:spcBef>
                <a:spcPts val="720"/>
              </a:spcBef>
              <a:tabLst>
                <a:tab algn="l" pos="0"/>
              </a:tabLst>
            </a:pPr>
            <a:endParaRPr b="0" lang="en-US" sz="8000" spc="-1" strike="noStrike">
              <a:latin typeface="Arial"/>
            </a:endParaRPr>
          </a:p>
        </p:txBody>
      </p:sp>
      <p:sp>
        <p:nvSpPr>
          <p:cNvPr id="196"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5EFA2C6F-4FF5-4B89-9BB8-836D7FB860E2}" type="slidenum">
              <a:rPr b="0" lang="en-US" sz="1200" spc="-1" strike="noStrike">
                <a:solidFill>
                  <a:srgbClr val="8b8b8b"/>
                </a:solidFill>
                <a:latin typeface="Calibri"/>
                <a:ea typeface="DejaVu Sans"/>
              </a:rPr>
              <a:t>53</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198" name="CustomShape 2"/>
          <p:cNvSpPr/>
          <p:nvPr/>
        </p:nvSpPr>
        <p:spPr>
          <a:xfrm>
            <a:off x="914400" y="1447920"/>
            <a:ext cx="7466040" cy="479916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919"/>
              </a:spcBef>
              <a:tabLst>
                <a:tab algn="l" pos="0"/>
              </a:tabLst>
            </a:pPr>
            <a:r>
              <a:rPr b="1" lang="tr-TR" sz="9600" spc="-1" strike="noStrike">
                <a:solidFill>
                  <a:srgbClr val="000000"/>
                </a:solidFill>
                <a:latin typeface="Calibri"/>
                <a:ea typeface="DejaVu Sans"/>
              </a:rPr>
              <a:t> </a:t>
            </a:r>
            <a:endParaRPr b="0" lang="en-US" sz="9600" spc="-1" strike="noStrike">
              <a:latin typeface="Arial"/>
            </a:endParaRPr>
          </a:p>
          <a:p>
            <a:pPr>
              <a:lnSpc>
                <a:spcPct val="100000"/>
              </a:lnSpc>
              <a:spcBef>
                <a:spcPts val="1440"/>
              </a:spcBef>
              <a:tabLst>
                <a:tab algn="l" pos="0"/>
              </a:tabLst>
            </a:pPr>
            <a:r>
              <a:rPr b="1" lang="en-US" sz="7200" spc="-1" strike="noStrike" u="sng">
                <a:solidFill>
                  <a:srgbClr val="000000"/>
                </a:solidFill>
                <a:uFillTx/>
                <a:latin typeface="Times New Roman"/>
                <a:ea typeface="DejaVu Sans"/>
              </a:rPr>
              <a:t>4.</a:t>
            </a:r>
            <a:r>
              <a:rPr b="1" lang="tr-TR" sz="7200" spc="-1" strike="noStrike" u="sng">
                <a:solidFill>
                  <a:srgbClr val="000000"/>
                </a:solidFill>
                <a:uFillTx/>
                <a:latin typeface="Times New Roman"/>
                <a:ea typeface="DejaVu Sans"/>
              </a:rPr>
              <a:t> </a:t>
            </a:r>
            <a:r>
              <a:rPr b="1" lang="en-US" sz="7200" spc="-1" strike="noStrike" u="sng">
                <a:solidFill>
                  <a:srgbClr val="000000"/>
                </a:solidFill>
                <a:uFillTx/>
                <a:latin typeface="Times New Roman"/>
                <a:ea typeface="DejaVu Sans"/>
              </a:rPr>
              <a:t>Vehicle manufacturer/shared mobility company-University/Research Institute partnership</a:t>
            </a:r>
            <a:r>
              <a:rPr b="0" lang="en-US" sz="7200" spc="-1" strike="noStrike">
                <a:solidFill>
                  <a:srgbClr val="000000"/>
                </a:solidFill>
                <a:latin typeface="Times New Roman"/>
                <a:ea typeface="DejaVu Sans"/>
              </a:rPr>
              <a:t>: </a:t>
            </a:r>
            <a:endParaRPr b="0" lang="en-US" sz="7200" spc="-1" strike="noStrike">
              <a:latin typeface="Arial"/>
            </a:endParaRPr>
          </a:p>
          <a:p>
            <a:pPr>
              <a:lnSpc>
                <a:spcPct val="100000"/>
              </a:lnSpc>
              <a:spcBef>
                <a:spcPts val="1440"/>
              </a:spcBef>
              <a:tabLst>
                <a:tab algn="l" pos="0"/>
              </a:tabLst>
            </a:pPr>
            <a:endParaRPr b="0" lang="en-US" sz="7200" spc="-1" strike="noStrike">
              <a:latin typeface="Arial"/>
            </a:endParaRPr>
          </a:p>
          <a:p>
            <a:pPr>
              <a:lnSpc>
                <a:spcPct val="100000"/>
              </a:lnSpc>
              <a:spcBef>
                <a:spcPts val="1440"/>
              </a:spcBef>
              <a:tabLst>
                <a:tab algn="l" pos="0"/>
              </a:tabLst>
            </a:pPr>
            <a:r>
              <a:rPr b="1" lang="en-US" sz="7200" spc="-1" strike="noStrike">
                <a:solidFill>
                  <a:srgbClr val="000000"/>
                </a:solidFill>
                <a:latin typeface="Times New Roman"/>
                <a:ea typeface="DejaVu Sans"/>
              </a:rPr>
              <a:t>•</a:t>
            </a:r>
            <a:r>
              <a:rPr b="1" lang="tr-TR" sz="7200" spc="-1" strike="noStrike">
                <a:solidFill>
                  <a:srgbClr val="000000"/>
                </a:solidFill>
                <a:latin typeface="Times New Roman"/>
                <a:ea typeface="DejaVu Sans"/>
              </a:rPr>
              <a:t> </a:t>
            </a:r>
            <a:r>
              <a:rPr b="1" lang="en-US" sz="7200" spc="-1" strike="noStrike">
                <a:solidFill>
                  <a:srgbClr val="000000"/>
                </a:solidFill>
                <a:latin typeface="Times New Roman"/>
                <a:ea typeface="DejaVu Sans"/>
              </a:rPr>
              <a:t>Oxford University – London Municipality Transport Authority Partnership: </a:t>
            </a:r>
            <a:r>
              <a:rPr b="0" lang="en-US" sz="7200" spc="-1" strike="noStrike">
                <a:solidFill>
                  <a:srgbClr val="000000"/>
                </a:solidFill>
                <a:latin typeface="Times New Roman"/>
                <a:ea typeface="DejaVu Sans"/>
              </a:rPr>
              <a:t> Oxford Robotic Institute  that gives much attention to autonomous vehicle technologies works heavily in this area with a motto “We are not mahkum değiliz  to a future cursed to traffic jams, accidents and  wasted time. Roads will be safer and our precious time will be left to us with AV’s”. Selenium learn as drive autonomous drive system developed by Institute spin-out in 2014 has been tested for 6 months on a 2 km road in Greenwich aside with cyclists, pedesterians and normal cars.  Another car manufacturer , Jaguar Land Rover invested 11 million pounds to cooperate with a consortium of 10 British universities on AV technologies.</a:t>
            </a:r>
            <a:endParaRPr b="0" lang="en-US" sz="7200" spc="-1" strike="noStrike">
              <a:latin typeface="Arial"/>
            </a:endParaRPr>
          </a:p>
          <a:p>
            <a:pPr>
              <a:lnSpc>
                <a:spcPct val="100000"/>
              </a:lnSpc>
              <a:spcBef>
                <a:spcPts val="1440"/>
              </a:spcBef>
              <a:tabLst>
                <a:tab algn="l" pos="0"/>
              </a:tabLst>
            </a:pPr>
            <a:endParaRPr b="0" lang="en-US" sz="7200" spc="-1" strike="noStrike">
              <a:latin typeface="Arial"/>
            </a:endParaRPr>
          </a:p>
          <a:p>
            <a:pPr>
              <a:lnSpc>
                <a:spcPct val="100000"/>
              </a:lnSpc>
              <a:spcBef>
                <a:spcPts val="1440"/>
              </a:spcBef>
              <a:tabLst>
                <a:tab algn="l" pos="0"/>
              </a:tabLst>
            </a:pPr>
            <a:r>
              <a:rPr b="0" lang="en-US" sz="7200" spc="-1" strike="noStrike">
                <a:solidFill>
                  <a:srgbClr val="000000"/>
                </a:solidFill>
                <a:latin typeface="Times New Roman"/>
                <a:ea typeface="DejaVu Sans"/>
              </a:rPr>
              <a:t>•</a:t>
            </a:r>
            <a:r>
              <a:rPr b="0" lang="tr-TR" sz="7200" spc="-1" strike="noStrike">
                <a:solidFill>
                  <a:srgbClr val="000000"/>
                </a:solidFill>
                <a:latin typeface="Times New Roman"/>
                <a:ea typeface="DejaVu Sans"/>
              </a:rPr>
              <a:t> </a:t>
            </a:r>
            <a:r>
              <a:rPr b="1" lang="en-US" sz="7200" spc="-1" strike="noStrike">
                <a:solidFill>
                  <a:srgbClr val="000000"/>
                </a:solidFill>
                <a:latin typeface="Times New Roman"/>
                <a:ea typeface="DejaVu Sans"/>
              </a:rPr>
              <a:t>Seoul National University (SNU) – Hyundai- Samsung Partnership:  </a:t>
            </a:r>
            <a:r>
              <a:rPr b="0" lang="en-US" sz="7200" spc="-1" strike="noStrike">
                <a:solidFill>
                  <a:srgbClr val="000000"/>
                </a:solidFill>
                <a:latin typeface="Times New Roman"/>
                <a:ea typeface="DejaVu Sans"/>
              </a:rPr>
              <a:t>It is said  approaximately a billion dollar is invested into the partnership and the AV developed in SNU (called SNUver) is being tested in the mixed traffic of Seoul.</a:t>
            </a:r>
            <a:endParaRPr b="0" lang="en-US" sz="7200" spc="-1" strike="noStrike">
              <a:latin typeface="Arial"/>
            </a:endParaRPr>
          </a:p>
          <a:p>
            <a:pPr>
              <a:lnSpc>
                <a:spcPct val="100000"/>
              </a:lnSpc>
              <a:spcBef>
                <a:spcPts val="720"/>
              </a:spcBef>
              <a:tabLst>
                <a:tab algn="l" pos="0"/>
              </a:tabLst>
            </a:pPr>
            <a:endParaRPr b="0" lang="en-US" sz="7200" spc="-1" strike="noStrike">
              <a:latin typeface="Arial"/>
            </a:endParaRPr>
          </a:p>
        </p:txBody>
      </p:sp>
      <p:sp>
        <p:nvSpPr>
          <p:cNvPr id="199"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058F4A7-30F2-4BE2-A9DA-A3A5D99444D3}" type="slidenum">
              <a:rPr b="0" lang="en-US" sz="1200" spc="-1" strike="noStrike">
                <a:solidFill>
                  <a:srgbClr val="8b8b8b"/>
                </a:solidFill>
                <a:latin typeface="Calibri"/>
                <a:ea typeface="DejaVu Sans"/>
              </a:rPr>
              <a:t>54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201" name="CustomShape 2"/>
          <p:cNvSpPr/>
          <p:nvPr/>
        </p:nvSpPr>
        <p:spPr>
          <a:xfrm>
            <a:off x="990720" y="1523880"/>
            <a:ext cx="7313760" cy="472284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440"/>
              </a:spcBef>
              <a:tabLst>
                <a:tab algn="l" pos="0"/>
              </a:tabLst>
            </a:pPr>
            <a:r>
              <a:rPr b="1" lang="en-US" sz="7200" spc="-1" strike="noStrike" u="sng">
                <a:solidFill>
                  <a:srgbClr val="000000"/>
                </a:solidFill>
                <a:uFillTx/>
                <a:latin typeface="Times New Roman"/>
                <a:ea typeface="DejaVu Sans"/>
              </a:rPr>
              <a:t>5.</a:t>
            </a:r>
            <a:r>
              <a:rPr b="1" lang="tr-TR" sz="7200" spc="-1" strike="noStrike" u="sng">
                <a:solidFill>
                  <a:srgbClr val="000000"/>
                </a:solidFill>
                <a:uFillTx/>
                <a:latin typeface="Times New Roman"/>
                <a:ea typeface="DejaVu Sans"/>
              </a:rPr>
              <a:t> </a:t>
            </a:r>
            <a:r>
              <a:rPr b="1" lang="en-US" sz="7200" spc="-1" strike="noStrike" u="sng">
                <a:solidFill>
                  <a:srgbClr val="000000"/>
                </a:solidFill>
                <a:uFillTx/>
                <a:latin typeface="Times New Roman"/>
                <a:ea typeface="DejaVu Sans"/>
              </a:rPr>
              <a:t>Supplier- supplier or supplier-OEM partnerships: </a:t>
            </a:r>
            <a:endParaRPr b="0" lang="en-US" sz="7200" spc="-1" strike="noStrike">
              <a:latin typeface="Arial"/>
            </a:endParaRPr>
          </a:p>
          <a:p>
            <a:pPr>
              <a:lnSpc>
                <a:spcPct val="100000"/>
              </a:lnSpc>
              <a:spcBef>
                <a:spcPts val="1440"/>
              </a:spcBef>
              <a:tabLst>
                <a:tab algn="l" pos="0"/>
              </a:tabLst>
            </a:pPr>
            <a:r>
              <a:rPr b="0" lang="en-US" sz="7200" spc="-1" strike="noStrike">
                <a:solidFill>
                  <a:srgbClr val="000000"/>
                </a:solidFill>
                <a:latin typeface="Times New Roman"/>
                <a:ea typeface="DejaVu Sans"/>
              </a:rPr>
              <a:t>Naturally automotive suppliers are aware of this approaching disruptive innovation and want learn the new technologies , ad</a:t>
            </a:r>
            <a:r>
              <a:rPr b="0" lang="tr-TR" sz="7200" spc="-1" strike="noStrike">
                <a:solidFill>
                  <a:srgbClr val="000000"/>
                </a:solidFill>
                <a:latin typeface="Times New Roman"/>
                <a:ea typeface="DejaVu Sans"/>
              </a:rPr>
              <a:t>a</a:t>
            </a:r>
            <a:r>
              <a:rPr b="0" lang="en-US" sz="7200" spc="-1" strike="noStrike">
                <a:solidFill>
                  <a:srgbClr val="000000"/>
                </a:solidFill>
                <a:latin typeface="Times New Roman"/>
                <a:ea typeface="DejaVu Sans"/>
              </a:rPr>
              <a:t>pt the key components to this new technology preserve their positions as main suppliers. So they seek partnerships with other suppliers or OEM’s. </a:t>
            </a:r>
            <a:endParaRPr b="0" lang="en-US" sz="7200" spc="-1" strike="noStrike">
              <a:latin typeface="Arial"/>
            </a:endParaRPr>
          </a:p>
          <a:p>
            <a:pPr>
              <a:lnSpc>
                <a:spcPct val="100000"/>
              </a:lnSpc>
              <a:spcBef>
                <a:spcPts val="1440"/>
              </a:spcBef>
              <a:tabLst>
                <a:tab algn="l" pos="0"/>
              </a:tabLst>
            </a:pPr>
            <a:endParaRPr b="0" lang="en-US" sz="7200" spc="-1" strike="noStrike">
              <a:latin typeface="Arial"/>
            </a:endParaRPr>
          </a:p>
          <a:p>
            <a:pPr>
              <a:lnSpc>
                <a:spcPct val="100000"/>
              </a:lnSpc>
              <a:spcBef>
                <a:spcPts val="1440"/>
              </a:spcBef>
              <a:tabLst>
                <a:tab algn="l" pos="0"/>
              </a:tabLst>
            </a:pPr>
            <a:r>
              <a:rPr b="1" lang="en-US" sz="7200" spc="-1" strike="noStrike">
                <a:solidFill>
                  <a:srgbClr val="000000"/>
                </a:solidFill>
                <a:latin typeface="Times New Roman"/>
                <a:ea typeface="DejaVu Sans"/>
              </a:rPr>
              <a:t>Samples:</a:t>
            </a:r>
            <a:endParaRPr b="0" lang="en-US" sz="7200" spc="-1" strike="noStrike">
              <a:latin typeface="Arial"/>
            </a:endParaRPr>
          </a:p>
          <a:p>
            <a:pPr>
              <a:lnSpc>
                <a:spcPct val="100000"/>
              </a:lnSpc>
              <a:spcBef>
                <a:spcPts val="1440"/>
              </a:spcBef>
              <a:tabLst>
                <a:tab algn="l" pos="0"/>
              </a:tabLst>
            </a:pPr>
            <a:r>
              <a:rPr b="0" lang="en-US" sz="7200" spc="-1" strike="noStrike">
                <a:solidFill>
                  <a:srgbClr val="000000"/>
                </a:solidFill>
                <a:latin typeface="Times New Roman"/>
                <a:ea typeface="DejaVu Sans"/>
              </a:rPr>
              <a:t>•</a:t>
            </a:r>
            <a:r>
              <a:rPr b="0" lang="tr-TR" sz="7200" spc="-1" strike="noStrike">
                <a:solidFill>
                  <a:srgbClr val="000000"/>
                </a:solidFill>
                <a:latin typeface="Times New Roman"/>
                <a:ea typeface="DejaVu Sans"/>
              </a:rPr>
              <a:t> </a:t>
            </a:r>
            <a:r>
              <a:rPr b="1" lang="en-US" sz="7200" spc="-1" strike="noStrike">
                <a:solidFill>
                  <a:srgbClr val="000000"/>
                </a:solidFill>
                <a:latin typeface="Times New Roman"/>
                <a:ea typeface="DejaVu Sans"/>
              </a:rPr>
              <a:t>Autoliv-Nissin Kogyo Partnership:  </a:t>
            </a:r>
            <a:r>
              <a:rPr b="0" lang="en-US" sz="7200" spc="-1" strike="noStrike">
                <a:solidFill>
                  <a:srgbClr val="000000"/>
                </a:solidFill>
                <a:latin typeface="Times New Roman"/>
                <a:ea typeface="DejaVu Sans"/>
              </a:rPr>
              <a:t>Autoliv is trying to establish an ecosystem related to AV technologies and connected vehicles. As an example Autoliv and kogyo break system departments started a joint venture develop intelligent breake systems. </a:t>
            </a:r>
            <a:endParaRPr b="0" lang="en-US" sz="7200" spc="-1" strike="noStrike">
              <a:latin typeface="Arial"/>
            </a:endParaRPr>
          </a:p>
          <a:p>
            <a:pPr>
              <a:lnSpc>
                <a:spcPct val="100000"/>
              </a:lnSpc>
              <a:spcBef>
                <a:spcPts val="1440"/>
              </a:spcBef>
              <a:tabLst>
                <a:tab algn="l" pos="0"/>
              </a:tabLst>
            </a:pPr>
            <a:r>
              <a:rPr b="0" lang="en-US" sz="7200" spc="-1" strike="noStrike">
                <a:solidFill>
                  <a:srgbClr val="000000"/>
                </a:solidFill>
                <a:latin typeface="Times New Roman"/>
                <a:ea typeface="DejaVu Sans"/>
              </a:rPr>
              <a:t>•</a:t>
            </a:r>
            <a:r>
              <a:rPr b="0" lang="tr-TR" sz="7200" spc="-1" strike="noStrike">
                <a:solidFill>
                  <a:srgbClr val="000000"/>
                </a:solidFill>
                <a:latin typeface="Times New Roman"/>
                <a:ea typeface="DejaVu Sans"/>
              </a:rPr>
              <a:t> </a:t>
            </a:r>
            <a:r>
              <a:rPr b="1" lang="en-US" sz="7200" spc="-1" strike="noStrike">
                <a:solidFill>
                  <a:srgbClr val="000000"/>
                </a:solidFill>
                <a:latin typeface="Times New Roman"/>
                <a:ea typeface="DejaVu Sans"/>
              </a:rPr>
              <a:t>Autoliv-Daimler Partnership:  </a:t>
            </a:r>
            <a:r>
              <a:rPr b="0" lang="en-US" sz="7200" spc="-1" strike="noStrike">
                <a:solidFill>
                  <a:srgbClr val="000000"/>
                </a:solidFill>
                <a:latin typeface="Times New Roman"/>
                <a:ea typeface="DejaVu Sans"/>
              </a:rPr>
              <a:t>Other departments of Autoliv is cooperating with Daimler to develop autonomous drive components like emergency brake, collusion avoidance etc for Mercedes Benz E-class cars. </a:t>
            </a:r>
            <a:endParaRPr b="0" lang="en-US" sz="7200" spc="-1" strike="noStrike">
              <a:latin typeface="Arial"/>
            </a:endParaRPr>
          </a:p>
          <a:p>
            <a:pPr>
              <a:lnSpc>
                <a:spcPct val="100000"/>
              </a:lnSpc>
              <a:spcBef>
                <a:spcPts val="1440"/>
              </a:spcBef>
              <a:tabLst>
                <a:tab algn="l" pos="0"/>
              </a:tabLst>
            </a:pPr>
            <a:r>
              <a:rPr b="0" lang="en-US" sz="7200" spc="-1" strike="noStrike">
                <a:solidFill>
                  <a:srgbClr val="000000"/>
                </a:solidFill>
                <a:latin typeface="Times New Roman"/>
                <a:ea typeface="DejaVu Sans"/>
              </a:rPr>
              <a:t>•</a:t>
            </a:r>
            <a:r>
              <a:rPr b="0" lang="tr-TR" sz="7200" spc="-1" strike="noStrike">
                <a:solidFill>
                  <a:srgbClr val="000000"/>
                </a:solidFill>
                <a:latin typeface="Times New Roman"/>
                <a:ea typeface="DejaVu Sans"/>
              </a:rPr>
              <a:t> </a:t>
            </a:r>
            <a:r>
              <a:rPr b="1" lang="en-US" sz="7200" spc="-1" strike="noStrike">
                <a:solidFill>
                  <a:srgbClr val="000000"/>
                </a:solidFill>
                <a:latin typeface="Times New Roman"/>
                <a:ea typeface="DejaVu Sans"/>
              </a:rPr>
              <a:t>Autoliv- Volvo  Partnership: </a:t>
            </a:r>
            <a:r>
              <a:rPr b="0" lang="en-US" sz="7200" spc="-1" strike="noStrike">
                <a:solidFill>
                  <a:srgbClr val="000000"/>
                </a:solidFill>
                <a:latin typeface="Times New Roman"/>
                <a:ea typeface="DejaVu Sans"/>
              </a:rPr>
              <a:t>Autoliv is also cooperating with Volvo for the pilot project “drive me” to test drive a fleet of 100 Volvo cars in Gothenburg.</a:t>
            </a:r>
            <a:endParaRPr b="0" lang="en-US" sz="7200" spc="-1" strike="noStrike">
              <a:latin typeface="Arial"/>
            </a:endParaRPr>
          </a:p>
          <a:p>
            <a:pPr>
              <a:lnSpc>
                <a:spcPct val="100000"/>
              </a:lnSpc>
              <a:spcBef>
                <a:spcPts val="720"/>
              </a:spcBef>
              <a:tabLst>
                <a:tab algn="l" pos="0"/>
              </a:tabLst>
            </a:pPr>
            <a:endParaRPr b="0" lang="en-US" sz="7200" spc="-1" strike="noStrike">
              <a:latin typeface="Arial"/>
            </a:endParaRPr>
          </a:p>
        </p:txBody>
      </p:sp>
      <p:sp>
        <p:nvSpPr>
          <p:cNvPr id="202"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8B44A581-3A88-45D4-A461-F5C214E9601E}" type="slidenum">
              <a:rPr b="0" lang="en-US" sz="1200" spc="-1" strike="noStrike">
                <a:solidFill>
                  <a:srgbClr val="8b8b8b"/>
                </a:solidFill>
                <a:latin typeface="Calibri"/>
                <a:ea typeface="DejaVu Sans"/>
              </a:rPr>
              <a:t>55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204" name="CustomShape 2"/>
          <p:cNvSpPr/>
          <p:nvPr/>
        </p:nvSpPr>
        <p:spPr>
          <a:xfrm>
            <a:off x="914400" y="1523880"/>
            <a:ext cx="7313760" cy="47991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en-US" sz="1800" spc="-1" strike="noStrike">
                <a:solidFill>
                  <a:srgbClr val="000000"/>
                </a:solidFill>
                <a:latin typeface="Times New Roman"/>
                <a:ea typeface="DejaVu Sans"/>
              </a:rPr>
              <a:t>6.</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Industry Standarts Consortiums: </a:t>
            </a:r>
            <a:r>
              <a:rPr b="0" lang="en-US" sz="1800" spc="-1" strike="noStrike">
                <a:solidFill>
                  <a:srgbClr val="000000"/>
                </a:solidFill>
                <a:latin typeface="Times New Roman"/>
                <a:ea typeface="DejaVu Sans"/>
              </a:rPr>
              <a:t>Consortia established as a nonprofit organization by a number of actors in the field because convergence of technology to a standart is to the benefit of all partners.  </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Sample: </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SmartDeviceLink Consortium: </a:t>
            </a:r>
            <a:r>
              <a:rPr b="0" lang="en-US" sz="1800" spc="-1" strike="noStrike">
                <a:solidFill>
                  <a:srgbClr val="000000"/>
                </a:solidFill>
                <a:latin typeface="Times New Roman"/>
                <a:ea typeface="DejaVu Sans"/>
              </a:rPr>
              <a:t>Infotainment(in car entertainment and navigation system) SW</a:t>
            </a:r>
            <a:r>
              <a:rPr b="0" lang="tr-TR"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Smart Device Link developed by Ford which allows smartphones to communicate with car front console is later accepted as a standart  by Toyota, Subaru, Peugeot, Citroen, Mazda and Honda  so a consortium is started. </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7.</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Multi-partner platforms: </a:t>
            </a:r>
            <a:r>
              <a:rPr b="0" lang="en-US" sz="1800" spc="-1" strike="noStrike">
                <a:solidFill>
                  <a:srgbClr val="000000"/>
                </a:solidFill>
                <a:latin typeface="Times New Roman"/>
                <a:ea typeface="DejaVu Sans"/>
              </a:rPr>
              <a:t>Partners contribute with equal shares to the platform that provides varios services. Besides the benefit of using such services they also shre the profit obtained selling services to third parties.</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Sample:</a:t>
            </a:r>
            <a:endParaRPr b="0" lang="en-US" sz="1800" spc="-1" strike="noStrike">
              <a:latin typeface="Arial"/>
            </a:endParaRPr>
          </a:p>
          <a:p>
            <a:pPr>
              <a:lnSpc>
                <a:spcPct val="100000"/>
              </a:lnSpc>
              <a:spcBef>
                <a:spcPts val="360"/>
              </a:spcBef>
              <a:tabLst>
                <a:tab algn="l" pos="0"/>
              </a:tabLst>
            </a:pPr>
            <a:r>
              <a:rPr b="1" lang="en-US" sz="1800" spc="-1" strike="noStrike">
                <a:solidFill>
                  <a:srgbClr val="000000"/>
                </a:solidFill>
                <a:latin typeface="Times New Roman"/>
                <a:ea typeface="DejaVu Sans"/>
              </a:rPr>
              <a:t>•</a:t>
            </a:r>
            <a:r>
              <a:rPr b="1" lang="tr-TR"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HERE Consortium: </a:t>
            </a:r>
            <a:r>
              <a:rPr b="0" lang="en-US" sz="1800" spc="-1" strike="noStrike">
                <a:solidFill>
                  <a:srgbClr val="000000"/>
                </a:solidFill>
                <a:latin typeface="Times New Roman"/>
                <a:ea typeface="DejaVu Sans"/>
              </a:rPr>
              <a:t>Digital map service consortium established by German  car manufacturers Daimler, BMW and Audi   also give service to Amazon and Microsoft who owns small shares. </a:t>
            </a:r>
            <a:endParaRPr b="0" lang="en-US" sz="1800" spc="-1" strike="noStrike">
              <a:latin typeface="Arial"/>
            </a:endParaRPr>
          </a:p>
        </p:txBody>
      </p:sp>
      <p:sp>
        <p:nvSpPr>
          <p:cNvPr id="205"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F1A03E33-69C4-4ABA-B442-E8D919F77A8C}" type="slidenum">
              <a:rPr b="0" lang="en-US" sz="1200" spc="-1" strike="noStrike">
                <a:solidFill>
                  <a:srgbClr val="8b8b8b"/>
                </a:solidFill>
                <a:latin typeface="Calibri"/>
                <a:ea typeface="DejaVu Sans"/>
              </a:rPr>
              <a:t>55</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762120" y="609480"/>
            <a:ext cx="7770960" cy="760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tr-TR" sz="2400" spc="-1" strike="noStrike">
                <a:solidFill>
                  <a:srgbClr val="ff0000"/>
                </a:solidFill>
                <a:latin typeface="Calibri"/>
                <a:ea typeface="DejaVu Sans"/>
              </a:rPr>
              <a:t>SWE 598 Technovation</a:t>
            </a:r>
            <a:br/>
            <a:r>
              <a:rPr b="1" lang="tr-TR" sz="2400" spc="-1" strike="noStrike">
                <a:solidFill>
                  <a:srgbClr val="ff0000"/>
                </a:solidFill>
                <a:latin typeface="Calibri"/>
                <a:ea typeface="DejaVu Sans"/>
              </a:rPr>
              <a:t>Collaboration models, Alliences, Consortia in AV: </a:t>
            </a:r>
            <a:endParaRPr b="0" lang="en-US" sz="2400" spc="-1" strike="noStrike">
              <a:latin typeface="Arial"/>
            </a:endParaRPr>
          </a:p>
        </p:txBody>
      </p:sp>
      <p:sp>
        <p:nvSpPr>
          <p:cNvPr id="207" name="CustomShape 2"/>
          <p:cNvSpPr/>
          <p:nvPr/>
        </p:nvSpPr>
        <p:spPr>
          <a:xfrm>
            <a:off x="1523880" y="1295280"/>
            <a:ext cx="6399360" cy="4951440"/>
          </a:xfrm>
          <a:prstGeom prst="rect">
            <a:avLst/>
          </a:prstGeom>
          <a:noFill/>
          <a:ln w="0">
            <a:noFill/>
          </a:ln>
        </p:spPr>
        <p:style>
          <a:lnRef idx="0"/>
          <a:fillRef idx="0"/>
          <a:effectRef idx="0"/>
          <a:fontRef idx="minor"/>
        </p:style>
        <p:txBody>
          <a:bodyPr lIns="90000" rIns="90000" tIns="45000" bIns="45000">
            <a:normAutofit fontScale="1000"/>
          </a:bodyPr>
          <a:p>
            <a:pPr>
              <a:lnSpc>
                <a:spcPct val="100000"/>
              </a:lnSpc>
              <a:spcBef>
                <a:spcPts val="1919"/>
              </a:spcBef>
              <a:tabLst>
                <a:tab algn="l" pos="0"/>
              </a:tabLst>
            </a:pPr>
            <a:r>
              <a:rPr b="1" lang="en-US" sz="9600" spc="-1" strike="noStrike" u="sng">
                <a:solidFill>
                  <a:srgbClr val="000000"/>
                </a:solidFill>
                <a:uFillTx/>
                <a:latin typeface="Times New Roman"/>
                <a:ea typeface="DejaVu Sans"/>
              </a:rPr>
              <a:t>References:</a:t>
            </a:r>
            <a:endParaRPr b="0" lang="en-US" sz="9600" spc="-1" strike="noStrike">
              <a:latin typeface="Arial"/>
            </a:endParaRPr>
          </a:p>
          <a:p>
            <a:pPr>
              <a:lnSpc>
                <a:spcPct val="100000"/>
              </a:lnSpc>
              <a:spcBef>
                <a:spcPts val="1919"/>
              </a:spcBef>
              <a:tabLst>
                <a:tab algn="l" pos="0"/>
              </a:tabLst>
            </a:pPr>
            <a:endParaRPr b="0" lang="en-US" sz="9600" spc="-1" strike="noStrike">
              <a:latin typeface="Arial"/>
            </a:endParaRPr>
          </a:p>
          <a:p>
            <a:pPr>
              <a:lnSpc>
                <a:spcPct val="100000"/>
              </a:lnSpc>
              <a:spcBef>
                <a:spcPts val="1760"/>
              </a:spcBef>
              <a:tabLst>
                <a:tab algn="l" pos="0"/>
              </a:tabLst>
            </a:pPr>
            <a:r>
              <a:rPr b="1" lang="en-US" sz="8800" spc="-1" strike="noStrike">
                <a:solidFill>
                  <a:srgbClr val="000000"/>
                </a:solidFill>
                <a:latin typeface="Times New Roman"/>
                <a:ea typeface="DejaVu Sans"/>
              </a:rPr>
              <a:t>1</a:t>
            </a:r>
            <a:r>
              <a:rPr b="0" lang="en-US" sz="8800" spc="-1" strike="noStrike">
                <a:solidFill>
                  <a:srgbClr val="000000"/>
                </a:solidFill>
                <a:latin typeface="Times New Roman"/>
                <a:ea typeface="DejaVu Sans"/>
              </a:rPr>
              <a:t>. </a:t>
            </a:r>
            <a:r>
              <a:rPr b="0" lang="tr-TR" sz="8800" spc="-1" strike="noStrike">
                <a:solidFill>
                  <a:srgbClr val="000000"/>
                </a:solidFill>
                <a:latin typeface="Times New Roman"/>
                <a:ea typeface="DejaVu Sans"/>
              </a:rPr>
              <a:t>Universities that are pushing the boundries of autonomous driving , </a:t>
            </a:r>
            <a:r>
              <a:rPr b="0" lang="en-US" sz="8800" spc="-1" strike="noStrike">
                <a:solidFill>
                  <a:srgbClr val="000000"/>
                </a:solidFill>
                <a:latin typeface="Times New Roman"/>
                <a:ea typeface="DejaVu Sans"/>
              </a:rPr>
              <a:t>2025AD magazine by supplier Continental.</a:t>
            </a:r>
            <a:endParaRPr b="0" lang="en-US" sz="8800" spc="-1" strike="noStrike">
              <a:latin typeface="Arial"/>
            </a:endParaRPr>
          </a:p>
          <a:p>
            <a:pPr>
              <a:lnSpc>
                <a:spcPct val="100000"/>
              </a:lnSpc>
              <a:spcBef>
                <a:spcPts val="1760"/>
              </a:spcBef>
              <a:tabLst>
                <a:tab algn="l" pos="0"/>
              </a:tabLst>
            </a:pPr>
            <a:r>
              <a:rPr b="1" lang="en-US" sz="8800" spc="-1" strike="noStrike">
                <a:solidFill>
                  <a:srgbClr val="000000"/>
                </a:solidFill>
                <a:latin typeface="Times New Roman"/>
                <a:ea typeface="DejaVu Sans"/>
              </a:rPr>
              <a:t>2.  </a:t>
            </a:r>
            <a:r>
              <a:rPr b="0" lang="en-US" sz="8800" spc="-1" strike="noStrike">
                <a:solidFill>
                  <a:srgbClr val="000000"/>
                </a:solidFill>
                <a:latin typeface="Times New Roman"/>
                <a:ea typeface="DejaVu Sans"/>
              </a:rPr>
              <a:t>How collaboration will be the critical ingredient for a self-driving future, Richard Porter, Director of Technology and Innovation, Meridian,Testbed UK, 28th March, 2019.</a:t>
            </a:r>
            <a:endParaRPr b="0" lang="en-US" sz="8800" spc="-1" strike="noStrike">
              <a:latin typeface="Arial"/>
            </a:endParaRPr>
          </a:p>
          <a:p>
            <a:pPr>
              <a:lnSpc>
                <a:spcPct val="100000"/>
              </a:lnSpc>
              <a:spcBef>
                <a:spcPts val="1760"/>
              </a:spcBef>
              <a:tabLst>
                <a:tab algn="l" pos="0"/>
              </a:tabLst>
            </a:pPr>
            <a:r>
              <a:rPr b="1" lang="en-US" sz="8800" spc="-1" strike="noStrike">
                <a:solidFill>
                  <a:srgbClr val="000000"/>
                </a:solidFill>
                <a:latin typeface="Times New Roman"/>
                <a:ea typeface="DejaVu Sans"/>
              </a:rPr>
              <a:t>3. </a:t>
            </a:r>
            <a:r>
              <a:rPr b="0" lang="en-US" sz="8800" spc="-1" strike="noStrike">
                <a:solidFill>
                  <a:srgbClr val="000000"/>
                </a:solidFill>
                <a:latin typeface="Times New Roman"/>
                <a:ea typeface="DejaVu Sans"/>
              </a:rPr>
              <a:t>Autonomous Vehicle Partnerships: How Tech Companies and Automakers are Collaborating to Innovate the Future, Water Street Partners , Nov 8, 2016</a:t>
            </a:r>
            <a:endParaRPr b="0" lang="en-US" sz="8800" spc="-1" strike="noStrike">
              <a:latin typeface="Arial"/>
            </a:endParaRPr>
          </a:p>
          <a:p>
            <a:pPr>
              <a:lnSpc>
                <a:spcPct val="100000"/>
              </a:lnSpc>
              <a:spcBef>
                <a:spcPts val="1760"/>
              </a:spcBef>
              <a:tabLst>
                <a:tab algn="l" pos="0"/>
              </a:tabLst>
            </a:pPr>
            <a:r>
              <a:rPr b="1" lang="en-US" sz="8800" spc="-1" strike="noStrike">
                <a:solidFill>
                  <a:srgbClr val="000000"/>
                </a:solidFill>
                <a:latin typeface="Times New Roman"/>
                <a:ea typeface="DejaVu Sans"/>
              </a:rPr>
              <a:t>4. </a:t>
            </a:r>
            <a:r>
              <a:rPr b="0" lang="en-US" sz="8800" spc="-1" strike="noStrike">
                <a:solidFill>
                  <a:srgbClr val="000000"/>
                </a:solidFill>
                <a:latin typeface="Times New Roman"/>
                <a:ea typeface="DejaVu Sans"/>
              </a:rPr>
              <a:t>Autonomous Vehicle Study Builds Bridges between Industry and Academia, </a:t>
            </a:r>
            <a:r>
              <a:rPr b="0" lang="tr-TR" sz="8800" spc="-1" strike="noStrike">
                <a:solidFill>
                  <a:srgbClr val="000000"/>
                </a:solidFill>
                <a:latin typeface="Times New Roman"/>
                <a:ea typeface="DejaVu Sans"/>
              </a:rPr>
              <a:t>Brigitte Jordan&amp; Cristina Wasson</a:t>
            </a:r>
            <a:r>
              <a:rPr b="0" lang="en-US" sz="8800" spc="-1" strike="noStrike">
                <a:solidFill>
                  <a:srgbClr val="000000"/>
                </a:solidFill>
                <a:latin typeface="Times New Roman"/>
                <a:ea typeface="DejaVu Sans"/>
              </a:rPr>
              <a:t>, Proc. EPIC 2015.</a:t>
            </a:r>
            <a:endParaRPr b="0" lang="en-US" sz="8800" spc="-1" strike="noStrike">
              <a:latin typeface="Arial"/>
            </a:endParaRPr>
          </a:p>
        </p:txBody>
      </p:sp>
      <p:sp>
        <p:nvSpPr>
          <p:cNvPr id="208" name="CustomShape 3"/>
          <p:cNvSpPr/>
          <p:nvPr/>
        </p:nvSpPr>
        <p:spPr>
          <a:xfrm>
            <a:off x="6553080" y="6356520"/>
            <a:ext cx="2132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97402F3-65FE-4341-B03D-E31F853BE14D}" type="slidenum">
              <a:rPr b="0" lang="en-US" sz="1200" spc="-1" strike="noStrike">
                <a:solidFill>
                  <a:srgbClr val="8b8b8b"/>
                </a:solidFill>
                <a:latin typeface="Calibri"/>
                <a:ea typeface="DejaVu Sans"/>
              </a:rPr>
              <a:t>57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87"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79000"/>
          </a:bodyPr>
          <a:p>
            <a:pPr>
              <a:lnSpc>
                <a:spcPct val="115000"/>
              </a:lnSpc>
              <a:tabLst>
                <a:tab algn="l" pos="0"/>
              </a:tabLst>
            </a:pPr>
            <a:r>
              <a:rPr b="1" lang="en-US" sz="2400" spc="-1" strike="noStrike" u="sng">
                <a:solidFill>
                  <a:srgbClr val="343a40"/>
                </a:solidFill>
                <a:uFillTx/>
                <a:latin typeface="Open Sans"/>
                <a:ea typeface="Times New Roman"/>
              </a:rPr>
              <a:t>Drivers of open innovation:</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In the future, it is assumed that consumers will change perception of products, their quality, delivery type or speed. Fast time to market will mean that businesses will need to </a:t>
            </a:r>
            <a:r>
              <a:rPr b="1" lang="en-US" sz="2400" spc="-1" strike="noStrike">
                <a:solidFill>
                  <a:srgbClr val="343a40"/>
                </a:solidFill>
                <a:latin typeface="Open Sans"/>
                <a:ea typeface="Times New Roman"/>
              </a:rPr>
              <a:t>shorten the innovation process </a:t>
            </a:r>
            <a:r>
              <a:rPr b="0" lang="en-US" sz="2400" spc="-1" strike="noStrike">
                <a:solidFill>
                  <a:srgbClr val="343a40"/>
                </a:solidFill>
                <a:latin typeface="Open Sans"/>
                <a:ea typeface="Times New Roman"/>
              </a:rPr>
              <a:t>and make it more effective so they can maintain their </a:t>
            </a:r>
            <a:r>
              <a:rPr b="1" lang="en-US" sz="2400" spc="-1" strike="noStrike">
                <a:solidFill>
                  <a:srgbClr val="343a40"/>
                </a:solidFill>
                <a:latin typeface="Open Sans"/>
                <a:ea typeface="Times New Roman"/>
              </a:rPr>
              <a:t>competitive advantage</a:t>
            </a:r>
            <a:r>
              <a:rPr b="0" lang="en-US" sz="2400" spc="-1" strike="noStrike">
                <a:solidFill>
                  <a:srgbClr val="343a40"/>
                </a:solidFill>
                <a:latin typeface="Open Sans"/>
                <a:ea typeface="Times New Roman"/>
              </a:rPr>
              <a:t>.</a:t>
            </a:r>
            <a:endParaRPr b="0" lang="en-US" sz="2400" spc="-1" strike="noStrike">
              <a:latin typeface="Arial"/>
            </a:endParaRPr>
          </a:p>
          <a:p>
            <a:pPr>
              <a:lnSpc>
                <a:spcPct val="115000"/>
              </a:lnSpc>
              <a:tabLst>
                <a:tab algn="l" pos="0"/>
              </a:tabLst>
            </a:pPr>
            <a:endParaRPr b="0" lang="en-US" sz="2400" spc="-1" strike="noStrike">
              <a:latin typeface="Arial"/>
            </a:endParaRPr>
          </a:p>
          <a:p>
            <a:pPr marL="343080" indent="-341640">
              <a:lnSpc>
                <a:spcPct val="115000"/>
              </a:lnSpc>
              <a:buClr>
                <a:srgbClr val="343a40"/>
              </a:buClr>
              <a:buFont typeface="Symbol"/>
              <a:buChar char=""/>
              <a:tabLst>
                <a:tab algn="l" pos="0"/>
              </a:tabLst>
            </a:pPr>
            <a:r>
              <a:rPr b="1" i="1" lang="en-US" sz="2200" spc="-1" strike="noStrike">
                <a:solidFill>
                  <a:srgbClr val="343a40"/>
                </a:solidFill>
                <a:latin typeface="Open Sans"/>
                <a:ea typeface="Times New Roman"/>
              </a:rPr>
              <a:t>Shorter product life cycles.</a:t>
            </a:r>
            <a:endParaRPr b="0" lang="en-US" sz="2200" spc="-1" strike="noStrike">
              <a:latin typeface="Arial"/>
            </a:endParaRPr>
          </a:p>
          <a:p>
            <a:pPr marL="343080" indent="-341640">
              <a:lnSpc>
                <a:spcPct val="115000"/>
              </a:lnSpc>
              <a:buClr>
                <a:srgbClr val="343a40"/>
              </a:buClr>
              <a:buFont typeface="Symbol"/>
              <a:buChar char=""/>
              <a:tabLst>
                <a:tab algn="l" pos="0"/>
              </a:tabLst>
            </a:pPr>
            <a:r>
              <a:rPr b="1" i="1" lang="en-US" sz="2400" spc="-1" strike="noStrike">
                <a:solidFill>
                  <a:srgbClr val="343a40"/>
                </a:solidFill>
                <a:latin typeface="Open Sans"/>
                <a:ea typeface="Times New Roman"/>
              </a:rPr>
              <a:t>Fierce competition</a:t>
            </a:r>
            <a:endParaRPr b="0" lang="en-US" sz="2400" spc="-1" strike="noStrike">
              <a:latin typeface="Arial"/>
            </a:endParaRPr>
          </a:p>
          <a:p>
            <a:pPr marL="343080" indent="-341640">
              <a:lnSpc>
                <a:spcPct val="115000"/>
              </a:lnSpc>
              <a:buClr>
                <a:srgbClr val="343a40"/>
              </a:buClr>
              <a:buFont typeface="Symbol"/>
              <a:buChar char=""/>
              <a:tabLst>
                <a:tab algn="l" pos="0"/>
              </a:tabLst>
            </a:pPr>
            <a:r>
              <a:rPr b="1" i="1" lang="en-US" sz="2400" spc="-1" strike="noStrike">
                <a:solidFill>
                  <a:srgbClr val="343a40"/>
                </a:solidFill>
                <a:latin typeface="Open Sans"/>
                <a:ea typeface="Times New Roman"/>
              </a:rPr>
              <a:t>Strict environmental protection guidelines</a:t>
            </a:r>
            <a:endParaRPr b="0" lang="en-US" sz="2400" spc="-1" strike="noStrike">
              <a:latin typeface="Arial"/>
            </a:endParaRPr>
          </a:p>
          <a:p>
            <a:pPr marL="343080" indent="-341640">
              <a:lnSpc>
                <a:spcPct val="115000"/>
              </a:lnSpc>
              <a:buClr>
                <a:srgbClr val="343a40"/>
              </a:buClr>
              <a:buFont typeface="Symbol"/>
              <a:buChar char=""/>
              <a:tabLst>
                <a:tab algn="l" pos="0"/>
              </a:tabLst>
            </a:pPr>
            <a:r>
              <a:rPr b="1" i="1" lang="en-US" sz="2400" spc="-1" strike="noStrike">
                <a:solidFill>
                  <a:srgbClr val="343a40"/>
                </a:solidFill>
                <a:latin typeface="Open Sans"/>
                <a:ea typeface="Times New Roman"/>
              </a:rPr>
              <a:t>Safety regulations</a:t>
            </a:r>
            <a:endParaRPr b="0" lang="en-US" sz="2400" spc="-1" strike="noStrike">
              <a:latin typeface="Arial"/>
            </a:endParaRPr>
          </a:p>
          <a:p>
            <a:pPr marL="343080" indent="-341640">
              <a:lnSpc>
                <a:spcPct val="115000"/>
              </a:lnSpc>
              <a:buClr>
                <a:srgbClr val="343a40"/>
              </a:buClr>
              <a:buFont typeface="Symbol"/>
              <a:buChar char=""/>
              <a:tabLst>
                <a:tab algn="l" pos="0"/>
              </a:tabLst>
            </a:pPr>
            <a:r>
              <a:rPr b="1" i="1" lang="en-US" sz="2400" spc="-1" strike="noStrike">
                <a:solidFill>
                  <a:srgbClr val="343a40"/>
                </a:solidFill>
                <a:latin typeface="Open Sans"/>
                <a:ea typeface="Times New Roman"/>
              </a:rPr>
              <a:t>Price erosion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89"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a:bodyPr>
          <a:p>
            <a:pPr>
              <a:lnSpc>
                <a:spcPct val="115000"/>
              </a:lnSpc>
              <a:tabLst>
                <a:tab algn="l" pos="0"/>
              </a:tabLst>
            </a:pPr>
            <a:r>
              <a:rPr b="1" lang="en-US" sz="2400" spc="-1" strike="noStrike" u="sng">
                <a:solidFill>
                  <a:srgbClr val="343a40"/>
                </a:solidFill>
                <a:uFillTx/>
                <a:latin typeface="Open Sans"/>
                <a:ea typeface="Times New Roman"/>
              </a:rPr>
              <a:t>Benefits of open innovation:</a:t>
            </a:r>
            <a:endParaRPr b="0" lang="en-US" sz="2400" spc="-1" strike="noStrike">
              <a:latin typeface="Arial"/>
            </a:endParaRPr>
          </a:p>
          <a:p>
            <a:pPr marL="343080" indent="-341640">
              <a:lnSpc>
                <a:spcPct val="115000"/>
              </a:lnSpc>
              <a:buClr>
                <a:srgbClr val="343a40"/>
              </a:buClr>
              <a:buFont typeface="Symbol"/>
              <a:buChar char=""/>
              <a:tabLst>
                <a:tab algn="l" pos="0"/>
              </a:tabLst>
            </a:pPr>
            <a:r>
              <a:rPr b="0" lang="en-US" sz="2400" spc="-1" strike="noStrike">
                <a:solidFill>
                  <a:srgbClr val="343a40"/>
                </a:solidFill>
                <a:latin typeface="Open Sans"/>
                <a:ea typeface="Times New Roman"/>
              </a:rPr>
              <a:t>Incorporation of customers early in development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(Agile development).</a:t>
            </a:r>
            <a:endParaRPr b="0" lang="en-US" sz="2400" spc="-1" strike="noStrike">
              <a:latin typeface="Arial"/>
            </a:endParaRPr>
          </a:p>
          <a:p>
            <a:pPr marL="343080" indent="-341640">
              <a:lnSpc>
                <a:spcPct val="115000"/>
              </a:lnSpc>
              <a:buClr>
                <a:srgbClr val="343a40"/>
              </a:buClr>
              <a:buFont typeface="Symbol"/>
              <a:buChar char=""/>
              <a:tabLst>
                <a:tab algn="l" pos="0"/>
              </a:tabLst>
            </a:pPr>
            <a:r>
              <a:rPr b="0" lang="en-US" sz="2400" spc="-1" strike="noStrike">
                <a:solidFill>
                  <a:srgbClr val="343a40"/>
                </a:solidFill>
                <a:latin typeface="Open Sans"/>
                <a:ea typeface="Times New Roman"/>
              </a:rPr>
              <a:t>Cost effective (saves time and effort in development)</a:t>
            </a:r>
            <a:endParaRPr b="0" lang="en-US" sz="2400" spc="-1" strike="noStrike">
              <a:latin typeface="Arial"/>
            </a:endParaRPr>
          </a:p>
          <a:p>
            <a:pPr marL="343080" indent="-341640">
              <a:lnSpc>
                <a:spcPct val="115000"/>
              </a:lnSpc>
              <a:buClr>
                <a:srgbClr val="343a40"/>
              </a:buClr>
              <a:buFont typeface="Symbol"/>
              <a:buChar char=""/>
              <a:tabLst>
                <a:tab algn="l" pos="0"/>
              </a:tabLst>
            </a:pPr>
            <a:r>
              <a:rPr b="0" lang="en-US" sz="2400" spc="-1" strike="noStrike">
                <a:solidFill>
                  <a:srgbClr val="343a40"/>
                </a:solidFill>
                <a:latin typeface="Open Sans"/>
                <a:ea typeface="Times New Roman"/>
              </a:rPr>
              <a:t>Reduced market research, precise customer targetting</a:t>
            </a:r>
            <a:endParaRPr b="0" lang="en-US" sz="2400" spc="-1" strike="noStrike">
              <a:latin typeface="Arial"/>
            </a:endParaRPr>
          </a:p>
          <a:p>
            <a:pPr marL="343080" indent="-341640">
              <a:lnSpc>
                <a:spcPct val="115000"/>
              </a:lnSpc>
              <a:buClr>
                <a:srgbClr val="343a40"/>
              </a:buClr>
              <a:buFont typeface="Symbol"/>
              <a:buChar char=""/>
              <a:tabLst>
                <a:tab algn="l" pos="0"/>
              </a:tabLst>
            </a:pPr>
            <a:r>
              <a:rPr b="0" lang="en-US" sz="2400" spc="-1" strike="noStrike">
                <a:solidFill>
                  <a:srgbClr val="343a40"/>
                </a:solidFill>
                <a:latin typeface="Open Sans"/>
                <a:ea typeface="Times New Roman"/>
              </a:rPr>
              <a:t>Synergy : internal + external innovation.</a:t>
            </a:r>
            <a:endParaRPr b="0" lang="en-US" sz="2400" spc="-1" strike="noStrike">
              <a:latin typeface="Arial"/>
            </a:endParaRPr>
          </a:p>
          <a:p>
            <a:pPr marL="343080" indent="-341640">
              <a:lnSpc>
                <a:spcPct val="115000"/>
              </a:lnSpc>
              <a:spcAft>
                <a:spcPts val="1001"/>
              </a:spcAft>
              <a:buClr>
                <a:srgbClr val="343a40"/>
              </a:buClr>
              <a:buFont typeface="Symbol"/>
              <a:buChar char=""/>
              <a:tabLst>
                <a:tab algn="l" pos="0"/>
              </a:tabLst>
            </a:pPr>
            <a:r>
              <a:rPr b="0" lang="en-US" sz="2400" spc="-1" strike="noStrike">
                <a:solidFill>
                  <a:srgbClr val="343a40"/>
                </a:solidFill>
                <a:latin typeface="Open Sans"/>
                <a:ea typeface="Times New Roman"/>
              </a:rPr>
              <a:t>Expands  markets for external use of innovation.</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Potential for viral marketing. Creates markets  for technology . Others may also use in house innovations. This extends the market share.</a:t>
            </a:r>
            <a:endParaRPr b="0" lang="en-US" sz="2400" spc="-1" strike="noStrike">
              <a:latin typeface="Arial"/>
            </a:endParaRPr>
          </a:p>
          <a:p>
            <a:pPr marL="343080" indent="-341640">
              <a:lnSpc>
                <a:spcPct val="115000"/>
              </a:lnSpc>
              <a:buClr>
                <a:srgbClr val="343a40"/>
              </a:buClr>
              <a:buFont typeface="Symbol"/>
              <a:buChar char=""/>
              <a:tabLst>
                <a:tab algn="l" pos="0"/>
              </a:tabLst>
            </a:pPr>
            <a:r>
              <a:rPr b="0" lang="en-US" sz="2400" spc="-1" strike="noStrike">
                <a:solidFill>
                  <a:srgbClr val="343a40"/>
                </a:solidFill>
                <a:latin typeface="Open Sans"/>
                <a:ea typeface="Times New Roman"/>
              </a:rPr>
              <a:t>Internal inventions not being used in firm’s business may be used outside via licensing, joint ventures or spin-offs.</a:t>
            </a: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91"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1000"/>
          </a:bodyPr>
          <a:p>
            <a:pPr>
              <a:lnSpc>
                <a:spcPct val="115000"/>
              </a:lnSpc>
              <a:tabLst>
                <a:tab algn="l" pos="0"/>
              </a:tabLst>
            </a:pPr>
            <a:r>
              <a:rPr b="1" lang="en-US" sz="2400" spc="-1" strike="noStrike" u="sng">
                <a:solidFill>
                  <a:srgbClr val="343a40"/>
                </a:solidFill>
                <a:uFillTx/>
                <a:latin typeface="Open Sans"/>
                <a:ea typeface="Times New Roman"/>
              </a:rPr>
              <a:t>Benefits of open innovation:</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Open Innovation provides better R&amp;D productivity  than a closed innovation model. Why?</a:t>
            </a:r>
            <a:endParaRPr b="0" lang="en-US" sz="2400" spc="-1" strike="noStrike">
              <a:latin typeface="Arial"/>
            </a:endParaRPr>
          </a:p>
          <a:p>
            <a:pPr marL="343080" indent="-341640">
              <a:lnSpc>
                <a:spcPct val="115000"/>
              </a:lnSpc>
              <a:buClr>
                <a:srgbClr val="000000"/>
              </a:buClr>
              <a:buFont typeface="Symbol"/>
              <a:buChar char=""/>
              <a:tabLst>
                <a:tab algn="l" pos="0"/>
              </a:tabLst>
            </a:pPr>
            <a:r>
              <a:rPr b="0" lang="tr-TR" sz="2400" spc="-1" strike="noStrike">
                <a:solidFill>
                  <a:srgbClr val="000000"/>
                </a:solidFill>
                <a:latin typeface="Open Sans"/>
                <a:ea typeface="Times New Roman"/>
              </a:rPr>
              <a:t>F</a:t>
            </a:r>
            <a:r>
              <a:rPr b="0" lang="en-US" sz="2400" spc="-1" strike="noStrike">
                <a:solidFill>
                  <a:srgbClr val="000000"/>
                </a:solidFill>
                <a:latin typeface="Open Sans"/>
                <a:ea typeface="Times New Roman"/>
              </a:rPr>
              <a:t>aster commercialization time</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Eases to sell (purchase) intellectual property</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Allows sharing of unique resources. </a:t>
            </a:r>
            <a:r>
              <a:rPr b="0" lang="tr-TR" sz="2400" spc="-1" strike="noStrike">
                <a:solidFill>
                  <a:srgbClr val="000000"/>
                </a:solidFill>
                <a:latin typeface="Open Sans"/>
                <a:ea typeface="Times New Roman"/>
              </a:rPr>
              <a:t>Opportunity  to work with brilliant people internal or external  who can generate new ideas.</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Knowledge</a:t>
            </a:r>
            <a:r>
              <a:rPr b="0" lang="tr-TR" sz="2400" spc="-1" strike="noStrike">
                <a:solidFill>
                  <a:srgbClr val="000000"/>
                </a:solidFill>
                <a:latin typeface="Open Sans"/>
                <a:ea typeface="Times New Roman"/>
              </a:rPr>
              <a:t> acquisation</a:t>
            </a:r>
            <a:r>
              <a:rPr b="0" lang="en-US" sz="2400" spc="-1" strike="noStrike">
                <a:solidFill>
                  <a:srgbClr val="000000"/>
                </a:solidFill>
                <a:latin typeface="Open Sans"/>
                <a:ea typeface="Times New Roman"/>
              </a:rPr>
              <a:t>: learning from a partner organization, joint learning (reducing education costs), easier / quicker access to important information.</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Organizational: faster and cheaper problem solving, higher bargaining power against other partners, risk sharing.</a:t>
            </a:r>
            <a:endParaRPr b="0" lang="en-US" sz="2400" spc="-1" strike="noStrike">
              <a:latin typeface="Arial"/>
            </a:endParaRPr>
          </a:p>
          <a:p>
            <a:pPr marL="343080" indent="-341640">
              <a:lnSpc>
                <a:spcPct val="115000"/>
              </a:lnSpc>
              <a:buClr>
                <a:srgbClr val="000000"/>
              </a:buClr>
              <a:buFont typeface="Symbol"/>
              <a:buChar char=""/>
              <a:tabLst>
                <a:tab algn="l" pos="0"/>
              </a:tabLst>
            </a:pPr>
            <a:r>
              <a:rPr b="0" lang="en-US" sz="2400" spc="-1" strike="noStrike">
                <a:solidFill>
                  <a:srgbClr val="000000"/>
                </a:solidFill>
                <a:latin typeface="Open Sans"/>
                <a:ea typeface="Times New Roman"/>
              </a:rPr>
              <a:t>Development: easier access to new markets, faster business development prospects and strategic business units. </a:t>
            </a: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5800" y="533520"/>
            <a:ext cx="7770960" cy="10652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lang="tr-TR" sz="2800" spc="-1" strike="noStrike">
                <a:solidFill>
                  <a:srgbClr val="000000"/>
                </a:solidFill>
                <a:latin typeface="Calibri"/>
                <a:ea typeface="DejaVu Sans"/>
              </a:rPr>
              <a:t>SWE 598 Special Topics:</a:t>
            </a:r>
            <a:br/>
            <a:r>
              <a:rPr b="1" lang="tr-TR" sz="2800" spc="-1" strike="noStrike">
                <a:solidFill>
                  <a:srgbClr val="000000"/>
                </a:solidFill>
                <a:latin typeface="Calibri"/>
                <a:ea typeface="DejaVu Sans"/>
              </a:rPr>
              <a:t>Technovation- Technology Trends &amp; Innovation</a:t>
            </a:r>
            <a:endParaRPr b="0" lang="en-US" sz="2800" spc="-1" strike="noStrike">
              <a:latin typeface="Arial"/>
            </a:endParaRPr>
          </a:p>
        </p:txBody>
      </p:sp>
      <p:sp>
        <p:nvSpPr>
          <p:cNvPr id="93" name="CustomShape 2"/>
          <p:cNvSpPr/>
          <p:nvPr/>
        </p:nvSpPr>
        <p:spPr>
          <a:xfrm>
            <a:off x="457200" y="1523880"/>
            <a:ext cx="8304480" cy="5027760"/>
          </a:xfrm>
          <a:prstGeom prst="rect">
            <a:avLst/>
          </a:prstGeom>
          <a:noFill/>
          <a:ln w="0">
            <a:noFill/>
          </a:ln>
        </p:spPr>
        <p:style>
          <a:lnRef idx="0"/>
          <a:fillRef idx="0"/>
          <a:effectRef idx="0"/>
          <a:fontRef idx="minor"/>
        </p:style>
        <p:txBody>
          <a:bodyPr lIns="90000" rIns="90000" tIns="45000" bIns="45000">
            <a:normAutofit fontScale="66000"/>
          </a:bodyPr>
          <a:p>
            <a:pPr>
              <a:lnSpc>
                <a:spcPct val="115000"/>
              </a:lnSpc>
              <a:tabLst>
                <a:tab algn="l" pos="0"/>
              </a:tabLst>
            </a:pPr>
            <a:r>
              <a:rPr b="1" lang="en-US" sz="2400" spc="-1" strike="noStrike" u="sng">
                <a:solidFill>
                  <a:srgbClr val="343a40"/>
                </a:solidFill>
                <a:uFillTx/>
                <a:latin typeface="Open Sans"/>
                <a:ea typeface="Times New Roman"/>
              </a:rPr>
              <a:t>Pitfalls of open innovation:</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Overhead of identifying and incorporating external innovation</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Potential for revealing info. not intended for sharing.</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Potential for loosing competetive advantage.</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Management problem :Complexity of controlling innovation process and regulating contributers.</a:t>
            </a:r>
            <a:endParaRPr b="0" lang="en-US" sz="2400" spc="-1" strike="noStrike">
              <a:latin typeface="Arial"/>
            </a:endParaRPr>
          </a:p>
          <a:p>
            <a:pPr>
              <a:lnSpc>
                <a:spcPct val="115000"/>
              </a:lnSpc>
              <a:tabLst>
                <a:tab algn="l" pos="0"/>
              </a:tabLst>
            </a:pPr>
            <a:endParaRPr b="0" lang="en-US" sz="2400" spc="-1" strike="noStrike">
              <a:latin typeface="Arial"/>
            </a:endParaRPr>
          </a:p>
          <a:p>
            <a:pPr>
              <a:lnSpc>
                <a:spcPct val="115000"/>
              </a:lnSpc>
              <a:tabLst>
                <a:tab algn="l" pos="0"/>
              </a:tabLst>
            </a:pPr>
            <a:r>
              <a:rPr b="1" lang="en-US" sz="2400" spc="-1" strike="noStrike" u="sng">
                <a:solidFill>
                  <a:srgbClr val="343a40"/>
                </a:solidFill>
                <a:uFillTx/>
                <a:latin typeface="Open Sans"/>
                <a:ea typeface="Times New Roman"/>
              </a:rPr>
              <a:t>Keys to open innovation :</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Networking</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Corporate enterpreneurship, corporate venturing, start-ups and spin-offs.</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Collaboration</a:t>
            </a:r>
            <a:r>
              <a:rPr b="0" lang="tr-TR" sz="2400" spc="-1" strike="noStrike">
                <a:solidFill>
                  <a:srgbClr val="343a40"/>
                </a:solidFill>
                <a:latin typeface="Open Sans"/>
                <a:ea typeface="Times New Roman"/>
              </a:rPr>
              <a:t>,</a:t>
            </a:r>
            <a:r>
              <a:rPr b="0" lang="en-US" sz="2400" spc="-1" strike="noStrike">
                <a:solidFill>
                  <a:srgbClr val="343a40"/>
                </a:solidFill>
                <a:latin typeface="Open Sans"/>
                <a:ea typeface="Times New Roman"/>
              </a:rPr>
              <a:t> involving partners, competitors, universities and users.</a:t>
            </a:r>
            <a:endParaRPr b="0" lang="en-US" sz="2400" spc="-1" strike="noStrike">
              <a:latin typeface="Arial"/>
            </a:endParaRPr>
          </a:p>
          <a:p>
            <a:pPr>
              <a:lnSpc>
                <a:spcPct val="115000"/>
              </a:lnSpc>
              <a:tabLst>
                <a:tab algn="l" pos="0"/>
              </a:tabLst>
            </a:pPr>
            <a:r>
              <a:rPr b="0" lang="en-US" sz="2400" spc="-1" strike="noStrike">
                <a:solidFill>
                  <a:srgbClr val="343a40"/>
                </a:solidFill>
                <a:latin typeface="Open Sans"/>
                <a:ea typeface="Times New Roman"/>
              </a:rPr>
              <a:t>•</a:t>
            </a:r>
            <a:r>
              <a:rPr b="0" lang="tr-TR" sz="2400" spc="-1" strike="noStrike">
                <a:solidFill>
                  <a:srgbClr val="343a40"/>
                </a:solidFill>
                <a:latin typeface="Open Sans"/>
                <a:ea typeface="Times New Roman"/>
              </a:rPr>
              <a:t> </a:t>
            </a:r>
            <a:r>
              <a:rPr b="0" lang="en-US" sz="2400" spc="-1" strike="noStrike">
                <a:solidFill>
                  <a:srgbClr val="343a40"/>
                </a:solidFill>
                <a:latin typeface="Open Sans"/>
                <a:ea typeface="Times New Roman"/>
              </a:rPr>
              <a:t>Proactive IP management: To create market  for technology</a:t>
            </a:r>
            <a:endParaRPr b="0" lang="en-US" sz="2400" spc="-1" strike="noStrike">
              <a:latin typeface="Arial"/>
            </a:endParaRPr>
          </a:p>
          <a:p>
            <a:pPr>
              <a:lnSpc>
                <a:spcPct val="115000"/>
              </a:lnSpc>
              <a:spcAft>
                <a:spcPts val="1001"/>
              </a:spcAft>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2719</TotalTime>
  <Application>LibreOffice/7.0.4.2$Windows_X86_64 LibreOffice_project/dcf040e67528d9187c66b2379df5ea4407429775</Application>
  <AppVersion>15.0000</AppVersion>
  <Words>6375</Words>
  <Paragraphs>435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2018-02-05T08:47:14Z</dcterms:created>
  <dc:creator>Oğuz</dc:creator>
  <dc:description/>
  <dc:language>en-US</dc:language>
  <cp:lastModifiedBy/>
  <dcterms:modified xsi:type="dcterms:W3CDTF">2024-03-30T09:51:54Z</dcterms:modified>
  <cp:revision>183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58</vt:i4>
  </property>
</Properties>
</file>