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mailto:denis.cavallucci@insa-strasbourg.fr"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1447920"/>
            <a:ext cx="7770600" cy="1674720"/>
          </a:xfrm>
          <a:prstGeom prst="rect">
            <a:avLst/>
          </a:prstGeom>
          <a:noFill/>
          <a:ln w="0">
            <a:noFill/>
          </a:ln>
        </p:spPr>
        <p:style>
          <a:lnRef idx="0"/>
          <a:fillRef idx="0"/>
          <a:effectRef idx="0"/>
          <a:fontRef idx="minor"/>
        </p:style>
        <p:txBody>
          <a:bodyPr lIns="90000" rIns="90000" tIns="45000" bIns="45000" anchor="ctr">
            <a:normAutofit fontScale="91000"/>
          </a:bodyPr>
          <a:p>
            <a:pPr algn="ctr">
              <a:lnSpc>
                <a:spcPct val="100000"/>
              </a:lnSpc>
            </a:pPr>
            <a:r>
              <a:rPr b="1" lang="tr-TR" sz="4400" spc="-1" strike="noStrike">
                <a:solidFill>
                  <a:srgbClr val="000000"/>
                </a:solidFill>
                <a:latin typeface="Calibri"/>
                <a:ea typeface="DejaVu Sans"/>
              </a:rPr>
              <a:t>SWE 598 Special Topics:</a:t>
            </a:r>
            <a:br/>
            <a:r>
              <a:rPr b="1" lang="tr-TR" sz="4400" spc="-1" strike="noStrike">
                <a:solidFill>
                  <a:srgbClr val="000000"/>
                </a:solidFill>
                <a:latin typeface="Calibri"/>
                <a:ea typeface="DejaVu Sans"/>
              </a:rPr>
              <a:t>Technovation- Technology Trends &amp; Innovation</a:t>
            </a:r>
            <a:endParaRPr b="0" lang="en-US" sz="4400" spc="-1" strike="noStrike">
              <a:latin typeface="Arial"/>
            </a:endParaRPr>
          </a:p>
        </p:txBody>
      </p:sp>
      <p:sp>
        <p:nvSpPr>
          <p:cNvPr id="77" name="CustomShape 2"/>
          <p:cNvSpPr/>
          <p:nvPr/>
        </p:nvSpPr>
        <p:spPr>
          <a:xfrm>
            <a:off x="1371600" y="3505320"/>
            <a:ext cx="6399000" cy="2665080"/>
          </a:xfrm>
          <a:prstGeom prst="rect">
            <a:avLst/>
          </a:prstGeom>
          <a:noFill/>
          <a:ln w="0">
            <a:noFill/>
          </a:ln>
        </p:spPr>
        <p:style>
          <a:lnRef idx="0"/>
          <a:fillRef idx="0"/>
          <a:effectRef idx="0"/>
          <a:fontRef idx="minor"/>
        </p:style>
        <p:txBody>
          <a:bodyPr lIns="90000" rIns="90000" tIns="45000" bIns="45000">
            <a:normAutofit/>
          </a:bodyPr>
          <a:p>
            <a:pPr algn="ctr">
              <a:lnSpc>
                <a:spcPct val="100000"/>
              </a:lnSpc>
              <a:spcBef>
                <a:spcPts val="641"/>
              </a:spcBef>
              <a:tabLst>
                <a:tab algn="l" pos="0"/>
              </a:tabLst>
            </a:pPr>
            <a:r>
              <a:rPr b="1" lang="en-US" sz="3200" spc="-1" strike="noStrike">
                <a:solidFill>
                  <a:srgbClr val="000000"/>
                </a:solidFill>
                <a:latin typeface="Calibri"/>
                <a:ea typeface="DejaVu Sans"/>
              </a:rPr>
              <a:t>Emeritus Prof. Dr. Oğuz Tosun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tosuno@boun.edu.tr</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Computer Engineering Department</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Boğaziçi University</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SPRING 2024, İstanbu</a:t>
            </a:r>
            <a:r>
              <a:rPr b="0" lang="tr-TR" sz="3200" spc="-1" strike="noStrike">
                <a:solidFill>
                  <a:srgbClr val="000000"/>
                </a:solidFill>
                <a:latin typeface="Calibri"/>
                <a:ea typeface="DejaVu Sans"/>
              </a:rPr>
              <a:t>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3" name="CustomShape 2"/>
          <p:cNvSpPr/>
          <p:nvPr/>
        </p:nvSpPr>
        <p:spPr>
          <a:xfrm>
            <a:off x="457200" y="838080"/>
            <a:ext cx="8227800" cy="586548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200" spc="-1" strike="noStrike" u="sng">
                <a:solidFill>
                  <a:srgbClr val="000000"/>
                </a:solidFill>
                <a:uFillTx/>
                <a:latin typeface="Times New Roman"/>
                <a:ea typeface="Calibri"/>
              </a:rPr>
              <a:t>Past Work :</a:t>
            </a:r>
            <a:endParaRPr b="0" lang="en-US" sz="2200" spc="-1" strike="noStrike">
              <a:latin typeface="Arial"/>
            </a:endParaRPr>
          </a:p>
          <a:p>
            <a:pPr marL="114480">
              <a:lnSpc>
                <a:spcPct val="115000"/>
              </a:lnSpc>
              <a:tabLst>
                <a:tab algn="l" pos="0"/>
              </a:tabLst>
            </a:pPr>
            <a:r>
              <a:rPr b="1" i="1" lang="tr-TR" sz="2400" spc="-1" strike="noStrike">
                <a:solidFill>
                  <a:srgbClr val="000000"/>
                </a:solidFill>
                <a:latin typeface="Times New Roman"/>
                <a:ea typeface="Calibri"/>
              </a:rPr>
              <a:t>Design Thinking(DT):  A derivative of TRIZ. </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Design </a:t>
            </a:r>
            <a:r>
              <a:rPr b="0" lang="tr-TR" sz="2200" spc="-1" strike="noStrike">
                <a:solidFill>
                  <a:srgbClr val="000000"/>
                </a:solidFill>
                <a:latin typeface="Times New Roman"/>
                <a:ea typeface="Calibri"/>
              </a:rPr>
              <a:t>thinking is a </a:t>
            </a:r>
            <a:r>
              <a:rPr b="1" lang="tr-TR" sz="2200" spc="-1" strike="noStrike">
                <a:solidFill>
                  <a:srgbClr val="000000"/>
                </a:solidFill>
                <a:latin typeface="Times New Roman"/>
                <a:ea typeface="Calibri"/>
              </a:rPr>
              <a:t>human-centered hybrid framework (art+science) for problem solving</a:t>
            </a:r>
            <a:r>
              <a:rPr b="0" lang="tr-TR" sz="2200" spc="-1" strike="noStrike">
                <a:solidFill>
                  <a:srgbClr val="000000"/>
                </a:solidFill>
                <a:latin typeface="Times New Roman"/>
                <a:ea typeface="Calibri"/>
              </a:rPr>
              <a:t>, used in formal innovation work in many fields: health care, consumer products, software, medical  devices,  durable goods, services and city planning.</a:t>
            </a:r>
            <a:endParaRPr b="0" lang="en-US" sz="2200" spc="-1" strike="noStrike">
              <a:latin typeface="Arial"/>
            </a:endParaRPr>
          </a:p>
          <a:p>
            <a:pPr marL="114480">
              <a:lnSpc>
                <a:spcPct val="115000"/>
              </a:lnSpc>
              <a:tabLst>
                <a:tab algn="l" pos="0"/>
              </a:tabLst>
            </a:pPr>
            <a:r>
              <a:rPr b="0" lang="tr-TR" sz="2200" spc="-1" strike="noStrike">
                <a:solidFill>
                  <a:srgbClr val="000000"/>
                </a:solidFill>
                <a:latin typeface="Times New Roman"/>
                <a:ea typeface="Calibri"/>
              </a:rPr>
              <a:t>It is a process to </a:t>
            </a:r>
            <a:r>
              <a:rPr b="1" i="1" lang="tr-TR" sz="2200" spc="-1" strike="noStrike">
                <a:solidFill>
                  <a:srgbClr val="000000"/>
                </a:solidFill>
                <a:latin typeface="Times New Roman"/>
                <a:ea typeface="Calibri"/>
              </a:rPr>
              <a:t>design , prototype and test a  new product, service or business model.</a:t>
            </a:r>
            <a:r>
              <a:rPr b="0" lang="tr-TR" sz="2200" spc="-1" strike="noStrike">
                <a:solidFill>
                  <a:srgbClr val="000000"/>
                </a:solidFill>
                <a:latin typeface="Times New Roman"/>
                <a:ea typeface="Calibri"/>
              </a:rPr>
              <a:t> </a:t>
            </a:r>
            <a:r>
              <a:rPr b="1" lang="tr-TR" sz="2200" spc="-1" strike="noStrike">
                <a:solidFill>
                  <a:srgbClr val="000000"/>
                </a:solidFill>
                <a:latin typeface="Times New Roman"/>
                <a:ea typeface="Calibri"/>
              </a:rPr>
              <a:t>Emphasi</a:t>
            </a:r>
            <a:r>
              <a:rPr b="0" lang="tr-TR" sz="2200" spc="-1" strike="noStrike">
                <a:solidFill>
                  <a:srgbClr val="000000"/>
                </a:solidFill>
                <a:latin typeface="Times New Roman"/>
                <a:ea typeface="Calibri"/>
              </a:rPr>
              <a:t>s is on tools to better </a:t>
            </a:r>
            <a:r>
              <a:rPr b="1" lang="tr-TR" sz="2200" spc="-1" strike="noStrike">
                <a:solidFill>
                  <a:srgbClr val="000000"/>
                </a:solidFill>
                <a:latin typeface="Times New Roman"/>
                <a:ea typeface="Calibri"/>
              </a:rPr>
              <a:t>understand customers needs</a:t>
            </a:r>
            <a:r>
              <a:rPr b="0" lang="tr-TR" sz="2200" spc="-1" strike="noStrike">
                <a:solidFill>
                  <a:srgbClr val="000000"/>
                </a:solidFill>
                <a:latin typeface="Times New Roman"/>
                <a:ea typeface="Calibri"/>
              </a:rPr>
              <a:t> ( requirement analysis?) and </a:t>
            </a:r>
            <a:r>
              <a:rPr b="1" i="1" lang="tr-TR" sz="2200" spc="-1" strike="noStrike">
                <a:solidFill>
                  <a:srgbClr val="000000"/>
                </a:solidFill>
                <a:latin typeface="Times New Roman"/>
                <a:ea typeface="Calibri"/>
              </a:rPr>
              <a:t>to support collaborative innovation.</a:t>
            </a:r>
            <a:endParaRPr b="0" lang="en-US" sz="2200" spc="-1" strike="noStrike">
              <a:latin typeface="Arial"/>
            </a:endParaRPr>
          </a:p>
          <a:p>
            <a:pPr marL="114480">
              <a:lnSpc>
                <a:spcPct val="115000"/>
              </a:lnSpc>
              <a:tabLst>
                <a:tab algn="l" pos="0"/>
              </a:tabLst>
            </a:pPr>
            <a:r>
              <a:rPr b="0" lang="tr-TR" sz="2200" spc="-1" strike="noStrike">
                <a:solidFill>
                  <a:srgbClr val="000000"/>
                </a:solidFill>
                <a:latin typeface="Times New Roman"/>
                <a:ea typeface="Calibri"/>
              </a:rPr>
              <a:t>Its phases include </a:t>
            </a:r>
            <a:r>
              <a:rPr b="1" lang="tr-TR" sz="2200" spc="-1" strike="noStrike">
                <a:solidFill>
                  <a:srgbClr val="000000"/>
                </a:solidFill>
                <a:latin typeface="Times New Roman"/>
                <a:ea typeface="Calibri"/>
              </a:rPr>
              <a:t>empathy, define, ideation, prototyping, testing and storytelling.  </a:t>
            </a:r>
            <a:endParaRPr b="0" lang="en-US" sz="2200" spc="-1" strike="noStrike">
              <a:latin typeface="Arial"/>
            </a:endParaRPr>
          </a:p>
          <a:p>
            <a:pPr marL="114480">
              <a:lnSpc>
                <a:spcPct val="115000"/>
              </a:lnSpc>
              <a:tabLst>
                <a:tab algn="l" pos="0"/>
              </a:tabLst>
            </a:pPr>
            <a:r>
              <a:rPr b="0" lang="tr-TR" sz="2200" spc="-1" strike="noStrike">
                <a:solidFill>
                  <a:srgbClr val="000000"/>
                </a:solidFill>
                <a:latin typeface="Times New Roman"/>
                <a:ea typeface="Calibri"/>
              </a:rPr>
              <a:t>Test and experience an idea to find its true value and functionality using prototyping techniques (rapid prototyping?). Learn from early and inexpensive mistakes. </a:t>
            </a:r>
            <a:endParaRPr b="0" lang="en-US" sz="2200" spc="-1" strike="noStrike">
              <a:latin typeface="Arial"/>
            </a:endParaRPr>
          </a:p>
        </p:txBody>
      </p:sp>
      <p:sp>
        <p:nvSpPr>
          <p:cNvPr id="104"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6"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Past Work :</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DT channels potential of </a:t>
            </a:r>
            <a:r>
              <a:rPr b="1" i="1" lang="tr-TR" sz="2400" spc="-1" strike="noStrike">
                <a:solidFill>
                  <a:srgbClr val="000000"/>
                </a:solidFill>
                <a:latin typeface="Times New Roman"/>
                <a:ea typeface="Calibri"/>
              </a:rPr>
              <a:t>interdisciplinary collaboration </a:t>
            </a:r>
            <a:r>
              <a:rPr b="0" lang="tr-TR" sz="2400" spc="-1" strike="noStrike">
                <a:solidFill>
                  <a:srgbClr val="000000"/>
                </a:solidFill>
                <a:latin typeface="Times New Roman"/>
                <a:ea typeface="Calibri"/>
              </a:rPr>
              <a:t>and provides a foundation for </a:t>
            </a:r>
            <a:r>
              <a:rPr b="1" i="1" lang="tr-TR" sz="2400" spc="-1" strike="noStrike">
                <a:solidFill>
                  <a:srgbClr val="000000"/>
                </a:solidFill>
                <a:latin typeface="Times New Roman"/>
                <a:ea typeface="Calibri"/>
              </a:rPr>
              <a:t>succesfull co-creation</a:t>
            </a:r>
            <a:r>
              <a:rPr b="0" lang="tr-TR" sz="2400" spc="-1" strike="noStrike">
                <a:solidFill>
                  <a:srgbClr val="000000"/>
                </a:solidFill>
                <a:latin typeface="Times New Roman"/>
                <a:ea typeface="Calibri"/>
              </a:rPr>
              <a:t>. (establishes a common language in addressing problems). </a:t>
            </a:r>
            <a:endParaRPr b="0" lang="en-US" sz="2400" spc="-1" strike="noStrike">
              <a:latin typeface="Arial"/>
            </a:endParaRPr>
          </a:p>
          <a:p>
            <a:pPr marL="114480" algn="just">
              <a:lnSpc>
                <a:spcPct val="115000"/>
              </a:lnSpc>
              <a:tabLst>
                <a:tab algn="l" pos="0"/>
              </a:tabLst>
            </a:pPr>
            <a:endParaRPr b="0" lang="en-US" sz="2400" spc="-1" strike="noStrike">
              <a:latin typeface="Arial"/>
            </a:endParaRPr>
          </a:p>
          <a:p>
            <a:pPr marL="114480" algn="just">
              <a:lnSpc>
                <a:spcPct val="115000"/>
              </a:lnSpc>
              <a:tabLst>
                <a:tab algn="l" pos="0"/>
              </a:tabLst>
            </a:pPr>
            <a:r>
              <a:rPr b="1" lang="tr-TR" sz="2400" spc="-1" strike="noStrike">
                <a:solidFill>
                  <a:srgbClr val="000000"/>
                </a:solidFill>
                <a:latin typeface="Times New Roman"/>
                <a:ea typeface="Calibri"/>
              </a:rPr>
              <a:t>Comparison</a:t>
            </a:r>
            <a:r>
              <a:rPr b="0" lang="tr-TR" sz="2400" spc="-1" strike="noStrike">
                <a:solidFill>
                  <a:srgbClr val="000000"/>
                </a:solidFill>
                <a:latin typeface="Times New Roman"/>
                <a:ea typeface="Calibri"/>
              </a:rPr>
              <a:t>: TRIZ show the ways to </a:t>
            </a:r>
            <a:r>
              <a:rPr b="1" i="1" lang="tr-TR" sz="2400" spc="-1" strike="noStrike">
                <a:solidFill>
                  <a:srgbClr val="000000"/>
                </a:solidFill>
                <a:latin typeface="Times New Roman"/>
                <a:ea typeface="Calibri"/>
              </a:rPr>
              <a:t>access global knowledge bases </a:t>
            </a:r>
            <a:r>
              <a:rPr b="0" lang="tr-TR" sz="2400" spc="-1" strike="noStrike">
                <a:solidFill>
                  <a:srgbClr val="000000"/>
                </a:solidFill>
                <a:latin typeface="Times New Roman"/>
                <a:ea typeface="Calibri"/>
              </a:rPr>
              <a:t>,shows </a:t>
            </a:r>
            <a:r>
              <a:rPr b="1" i="1" lang="tr-TR" sz="2400" spc="-1" strike="noStrike">
                <a:solidFill>
                  <a:srgbClr val="000000"/>
                </a:solidFill>
                <a:latin typeface="Times New Roman"/>
                <a:ea typeface="Calibri"/>
              </a:rPr>
              <a:t>solutions to similar problems </a:t>
            </a:r>
            <a:r>
              <a:rPr b="0" lang="tr-TR" sz="2400" spc="-1" strike="noStrike">
                <a:solidFill>
                  <a:srgbClr val="000000"/>
                </a:solidFill>
                <a:latin typeface="Times New Roman"/>
                <a:ea typeface="Calibri"/>
              </a:rPr>
              <a:t>and allows to </a:t>
            </a:r>
            <a:r>
              <a:rPr b="1" i="1" lang="tr-TR" sz="2400" spc="-1" strike="noStrike">
                <a:solidFill>
                  <a:srgbClr val="000000"/>
                </a:solidFill>
                <a:latin typeface="Times New Roman"/>
                <a:ea typeface="Calibri"/>
              </a:rPr>
              <a:t>adapt solutions to your problem.</a:t>
            </a:r>
            <a:endParaRPr b="0" lang="en-US" sz="2400" spc="-1" strike="noStrike">
              <a:latin typeface="Arial"/>
            </a:endParaRPr>
          </a:p>
          <a:p>
            <a:pPr marL="114480" algn="just">
              <a:lnSpc>
                <a:spcPct val="115000"/>
              </a:lnSpc>
              <a:tabLst>
                <a:tab algn="l" pos="0"/>
              </a:tabLst>
            </a:pP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Most of </a:t>
            </a:r>
            <a:r>
              <a:rPr b="1" i="1" lang="tr-TR" sz="2400" spc="-1" strike="noStrike">
                <a:solidFill>
                  <a:srgbClr val="000000"/>
                </a:solidFill>
                <a:latin typeface="Times New Roman"/>
                <a:ea typeface="Calibri"/>
              </a:rPr>
              <a:t>other traditional creative technologies </a:t>
            </a:r>
            <a:r>
              <a:rPr b="0" lang="tr-TR" sz="2400" spc="-1" strike="noStrike">
                <a:solidFill>
                  <a:srgbClr val="000000"/>
                </a:solidFill>
                <a:latin typeface="Times New Roman"/>
                <a:ea typeface="Calibri"/>
              </a:rPr>
              <a:t>like design thinking are based on </a:t>
            </a:r>
            <a:r>
              <a:rPr b="1" i="1" lang="tr-TR" sz="2400" spc="-1" strike="noStrike">
                <a:solidFill>
                  <a:srgbClr val="000000"/>
                </a:solidFill>
                <a:latin typeface="Times New Roman"/>
                <a:ea typeface="Calibri"/>
              </a:rPr>
              <a:t>removing thinking barriers to use your brain to its limits.</a:t>
            </a:r>
            <a:endParaRPr b="0" lang="en-US" sz="2400" spc="-1" strike="noStrike">
              <a:latin typeface="Arial"/>
            </a:endParaRPr>
          </a:p>
          <a:p>
            <a:pPr marL="114480" algn="just">
              <a:lnSpc>
                <a:spcPct val="115000"/>
              </a:lnSpc>
              <a:tabLst>
                <a:tab algn="l" pos="0"/>
              </a:tabLst>
            </a:pPr>
            <a:r>
              <a:rPr b="0" lang="tr-TR" sz="2200" spc="-1" strike="noStrike">
                <a:solidFill>
                  <a:srgbClr val="000000"/>
                </a:solidFill>
                <a:latin typeface="Times New Roman"/>
                <a:ea typeface="Calibri"/>
              </a:rPr>
              <a:t>. </a:t>
            </a:r>
            <a:endParaRPr b="0" lang="en-US" sz="2200" spc="-1" strike="noStrike">
              <a:latin typeface="Arial"/>
            </a:endParaRPr>
          </a:p>
        </p:txBody>
      </p:sp>
      <p:sp>
        <p:nvSpPr>
          <p:cNvPr id="107"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9"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400" spc="-1" strike="noStrike">
                <a:solidFill>
                  <a:srgbClr val="000000"/>
                </a:solidFill>
                <a:latin typeface="Times New Roman"/>
                <a:ea typeface="Calibri"/>
              </a:rPr>
              <a:t>Computer Aided Innovation (CAI):</a:t>
            </a:r>
            <a:r>
              <a:rPr b="0" lang="tr-TR" sz="2400" spc="-1" strike="noStrike">
                <a:solidFill>
                  <a:srgbClr val="000000"/>
                </a:solidFill>
                <a:latin typeface="Times New Roman"/>
                <a:ea typeface="Calibri"/>
              </a:rPr>
              <a:t> IFIP Technical Committee 5 – Information Technology Applications, WG 5.4 Computer Aided Innovation, Professor Denis Cavallucci, Chairman  </a:t>
            </a:r>
            <a:r>
              <a:rPr b="0" lang="tr-TR" sz="2400" spc="-1" strike="noStrike" u="sng">
                <a:solidFill>
                  <a:srgbClr val="0000ff"/>
                </a:solidFill>
                <a:uFillTx/>
                <a:latin typeface="Times New Roman"/>
                <a:ea typeface="Calibri"/>
                <a:hlinkClick r:id="rId1"/>
              </a:rPr>
              <a:t>denis.cavallucci@insa-strasbourg.fr</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A new category of tools known as CAI (computer-aided innovation) is an emerging domain in the array of computer-aided technologies. </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CAI methods and tools are partially inspired by Innovation Theories, such as TRIZ, QFD (Quality Function Development), Axiomatic Design, Synectics, General Theory of Innovation, Mind Mapping, Brain Storming, Lateral Thinking, and Kansei Engineering, among others. </a:t>
            </a:r>
            <a:endParaRPr b="0" lang="en-US" sz="2400" spc="-1" strike="noStrike">
              <a:latin typeface="Arial"/>
            </a:endParaRPr>
          </a:p>
        </p:txBody>
      </p:sp>
      <p:sp>
        <p:nvSpPr>
          <p:cNvPr id="110"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7800" cy="409320"/>
          </a:xfrm>
          <a:prstGeom prst="rect">
            <a:avLst/>
          </a:prstGeom>
          <a:noFill/>
          <a:ln w="0">
            <a:noFill/>
          </a:ln>
        </p:spPr>
        <p:style>
          <a:lnRef idx="0"/>
          <a:fillRef idx="0"/>
          <a:effectRef idx="0"/>
          <a:fontRef idx="minor"/>
        </p:style>
        <p:txBody>
          <a:bodyPr lIns="90000" rIns="90000" tIns="45000" bIns="45000" anchor="ctr">
            <a:normAutofit fontScale="68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12" name="CustomShape 2"/>
          <p:cNvSpPr/>
          <p:nvPr/>
        </p:nvSpPr>
        <p:spPr>
          <a:xfrm>
            <a:off x="457200" y="762120"/>
            <a:ext cx="8227800" cy="609408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000" spc="-1" strike="noStrike">
                <a:solidFill>
                  <a:srgbClr val="000000"/>
                </a:solidFill>
                <a:latin typeface="Times New Roman"/>
                <a:ea typeface="Calibri"/>
              </a:rPr>
              <a:t>Computer Aided Innovation (CAI):</a:t>
            </a:r>
            <a:endParaRPr b="0" lang="en-US" sz="2000" spc="-1" strike="noStrike">
              <a:latin typeface="Arial"/>
            </a:endParaRPr>
          </a:p>
          <a:p>
            <a:pPr marL="114480" algn="just">
              <a:lnSpc>
                <a:spcPct val="115000"/>
              </a:lnSpc>
              <a:tabLst>
                <a:tab algn="l" pos="0"/>
              </a:tabLst>
            </a:pPr>
            <a:r>
              <a:rPr b="0" lang="en-US" sz="2000" spc="-1" strike="noStrike">
                <a:solidFill>
                  <a:srgbClr val="000000"/>
                </a:solidFill>
                <a:latin typeface="Times New Roman"/>
                <a:ea typeface="Calibri"/>
              </a:rPr>
              <a:t>A number of </a:t>
            </a:r>
            <a:r>
              <a:rPr b="1" i="1" lang="en-US" sz="2000" spc="-1" strike="noStrike">
                <a:solidFill>
                  <a:srgbClr val="000000"/>
                </a:solidFill>
                <a:latin typeface="Times New Roman"/>
                <a:ea typeface="Calibri"/>
              </a:rPr>
              <a:t>TRIZ-based computer programs</a:t>
            </a:r>
            <a:r>
              <a:rPr b="0" lang="en-US" sz="2000" spc="-1" strike="noStrike">
                <a:solidFill>
                  <a:srgbClr val="000000"/>
                </a:solidFill>
                <a:latin typeface="Times New Roman"/>
                <a:ea typeface="Calibri"/>
              </a:rPr>
              <a:t> have been developed whose purpose is to provide </a:t>
            </a:r>
            <a:r>
              <a:rPr b="1" lang="en-US" sz="2000" spc="-1" strike="noStrike">
                <a:solidFill>
                  <a:srgbClr val="000000"/>
                </a:solidFill>
                <a:latin typeface="Times New Roman"/>
                <a:ea typeface="Calibri"/>
              </a:rPr>
              <a:t>assistance to engineers and inventors </a:t>
            </a:r>
            <a:r>
              <a:rPr b="0" lang="en-US" sz="2000" spc="-1" strike="noStrike">
                <a:solidFill>
                  <a:srgbClr val="000000"/>
                </a:solidFill>
                <a:latin typeface="Times New Roman"/>
                <a:ea typeface="Calibri"/>
              </a:rPr>
              <a:t>in finding inventive solutions for technological problems. </a:t>
            </a:r>
            <a:endParaRPr b="0" lang="en-US" sz="2000" spc="-1" strike="noStrike">
              <a:latin typeface="Arial"/>
            </a:endParaRPr>
          </a:p>
          <a:p>
            <a:pPr marL="114480" algn="just">
              <a:lnSpc>
                <a:spcPct val="115000"/>
              </a:lnSpc>
              <a:tabLst>
                <a:tab algn="l" pos="0"/>
              </a:tabLst>
            </a:pPr>
            <a:endParaRPr b="0" lang="en-US" sz="2000" spc="-1" strike="noStrike">
              <a:latin typeface="Arial"/>
            </a:endParaRPr>
          </a:p>
          <a:p>
            <a:pPr marL="114480" algn="just">
              <a:lnSpc>
                <a:spcPct val="115000"/>
              </a:lnSpc>
              <a:tabLst>
                <a:tab algn="l" pos="0"/>
              </a:tabLst>
            </a:pPr>
            <a:r>
              <a:rPr b="0" lang="tr-TR" sz="2000" spc="-1" strike="noStrike">
                <a:solidFill>
                  <a:srgbClr val="000000"/>
                </a:solidFill>
                <a:latin typeface="Times New Roman"/>
                <a:ea typeface="Calibri"/>
              </a:rPr>
              <a:t>The goal of these new CAI tools under development is </a:t>
            </a:r>
            <a:r>
              <a:rPr b="1" i="1" lang="tr-TR" sz="2000" spc="-1" strike="noStrike">
                <a:solidFill>
                  <a:srgbClr val="000000"/>
                </a:solidFill>
                <a:latin typeface="Times New Roman"/>
                <a:ea typeface="Calibri"/>
              </a:rPr>
              <a:t>to assist innovators</a:t>
            </a:r>
            <a:r>
              <a:rPr b="0" lang="tr-TR" sz="2000" spc="-1" strike="noStrike">
                <a:solidFill>
                  <a:srgbClr val="000000"/>
                </a:solidFill>
                <a:latin typeface="Times New Roman"/>
                <a:ea typeface="Calibri"/>
              </a:rPr>
              <a:t>, inventors, designers, process developers and managers </a:t>
            </a:r>
            <a:r>
              <a:rPr b="1" lang="tr-TR" sz="2000" spc="-1" strike="noStrike">
                <a:solidFill>
                  <a:srgbClr val="000000"/>
                </a:solidFill>
                <a:latin typeface="Times New Roman"/>
                <a:ea typeface="Calibri"/>
              </a:rPr>
              <a:t>in their creative performance,</a:t>
            </a:r>
            <a:r>
              <a:rPr b="0" lang="tr-TR" sz="2000" spc="-1" strike="noStrike">
                <a:solidFill>
                  <a:srgbClr val="000000"/>
                </a:solidFill>
                <a:latin typeface="Times New Roman"/>
                <a:ea typeface="Calibri"/>
              </a:rPr>
              <a:t> with the expectation of changes in paradigms through the use of this new category of software tools.</a:t>
            </a:r>
            <a:endParaRPr b="0" lang="en-US" sz="2000" spc="-1" strike="noStrike">
              <a:latin typeface="Arial"/>
            </a:endParaRPr>
          </a:p>
          <a:p>
            <a:pPr marL="114480" algn="just">
              <a:lnSpc>
                <a:spcPct val="115000"/>
              </a:lnSpc>
              <a:tabLst>
                <a:tab algn="l" pos="0"/>
              </a:tabLst>
            </a:pPr>
            <a:endParaRPr b="0" lang="en-US" sz="2000" spc="-1" strike="noStrike">
              <a:latin typeface="Arial"/>
            </a:endParaRPr>
          </a:p>
          <a:p>
            <a:pPr marL="114480" algn="just">
              <a:lnSpc>
                <a:spcPct val="115000"/>
              </a:lnSpc>
              <a:tabLst>
                <a:tab algn="l" pos="0"/>
              </a:tabLst>
            </a:pPr>
            <a:r>
              <a:rPr b="0" lang="tr-TR" sz="2000" spc="-1" strike="noStrike">
                <a:solidFill>
                  <a:srgbClr val="000000"/>
                </a:solidFill>
                <a:latin typeface="Times New Roman"/>
                <a:ea typeface="Calibri"/>
              </a:rPr>
              <a:t>Some initial </a:t>
            </a:r>
            <a:r>
              <a:rPr b="1" i="1" lang="tr-TR" sz="2000" spc="-1" strike="noStrike">
                <a:solidFill>
                  <a:srgbClr val="000000"/>
                </a:solidFill>
                <a:latin typeface="Times New Roman"/>
                <a:ea typeface="Calibri"/>
              </a:rPr>
              <a:t>CAI ideas </a:t>
            </a:r>
            <a:r>
              <a:rPr b="0" lang="tr-TR" sz="2000" spc="-1" strike="noStrike">
                <a:solidFill>
                  <a:srgbClr val="000000"/>
                </a:solidFill>
                <a:latin typeface="Times New Roman"/>
                <a:ea typeface="Calibri"/>
              </a:rPr>
              <a:t>and concepts focused on </a:t>
            </a:r>
            <a:r>
              <a:rPr b="1" i="1" lang="tr-TR" sz="2000" spc="-1" strike="noStrike">
                <a:solidFill>
                  <a:srgbClr val="000000"/>
                </a:solidFill>
                <a:latin typeface="Times New Roman"/>
                <a:ea typeface="Calibri"/>
              </a:rPr>
              <a:t>assisting product desig</a:t>
            </a:r>
            <a:r>
              <a:rPr b="1" lang="tr-TR" sz="2000" spc="-1" strike="noStrike">
                <a:solidFill>
                  <a:srgbClr val="000000"/>
                </a:solidFill>
                <a:latin typeface="Times New Roman"/>
                <a:ea typeface="Calibri"/>
              </a:rPr>
              <a:t>ners</a:t>
            </a:r>
            <a:r>
              <a:rPr b="0" lang="tr-TR" sz="2000" spc="-1" strike="noStrike">
                <a:solidFill>
                  <a:srgbClr val="000000"/>
                </a:solidFill>
                <a:latin typeface="Times New Roman"/>
                <a:ea typeface="Calibri"/>
              </a:rPr>
              <a:t> </a:t>
            </a:r>
            <a:r>
              <a:rPr b="1" i="1" lang="tr-TR" sz="2000" spc="-1" strike="noStrike">
                <a:solidFill>
                  <a:srgbClr val="000000"/>
                </a:solidFill>
                <a:latin typeface="Times New Roman"/>
                <a:ea typeface="Calibri"/>
              </a:rPr>
              <a:t>in the early stage of the design process</a:t>
            </a:r>
            <a:r>
              <a:rPr b="0" lang="tr-TR" sz="2000" spc="-1" strike="noStrike">
                <a:solidFill>
                  <a:srgbClr val="000000"/>
                </a:solidFill>
                <a:latin typeface="Times New Roman"/>
                <a:ea typeface="Calibri"/>
              </a:rPr>
              <a:t>, but now a more comprehensive vision conceives CAI systems as beginning </a:t>
            </a:r>
            <a:r>
              <a:rPr b="1" i="1" lang="tr-TR" sz="2000" spc="-1" strike="noStrike">
                <a:solidFill>
                  <a:srgbClr val="000000"/>
                </a:solidFill>
                <a:latin typeface="Times New Roman"/>
                <a:ea typeface="Calibri"/>
              </a:rPr>
              <a:t>at the fuzzy front end of perceiving business opportunities and customer demands, then continuing during the creative stage in developing inventions and, further on, providing help up to the point of turning inventions into successful innovations in the marketplace</a:t>
            </a:r>
            <a:r>
              <a:rPr b="1" i="1" lang="tr-TR" sz="2200" spc="-1" strike="noStrike">
                <a:solidFill>
                  <a:srgbClr val="000000"/>
                </a:solidFill>
                <a:latin typeface="Times New Roman"/>
                <a:ea typeface="Calibri"/>
              </a:rPr>
              <a:t>. </a:t>
            </a:r>
            <a:endParaRPr b="0" lang="en-US" sz="2200" spc="-1" strike="noStrike">
              <a:latin typeface="Arial"/>
            </a:endParaRPr>
          </a:p>
        </p:txBody>
      </p:sp>
      <p:sp>
        <p:nvSpPr>
          <p:cNvPr id="113"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7800" cy="409320"/>
          </a:xfrm>
          <a:prstGeom prst="rect">
            <a:avLst/>
          </a:prstGeom>
          <a:noFill/>
          <a:ln w="0">
            <a:noFill/>
          </a:ln>
        </p:spPr>
        <p:style>
          <a:lnRef idx="0"/>
          <a:fillRef idx="0"/>
          <a:effectRef idx="0"/>
          <a:fontRef idx="minor"/>
        </p:style>
        <p:txBody>
          <a:bodyPr lIns="90000" rIns="90000" tIns="45000" bIns="45000" anchor="ctr">
            <a:normAutofit fontScale="68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15"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200" spc="-1" strike="noStrike">
                <a:solidFill>
                  <a:srgbClr val="000000"/>
                </a:solidFill>
                <a:latin typeface="Times New Roman"/>
                <a:ea typeface="Calibri"/>
              </a:rPr>
              <a:t>Computer Aided Innovation (CAI):</a:t>
            </a:r>
            <a:endParaRPr b="0" lang="en-US" sz="2200" spc="-1" strike="noStrike">
              <a:latin typeface="Arial"/>
            </a:endParaRPr>
          </a:p>
          <a:p>
            <a:pPr marL="114480">
              <a:lnSpc>
                <a:spcPct val="115000"/>
              </a:lnSpc>
              <a:tabLst>
                <a:tab algn="l" pos="0"/>
              </a:tabLst>
            </a:pPr>
            <a:r>
              <a:rPr b="0" lang="tr-TR" sz="2200" spc="-1" strike="noStrike">
                <a:solidFill>
                  <a:srgbClr val="000000"/>
                </a:solidFill>
                <a:latin typeface="Times New Roman"/>
                <a:ea typeface="Calibri"/>
              </a:rPr>
              <a:t>New </a:t>
            </a:r>
            <a:r>
              <a:rPr b="1" lang="tr-TR" sz="2200" spc="-1" strike="noStrike">
                <a:solidFill>
                  <a:srgbClr val="000000"/>
                </a:solidFill>
                <a:latin typeface="Times New Roman"/>
                <a:ea typeface="Calibri"/>
              </a:rPr>
              <a:t>Knowledge-Based Engineering systems </a:t>
            </a:r>
            <a:r>
              <a:rPr b="0" lang="tr-TR" sz="2200" spc="-1" strike="noStrike">
                <a:solidFill>
                  <a:srgbClr val="000000"/>
                </a:solidFill>
                <a:latin typeface="Times New Roman"/>
                <a:ea typeface="Calibri"/>
              </a:rPr>
              <a:t>support </a:t>
            </a:r>
            <a:r>
              <a:rPr b="1" i="1" lang="tr-TR" sz="2200" spc="-1" strike="noStrike">
                <a:solidFill>
                  <a:srgbClr val="000000"/>
                </a:solidFill>
                <a:latin typeface="Times New Roman"/>
                <a:ea typeface="Calibri"/>
              </a:rPr>
              <a:t>innovators' activity through rules and knowledge re-use</a:t>
            </a:r>
            <a:r>
              <a:rPr b="0" lang="tr-TR" sz="2200" spc="-1" strike="noStrike">
                <a:solidFill>
                  <a:srgbClr val="000000"/>
                </a:solidFill>
                <a:latin typeface="Times New Roman"/>
                <a:ea typeface="Calibri"/>
              </a:rPr>
              <a:t>, thus </a:t>
            </a:r>
            <a:r>
              <a:rPr b="1" lang="tr-TR" sz="2200" spc="-1" strike="noStrike">
                <a:solidFill>
                  <a:srgbClr val="000000"/>
                </a:solidFill>
                <a:latin typeface="Times New Roman"/>
                <a:ea typeface="Calibri"/>
              </a:rPr>
              <a:t>reducing the product development time</a:t>
            </a:r>
            <a:r>
              <a:rPr b="0" lang="tr-TR" sz="2200" spc="-1" strike="noStrike">
                <a:solidFill>
                  <a:srgbClr val="000000"/>
                </a:solidFill>
                <a:latin typeface="Times New Roman"/>
                <a:ea typeface="Calibri"/>
              </a:rPr>
              <a:t> while increasing its </a:t>
            </a:r>
            <a:r>
              <a:rPr b="1" lang="tr-TR" sz="2200" spc="-1" strike="noStrike">
                <a:solidFill>
                  <a:srgbClr val="000000"/>
                </a:solidFill>
                <a:latin typeface="Times New Roman"/>
                <a:ea typeface="Calibri"/>
              </a:rPr>
              <a:t>functionality, quality and reducing environmental damage</a:t>
            </a:r>
            <a:r>
              <a:rPr b="0" lang="tr-TR" sz="2200" spc="-1" strike="noStrike">
                <a:solidFill>
                  <a:srgbClr val="000000"/>
                </a:solidFill>
                <a:latin typeface="Times New Roman"/>
                <a:ea typeface="Calibri"/>
              </a:rPr>
              <a:t>. (CAI) focus </a:t>
            </a:r>
            <a:r>
              <a:rPr b="1" lang="tr-TR" sz="2200" spc="-1" strike="noStrike">
                <a:solidFill>
                  <a:srgbClr val="000000"/>
                </a:solidFill>
                <a:latin typeface="Times New Roman"/>
                <a:ea typeface="Calibri"/>
              </a:rPr>
              <a:t>on assisting  product designers in their creative stage.</a:t>
            </a:r>
            <a:r>
              <a:rPr b="0" lang="tr-TR" sz="2200" spc="-1" strike="noStrike">
                <a:solidFill>
                  <a:srgbClr val="000000"/>
                </a:solidFill>
                <a:latin typeface="Times New Roman"/>
                <a:ea typeface="Calibri"/>
              </a:rPr>
              <a:t> Turning inventions into successful innovations  in the market. </a:t>
            </a:r>
            <a:r>
              <a:rPr b="1" lang="tr-TR" sz="2200" spc="-1" strike="noStrike">
                <a:solidFill>
                  <a:srgbClr val="000000"/>
                </a:solidFill>
                <a:latin typeface="Times New Roman"/>
                <a:ea typeface="Calibri"/>
              </a:rPr>
              <a:t>In terms of software  architecture, CAI can be divided into three  modules, including problem analysis module, innovative solutions generation module, and knowledge support module</a:t>
            </a:r>
            <a:r>
              <a:rPr b="0" lang="tr-TR" sz="2200" spc="-1" strike="noStrike">
                <a:solidFill>
                  <a:srgbClr val="000000"/>
                </a:solidFill>
                <a:latin typeface="Times New Roman"/>
                <a:ea typeface="Calibri"/>
              </a:rPr>
              <a:t>. Check the following papers presented in </a:t>
            </a:r>
            <a:r>
              <a:rPr b="0" lang="en-US" sz="2200" spc="-1" strike="noStrike">
                <a:solidFill>
                  <a:srgbClr val="000000"/>
                </a:solidFill>
                <a:latin typeface="Times New Roman"/>
                <a:ea typeface="Calibri"/>
              </a:rPr>
              <a:t>2nd IFIP Working Conference</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on Computer Aided Innovation</a:t>
            </a:r>
            <a:r>
              <a:rPr b="0" lang="tr-TR" sz="2200" spc="-1" strike="noStrike">
                <a:solidFill>
                  <a:srgbClr val="000000"/>
                </a:solidFill>
                <a:latin typeface="Times New Roman"/>
                <a:ea typeface="Calibri"/>
              </a:rPr>
              <a:t>, 2007 </a:t>
            </a:r>
            <a:endParaRPr b="0" lang="en-US" sz="2200" spc="-1" strike="noStrike">
              <a:latin typeface="Arial"/>
            </a:endParaRPr>
          </a:p>
          <a:p>
            <a:pPr marL="343080" indent="-341280" algn="just">
              <a:lnSpc>
                <a:spcPct val="115000"/>
              </a:lnSpc>
              <a:buClr>
                <a:srgbClr val="000000"/>
              </a:buClr>
              <a:buFont typeface="Symbol"/>
              <a:buChar char=""/>
              <a:tabLst>
                <a:tab algn="l" pos="0"/>
              </a:tabLst>
            </a:pPr>
            <a:r>
              <a:rPr b="0" lang="tr-TR" sz="2200" spc="-1" strike="noStrike">
                <a:solidFill>
                  <a:srgbClr val="000000"/>
                </a:solidFill>
                <a:latin typeface="Times New Roman"/>
                <a:ea typeface="Calibri"/>
              </a:rPr>
              <a:t> </a:t>
            </a:r>
            <a:r>
              <a:rPr b="0" lang="tr-TR" sz="2200" spc="-1" strike="noStrike">
                <a:solidFill>
                  <a:srgbClr val="000000"/>
                </a:solidFill>
                <a:latin typeface="Times New Roman"/>
                <a:ea typeface="Calibri"/>
              </a:rPr>
              <a:t>Yang, B., Zhang, J.,  Tan, R., Tian, Y., Ma, J. Development of Standard Solutions CAI System with UML and XML ,</a:t>
            </a:r>
            <a:endParaRPr b="0" lang="en-US" sz="2200" spc="-1" strike="noStrike">
              <a:latin typeface="Arial"/>
            </a:endParaRPr>
          </a:p>
          <a:p>
            <a:pPr marL="343080" indent="-341280">
              <a:lnSpc>
                <a:spcPct val="115000"/>
              </a:lnSpc>
              <a:spcAft>
                <a:spcPts val="1001"/>
              </a:spcAft>
              <a:buClr>
                <a:srgbClr val="000000"/>
              </a:buClr>
              <a:buFont typeface="Symbol"/>
              <a:buChar char=""/>
              <a:tabLst>
                <a:tab algn="l" pos="0"/>
              </a:tabLst>
            </a:pPr>
            <a:r>
              <a:rPr b="0" lang="tr-TR" sz="2200" spc="-1" strike="noStrike">
                <a:solidFill>
                  <a:srgbClr val="000000"/>
                </a:solidFill>
                <a:latin typeface="Times New Roman"/>
                <a:ea typeface="Calibri"/>
              </a:rPr>
              <a:t>Mann, D. Emergent contradictions: A synthesis of TRIZ and complex systems theory  </a:t>
            </a:r>
            <a:endParaRPr b="0" lang="en-US" sz="2200" spc="-1" strike="noStrike">
              <a:latin typeface="Arial"/>
            </a:endParaRPr>
          </a:p>
          <a:p>
            <a:pPr marL="114480">
              <a:lnSpc>
                <a:spcPct val="115000"/>
              </a:lnSpc>
              <a:tabLst>
                <a:tab algn="l" pos="0"/>
              </a:tabLst>
            </a:pPr>
            <a:endParaRPr b="0" lang="en-US" sz="2200" spc="-1" strike="noStrike">
              <a:latin typeface="Arial"/>
            </a:endParaRPr>
          </a:p>
        </p:txBody>
      </p:sp>
      <p:sp>
        <p:nvSpPr>
          <p:cNvPr id="116"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7800" cy="409320"/>
          </a:xfrm>
          <a:prstGeom prst="rect">
            <a:avLst/>
          </a:prstGeom>
          <a:noFill/>
          <a:ln w="0">
            <a:noFill/>
          </a:ln>
        </p:spPr>
        <p:style>
          <a:lnRef idx="0"/>
          <a:fillRef idx="0"/>
          <a:effectRef idx="0"/>
          <a:fontRef idx="minor"/>
        </p:style>
        <p:txBody>
          <a:bodyPr lIns="90000" rIns="90000" tIns="45000" bIns="45000" anchor="ctr">
            <a:normAutofit fontScale="68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18" name="CustomShape 2"/>
          <p:cNvSpPr/>
          <p:nvPr/>
        </p:nvSpPr>
        <p:spPr>
          <a:xfrm>
            <a:off x="304920" y="762120"/>
            <a:ext cx="8608680" cy="594180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200" spc="-1" strike="noStrike" u="sng">
                <a:solidFill>
                  <a:srgbClr val="000000"/>
                </a:solidFill>
                <a:uFillTx/>
                <a:latin typeface="Times New Roman"/>
                <a:ea typeface="Calibri"/>
              </a:rPr>
              <a:t>Citation Networks, Patent maps: </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The </a:t>
            </a:r>
            <a:r>
              <a:rPr b="1" lang="tr-TR" sz="2200" spc="-1" strike="noStrike">
                <a:solidFill>
                  <a:srgbClr val="000000"/>
                </a:solidFill>
                <a:latin typeface="Times New Roman"/>
                <a:ea typeface="Calibri"/>
              </a:rPr>
              <a:t>patterns of innovation </a:t>
            </a:r>
            <a:r>
              <a:rPr b="0" lang="tr-TR" sz="2200" spc="-1" strike="noStrike">
                <a:solidFill>
                  <a:srgbClr val="000000"/>
                </a:solidFill>
                <a:latin typeface="Times New Roman"/>
                <a:ea typeface="Calibri"/>
              </a:rPr>
              <a:t>are the  outcome of an </a:t>
            </a:r>
            <a:r>
              <a:rPr b="1" lang="tr-TR" sz="2200" spc="-1" strike="noStrike">
                <a:solidFill>
                  <a:srgbClr val="000000"/>
                </a:solidFill>
                <a:latin typeface="Times New Roman"/>
                <a:ea typeface="Calibri"/>
              </a:rPr>
              <a:t>extensive exchange of shared information</a:t>
            </a:r>
            <a:r>
              <a:rPr b="0" lang="tr-TR" sz="2200" spc="-1" strike="noStrike">
                <a:solidFill>
                  <a:srgbClr val="000000"/>
                </a:solidFill>
                <a:latin typeface="Times New Roman"/>
                <a:ea typeface="Calibri"/>
              </a:rPr>
              <a:t> linked with the </a:t>
            </a:r>
            <a:r>
              <a:rPr b="1" lang="tr-TR" sz="2200" spc="-1" strike="noStrike">
                <a:solidFill>
                  <a:srgbClr val="000000"/>
                </a:solidFill>
                <a:latin typeface="Times New Roman"/>
                <a:ea typeface="Calibri"/>
              </a:rPr>
              <a:t>capacity of inventors to combine and improve previous designs.</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 </a:t>
            </a:r>
            <a:r>
              <a:rPr b="0" lang="tr-TR" sz="2200" spc="-1" strike="noStrike">
                <a:solidFill>
                  <a:srgbClr val="000000"/>
                </a:solidFill>
                <a:latin typeface="Times New Roman"/>
                <a:ea typeface="Calibri"/>
              </a:rPr>
              <a:t>Even the most </a:t>
            </a:r>
            <a:r>
              <a:rPr b="1" lang="tr-TR" sz="2200" spc="-1" strike="noStrike">
                <a:solidFill>
                  <a:srgbClr val="000000"/>
                </a:solidFill>
                <a:latin typeface="Times New Roman"/>
                <a:ea typeface="Calibri"/>
              </a:rPr>
              <a:t>original inventions </a:t>
            </a:r>
            <a:r>
              <a:rPr b="0" lang="tr-TR" sz="2200" spc="-1" strike="noStrike">
                <a:solidFill>
                  <a:srgbClr val="000000"/>
                </a:solidFill>
                <a:latin typeface="Times New Roman"/>
                <a:ea typeface="Calibri"/>
              </a:rPr>
              <a:t>are not </a:t>
            </a:r>
            <a:r>
              <a:rPr b="1" lang="tr-TR" sz="2200" spc="-1" strike="noStrike">
                <a:solidFill>
                  <a:srgbClr val="000000"/>
                </a:solidFill>
                <a:latin typeface="Times New Roman"/>
                <a:ea typeface="Calibri"/>
              </a:rPr>
              <a:t>isolated from previous achievements</a:t>
            </a:r>
            <a:r>
              <a:rPr b="0" lang="tr-TR" sz="2200" spc="-1" strike="noStrike">
                <a:solidFill>
                  <a:srgbClr val="000000"/>
                </a:solidFill>
                <a:latin typeface="Times New Roman"/>
                <a:ea typeface="Calibri"/>
              </a:rPr>
              <a:t>. A </a:t>
            </a:r>
            <a:r>
              <a:rPr b="1" lang="tr-TR" sz="2200" spc="-1" strike="noStrike">
                <a:solidFill>
                  <a:srgbClr val="000000"/>
                </a:solidFill>
                <a:latin typeface="Times New Roman"/>
                <a:ea typeface="Calibri"/>
              </a:rPr>
              <a:t>paten</a:t>
            </a:r>
            <a:r>
              <a:rPr b="0" lang="tr-TR" sz="2200" spc="-1" strike="noStrike">
                <a:solidFill>
                  <a:srgbClr val="000000"/>
                </a:solidFill>
                <a:latin typeface="Times New Roman"/>
                <a:ea typeface="Calibri"/>
              </a:rPr>
              <a:t>t can be identified as an </a:t>
            </a:r>
            <a:r>
              <a:rPr b="1" lang="tr-TR" sz="2200" spc="-1" strike="noStrike">
                <a:solidFill>
                  <a:srgbClr val="000000"/>
                </a:solidFill>
                <a:latin typeface="Times New Roman"/>
                <a:ea typeface="Calibri"/>
              </a:rPr>
              <a:t>object which needs a minimum amount of originality</a:t>
            </a:r>
            <a:r>
              <a:rPr b="0" lang="tr-TR" sz="2200" spc="-1" strike="noStrike">
                <a:solidFill>
                  <a:srgbClr val="000000"/>
                </a:solidFill>
                <a:latin typeface="Times New Roman"/>
                <a:ea typeface="Calibri"/>
              </a:rPr>
              <a:t> to be considered as </a:t>
            </a:r>
            <a:r>
              <a:rPr b="1" lang="tr-TR" sz="2200" spc="-1" strike="noStrike">
                <a:solidFill>
                  <a:srgbClr val="000000"/>
                </a:solidFill>
                <a:latin typeface="Times New Roman"/>
                <a:ea typeface="Calibri"/>
              </a:rPr>
              <a:t>truly different from previous patents</a:t>
            </a:r>
            <a:r>
              <a:rPr b="0" lang="tr-TR" sz="2200" spc="-1" strike="noStrike">
                <a:solidFill>
                  <a:srgbClr val="000000"/>
                </a:solidFill>
                <a:latin typeface="Times New Roman"/>
                <a:ea typeface="Calibri"/>
              </a:rPr>
              <a:t>. Moreover, to be obtained, it must properly </a:t>
            </a:r>
            <a:r>
              <a:rPr b="1" lang="tr-TR" sz="2200" spc="-1" strike="noStrike">
                <a:solidFill>
                  <a:srgbClr val="000000"/>
                </a:solidFill>
                <a:latin typeface="Times New Roman"/>
                <a:ea typeface="Calibri"/>
              </a:rPr>
              <a:t>refer to related patents in a fair wa</a:t>
            </a:r>
            <a:r>
              <a:rPr b="0" lang="tr-TR" sz="2200" spc="-1" strike="noStrike">
                <a:solidFill>
                  <a:srgbClr val="000000"/>
                </a:solidFill>
                <a:latin typeface="Times New Roman"/>
                <a:ea typeface="Calibri"/>
              </a:rPr>
              <a:t>y.</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When you try to </a:t>
            </a:r>
            <a:r>
              <a:rPr b="1" lang="tr-TR" sz="2200" spc="-1" strike="noStrike">
                <a:solidFill>
                  <a:srgbClr val="000000"/>
                </a:solidFill>
                <a:latin typeface="Times New Roman"/>
                <a:ea typeface="Calibri"/>
              </a:rPr>
              <a:t>claim a patent </a:t>
            </a:r>
            <a:r>
              <a:rPr b="0" lang="tr-TR" sz="2200" spc="-1" strike="noStrike">
                <a:solidFill>
                  <a:srgbClr val="000000"/>
                </a:solidFill>
                <a:latin typeface="Times New Roman"/>
                <a:ea typeface="Calibri"/>
              </a:rPr>
              <a:t>you must </a:t>
            </a:r>
            <a:r>
              <a:rPr b="1" lang="tr-TR" sz="2200" spc="-1" strike="noStrike">
                <a:solidFill>
                  <a:srgbClr val="000000"/>
                </a:solidFill>
                <a:latin typeface="Times New Roman"/>
                <a:ea typeface="Calibri"/>
              </a:rPr>
              <a:t>by law indicate the prior art, earlier patents with relevant (but presumably less advanced) ideas </a:t>
            </a:r>
            <a:r>
              <a:rPr b="0" lang="tr-TR" sz="2200" spc="-1" strike="noStrike">
                <a:solidFill>
                  <a:srgbClr val="000000"/>
                </a:solidFill>
                <a:latin typeface="Times New Roman"/>
                <a:ea typeface="Calibri"/>
              </a:rPr>
              <a:t>.</a:t>
            </a:r>
            <a:r>
              <a:rPr b="1" lang="tr-TR" sz="2200" spc="-1" strike="noStrike">
                <a:solidFill>
                  <a:srgbClr val="000000"/>
                </a:solidFill>
                <a:latin typeface="Times New Roman"/>
                <a:ea typeface="Calibri"/>
              </a:rPr>
              <a:t>Academic</a:t>
            </a:r>
            <a:r>
              <a:rPr b="0" lang="tr-TR" sz="2200" spc="-1" strike="noStrike">
                <a:solidFill>
                  <a:srgbClr val="000000"/>
                </a:solidFill>
                <a:latin typeface="Times New Roman"/>
                <a:ea typeface="Calibri"/>
              </a:rPr>
              <a:t>s can’t discuss the whole of existing science when explaining their own new ideas so they have to </a:t>
            </a:r>
            <a:r>
              <a:rPr b="1" lang="tr-TR" sz="2200" spc="-1" strike="noStrike">
                <a:solidFill>
                  <a:srgbClr val="000000"/>
                </a:solidFill>
                <a:latin typeface="Times New Roman"/>
                <a:ea typeface="Calibri"/>
              </a:rPr>
              <a:t>refer back to papers where previous researchers </a:t>
            </a:r>
            <a:r>
              <a:rPr b="0" lang="tr-TR" sz="2200" spc="-1" strike="noStrike">
                <a:solidFill>
                  <a:srgbClr val="000000"/>
                </a:solidFill>
                <a:latin typeface="Times New Roman"/>
                <a:ea typeface="Calibri"/>
              </a:rPr>
              <a:t>have set out a key idea needed in the current work. </a:t>
            </a:r>
            <a:endParaRPr b="0" lang="en-US" sz="2200" spc="-1" strike="noStrike">
              <a:latin typeface="Arial"/>
            </a:endParaRPr>
          </a:p>
          <a:p>
            <a:pPr marL="114480" algn="just">
              <a:lnSpc>
                <a:spcPct val="115000"/>
              </a:lnSpc>
              <a:tabLst>
                <a:tab algn="l" pos="0"/>
              </a:tabLst>
            </a:pPr>
            <a:endParaRPr b="0" lang="en-US" sz="2200" spc="-1" strike="noStrike">
              <a:latin typeface="Arial"/>
            </a:endParaRPr>
          </a:p>
        </p:txBody>
      </p:sp>
      <p:sp>
        <p:nvSpPr>
          <p:cNvPr id="119"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1" name="CustomShape 2"/>
          <p:cNvSpPr/>
          <p:nvPr/>
        </p:nvSpPr>
        <p:spPr>
          <a:xfrm>
            <a:off x="457200" y="914400"/>
            <a:ext cx="838008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200" spc="-1" strike="noStrike" u="sng">
                <a:solidFill>
                  <a:srgbClr val="000000"/>
                </a:solidFill>
                <a:uFillTx/>
                <a:latin typeface="Times New Roman"/>
                <a:ea typeface="Calibri"/>
              </a:rPr>
              <a:t>Citation Networks, Patent maps (a type of social network) </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1" lang="tr-TR" sz="2400" spc="-1" strike="noStrike">
                <a:solidFill>
                  <a:srgbClr val="000000"/>
                </a:solidFill>
                <a:latin typeface="Times New Roman"/>
                <a:ea typeface="Calibri"/>
              </a:rPr>
              <a:t>Citations</a:t>
            </a:r>
            <a:r>
              <a:rPr b="0" lang="tr-TR" sz="2400" spc="-1" strike="noStrike">
                <a:solidFill>
                  <a:srgbClr val="000000"/>
                </a:solidFill>
                <a:latin typeface="Times New Roman"/>
                <a:ea typeface="Calibri"/>
              </a:rPr>
              <a:t> are therefore a vital part of knowledge transfer, </a:t>
            </a:r>
            <a:r>
              <a:rPr b="1" lang="tr-TR" sz="2400" spc="-1" strike="noStrike">
                <a:solidFill>
                  <a:srgbClr val="000000"/>
                </a:solidFill>
                <a:latin typeface="Times New Roman"/>
                <a:ea typeface="Calibri"/>
              </a:rPr>
              <a:t>new ideas build on all the work done in</a:t>
            </a:r>
            <a:r>
              <a:rPr b="0" lang="tr-TR" sz="2400" spc="-1" strike="noStrike">
                <a:solidFill>
                  <a:srgbClr val="000000"/>
                </a:solidFill>
                <a:latin typeface="Times New Roman"/>
                <a:ea typeface="Calibri"/>
              </a:rPr>
              <a:t> earlier judgments, </a:t>
            </a:r>
            <a:r>
              <a:rPr b="1" lang="tr-TR" sz="2400" spc="-1" strike="noStrike">
                <a:solidFill>
                  <a:srgbClr val="000000"/>
                </a:solidFill>
                <a:latin typeface="Times New Roman"/>
                <a:ea typeface="Calibri"/>
              </a:rPr>
              <a:t>previous patents or older paper</a:t>
            </a:r>
            <a:r>
              <a:rPr b="0" lang="tr-TR" sz="2400" spc="-1" strike="noStrike">
                <a:solidFill>
                  <a:srgbClr val="000000"/>
                </a:solidFill>
                <a:latin typeface="Times New Roman"/>
                <a:ea typeface="Calibri"/>
              </a:rPr>
              <a:t>s. That is why citations have been so carefully recorded. There are no cycles in a citation network (i.e. a directed acyclic graph (</a:t>
            </a:r>
            <a:r>
              <a:rPr b="1" lang="tr-TR" sz="2400" spc="-1" strike="noStrike">
                <a:solidFill>
                  <a:srgbClr val="000000"/>
                </a:solidFill>
                <a:latin typeface="Times New Roman"/>
                <a:ea typeface="Calibri"/>
              </a:rPr>
              <a:t>DAG</a:t>
            </a:r>
            <a:r>
              <a:rPr b="0" lang="tr-TR" sz="2400" spc="-1" strike="noStrike">
                <a:solidFill>
                  <a:srgbClr val="000000"/>
                </a:solidFill>
                <a:latin typeface="Times New Roman"/>
                <a:ea typeface="Calibri"/>
              </a:rPr>
              <a:t>). </a:t>
            </a:r>
            <a:endParaRPr b="0" lang="en-US" sz="24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A </a:t>
            </a:r>
            <a:r>
              <a:rPr b="1" lang="tr-TR" sz="2400" spc="-1" strike="noStrike">
                <a:solidFill>
                  <a:srgbClr val="000000"/>
                </a:solidFill>
                <a:latin typeface="Times New Roman"/>
                <a:ea typeface="Calibri"/>
              </a:rPr>
              <a:t>few documents</a:t>
            </a:r>
            <a:r>
              <a:rPr b="0" lang="tr-TR" sz="2400" spc="-1" strike="noStrike">
                <a:solidFill>
                  <a:srgbClr val="000000"/>
                </a:solidFill>
                <a:latin typeface="Times New Roman"/>
                <a:ea typeface="Calibri"/>
              </a:rPr>
              <a:t> have </a:t>
            </a:r>
            <a:r>
              <a:rPr b="1" lang="tr-TR" sz="2400" spc="-1" strike="noStrike">
                <a:solidFill>
                  <a:srgbClr val="000000"/>
                </a:solidFill>
                <a:latin typeface="Times New Roman"/>
                <a:ea typeface="Calibri"/>
              </a:rPr>
              <a:t>most of</a:t>
            </a:r>
            <a:r>
              <a:rPr b="0" lang="tr-TR" sz="2400" spc="-1" strike="noStrike">
                <a:solidFill>
                  <a:srgbClr val="000000"/>
                </a:solidFill>
                <a:latin typeface="Times New Roman"/>
                <a:ea typeface="Calibri"/>
              </a:rPr>
              <a:t> these </a:t>
            </a:r>
            <a:r>
              <a:rPr b="1" lang="tr-TR" sz="2400" spc="-1" strike="noStrike">
                <a:solidFill>
                  <a:srgbClr val="000000"/>
                </a:solidFill>
                <a:latin typeface="Times New Roman"/>
                <a:ea typeface="Calibri"/>
              </a:rPr>
              <a:t>citations</a:t>
            </a:r>
            <a:r>
              <a:rPr b="0" lang="tr-TR" sz="2400" spc="-1" strike="noStrike">
                <a:solidFill>
                  <a:srgbClr val="000000"/>
                </a:solidFill>
                <a:latin typeface="Times New Roman"/>
                <a:ea typeface="Calibri"/>
              </a:rPr>
              <a:t>, while </a:t>
            </a:r>
            <a:r>
              <a:rPr b="1" lang="tr-TR" sz="2400" spc="-1" strike="noStrike">
                <a:solidFill>
                  <a:srgbClr val="000000"/>
                </a:solidFill>
                <a:latin typeface="Times New Roman"/>
                <a:ea typeface="Calibri"/>
              </a:rPr>
              <a:t>most documents</a:t>
            </a:r>
            <a:r>
              <a:rPr b="0" lang="tr-TR" sz="2400" spc="-1" strike="noStrike">
                <a:solidFill>
                  <a:srgbClr val="000000"/>
                </a:solidFill>
                <a:latin typeface="Times New Roman"/>
                <a:ea typeface="Calibri"/>
              </a:rPr>
              <a:t> have </a:t>
            </a:r>
            <a:r>
              <a:rPr b="1" lang="tr-TR" sz="2400" spc="-1" strike="noStrike">
                <a:solidFill>
                  <a:srgbClr val="000000"/>
                </a:solidFill>
                <a:latin typeface="Times New Roman"/>
                <a:ea typeface="Calibri"/>
              </a:rPr>
              <a:t>very few citations </a:t>
            </a:r>
            <a:r>
              <a:rPr b="0" lang="tr-TR" sz="2400" spc="-1" strike="noStrike">
                <a:solidFill>
                  <a:srgbClr val="000000"/>
                </a:solidFill>
                <a:latin typeface="Times New Roman"/>
                <a:ea typeface="Calibri"/>
              </a:rPr>
              <a:t>each. As </a:t>
            </a:r>
            <a:r>
              <a:rPr b="1" lang="tr-TR" sz="2400" spc="-1" strike="noStrike">
                <a:solidFill>
                  <a:srgbClr val="000000"/>
                </a:solidFill>
                <a:latin typeface="Times New Roman"/>
                <a:ea typeface="Calibri"/>
              </a:rPr>
              <a:t>new documents </a:t>
            </a:r>
            <a:r>
              <a:rPr b="0" lang="tr-TR" sz="2400" spc="-1" strike="noStrike">
                <a:solidFill>
                  <a:srgbClr val="000000"/>
                </a:solidFill>
                <a:latin typeface="Times New Roman"/>
                <a:ea typeface="Calibri"/>
              </a:rPr>
              <a:t>were created they </a:t>
            </a:r>
            <a:r>
              <a:rPr b="1" lang="tr-TR" sz="2400" spc="-1" strike="noStrike">
                <a:solidFill>
                  <a:srgbClr val="000000"/>
                </a:solidFill>
                <a:latin typeface="Times New Roman"/>
                <a:ea typeface="Calibri"/>
              </a:rPr>
              <a:t>would cite existing papers in proportion to the number of citations they already had</a:t>
            </a:r>
            <a:r>
              <a:rPr b="0" lang="tr-TR" sz="2400" spc="-1" strike="noStrike">
                <a:solidFill>
                  <a:srgbClr val="000000"/>
                </a:solidFill>
                <a:latin typeface="Times New Roman"/>
                <a:ea typeface="Calibri"/>
              </a:rPr>
              <a:t>. Cumulative advantage (rich get richer).</a:t>
            </a:r>
            <a:endParaRPr b="0" lang="en-US" sz="24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Citation data is one of the oldest and continuous ‘big data’ sets to study.</a:t>
            </a:r>
            <a:endParaRPr b="0" lang="en-US" sz="2400" spc="-1" strike="noStrike">
              <a:latin typeface="Arial"/>
            </a:endParaRPr>
          </a:p>
        </p:txBody>
      </p:sp>
      <p:sp>
        <p:nvSpPr>
          <p:cNvPr id="122"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4" name="CustomShape 2"/>
          <p:cNvSpPr/>
          <p:nvPr/>
        </p:nvSpPr>
        <p:spPr>
          <a:xfrm>
            <a:off x="304920" y="914400"/>
            <a:ext cx="853272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00000"/>
              </a:lnSpc>
              <a:tabLst>
                <a:tab algn="l" pos="0"/>
              </a:tabLst>
            </a:pPr>
            <a:r>
              <a:rPr b="1" lang="tr-TR" sz="2000" spc="-1" strike="noStrike" u="sng">
                <a:solidFill>
                  <a:srgbClr val="000000"/>
                </a:solidFill>
                <a:uFillTx/>
                <a:latin typeface="Times New Roman"/>
                <a:ea typeface="Calibri"/>
              </a:rPr>
              <a:t>Citation Networks, Patent maps (a type of social network) </a:t>
            </a:r>
            <a:endParaRPr b="0" lang="en-US" sz="2000" spc="-1" strike="noStrike">
              <a:latin typeface="Arial"/>
            </a:endParaRPr>
          </a:p>
          <a:p>
            <a:pPr marL="114480" indent="-215280">
              <a:lnSpc>
                <a:spcPct val="100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The web of </a:t>
            </a:r>
            <a:r>
              <a:rPr b="1" lang="tr-TR" sz="2000" spc="-1" strike="noStrike">
                <a:solidFill>
                  <a:srgbClr val="000000"/>
                </a:solidFill>
                <a:latin typeface="Times New Roman"/>
                <a:ea typeface="Calibri"/>
              </a:rPr>
              <a:t>relations linking technological innovation </a:t>
            </a:r>
            <a:r>
              <a:rPr b="0" lang="tr-TR" sz="2000" spc="-1" strike="noStrike">
                <a:solidFill>
                  <a:srgbClr val="000000"/>
                </a:solidFill>
                <a:latin typeface="Times New Roman"/>
                <a:ea typeface="Calibri"/>
              </a:rPr>
              <a:t>can be fairly described in terms of </a:t>
            </a:r>
            <a:r>
              <a:rPr b="1" lang="tr-TR" sz="2000" spc="-1" strike="noStrike">
                <a:solidFill>
                  <a:srgbClr val="000000"/>
                </a:solidFill>
                <a:latin typeface="Times New Roman"/>
                <a:ea typeface="Calibri"/>
              </a:rPr>
              <a:t>patent citations</a:t>
            </a:r>
            <a:r>
              <a:rPr b="0" lang="tr-TR" sz="2000" spc="-1" strike="noStrike">
                <a:solidFill>
                  <a:srgbClr val="000000"/>
                </a:solidFill>
                <a:latin typeface="Times New Roman"/>
                <a:ea typeface="Calibri"/>
              </a:rPr>
              <a:t>. The resulting patent citation network provides a picture of the large-scale </a:t>
            </a:r>
            <a:r>
              <a:rPr b="1" lang="tr-TR" sz="2000" spc="-1" strike="noStrike">
                <a:solidFill>
                  <a:srgbClr val="000000"/>
                </a:solidFill>
                <a:latin typeface="Times New Roman"/>
                <a:ea typeface="Calibri"/>
              </a:rPr>
              <a:t>organization of innovations </a:t>
            </a:r>
            <a:r>
              <a:rPr b="0" lang="tr-TR" sz="2000" spc="-1" strike="noStrike">
                <a:solidFill>
                  <a:srgbClr val="000000"/>
                </a:solidFill>
                <a:latin typeface="Times New Roman"/>
                <a:ea typeface="Calibri"/>
              </a:rPr>
              <a:t>and its </a:t>
            </a:r>
            <a:r>
              <a:rPr b="1" lang="tr-TR" sz="2000" spc="-1" strike="noStrike">
                <a:solidFill>
                  <a:srgbClr val="000000"/>
                </a:solidFill>
                <a:latin typeface="Times New Roman"/>
                <a:ea typeface="Calibri"/>
              </a:rPr>
              <a:t>time evolution.</a:t>
            </a:r>
            <a:endParaRPr b="0" lang="en-US" sz="2000" spc="-1" strike="noStrike">
              <a:latin typeface="Arial"/>
            </a:endParaRPr>
          </a:p>
          <a:p>
            <a:pPr marL="114480" indent="-215280">
              <a:lnSpc>
                <a:spcPct val="100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The document first looks at recently published documents. </a:t>
            </a:r>
            <a:r>
              <a:rPr b="1" lang="tr-TR" sz="2000" spc="-1" strike="noStrike">
                <a:solidFill>
                  <a:srgbClr val="000000"/>
                </a:solidFill>
                <a:latin typeface="Times New Roman"/>
                <a:ea typeface="Calibri"/>
              </a:rPr>
              <a:t>Citations tend to favour more recent documents</a:t>
            </a:r>
            <a:r>
              <a:rPr b="0" lang="tr-TR" sz="2000" spc="-1" strike="noStrike">
                <a:solidFill>
                  <a:srgbClr val="000000"/>
                </a:solidFill>
                <a:latin typeface="Times New Roman"/>
                <a:ea typeface="Calibri"/>
              </a:rPr>
              <a:t>. Do the new documents really derive useful information from the secondary papers cited? ( </a:t>
            </a:r>
            <a:r>
              <a:rPr b="1" lang="tr-TR" sz="2000" spc="-1" strike="noStrike">
                <a:solidFill>
                  <a:srgbClr val="000000"/>
                </a:solidFill>
                <a:latin typeface="Times New Roman"/>
                <a:ea typeface="Calibri"/>
              </a:rPr>
              <a:t>secondary papers: already cited in the paper being cited</a:t>
            </a:r>
            <a:r>
              <a:rPr b="0" lang="tr-TR" sz="2000" spc="-1" strike="noStrike">
                <a:solidFill>
                  <a:srgbClr val="000000"/>
                </a:solidFill>
                <a:latin typeface="Times New Roman"/>
                <a:ea typeface="Calibri"/>
              </a:rPr>
              <a:t>). </a:t>
            </a:r>
            <a:r>
              <a:rPr b="1" lang="tr-TR" sz="2000" spc="-1" strike="noStrike">
                <a:solidFill>
                  <a:srgbClr val="000000"/>
                </a:solidFill>
                <a:latin typeface="Times New Roman"/>
                <a:ea typeface="Calibri"/>
              </a:rPr>
              <a:t>70%-80% of links were unnecessary </a:t>
            </a:r>
            <a:r>
              <a:rPr b="0" lang="tr-TR" sz="2000" spc="-1" strike="noStrike">
                <a:solidFill>
                  <a:srgbClr val="000000"/>
                </a:solidFill>
                <a:latin typeface="Times New Roman"/>
                <a:ea typeface="Calibri"/>
              </a:rPr>
              <a:t>for the logical structure of academic citation networks (Clough et al, 2015) </a:t>
            </a:r>
            <a:r>
              <a:rPr b="1" lang="tr-TR" sz="2000" spc="-1" strike="noStrike">
                <a:solidFill>
                  <a:srgbClr val="000000"/>
                </a:solidFill>
                <a:latin typeface="Times New Roman"/>
                <a:ea typeface="Calibri"/>
              </a:rPr>
              <a:t>. Error propogation:</a:t>
            </a:r>
            <a:r>
              <a:rPr b="0" lang="tr-TR" sz="2000" spc="-1" strike="noStrike">
                <a:solidFill>
                  <a:srgbClr val="000000"/>
                </a:solidFill>
                <a:latin typeface="Times New Roman"/>
                <a:ea typeface="Calibri"/>
              </a:rPr>
              <a:t>  Errors in the bibliographies of papers are copied in later papers Simkin and Roychowdhury (2005 ).</a:t>
            </a:r>
            <a:endParaRPr b="0" lang="en-US" sz="2000" spc="-1" strike="noStrike">
              <a:latin typeface="Arial"/>
            </a:endParaRPr>
          </a:p>
          <a:p>
            <a:pPr marL="114480" indent="-215280">
              <a:lnSpc>
                <a:spcPct val="100000"/>
              </a:lnSpc>
              <a:spcAft>
                <a:spcPts val="1001"/>
              </a:spcAft>
              <a:buClr>
                <a:srgbClr val="000000"/>
              </a:buClr>
              <a:buFont typeface="Arial"/>
              <a:buChar char="•"/>
              <a:tabLst>
                <a:tab algn="l" pos="0"/>
              </a:tabLst>
            </a:pPr>
            <a:r>
              <a:rPr b="0" lang="en-US" sz="2000" spc="-1" strike="noStrike">
                <a:solidFill>
                  <a:srgbClr val="000000"/>
                </a:solidFill>
                <a:latin typeface="Times New Roman"/>
                <a:ea typeface="Calibri"/>
              </a:rPr>
              <a:t>When you try to claim a patent you must by law indicate the prior art, earlier patents with relevant (but presumably less advanced) ideas</a:t>
            </a:r>
            <a:endParaRPr b="0" lang="en-US" sz="2000" spc="-1" strike="noStrike">
              <a:latin typeface="Arial"/>
            </a:endParaRPr>
          </a:p>
          <a:p>
            <a:pPr marL="114480">
              <a:lnSpc>
                <a:spcPct val="100000"/>
              </a:lnSpc>
              <a:spcAft>
                <a:spcPts val="1001"/>
              </a:spcAft>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Patent Office </a:t>
            </a:r>
            <a:r>
              <a:rPr b="1" lang="tr-TR" sz="2000" spc="-1" strike="noStrike">
                <a:solidFill>
                  <a:srgbClr val="000000"/>
                </a:solidFill>
                <a:latin typeface="Times New Roman"/>
                <a:ea typeface="Calibri"/>
              </a:rPr>
              <a:t>reviewing intellectual prope</a:t>
            </a:r>
            <a:r>
              <a:rPr b="0" lang="tr-TR" sz="2000" spc="-1" strike="noStrike">
                <a:solidFill>
                  <a:srgbClr val="000000"/>
                </a:solidFill>
                <a:latin typeface="Times New Roman"/>
                <a:ea typeface="Calibri"/>
              </a:rPr>
              <a:t>rty does </a:t>
            </a:r>
            <a:r>
              <a:rPr b="1" lang="tr-TR" sz="2000" spc="-1" strike="noStrike">
                <a:solidFill>
                  <a:srgbClr val="000000"/>
                </a:solidFill>
                <a:latin typeface="Times New Roman"/>
                <a:ea typeface="Calibri"/>
              </a:rPr>
              <a:t>no</a:t>
            </a:r>
            <a:r>
              <a:rPr b="0" lang="tr-TR" sz="2000" spc="-1" strike="noStrike">
                <a:solidFill>
                  <a:srgbClr val="000000"/>
                </a:solidFill>
                <a:latin typeface="Times New Roman"/>
                <a:ea typeface="Calibri"/>
              </a:rPr>
              <a:t> longer </a:t>
            </a:r>
            <a:r>
              <a:rPr b="1" lang="tr-TR" sz="2000" spc="-1" strike="noStrike">
                <a:solidFill>
                  <a:srgbClr val="000000"/>
                </a:solidFill>
                <a:latin typeface="Times New Roman"/>
                <a:ea typeface="Calibri"/>
              </a:rPr>
              <a:t>need</a:t>
            </a:r>
            <a:r>
              <a:rPr b="0" lang="tr-TR" sz="2000" spc="-1" strike="noStrike">
                <a:solidFill>
                  <a:srgbClr val="000000"/>
                </a:solidFill>
                <a:latin typeface="Times New Roman"/>
                <a:ea typeface="Calibri"/>
              </a:rPr>
              <a:t> hundreds of </a:t>
            </a:r>
            <a:r>
              <a:rPr b="1" lang="tr-TR" sz="2000" spc="-1" strike="noStrike">
                <a:solidFill>
                  <a:srgbClr val="000000"/>
                </a:solidFill>
                <a:latin typeface="Times New Roman"/>
                <a:ea typeface="Calibri"/>
              </a:rPr>
              <a:t>lawyers</a:t>
            </a:r>
            <a:r>
              <a:rPr b="0" lang="tr-TR" sz="2000" spc="-1" strike="noStrike">
                <a:solidFill>
                  <a:srgbClr val="000000"/>
                </a:solidFill>
                <a:latin typeface="Times New Roman"/>
                <a:ea typeface="Calibri"/>
              </a:rPr>
              <a:t>. Soon  </a:t>
            </a:r>
            <a:r>
              <a:rPr b="1" lang="tr-TR" sz="2000" spc="-1" strike="noStrike">
                <a:solidFill>
                  <a:srgbClr val="000000"/>
                </a:solidFill>
                <a:latin typeface="Times New Roman"/>
                <a:ea typeface="Calibri"/>
              </a:rPr>
              <a:t>machine learning will allow beter review of patents </a:t>
            </a:r>
            <a:r>
              <a:rPr b="0" lang="tr-TR" sz="2000" spc="-1" strike="noStrike">
                <a:solidFill>
                  <a:srgbClr val="000000"/>
                </a:solidFill>
                <a:latin typeface="Times New Roman"/>
                <a:ea typeface="Calibri"/>
              </a:rPr>
              <a:t>.</a:t>
            </a:r>
            <a:endParaRPr b="0" lang="en-US" sz="2000" spc="-1" strike="noStrike">
              <a:latin typeface="Arial"/>
            </a:endParaRPr>
          </a:p>
          <a:p>
            <a:pPr marL="114480">
              <a:lnSpc>
                <a:spcPct val="115000"/>
              </a:lnSpc>
              <a:spcAft>
                <a:spcPts val="1001"/>
              </a:spcAft>
              <a:tabLst>
                <a:tab algn="l" pos="0"/>
              </a:tabLst>
            </a:pPr>
            <a:endParaRPr b="0" lang="en-US" sz="2000" spc="-1" strike="noStrike">
              <a:latin typeface="Arial"/>
            </a:endParaRPr>
          </a:p>
          <a:p>
            <a:pPr marL="114480" algn="just">
              <a:lnSpc>
                <a:spcPct val="115000"/>
              </a:lnSpc>
              <a:tabLst>
                <a:tab algn="l" pos="0"/>
              </a:tabLst>
            </a:pPr>
            <a:endParaRPr b="0" lang="en-US" sz="2000" spc="-1" strike="noStrike">
              <a:latin typeface="Arial"/>
            </a:endParaRPr>
          </a:p>
        </p:txBody>
      </p:sp>
      <p:sp>
        <p:nvSpPr>
          <p:cNvPr id="125"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7" name="CustomShape 2"/>
          <p:cNvSpPr/>
          <p:nvPr/>
        </p:nvSpPr>
        <p:spPr>
          <a:xfrm>
            <a:off x="152280" y="914400"/>
            <a:ext cx="883728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00000"/>
              </a:lnSpc>
              <a:tabLst>
                <a:tab algn="l" pos="0"/>
              </a:tabLst>
            </a:pPr>
            <a:r>
              <a:rPr b="1" lang="tr-TR" sz="2000" spc="-1" strike="noStrike" u="sng">
                <a:solidFill>
                  <a:srgbClr val="000000"/>
                </a:solidFill>
                <a:uFillTx/>
                <a:latin typeface="Times New Roman"/>
                <a:ea typeface="Calibri"/>
              </a:rPr>
              <a:t>Citation Networks, Patent maps (a type of social network) </a:t>
            </a:r>
            <a:endParaRPr b="0" lang="en-US" sz="2000" spc="-1" strike="noStrike">
              <a:latin typeface="Arial"/>
            </a:endParaRPr>
          </a:p>
          <a:p>
            <a:pPr marL="114480">
              <a:lnSpc>
                <a:spcPct val="100000"/>
              </a:lnSpc>
              <a:tabLst>
                <a:tab algn="l" pos="0"/>
              </a:tabLst>
            </a:pPr>
            <a:r>
              <a:rPr b="1" lang="tr-TR" sz="1900" spc="-1" strike="noStrike">
                <a:solidFill>
                  <a:srgbClr val="000000"/>
                </a:solidFill>
                <a:latin typeface="Times New Roman"/>
                <a:ea typeface="Calibri"/>
              </a:rPr>
              <a:t>Meta (Mark Zuckerberg</a:t>
            </a:r>
            <a:r>
              <a:rPr b="0" lang="tr-TR" sz="1900" spc="-1" strike="noStrike">
                <a:solidFill>
                  <a:srgbClr val="000000"/>
                </a:solidFill>
                <a:latin typeface="Times New Roman"/>
                <a:ea typeface="Calibri"/>
              </a:rPr>
              <a:t>) :  is AI in the service of the scientific ecosystem.</a:t>
            </a:r>
            <a:endParaRPr b="0" lang="en-US" sz="1900" spc="-1" strike="noStrike">
              <a:latin typeface="Arial"/>
            </a:endParaRPr>
          </a:p>
          <a:p>
            <a:pPr marL="399960" indent="-284040">
              <a:lnSpc>
                <a:spcPct val="100000"/>
              </a:lnSpc>
              <a:buClr>
                <a:srgbClr val="000000"/>
              </a:buClr>
              <a:buFont typeface="Arial"/>
              <a:buChar char="•"/>
              <a:tabLst>
                <a:tab algn="l" pos="0"/>
              </a:tabLst>
            </a:pPr>
            <a:r>
              <a:rPr b="0" lang="tr-TR" sz="1900" spc="-1" strike="noStrike">
                <a:solidFill>
                  <a:srgbClr val="000000"/>
                </a:solidFill>
                <a:latin typeface="Times New Roman"/>
                <a:ea typeface="Calibri"/>
              </a:rPr>
              <a:t>Meta is a tool that helps researchers understand </a:t>
            </a:r>
            <a:r>
              <a:rPr b="1" lang="tr-TR" sz="1900" spc="-1" strike="noStrike">
                <a:solidFill>
                  <a:srgbClr val="000000"/>
                </a:solidFill>
                <a:latin typeface="Times New Roman"/>
                <a:ea typeface="Calibri"/>
              </a:rPr>
              <a:t>what is happening globally in science</a:t>
            </a:r>
            <a:r>
              <a:rPr b="0" lang="tr-TR" sz="1900" spc="-1" strike="noStrike">
                <a:solidFill>
                  <a:srgbClr val="000000"/>
                </a:solidFill>
                <a:latin typeface="Times New Roman"/>
                <a:ea typeface="Calibri"/>
              </a:rPr>
              <a:t> and shows them </a:t>
            </a:r>
            <a:r>
              <a:rPr b="1" lang="tr-TR" sz="1900" spc="-1" strike="noStrike">
                <a:solidFill>
                  <a:srgbClr val="000000"/>
                </a:solidFill>
                <a:latin typeface="Times New Roman"/>
                <a:ea typeface="Calibri"/>
              </a:rPr>
              <a:t>where science is headed</a:t>
            </a:r>
            <a:r>
              <a:rPr b="0" lang="tr-TR" sz="1900" spc="-1" strike="noStrike">
                <a:solidFill>
                  <a:srgbClr val="000000"/>
                </a:solidFill>
                <a:latin typeface="Times New Roman"/>
                <a:ea typeface="Calibri"/>
              </a:rPr>
              <a:t>. </a:t>
            </a:r>
            <a:endParaRPr b="0" lang="en-US" sz="1900" spc="-1" strike="noStrike">
              <a:latin typeface="Arial"/>
            </a:endParaRPr>
          </a:p>
          <a:p>
            <a:pPr marL="399960" indent="-284040">
              <a:lnSpc>
                <a:spcPct val="100000"/>
              </a:lnSpc>
              <a:buClr>
                <a:srgbClr val="000000"/>
              </a:buClr>
              <a:buFont typeface="Arial"/>
              <a:buChar char="•"/>
              <a:tabLst>
                <a:tab algn="l" pos="0"/>
              </a:tabLst>
            </a:pPr>
            <a:r>
              <a:rPr b="1" lang="tr-TR" sz="1900" spc="-1" strike="noStrike">
                <a:solidFill>
                  <a:srgbClr val="000000"/>
                </a:solidFill>
                <a:latin typeface="Times New Roman"/>
                <a:ea typeface="Calibri"/>
              </a:rPr>
              <a:t>Brings  technologies </a:t>
            </a:r>
            <a:r>
              <a:rPr b="0" lang="tr-TR" sz="1900" spc="-1" strike="noStrike">
                <a:solidFill>
                  <a:srgbClr val="000000"/>
                </a:solidFill>
                <a:latin typeface="Times New Roman"/>
                <a:ea typeface="Calibri"/>
              </a:rPr>
              <a:t>to the entire scientific community for </a:t>
            </a:r>
            <a:r>
              <a:rPr b="1" lang="tr-TR" sz="1900" spc="-1" strike="noStrike">
                <a:solidFill>
                  <a:srgbClr val="000000"/>
                </a:solidFill>
                <a:latin typeface="Times New Roman"/>
                <a:ea typeface="Calibri"/>
              </a:rPr>
              <a:t>free to all researchers</a:t>
            </a:r>
            <a:r>
              <a:rPr b="0" lang="tr-TR" sz="1900" spc="-1" strike="noStrike">
                <a:solidFill>
                  <a:srgbClr val="000000"/>
                </a:solidFill>
                <a:latin typeface="Times New Roman"/>
                <a:ea typeface="Calibri"/>
              </a:rPr>
              <a:t>. </a:t>
            </a:r>
            <a:endParaRPr b="0" lang="en-US" sz="1900" spc="-1" strike="noStrike">
              <a:latin typeface="Arial"/>
            </a:endParaRPr>
          </a:p>
          <a:p>
            <a:pPr marL="399960" indent="-284040">
              <a:lnSpc>
                <a:spcPct val="100000"/>
              </a:lnSpc>
              <a:buClr>
                <a:srgbClr val="000000"/>
              </a:buClr>
              <a:buFont typeface="Arial"/>
              <a:buChar char="•"/>
              <a:tabLst>
                <a:tab algn="l" pos="0"/>
              </a:tabLst>
            </a:pPr>
            <a:r>
              <a:rPr b="1" lang="tr-TR" sz="1900" spc="-1" strike="noStrike">
                <a:solidFill>
                  <a:srgbClr val="000000"/>
                </a:solidFill>
                <a:latin typeface="Times New Roman"/>
                <a:ea typeface="Calibri"/>
              </a:rPr>
              <a:t>Uses artificial intelligence to analyze new scientific knowledge </a:t>
            </a:r>
            <a:r>
              <a:rPr b="0" lang="tr-TR" sz="1900" spc="-1" strike="noStrike">
                <a:solidFill>
                  <a:srgbClr val="000000"/>
                </a:solidFill>
                <a:latin typeface="Times New Roman"/>
                <a:ea typeface="Calibri"/>
              </a:rPr>
              <a:t>as it’s published – along with the majority of what has been written, throughout modern history. </a:t>
            </a:r>
            <a:endParaRPr b="0" lang="en-US" sz="1900" spc="-1" strike="noStrike">
              <a:latin typeface="Arial"/>
            </a:endParaRPr>
          </a:p>
          <a:p>
            <a:pPr marL="399960" indent="-284040">
              <a:lnSpc>
                <a:spcPct val="100000"/>
              </a:lnSpc>
              <a:buClr>
                <a:srgbClr val="000000"/>
              </a:buClr>
              <a:buFont typeface="Arial"/>
              <a:buChar char="•"/>
              <a:tabLst>
                <a:tab algn="l" pos="0"/>
              </a:tabLst>
            </a:pPr>
            <a:r>
              <a:rPr b="0" lang="tr-TR" sz="1900" spc="-1" strike="noStrike">
                <a:solidFill>
                  <a:srgbClr val="000000"/>
                </a:solidFill>
                <a:latin typeface="Times New Roman"/>
                <a:ea typeface="Calibri"/>
              </a:rPr>
              <a:t>In partnership with SRI International (the creators of Siri), a</a:t>
            </a:r>
            <a:r>
              <a:rPr b="1" lang="tr-TR" sz="1900" spc="-1" strike="noStrike">
                <a:solidFill>
                  <a:srgbClr val="000000"/>
                </a:solidFill>
                <a:latin typeface="Times New Roman"/>
                <a:ea typeface="Calibri"/>
              </a:rPr>
              <a:t>n AI technology is developed that can read millions of papers to uncover emerging discoveries years ahead of time. </a:t>
            </a:r>
            <a:endParaRPr b="0" lang="en-US" sz="1900" spc="-1" strike="noStrike">
              <a:latin typeface="Arial"/>
            </a:endParaRPr>
          </a:p>
          <a:p>
            <a:pPr marL="399960" indent="-284040">
              <a:lnSpc>
                <a:spcPct val="100000"/>
              </a:lnSpc>
              <a:buClr>
                <a:srgbClr val="000000"/>
              </a:buClr>
              <a:buFont typeface="Arial"/>
              <a:buChar char="•"/>
              <a:tabLst>
                <a:tab algn="l" pos="0"/>
              </a:tabLst>
            </a:pPr>
            <a:r>
              <a:rPr b="1" lang="tr-TR" sz="1900" spc="-1" strike="noStrike">
                <a:solidFill>
                  <a:srgbClr val="000000"/>
                </a:solidFill>
                <a:latin typeface="Times New Roman"/>
                <a:ea typeface="Calibri"/>
              </a:rPr>
              <a:t>Neural network systems </a:t>
            </a:r>
            <a:r>
              <a:rPr b="0" lang="tr-TR" sz="1900" spc="-1" strike="noStrike">
                <a:solidFill>
                  <a:srgbClr val="000000"/>
                </a:solidFill>
                <a:latin typeface="Times New Roman"/>
                <a:ea typeface="Calibri"/>
              </a:rPr>
              <a:t>are created that </a:t>
            </a:r>
            <a:r>
              <a:rPr b="1" lang="tr-TR" sz="1900" spc="-1" strike="noStrike">
                <a:solidFill>
                  <a:srgbClr val="000000"/>
                </a:solidFill>
                <a:latin typeface="Times New Roman"/>
                <a:ea typeface="Calibri"/>
              </a:rPr>
              <a:t>look at hundreds of signals within new papers,</a:t>
            </a:r>
            <a:r>
              <a:rPr b="0" lang="tr-TR" sz="1900" spc="-1" strike="noStrike">
                <a:solidFill>
                  <a:srgbClr val="000000"/>
                </a:solidFill>
                <a:latin typeface="Times New Roman"/>
                <a:ea typeface="Calibri"/>
              </a:rPr>
              <a:t> as they are published, </a:t>
            </a:r>
            <a:r>
              <a:rPr b="1" lang="tr-TR" sz="1900" spc="-1" strike="noStrike">
                <a:solidFill>
                  <a:srgbClr val="000000"/>
                </a:solidFill>
                <a:latin typeface="Times New Roman"/>
                <a:ea typeface="Calibri"/>
              </a:rPr>
              <a:t>to project their future impact with striking accuracy. </a:t>
            </a:r>
            <a:endParaRPr b="0" lang="en-US" sz="1900" spc="-1" strike="noStrike">
              <a:latin typeface="Arial"/>
            </a:endParaRPr>
          </a:p>
          <a:p>
            <a:pPr marL="399960" indent="-341280">
              <a:lnSpc>
                <a:spcPct val="100000"/>
              </a:lnSpc>
              <a:buClr>
                <a:srgbClr val="000000"/>
              </a:buClr>
              <a:buFont typeface="Arial"/>
              <a:buChar char="•"/>
              <a:tabLst>
                <a:tab algn="l" pos="0"/>
              </a:tabLst>
            </a:pPr>
            <a:r>
              <a:rPr b="0" lang="tr-TR" sz="1900" spc="-1" strike="noStrike">
                <a:solidFill>
                  <a:srgbClr val="000000"/>
                </a:solidFill>
                <a:latin typeface="Times New Roman"/>
                <a:ea typeface="Calibri"/>
              </a:rPr>
              <a:t>We can now collaborate with experts and academics in ways that were never before     possible as a startup. </a:t>
            </a: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r>
              <a:rPr b="0" lang="tr-TR" sz="1900" spc="-1" strike="noStrike">
                <a:solidFill>
                  <a:srgbClr val="000000"/>
                </a:solidFill>
                <a:latin typeface="Times New Roman"/>
                <a:ea typeface="Calibri"/>
              </a:rPr>
              <a:t>Through open solicitations, convenings, joint projects and grants, we will embrace the ideas and efforts of researchers in the diverse fields that Meta intersects with – including machine learning, network science, ontologies, science metrics, and data visualization.</a:t>
            </a:r>
            <a:endParaRPr b="0" lang="en-US" sz="1900" spc="-1" strike="noStrike">
              <a:latin typeface="Arial"/>
            </a:endParaRPr>
          </a:p>
          <a:p>
            <a:pPr marL="114480" algn="just">
              <a:lnSpc>
                <a:spcPct val="115000"/>
              </a:lnSpc>
              <a:tabLst>
                <a:tab algn="l" pos="0"/>
              </a:tabLst>
            </a:pPr>
            <a:endParaRPr b="0" lang="en-US" sz="1900" spc="-1" strike="noStrike">
              <a:latin typeface="Arial"/>
            </a:endParaRPr>
          </a:p>
        </p:txBody>
      </p:sp>
      <p:sp>
        <p:nvSpPr>
          <p:cNvPr id="128"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28600"/>
            <a:ext cx="8227800" cy="6076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0" name="CustomShape 2"/>
          <p:cNvSpPr/>
          <p:nvPr/>
        </p:nvSpPr>
        <p:spPr>
          <a:xfrm>
            <a:off x="457200" y="838080"/>
            <a:ext cx="8227800" cy="586548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200" spc="-1" strike="noStrike" u="sng">
                <a:solidFill>
                  <a:srgbClr val="000000"/>
                </a:solidFill>
                <a:uFillTx/>
                <a:latin typeface="Times New Roman"/>
                <a:ea typeface="Calibri"/>
              </a:rPr>
              <a:t>Citation Networks, Patent maps (a type of social network) </a:t>
            </a:r>
            <a:endParaRPr b="0" lang="en-US" sz="2200" spc="-1" strike="noStrike">
              <a:latin typeface="Arial"/>
            </a:endParaRPr>
          </a:p>
          <a:p>
            <a:pPr marL="114480">
              <a:lnSpc>
                <a:spcPct val="115000"/>
              </a:lnSpc>
              <a:spcAft>
                <a:spcPts val="1001"/>
              </a:spcAft>
              <a:tabLst>
                <a:tab algn="l" pos="0"/>
              </a:tabLst>
            </a:pPr>
            <a:r>
              <a:rPr b="1" lang="tr-TR" sz="2400" spc="-1" strike="noStrike" u="sng">
                <a:solidFill>
                  <a:srgbClr val="000000"/>
                </a:solidFill>
                <a:uFillTx/>
                <a:latin typeface="Times New Roman"/>
                <a:ea typeface="Calibri"/>
              </a:rPr>
              <a:t>Citation analysis:</a:t>
            </a:r>
            <a:endParaRPr b="0" lang="en-US" sz="24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Develope the citation network. </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Measure  closeness , betweenness and nodal degree (# times cited)</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1" lang="tr-TR" sz="2200" spc="-1" strike="noStrike">
                <a:solidFill>
                  <a:srgbClr val="000000"/>
                </a:solidFill>
                <a:latin typeface="Times New Roman"/>
                <a:ea typeface="Calibri"/>
              </a:rPr>
              <a:t>Nodal Degree </a:t>
            </a:r>
            <a:r>
              <a:rPr b="0" lang="tr-TR" sz="2200" spc="-1" strike="noStrike">
                <a:solidFill>
                  <a:srgbClr val="000000"/>
                </a:solidFill>
                <a:latin typeface="Times New Roman"/>
                <a:ea typeface="Calibri"/>
              </a:rPr>
              <a:t>is </a:t>
            </a:r>
            <a:r>
              <a:rPr b="0" lang="en-US" sz="2200" spc="-1" strike="noStrike">
                <a:solidFill>
                  <a:srgbClr val="000000"/>
                </a:solidFill>
                <a:latin typeface="Times New Roman"/>
                <a:ea typeface="Calibri"/>
              </a:rPr>
              <a:t>the number of links incident upon a node (i.e., the number of ties that a node has)</a:t>
            </a:r>
            <a:r>
              <a:rPr b="0" lang="tr-TR" sz="2200" spc="-1" strike="noStrike">
                <a:solidFill>
                  <a:srgbClr val="000000"/>
                </a:solidFill>
                <a:latin typeface="Times New Roman"/>
                <a:ea typeface="Calibri"/>
              </a:rPr>
              <a:t>. Fanout degree.</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1" lang="en-US" sz="2200" spc="-1" strike="noStrike">
                <a:solidFill>
                  <a:srgbClr val="000000"/>
                </a:solidFill>
                <a:latin typeface="Times New Roman"/>
                <a:ea typeface="Calibri"/>
              </a:rPr>
              <a:t>Betweenness </a:t>
            </a:r>
            <a:r>
              <a:rPr b="0" lang="en-US" sz="2200" spc="-1" strike="noStrike">
                <a:solidFill>
                  <a:srgbClr val="000000"/>
                </a:solidFill>
                <a:latin typeface="Times New Roman"/>
                <a:ea typeface="Calibri"/>
              </a:rPr>
              <a:t> quantifies the number of times a node acts as a bridge along the shortest path between two other nodes.</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1" lang="tr-TR" sz="2200" spc="-1" strike="noStrike">
                <a:solidFill>
                  <a:srgbClr val="000000"/>
                </a:solidFill>
                <a:latin typeface="Times New Roman"/>
                <a:ea typeface="Calibri"/>
              </a:rPr>
              <a:t>C</a:t>
            </a:r>
            <a:r>
              <a:rPr b="1" lang="en-US" sz="2200" spc="-1" strike="noStrike">
                <a:solidFill>
                  <a:srgbClr val="000000"/>
                </a:solidFill>
                <a:latin typeface="Times New Roman"/>
                <a:ea typeface="Calibri"/>
              </a:rPr>
              <a:t>loseness </a:t>
            </a:r>
            <a:r>
              <a:rPr b="0" lang="en-US" sz="2200" spc="-1" strike="noStrike">
                <a:solidFill>
                  <a:srgbClr val="000000"/>
                </a:solidFill>
                <a:latin typeface="Times New Roman"/>
                <a:ea typeface="Calibri"/>
              </a:rPr>
              <a:t>of a node is the average length of the shortest path between the node and all other nodes in the graph.</a:t>
            </a:r>
            <a:r>
              <a:rPr b="0" lang="tr-TR" sz="2200" spc="-1" strike="noStrike">
                <a:solidFill>
                  <a:srgbClr val="000000"/>
                </a:solidFill>
                <a:latin typeface="Times New Roman"/>
                <a:ea typeface="Calibri"/>
              </a:rPr>
              <a:t> </a:t>
            </a:r>
            <a:r>
              <a:rPr b="1" lang="tr-TR" sz="2200" spc="-1" strike="noStrike">
                <a:solidFill>
                  <a:srgbClr val="000000"/>
                </a:solidFill>
                <a:latin typeface="Times New Roman"/>
                <a:ea typeface="Calibri"/>
              </a:rPr>
              <a:t>Diameter?</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With these analyses,   </a:t>
            </a:r>
            <a:r>
              <a:rPr b="1" lang="tr-TR" sz="2200" spc="-1" strike="noStrike">
                <a:solidFill>
                  <a:srgbClr val="000000"/>
                </a:solidFill>
                <a:latin typeface="Times New Roman"/>
                <a:ea typeface="Calibri"/>
              </a:rPr>
              <a:t>distinguish incremental and radical innovations</a:t>
            </a:r>
            <a:r>
              <a:rPr b="0" lang="tr-TR" sz="2200" spc="-1" strike="noStrike">
                <a:solidFill>
                  <a:srgbClr val="000000"/>
                </a:solidFill>
                <a:latin typeface="Times New Roman"/>
                <a:ea typeface="Calibri"/>
              </a:rPr>
              <a:t>, </a:t>
            </a:r>
            <a:r>
              <a:rPr b="1" lang="tr-TR" sz="2200" spc="-1" strike="noStrike">
                <a:solidFill>
                  <a:srgbClr val="000000"/>
                </a:solidFill>
                <a:latin typeface="Times New Roman"/>
                <a:ea typeface="Calibri"/>
              </a:rPr>
              <a:t>detect emerging papers which could be seeds of radical innovations.</a:t>
            </a:r>
            <a:endParaRPr b="0" lang="en-US" sz="2200" spc="-1" strike="noStrike">
              <a:latin typeface="Arial"/>
            </a:endParaRPr>
          </a:p>
          <a:p>
            <a:pPr marL="114480" algn="just">
              <a:lnSpc>
                <a:spcPct val="115000"/>
              </a:lnSpc>
              <a:tabLst>
                <a:tab algn="l" pos="0"/>
              </a:tabLst>
            </a:pPr>
            <a:endParaRPr b="0" lang="en-US" sz="2200" spc="-1" strike="noStrike">
              <a:latin typeface="Arial"/>
            </a:endParaRPr>
          </a:p>
        </p:txBody>
      </p:sp>
      <p:sp>
        <p:nvSpPr>
          <p:cNvPr id="131"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79" name="CustomShape 2"/>
          <p:cNvSpPr/>
          <p:nvPr/>
        </p:nvSpPr>
        <p:spPr>
          <a:xfrm>
            <a:off x="457200" y="914400"/>
            <a:ext cx="8227800" cy="594180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Calibri"/>
                <a:ea typeface="Calibri"/>
              </a:rPr>
              <a:t>Machine Innovation: Is it a mith or possibility?</a:t>
            </a:r>
            <a:endParaRPr b="0" lang="en-US" sz="2800" spc="-1" strike="noStrike">
              <a:latin typeface="Arial"/>
            </a:endParaRPr>
          </a:p>
          <a:p>
            <a:pPr>
              <a:lnSpc>
                <a:spcPct val="115000"/>
              </a:lnSpc>
              <a:tabLst>
                <a:tab algn="l" pos="0"/>
              </a:tabLst>
            </a:pPr>
            <a:r>
              <a:rPr b="1" lang="tr-TR" sz="2400" spc="-1" strike="noStrike">
                <a:solidFill>
                  <a:srgbClr val="000000"/>
                </a:solidFill>
                <a:latin typeface="Times New Roman"/>
                <a:ea typeface="Calibri"/>
              </a:rPr>
              <a:t>Related Terms: </a:t>
            </a:r>
            <a:r>
              <a:rPr b="0" lang="tr-TR" sz="2400" spc="-1" strike="noStrike">
                <a:solidFill>
                  <a:srgbClr val="000000"/>
                </a:solidFill>
                <a:latin typeface="Times New Roman"/>
                <a:ea typeface="Calibri"/>
              </a:rPr>
              <a:t>Accelerated innovation. Engineered innovation. Systematic innovation. Machine innovation (ultimate).</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State of art in innovation.</a:t>
            </a:r>
            <a:r>
              <a:rPr b="0" lang="en-US"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I</a:t>
            </a:r>
            <a:r>
              <a:rPr b="0" lang="en-US" sz="2400" spc="-1" strike="noStrike">
                <a:solidFill>
                  <a:srgbClr val="000000"/>
                </a:solidFill>
                <a:latin typeface="Times New Roman"/>
                <a:ea typeface="Calibri"/>
              </a:rPr>
              <a:t>t </a:t>
            </a:r>
            <a:r>
              <a:rPr b="0" lang="tr-TR" sz="2400" spc="-1" strike="noStrike">
                <a:solidFill>
                  <a:srgbClr val="000000"/>
                </a:solidFill>
                <a:latin typeface="Times New Roman"/>
                <a:ea typeface="Calibri"/>
              </a:rPr>
              <a:t>can </a:t>
            </a:r>
            <a:r>
              <a:rPr b="0" lang="en-US" sz="2400" spc="-1" strike="noStrike">
                <a:solidFill>
                  <a:srgbClr val="000000"/>
                </a:solidFill>
                <a:latin typeface="Times New Roman"/>
                <a:ea typeface="Calibri"/>
              </a:rPr>
              <a:t>be  accelerated </a:t>
            </a:r>
            <a:r>
              <a:rPr b="0" lang="tr-TR" sz="2400" spc="-1" strike="noStrike">
                <a:solidFill>
                  <a:srgbClr val="000000"/>
                </a:solidFill>
                <a:latin typeface="Times New Roman"/>
                <a:ea typeface="Calibri"/>
              </a:rPr>
              <a:t> and enhanced in two different ways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1. T</a:t>
            </a:r>
            <a:r>
              <a:rPr b="0" lang="en-US" sz="2400" spc="-1" strike="noStrike">
                <a:solidFill>
                  <a:srgbClr val="000000"/>
                </a:solidFill>
                <a:latin typeface="Times New Roman"/>
                <a:ea typeface="Calibri"/>
              </a:rPr>
              <a:t>hrough collaborative innovation</a:t>
            </a:r>
            <a:r>
              <a:rPr b="0" lang="tr-TR" sz="2400" spc="-1" strike="noStrike">
                <a:solidFill>
                  <a:srgbClr val="000000"/>
                </a:solidFill>
                <a:latin typeface="Times New Roman"/>
                <a:ea typeface="Calibri"/>
              </a:rPr>
              <a:t> taking advantage of diversity and parallel efforts.</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2. Through </a:t>
            </a:r>
            <a:r>
              <a:rPr b="0" lang="en-US" sz="2400" spc="-1" strike="noStrike">
                <a:solidFill>
                  <a:srgbClr val="000000"/>
                </a:solidFill>
                <a:latin typeface="Times New Roman"/>
                <a:ea typeface="Calibri"/>
              </a:rPr>
              <a:t>systematic  innovation</a:t>
            </a:r>
            <a:r>
              <a:rPr b="0" lang="tr-TR" sz="2400" spc="-1" strike="noStrike">
                <a:solidFill>
                  <a:srgbClr val="000000"/>
                </a:solidFill>
                <a:latin typeface="Times New Roman"/>
                <a:ea typeface="Calibri"/>
              </a:rPr>
              <a:t> using CAI tools, ultimate being machine innovation.</a:t>
            </a:r>
            <a:r>
              <a:rPr b="0" lang="en-US"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r>
              <a:rPr b="1" lang="tr-TR" sz="2400" spc="-1" strike="noStrike">
                <a:solidFill>
                  <a:srgbClr val="000000"/>
                </a:solidFill>
                <a:latin typeface="Times New Roman"/>
                <a:ea typeface="Calibri"/>
              </a:rPr>
              <a:t>Counter-argument</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Innovation is a creative act so can not be disciplined and conducted  systematically.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Rules, regulations guidelines </a:t>
            </a:r>
            <a:r>
              <a:rPr b="0" lang="tr-TR" sz="2400" spc="-1" strike="noStrike">
                <a:solidFill>
                  <a:srgbClr val="000000"/>
                </a:solidFill>
                <a:latin typeface="Times New Roman"/>
                <a:ea typeface="Calibri"/>
              </a:rPr>
              <a:t>and systematics </a:t>
            </a:r>
            <a:r>
              <a:rPr b="0" lang="en-US" sz="2400" spc="-1" strike="noStrike">
                <a:solidFill>
                  <a:srgbClr val="000000"/>
                </a:solidFill>
                <a:latin typeface="Times New Roman"/>
                <a:ea typeface="Calibri"/>
              </a:rPr>
              <a:t>may kill creativity which is essential for innovation. </a:t>
            </a:r>
            <a:r>
              <a:rPr b="0" lang="tr-TR" sz="2400" spc="-1" strike="noStrike">
                <a:solidFill>
                  <a:srgbClr val="000000"/>
                </a:solidFill>
                <a:latin typeface="Times New Roman"/>
                <a:ea typeface="Calibri"/>
              </a:rPr>
              <a:t> </a:t>
            </a:r>
            <a:endParaRPr b="0" lang="en-US" sz="2400" spc="-1" strike="noStrike">
              <a:latin typeface="Arial"/>
            </a:endParaRPr>
          </a:p>
        </p:txBody>
      </p:sp>
      <p:sp>
        <p:nvSpPr>
          <p:cNvPr id="80"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3"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200" spc="-1" strike="noStrike" u="sng">
                <a:solidFill>
                  <a:srgbClr val="000000"/>
                </a:solidFill>
                <a:uFillTx/>
                <a:latin typeface="Times New Roman"/>
                <a:ea typeface="Calibri"/>
              </a:rPr>
              <a:t>Citation Networks, Patent maps (a type of social network) </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Patent citation network is a good source of information for making predictions for technological development. </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Legal citation analysis uses a citation graph extracted from a regulatory document, which could supplement E-discovery - a process that leverages on technological innovations in big data analytics. Prediction of </a:t>
            </a:r>
            <a:r>
              <a:rPr b="1" lang="tr-TR" sz="2200" spc="-1" strike="noStrike">
                <a:solidFill>
                  <a:srgbClr val="000000"/>
                </a:solidFill>
                <a:latin typeface="Times New Roman"/>
                <a:ea typeface="Calibri"/>
              </a:rPr>
              <a:t>emerging field of technologies </a:t>
            </a:r>
            <a:r>
              <a:rPr b="0" lang="tr-TR" sz="2200" spc="-1" strike="noStrike">
                <a:solidFill>
                  <a:srgbClr val="000000"/>
                </a:solidFill>
                <a:latin typeface="Times New Roman"/>
                <a:ea typeface="Calibri"/>
              </a:rPr>
              <a:t>: Database should be scanned to detect ”hot spots”of emerging fields</a:t>
            </a:r>
            <a:endParaRPr b="0" lang="en-US" sz="22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200" spc="-1" strike="noStrike">
                <a:solidFill>
                  <a:srgbClr val="000000"/>
                </a:solidFill>
                <a:latin typeface="Times New Roman"/>
                <a:ea typeface="Calibri"/>
              </a:rPr>
              <a:t>In an early study in 1964 of the use of Citation Analysis in writing the </a:t>
            </a:r>
            <a:r>
              <a:rPr b="1" lang="tr-TR" sz="2200" spc="-1" strike="noStrike">
                <a:solidFill>
                  <a:srgbClr val="000000"/>
                </a:solidFill>
                <a:latin typeface="Times New Roman"/>
                <a:ea typeface="Calibri"/>
              </a:rPr>
              <a:t>history of DNA</a:t>
            </a:r>
            <a:r>
              <a:rPr b="0" lang="tr-TR" sz="2200" spc="-1" strike="noStrike">
                <a:solidFill>
                  <a:srgbClr val="000000"/>
                </a:solidFill>
                <a:latin typeface="Times New Roman"/>
                <a:ea typeface="Calibri"/>
              </a:rPr>
              <a:t>, </a:t>
            </a:r>
            <a:r>
              <a:rPr b="1" lang="tr-TR" sz="2200" spc="-1" strike="noStrike">
                <a:solidFill>
                  <a:srgbClr val="000000"/>
                </a:solidFill>
                <a:latin typeface="Times New Roman"/>
                <a:ea typeface="Calibri"/>
              </a:rPr>
              <a:t>Garfield and Sher </a:t>
            </a:r>
            <a:r>
              <a:rPr b="0" lang="tr-TR" sz="2200" spc="-1" strike="noStrike">
                <a:solidFill>
                  <a:srgbClr val="000000"/>
                </a:solidFill>
                <a:latin typeface="Times New Roman"/>
                <a:ea typeface="Calibri"/>
              </a:rPr>
              <a:t>demonstrated the potential for generating historiographs, topological maps of the most important steps in the history of scientific topics. This work was later automated by E. Garfield, A. I. Pudovkin and led to the creation of the </a:t>
            </a:r>
            <a:r>
              <a:rPr b="1" i="1" lang="tr-TR" sz="2200" spc="-1" strike="noStrike">
                <a:solidFill>
                  <a:srgbClr val="000000"/>
                </a:solidFill>
                <a:latin typeface="Times New Roman"/>
                <a:ea typeface="Calibri"/>
              </a:rPr>
              <a:t>HistCite  software </a:t>
            </a:r>
            <a:r>
              <a:rPr b="0" lang="tr-TR" sz="2200" spc="-1" strike="noStrike">
                <a:solidFill>
                  <a:srgbClr val="000000"/>
                </a:solidFill>
                <a:latin typeface="Times New Roman"/>
                <a:ea typeface="Calibri"/>
              </a:rPr>
              <a:t>around 2002.</a:t>
            </a:r>
            <a:endParaRPr b="0" lang="en-US" sz="2200" spc="-1" strike="noStrike">
              <a:latin typeface="Arial"/>
            </a:endParaRPr>
          </a:p>
          <a:p>
            <a:pPr marL="114480" algn="just">
              <a:lnSpc>
                <a:spcPct val="115000"/>
              </a:lnSpc>
              <a:tabLst>
                <a:tab algn="l" pos="0"/>
              </a:tabLst>
            </a:pPr>
            <a:endParaRPr b="0" lang="en-US" sz="2200" spc="-1" strike="noStrike">
              <a:latin typeface="Arial"/>
            </a:endParaRPr>
          </a:p>
        </p:txBody>
      </p:sp>
      <p:sp>
        <p:nvSpPr>
          <p:cNvPr id="134"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6"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200" spc="-1" strike="noStrike" u="sng">
                <a:solidFill>
                  <a:srgbClr val="000000"/>
                </a:solidFill>
                <a:uFillTx/>
                <a:latin typeface="Times New Roman"/>
                <a:ea typeface="Calibri"/>
              </a:rPr>
              <a:t>Citation Networks, Patent maps (a type of social network) </a:t>
            </a:r>
            <a:endParaRPr b="0" lang="en-US" sz="2200" spc="-1" strike="noStrike">
              <a:latin typeface="Arial"/>
            </a:endParaRPr>
          </a:p>
          <a:p>
            <a:pPr marL="114480">
              <a:lnSpc>
                <a:spcPct val="115000"/>
              </a:lnSpc>
              <a:spcAft>
                <a:spcPts val="1001"/>
              </a:spcAft>
              <a:tabLst>
                <a:tab algn="l" pos="0"/>
              </a:tabLst>
            </a:pPr>
            <a:r>
              <a:rPr b="1" i="1" lang="tr-TR" sz="2000" spc="-1" strike="noStrike">
                <a:solidFill>
                  <a:srgbClr val="000000"/>
                </a:solidFill>
                <a:latin typeface="Times New Roman"/>
                <a:ea typeface="Calibri"/>
              </a:rPr>
              <a:t>How to derive citation network:</a:t>
            </a:r>
            <a:endParaRPr b="0" lang="en-US" sz="2000" spc="-1" strike="noStrike">
              <a:latin typeface="Arial"/>
            </a:endParaRPr>
          </a:p>
          <a:p>
            <a:pPr marL="114480">
              <a:lnSpc>
                <a:spcPct val="115000"/>
              </a:lnSpc>
              <a:spcAft>
                <a:spcPts val="1001"/>
              </a:spcAft>
              <a:tabLst>
                <a:tab algn="l" pos="0"/>
              </a:tabLst>
            </a:pPr>
            <a:r>
              <a:rPr b="0" lang="tr-TR" sz="2400" spc="-1" strike="noStrike">
                <a:solidFill>
                  <a:srgbClr val="000000"/>
                </a:solidFill>
                <a:latin typeface="Times New Roman"/>
                <a:ea typeface="Calibri"/>
              </a:rPr>
              <a:t>PDFx - Extract references and metadata from PDF documents, and download all referenced PDFs, Chris Hager, https://github.com/metachris/pdfx</a:t>
            </a:r>
            <a:endParaRPr b="0" lang="en-US" sz="2400" spc="-1" strike="noStrike">
              <a:latin typeface="Arial"/>
            </a:endParaRPr>
          </a:p>
          <a:p>
            <a:pPr marL="114480">
              <a:lnSpc>
                <a:spcPct val="115000"/>
              </a:lnSpc>
              <a:spcAft>
                <a:spcPts val="1001"/>
              </a:spcAft>
              <a:tabLst>
                <a:tab algn="l" pos="0"/>
              </a:tabLst>
            </a:pPr>
            <a:r>
              <a:rPr b="0" lang="tr-TR" sz="2400" spc="-1" strike="noStrike">
                <a:solidFill>
                  <a:srgbClr val="000000"/>
                </a:solidFill>
                <a:latin typeface="Times New Roman"/>
                <a:ea typeface="Calibri"/>
              </a:rPr>
              <a:t>Features</a:t>
            </a:r>
            <a:endParaRPr b="0" lang="en-US" sz="24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Extract references and metadata from a given PDF</a:t>
            </a:r>
            <a:endParaRPr b="0" lang="en-US" sz="24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Detects pdf, url, arxiv and doi references</a:t>
            </a:r>
            <a:endParaRPr b="0" lang="en-US" sz="2400" spc="-1" strike="noStrike">
              <a:latin typeface="Arial"/>
            </a:endParaRPr>
          </a:p>
          <a:p>
            <a:pPr marL="114480" indent="-215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Fast, parallel download of all referenced PDFs</a:t>
            </a:r>
            <a:endParaRPr b="0" lang="en-US" sz="2400" spc="-1" strike="noStrike">
              <a:latin typeface="Arial"/>
            </a:endParaRPr>
          </a:p>
          <a:p>
            <a:pPr marL="114480" algn="just">
              <a:lnSpc>
                <a:spcPct val="115000"/>
              </a:lnSpc>
              <a:tabLst>
                <a:tab algn="l" pos="0"/>
              </a:tabLst>
            </a:pPr>
            <a:endParaRPr b="0" lang="en-US" sz="2400" spc="-1" strike="noStrike">
              <a:latin typeface="Arial"/>
            </a:endParaRPr>
          </a:p>
        </p:txBody>
      </p:sp>
      <p:sp>
        <p:nvSpPr>
          <p:cNvPr id="137"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9"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i="1" lang="tr-TR" sz="2000" spc="-1" strike="noStrike">
                <a:solidFill>
                  <a:srgbClr val="000000"/>
                </a:solidFill>
                <a:latin typeface="Times New Roman"/>
                <a:ea typeface="Calibri"/>
              </a:rPr>
              <a:t> </a:t>
            </a:r>
            <a:r>
              <a:rPr b="1" lang="tr-TR" sz="2000" spc="-1" strike="noStrike">
                <a:solidFill>
                  <a:srgbClr val="000000"/>
                </a:solidFill>
                <a:latin typeface="Times New Roman"/>
                <a:ea typeface="Calibri"/>
              </a:rPr>
              <a:t>Citation networks:</a:t>
            </a:r>
            <a:endParaRPr b="0" lang="en-US" sz="2000" spc="-1" strike="noStrike">
              <a:latin typeface="Arial"/>
            </a:endParaRPr>
          </a:p>
          <a:p>
            <a:pPr>
              <a:lnSpc>
                <a:spcPct val="115000"/>
              </a:lnSpc>
              <a:spcAft>
                <a:spcPts val="1001"/>
              </a:spcAft>
              <a:tabLst>
                <a:tab algn="l" pos="0"/>
              </a:tabLst>
            </a:pPr>
            <a:r>
              <a:rPr b="0" lang="tr-TR" sz="2000" spc="-1" strike="noStrike">
                <a:solidFill>
                  <a:srgbClr val="000000"/>
                </a:solidFill>
                <a:latin typeface="Times New Roman"/>
                <a:ea typeface="Calibri"/>
              </a:rPr>
              <a:t>The role of each paper/patent  in topology is determined by its </a:t>
            </a:r>
            <a:r>
              <a:rPr b="1" lang="tr-TR" sz="2000" spc="-1" strike="noStrike">
                <a:solidFill>
                  <a:srgbClr val="000000"/>
                </a:solidFill>
                <a:latin typeface="Times New Roman"/>
                <a:ea typeface="Calibri"/>
              </a:rPr>
              <a:t>within-cluster degree</a:t>
            </a:r>
            <a:r>
              <a:rPr b="0" lang="tr-TR" sz="2000" spc="-1" strike="noStrike">
                <a:solidFill>
                  <a:srgbClr val="000000"/>
                </a:solidFill>
                <a:latin typeface="Times New Roman"/>
                <a:ea typeface="Calibri"/>
              </a:rPr>
              <a:t> and its </a:t>
            </a:r>
            <a:r>
              <a:rPr b="1" lang="tr-TR" sz="2000" spc="-1" strike="noStrike">
                <a:solidFill>
                  <a:srgbClr val="000000"/>
                </a:solidFill>
                <a:latin typeface="Times New Roman"/>
                <a:ea typeface="Calibri"/>
              </a:rPr>
              <a:t>participation coefficient</a:t>
            </a:r>
            <a:r>
              <a:rPr b="0" lang="tr-TR" sz="2000" spc="-1" strike="noStrike">
                <a:solidFill>
                  <a:srgbClr val="000000"/>
                </a:solidFill>
                <a:latin typeface="Times New Roman"/>
                <a:ea typeface="Calibri"/>
              </a:rPr>
              <a:t>, which define how the node is positioned in its own cluster and between clusters. </a:t>
            </a:r>
            <a:endParaRPr b="0" lang="en-US" sz="2000" spc="-1" strike="noStrike">
              <a:latin typeface="Arial"/>
            </a:endParaRPr>
          </a:p>
          <a:p>
            <a:pPr>
              <a:lnSpc>
                <a:spcPct val="115000"/>
              </a:lnSpc>
              <a:spcAft>
                <a:spcPts val="1001"/>
              </a:spcAft>
              <a:tabLst>
                <a:tab algn="l" pos="0"/>
              </a:tabLst>
            </a:pPr>
            <a:r>
              <a:rPr b="1" lang="tr-TR" sz="2000" spc="-1" strike="noStrike">
                <a:solidFill>
                  <a:srgbClr val="000000"/>
                </a:solidFill>
                <a:latin typeface="Times New Roman"/>
                <a:ea typeface="Calibri"/>
              </a:rPr>
              <a:t>Within-cluster degree z</a:t>
            </a:r>
            <a:r>
              <a:rPr b="1" lang="tr-TR" sz="2000" spc="-1" strike="noStrike" baseline="-25000">
                <a:solidFill>
                  <a:srgbClr val="000000"/>
                </a:solidFill>
                <a:latin typeface="Times New Roman"/>
                <a:ea typeface="Calibri"/>
              </a:rPr>
              <a:t>i</a:t>
            </a:r>
            <a:r>
              <a:rPr b="1" lang="tr-TR" sz="2000" spc="-1" strike="noStrike">
                <a:solidFill>
                  <a:srgbClr val="000000"/>
                </a:solidFill>
                <a:latin typeface="Times New Roman"/>
                <a:ea typeface="Calibri"/>
              </a:rPr>
              <a:t> : </a:t>
            </a:r>
            <a:r>
              <a:rPr b="0" lang="tr-TR" sz="2000" spc="-1" strike="noStrike">
                <a:solidFill>
                  <a:srgbClr val="000000"/>
                </a:solidFill>
                <a:latin typeface="Times New Roman"/>
                <a:ea typeface="Calibri"/>
              </a:rPr>
              <a:t>Measures how ‘well connected’ node i is to other nodes in the cluster and </a:t>
            </a:r>
            <a:r>
              <a:rPr b="1" lang="tr-TR" sz="2000" spc="-1" strike="noStrike">
                <a:solidFill>
                  <a:srgbClr val="000000"/>
                </a:solidFill>
                <a:latin typeface="Times New Roman"/>
                <a:ea typeface="Calibri"/>
              </a:rPr>
              <a:t>z</a:t>
            </a:r>
            <a:r>
              <a:rPr b="1" lang="tr-TR" sz="2000" spc="-1" strike="noStrike" baseline="-25000">
                <a:solidFill>
                  <a:srgbClr val="000000"/>
                </a:solidFill>
                <a:latin typeface="Times New Roman"/>
                <a:ea typeface="Calibri"/>
              </a:rPr>
              <a:t>i</a:t>
            </a:r>
            <a:r>
              <a:rPr b="1"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is high if the within-cluster degree is high and vice versa. </a:t>
            </a:r>
            <a:endParaRPr b="0" lang="en-US" sz="2000" spc="-1" strike="noStrike">
              <a:latin typeface="Arial"/>
            </a:endParaRPr>
          </a:p>
          <a:p>
            <a:pPr>
              <a:lnSpc>
                <a:spcPct val="115000"/>
              </a:lnSpc>
              <a:spcAft>
                <a:spcPts val="1001"/>
              </a:spcAft>
              <a:tabLst>
                <a:tab algn="l" pos="0"/>
              </a:tabLst>
            </a:pPr>
            <a:r>
              <a:rPr b="1" lang="tr-TR" sz="2000" spc="-1" strike="noStrike">
                <a:solidFill>
                  <a:srgbClr val="000000"/>
                </a:solidFill>
                <a:latin typeface="Times New Roman"/>
                <a:ea typeface="Calibri"/>
              </a:rPr>
              <a:t>Participation coefficient P</a:t>
            </a:r>
            <a:r>
              <a:rPr b="1" lang="tr-TR" sz="2000" spc="-1" strike="noStrike" baseline="-25000">
                <a:solidFill>
                  <a:srgbClr val="000000"/>
                </a:solidFill>
                <a:latin typeface="Times New Roman"/>
                <a:ea typeface="Calibri"/>
              </a:rPr>
              <a:t>i</a:t>
            </a:r>
            <a:r>
              <a:rPr b="1"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 Measures how ‘well distributed’ the edges of node i are among different clusters and P</a:t>
            </a:r>
            <a:r>
              <a:rPr b="0" lang="tr-TR" sz="2000" spc="-1" strike="noStrike" baseline="-25000">
                <a:solidFill>
                  <a:srgbClr val="000000"/>
                </a:solidFill>
                <a:latin typeface="Times New Roman"/>
                <a:ea typeface="Calibri"/>
              </a:rPr>
              <a:t>i  </a:t>
            </a:r>
            <a:r>
              <a:rPr b="0" lang="tr-TR" sz="2000" spc="-1" strike="noStrike">
                <a:solidFill>
                  <a:srgbClr val="000000"/>
                </a:solidFill>
                <a:latin typeface="Times New Roman"/>
                <a:ea typeface="Calibri"/>
              </a:rPr>
              <a:t>is close to 1 if its edges are uniformly distributed among all the clusters and 0 if all its edges are within its own cluster.</a:t>
            </a:r>
            <a:endParaRPr b="0" lang="en-US" sz="2000" spc="-1" strike="noStrike">
              <a:latin typeface="Arial"/>
            </a:endParaRPr>
          </a:p>
          <a:p>
            <a:pPr>
              <a:lnSpc>
                <a:spcPct val="115000"/>
              </a:lnSpc>
              <a:spcAft>
                <a:spcPts val="1001"/>
              </a:spcAft>
              <a:tabLst>
                <a:tab algn="l" pos="0"/>
              </a:tabLst>
            </a:pPr>
            <a:r>
              <a:rPr b="0" lang="tr-TR" sz="2000" spc="-1" strike="noStrike">
                <a:solidFill>
                  <a:srgbClr val="000000"/>
                </a:solidFill>
                <a:latin typeface="Times New Roman"/>
                <a:ea typeface="Calibri"/>
              </a:rPr>
              <a:t>How to detect the seeds of innovations using citation analysis: Two types of innovation (namely incremental and disruptive) can be distinguished by using topological measures, i.e., z and P.</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marL="114480" algn="just">
              <a:lnSpc>
                <a:spcPct val="115000"/>
              </a:lnSpc>
              <a:tabLst>
                <a:tab algn="l" pos="0"/>
              </a:tabLst>
            </a:pPr>
            <a:endParaRPr b="0" lang="en-US" sz="2000" spc="-1" strike="noStrike">
              <a:latin typeface="Arial"/>
            </a:endParaRPr>
          </a:p>
        </p:txBody>
      </p:sp>
      <p:sp>
        <p:nvSpPr>
          <p:cNvPr id="140"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2"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i="1" lang="tr-TR" sz="2000" spc="-1" strike="noStrike">
                <a:solidFill>
                  <a:srgbClr val="000000"/>
                </a:solidFill>
                <a:latin typeface="Times New Roman"/>
                <a:ea typeface="Calibri"/>
              </a:rPr>
              <a:t> </a:t>
            </a:r>
            <a:r>
              <a:rPr b="1" lang="tr-TR" sz="2000" spc="-1" strike="noStrike">
                <a:solidFill>
                  <a:srgbClr val="000000"/>
                </a:solidFill>
                <a:latin typeface="Times New Roman"/>
                <a:ea typeface="Calibri"/>
              </a:rPr>
              <a:t>Citation networks:</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In </a:t>
            </a:r>
            <a:r>
              <a:rPr b="1" lang="tr-TR" sz="2000" spc="-1" strike="noStrike">
                <a:solidFill>
                  <a:srgbClr val="000000"/>
                </a:solidFill>
                <a:latin typeface="Times New Roman"/>
                <a:ea typeface="Calibri"/>
              </a:rPr>
              <a:t>incremental innovation</a:t>
            </a:r>
            <a:r>
              <a:rPr b="0" lang="tr-TR" sz="2000" spc="-1" strike="noStrike">
                <a:solidFill>
                  <a:srgbClr val="000000"/>
                </a:solidFill>
                <a:latin typeface="Times New Roman"/>
                <a:ea typeface="Calibri"/>
              </a:rPr>
              <a:t>, breakthrough occurs and develops </a:t>
            </a:r>
            <a:r>
              <a:rPr b="1" lang="tr-TR" sz="2000" spc="-1" strike="noStrike">
                <a:solidFill>
                  <a:srgbClr val="000000"/>
                </a:solidFill>
                <a:latin typeface="Times New Roman"/>
                <a:ea typeface="Calibri"/>
              </a:rPr>
              <a:t>within traditional research clusters</a:t>
            </a:r>
            <a:r>
              <a:rPr b="0" lang="tr-TR" sz="2000" spc="-1" strike="noStrike">
                <a:solidFill>
                  <a:srgbClr val="000000"/>
                </a:solidFill>
                <a:latin typeface="Times New Roman"/>
                <a:ea typeface="Calibri"/>
              </a:rPr>
              <a:t>, and reflecting it hub papers are connector hubs with large z and large P. </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In </a:t>
            </a:r>
            <a:r>
              <a:rPr b="1" lang="tr-TR" sz="2000" spc="-1" strike="noStrike">
                <a:solidFill>
                  <a:srgbClr val="000000"/>
                </a:solidFill>
                <a:latin typeface="Times New Roman"/>
                <a:ea typeface="Calibri"/>
              </a:rPr>
              <a:t>radical innovation</a:t>
            </a:r>
            <a:r>
              <a:rPr b="0" lang="tr-TR" sz="2000" spc="-1" strike="noStrike">
                <a:solidFill>
                  <a:srgbClr val="000000"/>
                </a:solidFill>
                <a:latin typeface="Times New Roman"/>
                <a:ea typeface="Calibri"/>
              </a:rPr>
              <a:t>, breakthrough occurs from traditional research clusters but </a:t>
            </a:r>
            <a:r>
              <a:rPr b="1" lang="tr-TR" sz="2000" spc="-1" strike="noStrike">
                <a:solidFill>
                  <a:srgbClr val="000000"/>
                </a:solidFill>
                <a:latin typeface="Times New Roman"/>
                <a:ea typeface="Calibri"/>
              </a:rPr>
              <a:t>develops as an independent cluster</a:t>
            </a:r>
            <a:r>
              <a:rPr b="0" lang="tr-TR" sz="2000" spc="-1" strike="noStrike">
                <a:solidFill>
                  <a:srgbClr val="000000"/>
                </a:solidFill>
                <a:latin typeface="Times New Roman"/>
                <a:ea typeface="Calibri"/>
              </a:rPr>
              <a:t>. In this case, active research centers shift rapidly, and hub papers become provincial hubs with large z and small P. </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Therefore, monitoring z and P enable us to judge how each domain is developed. In order to detect emerging papers, which could be seeds of radical innovations, combination of z&amp;P analysis and published year of hub papers are used. </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marL="114480" algn="just">
              <a:lnSpc>
                <a:spcPct val="115000"/>
              </a:lnSpc>
              <a:tabLst>
                <a:tab algn="l" pos="0"/>
              </a:tabLst>
            </a:pPr>
            <a:endParaRPr b="0" lang="en-US" sz="2000" spc="-1" strike="noStrike">
              <a:latin typeface="Arial"/>
            </a:endParaRPr>
          </a:p>
        </p:txBody>
      </p:sp>
      <p:sp>
        <p:nvSpPr>
          <p:cNvPr id="143"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5"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i="1" lang="tr-TR" sz="2000" spc="-1" strike="noStrike">
                <a:solidFill>
                  <a:srgbClr val="000000"/>
                </a:solidFill>
                <a:latin typeface="Times New Roman"/>
                <a:ea typeface="Calibri"/>
              </a:rPr>
              <a:t> </a:t>
            </a:r>
            <a:r>
              <a:rPr b="1" lang="tr-TR" sz="2000" spc="-1" strike="noStrike">
                <a:solidFill>
                  <a:srgbClr val="000000"/>
                </a:solidFill>
                <a:latin typeface="Times New Roman"/>
                <a:ea typeface="Calibri"/>
              </a:rPr>
              <a:t>Citation networks:</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Focus on hub papers in emerging clusters, which should be provincial hubs, be relatively young, and deal different topics from other clusters. </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Emerging papers can be extracted by detecting clusters which have following features: </a:t>
            </a:r>
            <a:endParaRPr b="0" lang="en-US" sz="2000" spc="-1" strike="noStrike">
              <a:latin typeface="Arial"/>
            </a:endParaRPr>
          </a:p>
          <a:p>
            <a:pPr>
              <a:lnSpc>
                <a:spcPct val="100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1) z of hub papers are large and P are small, </a:t>
            </a:r>
            <a:endParaRPr b="0" lang="en-US" sz="2000" spc="-1" strike="noStrike">
              <a:latin typeface="Arial"/>
            </a:endParaRPr>
          </a:p>
          <a:p>
            <a:pPr>
              <a:lnSpc>
                <a:spcPct val="100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2) hub papers are young</a:t>
            </a:r>
            <a:endParaRPr b="0" lang="en-US" sz="2000" spc="-1" strike="noStrike">
              <a:latin typeface="Arial"/>
            </a:endParaRPr>
          </a:p>
          <a:p>
            <a:pPr>
              <a:lnSpc>
                <a:spcPct val="100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3) topics, which could be represented by cluster name, are different </a:t>
            </a: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from other clusters.</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marL="114480" algn="just">
              <a:lnSpc>
                <a:spcPct val="115000"/>
              </a:lnSpc>
              <a:tabLst>
                <a:tab algn="l" pos="0"/>
              </a:tabLst>
            </a:pPr>
            <a:endParaRPr b="0" lang="en-US" sz="2000" spc="-1" strike="noStrike">
              <a:latin typeface="Arial"/>
            </a:endParaRPr>
          </a:p>
        </p:txBody>
      </p:sp>
      <p:sp>
        <p:nvSpPr>
          <p:cNvPr id="146"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8"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i="1" lang="tr-TR" sz="2000" spc="-1" strike="noStrike">
                <a:solidFill>
                  <a:srgbClr val="000000"/>
                </a:solidFill>
                <a:latin typeface="Times New Roman"/>
                <a:ea typeface="Calibri"/>
              </a:rPr>
              <a:t> </a:t>
            </a:r>
            <a:r>
              <a:rPr b="1" lang="tr-TR" sz="2000" spc="-1" strike="noStrike">
                <a:solidFill>
                  <a:srgbClr val="000000"/>
                </a:solidFill>
                <a:latin typeface="Times New Roman"/>
                <a:ea typeface="Calibri"/>
              </a:rPr>
              <a:t>Citation networks:</a:t>
            </a:r>
            <a:endParaRPr b="0" lang="en-US" sz="2000" spc="-1" strike="noStrike">
              <a:latin typeface="Arial"/>
            </a:endParaRPr>
          </a:p>
          <a:p>
            <a:pPr>
              <a:lnSpc>
                <a:spcPct val="100000"/>
              </a:lnSpc>
              <a:tabLst>
                <a:tab algn="l" pos="0"/>
              </a:tabLst>
            </a:pPr>
            <a:r>
              <a:rPr b="0" lang="tr-TR" sz="2000" spc="-1" strike="noStrike">
                <a:solidFill>
                  <a:srgbClr val="000000"/>
                </a:solidFill>
                <a:latin typeface="Times New Roman"/>
                <a:ea typeface="Calibri"/>
              </a:rPr>
              <a:t>Patent citation network is a good source of information for making predictions for technological development.</a:t>
            </a:r>
            <a:endParaRPr b="0" lang="en-US" sz="2000" spc="-1" strike="noStrike">
              <a:latin typeface="Arial"/>
            </a:endParaRPr>
          </a:p>
          <a:p>
            <a:pPr>
              <a:lnSpc>
                <a:spcPct val="100000"/>
              </a:lnSpc>
              <a:tabLst>
                <a:tab algn="l" pos="0"/>
              </a:tabLst>
            </a:pPr>
            <a:r>
              <a:rPr b="1" lang="tr-TR" sz="2000" spc="-1" strike="noStrike" u="sng">
                <a:solidFill>
                  <a:srgbClr val="000000"/>
                </a:solidFill>
                <a:uFillTx/>
                <a:latin typeface="Times New Roman"/>
                <a:ea typeface="Calibri"/>
              </a:rPr>
              <a:t>Conclusions to be drawn from citation networks:</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Prediction of emerging field of technologies : Database should be scanned to detect ”hot spots”.</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Identification of expert referees </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Error propagation in citation networks </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Institutional research rankings</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Developing profiles of top authors and institutions in terms of research    performance </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Productivity comparisons</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Establishing faculty productivity and tenure standards</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Assessing the influence of top scholarly articles</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marL="114480" algn="just">
              <a:lnSpc>
                <a:spcPct val="115000"/>
              </a:lnSpc>
              <a:tabLst>
                <a:tab algn="l" pos="0"/>
              </a:tabLst>
            </a:pPr>
            <a:endParaRPr b="0" lang="en-US" sz="2000" spc="-1" strike="noStrike">
              <a:latin typeface="Arial"/>
            </a:endParaRPr>
          </a:p>
        </p:txBody>
      </p:sp>
      <p:sp>
        <p:nvSpPr>
          <p:cNvPr id="149"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1"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0" lang="tr-TR" sz="1800" spc="-1" strike="noStrike">
                <a:solidFill>
                  <a:srgbClr val="000000"/>
                </a:solidFill>
                <a:latin typeface="Times New Roman"/>
                <a:ea typeface="Calibri"/>
              </a:rPr>
              <a:t>Techno-sciences develop as a result of interactions among knowledge developments, market expectations, and local capabilities. </a:t>
            </a:r>
            <a:endParaRPr b="0" lang="en-US" sz="1800" spc="-1" strike="noStrike">
              <a:latin typeface="Arial"/>
            </a:endParaRPr>
          </a:p>
          <a:p>
            <a:pPr>
              <a:lnSpc>
                <a:spcPct val="115000"/>
              </a:lnSpc>
              <a:spcAft>
                <a:spcPts val="1001"/>
              </a:spcAft>
              <a:tabLst>
                <a:tab algn="l" pos="0"/>
              </a:tabLst>
            </a:pPr>
            <a:r>
              <a:rPr b="0" lang="tr-TR" sz="1800" spc="-1" strike="noStrike">
                <a:solidFill>
                  <a:srgbClr val="000000"/>
                </a:solidFill>
                <a:latin typeface="Times New Roman"/>
                <a:ea typeface="Calibri"/>
              </a:rPr>
              <a:t>Do patents and patent maps can provide us with an analytical lens for studying the complex dynamics of technological innovations? Most patent research has focused on the analysis of the economic dimension. The different kinds of information contained in a patent, however, allow us to study also the geography of inventions, the social networks of co-inventors, and the patterns in the global knowledge bases of inventions.</a:t>
            </a:r>
            <a:endParaRPr b="0" lang="en-US" sz="18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1800" spc="-1" strike="noStrike">
                <a:solidFill>
                  <a:srgbClr val="000000"/>
                </a:solidFill>
                <a:latin typeface="Times New Roman"/>
                <a:ea typeface="Calibri"/>
              </a:rPr>
              <a:t>On January 1, 2013, USPTO(US Patent Office) and EPO(European Patent Office) introduced a new system  so-called Cooperative Patent Classifications(CPC) that differs from existing patent classifications (such as International Patent Classifications IPC, and its American or European equivalents).</a:t>
            </a:r>
            <a:endParaRPr b="0" lang="en-US" sz="18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1800" spc="-1" strike="noStrike">
                <a:solidFill>
                  <a:srgbClr val="000000"/>
                </a:solidFill>
                <a:latin typeface="Times New Roman"/>
                <a:ea typeface="Calibri"/>
              </a:rPr>
              <a:t> </a:t>
            </a:r>
            <a:r>
              <a:rPr b="0" lang="tr-TR" sz="1800" spc="-1" strike="noStrike">
                <a:solidFill>
                  <a:srgbClr val="000000"/>
                </a:solidFill>
                <a:latin typeface="Times New Roman"/>
                <a:ea typeface="Calibri"/>
              </a:rPr>
              <a:t>The technology classification in terms of CPC takes a reflexive turn whereas the previous classification systems have grown historically with the institutions and combine patents that cover product and process innovations at different scales</a:t>
            </a:r>
            <a:endParaRPr b="0" lang="en-US" sz="1800" spc="-1" strike="noStrike">
              <a:latin typeface="Arial"/>
            </a:endParaRPr>
          </a:p>
          <a:p>
            <a:pPr marL="114480" algn="just">
              <a:lnSpc>
                <a:spcPct val="115000"/>
              </a:lnSpc>
              <a:tabLst>
                <a:tab algn="l" pos="0"/>
              </a:tabLst>
            </a:pPr>
            <a:endParaRPr b="0" lang="en-US" sz="1800" spc="-1" strike="noStrike">
              <a:latin typeface="Arial"/>
            </a:endParaRPr>
          </a:p>
        </p:txBody>
      </p:sp>
      <p:sp>
        <p:nvSpPr>
          <p:cNvPr id="152"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4"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tr-TR" sz="2000" spc="-1" strike="noStrike" u="sng">
                <a:solidFill>
                  <a:srgbClr val="000000"/>
                </a:solidFill>
                <a:uFillTx/>
                <a:latin typeface="Times New Roman"/>
                <a:ea typeface="Calibri"/>
              </a:rPr>
              <a:t>Knowledge discovery: </a:t>
            </a:r>
            <a:endParaRPr b="0" lang="en-US" sz="2000" spc="-1" strike="noStrike">
              <a:latin typeface="Arial"/>
            </a:endParaRPr>
          </a:p>
          <a:p>
            <a:pPr>
              <a:lnSpc>
                <a:spcPct val="100000"/>
              </a:lnSpc>
              <a:tabLst>
                <a:tab algn="l" pos="0"/>
              </a:tabLst>
            </a:pPr>
            <a:r>
              <a:rPr b="0" lang="tr-TR" sz="2000" spc="-1" strike="noStrike">
                <a:solidFill>
                  <a:srgbClr val="000000"/>
                </a:solidFill>
                <a:latin typeface="Times New Roman"/>
                <a:ea typeface="Calibri"/>
              </a:rPr>
              <a:t>The most well-known branch of data mining is knowledge discovery, also known as </a:t>
            </a:r>
            <a:r>
              <a:rPr b="1" lang="tr-TR" sz="2000" spc="-1" strike="noStrike">
                <a:solidFill>
                  <a:srgbClr val="000000"/>
                </a:solidFill>
                <a:latin typeface="Times New Roman"/>
                <a:ea typeface="Calibri"/>
              </a:rPr>
              <a:t>knowledge discovery in databases (KDD</a:t>
            </a:r>
            <a:r>
              <a:rPr b="0" lang="tr-TR" sz="2000" spc="-1" strike="noStrike">
                <a:solidFill>
                  <a:srgbClr val="000000"/>
                </a:solidFill>
                <a:latin typeface="Times New Roman"/>
                <a:ea typeface="Calibri"/>
              </a:rPr>
              <a:t>). It creates abstractions of the input data. The knowledge obtained through the process may become additional data that is usefull for further usage and discovery. Often the outcomes from knowledge discovery are not actionable.</a:t>
            </a:r>
            <a:endParaRPr b="0" lang="en-US" sz="2000" spc="-1" strike="noStrike">
              <a:latin typeface="Arial"/>
            </a:endParaRPr>
          </a:p>
          <a:p>
            <a:pPr>
              <a:lnSpc>
                <a:spcPct val="100000"/>
              </a:lnSpc>
              <a:tabLst>
                <a:tab algn="l" pos="0"/>
              </a:tabLst>
            </a:pPr>
            <a:r>
              <a:rPr b="1" lang="tr-TR" sz="2000" spc="-1" strike="noStrike">
                <a:solidFill>
                  <a:srgbClr val="000000"/>
                </a:solidFill>
                <a:latin typeface="Times New Roman"/>
                <a:ea typeface="Calibri"/>
              </a:rPr>
              <a:t>Domain driven data mining (actionable knowledge discovery) </a:t>
            </a:r>
            <a:r>
              <a:rPr b="0" lang="tr-TR" sz="2000" spc="-1" strike="noStrike">
                <a:solidFill>
                  <a:srgbClr val="000000"/>
                </a:solidFill>
                <a:latin typeface="Times New Roman"/>
                <a:ea typeface="Calibri"/>
              </a:rPr>
              <a:t>: Aims to discover and deliver actionable knowledge and insights.</a:t>
            </a:r>
            <a:endParaRPr b="0" lang="en-US" sz="2000" spc="-1" strike="noStrike">
              <a:latin typeface="Arial"/>
            </a:endParaRPr>
          </a:p>
          <a:p>
            <a:pPr>
              <a:lnSpc>
                <a:spcPct val="100000"/>
              </a:lnSpc>
              <a:tabLst>
                <a:tab algn="l" pos="0"/>
              </a:tabLst>
            </a:pPr>
            <a:r>
              <a:rPr b="1" lang="tr-TR" sz="2000" spc="-1" strike="noStrike">
                <a:solidFill>
                  <a:srgbClr val="000000"/>
                </a:solidFill>
                <a:latin typeface="Times New Roman"/>
                <a:ea typeface="Calibri"/>
              </a:rPr>
              <a:t>Example:</a:t>
            </a:r>
            <a:endParaRPr b="0" lang="en-US" sz="2000" spc="-1" strike="noStrike">
              <a:latin typeface="Arial"/>
            </a:endParaRPr>
          </a:p>
          <a:p>
            <a:pPr>
              <a:lnSpc>
                <a:spcPct val="115000"/>
              </a:lnSpc>
              <a:spcAft>
                <a:spcPts val="1001"/>
              </a:spcAft>
              <a:tabLst>
                <a:tab algn="l" pos="0"/>
              </a:tabLst>
            </a:pPr>
            <a:r>
              <a:rPr b="0" lang="tr-TR" sz="2000" spc="-1" strike="noStrike">
                <a:solidFill>
                  <a:srgbClr val="000000"/>
                </a:solidFill>
                <a:latin typeface="Times New Roman"/>
                <a:ea typeface="Calibri"/>
              </a:rPr>
              <a:t>Knowledge discovery in SW development is used in the area of </a:t>
            </a:r>
            <a:r>
              <a:rPr b="1" lang="tr-TR" sz="2000" spc="-1" strike="noStrike">
                <a:solidFill>
                  <a:srgbClr val="000000"/>
                </a:solidFill>
                <a:latin typeface="Times New Roman"/>
                <a:ea typeface="Calibri"/>
              </a:rPr>
              <a:t>software modernization, weakness discovery and compliance which involves understanding existing software artifacts</a:t>
            </a:r>
            <a:r>
              <a:rPr b="0" lang="tr-TR" sz="2000" spc="-1" strike="noStrike">
                <a:solidFill>
                  <a:srgbClr val="000000"/>
                </a:solidFill>
                <a:latin typeface="Times New Roman"/>
                <a:ea typeface="Calibri"/>
              </a:rPr>
              <a:t>. Uses concept of reverse engineering. Knowledge obtained from existing software is presented in the form of models to which specific queries can be made when necessary .Common format of representing knowledge obtained from existing software is entity relationship</a:t>
            </a:r>
            <a:r>
              <a:rPr b="0" lang="tr-TR" sz="2400" spc="-1" strike="noStrike">
                <a:solidFill>
                  <a:srgbClr val="000000"/>
                </a:solidFill>
                <a:latin typeface="Times New Roman"/>
                <a:ea typeface="Calibri"/>
              </a:rPr>
              <a:t>. </a:t>
            </a:r>
            <a:endParaRPr b="0" lang="en-US" sz="2400" spc="-1" strike="noStrike">
              <a:latin typeface="Arial"/>
            </a:endParaRPr>
          </a:p>
          <a:p>
            <a:pPr marL="114480" algn="just">
              <a:lnSpc>
                <a:spcPct val="115000"/>
              </a:lnSpc>
              <a:tabLst>
                <a:tab algn="l" pos="0"/>
              </a:tabLst>
            </a:pPr>
            <a:endParaRPr b="0" lang="en-US" sz="2400" spc="-1" strike="noStrike">
              <a:latin typeface="Arial"/>
            </a:endParaRPr>
          </a:p>
        </p:txBody>
      </p:sp>
      <p:sp>
        <p:nvSpPr>
          <p:cNvPr id="155"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7"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tr-TR" sz="2400" spc="-1" strike="noStrike">
                <a:solidFill>
                  <a:srgbClr val="000000"/>
                </a:solidFill>
                <a:latin typeface="Times New Roman"/>
                <a:ea typeface="Calibri"/>
              </a:rPr>
              <a:t>Object Management Group (OMG) developed specification Knowledge Discovery Metamodel (KDM) which defines an ontology for the software assets and their relationships for the purpose of performing knowledge discovery of existing code. </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Knowledge discovery from existing software systems, also known as software mining is closely related to data mining, since existing software artifacts contain enormous value for risk management and business value, key for the evaluation and evolution of software systems. </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Instead of mining individual data sets, software mining focuses on metadata, such as process flows (e.g. data flows, control flows, &amp; call maps), architecture, database schemas, and business rules/terms/process.</a:t>
            </a:r>
            <a:endParaRPr b="0" lang="en-US" sz="2400" spc="-1" strike="noStrike">
              <a:latin typeface="Arial"/>
            </a:endParaRPr>
          </a:p>
          <a:p>
            <a:pPr marL="114480" algn="just">
              <a:lnSpc>
                <a:spcPct val="115000"/>
              </a:lnSpc>
              <a:tabLst>
                <a:tab algn="l" pos="0"/>
              </a:tabLst>
            </a:pPr>
            <a:endParaRPr b="0" lang="en-US" sz="2400" spc="-1" strike="noStrike">
              <a:latin typeface="Arial"/>
            </a:endParaRPr>
          </a:p>
        </p:txBody>
      </p:sp>
      <p:sp>
        <p:nvSpPr>
          <p:cNvPr id="158"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0"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marL="114480" algn="just">
              <a:lnSpc>
                <a:spcPct val="115000"/>
              </a:lnSpc>
              <a:tabLst>
                <a:tab algn="l" pos="0"/>
              </a:tabLst>
            </a:pPr>
            <a:r>
              <a:rPr b="1" lang="tr-TR" sz="2400" spc="-1" strike="noStrike" u="sng">
                <a:solidFill>
                  <a:srgbClr val="000000"/>
                </a:solidFill>
                <a:uFillTx/>
                <a:latin typeface="Times New Roman"/>
                <a:ea typeface="Calibri"/>
              </a:rPr>
              <a:t>Innovation and creativity:</a:t>
            </a:r>
            <a:endParaRPr b="0" lang="en-US" sz="2400" spc="-1" strike="noStrike">
              <a:latin typeface="Arial"/>
            </a:endParaRPr>
          </a:p>
          <a:p>
            <a:pPr marL="457200" indent="-341280" algn="just">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Machines are taking over the monotonic repeated tasks.</a:t>
            </a:r>
            <a:endParaRPr b="0" lang="en-US" sz="2400" spc="-1" strike="noStrike">
              <a:latin typeface="Arial"/>
            </a:endParaRPr>
          </a:p>
          <a:p>
            <a:pPr marL="457200" indent="-341280" algn="just">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We will be freed up to explore the unlimited creativity that we possess but have never been able to fully harness. </a:t>
            </a:r>
            <a:endParaRPr b="0" lang="en-US" sz="2400" spc="-1" strike="noStrike">
              <a:latin typeface="Arial"/>
            </a:endParaRPr>
          </a:p>
          <a:p>
            <a:pPr marL="457200" indent="-341280" algn="just">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We create in ways that can’t be reduced to an algorithm</a:t>
            </a:r>
            <a:endParaRPr b="0" lang="en-US" sz="2400" spc="-1" strike="noStrike">
              <a:latin typeface="Arial"/>
            </a:endParaRPr>
          </a:p>
          <a:p>
            <a:pPr marL="457200" indent="-341280" algn="just">
              <a:lnSpc>
                <a:spcPct val="115000"/>
              </a:lnSpc>
              <a:buClr>
                <a:srgbClr val="000000"/>
              </a:buClr>
              <a:buFont typeface="Arial"/>
              <a:buChar char="•"/>
              <a:tabLst>
                <a:tab algn="l" pos="0"/>
              </a:tabLst>
            </a:pPr>
            <a:r>
              <a:rPr b="0" lang="en-US" sz="2400" spc="-1" strike="noStrike">
                <a:solidFill>
                  <a:srgbClr val="000000"/>
                </a:solidFill>
                <a:latin typeface="Times New Roman"/>
                <a:ea typeface="Calibri"/>
              </a:rPr>
              <a:t>Machines aren’t artistic or creative – yet</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 </a:t>
            </a:r>
            <a:endParaRPr b="0" lang="en-US" sz="2400" spc="-1" strike="noStrike">
              <a:latin typeface="Arial"/>
            </a:endParaRPr>
          </a:p>
          <a:p>
            <a:pPr marL="457200" indent="-341280" algn="just">
              <a:lnSpc>
                <a:spcPct val="115000"/>
              </a:lnSpc>
              <a:buClr>
                <a:srgbClr val="000000"/>
              </a:buClr>
              <a:buFont typeface="Arial"/>
              <a:buChar char="•"/>
              <a:tabLst>
                <a:tab algn="l" pos="0"/>
              </a:tabLst>
            </a:pPr>
            <a:r>
              <a:rPr b="0" lang="en-US" sz="2400" spc="-1" strike="noStrike">
                <a:solidFill>
                  <a:srgbClr val="000000"/>
                </a:solidFill>
                <a:latin typeface="Times New Roman"/>
                <a:ea typeface="Calibri"/>
              </a:rPr>
              <a:t>Reinforce creativity and  divergent thinking. </a:t>
            </a:r>
            <a:endParaRPr b="0" lang="en-US" sz="2400" spc="-1" strike="noStrike">
              <a:latin typeface="Arial"/>
            </a:endParaRPr>
          </a:p>
          <a:p>
            <a:pPr marL="114480" algn="just">
              <a:lnSpc>
                <a:spcPct val="115000"/>
              </a:lnSpc>
              <a:tabLst>
                <a:tab algn="l" pos="0"/>
              </a:tabLst>
            </a:pP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A</a:t>
            </a:r>
            <a:r>
              <a:rPr b="0" lang="en-US" sz="2400" spc="-1" strike="noStrike">
                <a:solidFill>
                  <a:srgbClr val="000000"/>
                </a:solidFill>
                <a:latin typeface="Times New Roman"/>
                <a:ea typeface="Calibri"/>
              </a:rPr>
              <a:t>ccelerate the best and most creative ideas to market as quickly as possible. Innovation and creativity are the lasting competitive advantage, for individuals, for cultures and for businesses.</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Intellient machines are taking over  hundreds of  engineers and lawyers jobs to review intellectual property claims and patents. </a:t>
            </a:r>
            <a:endParaRPr b="0" lang="en-US" sz="2400" spc="-1" strike="noStrike">
              <a:latin typeface="Arial"/>
            </a:endParaRPr>
          </a:p>
        </p:txBody>
      </p:sp>
      <p:sp>
        <p:nvSpPr>
          <p:cNvPr id="161"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82" name="CustomShape 2"/>
          <p:cNvSpPr/>
          <p:nvPr/>
        </p:nvSpPr>
        <p:spPr>
          <a:xfrm>
            <a:off x="457200" y="914400"/>
            <a:ext cx="8227800" cy="594180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Calibri"/>
                <a:ea typeface="Calibri"/>
              </a:rPr>
              <a:t>Machine Innovation: Is it a mith or possibility?</a:t>
            </a:r>
            <a:endParaRPr b="0" lang="en-US" sz="28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Can machine </a:t>
            </a:r>
            <a:r>
              <a:rPr b="1" i="1" lang="tr-TR" sz="2400" spc="-1" strike="noStrike">
                <a:solidFill>
                  <a:srgbClr val="000000"/>
                </a:solidFill>
                <a:latin typeface="Times New Roman"/>
                <a:ea typeface="Calibri"/>
              </a:rPr>
              <a:t>learn to innovate </a:t>
            </a:r>
            <a:r>
              <a:rPr b="0" lang="tr-TR" sz="2400" spc="-1" strike="noStrike">
                <a:solidFill>
                  <a:srgbClr val="000000"/>
                </a:solidFill>
                <a:latin typeface="Times New Roman"/>
                <a:ea typeface="Calibri"/>
              </a:rPr>
              <a:t>via </a:t>
            </a:r>
            <a:r>
              <a:rPr b="1" i="1" lang="tr-TR" sz="2400" spc="-1" strike="noStrike">
                <a:solidFill>
                  <a:srgbClr val="000000"/>
                </a:solidFill>
                <a:latin typeface="Times New Roman"/>
                <a:ea typeface="Calibri"/>
              </a:rPr>
              <a:t>building a model </a:t>
            </a:r>
            <a:r>
              <a:rPr b="0" lang="tr-TR" sz="2400" spc="-1" strike="noStrike">
                <a:solidFill>
                  <a:srgbClr val="000000"/>
                </a:solidFill>
                <a:latin typeface="Times New Roman"/>
                <a:ea typeface="Calibri"/>
              </a:rPr>
              <a:t>or via </a:t>
            </a:r>
            <a:r>
              <a:rPr b="1" i="1" lang="tr-TR" sz="2400" spc="-1" strike="noStrike">
                <a:solidFill>
                  <a:srgbClr val="000000"/>
                </a:solidFill>
                <a:latin typeface="Times New Roman"/>
                <a:ea typeface="Calibri"/>
              </a:rPr>
              <a:t>machine learning</a:t>
            </a:r>
            <a:r>
              <a:rPr b="0" lang="tr-TR" sz="2400" spc="-1" strike="noStrike">
                <a:solidFill>
                  <a:srgbClr val="000000"/>
                </a:solidFill>
                <a:latin typeface="Times New Roman"/>
                <a:ea typeface="Calibri"/>
              </a:rPr>
              <a:t> using big data of past innovations?</a:t>
            </a:r>
            <a:r>
              <a:rPr b="0" lang="tr-TR" sz="2400" spc="-1" strike="noStrike">
                <a:solidFill>
                  <a:srgbClr val="000000"/>
                </a:solidFill>
                <a:latin typeface="Calibri"/>
                <a:ea typeface="Calibri"/>
              </a:rPr>
              <a:t> </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Innovation and creativity are </a:t>
            </a:r>
            <a:r>
              <a:rPr b="1" i="1" lang="tr-TR" sz="2400" spc="-1" strike="noStrike">
                <a:solidFill>
                  <a:srgbClr val="000000"/>
                </a:solidFill>
                <a:latin typeface="Times New Roman"/>
                <a:ea typeface="Calibri"/>
              </a:rPr>
              <a:t>cumulative process</a:t>
            </a:r>
            <a:r>
              <a:rPr b="0" lang="tr-TR" sz="2400" spc="-1" strike="noStrike">
                <a:solidFill>
                  <a:srgbClr val="000000"/>
                </a:solidFill>
                <a:latin typeface="Times New Roman"/>
                <a:ea typeface="Calibri"/>
              </a:rPr>
              <a:t>es, in which </a:t>
            </a:r>
            <a:r>
              <a:rPr b="1" i="1" lang="tr-TR" sz="2400" spc="-1" strike="noStrike">
                <a:solidFill>
                  <a:srgbClr val="000000"/>
                </a:solidFill>
                <a:latin typeface="Times New Roman"/>
                <a:ea typeface="Calibri"/>
              </a:rPr>
              <a:t>new ideas build upon old</a:t>
            </a:r>
            <a:r>
              <a:rPr b="0" lang="tr-TR" sz="2400" spc="-1" strike="noStrike">
                <a:solidFill>
                  <a:srgbClr val="000000"/>
                </a:solidFill>
                <a:latin typeface="Times New Roman"/>
                <a:ea typeface="Calibri"/>
              </a:rPr>
              <a:t>. </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How to explore patterns of  </a:t>
            </a:r>
            <a:r>
              <a:rPr b="1" i="1" lang="tr-TR" sz="2400" spc="-1" strike="noStrike">
                <a:solidFill>
                  <a:srgbClr val="000000"/>
                </a:solidFill>
                <a:latin typeface="Times New Roman"/>
                <a:ea typeface="Calibri"/>
              </a:rPr>
              <a:t>technological innovation </a:t>
            </a:r>
            <a:r>
              <a:rPr b="0" lang="tr-TR" sz="2400" spc="-1" strike="noStrike">
                <a:solidFill>
                  <a:srgbClr val="000000"/>
                </a:solidFill>
                <a:latin typeface="Times New Roman"/>
                <a:ea typeface="Calibri"/>
              </a:rPr>
              <a:t>,cultural creativity and </a:t>
            </a:r>
            <a:r>
              <a:rPr b="1" i="1" lang="tr-TR" sz="2400" spc="-1" strike="noStrike">
                <a:solidFill>
                  <a:srgbClr val="000000"/>
                </a:solidFill>
                <a:latin typeface="Times New Roman"/>
                <a:ea typeface="Calibri"/>
              </a:rPr>
              <a:t>academic advance</a:t>
            </a:r>
            <a:r>
              <a:rPr b="0" lang="tr-TR" sz="2400" spc="-1" strike="noStrike">
                <a:solidFill>
                  <a:srgbClr val="000000"/>
                </a:solidFill>
                <a:latin typeface="Times New Roman"/>
                <a:ea typeface="Calibri"/>
              </a:rPr>
              <a:t>?</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Examination of innovation patterns  may help. Patent maps, citation networks and  innovator networks (</a:t>
            </a:r>
            <a:r>
              <a:rPr b="1" i="1" lang="tr-TR" sz="2400" spc="-1" strike="noStrike">
                <a:solidFill>
                  <a:srgbClr val="000000"/>
                </a:solidFill>
                <a:latin typeface="Times New Roman"/>
                <a:ea typeface="Calibri"/>
              </a:rPr>
              <a:t>co-inventor social network</a:t>
            </a:r>
            <a:r>
              <a:rPr b="0" lang="tr-TR" sz="2400" spc="-1" strike="noStrike">
                <a:solidFill>
                  <a:srgbClr val="000000"/>
                </a:solidFill>
                <a:latin typeface="Times New Roman"/>
                <a:ea typeface="Calibri"/>
              </a:rPr>
              <a:t>) may provide insight for studying the complex dynamics of technological innovations. </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Good structural data is available on the linkages and relationships of different pieces of knowledge, for example as provided by citation information. Progress in </a:t>
            </a:r>
            <a:r>
              <a:rPr b="1" i="1" lang="tr-TR" sz="2400" spc="-1" strike="noStrike">
                <a:solidFill>
                  <a:srgbClr val="000000"/>
                </a:solidFill>
                <a:latin typeface="Times New Roman"/>
                <a:ea typeface="Calibri"/>
              </a:rPr>
              <a:t>life cycle of innovation </a:t>
            </a:r>
            <a:r>
              <a:rPr b="0" lang="tr-TR" sz="2400" spc="-1" strike="noStrike">
                <a:solidFill>
                  <a:srgbClr val="000000"/>
                </a:solidFill>
                <a:latin typeface="Times New Roman"/>
                <a:ea typeface="Calibri"/>
              </a:rPr>
              <a:t>can  be traced </a:t>
            </a:r>
            <a:r>
              <a:rPr b="1" i="1" lang="tr-TR" sz="2400" spc="-1" strike="noStrike">
                <a:solidFill>
                  <a:srgbClr val="000000"/>
                </a:solidFill>
                <a:latin typeface="Times New Roman"/>
                <a:ea typeface="Calibri"/>
              </a:rPr>
              <a:t>via citation network </a:t>
            </a:r>
            <a:r>
              <a:rPr b="0" lang="tr-TR" sz="2400" spc="-1" strike="noStrike">
                <a:solidFill>
                  <a:srgbClr val="000000"/>
                </a:solidFill>
                <a:latin typeface="Times New Roman"/>
                <a:ea typeface="Calibri"/>
              </a:rPr>
              <a:t>or similar structural information.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83"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3"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400" spc="-1" strike="noStrike" u="sng">
                <a:solidFill>
                  <a:srgbClr val="000000"/>
                </a:solidFill>
                <a:uFillTx/>
                <a:latin typeface="Times New Roman"/>
                <a:ea typeface="Calibri"/>
              </a:rPr>
              <a:t>AI and Super intelligence:</a:t>
            </a:r>
            <a:endParaRPr b="0" lang="en-US" sz="24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Race for A.I. talent among companies like Google, Facebook, Apple, Amazon, Microsoft , Chinese firm Baidu  . </a:t>
            </a:r>
            <a:endParaRPr b="0" lang="en-US" sz="24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Goal is to control innovations via new platforms seeking ultimate goal of “artificial general intelligence”. </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Computers will  learn from the ground up (from data) rather than from the top down (from rules). </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An artificial neural network could do something similar, by gradually altering, on a guided trial-and-error basis, the numerical relationships among artificial neurons. It would not need to be preprogrammed with fixed rules. It would, instead, rewire itself to reflect patterns in the data it absorbed.</a:t>
            </a:r>
            <a:endParaRPr b="0" lang="en-US" sz="2400" spc="-1" strike="noStrike">
              <a:latin typeface="Arial"/>
            </a:endParaRPr>
          </a:p>
          <a:p>
            <a:pPr marL="114480" algn="just">
              <a:lnSpc>
                <a:spcPct val="115000"/>
              </a:lnSpc>
              <a:tabLst>
                <a:tab algn="l" pos="0"/>
              </a:tabLst>
            </a:pPr>
            <a:endParaRPr b="0" lang="en-US" sz="2400" spc="-1" strike="noStrike">
              <a:latin typeface="Arial"/>
            </a:endParaRPr>
          </a:p>
        </p:txBody>
      </p:sp>
      <p:sp>
        <p:nvSpPr>
          <p:cNvPr id="164"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6" name="CustomShape 2"/>
          <p:cNvSpPr/>
          <p:nvPr/>
        </p:nvSpPr>
        <p:spPr>
          <a:xfrm>
            <a:off x="304920" y="914400"/>
            <a:ext cx="8380080" cy="578952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000" spc="-1" strike="noStrike" u="sng">
                <a:solidFill>
                  <a:srgbClr val="000000"/>
                </a:solidFill>
                <a:uFillTx/>
                <a:latin typeface="Times New Roman"/>
                <a:ea typeface="Calibri"/>
              </a:rPr>
              <a:t>Singularity: </a:t>
            </a:r>
            <a:r>
              <a:rPr b="1"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The point at which AI exceeds Human intelligence.</a:t>
            </a:r>
            <a:endParaRPr b="0" lang="en-US" sz="2000" spc="-1" strike="noStrike">
              <a:latin typeface="Arial"/>
            </a:endParaRPr>
          </a:p>
          <a:p>
            <a:pPr marL="114480">
              <a:lnSpc>
                <a:spcPct val="115000"/>
              </a:lnSpc>
              <a:tabLst>
                <a:tab algn="l" pos="0"/>
              </a:tabLst>
            </a:pPr>
            <a:r>
              <a:rPr b="1" lang="tr-TR" sz="2000" spc="-1" strike="noStrike">
                <a:solidFill>
                  <a:srgbClr val="000000"/>
                </a:solidFill>
                <a:latin typeface="Times New Roman"/>
                <a:ea typeface="Calibri"/>
              </a:rPr>
              <a:t>John von Neumann -1958 </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Singularity is the moment beyond which "technological progress will become incomprehensively rapid and complicated."</a:t>
            </a:r>
            <a:endParaRPr b="0" lang="en-US" sz="2000" spc="-1" strike="noStrike">
              <a:latin typeface="Arial"/>
            </a:endParaRPr>
          </a:p>
          <a:p>
            <a:pPr marL="114480">
              <a:lnSpc>
                <a:spcPct val="115000"/>
              </a:lnSpc>
              <a:tabLst>
                <a:tab algn="l" pos="0"/>
              </a:tabLst>
            </a:pPr>
            <a:r>
              <a:rPr b="1" lang="tr-TR" sz="2000" spc="-1" strike="noStrike">
                <a:solidFill>
                  <a:srgbClr val="000000"/>
                </a:solidFill>
                <a:latin typeface="Times New Roman"/>
                <a:ea typeface="Calibri"/>
              </a:rPr>
              <a:t>Irving John Good -1965</a:t>
            </a:r>
            <a:r>
              <a:rPr b="0" lang="tr-TR" sz="2000" spc="-1" strike="noStrike">
                <a:solidFill>
                  <a:srgbClr val="000000"/>
                </a:solidFill>
                <a:latin typeface="Times New Roman"/>
                <a:ea typeface="Calibri"/>
              </a:rPr>
              <a:t>: </a:t>
            </a:r>
            <a:r>
              <a:rPr b="1" lang="tr-TR" sz="2000" spc="-1" strike="noStrike">
                <a:solidFill>
                  <a:srgbClr val="000000"/>
                </a:solidFill>
                <a:latin typeface="Times New Roman"/>
                <a:ea typeface="Calibri"/>
              </a:rPr>
              <a:t>Intelligence explosion hypothesis</a:t>
            </a:r>
            <a:r>
              <a:rPr b="0" lang="tr-TR" sz="2000" spc="-1" strike="noStrike">
                <a:solidFill>
                  <a:srgbClr val="000000"/>
                </a:solidFill>
                <a:latin typeface="Times New Roman"/>
                <a:ea typeface="Calibri"/>
              </a:rPr>
              <a:t>: A</a:t>
            </a:r>
            <a:r>
              <a:rPr b="0" lang="en-US" sz="2000" spc="-1" strike="noStrike">
                <a:solidFill>
                  <a:srgbClr val="000000"/>
                </a:solidFill>
                <a:latin typeface="Times New Roman"/>
                <a:ea typeface="Calibri"/>
              </a:rPr>
              <a:t> positive feedback cycle within which minds will make</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technology to improve  which once started will rapidly surge upwards and create super-intelligence. </a:t>
            </a:r>
            <a:endParaRPr b="0" lang="en-US" sz="2000" spc="-1" strike="noStrike">
              <a:latin typeface="Arial"/>
            </a:endParaRPr>
          </a:p>
          <a:p>
            <a:pPr marL="114480">
              <a:lnSpc>
                <a:spcPct val="115000"/>
              </a:lnSpc>
              <a:tabLst>
                <a:tab algn="l" pos="0"/>
              </a:tabLst>
            </a:pPr>
            <a:r>
              <a:rPr b="1" lang="tr-TR" sz="2000" spc="-1" strike="noStrike">
                <a:solidFill>
                  <a:srgbClr val="000000"/>
                </a:solidFill>
                <a:latin typeface="Times New Roman"/>
                <a:ea typeface="Calibri"/>
              </a:rPr>
              <a:t>Ray Kurzweil :Accelerating change thesis. </a:t>
            </a:r>
            <a:r>
              <a:rPr b="0" lang="tr-TR" sz="2000" spc="-1" strike="noStrike">
                <a:solidFill>
                  <a:srgbClr val="000000"/>
                </a:solidFill>
                <a:latin typeface="Times New Roman"/>
                <a:ea typeface="Calibri"/>
              </a:rPr>
              <a:t>A</a:t>
            </a:r>
            <a:r>
              <a:rPr b="0" lang="en-US" sz="2000" spc="-1" strike="noStrike">
                <a:solidFill>
                  <a:srgbClr val="000000"/>
                </a:solidFill>
                <a:latin typeface="Times New Roman"/>
                <a:ea typeface="Calibri"/>
              </a:rPr>
              <a:t> future period during which the pace of technological change will be so rapid, its impact so deep, that human life will be irreversibly transformed.</a:t>
            </a:r>
            <a:endParaRPr b="0" lang="en-US" sz="2000" spc="-1" strike="noStrike">
              <a:latin typeface="Arial"/>
            </a:endParaRPr>
          </a:p>
          <a:p>
            <a:pPr marL="11448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Singularity may occure in 2045 as machine speed and memory capacity exceeds that of human (Moore’s law). Super intelligent machines  will then built even more intelligent machines in an accelerating “intelligence explosion”.</a:t>
            </a:r>
            <a:endParaRPr b="0" lang="en-US" sz="2000" spc="-1" strike="noStrike">
              <a:latin typeface="Arial"/>
            </a:endParaRPr>
          </a:p>
          <a:p>
            <a:pPr marL="114480">
              <a:lnSpc>
                <a:spcPct val="115000"/>
              </a:lnSpc>
              <a:tabLst>
                <a:tab algn="l" pos="0"/>
              </a:tabLst>
            </a:pPr>
            <a:endParaRPr b="0" lang="en-US" sz="2000" spc="-1" strike="noStrike">
              <a:latin typeface="Arial"/>
            </a:endParaRPr>
          </a:p>
        </p:txBody>
      </p:sp>
      <p:sp>
        <p:nvSpPr>
          <p:cNvPr id="167"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8227800" cy="48564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9"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a:lnSpc>
                <a:spcPct val="100000"/>
              </a:lnSpc>
              <a:spcAft>
                <a:spcPts val="1001"/>
              </a:spcAft>
              <a:tabLst>
                <a:tab algn="l" pos="0"/>
              </a:tabLst>
            </a:pPr>
            <a:r>
              <a:rPr b="1" lang="tr-TR" sz="1900" spc="-1" strike="noStrike">
                <a:solidFill>
                  <a:srgbClr val="000000"/>
                </a:solidFill>
                <a:latin typeface="Times New Roman"/>
                <a:ea typeface="Calibri"/>
              </a:rPr>
              <a:t>Singularity</a:t>
            </a:r>
            <a:r>
              <a:rPr b="0" lang="tr-TR" sz="1900" spc="-1" strike="noStrike">
                <a:solidFill>
                  <a:srgbClr val="000000"/>
                </a:solidFill>
                <a:latin typeface="Times New Roman"/>
                <a:ea typeface="Calibri"/>
              </a:rPr>
              <a:t>: How it may happen?</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tr-TR" sz="1900" spc="-1" strike="noStrike">
                <a:solidFill>
                  <a:srgbClr val="000000"/>
                </a:solidFill>
                <a:latin typeface="Times New Roman"/>
                <a:ea typeface="Calibri"/>
              </a:rPr>
              <a:t>Upgradable intelligent agent enters a 'runaway reaction' of self-improvement cycles</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tr-TR" sz="1900" spc="-1" strike="noStrike">
                <a:solidFill>
                  <a:srgbClr val="000000"/>
                </a:solidFill>
                <a:latin typeface="Times New Roman"/>
                <a:ea typeface="Calibri"/>
              </a:rPr>
              <a:t>Each new and more intelligent generation appears more and more rapidly</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tr-TR" sz="1900" spc="-1" strike="noStrike">
                <a:solidFill>
                  <a:srgbClr val="000000"/>
                </a:solidFill>
                <a:latin typeface="Times New Roman"/>
                <a:ea typeface="Calibri"/>
              </a:rPr>
              <a:t>Called an “intelligence explosion”, it results in a superintelligence that would far surpass all human intelligence</a:t>
            </a:r>
            <a:endParaRPr b="0" lang="en-US" sz="1900" spc="-1" strike="noStrike">
              <a:latin typeface="Arial"/>
            </a:endParaRPr>
          </a:p>
          <a:p>
            <a:pPr>
              <a:lnSpc>
                <a:spcPct val="100000"/>
              </a:lnSpc>
              <a:spcAft>
                <a:spcPts val="1001"/>
              </a:spcAft>
              <a:tabLst>
                <a:tab algn="l" pos="0"/>
              </a:tabLst>
            </a:pPr>
            <a:r>
              <a:rPr b="1" lang="en-US" sz="1900" spc="-1" strike="noStrike">
                <a:solidFill>
                  <a:srgbClr val="000000"/>
                </a:solidFill>
                <a:latin typeface="Times New Roman"/>
                <a:ea typeface="Calibri"/>
              </a:rPr>
              <a:t>SuperIntelligence by Numbers:</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en-US" sz="1900" spc="-1" strike="noStrike">
                <a:solidFill>
                  <a:srgbClr val="000000"/>
                </a:solidFill>
                <a:latin typeface="Times New Roman"/>
                <a:ea typeface="Calibri"/>
              </a:rPr>
              <a:t>Neurons fire 1000 times per second</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en-US" sz="1900" spc="-1" strike="noStrike">
                <a:solidFill>
                  <a:srgbClr val="000000"/>
                </a:solidFill>
                <a:latin typeface="Times New Roman"/>
                <a:ea typeface="Calibri"/>
              </a:rPr>
              <a:t>Fastest axon fibers conduct signals at 150 meters/second</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en-US" sz="1900" spc="-1" strike="noStrike">
                <a:solidFill>
                  <a:srgbClr val="000000"/>
                </a:solidFill>
                <a:latin typeface="Times New Roman"/>
                <a:ea typeface="Calibri"/>
              </a:rPr>
              <a:t>Physically possible to build a brain a million times as fast as a human brain</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en-US" sz="1900" spc="-1" strike="noStrike">
                <a:solidFill>
                  <a:srgbClr val="000000"/>
                </a:solidFill>
                <a:latin typeface="Times New Roman"/>
                <a:ea typeface="Calibri"/>
              </a:rPr>
              <a:t>A subjective year of thinking would be accomplished for every 31 seconds</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en-US" sz="1900" spc="-1" strike="noStrike">
                <a:solidFill>
                  <a:srgbClr val="000000"/>
                </a:solidFill>
                <a:latin typeface="Times New Roman"/>
                <a:ea typeface="Calibri"/>
              </a:rPr>
              <a:t>A millennium would fly by in 8.5 hours</a:t>
            </a:r>
            <a:endParaRPr b="0" lang="en-US" sz="1900" spc="-1" strike="noStrike">
              <a:latin typeface="Arial"/>
            </a:endParaRPr>
          </a:p>
          <a:p>
            <a:pPr marL="343080" indent="-341280">
              <a:lnSpc>
                <a:spcPct val="100000"/>
              </a:lnSpc>
              <a:spcAft>
                <a:spcPts val="1001"/>
              </a:spcAft>
              <a:buClr>
                <a:srgbClr val="000000"/>
              </a:buClr>
              <a:buFont typeface="Arial"/>
              <a:buChar char="•"/>
              <a:tabLst>
                <a:tab algn="l" pos="0"/>
              </a:tabLst>
            </a:pPr>
            <a:r>
              <a:rPr b="0" lang="en-US" sz="1900" spc="-1" strike="noStrike">
                <a:solidFill>
                  <a:srgbClr val="000000"/>
                </a:solidFill>
                <a:latin typeface="Times New Roman"/>
                <a:ea typeface="Calibri"/>
              </a:rPr>
              <a:t>Vinge (1993) called it “weak superintelligence”</a:t>
            </a:r>
            <a:endParaRPr b="0" lang="en-US" sz="1900" spc="-1" strike="noStrike">
              <a:latin typeface="Arial"/>
            </a:endParaRPr>
          </a:p>
          <a:p>
            <a:pPr marL="343080" indent="-341280">
              <a:lnSpc>
                <a:spcPct val="115000"/>
              </a:lnSpc>
              <a:spcAft>
                <a:spcPts val="1001"/>
              </a:spcAft>
              <a:buClr>
                <a:srgbClr val="000000"/>
              </a:buClr>
              <a:buFont typeface="Arial"/>
              <a:buChar char="•"/>
              <a:tabLst>
                <a:tab algn="l" pos="0"/>
              </a:tabLst>
            </a:pPr>
            <a:r>
              <a:rPr b="1" lang="tr-TR" sz="1900" spc="-1" strike="noStrike">
                <a:solidFill>
                  <a:srgbClr val="000000"/>
                </a:solidFill>
                <a:latin typeface="Times New Roman"/>
                <a:ea typeface="Calibri"/>
              </a:rPr>
              <a:t>Note: Progress in AI not just depends on speed and memory size but also developing new algorithms and concepts that underpin them.</a:t>
            </a:r>
            <a:endParaRPr b="0" lang="en-US" sz="1900" spc="-1" strike="noStrike">
              <a:latin typeface="Arial"/>
            </a:endParaRPr>
          </a:p>
          <a:p>
            <a:pPr>
              <a:lnSpc>
                <a:spcPct val="115000"/>
              </a:lnSpc>
              <a:spcAft>
                <a:spcPts val="1001"/>
              </a:spcAft>
              <a:tabLst>
                <a:tab algn="l" pos="0"/>
              </a:tabLst>
            </a:pPr>
            <a:endParaRPr b="0" lang="en-US" sz="1900" spc="-1" strike="noStrike">
              <a:latin typeface="Arial"/>
            </a:endParaRPr>
          </a:p>
          <a:p>
            <a:pPr>
              <a:lnSpc>
                <a:spcPct val="115000"/>
              </a:lnSpc>
              <a:spcAft>
                <a:spcPts val="1001"/>
              </a:spcAft>
              <a:tabLst>
                <a:tab algn="l" pos="0"/>
              </a:tabLst>
            </a:pPr>
            <a:endParaRPr b="0" lang="en-US" sz="1900" spc="-1" strike="noStrike">
              <a:latin typeface="Arial"/>
            </a:endParaRPr>
          </a:p>
          <a:p>
            <a:pPr>
              <a:lnSpc>
                <a:spcPct val="115000"/>
              </a:lnSpc>
              <a:spcAft>
                <a:spcPts val="1001"/>
              </a:spcAft>
              <a:tabLst>
                <a:tab algn="l" pos="0"/>
              </a:tabLst>
            </a:pPr>
            <a:endParaRPr b="0" lang="en-US" sz="1900" spc="-1" strike="noStrike">
              <a:latin typeface="Arial"/>
            </a:endParaRPr>
          </a:p>
        </p:txBody>
      </p:sp>
      <p:sp>
        <p:nvSpPr>
          <p:cNvPr id="170"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274680"/>
            <a:ext cx="8227800" cy="48564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2"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000" spc="-1" strike="noStrike">
                <a:solidFill>
                  <a:srgbClr val="000000"/>
                </a:solidFill>
                <a:latin typeface="Times New Roman"/>
                <a:ea typeface="Calibri"/>
              </a:rPr>
              <a:t>Supporting arguements:</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Thinking minds like ours do exist in nature so it is possible to build a thinking machine</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Brain is ordinary configuration of matter.  If we knew enough, and had the technology, we could exactly copy its structure and emulate its behavior with electronic components, just like we can simulate very basic neural anatomy today.</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There is no natural limit on intelligence. There's </a:t>
            </a:r>
            <a:r>
              <a:rPr b="1" lang="tr-TR" sz="2000" spc="-1" strike="noStrike">
                <a:solidFill>
                  <a:srgbClr val="000000"/>
                </a:solidFill>
                <a:latin typeface="Times New Roman"/>
                <a:ea typeface="Calibri"/>
              </a:rPr>
              <a:t>no physical law that puts a cap on intelligence at the level of human being</a:t>
            </a:r>
            <a:r>
              <a:rPr b="0" lang="tr-TR" sz="2000" spc="-1" strike="noStrike">
                <a:solidFill>
                  <a:srgbClr val="000000"/>
                </a:solidFill>
                <a:latin typeface="Times New Roman"/>
                <a:ea typeface="Calibri"/>
              </a:rPr>
              <a:t>s. Our intelligence level, cognitive speed, set of biases and so on is not predetermined, but an </a:t>
            </a:r>
            <a:r>
              <a:rPr b="1" lang="tr-TR" sz="2000" spc="-1" strike="noStrike">
                <a:solidFill>
                  <a:srgbClr val="000000"/>
                </a:solidFill>
                <a:latin typeface="Times New Roman"/>
                <a:ea typeface="Calibri"/>
              </a:rPr>
              <a:t>artifact of our evolutionary history</a:t>
            </a:r>
            <a:r>
              <a:rPr b="0" lang="tr-TR" sz="2000" spc="-1" strike="noStrike">
                <a:solidFill>
                  <a:srgbClr val="000000"/>
                </a:solidFill>
                <a:latin typeface="Times New Roman"/>
                <a:ea typeface="Calibri"/>
              </a:rPr>
              <a:t>. The space of all possible minds is large. There may be minds that are vastly smarter than our own, but which are just not accessible to evolution on Earth. It's possible that they can build machines that can build even smarter machines.(Diversity?)</a:t>
            </a:r>
            <a:endParaRPr b="0" lang="en-US" sz="2000" spc="-1" strike="noStrike">
              <a:latin typeface="Arial"/>
            </a:endParaRPr>
          </a:p>
          <a:p>
            <a:pPr marL="34308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There's still plenty of room for computers to get smaller and faster.</a:t>
            </a:r>
            <a:endParaRPr b="0" lang="en-US" sz="2000" spc="-1" strike="noStrike">
              <a:latin typeface="Arial"/>
            </a:endParaRPr>
          </a:p>
        </p:txBody>
      </p:sp>
      <p:sp>
        <p:nvSpPr>
          <p:cNvPr id="173"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8227800" cy="48564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5"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000" spc="-1" strike="noStrike">
                <a:solidFill>
                  <a:srgbClr val="000000"/>
                </a:solidFill>
                <a:latin typeface="Times New Roman"/>
                <a:ea typeface="Calibri"/>
              </a:rPr>
              <a:t>Supporting arguements(continued):</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Computers can work tens of thousands of times faster(microseconds) than human brain(hours). An electronic mind could redesign itself (or the hardware it runs on) and then move over to the new configuration without having to re-learn everything on a human timescale, have long conversations with human tutors, go to college, try to find itself by taking painting classes, and so on. </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Whatever goals an AI has, it will find it useful to recursively redesign and improve its own systems to make itself smarter. And by the time scale premise, this recursive self-improvement could happen very quickly.</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As computers get faster, and we program them to be more intelligent, there's going to be a runaway effect like an explosion. </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As soon as a computer reaches human levels of intelligence, it will no longer need help from people to design better versions of itself. Instead, it will start doing on a much faster time scale, and it's not going to stop until it hits a natural limit that might be very many times greater than human intelligence</a:t>
            </a:r>
            <a:endParaRPr b="0" lang="en-US" sz="2000" spc="-1" strike="noStrike">
              <a:latin typeface="Arial"/>
            </a:endParaRPr>
          </a:p>
        </p:txBody>
      </p:sp>
      <p:sp>
        <p:nvSpPr>
          <p:cNvPr id="176"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74680"/>
            <a:ext cx="8227800" cy="48564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8"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tr-TR" sz="2000" spc="-1" strike="noStrike" u="sng">
                <a:solidFill>
                  <a:srgbClr val="000000"/>
                </a:solidFill>
                <a:uFillTx/>
                <a:latin typeface="Times New Roman"/>
                <a:ea typeface="Calibri"/>
              </a:rPr>
              <a:t>Counter arguements:</a:t>
            </a:r>
            <a:endParaRPr b="0" lang="en-US" sz="2000" spc="-1" strike="noStrike">
              <a:latin typeface="Arial"/>
            </a:endParaRPr>
          </a:p>
          <a:p>
            <a:pPr marL="21600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Not so easy due to residual bugs. 100% testing is not possible.Consider the recent experience with Ethereum, an attempt to write software code for contract law ,a design flaw  immediately caused to drain tens of millions of dollars. </a:t>
            </a:r>
            <a:endParaRPr b="0" lang="en-US" sz="2000" spc="-1" strike="noStrike">
              <a:latin typeface="Arial"/>
            </a:endParaRPr>
          </a:p>
          <a:p>
            <a:pPr>
              <a:lnSpc>
                <a:spcPct val="100000"/>
              </a:lnSpc>
              <a:tabLst>
                <a:tab algn="l" pos="0"/>
              </a:tabLst>
            </a:pPr>
            <a:endParaRPr b="0" lang="en-US" sz="2000" spc="-1" strike="noStrike">
              <a:latin typeface="Arial"/>
            </a:endParaRPr>
          </a:p>
          <a:p>
            <a:pPr marL="21600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AI systems  are inherently hard to verify. AI systems are by no means unique in having bugs or limited expertise. Any computer system deployed in a safety or security critical situation potentially poses a threat to health, privacy, finance, and other realms. AI systems should recognize when they are straying outside of their comfort zone and warn their human users! that they need  human assistance. </a:t>
            </a:r>
            <a:endParaRPr b="0" lang="en-US" sz="2000" spc="-1" strike="noStrike">
              <a:latin typeface="Arial"/>
            </a:endParaRPr>
          </a:p>
          <a:p>
            <a:pPr>
              <a:lnSpc>
                <a:spcPct val="100000"/>
              </a:lnSpc>
              <a:tabLst>
                <a:tab algn="l" pos="0"/>
              </a:tabLst>
            </a:pPr>
            <a:endParaRPr b="0" lang="en-US" sz="2000" spc="-1" strike="noStrike">
              <a:latin typeface="Arial"/>
            </a:endParaRPr>
          </a:p>
          <a:p>
            <a:pPr marL="216000" indent="-341280">
              <a:lnSpc>
                <a:spcPct val="100000"/>
              </a:lnSpc>
              <a:buClr>
                <a:srgbClr val="000000"/>
              </a:buClr>
              <a:buFont typeface="Arial"/>
              <a:buChar char="•"/>
              <a:tabLst>
                <a:tab algn="l" pos="0"/>
              </a:tabLst>
            </a:pPr>
            <a:r>
              <a:rPr b="0" lang="tr-TR" sz="2000" spc="-1" strike="noStrike">
                <a:solidFill>
                  <a:srgbClr val="000000"/>
                </a:solidFill>
                <a:latin typeface="Times New Roman"/>
                <a:ea typeface="Calibri"/>
              </a:rPr>
              <a:t>These systems to work collaboratively with humans and when outside of its depth deal with these edge cases interactively. i.e.:</a:t>
            </a:r>
            <a:endParaRPr b="0" lang="en-US" sz="2000" spc="-1" strike="noStrike">
              <a:latin typeface="Arial"/>
            </a:endParaRPr>
          </a:p>
          <a:p>
            <a:pPr marL="457200" indent="-455400">
              <a:lnSpc>
                <a:spcPct val="100000"/>
              </a:lnSpc>
              <a:buClr>
                <a:srgbClr val="000000"/>
              </a:buClr>
              <a:buFont typeface="Calibri"/>
              <a:buAutoNum type="arabicPeriod"/>
              <a:tabLst>
                <a:tab algn="l" pos="0"/>
              </a:tabLst>
            </a:pPr>
            <a:r>
              <a:rPr b="0" lang="tr-TR" sz="2000" spc="-1" strike="noStrike">
                <a:solidFill>
                  <a:srgbClr val="000000"/>
                </a:solidFill>
                <a:latin typeface="Times New Roman"/>
                <a:ea typeface="Calibri"/>
              </a:rPr>
              <a:t>A medical diagnosis system might recommend wrong treatment when faced with a desease beyond its dognastic ability</a:t>
            </a:r>
            <a:endParaRPr b="0" lang="en-US" sz="2000" spc="-1" strike="noStrike">
              <a:latin typeface="Arial"/>
            </a:endParaRPr>
          </a:p>
          <a:p>
            <a:pPr marL="457200" indent="-455400">
              <a:lnSpc>
                <a:spcPct val="100000"/>
              </a:lnSpc>
              <a:buClr>
                <a:srgbClr val="000000"/>
              </a:buClr>
              <a:buFont typeface="Calibri"/>
              <a:buAutoNum type="arabicPeriod"/>
              <a:tabLst>
                <a:tab algn="l" pos="0"/>
              </a:tabLst>
            </a:pPr>
            <a:r>
              <a:rPr b="0" lang="tr-TR" sz="2000" spc="-1" strike="noStrike">
                <a:solidFill>
                  <a:srgbClr val="000000"/>
                </a:solidFill>
                <a:latin typeface="Times New Roman"/>
                <a:ea typeface="Calibri"/>
              </a:rPr>
              <a:t>A self-driving car crashes when confronted by an unanticipated situation.</a:t>
            </a:r>
            <a:endParaRPr b="0" lang="en-US" sz="2000" spc="-1" strike="noStrike">
              <a:latin typeface="Arial"/>
            </a:endParaRPr>
          </a:p>
          <a:p>
            <a:pPr marL="457200" indent="-455400">
              <a:lnSpc>
                <a:spcPct val="100000"/>
              </a:lnSpc>
              <a:buClr>
                <a:srgbClr val="000000"/>
              </a:buClr>
              <a:buFont typeface="Calibri"/>
              <a:buAutoNum type="arabicPeriod"/>
              <a:tabLst>
                <a:tab algn="l" pos="0"/>
              </a:tabLst>
            </a:pPr>
            <a:r>
              <a:rPr b="0" lang="tr-TR" sz="2000" spc="-1" strike="noStrike">
                <a:solidFill>
                  <a:srgbClr val="000000"/>
                </a:solidFill>
                <a:latin typeface="Times New Roman"/>
                <a:ea typeface="Calibri"/>
              </a:rPr>
              <a:t>It is possible that a financial system to collapse when run by secret, competing and superfast autonomous agents?</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p:txBody>
      </p:sp>
      <p:sp>
        <p:nvSpPr>
          <p:cNvPr id="179"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74680"/>
            <a:ext cx="8227800" cy="48564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81"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1800" spc="-1" strike="noStrike" u="sng">
                <a:solidFill>
                  <a:srgbClr val="000000"/>
                </a:solidFill>
                <a:uFillTx/>
                <a:latin typeface="Times New Roman"/>
                <a:ea typeface="Calibri"/>
              </a:rPr>
              <a:t>Counter arguements:</a:t>
            </a:r>
            <a:endParaRPr b="0" lang="en-US" sz="1800" spc="-1" strike="noStrike">
              <a:latin typeface="Arial"/>
            </a:endParaRPr>
          </a:p>
          <a:p>
            <a:pPr>
              <a:lnSpc>
                <a:spcPct val="115000"/>
              </a:lnSpc>
              <a:spcAft>
                <a:spcPts val="1001"/>
              </a:spcAft>
              <a:tabLst>
                <a:tab algn="l" pos="0"/>
              </a:tabLst>
            </a:pPr>
            <a:r>
              <a:rPr b="0" lang="en-US" sz="1800" spc="-1" strike="noStrike">
                <a:solidFill>
                  <a:srgbClr val="000000"/>
                </a:solidFill>
                <a:latin typeface="Times New Roman"/>
                <a:ea typeface="Calibri"/>
              </a:rPr>
              <a:t>The concept of "</a:t>
            </a:r>
            <a:r>
              <a:rPr b="1" lang="en-US" sz="1800" spc="-1" strike="noStrike">
                <a:solidFill>
                  <a:srgbClr val="000000"/>
                </a:solidFill>
                <a:latin typeface="Times New Roman"/>
                <a:ea typeface="Calibri"/>
              </a:rPr>
              <a:t>general intelligence</a:t>
            </a:r>
            <a:r>
              <a:rPr b="0" lang="en-US" sz="1800" spc="-1" strike="noStrike">
                <a:solidFill>
                  <a:srgbClr val="000000"/>
                </a:solidFill>
                <a:latin typeface="Times New Roman"/>
                <a:ea typeface="Calibri"/>
              </a:rPr>
              <a:t>" in AI is famously </a:t>
            </a:r>
            <a:r>
              <a:rPr b="1" lang="en-US" sz="1800" spc="-1" strike="noStrike">
                <a:solidFill>
                  <a:srgbClr val="000000"/>
                </a:solidFill>
                <a:latin typeface="Times New Roman"/>
                <a:ea typeface="Calibri"/>
              </a:rPr>
              <a:t>slipper</a:t>
            </a:r>
            <a:r>
              <a:rPr b="0" lang="en-US" sz="1800" spc="-1" strike="noStrike">
                <a:solidFill>
                  <a:srgbClr val="000000"/>
                </a:solidFill>
                <a:latin typeface="Times New Roman"/>
                <a:ea typeface="Calibri"/>
              </a:rPr>
              <a:t>y. </a:t>
            </a:r>
            <a:r>
              <a:rPr b="0" lang="tr-TR" sz="1800" spc="-1" strike="noStrike">
                <a:solidFill>
                  <a:srgbClr val="000000"/>
                </a:solidFill>
                <a:latin typeface="Times New Roman"/>
                <a:ea typeface="Calibri"/>
              </a:rPr>
              <a:t>W</a:t>
            </a:r>
            <a:r>
              <a:rPr b="0" lang="en-US" sz="1800" spc="-1" strike="noStrike">
                <a:solidFill>
                  <a:srgbClr val="000000"/>
                </a:solidFill>
                <a:latin typeface="Times New Roman"/>
                <a:ea typeface="Calibri"/>
              </a:rPr>
              <a:t>e don't even know if  </a:t>
            </a:r>
            <a:r>
              <a:rPr b="0" lang="tr-TR" sz="1800" spc="-1" strike="noStrike">
                <a:solidFill>
                  <a:srgbClr val="000000"/>
                </a:solidFill>
                <a:latin typeface="Times New Roman"/>
                <a:ea typeface="Calibri"/>
              </a:rPr>
              <a:t>i</a:t>
            </a:r>
            <a:r>
              <a:rPr b="0" lang="en-US" sz="1800" spc="-1" strike="noStrike">
                <a:solidFill>
                  <a:srgbClr val="000000"/>
                </a:solidFill>
                <a:latin typeface="Times New Roman"/>
                <a:ea typeface="Calibri"/>
              </a:rPr>
              <a:t>ntelligence is  a quantity that can be maximized.</a:t>
            </a:r>
            <a:r>
              <a:rPr b="0" lang="tr-TR" sz="1800" spc="-1" strike="noStrike">
                <a:solidFill>
                  <a:srgbClr val="000000"/>
                </a:solidFill>
                <a:latin typeface="Times New Roman"/>
                <a:ea typeface="Calibri"/>
              </a:rPr>
              <a:t> There is currently a revival of interest in AI general intelligence</a:t>
            </a:r>
            <a:endParaRPr b="0" lang="en-US" sz="1800" spc="-1" strike="noStrike">
              <a:latin typeface="Arial"/>
            </a:endParaRPr>
          </a:p>
          <a:p>
            <a:pPr>
              <a:lnSpc>
                <a:spcPct val="115000"/>
              </a:lnSpc>
              <a:spcAft>
                <a:spcPts val="1001"/>
              </a:spcAft>
              <a:tabLst>
                <a:tab algn="l" pos="0"/>
              </a:tabLst>
            </a:pPr>
            <a:r>
              <a:rPr b="0" lang="tr-TR" sz="1800" spc="-1" strike="noStrike">
                <a:solidFill>
                  <a:srgbClr val="000000"/>
                </a:solidFill>
                <a:latin typeface="Times New Roman"/>
                <a:ea typeface="Calibri"/>
              </a:rPr>
              <a:t>Expertise of AI systems  tends to be very high in very narrow areas, but nonexistent elsewhere. </a:t>
            </a:r>
            <a:endParaRPr b="0" lang="en-US" sz="1800" spc="-1" strike="noStrike">
              <a:latin typeface="Arial"/>
            </a:endParaRPr>
          </a:p>
          <a:p>
            <a:pPr>
              <a:lnSpc>
                <a:spcPct val="115000"/>
              </a:lnSpc>
              <a:spcAft>
                <a:spcPts val="1001"/>
              </a:spcAft>
              <a:tabLst>
                <a:tab algn="l" pos="0"/>
              </a:tabLst>
            </a:pPr>
            <a:r>
              <a:rPr b="1" lang="tr-TR" sz="1800" spc="-1" strike="noStrike" u="sng">
                <a:solidFill>
                  <a:srgbClr val="000000"/>
                </a:solidFill>
                <a:uFillTx/>
                <a:latin typeface="Times New Roman"/>
                <a:ea typeface="Calibri"/>
              </a:rPr>
              <a:t>Narrow Area Intelligence examples</a:t>
            </a:r>
            <a:r>
              <a:rPr b="0" lang="tr-TR" sz="1800" spc="-1" strike="noStrike">
                <a:solidFill>
                  <a:srgbClr val="000000"/>
                </a:solidFill>
                <a:latin typeface="Times New Roman"/>
                <a:ea typeface="Calibri"/>
              </a:rPr>
              <a:t>:</a:t>
            </a:r>
            <a:endParaRPr b="0" lang="en-US" sz="1800" spc="-1" strike="noStrike">
              <a:latin typeface="Arial"/>
            </a:endParaRPr>
          </a:p>
          <a:p>
            <a:pPr>
              <a:lnSpc>
                <a:spcPct val="115000"/>
              </a:lnSpc>
              <a:spcAft>
                <a:spcPts val="1001"/>
              </a:spcAft>
              <a:tabLst>
                <a:tab algn="l" pos="0"/>
              </a:tabLst>
            </a:pPr>
            <a:r>
              <a:rPr b="0" lang="tr-TR" sz="1800" spc="-1" strike="noStrike">
                <a:solidFill>
                  <a:srgbClr val="000000"/>
                </a:solidFill>
                <a:latin typeface="Times New Roman"/>
                <a:ea typeface="Calibri"/>
              </a:rPr>
              <a:t>1. IBM’s Deep Blue : defeated world champion Gary Kasparov in 1996</a:t>
            </a:r>
            <a:endParaRPr b="0" lang="en-US" sz="1800" spc="-1" strike="noStrike">
              <a:latin typeface="Arial"/>
            </a:endParaRPr>
          </a:p>
          <a:p>
            <a:pPr>
              <a:lnSpc>
                <a:spcPct val="115000"/>
              </a:lnSpc>
              <a:spcAft>
                <a:spcPts val="1001"/>
              </a:spcAft>
              <a:tabLst>
                <a:tab algn="l" pos="0"/>
              </a:tabLst>
            </a:pPr>
            <a:r>
              <a:rPr b="0" lang="tr-TR" sz="1800" spc="-1" strike="noStrike">
                <a:solidFill>
                  <a:srgbClr val="000000"/>
                </a:solidFill>
                <a:latin typeface="Times New Roman"/>
                <a:ea typeface="Calibri"/>
              </a:rPr>
              <a:t>2. CM University’s Tartan Racing self driving Car von Darpa Urban Challenge in 2007.</a:t>
            </a:r>
            <a:endParaRPr b="0" lang="en-US" sz="1800" spc="-1" strike="noStrike">
              <a:latin typeface="Arial"/>
            </a:endParaRPr>
          </a:p>
          <a:p>
            <a:pPr>
              <a:lnSpc>
                <a:spcPct val="115000"/>
              </a:lnSpc>
              <a:spcAft>
                <a:spcPts val="1001"/>
              </a:spcAft>
              <a:tabLst>
                <a:tab algn="l" pos="0"/>
              </a:tabLst>
            </a:pPr>
            <a:r>
              <a:rPr b="0" lang="tr-TR" sz="1800" spc="-1" strike="noStrike">
                <a:solidFill>
                  <a:srgbClr val="000000"/>
                </a:solidFill>
                <a:latin typeface="Times New Roman"/>
                <a:ea typeface="Calibri"/>
              </a:rPr>
              <a:t>3. IBM Watson beat Jeopardy world champion in 2011. Question answering system used in Healthcare etc.</a:t>
            </a:r>
            <a:endParaRPr b="0" lang="en-US" sz="1800" spc="-1" strike="noStrike">
              <a:latin typeface="Arial"/>
            </a:endParaRPr>
          </a:p>
          <a:p>
            <a:pPr>
              <a:lnSpc>
                <a:spcPct val="115000"/>
              </a:lnSpc>
              <a:spcAft>
                <a:spcPts val="1001"/>
              </a:spcAft>
              <a:tabLst>
                <a:tab algn="l" pos="0"/>
              </a:tabLst>
            </a:pPr>
            <a:r>
              <a:rPr b="0" lang="tr-TR" sz="1800" spc="-1" strike="noStrike">
                <a:solidFill>
                  <a:srgbClr val="000000"/>
                </a:solidFill>
                <a:latin typeface="Times New Roman"/>
                <a:ea typeface="Calibri"/>
              </a:rPr>
              <a:t>4. Alphago beat world Go champion in 2015 .Developed by Deep Mind . Uses deep learning.</a:t>
            </a:r>
            <a:endParaRPr b="0" lang="en-US" sz="1800" spc="-1" strike="noStrike">
              <a:latin typeface="Arial"/>
            </a:endParaRPr>
          </a:p>
          <a:p>
            <a:pPr>
              <a:lnSpc>
                <a:spcPct val="115000"/>
              </a:lnSpc>
              <a:spcAft>
                <a:spcPts val="1001"/>
              </a:spcAft>
              <a:tabLst>
                <a:tab algn="l" pos="0"/>
              </a:tabLst>
            </a:pPr>
            <a:endParaRPr b="0" lang="en-US" sz="1800" spc="-1" strike="noStrike">
              <a:latin typeface="Arial"/>
            </a:endParaRPr>
          </a:p>
        </p:txBody>
      </p:sp>
      <p:sp>
        <p:nvSpPr>
          <p:cNvPr id="182"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274680"/>
            <a:ext cx="8227800" cy="48564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84" name="CustomShape 2"/>
          <p:cNvSpPr/>
          <p:nvPr/>
        </p:nvSpPr>
        <p:spPr>
          <a:xfrm>
            <a:off x="304920" y="762120"/>
            <a:ext cx="8532720" cy="594180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000" spc="-1" strike="noStrike" u="sng">
                <a:solidFill>
                  <a:srgbClr val="000000"/>
                </a:solidFill>
                <a:uFillTx/>
                <a:latin typeface="Times New Roman"/>
                <a:ea typeface="Calibri"/>
              </a:rPr>
              <a:t>Counter arguements:</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Learning to be better is  the result of pouring absolutely massive amounts of data (big data)  into relatively simple neural networks. There's no place to recursively tweak to make them "better", short of retraining on even more data. (data hunger)</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It is generally agreed that one of the key enabling technologies will be commonsense reasoning.</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Stephen Hawking  says that AI is likely “either the best or the worst thing ever to happen to humanity”?</a:t>
            </a:r>
            <a:endParaRPr b="0" lang="en-US" sz="2000" spc="-1" strike="noStrike">
              <a:latin typeface="Arial"/>
            </a:endParaRPr>
          </a:p>
          <a:p>
            <a:pPr marL="216000" indent="-341280">
              <a:lnSpc>
                <a:spcPct val="115000"/>
              </a:lnSpc>
              <a:spcAft>
                <a:spcPts val="1001"/>
              </a:spcAft>
              <a:buClr>
                <a:srgbClr val="000000"/>
              </a:buClr>
              <a:buFont typeface="Arial"/>
              <a:buChar char="•"/>
              <a:tabLst>
                <a:tab algn="l" pos="0"/>
              </a:tabLst>
            </a:pPr>
            <a:r>
              <a:rPr b="0" lang="tr-TR" sz="2000" spc="-1" strike="noStrike">
                <a:solidFill>
                  <a:srgbClr val="000000"/>
                </a:solidFill>
                <a:latin typeface="Times New Roman"/>
                <a:ea typeface="Calibri"/>
              </a:rPr>
              <a:t>Stephen Hawking, Elon Musk, and a whole raft of Silicon Valley investors and billionaires find this argument persuasive: </a:t>
            </a:r>
            <a:endParaRPr b="0" lang="en-US" sz="2000" spc="-1" strike="noStrike">
              <a:latin typeface="Arial"/>
            </a:endParaRPr>
          </a:p>
          <a:p>
            <a:pPr>
              <a:lnSpc>
                <a:spcPct val="115000"/>
              </a:lnSpc>
              <a:spcAft>
                <a:spcPts val="1001"/>
              </a:spcAft>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A hyperintelligent machine  would have its own hypergoals, and would work to achieve them by manipulating humans, or simply using their bodies as a handy source of raw materials? </a:t>
            </a:r>
            <a:endParaRPr b="0" lang="en-US" sz="2000" spc="-1" strike="noStrike">
              <a:latin typeface="Arial"/>
            </a:endParaRPr>
          </a:p>
        </p:txBody>
      </p:sp>
      <p:sp>
        <p:nvSpPr>
          <p:cNvPr id="185"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85"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Calibri"/>
                <a:ea typeface="Calibri"/>
              </a:rPr>
              <a:t>Machine Innovation: Is it a mith or possibility?</a:t>
            </a:r>
            <a:endParaRPr b="0" lang="en-US" sz="2800" spc="-1" strike="noStrike">
              <a:latin typeface="Arial"/>
            </a:endParaRPr>
          </a:p>
          <a:p>
            <a:pPr>
              <a:lnSpc>
                <a:spcPct val="115000"/>
              </a:lnSpc>
              <a:tabLst>
                <a:tab algn="l" pos="0"/>
              </a:tabLst>
            </a:pPr>
            <a:r>
              <a:rPr b="1" i="1" lang="tr-TR" sz="2400" spc="-1" strike="noStrike">
                <a:solidFill>
                  <a:srgbClr val="000000"/>
                </a:solidFill>
                <a:latin typeface="Times New Roman"/>
                <a:ea typeface="Calibri"/>
              </a:rPr>
              <a:t>Roadmap:</a:t>
            </a:r>
            <a:endParaRPr b="0" lang="en-US" sz="2400" spc="-1" strike="noStrike">
              <a:latin typeface="Arial"/>
            </a:endParaRPr>
          </a:p>
          <a:p>
            <a:pPr marL="457200" indent="-455400">
              <a:lnSpc>
                <a:spcPct val="115000"/>
              </a:lnSpc>
              <a:buClr>
                <a:srgbClr val="000000"/>
              </a:buClr>
              <a:buFont typeface="Calibri"/>
              <a:buAutoNum type="arabicPeriod"/>
              <a:tabLst>
                <a:tab algn="l" pos="0"/>
              </a:tabLst>
            </a:pPr>
            <a:r>
              <a:rPr b="0" lang="tr-TR" sz="2400" spc="-1" strike="noStrike">
                <a:solidFill>
                  <a:srgbClr val="000000"/>
                </a:solidFill>
                <a:latin typeface="Times New Roman"/>
                <a:ea typeface="Calibri"/>
              </a:rPr>
              <a:t>Discuss past work : General theory of innovation, TRIZ, Design thinking, Computer Aided Innovation (CAI).</a:t>
            </a:r>
            <a:endParaRPr b="0" lang="en-US" sz="2400" spc="-1" strike="noStrike">
              <a:latin typeface="Arial"/>
            </a:endParaRPr>
          </a:p>
          <a:p>
            <a:pPr>
              <a:lnSpc>
                <a:spcPct val="115000"/>
              </a:lnSpc>
              <a:tabLst>
                <a:tab algn="l" pos="0"/>
              </a:tabLst>
            </a:pPr>
            <a:endParaRPr b="0" lang="en-US" sz="2400" spc="-1" strike="noStrike">
              <a:latin typeface="Arial"/>
            </a:endParaRPr>
          </a:p>
          <a:p>
            <a:pPr marL="457200" indent="-455400">
              <a:lnSpc>
                <a:spcPct val="115000"/>
              </a:lnSpc>
              <a:buClr>
                <a:srgbClr val="000000"/>
              </a:buClr>
              <a:buFont typeface="Calibri"/>
              <a:buAutoNum type="arabicPeriod"/>
              <a:tabLst>
                <a:tab algn="l" pos="0"/>
              </a:tabLst>
            </a:pPr>
            <a:r>
              <a:rPr b="0" lang="tr-TR" sz="2400" spc="-1" strike="noStrike">
                <a:solidFill>
                  <a:srgbClr val="000000"/>
                </a:solidFill>
                <a:latin typeface="Times New Roman"/>
                <a:ea typeface="Calibri"/>
              </a:rPr>
              <a:t>Ways and means of sytematic innovation. Data mining and knowledge discovery . Knowledge  representation and innovation description language. Citation graphs and analysis. Innovation patterns.</a:t>
            </a:r>
            <a:endParaRPr b="0" lang="en-US" sz="2400" spc="-1" strike="noStrike">
              <a:latin typeface="Arial"/>
            </a:endParaRPr>
          </a:p>
          <a:p>
            <a:pPr>
              <a:lnSpc>
                <a:spcPct val="115000"/>
              </a:lnSpc>
              <a:tabLst>
                <a:tab algn="l" pos="0"/>
              </a:tabLst>
            </a:pPr>
            <a:endParaRPr b="0" lang="en-US" sz="2400" spc="-1" strike="noStrike">
              <a:latin typeface="Arial"/>
            </a:endParaRPr>
          </a:p>
          <a:p>
            <a:pPr marL="457200" indent="-455400">
              <a:lnSpc>
                <a:spcPct val="115000"/>
              </a:lnSpc>
              <a:buClr>
                <a:srgbClr val="000000"/>
              </a:buClr>
              <a:buFont typeface="Calibri"/>
              <a:buAutoNum type="arabicPeriod"/>
              <a:tabLst>
                <a:tab algn="l" pos="0"/>
              </a:tabLst>
            </a:pPr>
            <a:r>
              <a:rPr b="0" lang="tr-TR" sz="2400" spc="-1" strike="noStrike">
                <a:solidFill>
                  <a:srgbClr val="000000"/>
                </a:solidFill>
                <a:latin typeface="Times New Roman"/>
                <a:ea typeface="Calibri"/>
              </a:rPr>
              <a:t>Machine innovation: AI as enabling technology. Super intelligence and singularity.</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86"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88"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Past Work :</a:t>
            </a:r>
            <a:endParaRPr b="0" lang="en-US" sz="2400" spc="-1" strike="noStrike">
              <a:latin typeface="Arial"/>
            </a:endParaRPr>
          </a:p>
          <a:p>
            <a:pPr>
              <a:lnSpc>
                <a:spcPct val="115000"/>
              </a:lnSpc>
              <a:tabLst>
                <a:tab algn="l" pos="0"/>
              </a:tabLst>
            </a:pPr>
            <a:r>
              <a:rPr b="1" lang="en-US" sz="2400" spc="-1" strike="noStrike">
                <a:solidFill>
                  <a:srgbClr val="000000"/>
                </a:solidFill>
                <a:latin typeface="Times New Roman"/>
                <a:ea typeface="Calibri"/>
              </a:rPr>
              <a:t>TRIZ</a:t>
            </a:r>
            <a:r>
              <a:rPr b="0" lang="en-US" sz="2400" spc="-1" strike="noStrike">
                <a:solidFill>
                  <a:srgbClr val="000000"/>
                </a:solidFill>
                <a:latin typeface="Times New Roman"/>
                <a:ea typeface="Calibri"/>
              </a:rPr>
              <a:t> (Russian): literally means "theory of the resolution of invention-related tasks"</a:t>
            </a:r>
            <a:endParaRPr b="0" lang="en-US" sz="2400" spc="-1" strike="noStrike">
              <a:latin typeface="Arial"/>
            </a:endParaRPr>
          </a:p>
          <a:p>
            <a:pPr>
              <a:lnSpc>
                <a:spcPct val="115000"/>
              </a:lnSpc>
              <a:tabLst>
                <a:tab algn="l" pos="0"/>
              </a:tabLst>
            </a:pPr>
            <a:r>
              <a:rPr b="1" lang="en-US" sz="2400" spc="-1" strike="noStrike">
                <a:solidFill>
                  <a:srgbClr val="000000"/>
                </a:solidFill>
                <a:latin typeface="Times New Roman"/>
                <a:ea typeface="Calibri"/>
              </a:rPr>
              <a:t>TIPS</a:t>
            </a:r>
            <a:r>
              <a:rPr b="0" lang="en-US" sz="2400" spc="-1" strike="noStrike">
                <a:solidFill>
                  <a:srgbClr val="000000"/>
                </a:solidFill>
                <a:latin typeface="Times New Roman"/>
                <a:ea typeface="Calibri"/>
              </a:rPr>
              <a:t> ( English acronym): Theory of Inventive Problem Solving.</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Developed by the Soviet inventor Genrich Altshuller  and his colleagues, beginning in 1946 while working in the "Inventions Inspection" department of the </a:t>
            </a:r>
            <a:r>
              <a:rPr b="1" i="1" lang="tr-TR" sz="2400" spc="-1" strike="noStrike">
                <a:solidFill>
                  <a:srgbClr val="000000"/>
                </a:solidFill>
                <a:latin typeface="Times New Roman"/>
                <a:ea typeface="Calibri"/>
              </a:rPr>
              <a:t>Caspian Sea flotilla of the Soviet Navy.</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A problem-solving, analysis and forecasting tool derived from the study of patterns of invention in the global patent literature.</a:t>
            </a:r>
            <a:endParaRPr b="0" lang="en-US" sz="2400" spc="-1" strike="noStrike">
              <a:latin typeface="Arial"/>
            </a:endParaRPr>
          </a:p>
          <a:p>
            <a:pPr marL="114480" algn="just">
              <a:lnSpc>
                <a:spcPct val="115000"/>
              </a:lnSpc>
              <a:tabLst>
                <a:tab algn="l" pos="0"/>
              </a:tabLst>
            </a:pPr>
            <a:r>
              <a:rPr b="0" lang="tr-TR" sz="2400" spc="-1" strike="noStrike">
                <a:solidFill>
                  <a:srgbClr val="000000"/>
                </a:solidFill>
                <a:latin typeface="Times New Roman"/>
                <a:ea typeface="Calibri"/>
              </a:rPr>
              <a:t>Inventive solution via resolving technical contradictions. </a:t>
            </a:r>
            <a:r>
              <a:rPr b="1" i="1" lang="tr-TR" sz="2400" spc="-1" strike="noStrike">
                <a:solidFill>
                  <a:srgbClr val="000000"/>
                </a:solidFill>
                <a:latin typeface="Times New Roman"/>
                <a:ea typeface="Calibri"/>
              </a:rPr>
              <a:t>Contradiction matrix</a:t>
            </a:r>
            <a:r>
              <a:rPr b="0" lang="tr-TR" sz="2400" spc="-1" strike="noStrike">
                <a:solidFill>
                  <a:srgbClr val="000000"/>
                </a:solidFill>
                <a:latin typeface="Times New Roman"/>
                <a:ea typeface="Calibri"/>
              </a:rPr>
              <a:t>. 40 principles of invention.</a:t>
            </a:r>
            <a:endParaRPr b="0" lang="en-US" sz="2400" spc="-1" strike="noStrike">
              <a:latin typeface="Arial"/>
            </a:endParaRPr>
          </a:p>
          <a:p>
            <a:pPr marL="114480">
              <a:lnSpc>
                <a:spcPct val="115000"/>
              </a:lnSpc>
              <a:tabLst>
                <a:tab algn="l" pos="0"/>
              </a:tabLst>
            </a:pPr>
            <a:endParaRPr b="0" lang="en-US" sz="2400" spc="-1" strike="noStrike">
              <a:latin typeface="Arial"/>
            </a:endParaRPr>
          </a:p>
        </p:txBody>
      </p:sp>
      <p:sp>
        <p:nvSpPr>
          <p:cNvPr id="89"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91"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Past Work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The theory developed on a foundation of extensive research covering nearly</a:t>
            </a:r>
            <a:r>
              <a:rPr b="1" i="1" lang="tr-TR" sz="2400" spc="-1" strike="noStrike">
                <a:solidFill>
                  <a:srgbClr val="000000"/>
                </a:solidFill>
                <a:latin typeface="Times New Roman"/>
                <a:ea typeface="Calibri"/>
              </a:rPr>
              <a:t> 40.000 patent abstracts across many different fields </a:t>
            </a:r>
            <a:r>
              <a:rPr b="0" lang="tr-TR" sz="2400" spc="-1" strike="noStrike">
                <a:solidFill>
                  <a:srgbClr val="000000"/>
                </a:solidFill>
                <a:latin typeface="Times New Roman"/>
                <a:ea typeface="Calibri"/>
              </a:rPr>
              <a:t>to produce a theory which defines </a:t>
            </a:r>
            <a:r>
              <a:rPr b="1" i="1" lang="tr-TR" sz="2400" spc="-1" strike="noStrike">
                <a:solidFill>
                  <a:srgbClr val="000000"/>
                </a:solidFill>
                <a:latin typeface="Times New Roman"/>
                <a:ea typeface="Calibri"/>
              </a:rPr>
              <a:t>generalisable patterns </a:t>
            </a:r>
            <a:r>
              <a:rPr b="0" lang="tr-TR" sz="2400" spc="-1" strike="noStrike">
                <a:solidFill>
                  <a:srgbClr val="000000"/>
                </a:solidFill>
                <a:latin typeface="Times New Roman"/>
                <a:ea typeface="Calibri"/>
              </a:rPr>
              <a:t>in the nature of inventive solutions and </a:t>
            </a:r>
            <a:r>
              <a:rPr b="1" i="1" lang="tr-TR" sz="2400" spc="-1" strike="noStrike">
                <a:solidFill>
                  <a:srgbClr val="000000"/>
                </a:solidFill>
                <a:latin typeface="Times New Roman"/>
                <a:ea typeface="Calibri"/>
              </a:rPr>
              <a:t>the distinguishing characteristics</a:t>
            </a:r>
            <a:r>
              <a:rPr b="0" lang="tr-TR" sz="2400" spc="-1" strike="noStrike">
                <a:solidFill>
                  <a:srgbClr val="000000"/>
                </a:solidFill>
                <a:latin typeface="Times New Roman"/>
                <a:ea typeface="Calibri"/>
              </a:rPr>
              <a:t> of the problems that these </a:t>
            </a:r>
            <a:r>
              <a:rPr b="1" i="1" lang="tr-TR" sz="2400" spc="-1" strike="noStrike">
                <a:solidFill>
                  <a:srgbClr val="000000"/>
                </a:solidFill>
                <a:latin typeface="Times New Roman"/>
                <a:ea typeface="Calibri"/>
              </a:rPr>
              <a:t>inventions have overcome.</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Development of an </a:t>
            </a:r>
            <a:r>
              <a:rPr b="1" i="1" lang="tr-TR" sz="2400" spc="-1" strike="noStrike">
                <a:solidFill>
                  <a:srgbClr val="000000"/>
                </a:solidFill>
                <a:latin typeface="Times New Roman"/>
                <a:ea typeface="Calibri"/>
              </a:rPr>
              <a:t>algorithmic approach </a:t>
            </a:r>
            <a:r>
              <a:rPr b="0" lang="tr-TR" sz="2400" spc="-1" strike="noStrike">
                <a:solidFill>
                  <a:srgbClr val="000000"/>
                </a:solidFill>
                <a:latin typeface="Times New Roman"/>
                <a:ea typeface="Calibri"/>
              </a:rPr>
              <a:t>to the invention of new systems, and to the refinement of existing ones.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TRIZ includes a practical </a:t>
            </a:r>
            <a:r>
              <a:rPr b="1" i="1" lang="tr-TR" sz="2400" spc="-1" strike="noStrike">
                <a:solidFill>
                  <a:srgbClr val="000000"/>
                </a:solidFill>
                <a:latin typeface="Times New Roman"/>
                <a:ea typeface="Calibri"/>
              </a:rPr>
              <a:t>methodology</a:t>
            </a:r>
            <a:r>
              <a:rPr b="0" lang="tr-TR" sz="2400" spc="-1" strike="noStrike">
                <a:solidFill>
                  <a:srgbClr val="000000"/>
                </a:solidFill>
                <a:latin typeface="Times New Roman"/>
                <a:ea typeface="Calibri"/>
              </a:rPr>
              <a:t>, </a:t>
            </a:r>
            <a:r>
              <a:rPr b="1" i="1" lang="tr-TR" sz="2400" spc="-1" strike="noStrike">
                <a:solidFill>
                  <a:srgbClr val="000000"/>
                </a:solidFill>
                <a:latin typeface="Times New Roman"/>
                <a:ea typeface="Calibri"/>
              </a:rPr>
              <a:t>tool sets, a knowledge base</a:t>
            </a:r>
            <a:r>
              <a:rPr b="0" lang="tr-TR" sz="2400" spc="-1" strike="noStrike">
                <a:solidFill>
                  <a:srgbClr val="000000"/>
                </a:solidFill>
                <a:latin typeface="Times New Roman"/>
                <a:ea typeface="Calibri"/>
              </a:rPr>
              <a:t>, and model-based technology for generating innovative solutions for problem solving. </a:t>
            </a:r>
            <a:endParaRPr b="0" lang="en-US" sz="2400" spc="-1" strike="noStrike">
              <a:latin typeface="Arial"/>
            </a:endParaRPr>
          </a:p>
        </p:txBody>
      </p:sp>
      <p:sp>
        <p:nvSpPr>
          <p:cNvPr id="92"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94"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Past Work :</a:t>
            </a:r>
            <a:endParaRPr b="0" lang="en-US" sz="2400" spc="-1" strike="noStrike">
              <a:latin typeface="Arial"/>
            </a:endParaRPr>
          </a:p>
          <a:p>
            <a:pPr marL="114480">
              <a:lnSpc>
                <a:spcPct val="115000"/>
              </a:lnSpc>
              <a:tabLst>
                <a:tab algn="l" pos="0"/>
              </a:tabLst>
            </a:pPr>
            <a:r>
              <a:rPr b="1" i="1" lang="tr-TR" sz="2400" spc="-1" strike="noStrike">
                <a:solidFill>
                  <a:srgbClr val="000000"/>
                </a:solidFill>
                <a:latin typeface="Times New Roman"/>
                <a:ea typeface="Calibri"/>
              </a:rPr>
              <a:t>Three primary findings:</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1. Problems and solutions are repeated across industries and sciences</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2. Patterns of technical evolution are also repeated across industries and sciences (Article: Laws of Tech. Systems Evolution). Today: Dynamic citation graphs.</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3. The innovations used scientific effects outside the field in which they were developed</a:t>
            </a:r>
            <a:endParaRPr b="0" lang="en-US" sz="2400" spc="-1" strike="noStrike">
              <a:latin typeface="Arial"/>
            </a:endParaRPr>
          </a:p>
          <a:p>
            <a:pPr marL="114480">
              <a:lnSpc>
                <a:spcPct val="115000"/>
              </a:lnSpc>
              <a:tabLst>
                <a:tab algn="l" pos="0"/>
              </a:tabLst>
            </a:pPr>
            <a:r>
              <a:rPr b="1" i="1" lang="tr-TR" sz="2400" spc="-1" strike="noStrike">
                <a:solidFill>
                  <a:srgbClr val="000000"/>
                </a:solidFill>
                <a:latin typeface="Times New Roman"/>
                <a:ea typeface="Calibri"/>
              </a:rPr>
              <a:t>TRIZ conclusion: </a:t>
            </a:r>
            <a:r>
              <a:rPr b="0" lang="tr-TR" sz="2400" spc="-1" strike="noStrike">
                <a:solidFill>
                  <a:srgbClr val="000000"/>
                </a:solidFill>
                <a:latin typeface="Times New Roman"/>
                <a:ea typeface="Calibri"/>
              </a:rPr>
              <a:t>inventive solution is resolving technical contradictions (trade-off between two contradictory elements) related to the problem i.e. Defines the invention as an optimization problem. </a:t>
            </a:r>
            <a:endParaRPr b="0" lang="en-US" sz="2400" spc="-1" strike="noStrike">
              <a:latin typeface="Arial"/>
            </a:endParaRPr>
          </a:p>
          <a:p>
            <a:pPr marL="114480" algn="just">
              <a:lnSpc>
                <a:spcPct val="115000"/>
              </a:lnSpc>
              <a:tabLst>
                <a:tab algn="l" pos="0"/>
              </a:tabLst>
            </a:pPr>
            <a:endParaRPr b="0" lang="en-US" sz="2400" spc="-1" strike="noStrike">
              <a:latin typeface="Arial"/>
            </a:endParaRPr>
          </a:p>
        </p:txBody>
      </p:sp>
      <p:sp>
        <p:nvSpPr>
          <p:cNvPr id="95"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97"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200" spc="-1" strike="noStrike" u="sng">
                <a:solidFill>
                  <a:srgbClr val="000000"/>
                </a:solidFill>
                <a:uFillTx/>
                <a:latin typeface="Times New Roman"/>
                <a:ea typeface="Calibri"/>
              </a:rPr>
              <a:t>Past Work :</a:t>
            </a:r>
            <a:endParaRPr b="0" lang="en-US" sz="2200" spc="-1" strike="noStrike">
              <a:latin typeface="Arial"/>
            </a:endParaRPr>
          </a:p>
          <a:p>
            <a:pPr marL="114480" algn="just">
              <a:lnSpc>
                <a:spcPct val="115000"/>
              </a:lnSpc>
              <a:tabLst>
                <a:tab algn="l" pos="0"/>
              </a:tabLst>
            </a:pPr>
            <a:r>
              <a:rPr b="0" lang="tr-TR" sz="2200" spc="-1" strike="noStrike">
                <a:solidFill>
                  <a:srgbClr val="000000"/>
                </a:solidFill>
                <a:latin typeface="Times New Roman"/>
                <a:ea typeface="Calibri"/>
              </a:rPr>
              <a:t>Starting </a:t>
            </a:r>
            <a:r>
              <a:rPr b="1" lang="tr-TR" sz="2200" spc="-1" strike="noStrike">
                <a:solidFill>
                  <a:srgbClr val="000000"/>
                </a:solidFill>
                <a:latin typeface="Times New Roman"/>
                <a:ea typeface="Calibri"/>
              </a:rPr>
              <a:t>1986</a:t>
            </a:r>
            <a:r>
              <a:rPr b="0" lang="tr-TR" sz="2200" spc="-1" strike="noStrike">
                <a:solidFill>
                  <a:srgbClr val="000000"/>
                </a:solidFill>
                <a:latin typeface="Times New Roman"/>
                <a:ea typeface="Calibri"/>
              </a:rPr>
              <a:t> Altshuller started working on  </a:t>
            </a:r>
            <a:r>
              <a:rPr b="1" i="1" lang="tr-TR" sz="2200" spc="-1" strike="noStrike">
                <a:solidFill>
                  <a:srgbClr val="000000"/>
                </a:solidFill>
                <a:latin typeface="Times New Roman"/>
                <a:ea typeface="Calibri"/>
              </a:rPr>
              <a:t>modeling of individual creativity in contrast of modeling the process of creativity. </a:t>
            </a:r>
            <a:endParaRPr b="0" lang="en-US" sz="2200" spc="-1" strike="noStrike">
              <a:latin typeface="Arial"/>
            </a:endParaRPr>
          </a:p>
          <a:p>
            <a:pPr marL="114480" algn="just">
              <a:lnSpc>
                <a:spcPct val="115000"/>
              </a:lnSpc>
              <a:tabLst>
                <a:tab algn="l" pos="0"/>
              </a:tabLst>
            </a:pPr>
            <a:r>
              <a:rPr b="0" lang="tr-TR" sz="2200" spc="-1" strike="noStrike">
                <a:solidFill>
                  <a:srgbClr val="000000"/>
                </a:solidFill>
                <a:latin typeface="Times New Roman"/>
                <a:ea typeface="Calibri"/>
              </a:rPr>
              <a:t>Observed clever and creative people at work. Uncovered patterns in their thinking, and developed thinking tools and techniques to model this "talented thinking". i.e. </a:t>
            </a:r>
            <a:r>
              <a:rPr b="1" i="1" lang="tr-TR" sz="2200" spc="-1" strike="noStrike">
                <a:solidFill>
                  <a:srgbClr val="000000"/>
                </a:solidFill>
                <a:latin typeface="Times New Roman"/>
                <a:ea typeface="Calibri"/>
              </a:rPr>
              <a:t>Making of an innovator. Innovator behaviour modelling.</a:t>
            </a:r>
            <a:endParaRPr b="0" lang="en-US" sz="2200" spc="-1" strike="noStrike">
              <a:latin typeface="Arial"/>
            </a:endParaRPr>
          </a:p>
          <a:p>
            <a:pPr marL="114480" algn="just">
              <a:lnSpc>
                <a:spcPct val="115000"/>
              </a:lnSpc>
              <a:tabLst>
                <a:tab algn="l" pos="0"/>
              </a:tabLst>
            </a:pPr>
            <a:r>
              <a:rPr b="1" i="1" lang="tr-TR" sz="2200" spc="-1" strike="noStrike">
                <a:solidFill>
                  <a:srgbClr val="000000"/>
                </a:solidFill>
                <a:latin typeface="Times New Roman"/>
                <a:ea typeface="Calibri"/>
              </a:rPr>
              <a:t>First TRIZ Institute (in USSR) </a:t>
            </a:r>
            <a:r>
              <a:rPr b="0" lang="tr-TR" sz="2200" spc="-1" strike="noStrike">
                <a:solidFill>
                  <a:srgbClr val="000000"/>
                </a:solidFill>
                <a:latin typeface="Times New Roman"/>
                <a:ea typeface="Calibri"/>
              </a:rPr>
              <a:t>is established in Baku in 1971(Azerbaijan Public Institute for Inventive Creation). Then TRIZ teaching Institutes are established in all major cities of USSR.</a:t>
            </a:r>
            <a:endParaRPr b="0" lang="en-US" sz="2200" spc="-1" strike="noStrike">
              <a:latin typeface="Arial"/>
            </a:endParaRPr>
          </a:p>
          <a:p>
            <a:pPr marL="114480" algn="just">
              <a:lnSpc>
                <a:spcPct val="115000"/>
              </a:lnSpc>
              <a:tabLst>
                <a:tab algn="l" pos="0"/>
              </a:tabLst>
            </a:pPr>
            <a:r>
              <a:rPr b="1" i="1" lang="tr-TR" sz="2200" spc="-1" strike="noStrike">
                <a:solidFill>
                  <a:srgbClr val="000000"/>
                </a:solidFill>
                <a:latin typeface="Times New Roman"/>
                <a:ea typeface="Calibri"/>
              </a:rPr>
              <a:t>First TRIZ Institute (in USA)</a:t>
            </a:r>
            <a:r>
              <a:rPr b="0" lang="tr-TR" sz="2200" spc="-1" strike="noStrike">
                <a:solidFill>
                  <a:srgbClr val="000000"/>
                </a:solidFill>
                <a:latin typeface="Times New Roman"/>
                <a:ea typeface="Calibri"/>
              </a:rPr>
              <a:t> called </a:t>
            </a:r>
            <a:r>
              <a:rPr b="1" i="1" lang="tr-TR" sz="2200" spc="-1" strike="noStrike">
                <a:solidFill>
                  <a:srgbClr val="000000"/>
                </a:solidFill>
                <a:latin typeface="Times New Roman"/>
                <a:ea typeface="Calibri"/>
              </a:rPr>
              <a:t>Ideation Institute (Boston USA) </a:t>
            </a:r>
            <a:r>
              <a:rPr b="0" lang="tr-TR" sz="2200" spc="-1" strike="noStrike">
                <a:solidFill>
                  <a:srgbClr val="000000"/>
                </a:solidFill>
                <a:latin typeface="Times New Roman"/>
                <a:ea typeface="Calibri"/>
              </a:rPr>
              <a:t>(Nearly 35 Russian TRIZ specialist was working at start).</a:t>
            </a:r>
            <a:endParaRPr b="0" lang="en-US" sz="2200" spc="-1" strike="noStrike">
              <a:latin typeface="Arial"/>
            </a:endParaRPr>
          </a:p>
          <a:p>
            <a:pPr marL="114480" algn="just">
              <a:lnSpc>
                <a:spcPct val="115000"/>
              </a:lnSpc>
              <a:tabLst>
                <a:tab algn="l" pos="0"/>
              </a:tabLst>
            </a:pPr>
            <a:r>
              <a:rPr b="1" i="1" lang="tr-TR" sz="2200" spc="-1" strike="noStrike">
                <a:solidFill>
                  <a:srgbClr val="000000"/>
                </a:solidFill>
                <a:latin typeface="Times New Roman"/>
                <a:ea typeface="Calibri"/>
              </a:rPr>
              <a:t>TRIZ ( and Design Thinking) representative in Turkey: </a:t>
            </a:r>
            <a:r>
              <a:rPr b="0" lang="tr-TR" sz="2200" spc="-1" strike="noStrike">
                <a:solidFill>
                  <a:srgbClr val="000000"/>
                </a:solidFill>
                <a:latin typeface="Times New Roman"/>
                <a:ea typeface="Calibri"/>
              </a:rPr>
              <a:t>Destek patent and Global education (</a:t>
            </a:r>
            <a:r>
              <a:rPr b="0" lang="en-US" sz="2200" spc="-1" strike="noStrike">
                <a:solidFill>
                  <a:srgbClr val="000000"/>
                </a:solidFill>
                <a:latin typeface="Times New Roman"/>
                <a:ea typeface="Calibri"/>
              </a:rPr>
              <a:t>General Manager and TRIZ specialist Prof. Dr. C Ruhi Kaykayoğlu) </a:t>
            </a:r>
            <a:endParaRPr b="0" lang="en-US" sz="2200" spc="-1" strike="noStrike">
              <a:latin typeface="Arial"/>
            </a:endParaRPr>
          </a:p>
          <a:p>
            <a:pPr marL="114480" algn="just">
              <a:lnSpc>
                <a:spcPct val="115000"/>
              </a:lnSpc>
              <a:tabLst>
                <a:tab algn="l" pos="0"/>
              </a:tabLst>
            </a:pPr>
            <a:endParaRPr b="0" lang="en-US" sz="2200" spc="-1" strike="noStrike">
              <a:latin typeface="Arial"/>
            </a:endParaRPr>
          </a:p>
          <a:p>
            <a:pPr marL="114480" algn="just">
              <a:lnSpc>
                <a:spcPct val="115000"/>
              </a:lnSpc>
              <a:tabLst>
                <a:tab algn="l" pos="0"/>
              </a:tabLst>
            </a:pPr>
            <a:endParaRPr b="0" lang="en-US" sz="2200" spc="-1" strike="noStrike">
              <a:latin typeface="Arial"/>
            </a:endParaRPr>
          </a:p>
        </p:txBody>
      </p:sp>
      <p:sp>
        <p:nvSpPr>
          <p:cNvPr id="98"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0" name="CustomShape 2"/>
          <p:cNvSpPr/>
          <p:nvPr/>
        </p:nvSpPr>
        <p:spPr>
          <a:xfrm>
            <a:off x="457200" y="914400"/>
            <a:ext cx="8227800" cy="57895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200" spc="-1" strike="noStrike" u="sng">
                <a:solidFill>
                  <a:srgbClr val="000000"/>
                </a:solidFill>
                <a:uFillTx/>
                <a:latin typeface="Times New Roman"/>
                <a:ea typeface="Calibri"/>
              </a:rPr>
              <a:t>Past Work :</a:t>
            </a:r>
            <a:endParaRPr b="0" lang="en-US" sz="2200" spc="-1" strike="noStrike">
              <a:latin typeface="Arial"/>
            </a:endParaRPr>
          </a:p>
          <a:p>
            <a:pPr marL="114480" algn="just">
              <a:lnSpc>
                <a:spcPct val="115000"/>
              </a:lnSpc>
              <a:tabLst>
                <a:tab algn="l" pos="0"/>
              </a:tabLst>
            </a:pPr>
            <a:r>
              <a:rPr b="1" lang="tr-TR" sz="2200" spc="-1" strike="noStrike">
                <a:solidFill>
                  <a:srgbClr val="000000"/>
                </a:solidFill>
                <a:latin typeface="Times New Roman"/>
                <a:ea typeface="Calibri"/>
              </a:rPr>
              <a:t>ETRIA (</a:t>
            </a:r>
            <a:r>
              <a:rPr b="0" lang="tr-TR" sz="2200" spc="-1" strike="noStrike">
                <a:solidFill>
                  <a:srgbClr val="000000"/>
                </a:solidFill>
                <a:latin typeface="Times New Roman"/>
                <a:ea typeface="Calibri"/>
              </a:rPr>
              <a:t> European TRIZ Association): ETRIA is developing a </a:t>
            </a:r>
            <a:r>
              <a:rPr b="1" i="1" lang="tr-TR" sz="2200" spc="-1" strike="noStrike">
                <a:solidFill>
                  <a:srgbClr val="000000"/>
                </a:solidFill>
                <a:latin typeface="Times New Roman"/>
                <a:ea typeface="Calibri"/>
              </a:rPr>
              <a:t>web-based collaborative environment </a:t>
            </a:r>
            <a:r>
              <a:rPr b="0" lang="tr-TR" sz="2200" spc="-1" strike="noStrike">
                <a:solidFill>
                  <a:srgbClr val="000000"/>
                </a:solidFill>
                <a:latin typeface="Times New Roman"/>
                <a:ea typeface="Calibri"/>
              </a:rPr>
              <a:t>targeted the creation of links between any and </a:t>
            </a:r>
            <a:r>
              <a:rPr b="1" i="1" lang="tr-TR" sz="2200" spc="-1" strike="noStrike">
                <a:solidFill>
                  <a:srgbClr val="000000"/>
                </a:solidFill>
                <a:latin typeface="Times New Roman"/>
                <a:ea typeface="Calibri"/>
              </a:rPr>
              <a:t>all institutions </a:t>
            </a:r>
            <a:r>
              <a:rPr b="0" lang="tr-TR" sz="2200" spc="-1" strike="noStrike">
                <a:solidFill>
                  <a:srgbClr val="000000"/>
                </a:solidFill>
                <a:latin typeface="Times New Roman"/>
                <a:ea typeface="Calibri"/>
              </a:rPr>
              <a:t>concerned with conceptual questions pertaining to the </a:t>
            </a:r>
            <a:r>
              <a:rPr b="1" i="1" lang="tr-TR" sz="2200" spc="-1" strike="noStrike">
                <a:solidFill>
                  <a:srgbClr val="000000"/>
                </a:solidFill>
                <a:latin typeface="Times New Roman"/>
                <a:ea typeface="Calibri"/>
              </a:rPr>
              <a:t>creation, organization, and efficient processing of innovation knowledge and innovation technologies. </a:t>
            </a:r>
            <a:r>
              <a:rPr b="0" lang="tr-TR" sz="2200" spc="-1" strike="noStrike">
                <a:solidFill>
                  <a:srgbClr val="000000"/>
                </a:solidFill>
                <a:latin typeface="Times New Roman"/>
                <a:ea typeface="Calibri"/>
              </a:rPr>
              <a:t>The Association holds conferences with associated publications.</a:t>
            </a:r>
            <a:endParaRPr b="0" lang="en-US" sz="2200" spc="-1" strike="noStrike">
              <a:latin typeface="Arial"/>
            </a:endParaRPr>
          </a:p>
          <a:p>
            <a:pPr marL="114480" algn="just">
              <a:lnSpc>
                <a:spcPct val="115000"/>
              </a:lnSpc>
              <a:tabLst>
                <a:tab algn="l" pos="0"/>
              </a:tabLst>
            </a:pPr>
            <a:r>
              <a:rPr b="1" i="1" lang="tr-TR" sz="2200" spc="-1" strike="noStrike">
                <a:solidFill>
                  <a:srgbClr val="000000"/>
                </a:solidFill>
                <a:latin typeface="Times New Roman"/>
                <a:ea typeface="Calibri"/>
              </a:rPr>
              <a:t>Industries practicing TRIZ</a:t>
            </a:r>
            <a:r>
              <a:rPr b="0" lang="tr-TR" sz="2200" spc="-1" strike="noStrike">
                <a:solidFill>
                  <a:srgbClr val="000000"/>
                </a:solidFill>
                <a:latin typeface="Times New Roman"/>
                <a:ea typeface="Calibri"/>
              </a:rPr>
              <a:t>: (Mostly large multinational companies. (</a:t>
            </a:r>
            <a:r>
              <a:rPr b="0" lang="tr-TR" sz="2000" spc="-1" strike="noStrike">
                <a:solidFill>
                  <a:srgbClr val="000000"/>
                </a:solidFill>
                <a:latin typeface="Times New Roman"/>
                <a:ea typeface="Calibri"/>
              </a:rPr>
              <a:t>Like SW development certification that small companies can not efford </a:t>
            </a:r>
            <a:r>
              <a:rPr b="0" lang="tr-TR" sz="2200" spc="-1" strike="noStrike">
                <a:solidFill>
                  <a:srgbClr val="000000"/>
                </a:solidFill>
                <a:latin typeface="Times New Roman"/>
                <a:ea typeface="Calibri"/>
              </a:rPr>
              <a:t>)</a:t>
            </a:r>
            <a:endParaRPr b="0" lang="en-US" sz="2200" spc="-1" strike="noStrike">
              <a:latin typeface="Arial"/>
            </a:endParaRPr>
          </a:p>
          <a:p>
            <a:pPr marL="457200" indent="-341280" algn="just">
              <a:lnSpc>
                <a:spcPct val="115000"/>
              </a:lnSpc>
              <a:buClr>
                <a:srgbClr val="000000"/>
              </a:buClr>
              <a:buFont typeface="Arial"/>
              <a:buChar char="•"/>
              <a:tabLst>
                <a:tab algn="l" pos="0"/>
              </a:tabLst>
            </a:pPr>
            <a:r>
              <a:rPr b="0" lang="tr-TR" sz="2200" spc="-1" strike="noStrike">
                <a:solidFill>
                  <a:srgbClr val="000000"/>
                </a:solidFill>
                <a:latin typeface="Times New Roman"/>
                <a:ea typeface="Calibri"/>
              </a:rPr>
              <a:t>Car companies like Rolls-Royce, Ford, and Daimler-Chrysler, </a:t>
            </a:r>
            <a:endParaRPr b="0" lang="en-US" sz="2200" spc="-1" strike="noStrike">
              <a:latin typeface="Arial"/>
            </a:endParaRPr>
          </a:p>
          <a:p>
            <a:pPr marL="457200" indent="-341280" algn="just">
              <a:lnSpc>
                <a:spcPct val="115000"/>
              </a:lnSpc>
              <a:buClr>
                <a:srgbClr val="000000"/>
              </a:buClr>
              <a:buFont typeface="Arial"/>
              <a:buChar char="•"/>
              <a:tabLst>
                <a:tab algn="l" pos="0"/>
              </a:tabLst>
            </a:pPr>
            <a:r>
              <a:rPr b="0" lang="tr-TR" sz="2200" spc="-1" strike="noStrike">
                <a:solidFill>
                  <a:srgbClr val="000000"/>
                </a:solidFill>
                <a:latin typeface="Times New Roman"/>
                <a:ea typeface="Calibri"/>
              </a:rPr>
              <a:t>Aeronautics companies like Boeing, NASA</a:t>
            </a:r>
            <a:endParaRPr b="0" lang="en-US" sz="2200" spc="-1" strike="noStrike">
              <a:latin typeface="Arial"/>
            </a:endParaRPr>
          </a:p>
          <a:p>
            <a:pPr marL="457200" indent="-341280" algn="just">
              <a:lnSpc>
                <a:spcPct val="115000"/>
              </a:lnSpc>
              <a:buClr>
                <a:srgbClr val="000000"/>
              </a:buClr>
              <a:buFont typeface="Arial"/>
              <a:buChar char="•"/>
              <a:tabLst>
                <a:tab algn="l" pos="0"/>
              </a:tabLst>
            </a:pPr>
            <a:r>
              <a:rPr b="0" lang="tr-TR" sz="2200" spc="-1" strike="noStrike">
                <a:solidFill>
                  <a:srgbClr val="000000"/>
                </a:solidFill>
                <a:latin typeface="Times New Roman"/>
                <a:ea typeface="Calibri"/>
              </a:rPr>
              <a:t>Technology companies like Hewlett Packard, Motorola, General Electric, Xerox, IBM, LG, Samsung, Intel, Procter and Gamble, Expedia and Kodak .</a:t>
            </a:r>
            <a:endParaRPr b="0" lang="en-US" sz="2200" spc="-1" strike="noStrike">
              <a:latin typeface="Arial"/>
            </a:endParaRPr>
          </a:p>
        </p:txBody>
      </p:sp>
      <p:sp>
        <p:nvSpPr>
          <p:cNvPr id="101" name="CustomShape 3"/>
          <p:cNvSpPr/>
          <p:nvPr/>
        </p:nvSpPr>
        <p:spPr>
          <a:xfrm>
            <a:off x="304920" y="2904840"/>
            <a:ext cx="838008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4078</TotalTime>
  <Application>LibreOffice/7.0.4.2$Windows_X86_64 LibreOffice_project/dcf040e67528d9187c66b2379df5ea4407429775</Application>
  <AppVersion>15.0000</AppVersion>
  <Words>4937</Words>
  <Paragraphs>305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2018-02-05T08:47:14Z</dcterms:created>
  <dc:creator>Oğuz</dc:creator>
  <dc:description/>
  <dc:language>en-US</dc:language>
  <cp:lastModifiedBy/>
  <dcterms:modified xsi:type="dcterms:W3CDTF">2024-05-03T14:30:01Z</dcterms:modified>
  <cp:revision>220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37</vt:i4>
  </property>
</Properties>
</file>