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handoutMasterIdLst>
    <p:handoutMasterId r:id="rId67"/>
  </p:handoutMasterIdLst>
  <p:sldIdLst>
    <p:sldId id="327" r:id="rId2"/>
    <p:sldId id="328" r:id="rId3"/>
    <p:sldId id="350" r:id="rId4"/>
    <p:sldId id="330" r:id="rId5"/>
    <p:sldId id="336" r:id="rId6"/>
    <p:sldId id="337" r:id="rId7"/>
    <p:sldId id="338" r:id="rId8"/>
    <p:sldId id="339" r:id="rId9"/>
    <p:sldId id="340" r:id="rId10"/>
    <p:sldId id="341" r:id="rId11"/>
    <p:sldId id="332" r:id="rId12"/>
    <p:sldId id="347" r:id="rId13"/>
    <p:sldId id="348" r:id="rId14"/>
    <p:sldId id="349" r:id="rId15"/>
    <p:sldId id="342" r:id="rId16"/>
    <p:sldId id="343" r:id="rId17"/>
    <p:sldId id="344" r:id="rId18"/>
    <p:sldId id="345" r:id="rId19"/>
    <p:sldId id="346" r:id="rId20"/>
    <p:sldId id="313" r:id="rId21"/>
    <p:sldId id="287" r:id="rId22"/>
    <p:sldId id="314" r:id="rId23"/>
    <p:sldId id="288" r:id="rId24"/>
    <p:sldId id="289" r:id="rId25"/>
    <p:sldId id="267" r:id="rId26"/>
    <p:sldId id="257" r:id="rId27"/>
    <p:sldId id="269" r:id="rId28"/>
    <p:sldId id="281" r:id="rId29"/>
    <p:sldId id="271" r:id="rId30"/>
    <p:sldId id="282" r:id="rId31"/>
    <p:sldId id="273" r:id="rId32"/>
    <p:sldId id="283" r:id="rId33"/>
    <p:sldId id="284" r:id="rId34"/>
    <p:sldId id="276" r:id="rId35"/>
    <p:sldId id="285" r:id="rId36"/>
    <p:sldId id="286" r:id="rId37"/>
    <p:sldId id="279" r:id="rId38"/>
    <p:sldId id="262" r:id="rId39"/>
    <p:sldId id="316" r:id="rId40"/>
    <p:sldId id="326" r:id="rId41"/>
    <p:sldId id="318" r:id="rId42"/>
    <p:sldId id="319" r:id="rId43"/>
    <p:sldId id="292" r:id="rId44"/>
    <p:sldId id="263" r:id="rId45"/>
    <p:sldId id="294" r:id="rId46"/>
    <p:sldId id="299" r:id="rId47"/>
    <p:sldId id="264" r:id="rId48"/>
    <p:sldId id="296" r:id="rId49"/>
    <p:sldId id="297" r:id="rId50"/>
    <p:sldId id="298" r:id="rId51"/>
    <p:sldId id="300" r:id="rId52"/>
    <p:sldId id="320" r:id="rId53"/>
    <p:sldId id="265" r:id="rId54"/>
    <p:sldId id="321" r:id="rId55"/>
    <p:sldId id="322" r:id="rId56"/>
    <p:sldId id="291" r:id="rId57"/>
    <p:sldId id="302" r:id="rId58"/>
    <p:sldId id="266" r:id="rId59"/>
    <p:sldId id="323" r:id="rId60"/>
    <p:sldId id="311" r:id="rId61"/>
    <p:sldId id="312" r:id="rId62"/>
    <p:sldId id="309" r:id="rId63"/>
    <p:sldId id="310" r:id="rId64"/>
    <p:sldId id="32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306"/>
    <p:restoredTop sz="94017"/>
  </p:normalViewPr>
  <p:slideViewPr>
    <p:cSldViewPr snapToGrid="0" snapToObjects="1">
      <p:cViewPr varScale="1">
        <p:scale>
          <a:sx n="74" d="100"/>
          <a:sy n="74" d="100"/>
        </p:scale>
        <p:origin x="168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10/14/21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154007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10/14/21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1754481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dirty="0"/>
              <a:t>Here, </a:t>
            </a:r>
            <a:r>
              <a:rPr lang="tr-TR" dirty="0" err="1"/>
              <a:t>we</a:t>
            </a:r>
            <a:r>
              <a:rPr lang="tr-TR" dirty="0"/>
              <a:t> </a:t>
            </a:r>
            <a:r>
              <a:rPr lang="tr-TR" dirty="0" err="1"/>
              <a:t>depict</a:t>
            </a:r>
            <a:r>
              <a:rPr lang="tr-TR" dirty="0"/>
              <a:t> </a:t>
            </a:r>
            <a:r>
              <a:rPr lang="tr-TR" dirty="0" err="1"/>
              <a:t>the</a:t>
            </a:r>
            <a:r>
              <a:rPr lang="tr-TR" dirty="0"/>
              <a:t> Project Management </a:t>
            </a:r>
            <a:r>
              <a:rPr lang="tr-TR" dirty="0" err="1"/>
              <a:t>Triangle</a:t>
            </a:r>
            <a:r>
              <a:rPr lang="tr-TR" dirty="0"/>
              <a:t> </a:t>
            </a:r>
            <a:r>
              <a:rPr lang="tr-TR" dirty="0" err="1"/>
              <a:t>for</a:t>
            </a:r>
            <a:r>
              <a:rPr lang="tr-TR" dirty="0"/>
              <a:t> </a:t>
            </a:r>
            <a:r>
              <a:rPr lang="tr-TR" dirty="0" err="1"/>
              <a:t>high</a:t>
            </a:r>
            <a:r>
              <a:rPr lang="tr-TR" dirty="0"/>
              <a:t> </a:t>
            </a:r>
            <a:r>
              <a:rPr lang="tr-TR" dirty="0" err="1"/>
              <a:t>quality</a:t>
            </a:r>
            <a:r>
              <a:rPr lang="tr-TR" dirty="0"/>
              <a:t> </a:t>
            </a:r>
            <a:r>
              <a:rPr lang="tr-TR" dirty="0" err="1"/>
              <a:t>Projects</a:t>
            </a:r>
            <a:r>
              <a:rPr lang="tr-TR" dirty="0"/>
              <a:t> «</a:t>
            </a:r>
            <a:r>
              <a:rPr lang="tr-TR" dirty="0" err="1"/>
              <a:t>most</a:t>
            </a:r>
            <a:r>
              <a:rPr lang="tr-TR" dirty="0"/>
              <a:t> </a:t>
            </a:r>
            <a:r>
              <a:rPr lang="tr-TR" dirty="0" err="1"/>
              <a:t>frequenctly</a:t>
            </a:r>
            <a:r>
              <a:rPr lang="tr-TR" dirty="0"/>
              <a:t>» </a:t>
            </a:r>
            <a:r>
              <a:rPr lang="tr-TR" dirty="0" err="1"/>
              <a:t>subject</a:t>
            </a:r>
            <a:r>
              <a:rPr lang="tr-TR" dirty="0"/>
              <a:t> </a:t>
            </a:r>
            <a:r>
              <a:rPr lang="tr-TR" dirty="0" err="1"/>
              <a:t>to</a:t>
            </a:r>
            <a:r>
              <a:rPr lang="tr-TR" dirty="0"/>
              <a:t>  time/</a:t>
            </a:r>
            <a:r>
              <a:rPr lang="tr-TR" dirty="0" err="1"/>
              <a:t>schedule</a:t>
            </a:r>
            <a:r>
              <a:rPr lang="tr-TR" dirty="0"/>
              <a:t>, </a:t>
            </a:r>
            <a:r>
              <a:rPr lang="tr-TR" dirty="0" err="1"/>
              <a:t>resources</a:t>
            </a:r>
            <a:r>
              <a:rPr lang="tr-TR" dirty="0"/>
              <a:t>/</a:t>
            </a:r>
            <a:r>
              <a:rPr lang="tr-TR" dirty="0" err="1"/>
              <a:t>cost</a:t>
            </a:r>
            <a:r>
              <a:rPr lang="tr-TR" dirty="0"/>
              <a:t> </a:t>
            </a:r>
            <a:r>
              <a:rPr lang="tr-TR" dirty="0" err="1"/>
              <a:t>and</a:t>
            </a:r>
            <a:r>
              <a:rPr lang="tr-TR" dirty="0"/>
              <a:t> </a:t>
            </a:r>
            <a:r>
              <a:rPr lang="tr-TR" dirty="0" err="1"/>
              <a:t>mininum</a:t>
            </a:r>
            <a:r>
              <a:rPr lang="tr-TR" dirty="0"/>
              <a:t> </a:t>
            </a:r>
            <a:r>
              <a:rPr lang="tr-TR" dirty="0" err="1"/>
              <a:t>performance</a:t>
            </a:r>
            <a:r>
              <a:rPr lang="tr-TR" dirty="0"/>
              <a:t> </a:t>
            </a:r>
            <a:r>
              <a:rPr lang="tr-TR" dirty="0" err="1"/>
              <a:t>requirements</a:t>
            </a:r>
            <a:r>
              <a:rPr lang="tr-TR" dirty="0"/>
              <a:t>. </a:t>
            </a:r>
          </a:p>
          <a:p>
            <a:endParaRPr lang="tr-TR" dirty="0"/>
          </a:p>
        </p:txBody>
      </p:sp>
      <p:sp>
        <p:nvSpPr>
          <p:cNvPr id="4" name="Slide Number Placeholder 3"/>
          <p:cNvSpPr>
            <a:spLocks noGrp="1"/>
          </p:cNvSpPr>
          <p:nvPr>
            <p:ph type="sldNum" sz="quarter" idx="5"/>
          </p:nvPr>
        </p:nvSpPr>
        <p:spPr/>
        <p:txBody>
          <a:bodyPr/>
          <a:lstStyle/>
          <a:p>
            <a:fld id="{ABFC5C8D-D3DB-A946-B900-2FF2453738A5}" type="slidenum">
              <a:rPr lang="en-US" smtClean="0"/>
              <a:pPr/>
              <a:t>10</a:t>
            </a:fld>
            <a:endParaRPr lang="en-US"/>
          </a:p>
        </p:txBody>
      </p:sp>
    </p:spTree>
    <p:extLst>
      <p:ext uri="{BB962C8B-B14F-4D97-AF65-F5344CB8AC3E}">
        <p14:creationId xmlns:p14="http://schemas.microsoft.com/office/powerpoint/2010/main" val="3857796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best not to read this out. Talk around the issues after</a:t>
            </a:r>
            <a:r>
              <a:rPr lang="en-US" baseline="0" dirty="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53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discuss</a:t>
            </a:r>
            <a:r>
              <a:rPr lang="en-US" baseline="0" dirty="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58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let student’s read this. Don’t try to read it out in class.  Talk around the issues discussed in the book.</a:t>
            </a:r>
          </a:p>
        </p:txBody>
      </p:sp>
      <p:sp>
        <p:nvSpPr>
          <p:cNvPr id="4" name="Slide Number Placeholder 3"/>
          <p:cNvSpPr>
            <a:spLocks noGrp="1"/>
          </p:cNvSpPr>
          <p:nvPr>
            <p:ph type="sldNum" sz="quarter" idx="10"/>
          </p:nvPr>
        </p:nvSpPr>
        <p:spPr/>
        <p:txBody>
          <a:bodyPr/>
          <a:lstStyle/>
          <a:p>
            <a:fld id="{ABFC5C8D-D3DB-A946-B900-2FF2453738A5}" type="slidenum">
              <a:rPr lang="en-US" smtClean="0"/>
              <a:pPr/>
              <a:t>46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10/14/21</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10/14/21</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10/14/21</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10/14/21</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10/14/21</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10/14/21</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10/14/21</a:t>
            </a:fld>
            <a:endParaRPr lang="en-US"/>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10/14/21</a:t>
            </a:fld>
            <a:endParaRPr lang="en-US"/>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10/14/21</a:t>
            </a:fld>
            <a:endParaRPr lang="en-US"/>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10/14/21</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10/14/21</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10/14/21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gp_D8r-2hwk&amp;feature=youtu.be&amp;t=5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Ariane_5_Flight_501" TargetMode="External"/><Relationship Id="rId3" Type="http://schemas.openxmlformats.org/officeDocument/2006/relationships/hyperlink" Target="http://developer.apple.com/documentation/Darwin/Reference/ManPages/man3/gets.3.html" TargetMode="External"/><Relationship Id="rId7" Type="http://schemas.openxmlformats.org/officeDocument/2006/relationships/hyperlink" Target="http://www.cert.org/advisories/CA-1996-26.html" TargetMode="External"/><Relationship Id="rId2" Type="http://schemas.openxmlformats.org/officeDocument/2006/relationships/hyperlink" Target="http://www.eweek.com/article2/0,1895,1245602,00.asp" TargetMode="External"/><Relationship Id="rId1" Type="http://schemas.openxmlformats.org/officeDocument/2006/relationships/slideLayout" Target="../slideLayouts/slideLayout2.xml"/><Relationship Id="rId6" Type="http://schemas.openxmlformats.org/officeDocument/2006/relationships/hyperlink" Target="http://www.willamette.edu/~mjaneba/pentprob.html" TargetMode="External"/><Relationship Id="rId5" Type="http://schemas.openxmlformats.org/officeDocument/2006/relationships/hyperlink" Target="http://www.cs.berkeley.edu/~nikitab/courses/cs294-8/hw1.html" TargetMode="External"/><Relationship Id="rId10" Type="http://schemas.openxmlformats.org/officeDocument/2006/relationships/hyperlink" Target="http://www.baselinemag.com/article2/0,1397,1544403,00.asp" TargetMode="External"/><Relationship Id="rId4" Type="http://schemas.openxmlformats.org/officeDocument/2006/relationships/hyperlink" Target="http://citeseer.ist.psu.edu/dole97misplaced.html" TargetMode="External"/><Relationship Id="rId9" Type="http://schemas.openxmlformats.org/officeDocument/2006/relationships/hyperlink" Target="http://www.dcs.ed.ac.uk/home/pxs/Book/ariane5rep.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SWE523  Software  Project Management</a:t>
            </a:r>
          </a:p>
        </p:txBody>
      </p:sp>
      <p:sp>
        <p:nvSpPr>
          <p:cNvPr id="5" name="Subtitle 3">
            <a:extLst>
              <a:ext uri="{FF2B5EF4-FFF2-40B4-BE49-F238E27FC236}">
                <a16:creationId xmlns:a16="http://schemas.microsoft.com/office/drawing/2014/main" id="{1E66056E-1490-3448-BD81-36CBD352BF3C}"/>
              </a:ext>
            </a:extLst>
          </p:cNvPr>
          <p:cNvSpPr txBox="1">
            <a:spLocks/>
          </p:cNvSpPr>
          <p:nvPr/>
        </p:nvSpPr>
        <p:spPr>
          <a:xfrm>
            <a:off x="483079" y="3782081"/>
            <a:ext cx="7975121" cy="668547"/>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tr-TR" sz="2000" dirty="0" err="1"/>
              <a:t>Failure</a:t>
            </a:r>
            <a:r>
              <a:rPr lang="tr-TR" sz="2000" dirty="0"/>
              <a:t> of </a:t>
            </a:r>
            <a:r>
              <a:rPr lang="tr-TR" sz="2000" dirty="0" err="1"/>
              <a:t>Ariane</a:t>
            </a:r>
            <a:r>
              <a:rPr lang="tr-TR" sz="2000" dirty="0"/>
              <a:t> 5 </a:t>
            </a:r>
            <a:r>
              <a:rPr lang="tr-TR" sz="2000" dirty="0" err="1"/>
              <a:t>launched</a:t>
            </a:r>
            <a:r>
              <a:rPr lang="tr-TR" sz="2000" dirty="0"/>
              <a:t> on 4th </a:t>
            </a:r>
            <a:r>
              <a:rPr lang="tr-TR" sz="2000" dirty="0" err="1"/>
              <a:t>June</a:t>
            </a:r>
            <a:r>
              <a:rPr lang="tr-TR" sz="2000" dirty="0"/>
              <a:t> 1996:</a:t>
            </a:r>
          </a:p>
          <a:p>
            <a:r>
              <a:rPr lang="tr-TR" sz="2000" dirty="0"/>
              <a:t> </a:t>
            </a:r>
            <a:r>
              <a:rPr lang="tr-TR" sz="2000" dirty="0" err="1"/>
              <a:t>Attempting</a:t>
            </a:r>
            <a:r>
              <a:rPr lang="tr-TR" sz="2000" dirty="0"/>
              <a:t> </a:t>
            </a:r>
            <a:r>
              <a:rPr lang="tr-TR" sz="2000" dirty="0" err="1"/>
              <a:t>to</a:t>
            </a:r>
            <a:r>
              <a:rPr lang="tr-TR" sz="2000" dirty="0"/>
              <a:t> fit 64 </a:t>
            </a:r>
            <a:r>
              <a:rPr lang="tr-TR" sz="2000" dirty="0" err="1"/>
              <a:t>bits</a:t>
            </a:r>
            <a:r>
              <a:rPr lang="tr-TR" sz="2000" dirty="0"/>
              <a:t> </a:t>
            </a:r>
            <a:r>
              <a:rPr lang="tr-TR" sz="2000" dirty="0" err="1"/>
              <a:t>into</a:t>
            </a:r>
            <a:r>
              <a:rPr lang="tr-TR" sz="2000" dirty="0"/>
              <a:t> a 16-bit </a:t>
            </a:r>
            <a:r>
              <a:rPr lang="tr-TR" sz="2000" dirty="0" err="1"/>
              <a:t>variable</a:t>
            </a:r>
            <a:r>
              <a:rPr lang="tr-TR" sz="2000" dirty="0"/>
              <a:t> </a:t>
            </a:r>
            <a:r>
              <a:rPr lang="tr-TR" sz="2000" dirty="0" err="1"/>
              <a:t>flips</a:t>
            </a:r>
            <a:r>
              <a:rPr lang="tr-TR" sz="2000" dirty="0"/>
              <a:t> </a:t>
            </a:r>
            <a:r>
              <a:rPr lang="tr-TR" sz="2000" dirty="0" err="1"/>
              <a:t>the</a:t>
            </a:r>
            <a:r>
              <a:rPr lang="tr-TR" sz="2000" dirty="0"/>
              <a:t> </a:t>
            </a:r>
            <a:r>
              <a:rPr lang="tr-TR" sz="2000" dirty="0" err="1"/>
              <a:t>Ariane</a:t>
            </a:r>
            <a:r>
              <a:rPr lang="tr-TR" sz="2000" dirty="0"/>
              <a:t> 5 </a:t>
            </a:r>
            <a:r>
              <a:rPr lang="tr-TR" sz="2000" dirty="0" err="1"/>
              <a:t>rocket</a:t>
            </a:r>
            <a:r>
              <a:rPr lang="tr-TR" sz="2000" dirty="0"/>
              <a:t> 90 </a:t>
            </a:r>
            <a:r>
              <a:rPr lang="tr-TR" sz="2000" dirty="0" err="1"/>
              <a:t>degrees</a:t>
            </a:r>
            <a:r>
              <a:rPr lang="tr-TR" sz="2000" dirty="0"/>
              <a:t> </a:t>
            </a:r>
            <a:r>
              <a:rPr lang="tr-TR" sz="2000" dirty="0" err="1"/>
              <a:t>wrto</a:t>
            </a:r>
            <a:r>
              <a:rPr lang="tr-TR" sz="2000" dirty="0"/>
              <a:t> </a:t>
            </a:r>
            <a:r>
              <a:rPr lang="tr-TR" sz="2000" dirty="0" err="1"/>
              <a:t>horizontal</a:t>
            </a:r>
            <a:r>
              <a:rPr lang="tr-TR" sz="2000" dirty="0"/>
              <a:t> </a:t>
            </a:r>
            <a:r>
              <a:rPr lang="tr-TR" sz="2000" dirty="0" err="1"/>
              <a:t>bias</a:t>
            </a:r>
            <a:r>
              <a:rPr lang="tr-TR" sz="2000" dirty="0"/>
              <a:t>! </a:t>
            </a:r>
            <a:r>
              <a:rPr lang="tr-TR" sz="2000" dirty="0" err="1"/>
              <a:t>What</a:t>
            </a:r>
            <a:r>
              <a:rPr lang="tr-TR" sz="2000" dirty="0"/>
              <a:t> do </a:t>
            </a:r>
            <a:r>
              <a:rPr lang="tr-TR" sz="2000" dirty="0" err="1"/>
              <a:t>you</a:t>
            </a:r>
            <a:r>
              <a:rPr lang="tr-TR" sz="2000" dirty="0"/>
              <a:t> </a:t>
            </a:r>
            <a:r>
              <a:rPr lang="tr-TR" sz="2000" dirty="0" err="1"/>
              <a:t>think</a:t>
            </a:r>
            <a:r>
              <a:rPr lang="tr-TR" sz="2000" dirty="0"/>
              <a:t> </a:t>
            </a:r>
            <a:r>
              <a:rPr lang="tr-TR" sz="2000" dirty="0" err="1"/>
              <a:t>happens</a:t>
            </a:r>
            <a:r>
              <a:rPr lang="tr-TR" sz="2000" dirty="0"/>
              <a:t>!</a:t>
            </a:r>
          </a:p>
          <a:p>
            <a:r>
              <a:rPr lang="tr-TR" sz="2000" dirty="0"/>
              <a:t>    </a:t>
            </a:r>
            <a:r>
              <a:rPr lang="tr-TR" sz="2000" dirty="0">
                <a:hlinkClick r:id="rId2"/>
              </a:rPr>
              <a:t>self destruction mode during the launch</a:t>
            </a:r>
            <a:r>
              <a:rPr lang="tr-TR" sz="2000" dirty="0"/>
              <a:t>, 370 M USD…</a:t>
            </a:r>
          </a:p>
          <a:p>
            <a:r>
              <a:rPr lang="en-US" sz="2000" dirty="0"/>
              <a:t>https://</a:t>
            </a:r>
            <a:r>
              <a:rPr lang="en-US" sz="2000" dirty="0" err="1"/>
              <a:t>en.wikipedia.org</a:t>
            </a:r>
            <a:r>
              <a:rPr lang="en-US" sz="2000" dirty="0"/>
              <a:t>/wiki/Ariane_5#Notable_launches</a:t>
            </a:r>
          </a:p>
          <a:p>
            <a:endParaRPr lang="tr-TR" sz="2000" dirty="0"/>
          </a:p>
          <a:p>
            <a:r>
              <a:rPr lang="tr-TR" sz="2000" dirty="0"/>
              <a:t>A </a:t>
            </a:r>
            <a:r>
              <a:rPr lang="tr-TR" sz="2000" dirty="0" err="1"/>
              <a:t>similar</a:t>
            </a:r>
            <a:r>
              <a:rPr lang="tr-TR" sz="2000" dirty="0"/>
              <a:t> </a:t>
            </a:r>
            <a:r>
              <a:rPr lang="tr-TR" sz="2000" dirty="0" err="1"/>
              <a:t>failure</a:t>
            </a:r>
            <a:r>
              <a:rPr lang="tr-TR" sz="2000" dirty="0"/>
              <a:t> </a:t>
            </a:r>
            <a:r>
              <a:rPr lang="tr-TR" sz="2000" dirty="0" err="1"/>
              <a:t>may</a:t>
            </a:r>
            <a:r>
              <a:rPr lang="tr-TR" sz="2000" dirty="0"/>
              <a:t> </a:t>
            </a:r>
            <a:r>
              <a:rPr lang="tr-TR" sz="2000" dirty="0" err="1"/>
              <a:t>cost</a:t>
            </a:r>
            <a:r>
              <a:rPr lang="tr-TR" sz="2000" dirty="0"/>
              <a:t> as </a:t>
            </a:r>
            <a:r>
              <a:rPr lang="tr-TR" sz="2000" dirty="0" err="1"/>
              <a:t>high</a:t>
            </a:r>
            <a:r>
              <a:rPr lang="tr-TR" sz="2000" dirty="0"/>
              <a:t> as 5 </a:t>
            </a:r>
            <a:r>
              <a:rPr lang="tr-TR" sz="2000" dirty="0" err="1"/>
              <a:t>billion</a:t>
            </a:r>
            <a:r>
              <a:rPr lang="tr-TR" sz="2000" dirty="0"/>
              <a:t> </a:t>
            </a:r>
            <a:r>
              <a:rPr lang="tr-TR" sz="2000" dirty="0" err="1"/>
              <a:t>dollars</a:t>
            </a:r>
            <a:r>
              <a:rPr lang="tr-TR" sz="2000" dirty="0"/>
              <a:t> </a:t>
            </a:r>
            <a:r>
              <a:rPr lang="tr-TR" sz="2000" dirty="0" err="1"/>
              <a:t>nowadays</a:t>
            </a:r>
            <a:r>
              <a:rPr lang="tr-TR" sz="2000" dirty="0"/>
              <a:t> </a:t>
            </a:r>
            <a:r>
              <a:rPr lang="tr-TR" sz="2000" dirty="0" err="1"/>
              <a:t>for</a:t>
            </a:r>
            <a:r>
              <a:rPr lang="tr-TR" sz="2000" dirty="0"/>
              <a:t> </a:t>
            </a:r>
            <a:r>
              <a:rPr lang="tr-TR" sz="2000" dirty="0" err="1"/>
              <a:t>the</a:t>
            </a:r>
            <a:r>
              <a:rPr lang="tr-TR" sz="2000" dirty="0"/>
              <a:t> </a:t>
            </a:r>
            <a:r>
              <a:rPr lang="tr-TR" sz="2000" dirty="0" err="1"/>
              <a:t>case</a:t>
            </a:r>
            <a:r>
              <a:rPr lang="tr-TR" sz="2000" dirty="0"/>
              <a:t> of 4-5 GEO </a:t>
            </a:r>
            <a:r>
              <a:rPr lang="tr-TR" sz="2000" dirty="0" err="1"/>
              <a:t>loaded</a:t>
            </a:r>
            <a:r>
              <a:rPr lang="tr-TR" sz="2000" dirty="0"/>
              <a:t> </a:t>
            </a:r>
            <a:r>
              <a:rPr lang="tr-TR" sz="2000" dirty="0" err="1"/>
              <a:t>Ariane</a:t>
            </a:r>
            <a:r>
              <a:rPr lang="tr-TR" sz="2000" dirty="0"/>
              <a:t> 6!</a:t>
            </a:r>
          </a:p>
        </p:txBody>
      </p:sp>
    </p:spTree>
    <p:extLst>
      <p:ext uri="{BB962C8B-B14F-4D97-AF65-F5344CB8AC3E}">
        <p14:creationId xmlns:p14="http://schemas.microsoft.com/office/powerpoint/2010/main" val="158789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The Project Management Triangle</a:t>
            </a:r>
            <a:endParaRPr lang="tr-TR" dirty="0"/>
          </a:p>
        </p:txBody>
      </p:sp>
      <p:pic>
        <p:nvPicPr>
          <p:cNvPr id="19458" name="Picture 2"/>
          <p:cNvPicPr>
            <a:picLocks noGrp="1" noChangeAspect="1" noChangeArrowheads="1"/>
          </p:cNvPicPr>
          <p:nvPr>
            <p:ph idx="1"/>
          </p:nvPr>
        </p:nvPicPr>
        <p:blipFill>
          <a:blip r:embed="rId3"/>
          <a:srcRect/>
          <a:stretch>
            <a:fillRect/>
          </a:stretch>
        </p:blipFill>
        <p:spPr bwMode="auto">
          <a:xfrm>
            <a:off x="2714613" y="2143116"/>
            <a:ext cx="3002564" cy="2992555"/>
          </a:xfrm>
          <a:prstGeom prst="rect">
            <a:avLst/>
          </a:prstGeom>
          <a:noFill/>
          <a:ln w="9525">
            <a:noFill/>
            <a:miter lim="800000"/>
            <a:headEnd/>
            <a:tailEnd/>
          </a:ln>
          <a:effectLst/>
        </p:spPr>
      </p:pic>
      <p:sp>
        <p:nvSpPr>
          <p:cNvPr id="4" name="Title 1">
            <a:extLst>
              <a:ext uri="{FF2B5EF4-FFF2-40B4-BE49-F238E27FC236}">
                <a16:creationId xmlns:a16="http://schemas.microsoft.com/office/drawing/2014/main" id="{9C486365-28F3-9E4D-80B1-A94DFE6FA91D}"/>
              </a:ext>
            </a:extLst>
          </p:cNvPr>
          <p:cNvSpPr txBox="1">
            <a:spLocks/>
          </p:cNvSpPr>
          <p:nvPr/>
        </p:nvSpPr>
        <p:spPr bwMode="auto">
          <a:xfrm>
            <a:off x="672230" y="5289649"/>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endParaRPr lang="tr-TR" dirty="0"/>
          </a:p>
        </p:txBody>
      </p:sp>
    </p:spTree>
    <p:extLst>
      <p:ext uri="{BB962C8B-B14F-4D97-AF65-F5344CB8AC3E}">
        <p14:creationId xmlns:p14="http://schemas.microsoft.com/office/powerpoint/2010/main" val="292268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err="1"/>
              <a:t>Competencies</a:t>
            </a:r>
            <a:r>
              <a:rPr lang="tr-TR" b="1" dirty="0"/>
              <a:t>.</a:t>
            </a:r>
          </a:p>
        </p:txBody>
      </p:sp>
      <p:sp>
        <p:nvSpPr>
          <p:cNvPr id="3" name="Content Placeholder 2"/>
          <p:cNvSpPr>
            <a:spLocks noGrp="1"/>
          </p:cNvSpPr>
          <p:nvPr>
            <p:ph idx="1"/>
          </p:nvPr>
        </p:nvSpPr>
        <p:spPr>
          <a:xfrm>
            <a:off x="457200" y="1935480"/>
            <a:ext cx="8229600" cy="850578"/>
          </a:xfrm>
        </p:spPr>
        <p:txBody>
          <a:bodyPr>
            <a:normAutofit/>
          </a:bodyPr>
          <a:lstStyle/>
          <a:p>
            <a:r>
              <a:rPr lang="en-US" b="1" dirty="0"/>
              <a:t>Thirty-Four Competencies that Every Software Project Manager Needs to Know</a:t>
            </a:r>
            <a:endParaRPr lang="tr-TR" dirty="0"/>
          </a:p>
        </p:txBody>
      </p:sp>
      <p:sp>
        <p:nvSpPr>
          <p:cNvPr id="2052" name="AutoShape 4" descr="graphics/01fig03.gif"/>
          <p:cNvSpPr>
            <a:spLocks noChangeAspect="1" noChangeArrowheads="1"/>
          </p:cNvSpPr>
          <p:nvPr/>
        </p:nvSpPr>
        <p:spPr bwMode="auto">
          <a:xfrm>
            <a:off x="155575" y="-944563"/>
            <a:ext cx="4762500" cy="19812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053" name="Picture 5"/>
          <p:cNvPicPr>
            <a:picLocks noChangeAspect="1" noChangeArrowheads="1"/>
          </p:cNvPicPr>
          <p:nvPr/>
        </p:nvPicPr>
        <p:blipFill>
          <a:blip r:embed="rId2"/>
          <a:srcRect/>
          <a:stretch>
            <a:fillRect/>
          </a:stretch>
        </p:blipFill>
        <p:spPr bwMode="auto">
          <a:xfrm>
            <a:off x="1000100" y="3071810"/>
            <a:ext cx="7040764" cy="292895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02289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Product Development Techniques</a:t>
            </a:r>
            <a:endParaRPr lang="tr-TR" b="1"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b="1" dirty="0"/>
              <a:t>Assessing processes</a:t>
            </a:r>
            <a:r>
              <a:rPr lang="en-US" dirty="0"/>
              <a:t>— Defining criteria for reviews.</a:t>
            </a:r>
          </a:p>
          <a:p>
            <a:pPr marL="514350" indent="-514350">
              <a:buFont typeface="+mj-lt"/>
              <a:buAutoNum type="arabicPeriod"/>
            </a:pPr>
            <a:r>
              <a:rPr lang="en-US" b="1" dirty="0"/>
              <a:t>Awareness of process standards</a:t>
            </a:r>
            <a:r>
              <a:rPr lang="en-US" dirty="0"/>
              <a:t>— Understanding process standards.</a:t>
            </a:r>
          </a:p>
          <a:p>
            <a:pPr marL="514350" indent="-514350">
              <a:buFont typeface="+mj-lt"/>
              <a:buAutoNum type="arabicPeriod"/>
            </a:pPr>
            <a:r>
              <a:rPr lang="en-US" b="1" dirty="0"/>
              <a:t>Defining the product</a:t>
            </a:r>
            <a:r>
              <a:rPr lang="en-US" dirty="0"/>
              <a:t>— Identifying customer environment and product requirements.</a:t>
            </a:r>
          </a:p>
          <a:p>
            <a:pPr marL="514350" indent="-514350">
              <a:buFont typeface="+mj-lt"/>
              <a:buAutoNum type="arabicPeriod"/>
            </a:pPr>
            <a:r>
              <a:rPr lang="en-US" b="1" dirty="0"/>
              <a:t>Evaluating alternative processes</a:t>
            </a:r>
            <a:r>
              <a:rPr lang="en-US" dirty="0"/>
              <a:t>— Evaluating various approaches.</a:t>
            </a:r>
          </a:p>
          <a:p>
            <a:pPr marL="514350" indent="-514350">
              <a:buFont typeface="+mj-lt"/>
              <a:buAutoNum type="arabicPeriod"/>
            </a:pPr>
            <a:r>
              <a:rPr lang="en-US" b="1" dirty="0"/>
              <a:t>Managing requirements</a:t>
            </a:r>
            <a:r>
              <a:rPr lang="en-US" dirty="0"/>
              <a:t>— Monitoring requirements changes.</a:t>
            </a:r>
          </a:p>
          <a:p>
            <a:pPr marL="514350" indent="-514350">
              <a:buFont typeface="+mj-lt"/>
              <a:buAutoNum type="arabicPeriod"/>
            </a:pPr>
            <a:r>
              <a:rPr lang="en-US" b="1" dirty="0"/>
              <a:t>Managing subcontractors</a:t>
            </a:r>
            <a:r>
              <a:rPr lang="en-US" dirty="0"/>
              <a:t>— Planning, managing, and monitoring performance.</a:t>
            </a:r>
          </a:p>
          <a:p>
            <a:pPr marL="514350" indent="-514350">
              <a:buFont typeface="+mj-lt"/>
              <a:buAutoNum type="arabicPeriod"/>
            </a:pPr>
            <a:r>
              <a:rPr lang="en-US" b="1" dirty="0"/>
              <a:t>Performing the initial assessment</a:t>
            </a:r>
            <a:r>
              <a:rPr lang="en-US" dirty="0"/>
              <a:t>— Assessing difficulty, risks, costs, and schedule.</a:t>
            </a:r>
          </a:p>
          <a:p>
            <a:pPr marL="514350" indent="-514350">
              <a:buFont typeface="+mj-lt"/>
              <a:buAutoNum type="arabicPeriod"/>
            </a:pPr>
            <a:r>
              <a:rPr lang="en-US" b="1" dirty="0"/>
              <a:t>Selecting methods and tools</a:t>
            </a:r>
            <a:r>
              <a:rPr lang="en-US" dirty="0"/>
              <a:t>— Defining selection processes.</a:t>
            </a:r>
          </a:p>
          <a:p>
            <a:pPr marL="514350" indent="-514350">
              <a:buFont typeface="+mj-lt"/>
              <a:buAutoNum type="arabicPeriod"/>
            </a:pPr>
            <a:r>
              <a:rPr lang="en-US" b="1" dirty="0"/>
              <a:t>Tailoring processes</a:t>
            </a:r>
            <a:r>
              <a:rPr lang="en-US" dirty="0"/>
              <a:t>— Modifying standard processes to suit a project.</a:t>
            </a:r>
          </a:p>
          <a:p>
            <a:pPr marL="514350" indent="-514350">
              <a:buFont typeface="+mj-lt"/>
              <a:buAutoNum type="arabicPeriod"/>
            </a:pPr>
            <a:r>
              <a:rPr lang="en-US" b="1" dirty="0"/>
              <a:t>Tracking product quality</a:t>
            </a:r>
            <a:r>
              <a:rPr lang="en-US" dirty="0"/>
              <a:t>— Monitoring the quality of an evolving product.</a:t>
            </a:r>
          </a:p>
          <a:p>
            <a:pPr marL="514350" indent="-514350">
              <a:buFont typeface="+mj-lt"/>
              <a:buAutoNum type="arabicPeriod"/>
            </a:pPr>
            <a:r>
              <a:rPr lang="en-US" b="1" dirty="0"/>
              <a:t>Understanding development activities</a:t>
            </a:r>
            <a:r>
              <a:rPr lang="en-US" dirty="0"/>
              <a:t>— Learning the software development cycle.</a:t>
            </a:r>
          </a:p>
          <a:p>
            <a:endParaRPr lang="tr-TR" dirty="0"/>
          </a:p>
        </p:txBody>
      </p:sp>
    </p:spTree>
    <p:extLst>
      <p:ext uri="{BB962C8B-B14F-4D97-AF65-F5344CB8AC3E}">
        <p14:creationId xmlns:p14="http://schemas.microsoft.com/office/powerpoint/2010/main" val="354568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Project Management Skills</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12"/>
            </a:pPr>
            <a:r>
              <a:rPr lang="en-US" b="1" dirty="0"/>
              <a:t>Building a work breakdown structure</a:t>
            </a:r>
            <a:r>
              <a:rPr lang="en-US" dirty="0"/>
              <a:t>— Building a WBS for a project.</a:t>
            </a:r>
          </a:p>
          <a:p>
            <a:pPr marL="514350" indent="-514350">
              <a:buFont typeface="+mj-lt"/>
              <a:buAutoNum type="arabicPeriod" startAt="12"/>
            </a:pPr>
            <a:r>
              <a:rPr lang="en-US" b="1" dirty="0"/>
              <a:t>Documenting plans</a:t>
            </a:r>
            <a:r>
              <a:rPr lang="en-US" dirty="0"/>
              <a:t>— Identifying key components.</a:t>
            </a:r>
          </a:p>
          <a:p>
            <a:pPr marL="514350" indent="-514350">
              <a:buFont typeface="+mj-lt"/>
              <a:buAutoNum type="arabicPeriod" startAt="12"/>
            </a:pPr>
            <a:r>
              <a:rPr lang="en-US" b="1" dirty="0"/>
              <a:t>Estimating cost</a:t>
            </a:r>
            <a:r>
              <a:rPr lang="en-US" dirty="0"/>
              <a:t>— Estimating cost to complete the project.</a:t>
            </a:r>
          </a:p>
          <a:p>
            <a:pPr marL="514350" indent="-514350">
              <a:buFont typeface="+mj-lt"/>
              <a:buAutoNum type="arabicPeriod" startAt="12"/>
            </a:pPr>
            <a:r>
              <a:rPr lang="en-US" b="1" dirty="0"/>
              <a:t>Estimating effort</a:t>
            </a:r>
            <a:r>
              <a:rPr lang="en-US" dirty="0"/>
              <a:t>— Estimating effort required to complete the project.</a:t>
            </a:r>
          </a:p>
          <a:p>
            <a:pPr marL="514350" indent="-514350">
              <a:buFont typeface="+mj-lt"/>
              <a:buAutoNum type="arabicPeriod" startAt="12"/>
            </a:pPr>
            <a:r>
              <a:rPr lang="en-US" b="1" dirty="0"/>
              <a:t>Managing risks</a:t>
            </a:r>
            <a:r>
              <a:rPr lang="en-US" dirty="0"/>
              <a:t>— Identifying and determining the impact and handling of risks.</a:t>
            </a:r>
          </a:p>
          <a:p>
            <a:pPr marL="514350" indent="-514350">
              <a:buFont typeface="+mj-lt"/>
              <a:buAutoNum type="arabicPeriod" startAt="12"/>
            </a:pPr>
            <a:r>
              <a:rPr lang="en-US" b="1" dirty="0"/>
              <a:t>Monitoring development</a:t>
            </a:r>
            <a:r>
              <a:rPr lang="en-US" dirty="0"/>
              <a:t>— Monitoring the production of software.</a:t>
            </a:r>
          </a:p>
          <a:p>
            <a:pPr marL="514350" indent="-514350">
              <a:buFont typeface="+mj-lt"/>
              <a:buAutoNum type="arabicPeriod" startAt="12"/>
            </a:pPr>
            <a:r>
              <a:rPr lang="en-US" b="1" dirty="0"/>
              <a:t>Scheduling</a:t>
            </a:r>
            <a:r>
              <a:rPr lang="en-US" dirty="0"/>
              <a:t>— Creating a schedule and key milestones.</a:t>
            </a:r>
          </a:p>
          <a:p>
            <a:pPr marL="514350" indent="-514350">
              <a:buFont typeface="+mj-lt"/>
              <a:buAutoNum type="arabicPeriod" startAt="12"/>
            </a:pPr>
            <a:r>
              <a:rPr lang="en-US" b="1" dirty="0"/>
              <a:t>Selecting metrics</a:t>
            </a:r>
            <a:r>
              <a:rPr lang="en-US" dirty="0"/>
              <a:t>— Choosing and using appropriate metrics.</a:t>
            </a:r>
          </a:p>
          <a:p>
            <a:pPr marL="514350" indent="-514350">
              <a:buFont typeface="+mj-lt"/>
              <a:buAutoNum type="arabicPeriod" startAt="12"/>
            </a:pPr>
            <a:r>
              <a:rPr lang="en-US" b="1" dirty="0"/>
              <a:t>Selecting project management tools</a:t>
            </a:r>
            <a:r>
              <a:rPr lang="en-US" dirty="0"/>
              <a:t>— Knowing how to select project management tools.</a:t>
            </a:r>
          </a:p>
          <a:p>
            <a:pPr marL="514350" indent="-514350">
              <a:buFont typeface="+mj-lt"/>
              <a:buAutoNum type="arabicPeriod" startAt="12"/>
            </a:pPr>
            <a:r>
              <a:rPr lang="en-US" b="1" dirty="0"/>
              <a:t>Tracking processes</a:t>
            </a:r>
            <a:r>
              <a:rPr lang="en-US" dirty="0"/>
              <a:t>— Monitoring compliance of project team.</a:t>
            </a:r>
          </a:p>
          <a:p>
            <a:pPr marL="514350" indent="-514350">
              <a:buFont typeface="+mj-lt"/>
              <a:buAutoNum type="arabicPeriod" startAt="12"/>
            </a:pPr>
            <a:r>
              <a:rPr lang="en-US" b="1" dirty="0"/>
              <a:t>Tracking project progress</a:t>
            </a:r>
            <a:r>
              <a:rPr lang="en-US" dirty="0"/>
              <a:t>— Monitoring progress using metrics.</a:t>
            </a:r>
          </a:p>
          <a:p>
            <a:endParaRPr lang="tr-TR" dirty="0"/>
          </a:p>
        </p:txBody>
      </p:sp>
    </p:spTree>
    <p:extLst>
      <p:ext uri="{BB962C8B-B14F-4D97-AF65-F5344CB8AC3E}">
        <p14:creationId xmlns:p14="http://schemas.microsoft.com/office/powerpoint/2010/main" val="365431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People Management Skills</a:t>
            </a:r>
          </a:p>
        </p:txBody>
      </p:sp>
      <p:sp>
        <p:nvSpPr>
          <p:cNvPr id="3" name="Content Placeholder 2"/>
          <p:cNvSpPr>
            <a:spLocks noGrp="1"/>
          </p:cNvSpPr>
          <p:nvPr>
            <p:ph idx="1"/>
          </p:nvPr>
        </p:nvSpPr>
        <p:spPr/>
        <p:txBody>
          <a:bodyPr>
            <a:normAutofit fontScale="70000" lnSpcReduction="20000"/>
          </a:bodyPr>
          <a:lstStyle/>
          <a:p>
            <a:pPr marL="571500" indent="-571500">
              <a:buFont typeface="+mj-lt"/>
              <a:buAutoNum type="arabicPeriod" startAt="23"/>
            </a:pPr>
            <a:r>
              <a:rPr lang="en-US" b="1" dirty="0"/>
              <a:t>Appraising performance</a:t>
            </a:r>
            <a:r>
              <a:rPr lang="en-US" dirty="0"/>
              <a:t>— Evaluating teams to enhance performance.</a:t>
            </a:r>
          </a:p>
          <a:p>
            <a:pPr marL="571500" indent="-571500">
              <a:buFont typeface="+mj-lt"/>
              <a:buAutoNum type="arabicPeriod" startAt="23"/>
            </a:pPr>
            <a:r>
              <a:rPr lang="en-US" b="1" dirty="0"/>
              <a:t>Handling intellectual property</a:t>
            </a:r>
            <a:r>
              <a:rPr lang="en-US" dirty="0"/>
              <a:t>— Understanding the impact of critical issues.</a:t>
            </a:r>
          </a:p>
          <a:p>
            <a:pPr marL="571500" indent="-571500">
              <a:buFont typeface="+mj-lt"/>
              <a:buAutoNum type="arabicPeriod" startAt="23"/>
            </a:pPr>
            <a:r>
              <a:rPr lang="en-US" b="1" dirty="0"/>
              <a:t>Holding effective meetings</a:t>
            </a:r>
            <a:r>
              <a:rPr lang="en-US" dirty="0"/>
              <a:t>— Planning and running excellent meetings.</a:t>
            </a:r>
          </a:p>
          <a:p>
            <a:pPr marL="571500" indent="-571500">
              <a:buFont typeface="+mj-lt"/>
              <a:buAutoNum type="arabicPeriod" startAt="23"/>
            </a:pPr>
            <a:r>
              <a:rPr lang="en-US" b="1" dirty="0"/>
              <a:t>Interaction and communication</a:t>
            </a:r>
            <a:r>
              <a:rPr lang="en-US" dirty="0"/>
              <a:t>— Dealing with developers, upper management, and other teams.</a:t>
            </a:r>
          </a:p>
          <a:p>
            <a:pPr marL="571500" indent="-571500">
              <a:buFont typeface="+mj-lt"/>
              <a:buAutoNum type="arabicPeriod" startAt="23"/>
            </a:pPr>
            <a:r>
              <a:rPr lang="en-US" b="1" dirty="0"/>
              <a:t>Leadership</a:t>
            </a:r>
            <a:r>
              <a:rPr lang="en-US" dirty="0"/>
              <a:t>— Coaching project teams for optimal results.</a:t>
            </a:r>
          </a:p>
          <a:p>
            <a:pPr marL="571500" indent="-571500">
              <a:buFont typeface="+mj-lt"/>
              <a:buAutoNum type="arabicPeriod" startAt="23"/>
            </a:pPr>
            <a:r>
              <a:rPr lang="en-US" b="1" dirty="0"/>
              <a:t>Managing change</a:t>
            </a:r>
            <a:r>
              <a:rPr lang="en-US" dirty="0"/>
              <a:t>— Being an effective change agent.</a:t>
            </a:r>
          </a:p>
          <a:p>
            <a:pPr marL="571500" indent="-571500">
              <a:buFont typeface="+mj-lt"/>
              <a:buAutoNum type="arabicPeriod" startAt="23"/>
            </a:pPr>
            <a:r>
              <a:rPr lang="en-US" b="1" dirty="0"/>
              <a:t>Negotiating successfully</a:t>
            </a:r>
            <a:r>
              <a:rPr lang="en-US" dirty="0"/>
              <a:t>— Resolving conflicts and negotiating successfully.</a:t>
            </a:r>
          </a:p>
          <a:p>
            <a:pPr marL="571500" indent="-571500">
              <a:buFont typeface="+mj-lt"/>
              <a:buAutoNum type="arabicPeriod" startAt="23"/>
            </a:pPr>
            <a:r>
              <a:rPr lang="en-US" b="1" dirty="0"/>
              <a:t>Planning careers</a:t>
            </a:r>
            <a:r>
              <a:rPr lang="en-US" dirty="0"/>
              <a:t>— Structuring and giving career guidance.</a:t>
            </a:r>
          </a:p>
          <a:p>
            <a:pPr marL="571500" indent="-571500">
              <a:buFont typeface="+mj-lt"/>
              <a:buAutoNum type="arabicPeriod" startAt="23"/>
            </a:pPr>
            <a:r>
              <a:rPr lang="en-US" b="1" dirty="0"/>
              <a:t>Presenting effectively</a:t>
            </a:r>
            <a:r>
              <a:rPr lang="en-US" dirty="0"/>
              <a:t>— Using effective written and oral skills.</a:t>
            </a:r>
          </a:p>
          <a:p>
            <a:pPr marL="571500" indent="-571500">
              <a:buFont typeface="+mj-lt"/>
              <a:buAutoNum type="arabicPeriod" startAt="23"/>
            </a:pPr>
            <a:r>
              <a:rPr lang="en-US" b="1" dirty="0"/>
              <a:t>Recruiting</a:t>
            </a:r>
            <a:r>
              <a:rPr lang="en-US" dirty="0"/>
              <a:t>— Recruiting and interviewing team members successfully.</a:t>
            </a:r>
          </a:p>
          <a:p>
            <a:pPr marL="571500" indent="-571500">
              <a:buFont typeface="+mj-lt"/>
              <a:buAutoNum type="arabicPeriod" startAt="23"/>
            </a:pPr>
            <a:r>
              <a:rPr lang="en-US" b="1" dirty="0"/>
              <a:t>Selecting a team</a:t>
            </a:r>
            <a:r>
              <a:rPr lang="en-US" dirty="0"/>
              <a:t>— Choosing highly competent teams.</a:t>
            </a:r>
          </a:p>
          <a:p>
            <a:pPr marL="571500" indent="-571500">
              <a:buFont typeface="+mj-lt"/>
              <a:buAutoNum type="arabicPeriod" startAt="23"/>
            </a:pPr>
            <a:r>
              <a:rPr lang="en-US" b="1" dirty="0"/>
              <a:t>Teambuilding</a:t>
            </a:r>
            <a:r>
              <a:rPr lang="en-US" dirty="0"/>
              <a:t>— Forming, guiding, and maintaining an effective team.</a:t>
            </a:r>
          </a:p>
        </p:txBody>
      </p:sp>
    </p:spTree>
    <p:extLst>
      <p:ext uri="{BB962C8B-B14F-4D97-AF65-F5344CB8AC3E}">
        <p14:creationId xmlns:p14="http://schemas.microsoft.com/office/powerpoint/2010/main" val="133746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Task? .</a:t>
            </a:r>
            <a:br>
              <a:rPr lang="tr-TR" b="1" dirty="0"/>
            </a:br>
            <a:r>
              <a:rPr lang="en-US" b="1" dirty="0"/>
              <a:t>What Is an Activity?.</a:t>
            </a:r>
            <a:endParaRPr lang="tr-TR" dirty="0"/>
          </a:p>
        </p:txBody>
      </p:sp>
      <p:sp>
        <p:nvSpPr>
          <p:cNvPr id="3" name="Content Placeholder 2"/>
          <p:cNvSpPr>
            <a:spLocks noGrp="1"/>
          </p:cNvSpPr>
          <p:nvPr>
            <p:ph idx="1"/>
          </p:nvPr>
        </p:nvSpPr>
        <p:spPr/>
        <p:txBody>
          <a:bodyPr>
            <a:normAutofit/>
          </a:bodyPr>
          <a:lstStyle/>
          <a:p>
            <a:r>
              <a:rPr lang="en-US" dirty="0"/>
              <a:t>Task</a:t>
            </a:r>
            <a:r>
              <a:rPr lang="tr-TR" dirty="0"/>
              <a:t>:</a:t>
            </a:r>
          </a:p>
          <a:p>
            <a:pPr lvl="1"/>
            <a:r>
              <a:rPr lang="en-US" i="1" dirty="0"/>
              <a:t> A generic term for work that is not included in the work breakdown structure, but potentially could be a further decomposition of work by the individuals responsible for that work. </a:t>
            </a:r>
            <a:endParaRPr lang="tr-TR" i="1" dirty="0"/>
          </a:p>
          <a:p>
            <a:pPr lvl="1"/>
            <a:r>
              <a:rPr lang="en-US" i="1" dirty="0"/>
              <a:t>Also, it is the lowest level of effort on a project.</a:t>
            </a:r>
          </a:p>
          <a:p>
            <a:r>
              <a:rPr lang="tr-TR" dirty="0"/>
              <a:t>Activity:</a:t>
            </a:r>
          </a:p>
          <a:p>
            <a:pPr lvl="1"/>
            <a:r>
              <a:rPr lang="en-US" i="1" dirty="0"/>
              <a:t>An element of work performed during the course of a project. </a:t>
            </a:r>
            <a:endParaRPr lang="tr-TR" i="1" dirty="0"/>
          </a:p>
          <a:p>
            <a:pPr lvl="1"/>
            <a:r>
              <a:rPr lang="en-US" i="1" dirty="0"/>
              <a:t>An activity normally has an expected duration, expected cost, and expected resource requirements. </a:t>
            </a:r>
            <a:endParaRPr lang="tr-TR" i="1" dirty="0"/>
          </a:p>
          <a:p>
            <a:pPr lvl="1"/>
            <a:r>
              <a:rPr lang="en-US" i="1" dirty="0"/>
              <a:t>Activities can be subdivided into tasks.</a:t>
            </a:r>
          </a:p>
          <a:p>
            <a:endParaRPr lang="tr-TR" dirty="0"/>
          </a:p>
        </p:txBody>
      </p:sp>
    </p:spTree>
    <p:extLst>
      <p:ext uri="{BB962C8B-B14F-4D97-AF65-F5344CB8AC3E}">
        <p14:creationId xmlns:p14="http://schemas.microsoft.com/office/powerpoint/2010/main" val="299234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Phase? </a:t>
            </a:r>
            <a:br>
              <a:rPr lang="tr-TR" b="1" dirty="0"/>
            </a:br>
            <a:r>
              <a:rPr lang="tr-TR" b="1" dirty="0"/>
              <a:t>System?</a:t>
            </a:r>
          </a:p>
        </p:txBody>
      </p:sp>
      <p:sp>
        <p:nvSpPr>
          <p:cNvPr id="3" name="Content Placeholder 2"/>
          <p:cNvSpPr>
            <a:spLocks noGrp="1"/>
          </p:cNvSpPr>
          <p:nvPr>
            <p:ph idx="1"/>
          </p:nvPr>
        </p:nvSpPr>
        <p:spPr/>
        <p:txBody>
          <a:bodyPr/>
          <a:lstStyle/>
          <a:p>
            <a:r>
              <a:rPr lang="tr-TR" dirty="0"/>
              <a:t>Phase:</a:t>
            </a:r>
          </a:p>
          <a:p>
            <a:pPr lvl="1"/>
            <a:r>
              <a:rPr lang="en-US" i="1" dirty="0"/>
              <a:t>A collection of related activities or tasks that produce a deliverable or work product.</a:t>
            </a:r>
            <a:endParaRPr lang="tr-TR" i="1" dirty="0"/>
          </a:p>
          <a:p>
            <a:r>
              <a:rPr lang="tr-TR" dirty="0"/>
              <a:t>System:</a:t>
            </a:r>
          </a:p>
          <a:p>
            <a:pPr lvl="1"/>
            <a:r>
              <a:rPr lang="tr-TR" dirty="0"/>
              <a:t>A</a:t>
            </a:r>
            <a:r>
              <a:rPr lang="en-US" i="1" dirty="0"/>
              <a:t>n organized group of elements with a boundary defining openness or closeness that acts as a whole toward achieving a common goal</a:t>
            </a:r>
            <a:r>
              <a:rPr lang="tr-TR" i="1" dirty="0"/>
              <a:t>.</a:t>
            </a:r>
          </a:p>
          <a:p>
            <a:r>
              <a:rPr lang="en-US" dirty="0"/>
              <a:t>The IEEE 1074 Software Product Development Life Cycle Model, identifies the referenced phases and lists the software development specific activities for each.</a:t>
            </a:r>
            <a:endParaRPr lang="tr-TR" i="1" dirty="0"/>
          </a:p>
        </p:txBody>
      </p:sp>
    </p:spTree>
    <p:extLst>
      <p:ext uri="{BB962C8B-B14F-4D97-AF65-F5344CB8AC3E}">
        <p14:creationId xmlns:p14="http://schemas.microsoft.com/office/powerpoint/2010/main" val="124988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1357290" y="928670"/>
            <a:ext cx="6429483" cy="531075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pPr algn="r"/>
            <a:r>
              <a:rPr lang="en-US" b="1" dirty="0"/>
              <a:t>Iterative Waterfall </a:t>
            </a:r>
            <a:br>
              <a:rPr lang="tr-TR" b="1" dirty="0"/>
            </a:br>
            <a:r>
              <a:rPr lang="en-US" b="1" dirty="0"/>
              <a:t>Software Life Cycle</a:t>
            </a:r>
            <a:endParaRPr lang="tr-TR" dirty="0"/>
          </a:p>
        </p:txBody>
      </p:sp>
    </p:spTree>
    <p:extLst>
      <p:ext uri="{BB962C8B-B14F-4D97-AF65-F5344CB8AC3E}">
        <p14:creationId xmlns:p14="http://schemas.microsoft.com/office/powerpoint/2010/main" val="202687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tr-TR" b="1" dirty="0"/>
          </a:p>
        </p:txBody>
      </p:sp>
      <p:sp>
        <p:nvSpPr>
          <p:cNvPr id="3" name="Content Placeholder 2"/>
          <p:cNvSpPr>
            <a:spLocks noGrp="1"/>
          </p:cNvSpPr>
          <p:nvPr>
            <p:ph idx="1"/>
          </p:nvPr>
        </p:nvSpPr>
        <p:spPr>
          <a:xfrm>
            <a:off x="2267857" y="3320143"/>
            <a:ext cx="3918858" cy="1451428"/>
          </a:xfrm>
        </p:spPr>
        <p:txBody>
          <a:bodyPr/>
          <a:lstStyle/>
          <a:p>
            <a:pPr marL="0" indent="0">
              <a:buNone/>
            </a:pPr>
            <a:r>
              <a:rPr lang="tr-TR" dirty="0" err="1"/>
              <a:t>Part</a:t>
            </a:r>
            <a:r>
              <a:rPr lang="tr-TR" dirty="0"/>
              <a:t> II-  R&amp;D Project,</a:t>
            </a:r>
          </a:p>
        </p:txBody>
      </p:sp>
    </p:spTree>
    <p:extLst>
      <p:ext uri="{BB962C8B-B14F-4D97-AF65-F5344CB8AC3E}">
        <p14:creationId xmlns:p14="http://schemas.microsoft.com/office/powerpoint/2010/main" val="236447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22 – Project Management</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extLst>
      <p:ext uri="{BB962C8B-B14F-4D97-AF65-F5344CB8AC3E}">
        <p14:creationId xmlns:p14="http://schemas.microsoft.com/office/powerpoint/2010/main" val="282829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History's Worst Software Bugs- </a:t>
            </a:r>
            <a:br>
              <a:rPr lang="en-US" dirty="0"/>
            </a:br>
            <a:r>
              <a:rPr lang="en-US" sz="1400" dirty="0"/>
              <a:t>http://</a:t>
            </a:r>
            <a:r>
              <a:rPr lang="en-US" sz="1400" dirty="0" err="1"/>
              <a:t>archive.wired.com</a:t>
            </a:r>
            <a:r>
              <a:rPr lang="en-US" sz="1400" dirty="0"/>
              <a:t>/software/</a:t>
            </a:r>
            <a:r>
              <a:rPr lang="en-US" sz="1400" dirty="0" err="1"/>
              <a:t>coolapps</a:t>
            </a:r>
            <a:r>
              <a:rPr lang="en-US" sz="1400" dirty="0"/>
              <a:t>/news/2005/11/69355?currentPage=2</a:t>
            </a:r>
            <a:br>
              <a:rPr lang="en-US" dirty="0"/>
            </a:br>
            <a:endParaRPr lang="tr-TR" b="1" dirty="0"/>
          </a:p>
        </p:txBody>
      </p:sp>
      <p:sp>
        <p:nvSpPr>
          <p:cNvPr id="3" name="Content Placeholder 2"/>
          <p:cNvSpPr>
            <a:spLocks noGrp="1"/>
          </p:cNvSpPr>
          <p:nvPr>
            <p:ph idx="1"/>
          </p:nvPr>
        </p:nvSpPr>
        <p:spPr/>
        <p:txBody>
          <a:bodyPr/>
          <a:lstStyle/>
          <a:p>
            <a:r>
              <a:rPr lang="en-US" sz="600" b="1" dirty="0"/>
              <a:t>1988 -- Buffer overflow in Berkeley Unix finger daemon.</a:t>
            </a:r>
            <a:r>
              <a:rPr lang="en-US" sz="600" dirty="0"/>
              <a:t> The first internet worm (the so-called </a:t>
            </a:r>
            <a:r>
              <a:rPr lang="en-US" sz="600" dirty="0">
                <a:hlinkClick r:id="rId2"/>
              </a:rPr>
              <a:t>Morris Worm) infects between 2,000 and 6,000 computers in less than a day by taking advantage of a buffer overflow. The specific code is a function in the standard input/output library routine called </a:t>
            </a:r>
            <a:r>
              <a:rPr lang="en-US" sz="600" i="1" dirty="0">
                <a:hlinkClick r:id="rId3"/>
              </a:rPr>
              <a:t>gets() designed to get a line of text over the network. Unfortunately, gets()</a:t>
            </a:r>
            <a:r>
              <a:rPr lang="en-US" sz="600" dirty="0">
                <a:hlinkClick r:id="rId3"/>
              </a:rPr>
              <a:t> has no provision to limit its input, and an overly large input allows the worm to take over any machine to which it can connect.</a:t>
            </a:r>
          </a:p>
          <a:p>
            <a:r>
              <a:rPr lang="en-US" sz="600" dirty="0"/>
              <a:t>Programmers respond by attempting to stamp out the </a:t>
            </a:r>
            <a:r>
              <a:rPr lang="en-US" sz="600" i="1" dirty="0"/>
              <a:t>gets()</a:t>
            </a:r>
            <a:r>
              <a:rPr lang="en-US" sz="600" dirty="0"/>
              <a:t> function in working code, but they refuse to remove it from the C programming language's standard input/output library, where it remains to this day.</a:t>
            </a:r>
          </a:p>
          <a:p>
            <a:r>
              <a:rPr lang="en-US" sz="600" b="1" dirty="0"/>
              <a:t>1988-1996 -- Kerberos Random Number Generator.</a:t>
            </a:r>
            <a:r>
              <a:rPr lang="en-US" sz="600" dirty="0"/>
              <a:t> The authors of the Kerberos security system neglect to properly "seed" the program's random number generator with a truly random seed. As a </a:t>
            </a:r>
            <a:r>
              <a:rPr lang="en-US" sz="600" dirty="0">
                <a:hlinkClick r:id="rId4"/>
              </a:rPr>
              <a:t>result, for eight years it is possible to trivially break into any computer that relies on Kerberos for authentication. It is unknown if this bug was ever actually exploited.</a:t>
            </a:r>
          </a:p>
          <a:p>
            <a:r>
              <a:rPr lang="en-US" sz="600" b="1" dirty="0"/>
              <a:t>January 15, 1990 -- AT&amp;T Network Outage.</a:t>
            </a:r>
            <a:r>
              <a:rPr lang="en-US" sz="600" dirty="0"/>
              <a:t> A bug in a new release of the software that controls AT&amp;T's #4ESS long distance switches causes these mammoth computers to crash when they receive a specific message from one of their neighboring machines -- a message that the neighbors send out when they recover from a crash.</a:t>
            </a:r>
          </a:p>
          <a:p>
            <a:r>
              <a:rPr lang="en-US" sz="600" dirty="0"/>
              <a:t>One day a switch in New York crashes and reboots, causing its neighboring switches to </a:t>
            </a:r>
            <a:r>
              <a:rPr lang="en-US" sz="600" dirty="0">
                <a:hlinkClick r:id="rId5"/>
              </a:rPr>
              <a:t>crash, then their neighbors' neighbors, and so on. Soon, 114 switches are crashing and rebooting every six seconds, leaving an estimated 60 thousand people without long distance service for nine hours. The fix: engineers load the previous software release.</a:t>
            </a:r>
          </a:p>
          <a:p>
            <a:r>
              <a:rPr lang="en-US" sz="600" b="1" dirty="0"/>
              <a:t>1993 -- Intel Pentium floating point divide.</a:t>
            </a:r>
            <a:r>
              <a:rPr lang="en-US" sz="600" dirty="0"/>
              <a:t> A silicon error causes Intel's highly promoted Pentium chip to </a:t>
            </a:r>
            <a:r>
              <a:rPr lang="en-US" sz="600" dirty="0">
                <a:hlinkClick r:id="rId6"/>
              </a:rPr>
              <a:t>make mistakes when dividing floating-point numbers that occur within a specific range. For example, dividing 4195835.0/3145727.0 yields 1.33374 instead of 1.33382, an error of 0.006 percent. Although the bug affects few users, it becomes a public relations nightmare. With an estimated 3 million to 5 million defective chips in circulation, at first Intel only offers to replace Pentium chips for consumers who can prove that they need high accuracy; eventually the company relents and agrees to replace the chips for anyone who complains. The bug ultimately costs Intel $475 million.</a:t>
            </a:r>
          </a:p>
          <a:p>
            <a:r>
              <a:rPr lang="en-US" sz="600" b="1" dirty="0"/>
              <a:t>1995/1996 -- The Ping of Death.</a:t>
            </a:r>
            <a:r>
              <a:rPr lang="en-US" sz="600" dirty="0"/>
              <a:t> A lack of sanity checks and error handling in the IP fragmentation reassembly code makes it </a:t>
            </a:r>
            <a:r>
              <a:rPr lang="en-US" sz="600" dirty="0">
                <a:hlinkClick r:id="rId7"/>
              </a:rPr>
              <a:t>possible to crash a wide variety of operating systems by sending a malformed "ping" packet from anywhere on the internet. Most obviously affected are computers running Windows, which lock up and display the so-called "blue screen of death" when they receive these packets. But the attack also affects many Macintosh and Unix systems as well.</a:t>
            </a:r>
          </a:p>
          <a:p>
            <a:r>
              <a:rPr lang="en-US" sz="600" b="1" dirty="0"/>
              <a:t>June 4, 1996 -- </a:t>
            </a:r>
            <a:r>
              <a:rPr lang="en-US" sz="600" b="1" dirty="0" err="1"/>
              <a:t>Ariane</a:t>
            </a:r>
            <a:r>
              <a:rPr lang="en-US" sz="600" b="1" dirty="0"/>
              <a:t> 5 Flight 501.</a:t>
            </a:r>
            <a:r>
              <a:rPr lang="en-US" sz="600" dirty="0"/>
              <a:t> Working code for the </a:t>
            </a:r>
            <a:r>
              <a:rPr lang="en-US" sz="600" dirty="0" err="1"/>
              <a:t>Ariane</a:t>
            </a:r>
            <a:r>
              <a:rPr lang="en-US" sz="600" dirty="0"/>
              <a:t> 4 rocket is reused in the </a:t>
            </a:r>
            <a:r>
              <a:rPr lang="en-US" sz="600" dirty="0" err="1"/>
              <a:t>Ariane</a:t>
            </a:r>
            <a:r>
              <a:rPr lang="en-US" sz="600" dirty="0"/>
              <a:t> 5, but the </a:t>
            </a:r>
            <a:r>
              <a:rPr lang="en-US" sz="600" dirty="0" err="1"/>
              <a:t>Ariane</a:t>
            </a:r>
            <a:r>
              <a:rPr lang="en-US" sz="600" dirty="0"/>
              <a:t> 5's faster engines trigger a bug in an arithmetic routine inside the rocket's flight computer. The error is in the code that converts a 64-bit floating-point number to a 16-bit signed integer. The faster engines cause the 64-bit numbers to be larger in the </a:t>
            </a:r>
            <a:r>
              <a:rPr lang="en-US" sz="600" dirty="0" err="1"/>
              <a:t>Ariane</a:t>
            </a:r>
            <a:r>
              <a:rPr lang="en-US" sz="600" dirty="0"/>
              <a:t> 5 than in the </a:t>
            </a:r>
            <a:r>
              <a:rPr lang="en-US" sz="600" dirty="0" err="1"/>
              <a:t>Ariane</a:t>
            </a:r>
            <a:r>
              <a:rPr lang="en-US" sz="600" dirty="0"/>
              <a:t> 4, triggering an overflow condition that results in the flight computer crashing.</a:t>
            </a:r>
          </a:p>
          <a:p>
            <a:r>
              <a:rPr lang="en-US" sz="600" dirty="0"/>
              <a:t>First Flight 501's backup computer crashes, followed 0.05 seconds later by a crash of the primary computer. As a result of these </a:t>
            </a:r>
            <a:r>
              <a:rPr lang="en-US" sz="600" dirty="0">
                <a:hlinkClick r:id="rId8"/>
              </a:rPr>
              <a:t>crashed computers, the rocket's primary processor overpowers the rocket's engines and causes the rocket to </a:t>
            </a:r>
            <a:r>
              <a:rPr lang="en-US" sz="600" dirty="0">
                <a:hlinkClick r:id="rId9"/>
              </a:rPr>
              <a:t>disintegrate 40 seconds after launch.</a:t>
            </a:r>
          </a:p>
          <a:p>
            <a:r>
              <a:rPr lang="en-US" sz="600" b="1" dirty="0"/>
              <a:t>November 2000 -- National Cancer Institute, Panama City.</a:t>
            </a:r>
            <a:r>
              <a:rPr lang="en-US" sz="600" dirty="0"/>
              <a:t> In a series of accidents, therapy planning software created by </a:t>
            </a:r>
            <a:r>
              <a:rPr lang="en-US" sz="600" dirty="0" err="1"/>
              <a:t>Multidata</a:t>
            </a:r>
            <a:r>
              <a:rPr lang="en-US" sz="600" dirty="0"/>
              <a:t> Systems International, a U.S. firm, miscalculates the proper dosage of radiation for patients undergoing radiation therapy.</a:t>
            </a:r>
          </a:p>
          <a:p>
            <a:r>
              <a:rPr lang="en-US" sz="600" dirty="0" err="1"/>
              <a:t>Multidata's</a:t>
            </a:r>
            <a:r>
              <a:rPr lang="en-US" sz="600" dirty="0"/>
              <a:t> software allows a radiation therapist to draw on a computer screen the placement of metal shields called "blocks" designed to protect healthy tissue from the radiation. But the software will only allow technicians to use four shielding blocks, and the Panamanian doctors wish to use five.</a:t>
            </a:r>
          </a:p>
          <a:p>
            <a:r>
              <a:rPr lang="en-US" sz="600" dirty="0"/>
              <a:t>The doctors discover that they can trick the software by drawing all five blocks as a single large block with a hole in the middle. What the doctors </a:t>
            </a:r>
            <a:r>
              <a:rPr lang="en-US" sz="600" dirty="0">
                <a:hlinkClick r:id="rId10"/>
              </a:rPr>
              <a:t>don't realize is that the Multidata software gives different answers in this configuration depending on how the hole is drawn: draw it in one direction and the correct dose is calculated, draw in another direction and the software recommends twice the necessary exposure.</a:t>
            </a:r>
          </a:p>
          <a:p>
            <a:r>
              <a:rPr lang="en-US" sz="600" dirty="0"/>
              <a:t>At least eight patients die, while another 20 receive overdoses likely to cause significant health problems. The physicians, who were legally required to double-check the computer's calculations by hand, are indicted for murder.</a:t>
            </a:r>
            <a:endParaRPr lang="tr-TR" sz="600" dirty="0"/>
          </a:p>
        </p:txBody>
      </p:sp>
    </p:spTree>
    <p:extLst>
      <p:ext uri="{BB962C8B-B14F-4D97-AF65-F5344CB8AC3E}">
        <p14:creationId xmlns:p14="http://schemas.microsoft.com/office/powerpoint/2010/main" val="254799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Concerned with activities involved in ensuring </a:t>
            </a:r>
            <a:br>
              <a:rPr lang="en-GB" dirty="0"/>
            </a:br>
            <a:r>
              <a:rPr lang="en-GB" dirty="0"/>
              <a:t>that software is delivered </a:t>
            </a:r>
            <a:r>
              <a:rPr lang="en-GB" dirty="0">
                <a:solidFill>
                  <a:srgbClr val="FF0000"/>
                </a:solidFill>
              </a:rPr>
              <a:t>on time </a:t>
            </a:r>
            <a:r>
              <a:rPr lang="en-GB" dirty="0"/>
              <a:t>and </a:t>
            </a:r>
            <a:r>
              <a:rPr lang="en-GB" dirty="0">
                <a:solidFill>
                  <a:srgbClr val="FF0000"/>
                </a:solidFill>
              </a:rPr>
              <a:t>on </a:t>
            </a:r>
            <a:br>
              <a:rPr lang="en-GB" dirty="0">
                <a:solidFill>
                  <a:srgbClr val="FF0000"/>
                </a:solidFill>
              </a:rPr>
            </a:br>
            <a:r>
              <a:rPr lang="en-GB" dirty="0">
                <a:solidFill>
                  <a:srgbClr val="FF0000"/>
                </a:solidFill>
              </a:rPr>
              <a:t>schedule </a:t>
            </a:r>
            <a:r>
              <a:rPr lang="en-GB" dirty="0"/>
              <a:t>and </a:t>
            </a:r>
            <a:r>
              <a:rPr lang="en-GB" dirty="0">
                <a:solidFill>
                  <a:srgbClr val="FF0000"/>
                </a:solidFill>
              </a:rPr>
              <a:t>in accordance with the </a:t>
            </a:r>
            <a:br>
              <a:rPr lang="en-GB" dirty="0">
                <a:solidFill>
                  <a:srgbClr val="FF0000"/>
                </a:solidFill>
              </a:rPr>
            </a:br>
            <a:r>
              <a:rPr lang="en-GB" dirty="0">
                <a:solidFill>
                  <a:srgbClr val="FF0000"/>
                </a:solidFill>
              </a:rPr>
              <a:t>requirements </a:t>
            </a:r>
            <a:r>
              <a:rPr lang="en-GB" dirty="0"/>
              <a:t>of the organisations developing </a:t>
            </a:r>
            <a:br>
              <a:rPr lang="en-GB" dirty="0"/>
            </a:br>
            <a:r>
              <a:rPr lang="en-GB" dirty="0"/>
              <a:t>and procuring the software.</a:t>
            </a:r>
          </a:p>
          <a:p>
            <a:r>
              <a:rPr lang="en-GB" dirty="0"/>
              <a:t>Project management is needed because software development is always subject </a:t>
            </a:r>
            <a:r>
              <a:rPr lang="en-GB" dirty="0">
                <a:solidFill>
                  <a:srgbClr val="FF0000"/>
                </a:solidFill>
              </a:rPr>
              <a:t>to budget </a:t>
            </a:r>
            <a:r>
              <a:rPr lang="en-GB" dirty="0"/>
              <a:t>and </a:t>
            </a:r>
            <a:r>
              <a:rPr lang="en-GB" dirty="0">
                <a:solidFill>
                  <a:srgbClr val="FF0000"/>
                </a:solidFill>
              </a:rPr>
              <a:t>schedule</a:t>
            </a:r>
            <a:r>
              <a:rPr lang="en-GB" dirty="0"/>
              <a:t> </a:t>
            </a:r>
            <a:r>
              <a:rPr lang="en-GB" dirty="0">
                <a:solidFill>
                  <a:srgbClr val="FF0000"/>
                </a:solidFill>
              </a:rPr>
              <a:t>constraints</a:t>
            </a:r>
            <a:r>
              <a:rPr lang="en-GB" dirty="0"/>
              <a:t> that are set by the organisation developing the software.</a:t>
            </a:r>
          </a:p>
        </p:txBody>
      </p:sp>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happy and well-functioning development team for the next project</a:t>
            </a:r>
            <a:r>
              <a:rPr lang="en-US" dirty="0">
                <a:sym typeface="Wingdings"/>
              </a:rPr>
              <a:t></a:t>
            </a:r>
            <a:endParaRPr lang="en-GB" dirty="0"/>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dirty="0"/>
              <a:t>The product is intangible.</a:t>
            </a:r>
          </a:p>
          <a:p>
            <a:pPr lvl="1"/>
            <a:r>
              <a:rPr lang="en-GB" dirty="0"/>
              <a:t>Software cannot be seen or touched. Software project managers cannot see progress by simply looking at the artefact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95398" y="1355930"/>
            <a:ext cx="8768470" cy="5000420"/>
          </a:xfrm>
          <a:noFill/>
          <a:ln/>
        </p:spPr>
        <p:txBody>
          <a:bodyPr lIns="90840" tIns="44623" rIns="90840" bIns="44623"/>
          <a:lstStyle/>
          <a:p>
            <a:r>
              <a:rPr lang="en-GB" sz="2000" b="1" i="1" dirty="0"/>
              <a:t>Proposal writing</a:t>
            </a:r>
            <a:r>
              <a:rPr lang="en-GB" sz="2000" b="1" dirty="0"/>
              <a:t> : </a:t>
            </a:r>
            <a:r>
              <a:rPr lang="en-GB" sz="2000" dirty="0"/>
              <a:t>The first stage in a software project may involve writing a proposal to win a contract to carry out an item of work. The proposal describes the project objectives and how it will be carried out. </a:t>
            </a:r>
          </a:p>
          <a:p>
            <a:r>
              <a:rPr lang="en-GB" sz="2000" b="1" i="1" dirty="0"/>
              <a:t>Project</a:t>
            </a:r>
            <a:r>
              <a:rPr lang="en-GB" sz="2000" i="1" dirty="0"/>
              <a:t> </a:t>
            </a:r>
            <a:r>
              <a:rPr lang="en-GB" sz="2000" b="1" i="1" dirty="0"/>
              <a:t>planning: </a:t>
            </a:r>
            <a:r>
              <a:rPr lang="en-GB" sz="2000" dirty="0"/>
              <a:t>Project managers are responsible for planning. estimating and scheduling project development and assigning people to tasks.</a:t>
            </a:r>
          </a:p>
          <a:p>
            <a:r>
              <a:rPr lang="en-GB" sz="2000" b="1" i="1" dirty="0"/>
              <a:t>People management</a:t>
            </a:r>
            <a:r>
              <a:rPr lang="en-GB" sz="2000" b="1" dirty="0"/>
              <a:t> : </a:t>
            </a:r>
            <a:r>
              <a:rPr lang="en-GB" sz="2000" dirty="0"/>
              <a:t>Project managers have to choose people for their team and establish ways of working that leads to effective team performance </a:t>
            </a:r>
          </a:p>
          <a:p>
            <a:r>
              <a:rPr lang="en-GB" sz="2000" b="1" i="1" dirty="0"/>
              <a:t>Reporting</a:t>
            </a:r>
            <a:r>
              <a:rPr lang="en-GB" sz="2000" b="1" dirty="0"/>
              <a:t> : </a:t>
            </a:r>
            <a:r>
              <a:rPr lang="en-GB" sz="2000" dirty="0"/>
              <a:t>Project managers are usually responsible for reporting on the progress of a project to customers and to the managers of the company developing the software. </a:t>
            </a:r>
          </a:p>
          <a:p>
            <a:r>
              <a:rPr lang="en-GB" sz="2000" b="1" i="1" dirty="0"/>
              <a:t>Risk management: </a:t>
            </a:r>
            <a:r>
              <a:rPr lang="en-GB" sz="2000" dirty="0"/>
              <a:t>Project managers assess the risks that may affect a project, monitor these risks and take action when problems arise.  </a:t>
            </a:r>
          </a:p>
        </p:txBody>
      </p:sp>
      <p:sp>
        <p:nvSpPr>
          <p:cNvPr id="14339" name="Rectangle 3"/>
          <p:cNvSpPr>
            <a:spLocks noGrp="1" noChangeArrowheads="1"/>
          </p:cNvSpPr>
          <p:nvPr>
            <p:ph type="title"/>
          </p:nvPr>
        </p:nvSpPr>
        <p:spPr>
          <a:noFill/>
          <a:ln/>
        </p:spPr>
        <p:txBody>
          <a:bodyPr lIns="90840" tIns="44623" rIns="90840" bIns="44623"/>
          <a:lstStyle/>
          <a:p>
            <a:r>
              <a:rPr lang="en-GB" dirty="0"/>
              <a:t>Management activities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a:xfrm>
            <a:off x="457200" y="1600200"/>
            <a:ext cx="8686800" cy="4525963"/>
          </a:xfrm>
        </p:spPr>
        <p:txBody>
          <a:bodyPr lIns="91797" tIns="45898" rIns="91797" bIns="45898"/>
          <a:lstStyle/>
          <a:p>
            <a:pPr marL="0" indent="0">
              <a:lnSpc>
                <a:spcPct val="90000"/>
              </a:lnSpc>
              <a:buNone/>
            </a:pPr>
            <a:endParaRPr lang="en-GB" dirty="0"/>
          </a:p>
          <a:p>
            <a:pPr>
              <a:lnSpc>
                <a:spcPct val="90000"/>
              </a:lnSpc>
            </a:pPr>
            <a:r>
              <a:rPr lang="en-GB" dirty="0"/>
              <a:t>A risk is a probability that some adverse circumstance will occur </a:t>
            </a:r>
          </a:p>
          <a:p>
            <a:pPr>
              <a:lnSpc>
                <a:spcPct val="90000"/>
              </a:lnSpc>
            </a:pPr>
            <a:r>
              <a:rPr lang="en-GB" dirty="0"/>
              <a:t>Risk management is concerned with identifying risks and drawing up plans to minimise their effect on a project.</a:t>
            </a:r>
          </a:p>
          <a:p>
            <a:pPr>
              <a:lnSpc>
                <a:spcPct val="90000"/>
              </a:lnSpc>
            </a:pPr>
            <a:r>
              <a:rPr lang="en-GB" dirty="0"/>
              <a:t>3 types of risks</a:t>
            </a:r>
          </a:p>
          <a:p>
            <a:pPr lvl="1">
              <a:lnSpc>
                <a:spcPct val="90000"/>
              </a:lnSpc>
            </a:pPr>
            <a:r>
              <a:rPr lang="en-GB" dirty="0">
                <a:solidFill>
                  <a:srgbClr val="FF0000"/>
                </a:solidFill>
              </a:rPr>
              <a:t>Project risks </a:t>
            </a:r>
            <a:r>
              <a:rPr lang="en-GB" dirty="0"/>
              <a:t>affect schedule or resources;</a:t>
            </a:r>
          </a:p>
          <a:p>
            <a:pPr lvl="1">
              <a:lnSpc>
                <a:spcPct val="90000"/>
              </a:lnSpc>
            </a:pPr>
            <a:r>
              <a:rPr lang="en-GB" dirty="0">
                <a:solidFill>
                  <a:srgbClr val="FF0000"/>
                </a:solidFill>
              </a:rPr>
              <a:t>Product risks </a:t>
            </a:r>
            <a:r>
              <a:rPr lang="en-GB" dirty="0"/>
              <a:t>affect the quality or performance of the software being developed;</a:t>
            </a:r>
          </a:p>
          <a:p>
            <a:pPr lvl="1">
              <a:lnSpc>
                <a:spcPct val="90000"/>
              </a:lnSpc>
            </a:pPr>
            <a:r>
              <a:rPr lang="en-GB" dirty="0">
                <a:solidFill>
                  <a:srgbClr val="FF0000"/>
                </a:solidFill>
              </a:rPr>
              <a:t>Business risks </a:t>
            </a:r>
            <a:r>
              <a:rPr lang="en-GB" dirty="0"/>
              <a:t>affect the organisation developing or procuring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25</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common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26</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type="body"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pic>
        <p:nvPicPr>
          <p:cNvPr id="4" name="Content Placeholder 3" descr="22.2 Risk-man-process.eps"/>
          <p:cNvPicPr>
            <a:picLocks noGrp="1" noChangeAspect="1"/>
          </p:cNvPicPr>
          <p:nvPr>
            <p:ph idx="1"/>
          </p:nvPr>
        </p:nvPicPr>
        <p:blipFill>
          <a:blip r:embed="rId2"/>
          <a:srcRect t="-41576" b="-41576"/>
          <a:stretch>
            <a:fillRect/>
          </a:stretch>
        </p:blipFill>
        <p:spPr/>
      </p:pic>
      <p:sp>
        <p:nvSpPr>
          <p:cNvPr id="5" name="Slide Number Placeholder 4"/>
          <p:cNvSpPr>
            <a:spLocks noGrp="1"/>
          </p:cNvSpPr>
          <p:nvPr>
            <p:ph type="sldNum" sz="quarter" idx="12"/>
          </p:nvPr>
        </p:nvSpPr>
        <p:spPr/>
        <p:txBody>
          <a:bodyPr/>
          <a:lstStyle/>
          <a:p>
            <a:fld id="{A41DB566-6001-1B4F-A74B-7213F33DBA30}" type="slidenum">
              <a:rPr lang="en-US" smtClean="0"/>
              <a:pPr/>
              <a:t>28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type="body"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err="1"/>
              <a:t>Agenda</a:t>
            </a:r>
            <a:r>
              <a:rPr lang="tr-TR" b="1" dirty="0"/>
              <a:t> of </a:t>
            </a:r>
            <a:r>
              <a:rPr lang="tr-TR" b="1" dirty="0" err="1"/>
              <a:t>this</a:t>
            </a:r>
            <a:r>
              <a:rPr lang="tr-TR" b="1" dirty="0"/>
              <a:t> </a:t>
            </a:r>
            <a:r>
              <a:rPr lang="tr-TR" b="1" dirty="0" err="1"/>
              <a:t>lecture</a:t>
            </a:r>
            <a:endParaRPr lang="tr-TR" b="1" dirty="0"/>
          </a:p>
        </p:txBody>
      </p:sp>
      <p:sp>
        <p:nvSpPr>
          <p:cNvPr id="3" name="Content Placeholder 2"/>
          <p:cNvSpPr>
            <a:spLocks noGrp="1"/>
          </p:cNvSpPr>
          <p:nvPr>
            <p:ph idx="1"/>
          </p:nvPr>
        </p:nvSpPr>
        <p:spPr/>
        <p:txBody>
          <a:bodyPr/>
          <a:lstStyle/>
          <a:p>
            <a:pPr marL="0" indent="0">
              <a:buNone/>
            </a:pPr>
            <a:endParaRPr lang="tr-TR" dirty="0"/>
          </a:p>
          <a:p>
            <a:r>
              <a:rPr lang="tr-TR" dirty="0"/>
              <a:t>Content.</a:t>
            </a:r>
          </a:p>
          <a:p>
            <a:r>
              <a:rPr lang="tr-TR" dirty="0" err="1"/>
              <a:t>Introduction</a:t>
            </a:r>
            <a:r>
              <a:rPr lang="tr-TR" dirty="0"/>
              <a:t>.</a:t>
            </a:r>
          </a:p>
          <a:p>
            <a:pPr lvl="1"/>
            <a:r>
              <a:rPr lang="tr-TR" dirty="0" err="1"/>
              <a:t>Definitions</a:t>
            </a:r>
            <a:r>
              <a:rPr lang="tr-TR" dirty="0"/>
              <a:t>.</a:t>
            </a:r>
          </a:p>
          <a:p>
            <a:pPr lvl="1"/>
            <a:r>
              <a:rPr lang="tr-TR" dirty="0" err="1"/>
              <a:t>Discussions</a:t>
            </a:r>
            <a:r>
              <a:rPr lang="tr-TR" dirty="0"/>
              <a:t>.</a:t>
            </a:r>
          </a:p>
          <a:p>
            <a:pPr lvl="1"/>
            <a:r>
              <a:rPr lang="tr-TR" dirty="0" err="1"/>
              <a:t>Comments</a:t>
            </a:r>
            <a:r>
              <a:rPr lang="tr-TR" dirty="0"/>
              <a:t>.</a:t>
            </a:r>
          </a:p>
          <a:p>
            <a:r>
              <a:rPr lang="tr-TR" dirty="0" err="1"/>
              <a:t>Part</a:t>
            </a:r>
            <a:r>
              <a:rPr lang="tr-TR" dirty="0"/>
              <a:t> II- R&amp;D </a:t>
            </a:r>
            <a:r>
              <a:rPr lang="tr-TR" dirty="0" err="1"/>
              <a:t>Projects</a:t>
            </a:r>
            <a:endParaRPr lang="tr-TR" dirty="0"/>
          </a:p>
        </p:txBody>
      </p:sp>
    </p:spTree>
    <p:extLst>
      <p:ext uri="{BB962C8B-B14F-4D97-AF65-F5344CB8AC3E}">
        <p14:creationId xmlns:p14="http://schemas.microsoft.com/office/powerpoint/2010/main" val="236947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type="body"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 consequences might be 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5" name="Title 4"/>
          <p:cNvSpPr>
            <a:spLocks noGrp="1"/>
          </p:cNvSpPr>
          <p:nvPr>
            <p:ph type="title"/>
          </p:nvPr>
        </p:nvSpPr>
        <p:spPr/>
        <p:txBody>
          <a:bodyPr/>
          <a:lstStyle/>
          <a:p>
            <a:r>
              <a:rPr lang="en-US" dirty="0"/>
              <a:t>Risk types and examples</a:t>
            </a:r>
            <a:r>
              <a:rPr lang="en-GB" dirty="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33</a:t>
            </a:fld>
            <a:endParaRPr lang="en-US"/>
          </a:p>
        </p:txBody>
      </p:sp>
      <p:sp>
        <p:nvSpPr>
          <p:cNvPr id="7" name="Footer Placeholder 6"/>
          <p:cNvSpPr>
            <a:spLocks noGrp="1"/>
          </p:cNvSpPr>
          <p:nvPr>
            <p:ph type="ftr" sz="quarter" idx="11"/>
          </p:nvPr>
        </p:nvSpPr>
        <p:spPr/>
        <p:txBody>
          <a:bodyPr/>
          <a:lstStyle/>
          <a:p>
            <a:r>
              <a:rPr lang="en-US"/>
              <a:t>Chapter 22 Project management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35</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36</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38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Good project management is essential if software engineering projects are to be developed on schedule and within budget.</a:t>
            </a:r>
          </a:p>
          <a:p>
            <a:r>
              <a:rPr lang="en-GB" sz="20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a:t>Risk management is now recognized as one of the most important project management tasks.</a:t>
            </a:r>
          </a:p>
          <a:p>
            <a:r>
              <a:rPr lang="en-GB" sz="2000" dirty="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err="1"/>
              <a:t>Contents</a:t>
            </a:r>
            <a:r>
              <a:rPr lang="tr-TR" b="1" dirty="0"/>
              <a:t> of </a:t>
            </a:r>
            <a:r>
              <a:rPr lang="tr-TR" b="1" dirty="0" err="1"/>
              <a:t>this</a:t>
            </a:r>
            <a:r>
              <a:rPr lang="tr-TR" b="1" dirty="0"/>
              <a:t> </a:t>
            </a:r>
            <a:r>
              <a:rPr lang="tr-TR" b="1" dirty="0" err="1"/>
              <a:t>course</a:t>
            </a:r>
            <a:r>
              <a:rPr lang="tr-TR" b="1" dirty="0"/>
              <a:t> </a:t>
            </a:r>
            <a:r>
              <a:rPr lang="tr-TR" b="1" dirty="0" err="1"/>
              <a:t>includes</a:t>
            </a:r>
            <a:endParaRPr lang="tr-TR" b="1" dirty="0"/>
          </a:p>
        </p:txBody>
      </p:sp>
      <p:sp>
        <p:nvSpPr>
          <p:cNvPr id="3" name="Content Placeholder 2"/>
          <p:cNvSpPr>
            <a:spLocks noGrp="1"/>
          </p:cNvSpPr>
          <p:nvPr>
            <p:ph idx="1"/>
          </p:nvPr>
        </p:nvSpPr>
        <p:spPr/>
        <p:txBody>
          <a:bodyPr/>
          <a:lstStyle/>
          <a:p>
            <a:r>
              <a:rPr lang="en-US" dirty="0"/>
              <a:t>Software, Project, Management (Defined!).</a:t>
            </a:r>
          </a:p>
          <a:p>
            <a:r>
              <a:rPr lang="en-US" dirty="0"/>
              <a:t>Overview of project planning.</a:t>
            </a:r>
          </a:p>
          <a:p>
            <a:r>
              <a:rPr lang="en-US" dirty="0"/>
              <a:t>Software competencies.</a:t>
            </a:r>
          </a:p>
          <a:p>
            <a:r>
              <a:rPr lang="en-US" dirty="0"/>
              <a:t>Project phases, scheduling.</a:t>
            </a:r>
          </a:p>
          <a:p>
            <a:r>
              <a:rPr lang="en-US" dirty="0"/>
              <a:t>Planning the work, activities, documents.</a:t>
            </a:r>
          </a:p>
          <a:p>
            <a:r>
              <a:rPr lang="en-US" dirty="0"/>
              <a:t>Resource management.</a:t>
            </a:r>
          </a:p>
          <a:p>
            <a:r>
              <a:rPr lang="en-US" dirty="0"/>
              <a:t>Project managers, role, job, processes.</a:t>
            </a:r>
          </a:p>
          <a:p>
            <a:r>
              <a:rPr lang="en-US" dirty="0"/>
              <a:t>Risk management.</a:t>
            </a:r>
          </a:p>
          <a:p>
            <a:r>
              <a:rPr lang="en-US" dirty="0"/>
              <a:t>Project Person-month Estimation.</a:t>
            </a:r>
          </a:p>
          <a:p>
            <a:endParaRPr lang="tr-TR" dirty="0"/>
          </a:p>
        </p:txBody>
      </p:sp>
    </p:spTree>
    <p:extLst>
      <p:ext uri="{BB962C8B-B14F-4D97-AF65-F5344CB8AC3E}">
        <p14:creationId xmlns:p14="http://schemas.microsoft.com/office/powerpoint/2010/main" val="1621101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22 – Project Management</a:t>
            </a:r>
          </a:p>
        </p:txBody>
      </p:sp>
      <p:sp>
        <p:nvSpPr>
          <p:cNvPr id="3" name="Subtitle 2"/>
          <p:cNvSpPr>
            <a:spLocks noGrp="1"/>
          </p:cNvSpPr>
          <p:nvPr>
            <p:ph type="subTitle" idx="1"/>
          </p:nvPr>
        </p:nvSpPr>
        <p:spPr/>
        <p:txBody>
          <a:bodyPr/>
          <a:lstStyle/>
          <a:p>
            <a:r>
              <a:rPr lang="en-US" dirty="0"/>
              <a:t>Lecture 3</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type="body"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Tree>
  </p:cSld>
  <p:clrMapOvr>
    <a:masterClrMapping/>
  </p:clrMapOvr>
  <p:transition advTm="2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type="body" idx="1"/>
          </p:nvPr>
        </p:nvSpPr>
        <p:spPr/>
        <p:txBody>
          <a:bodyPr/>
          <a:lstStyle/>
          <a:p>
            <a:pPr>
              <a:lnSpc>
                <a:spcPct val="90000"/>
              </a:lnSpc>
            </a:pPr>
            <a:r>
              <a:rPr lang="en-GB" dirty="0"/>
              <a:t>An important role of a manager is to motivate the people working on a project.</a:t>
            </a:r>
          </a:p>
          <a:p>
            <a:pPr>
              <a:lnSpc>
                <a:spcPct val="90000"/>
              </a:lnSpc>
            </a:pPr>
            <a:r>
              <a:rPr lang="en-GB" dirty="0"/>
              <a:t>Motivation means organizing the work and the working environment to encourage people to work effectively.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a:t>
            </a:r>
            <a:r>
              <a:rPr lang="en-GB"/>
              <a:t>that there </a:t>
            </a:r>
            <a:r>
              <a:rPr lang="en-GB" dirty="0"/>
              <a:t>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 Maslow 1943)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4852" y="1767549"/>
            <a:ext cx="6285107" cy="3456567"/>
          </a:xfrm>
        </p:spPr>
      </p:pic>
      <p:sp>
        <p:nvSpPr>
          <p:cNvPr id="5" name="Slide Number Placeholder 4"/>
          <p:cNvSpPr>
            <a:spLocks noGrp="1"/>
          </p:cNvSpPr>
          <p:nvPr>
            <p:ph type="sldNum" sz="quarter" idx="12"/>
          </p:nvPr>
        </p:nvSpPr>
        <p:spPr/>
        <p:txBody>
          <a:bodyPr/>
          <a:lstStyle/>
          <a:p>
            <a:fld id="{A41DB566-6001-1B4F-A74B-7213F33DBA30}" type="slidenum">
              <a:rPr lang="en-US" smtClean="0"/>
              <a:pPr/>
              <a:t>44</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3" name="Rectangle 2">
            <a:extLst>
              <a:ext uri="{FF2B5EF4-FFF2-40B4-BE49-F238E27FC236}">
                <a16:creationId xmlns:a16="http://schemas.microsoft.com/office/drawing/2014/main" id="{C4D14759-37EE-D440-8D13-DBCE08112E89}"/>
              </a:ext>
            </a:extLst>
          </p:cNvPr>
          <p:cNvSpPr/>
          <p:nvPr/>
        </p:nvSpPr>
        <p:spPr>
          <a:xfrm>
            <a:off x="4296427" y="2849502"/>
            <a:ext cx="4697261" cy="646331"/>
          </a:xfrm>
          <a:prstGeom prst="rect">
            <a:avLst/>
          </a:prstGeom>
        </p:spPr>
        <p:txBody>
          <a:bodyPr wrap="square">
            <a:spAutoFit/>
          </a:bodyPr>
          <a:lstStyle/>
          <a:p>
            <a:r>
              <a:rPr lang="tr-TR" dirty="0" err="1">
                <a:solidFill>
                  <a:srgbClr val="555555"/>
                </a:solidFill>
                <a:latin typeface="Open Sans"/>
              </a:rPr>
              <a:t>Being</a:t>
            </a:r>
            <a:r>
              <a:rPr lang="tr-TR" dirty="0">
                <a:solidFill>
                  <a:srgbClr val="555555"/>
                </a:solidFill>
                <a:latin typeface="Open Sans"/>
              </a:rPr>
              <a:t> </a:t>
            </a:r>
            <a:r>
              <a:rPr lang="tr-TR" dirty="0" err="1">
                <a:solidFill>
                  <a:srgbClr val="555555"/>
                </a:solidFill>
                <a:latin typeface="Open Sans"/>
              </a:rPr>
              <a:t>valued</a:t>
            </a:r>
            <a:r>
              <a:rPr lang="tr-TR" dirty="0">
                <a:solidFill>
                  <a:srgbClr val="555555"/>
                </a:solidFill>
                <a:latin typeface="Open Sans"/>
              </a:rPr>
              <a:t> </a:t>
            </a:r>
            <a:r>
              <a:rPr lang="tr-TR" dirty="0" err="1">
                <a:solidFill>
                  <a:srgbClr val="555555"/>
                </a:solidFill>
                <a:latin typeface="Open Sans"/>
              </a:rPr>
              <a:t>by</a:t>
            </a:r>
            <a:r>
              <a:rPr lang="tr-TR" dirty="0">
                <a:solidFill>
                  <a:srgbClr val="555555"/>
                </a:solidFill>
                <a:latin typeface="Open Sans"/>
              </a:rPr>
              <a:t> </a:t>
            </a:r>
            <a:r>
              <a:rPr lang="tr-TR" dirty="0" err="1">
                <a:solidFill>
                  <a:srgbClr val="555555"/>
                </a:solidFill>
                <a:latin typeface="Open Sans"/>
              </a:rPr>
              <a:t>others</a:t>
            </a:r>
            <a:r>
              <a:rPr lang="tr-TR" dirty="0">
                <a:solidFill>
                  <a:srgbClr val="555555"/>
                </a:solidFill>
                <a:latin typeface="Open Sans"/>
              </a:rPr>
              <a:t>, </a:t>
            </a:r>
            <a:r>
              <a:rPr lang="tr-TR" dirty="0" err="1">
                <a:solidFill>
                  <a:srgbClr val="555555"/>
                </a:solidFill>
                <a:latin typeface="Open Sans"/>
              </a:rPr>
              <a:t>respect</a:t>
            </a:r>
            <a:r>
              <a:rPr lang="tr-TR" dirty="0">
                <a:solidFill>
                  <a:srgbClr val="555555"/>
                </a:solidFill>
                <a:latin typeface="Open Sans"/>
              </a:rPr>
              <a:t>, self-</a:t>
            </a:r>
            <a:r>
              <a:rPr lang="tr-TR" dirty="0" err="1">
                <a:solidFill>
                  <a:srgbClr val="555555"/>
                </a:solidFill>
                <a:latin typeface="Open Sans"/>
              </a:rPr>
              <a:t>esteem</a:t>
            </a:r>
            <a:r>
              <a:rPr lang="tr-TR" dirty="0">
                <a:solidFill>
                  <a:srgbClr val="555555"/>
                </a:solidFill>
                <a:latin typeface="Open Sans"/>
              </a:rPr>
              <a:t>, </a:t>
            </a:r>
            <a:r>
              <a:rPr lang="tr-TR" dirty="0" err="1">
                <a:solidFill>
                  <a:srgbClr val="555555"/>
                </a:solidFill>
                <a:latin typeface="Open Sans"/>
              </a:rPr>
              <a:t>and</a:t>
            </a:r>
            <a:r>
              <a:rPr lang="tr-TR" dirty="0">
                <a:solidFill>
                  <a:srgbClr val="555555"/>
                </a:solidFill>
                <a:latin typeface="Open Sans"/>
              </a:rPr>
              <a:t> self-</a:t>
            </a:r>
            <a:r>
              <a:rPr lang="tr-TR" dirty="0" err="1">
                <a:solidFill>
                  <a:srgbClr val="555555"/>
                </a:solidFill>
                <a:latin typeface="Open Sans"/>
              </a:rPr>
              <a:t>confidence</a:t>
            </a:r>
            <a:endParaRPr lang="tr-TR" dirty="0"/>
          </a:p>
        </p:txBody>
      </p:sp>
      <p:sp>
        <p:nvSpPr>
          <p:cNvPr id="7" name="Rectangle 6">
            <a:extLst>
              <a:ext uri="{FF2B5EF4-FFF2-40B4-BE49-F238E27FC236}">
                <a16:creationId xmlns:a16="http://schemas.microsoft.com/office/drawing/2014/main" id="{FB0EF52C-5310-2848-940D-6DEBA1AAFB1D}"/>
              </a:ext>
            </a:extLst>
          </p:cNvPr>
          <p:cNvSpPr/>
          <p:nvPr/>
        </p:nvSpPr>
        <p:spPr>
          <a:xfrm>
            <a:off x="275574" y="5485621"/>
            <a:ext cx="7878870" cy="369332"/>
          </a:xfrm>
          <a:prstGeom prst="rect">
            <a:avLst/>
          </a:prstGeom>
        </p:spPr>
        <p:txBody>
          <a:bodyPr wrap="square">
            <a:spAutoFit/>
          </a:bodyPr>
          <a:lstStyle/>
          <a:p>
            <a:r>
              <a:rPr lang="tr-TR" dirty="0" err="1">
                <a:solidFill>
                  <a:srgbClr val="383838"/>
                </a:solidFill>
                <a:latin typeface="Georgia" panose="02040502050405020303" pitchFamily="18" charset="0"/>
              </a:rPr>
              <a:t>Ref</a:t>
            </a:r>
            <a:r>
              <a:rPr lang="tr-TR" dirty="0">
                <a:solidFill>
                  <a:srgbClr val="383838"/>
                </a:solidFill>
                <a:latin typeface="Georgia" panose="02040502050405020303" pitchFamily="18" charset="0"/>
              </a:rPr>
              <a:t>: Abraham </a:t>
            </a:r>
            <a:r>
              <a:rPr lang="tr-TR" dirty="0" err="1">
                <a:solidFill>
                  <a:srgbClr val="383838"/>
                </a:solidFill>
                <a:latin typeface="Georgia" panose="02040502050405020303" pitchFamily="18" charset="0"/>
              </a:rPr>
              <a:t>Maslow</a:t>
            </a:r>
            <a:r>
              <a:rPr lang="tr-TR" dirty="0">
                <a:solidFill>
                  <a:srgbClr val="383838"/>
                </a:solidFill>
                <a:latin typeface="Georgia" panose="02040502050405020303" pitchFamily="18" charset="0"/>
              </a:rPr>
              <a:t> (1943) “A </a:t>
            </a:r>
            <a:r>
              <a:rPr lang="tr-TR" dirty="0" err="1">
                <a:solidFill>
                  <a:srgbClr val="383838"/>
                </a:solidFill>
                <a:latin typeface="Georgia" panose="02040502050405020303" pitchFamily="18" charset="0"/>
              </a:rPr>
              <a:t>Theory</a:t>
            </a:r>
            <a:r>
              <a:rPr lang="tr-TR" dirty="0">
                <a:solidFill>
                  <a:srgbClr val="383838"/>
                </a:solidFill>
                <a:latin typeface="Georgia" panose="02040502050405020303" pitchFamily="18" charset="0"/>
              </a:rPr>
              <a:t> of Human </a:t>
            </a:r>
            <a:r>
              <a:rPr lang="tr-TR" dirty="0" err="1">
                <a:solidFill>
                  <a:srgbClr val="383838"/>
                </a:solidFill>
                <a:latin typeface="Georgia" panose="02040502050405020303" pitchFamily="18" charset="0"/>
              </a:rPr>
              <a:t>Motivation</a:t>
            </a:r>
            <a:r>
              <a:rPr lang="tr-TR" dirty="0">
                <a:solidFill>
                  <a:srgbClr val="383838"/>
                </a:solidFill>
                <a:latin typeface="Georgia" panose="02040502050405020303" pitchFamily="18" charset="0"/>
              </a:rPr>
              <a:t>.”</a:t>
            </a:r>
            <a:endParaRPr lang="tr-T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type="body" idx="1"/>
          </p:nvPr>
        </p:nvSpPr>
        <p:spPr>
          <a:noFill/>
          <a:ln/>
        </p:spPr>
        <p:txBody>
          <a:bodyPr lIns="90840" tIns="44623" rIns="90840" bIns="44623"/>
          <a:lstStyle/>
          <a:p>
            <a:pPr>
              <a:lnSpc>
                <a:spcPct val="90000"/>
              </a:lnSpc>
            </a:pPr>
            <a:r>
              <a:rPr lang="en-GB" dirty="0"/>
              <a:t>In software development groups, basic physiological and safety needs are not an issue.</a:t>
            </a:r>
          </a:p>
          <a:p>
            <a:pPr>
              <a:lnSpc>
                <a:spcPct val="90000"/>
              </a:lnSpc>
            </a:pPr>
            <a:r>
              <a:rPr lang="en-GB" dirty="0"/>
              <a:t>Social (Love/belonging)</a:t>
            </a:r>
          </a:p>
          <a:p>
            <a:pPr lvl="1">
              <a:lnSpc>
                <a:spcPct val="90000"/>
              </a:lnSpc>
            </a:pPr>
            <a:r>
              <a:rPr lang="en-GB" dirty="0"/>
              <a:t>Provide communal facilities;</a:t>
            </a:r>
          </a:p>
          <a:p>
            <a:pPr lvl="1">
              <a:lnSpc>
                <a:spcPct val="90000"/>
              </a:lnSpc>
            </a:pPr>
            <a:r>
              <a:rPr lang="en-GB" dirty="0"/>
              <a:t>Allow informal 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 </a:t>
            </a:r>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p>
          <a:p>
            <a:endParaRPr lang="en-GB" sz="1600" dirty="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46</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 </a:t>
            </a:r>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p>
          <a:p>
            <a:endParaRPr lang="en-GB" sz="1600" dirty="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type="body" idx="1"/>
          </p:nvPr>
        </p:nvSpPr>
        <p:spPr>
          <a:noFill/>
          <a:ln/>
        </p:spPr>
        <p:txBody>
          <a:bodyPr lIns="90840" tIns="44623" rIns="90840" bIns="44623"/>
          <a:lstStyle/>
          <a:p>
            <a:r>
              <a:rPr lang="en-GB"/>
              <a:t>The needs hierarchy is almost certainly an over-simplification of motivation in practice.</a:t>
            </a:r>
          </a:p>
          <a:p>
            <a:r>
              <a:rPr lang="en-GB"/>
              <a:t>Motivation should also take into account different personality types:</a:t>
            </a:r>
          </a:p>
          <a:p>
            <a:pPr lvl="1"/>
            <a:r>
              <a:rPr lang="en-GB"/>
              <a:t>Task-oriented;</a:t>
            </a:r>
          </a:p>
          <a:p>
            <a:pPr lvl="1"/>
            <a:r>
              <a:rPr lang="en-GB"/>
              <a:t>Self-oriented;</a:t>
            </a:r>
          </a:p>
          <a:p>
            <a:pPr lvl="1"/>
            <a:r>
              <a:rPr lang="en-GB"/>
              <a:t>Interaction-oriented.</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type="body"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Project Management"?</a:t>
            </a:r>
            <a:endParaRPr lang="tr-TR" dirty="0"/>
          </a:p>
        </p:txBody>
      </p:sp>
      <p:sp>
        <p:nvSpPr>
          <p:cNvPr id="3" name="Content Placeholder 2"/>
          <p:cNvSpPr>
            <a:spLocks noGrp="1"/>
          </p:cNvSpPr>
          <p:nvPr>
            <p:ph idx="1"/>
          </p:nvPr>
        </p:nvSpPr>
        <p:spPr/>
        <p:txBody>
          <a:bodyPr/>
          <a:lstStyle/>
          <a:p>
            <a:r>
              <a:rPr lang="tr-TR" dirty="0"/>
              <a:t>Software, </a:t>
            </a:r>
          </a:p>
          <a:p>
            <a:r>
              <a:rPr lang="tr-TR" dirty="0"/>
              <a:t>Project, </a:t>
            </a:r>
            <a:r>
              <a:rPr lang="tr-TR" dirty="0" err="1"/>
              <a:t>and</a:t>
            </a:r>
            <a:r>
              <a:rPr lang="tr-TR" dirty="0"/>
              <a:t>. </a:t>
            </a:r>
          </a:p>
          <a:p>
            <a:r>
              <a:rPr lang="tr-TR" dirty="0"/>
              <a:t>Management</a:t>
            </a:r>
          </a:p>
        </p:txBody>
      </p:sp>
    </p:spTree>
    <p:extLst>
      <p:ext uri="{BB962C8B-B14F-4D97-AF65-F5344CB8AC3E}">
        <p14:creationId xmlns:p14="http://schemas.microsoft.com/office/powerpoint/2010/main" val="3769205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type="body"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type="body"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type="body"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developed by the group members.</a:t>
            </a:r>
          </a:p>
          <a:p>
            <a:pPr lvl="1">
              <a:lnSpc>
                <a:spcPct val="90000"/>
              </a:lnSpc>
            </a:pPr>
            <a:r>
              <a:rPr lang="en-GB" dirty="0"/>
              <a:t>Team members  learn from each other and get to know each other’s work; Inhibitions caused by ignorance are reduced.</a:t>
            </a:r>
          </a:p>
          <a:p>
            <a:pPr lvl="1">
              <a:lnSpc>
                <a:spcPct val="90000"/>
              </a:lnSpc>
            </a:pPr>
            <a:r>
              <a:rPr lang="en-GB" dirty="0"/>
              <a:t>Knowledge is shared. Continuity can be maintained if a group member leaves.</a:t>
            </a:r>
          </a:p>
          <a:p>
            <a:pPr lvl="1">
              <a:lnSpc>
                <a:spcPct val="90000"/>
              </a:lnSpc>
            </a:pPr>
            <a:r>
              <a:rPr lang="en-GB" sz="2000" dirty="0"/>
              <a:t>Refactoring and continual improvement is encouraged. </a:t>
            </a:r>
            <a:r>
              <a:rPr lang="en-GB" dirty="0"/>
              <a:t>Group members work collectively to deliver high quality results and fix problems, irrespective of the individuals who originally created the design or program. </a:t>
            </a:r>
            <a:endParaRPr lang="en-GB" sz="200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spirit</a:t>
            </a:r>
            <a:endParaRPr lang="en-US" dirty="0"/>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endParaRPr lang="en-GB" sz="1600" dirty="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endParaRPr lang="en-GB" sz="1600" dirty="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53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effectiveness of a team</a:t>
            </a:r>
          </a:p>
        </p:txBody>
      </p:sp>
      <p:sp>
        <p:nvSpPr>
          <p:cNvPr id="3" name="Content Placeholder 2"/>
          <p:cNvSpPr>
            <a:spLocks noGrp="1"/>
          </p:cNvSpPr>
          <p:nvPr>
            <p:ph idx="1"/>
          </p:nvPr>
        </p:nvSpPr>
        <p:spPr/>
        <p:txBody>
          <a:bodyPr/>
          <a:lstStyle/>
          <a:p>
            <a:r>
              <a:rPr lang="en-GB" dirty="0"/>
              <a:t>The people in the group </a:t>
            </a:r>
          </a:p>
          <a:p>
            <a:pPr lvl="1"/>
            <a:r>
              <a:rPr lang="en-GB" dirty="0"/>
              <a:t>You need a mix of people in a project group as software development involves diverse activities such as negotiating with clients, programming, testing and documentation.  </a:t>
            </a:r>
          </a:p>
          <a:p>
            <a:r>
              <a:rPr lang="en-GB" dirty="0"/>
              <a:t>The group organization </a:t>
            </a:r>
          </a:p>
          <a:p>
            <a:pPr lvl="1"/>
            <a:r>
              <a:rPr lang="en-GB" dirty="0"/>
              <a:t>A group should be organized so that individuals can contribute to the best of their abilities and tasks can be completed as expected.</a:t>
            </a:r>
          </a:p>
          <a:p>
            <a:r>
              <a:rPr lang="en-GB" dirty="0"/>
              <a:t>Technical and managerial communications </a:t>
            </a:r>
          </a:p>
          <a:p>
            <a:pPr lvl="1"/>
            <a:r>
              <a:rPr lang="en-GB" dirty="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p:txBody>
          <a:bodyPr/>
          <a:lstStyle/>
          <a:p>
            <a:r>
              <a:rPr lang="en-GB" dirty="0"/>
              <a:t>A manager or team leader’s job is to create a cohesive group and organize their group so that they can work together effectively. </a:t>
            </a:r>
          </a:p>
          <a:p>
            <a:r>
              <a:rPr lang="en-GB" dirty="0"/>
              <a:t>This involves creating a group with the right balance of technical skills and personalities,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type="body"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type="body"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r>
              <a:rPr lang="en-US" b="1" dirty="0"/>
              <a:t> </a:t>
            </a:r>
            <a:r>
              <a:rPr lang="en-US" dirty="0"/>
              <a:t>composition</a:t>
            </a:r>
            <a:r>
              <a:rPr lang="en-GB" dirty="0"/>
              <a:t> </a:t>
            </a:r>
            <a:endParaRPr lang="en-US" dirty="0"/>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endParaRPr lang="en-GB" sz="1600" dirty="0">
              <a:latin typeface="Arial"/>
              <a:cs typeface="Arial"/>
            </a:endParaRPr>
          </a:p>
          <a:p>
            <a:r>
              <a:rPr lang="en-GB" sz="1600" dirty="0">
                <a:latin typeface="Arial"/>
                <a:cs typeface="Arial"/>
              </a:rPr>
              <a:t>	Alice—self-oriented</a:t>
            </a:r>
          </a:p>
          <a:p>
            <a:r>
              <a:rPr lang="en-GB" sz="1600" dirty="0">
                <a:latin typeface="Arial"/>
                <a:cs typeface="Arial"/>
              </a:rPr>
              <a:t>	Brian—task-oriented</a:t>
            </a:r>
          </a:p>
          <a:p>
            <a:r>
              <a:rPr lang="en-GB" sz="1600" dirty="0">
                <a:latin typeface="Arial"/>
                <a:cs typeface="Arial"/>
              </a:rPr>
              <a:t>	Bob—task-oriented</a:t>
            </a:r>
          </a:p>
          <a:p>
            <a:r>
              <a:rPr lang="en-GB" sz="1600" dirty="0">
                <a:latin typeface="Arial"/>
                <a:cs typeface="Arial"/>
              </a:rPr>
              <a:t>	Carol—interaction-oriented</a:t>
            </a:r>
          </a:p>
          <a:p>
            <a:r>
              <a:rPr lang="en-GB" sz="1600" dirty="0">
                <a:latin typeface="Arial"/>
                <a:cs typeface="Arial"/>
              </a:rPr>
              <a:t>	Dorothy—self-oriented</a:t>
            </a:r>
          </a:p>
          <a:p>
            <a:r>
              <a:rPr lang="en-GB" sz="1600" dirty="0">
                <a:latin typeface="Arial"/>
                <a:cs typeface="Arial"/>
              </a:rPr>
              <a:t>	Ed—interaction-oriented</a:t>
            </a:r>
          </a:p>
          <a:p>
            <a:r>
              <a:rPr lang="en-GB" sz="1600" dirty="0">
                <a:latin typeface="Arial"/>
                <a:cs typeface="Arial"/>
              </a:rPr>
              <a:t>	Fred—task-oriented</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58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organization</a:t>
            </a:r>
          </a:p>
        </p:txBody>
      </p:sp>
      <p:sp>
        <p:nvSpPr>
          <p:cNvPr id="3" name="Content Placeholder 2"/>
          <p:cNvSpPr>
            <a:spLocks noGrp="1"/>
          </p:cNvSpPr>
          <p:nvPr>
            <p:ph idx="1"/>
          </p:nvPr>
        </p:nvSpPr>
        <p:spPr/>
        <p:txBody>
          <a:bodyPr/>
          <a:lstStyle/>
          <a:p>
            <a:r>
              <a:rPr lang="en-GB" dirty="0"/>
              <a:t>The way that a group is organized affects the decisions that are made by that group, the ways that information is exchanged and the interactions between the development group and external project stakeholders. </a:t>
            </a:r>
          </a:p>
          <a:p>
            <a:pPr lvl="1"/>
            <a:r>
              <a:rPr lang="en-GB" dirty="0"/>
              <a:t>Key questions include:</a:t>
            </a:r>
          </a:p>
          <a:p>
            <a:pPr lvl="2"/>
            <a:r>
              <a:rPr lang="en-GB" dirty="0"/>
              <a:t>Should the project manager be the technical leader of the group? </a:t>
            </a:r>
          </a:p>
          <a:p>
            <a:pPr lvl="2"/>
            <a:r>
              <a:rPr lang="en-GB" dirty="0"/>
              <a:t>Who will be involved in making critical technical decisions, and how will these be made? </a:t>
            </a:r>
          </a:p>
          <a:p>
            <a:pPr lvl="2"/>
            <a:r>
              <a:rPr lang="en-GB" dirty="0"/>
              <a:t>How will interactions with external stakeholders and senior company management be handled? </a:t>
            </a:r>
          </a:p>
          <a:p>
            <a:pPr lvl="2"/>
            <a:r>
              <a:rPr lang="en-GB" dirty="0"/>
              <a:t>How can groups integrate people who are not co-located? </a:t>
            </a:r>
          </a:p>
          <a:p>
            <a:pPr lvl="2"/>
            <a:r>
              <a:rPr lang="en-GB" dirty="0"/>
              <a:t>How can knowledge be shared across the group? </a:t>
            </a:r>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Software Definition</a:t>
            </a:r>
            <a:endParaRPr lang="tr-TR" dirty="0"/>
          </a:p>
        </p:txBody>
      </p:sp>
      <p:sp>
        <p:nvSpPr>
          <p:cNvPr id="3" name="Content Placeholder 2"/>
          <p:cNvSpPr>
            <a:spLocks noGrp="1"/>
          </p:cNvSpPr>
          <p:nvPr>
            <p:ph idx="1"/>
          </p:nvPr>
        </p:nvSpPr>
        <p:spPr/>
        <p:txBody>
          <a:bodyPr/>
          <a:lstStyle/>
          <a:p>
            <a:pPr>
              <a:buNone/>
            </a:pPr>
            <a:r>
              <a:rPr lang="en-US" dirty="0"/>
              <a:t>Software.</a:t>
            </a:r>
          </a:p>
          <a:p>
            <a:pPr marL="850392" lvl="1" indent="-457200">
              <a:buFont typeface="+mj-lt"/>
              <a:buAutoNum type="arabicPeriod"/>
            </a:pPr>
            <a:r>
              <a:rPr lang="en-US" dirty="0"/>
              <a:t>The programs, routines, and symbolic languages that control the functioning of the hardware and direct its operation.</a:t>
            </a:r>
          </a:p>
          <a:p>
            <a:endParaRPr lang="tr-TR" dirty="0"/>
          </a:p>
        </p:txBody>
      </p:sp>
    </p:spTree>
    <p:extLst>
      <p:ext uri="{BB962C8B-B14F-4D97-AF65-F5344CB8AC3E}">
        <p14:creationId xmlns:p14="http://schemas.microsoft.com/office/powerpoint/2010/main" val="20174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type="body"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p>
          <a:p>
            <a:r>
              <a:rPr lang="en-GB" dirty="0"/>
              <a:t>Agile development is always based around an informal group on the principle that formal structure inhibits information exchange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type="body"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type="body"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People are motivated by interaction with other people, the recognition of management and their peers, and by being given opportunities for personal development. </a:t>
            </a:r>
          </a:p>
          <a:p>
            <a:r>
              <a:rPr lang="en-GB" sz="2000" dirty="0"/>
              <a:t>Software development groups should be fairly small and cohesive. The key factors that influence the effectiveness of a group are the people in that group, the way that it is organized and the communication between group members.</a:t>
            </a:r>
          </a:p>
          <a:p>
            <a:r>
              <a:rPr lang="en-GB" sz="2000" dirty="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64</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Project Definition</a:t>
            </a:r>
            <a:endParaRPr lang="tr-TR" dirty="0"/>
          </a:p>
        </p:txBody>
      </p:sp>
      <p:sp>
        <p:nvSpPr>
          <p:cNvPr id="3" name="Content Placeholder 2"/>
          <p:cNvSpPr>
            <a:spLocks noGrp="1"/>
          </p:cNvSpPr>
          <p:nvPr>
            <p:ph idx="1"/>
          </p:nvPr>
        </p:nvSpPr>
        <p:spPr/>
        <p:txBody>
          <a:bodyPr/>
          <a:lstStyle/>
          <a:p>
            <a:pPr>
              <a:buNone/>
            </a:pPr>
            <a:r>
              <a:rPr lang="en-US" dirty="0"/>
              <a:t>Project.</a:t>
            </a:r>
          </a:p>
          <a:p>
            <a:pPr marL="850392" lvl="1" indent="-457200">
              <a:buFont typeface="+mj-lt"/>
              <a:buAutoNum type="arabicPeriod"/>
            </a:pPr>
            <a:r>
              <a:rPr lang="en-US" dirty="0"/>
              <a:t>a specific plan or design: SCHEME.</a:t>
            </a:r>
          </a:p>
          <a:p>
            <a:pPr marL="850392" lvl="1" indent="-457200">
              <a:buFont typeface="+mj-lt"/>
              <a:buAutoNum type="arabicPeriod"/>
            </a:pPr>
            <a:r>
              <a:rPr lang="en-US" dirty="0"/>
              <a:t>a planned undertaking: as (a) a definitely formulated piece of research. (b) a large usually government-supported undertaking. (c) a task or problem engaged in usually by a group of students to supplement and apply classroom studies.</a:t>
            </a:r>
          </a:p>
          <a:p>
            <a:endParaRPr lang="tr-TR" dirty="0"/>
          </a:p>
        </p:txBody>
      </p:sp>
    </p:spTree>
    <p:extLst>
      <p:ext uri="{BB962C8B-B14F-4D97-AF65-F5344CB8AC3E}">
        <p14:creationId xmlns:p14="http://schemas.microsoft.com/office/powerpoint/2010/main" val="270396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Management Definition.</a:t>
            </a:r>
            <a:endParaRPr lang="tr-TR" dirty="0"/>
          </a:p>
        </p:txBody>
      </p:sp>
      <p:sp>
        <p:nvSpPr>
          <p:cNvPr id="3" name="Content Placeholder 2"/>
          <p:cNvSpPr>
            <a:spLocks noGrp="1"/>
          </p:cNvSpPr>
          <p:nvPr>
            <p:ph idx="1"/>
          </p:nvPr>
        </p:nvSpPr>
        <p:spPr/>
        <p:txBody>
          <a:bodyPr/>
          <a:lstStyle/>
          <a:p>
            <a:pPr>
              <a:buNone/>
            </a:pPr>
            <a:r>
              <a:rPr lang="en-US" dirty="0"/>
              <a:t>Management.</a:t>
            </a:r>
          </a:p>
          <a:p>
            <a:pPr marL="850392" lvl="1" indent="-457200">
              <a:buFont typeface="+mj-lt"/>
              <a:buAutoNum type="arabicPeriod"/>
            </a:pPr>
            <a:r>
              <a:rPr lang="en-US" dirty="0"/>
              <a:t>the act or art of managing: the conducting or supervising of something (as a business).</a:t>
            </a:r>
          </a:p>
          <a:p>
            <a:pPr marL="850392" lvl="1" indent="-457200">
              <a:buFont typeface="+mj-lt"/>
              <a:buAutoNum type="arabicPeriod"/>
            </a:pPr>
            <a:r>
              <a:rPr lang="en-US" dirty="0"/>
              <a:t>judicious use of means to accomplish an end.</a:t>
            </a:r>
          </a:p>
          <a:p>
            <a:pPr marL="850392" lvl="1" indent="-457200">
              <a:buFont typeface="+mj-lt"/>
              <a:buAutoNum type="arabicPeriod"/>
            </a:pPr>
            <a:r>
              <a:rPr lang="en-US" dirty="0"/>
              <a:t>the collective body of those who manage or direct an enterprise.</a:t>
            </a:r>
          </a:p>
          <a:p>
            <a:endParaRPr lang="tr-TR" dirty="0"/>
          </a:p>
        </p:txBody>
      </p:sp>
    </p:spTree>
    <p:extLst>
      <p:ext uri="{BB962C8B-B14F-4D97-AF65-F5344CB8AC3E}">
        <p14:creationId xmlns:p14="http://schemas.microsoft.com/office/powerpoint/2010/main" val="109437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What Is Software Engineering?</a:t>
            </a:r>
            <a:endParaRPr lang="tr-TR" dirty="0"/>
          </a:p>
        </p:txBody>
      </p:sp>
      <p:sp>
        <p:nvSpPr>
          <p:cNvPr id="3" name="Content Placeholder 2"/>
          <p:cNvSpPr>
            <a:spLocks noGrp="1"/>
          </p:cNvSpPr>
          <p:nvPr>
            <p:ph idx="1"/>
          </p:nvPr>
        </p:nvSpPr>
        <p:spPr/>
        <p:txBody>
          <a:bodyPr>
            <a:normAutofit/>
          </a:bodyPr>
          <a:lstStyle/>
          <a:p>
            <a:r>
              <a:rPr lang="tr-TR" dirty="0"/>
              <a:t>Barry Boehm:</a:t>
            </a:r>
          </a:p>
          <a:p>
            <a:pPr lvl="1"/>
            <a:r>
              <a:rPr lang="en-US" i="1" dirty="0"/>
              <a:t>A practical application of scientific knowledge in the design and construction of computer programs and the associated documentation required to develop, operate, and maintain them</a:t>
            </a:r>
            <a:r>
              <a:rPr lang="tr-TR" i="1" dirty="0"/>
              <a:t>.</a:t>
            </a:r>
          </a:p>
          <a:p>
            <a:r>
              <a:rPr lang="tr-TR" dirty="0"/>
              <a:t>IEEE:</a:t>
            </a:r>
          </a:p>
          <a:p>
            <a:pPr lvl="1"/>
            <a:r>
              <a:rPr lang="en-US" i="1" dirty="0"/>
              <a:t>a systematic approach to the development, operation, maintenance, and retirement of software.</a:t>
            </a:r>
            <a:endParaRPr lang="tr-TR" i="1" dirty="0"/>
          </a:p>
          <a:p>
            <a:r>
              <a:rPr lang="tr-TR" dirty="0"/>
              <a:t>Stephen Schach:</a:t>
            </a:r>
          </a:p>
          <a:p>
            <a:pPr lvl="1"/>
            <a:r>
              <a:rPr lang="en-US" i="1" dirty="0"/>
              <a:t>discipline whose aim is the production of quality software, software that is delivered on time, within budget, and that satisfies its requirements.</a:t>
            </a:r>
            <a:endParaRPr lang="tr-TR" i="1" dirty="0"/>
          </a:p>
        </p:txBody>
      </p:sp>
    </p:spTree>
    <p:extLst>
      <p:ext uri="{BB962C8B-B14F-4D97-AF65-F5344CB8AC3E}">
        <p14:creationId xmlns:p14="http://schemas.microsoft.com/office/powerpoint/2010/main" val="7685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672</TotalTime>
  <Words>5921</Words>
  <Application>Microsoft Macintosh PowerPoint</Application>
  <PresentationFormat>On-screen Show (4:3)</PresentationFormat>
  <Paragraphs>580</Paragraphs>
  <Slides>64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ＭＳ Ｐゴシック</vt:lpstr>
      <vt:lpstr>Arial</vt:lpstr>
      <vt:lpstr>Calibri</vt:lpstr>
      <vt:lpstr>Georgia</vt:lpstr>
      <vt:lpstr>Open Sans</vt:lpstr>
      <vt:lpstr>Times New Roman</vt:lpstr>
      <vt:lpstr>Wingdings</vt:lpstr>
      <vt:lpstr>SE9</vt:lpstr>
      <vt:lpstr>SWE523  Software  Project Management</vt:lpstr>
      <vt:lpstr>History's Worst Software Bugs-  http://archive.wired.com/software/coolapps/news/2005/11/69355?currentPage=2 </vt:lpstr>
      <vt:lpstr>Agenda of this lecture</vt:lpstr>
      <vt:lpstr>Contents of this course includes</vt:lpstr>
      <vt:lpstr>What Is "Software Project Management"?</vt:lpstr>
      <vt:lpstr>Software Definition</vt:lpstr>
      <vt:lpstr>Project Definition</vt:lpstr>
      <vt:lpstr>Management Definition.</vt:lpstr>
      <vt:lpstr>What Is Software Engineering?</vt:lpstr>
      <vt:lpstr>The Project Management Triangle</vt:lpstr>
      <vt:lpstr>Competencies.</vt:lpstr>
      <vt:lpstr>Product Development Techniques</vt:lpstr>
      <vt:lpstr>Project Management Skills</vt:lpstr>
      <vt:lpstr>People Management Skills</vt:lpstr>
      <vt:lpstr>What Is a Task? . What Is an Activity?.</vt:lpstr>
      <vt:lpstr>Phase?  System?</vt:lpstr>
      <vt:lpstr>Iterative Waterfall  Software Life Cycle</vt:lpstr>
      <vt:lpstr>PowerPoint Presentation</vt:lpstr>
      <vt:lpstr>Chapter 22 – Project Management</vt:lpstr>
      <vt:lpstr>Topics covered</vt:lpstr>
      <vt:lpstr>Software project management</vt:lpstr>
      <vt:lpstr>Success criteria</vt:lpstr>
      <vt:lpstr>Software management distinctions</vt:lpstr>
      <vt:lpstr>Management activities</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Key points</vt:lpstr>
      <vt:lpstr>Chapter 22 – Project Management</vt:lpstr>
      <vt:lpstr>Managing people</vt:lpstr>
      <vt:lpstr>People management factors</vt:lpstr>
      <vt:lpstr>Motivating people</vt:lpstr>
      <vt:lpstr>Human needs hierarchy (A. Maslow 1943)  </vt:lpstr>
      <vt:lpstr>Need satisfaction</vt:lpstr>
      <vt:lpstr>Individual motivation </vt:lpstr>
      <vt:lpstr>Individual motivation </vt:lpstr>
      <vt:lpstr>Personality types</vt:lpstr>
      <vt:lpstr>Personality types</vt:lpstr>
      <vt:lpstr>Motivation balance</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vector>
  </TitlesOfParts>
  <Company>St Andrews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Microsoft Office User</cp:lastModifiedBy>
  <cp:revision>34</cp:revision>
  <cp:lastPrinted>2020-11-19T15:53:59Z</cp:lastPrinted>
  <dcterms:created xsi:type="dcterms:W3CDTF">2010-02-12T10:22:34Z</dcterms:created>
  <dcterms:modified xsi:type="dcterms:W3CDTF">2021-10-14T15:59:44Z</dcterms:modified>
</cp:coreProperties>
</file>