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261" r:id="rId4"/>
    <p:sldId id="264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87" r:id="rId15"/>
  </p:sldIdLst>
  <p:sldSz cx="9144000" cy="5143500" type="screen16x9"/>
  <p:notesSz cx="6858000" cy="9144000"/>
  <p:embeddedFontLst>
    <p:embeddedFont>
      <p:font typeface="Bebas Neue" panose="020B0604020202020204" charset="-94"/>
      <p:regular r:id="rId17"/>
    </p:embeddedFont>
    <p:embeddedFont>
      <p:font typeface="Anaheim" panose="020B0604020202020204" charset="-94"/>
      <p:regular r:id="rId18"/>
    </p:embeddedFont>
    <p:embeddedFont>
      <p:font typeface="Albert Sans" panose="020B0604020202020204" charset="-94"/>
      <p:regular r:id="rId19"/>
      <p:bold r:id="rId20"/>
      <p:italic r:id="rId21"/>
      <p:boldItalic r:id="rId22"/>
    </p:embeddedFont>
    <p:embeddedFont>
      <p:font typeface="Albert Sans SemiBold" panose="020B0604020202020204" charset="-9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449">
          <p15:clr>
            <a:srgbClr val="747775"/>
          </p15:clr>
        </p15:guide>
        <p15:guide id="4" pos="53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79422-2221-4BDF-BCED-E2C5AA274D59}">
  <a:tblStyle styleId="{42879422-2221-4BDF-BCED-E2C5AA274D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72" y="52"/>
      </p:cViewPr>
      <p:guideLst>
        <p:guide orient="horz" pos="1620"/>
        <p:guide pos="2880"/>
        <p:guide pos="449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70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180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39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22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50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8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8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19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0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8022" y="692000"/>
            <a:ext cx="6176700" cy="3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0700" y="42044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893700" y="1620825"/>
            <a:ext cx="35379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893700" y="3220725"/>
            <a:ext cx="444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7233663" y="3665882"/>
            <a:ext cx="2394232" cy="2358638"/>
            <a:chOff x="7233663" y="3665882"/>
            <a:chExt cx="2394232" cy="2358638"/>
          </a:xfrm>
        </p:grpSpPr>
        <p:grpSp>
          <p:nvGrpSpPr>
            <p:cNvPr id="16" name="Google Shape;16;p3"/>
            <p:cNvGrpSpPr/>
            <p:nvPr/>
          </p:nvGrpSpPr>
          <p:grpSpPr>
            <a:xfrm rot="2700000">
              <a:off x="7450195" y="4008895"/>
              <a:ext cx="1045765" cy="1045615"/>
              <a:chOff x="3741950" y="353925"/>
              <a:chExt cx="1045775" cy="104562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3"/>
            <p:cNvSpPr/>
            <p:nvPr/>
          </p:nvSpPr>
          <p:spPr>
            <a:xfrm rot="2700000">
              <a:off x="7619646" y="4006322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3733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363" y="3630961"/>
            <a:ext cx="2394232" cy="2358638"/>
            <a:chOff x="7518600" y="1769557"/>
            <a:chExt cx="2394232" cy="2358638"/>
          </a:xfrm>
        </p:grpSpPr>
        <p:grpSp>
          <p:nvGrpSpPr>
            <p:cNvPr id="52" name="Google Shape;52;p7"/>
            <p:cNvGrpSpPr/>
            <p:nvPr/>
          </p:nvGrpSpPr>
          <p:grpSpPr>
            <a:xfrm rot="2700000">
              <a:off x="7735132" y="2112570"/>
              <a:ext cx="1045765" cy="1045615"/>
              <a:chOff x="3741950" y="353925"/>
              <a:chExt cx="1045775" cy="1045625"/>
            </a:xfrm>
          </p:grpSpPr>
          <p:sp>
            <p:nvSpPr>
              <p:cNvPr id="53" name="Google Shape;53;p7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7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56;p7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010042" y="1471051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2"/>
          </p:nvPr>
        </p:nvSpPr>
        <p:spPr>
          <a:xfrm>
            <a:off x="3546853" y="3210739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3"/>
          </p:nvPr>
        </p:nvSpPr>
        <p:spPr>
          <a:xfrm>
            <a:off x="2780860" y="2338825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4"/>
          </p:nvPr>
        </p:nvSpPr>
        <p:spPr>
          <a:xfrm>
            <a:off x="4304937" y="4082578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5" hasCustomPrompt="1"/>
          </p:nvPr>
        </p:nvSpPr>
        <p:spPr>
          <a:xfrm>
            <a:off x="1121750" y="1405736"/>
            <a:ext cx="860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6" hasCustomPrompt="1"/>
          </p:nvPr>
        </p:nvSpPr>
        <p:spPr>
          <a:xfrm>
            <a:off x="1892625" y="2251075"/>
            <a:ext cx="860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2656850" y="3122939"/>
            <a:ext cx="860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title" idx="8" hasCustomPrompt="1"/>
          </p:nvPr>
        </p:nvSpPr>
        <p:spPr>
          <a:xfrm>
            <a:off x="3415352" y="3994815"/>
            <a:ext cx="859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9"/>
          </p:nvPr>
        </p:nvSpPr>
        <p:spPr>
          <a:xfrm>
            <a:off x="2010042" y="1258251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3"/>
          </p:nvPr>
        </p:nvSpPr>
        <p:spPr>
          <a:xfrm>
            <a:off x="3546861" y="2997939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2780860" y="2126100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15"/>
          </p:nvPr>
        </p:nvSpPr>
        <p:spPr>
          <a:xfrm>
            <a:off x="4304946" y="3869853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 rot="-2700000" flipH="1">
            <a:off x="7837772" y="4409520"/>
            <a:ext cx="1045765" cy="1045615"/>
            <a:chOff x="3741950" y="353925"/>
            <a:chExt cx="1045775" cy="1045625"/>
          </a:xfrm>
        </p:grpSpPr>
        <p:sp>
          <p:nvSpPr>
            <p:cNvPr id="141" name="Google Shape;141;p17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713275" y="540000"/>
            <a:ext cx="44481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713275" y="3840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9" name="Google Shape;239;p26"/>
          <p:cNvGrpSpPr/>
          <p:nvPr/>
        </p:nvGrpSpPr>
        <p:grpSpPr>
          <a:xfrm>
            <a:off x="7538450" y="3670107"/>
            <a:ext cx="2394232" cy="2358638"/>
            <a:chOff x="7518600" y="1769557"/>
            <a:chExt cx="2394232" cy="2358638"/>
          </a:xfrm>
        </p:grpSpPr>
        <p:grpSp>
          <p:nvGrpSpPr>
            <p:cNvPr id="240" name="Google Shape;240;p26"/>
            <p:cNvGrpSpPr/>
            <p:nvPr/>
          </p:nvGrpSpPr>
          <p:grpSpPr>
            <a:xfrm rot="2700000">
              <a:off x="7735132" y="2112570"/>
              <a:ext cx="1045765" cy="1045615"/>
              <a:chOff x="3741950" y="353925"/>
              <a:chExt cx="1045775" cy="1045625"/>
            </a:xfrm>
          </p:grpSpPr>
          <p:sp>
            <p:nvSpPr>
              <p:cNvPr id="241" name="Google Shape;241;p26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6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7"/>
          <p:cNvGrpSpPr/>
          <p:nvPr/>
        </p:nvGrpSpPr>
        <p:grpSpPr>
          <a:xfrm rot="10800000" flipH="1">
            <a:off x="8331027" y="3471397"/>
            <a:ext cx="4357122" cy="707497"/>
            <a:chOff x="6456475" y="3575600"/>
            <a:chExt cx="3403204" cy="552603"/>
          </a:xfrm>
        </p:grpSpPr>
        <p:sp>
          <p:nvSpPr>
            <p:cNvPr id="247" name="Google Shape;247;p2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 flipH="1">
            <a:off x="7315681" y="4178885"/>
            <a:ext cx="5455165" cy="875381"/>
            <a:chOff x="6456469" y="3575596"/>
            <a:chExt cx="3443700" cy="552604"/>
          </a:xfrm>
        </p:grpSpPr>
        <p:sp>
          <p:nvSpPr>
            <p:cNvPr id="250" name="Google Shape;250;p2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flipH="1">
            <a:off x="-3486996" y="942843"/>
            <a:ext cx="4357122" cy="707497"/>
            <a:chOff x="6456475" y="3575600"/>
            <a:chExt cx="3403204" cy="552603"/>
          </a:xfrm>
        </p:grpSpPr>
        <p:sp>
          <p:nvSpPr>
            <p:cNvPr id="253" name="Google Shape;253;p2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27"/>
          <p:cNvGrpSpPr/>
          <p:nvPr/>
        </p:nvGrpSpPr>
        <p:grpSpPr>
          <a:xfrm flipH="1">
            <a:off x="-3569694" y="67472"/>
            <a:ext cx="5455165" cy="875381"/>
            <a:chOff x="6456469" y="3575596"/>
            <a:chExt cx="3443700" cy="552604"/>
          </a:xfrm>
        </p:grpSpPr>
        <p:sp>
          <p:nvSpPr>
            <p:cNvPr id="256" name="Google Shape;256;p2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8"/>
          <p:cNvGrpSpPr/>
          <p:nvPr/>
        </p:nvGrpSpPr>
        <p:grpSpPr>
          <a:xfrm rot="5400000">
            <a:off x="6537771" y="4976418"/>
            <a:ext cx="4357122" cy="707497"/>
            <a:chOff x="6456475" y="3575600"/>
            <a:chExt cx="3403204" cy="552603"/>
          </a:xfrm>
        </p:grpSpPr>
        <p:sp>
          <p:nvSpPr>
            <p:cNvPr id="260" name="Google Shape;260;p28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28"/>
          <p:cNvGrpSpPr/>
          <p:nvPr/>
        </p:nvGrpSpPr>
        <p:grpSpPr>
          <a:xfrm rot="5400000">
            <a:off x="6129289" y="5745840"/>
            <a:ext cx="3759089" cy="707494"/>
            <a:chOff x="6456475" y="3575600"/>
            <a:chExt cx="2936100" cy="552600"/>
          </a:xfrm>
        </p:grpSpPr>
        <p:sp>
          <p:nvSpPr>
            <p:cNvPr id="263" name="Google Shape;263;p28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8"/>
          <p:cNvGrpSpPr/>
          <p:nvPr/>
        </p:nvGrpSpPr>
        <p:grpSpPr>
          <a:xfrm rot="-5400000">
            <a:off x="-887968" y="-1051338"/>
            <a:ext cx="4357122" cy="707497"/>
            <a:chOff x="6456475" y="3575600"/>
            <a:chExt cx="3403204" cy="552603"/>
          </a:xfrm>
        </p:grpSpPr>
        <p:sp>
          <p:nvSpPr>
            <p:cNvPr id="266" name="Google Shape;266;p28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8"/>
          <p:cNvGrpSpPr/>
          <p:nvPr/>
        </p:nvGrpSpPr>
        <p:grpSpPr>
          <a:xfrm rot="-5400000">
            <a:off x="-2228419" y="-668956"/>
            <a:ext cx="5455165" cy="875381"/>
            <a:chOff x="6456469" y="3575596"/>
            <a:chExt cx="3443700" cy="552604"/>
          </a:xfrm>
        </p:grpSpPr>
        <p:sp>
          <p:nvSpPr>
            <p:cNvPr id="269" name="Google Shape;269;p28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3" r:id="rId5"/>
    <p:sldLayoutId id="2147483672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ctrTitle"/>
          </p:nvPr>
        </p:nvSpPr>
        <p:spPr>
          <a:xfrm>
            <a:off x="374531" y="228600"/>
            <a:ext cx="6176700" cy="3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r-TR" sz="5400" dirty="0" smtClean="0"/>
              <a:t>AIRP</a:t>
            </a:r>
            <a:r>
              <a:rPr lang="tr-TR" sz="5400" dirty="0"/>
              <a:t>: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tr-TR" sz="5400" dirty="0" smtClean="0"/>
              <a:t>AI-</a:t>
            </a:r>
            <a:r>
              <a:rPr lang="tr-TR" sz="5400" dirty="0" err="1" smtClean="0"/>
              <a:t>based</a:t>
            </a:r>
            <a:r>
              <a:rPr lang="tr-TR" sz="5400" dirty="0" smtClean="0"/>
              <a:t> </a:t>
            </a:r>
            <a:r>
              <a:rPr lang="tr-TR" sz="5400" dirty="0"/>
              <a:t>domain-</a:t>
            </a:r>
            <a:r>
              <a:rPr lang="tr-TR" sz="5400" dirty="0" err="1"/>
              <a:t>specific</a:t>
            </a:r>
            <a:r>
              <a:rPr lang="tr-TR" sz="5400" dirty="0"/>
              <a:t> </a:t>
            </a:r>
            <a:r>
              <a:rPr lang="tr-TR" sz="5400" dirty="0" err="1"/>
              <a:t>business</a:t>
            </a:r>
            <a:r>
              <a:rPr lang="tr-TR" sz="5400" dirty="0"/>
              <a:t> </a:t>
            </a:r>
            <a:r>
              <a:rPr lang="tr-TR" sz="5400" dirty="0" err="1"/>
              <a:t>solutions</a:t>
            </a:r>
            <a:r>
              <a:rPr lang="tr-TR" sz="5400" dirty="0"/>
              <a:t> </a:t>
            </a:r>
            <a:r>
              <a:rPr lang="tr-TR" sz="5400" dirty="0" err="1"/>
              <a:t>for</a:t>
            </a:r>
            <a:r>
              <a:rPr lang="tr-TR" sz="5400" dirty="0"/>
              <a:t> </a:t>
            </a:r>
            <a:r>
              <a:rPr lang="tr-TR" sz="5400" dirty="0" err="1"/>
              <a:t>SMEs</a:t>
            </a:r>
            <a:endParaRPr lang="tr-TR" sz="5400"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1"/>
          </p:nvPr>
        </p:nvSpPr>
        <p:spPr>
          <a:xfrm>
            <a:off x="374531" y="3969245"/>
            <a:ext cx="6734832" cy="850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Mehmet Eyupoglu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2022719066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SWE523 – MANAGING SOFTWARE DEVELOPMENT</a:t>
            </a:r>
            <a:endParaRPr dirty="0"/>
          </a:p>
        </p:txBody>
      </p:sp>
      <p:grpSp>
        <p:nvGrpSpPr>
          <p:cNvPr id="283" name="Google Shape;283;p32"/>
          <p:cNvGrpSpPr/>
          <p:nvPr/>
        </p:nvGrpSpPr>
        <p:grpSpPr>
          <a:xfrm>
            <a:off x="5482795" y="1103972"/>
            <a:ext cx="4357122" cy="707497"/>
            <a:chOff x="6456475" y="3575600"/>
            <a:chExt cx="3403204" cy="552603"/>
          </a:xfrm>
        </p:grpSpPr>
        <p:sp>
          <p:nvSpPr>
            <p:cNvPr id="284" name="Google Shape;284;p32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2"/>
          <p:cNvGrpSpPr/>
          <p:nvPr/>
        </p:nvGrpSpPr>
        <p:grpSpPr>
          <a:xfrm>
            <a:off x="4467450" y="228600"/>
            <a:ext cx="5455165" cy="875381"/>
            <a:chOff x="6456469" y="3575596"/>
            <a:chExt cx="3443700" cy="552604"/>
          </a:xfrm>
        </p:grpSpPr>
        <p:sp>
          <p:nvSpPr>
            <p:cNvPr id="287" name="Google Shape;287;p32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2"/>
          <p:cNvGrpSpPr/>
          <p:nvPr/>
        </p:nvGrpSpPr>
        <p:grpSpPr>
          <a:xfrm>
            <a:off x="7518600" y="1769557"/>
            <a:ext cx="2394232" cy="2358638"/>
            <a:chOff x="7518600" y="1769557"/>
            <a:chExt cx="2394232" cy="2358638"/>
          </a:xfrm>
        </p:grpSpPr>
        <p:grpSp>
          <p:nvGrpSpPr>
            <p:cNvPr id="290" name="Google Shape;290;p32"/>
            <p:cNvGrpSpPr/>
            <p:nvPr/>
          </p:nvGrpSpPr>
          <p:grpSpPr>
            <a:xfrm rot="2700000">
              <a:off x="7735132" y="2112570"/>
              <a:ext cx="1045765" cy="1045615"/>
              <a:chOff x="3741950" y="353925"/>
              <a:chExt cx="1045775" cy="1045625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2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2"/>
          <p:cNvGrpSpPr/>
          <p:nvPr/>
        </p:nvGrpSpPr>
        <p:grpSpPr>
          <a:xfrm>
            <a:off x="6551233" y="1811472"/>
            <a:ext cx="3759089" cy="707494"/>
            <a:chOff x="6456475" y="3575600"/>
            <a:chExt cx="2936100" cy="552600"/>
          </a:xfrm>
        </p:grpSpPr>
        <p:sp>
          <p:nvSpPr>
            <p:cNvPr id="296" name="Google Shape;296;p32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>
            <a:spLocks noGrp="1"/>
          </p:cNvSpPr>
          <p:nvPr>
            <p:ph type="title"/>
          </p:nvPr>
        </p:nvSpPr>
        <p:spPr>
          <a:xfrm>
            <a:off x="700639" y="91746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 Research</a:t>
            </a:r>
            <a:endParaRPr dirty="0"/>
          </a:p>
        </p:txBody>
      </p:sp>
      <p:grpSp>
        <p:nvGrpSpPr>
          <p:cNvPr id="446" name="Google Shape;446;p40"/>
          <p:cNvGrpSpPr/>
          <p:nvPr/>
        </p:nvGrpSpPr>
        <p:grpSpPr>
          <a:xfrm>
            <a:off x="6121178" y="1803451"/>
            <a:ext cx="2290365" cy="5842872"/>
            <a:chOff x="6323153" y="613276"/>
            <a:chExt cx="2290365" cy="5842872"/>
          </a:xfrm>
        </p:grpSpPr>
        <p:grpSp>
          <p:nvGrpSpPr>
            <p:cNvPr id="447" name="Google Shape;447;p40"/>
            <p:cNvGrpSpPr/>
            <p:nvPr/>
          </p:nvGrpSpPr>
          <p:grpSpPr>
            <a:xfrm rot="5400000">
              <a:off x="5205837" y="3453434"/>
              <a:ext cx="4357122" cy="707497"/>
              <a:chOff x="6456475" y="3575600"/>
              <a:chExt cx="3403204" cy="552603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6456479" y="3575603"/>
                <a:ext cx="34032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 rot="5400000">
              <a:off x="5448246" y="2903168"/>
              <a:ext cx="5455165" cy="875381"/>
              <a:chOff x="6456469" y="3575596"/>
              <a:chExt cx="3443700" cy="552604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6456469" y="3575596"/>
                <a:ext cx="34437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 rot="5400000">
              <a:off x="4797356" y="4222856"/>
              <a:ext cx="3759089" cy="707494"/>
              <a:chOff x="6456475" y="3575600"/>
              <a:chExt cx="2936100" cy="552600"/>
            </a:xfrm>
          </p:grpSpPr>
          <p:sp>
            <p:nvSpPr>
              <p:cNvPr id="454" name="Google Shape;454;p40"/>
              <p:cNvSpPr/>
              <p:nvPr/>
            </p:nvSpPr>
            <p:spPr>
              <a:xfrm>
                <a:off x="6456475" y="3575600"/>
                <a:ext cx="29361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" name="Google Shape;456;p40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457" name="Google Shape;457;p40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460" name="Google Shape;460;p40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3" y="628016"/>
            <a:ext cx="7903391" cy="44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3893700" y="1620825"/>
            <a:ext cx="35379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Financials</a:t>
            </a:r>
            <a:endParaRPr dirty="0"/>
          </a:p>
        </p:txBody>
      </p:sp>
      <p:sp>
        <p:nvSpPr>
          <p:cNvPr id="391" name="Google Shape;391;p37"/>
          <p:cNvSpPr txBox="1">
            <a:spLocks noGrp="1"/>
          </p:cNvSpPr>
          <p:nvPr>
            <p:ph type="subTitle" idx="1"/>
          </p:nvPr>
        </p:nvSpPr>
        <p:spPr>
          <a:xfrm>
            <a:off x="3971192" y="3220725"/>
            <a:ext cx="444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Costs, national economic contributions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 flipH="1">
            <a:off x="-5202412" y="1648704"/>
            <a:ext cx="8892667" cy="1427045"/>
            <a:chOff x="6456469" y="3575596"/>
            <a:chExt cx="3443700" cy="552604"/>
          </a:xfrm>
        </p:grpSpPr>
        <p:sp>
          <p:nvSpPr>
            <p:cNvPr id="393" name="Google Shape;393;p3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7"/>
          <p:cNvSpPr txBox="1">
            <a:spLocks noGrp="1"/>
          </p:cNvSpPr>
          <p:nvPr>
            <p:ph type="title" idx="2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396" name="Google Shape;396;p37"/>
          <p:cNvGrpSpPr/>
          <p:nvPr/>
        </p:nvGrpSpPr>
        <p:grpSpPr>
          <a:xfrm rot="10800000">
            <a:off x="-1778501" y="941197"/>
            <a:ext cx="4357122" cy="707497"/>
            <a:chOff x="6456475" y="3575600"/>
            <a:chExt cx="3403204" cy="552603"/>
          </a:xfrm>
        </p:grpSpPr>
        <p:sp>
          <p:nvSpPr>
            <p:cNvPr id="397" name="Google Shape;397;p3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>
            <a:off x="-2248905" y="233701"/>
            <a:ext cx="3759089" cy="707494"/>
            <a:chOff x="6456475" y="3575600"/>
            <a:chExt cx="2936100" cy="552600"/>
          </a:xfrm>
        </p:grpSpPr>
        <p:sp>
          <p:nvSpPr>
            <p:cNvPr id="400" name="Google Shape;400;p37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1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Financials (Costs)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3733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 smtClean="0"/>
              <a:t>Work packages (6) with 4 personnel cost </a:t>
            </a:r>
            <a:r>
              <a:rPr lang="tr-TR" dirty="0"/>
              <a:t> ₺ 2.532.750,00 </a:t>
            </a:r>
            <a:endParaRPr lang="en-US" dirty="0" smtClean="0"/>
          </a:p>
          <a:p>
            <a:pPr marL="285750" indent="-285750">
              <a:buSzPts val="1100"/>
            </a:pPr>
            <a:r>
              <a:rPr lang="en-US" dirty="0" smtClean="0"/>
              <a:t>Travel expenses cost </a:t>
            </a:r>
            <a:r>
              <a:rPr lang="tr-TR" dirty="0"/>
              <a:t> ₺    132.500,00 </a:t>
            </a:r>
            <a:endParaRPr lang="en-US" dirty="0" smtClean="0"/>
          </a:p>
          <a:p>
            <a:pPr marL="285750" indent="-285750">
              <a:buSzPts val="1100"/>
            </a:pPr>
            <a:r>
              <a:rPr lang="en-US" dirty="0" smtClean="0"/>
              <a:t>Software &amp; equipment cost </a:t>
            </a:r>
            <a:r>
              <a:rPr lang="tr-TR" dirty="0"/>
              <a:t> ₺    397.520,00 </a:t>
            </a:r>
            <a:endParaRPr lang="en-US" dirty="0" smtClean="0"/>
          </a:p>
          <a:p>
            <a:pPr marL="285750" indent="-285750">
              <a:buSzPts val="1100"/>
            </a:pPr>
            <a:r>
              <a:rPr lang="en-US" b="1" dirty="0" smtClean="0"/>
              <a:t>Total Cost </a:t>
            </a:r>
            <a:r>
              <a:rPr lang="tr-TR" b="1" dirty="0"/>
              <a:t> ₺ 3.062.770,00 </a:t>
            </a:r>
            <a:endParaRPr lang="en-US" b="1" dirty="0" smtClean="0"/>
          </a:p>
          <a:p>
            <a:pPr marL="285750" indent="-285750">
              <a:buSzPts val="1100"/>
            </a:pPr>
            <a:endParaRPr lang="en-US" dirty="0" smtClean="0"/>
          </a:p>
        </p:txBody>
      </p:sp>
      <p:grpSp>
        <p:nvGrpSpPr>
          <p:cNvPr id="446" name="Google Shape;446;p40"/>
          <p:cNvGrpSpPr/>
          <p:nvPr/>
        </p:nvGrpSpPr>
        <p:grpSpPr>
          <a:xfrm>
            <a:off x="6121178" y="1803451"/>
            <a:ext cx="2290365" cy="5842872"/>
            <a:chOff x="6323153" y="613276"/>
            <a:chExt cx="2290365" cy="5842872"/>
          </a:xfrm>
        </p:grpSpPr>
        <p:grpSp>
          <p:nvGrpSpPr>
            <p:cNvPr id="447" name="Google Shape;447;p40"/>
            <p:cNvGrpSpPr/>
            <p:nvPr/>
          </p:nvGrpSpPr>
          <p:grpSpPr>
            <a:xfrm rot="5400000">
              <a:off x="5205837" y="3453434"/>
              <a:ext cx="4357122" cy="707497"/>
              <a:chOff x="6456475" y="3575600"/>
              <a:chExt cx="3403204" cy="552603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6456479" y="3575603"/>
                <a:ext cx="34032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 rot="5400000">
              <a:off x="5448246" y="2903168"/>
              <a:ext cx="5455165" cy="875381"/>
              <a:chOff x="6456469" y="3575596"/>
              <a:chExt cx="3443700" cy="552604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6456469" y="3575596"/>
                <a:ext cx="34437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 rot="5400000">
              <a:off x="4797356" y="4222856"/>
              <a:ext cx="3759089" cy="707494"/>
              <a:chOff x="6456475" y="3575600"/>
              <a:chExt cx="2936100" cy="552600"/>
            </a:xfrm>
          </p:grpSpPr>
          <p:sp>
            <p:nvSpPr>
              <p:cNvPr id="454" name="Google Shape;454;p40"/>
              <p:cNvSpPr/>
              <p:nvPr/>
            </p:nvSpPr>
            <p:spPr>
              <a:xfrm>
                <a:off x="6456475" y="3575600"/>
                <a:ext cx="29361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" name="Google Shape;456;p40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457" name="Google Shape;457;p40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460" name="Google Shape;460;p40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28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Financials </a:t>
            </a:r>
            <a:r>
              <a:rPr lang="en" sz="1800" dirty="0" smtClean="0"/>
              <a:t>(National Economic Contribution)</a:t>
            </a:r>
            <a:endParaRPr sz="1800"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3733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tr-TR" b="1" dirty="0"/>
              <a:t>₺ </a:t>
            </a:r>
            <a:r>
              <a:rPr lang="en-US" b="1" dirty="0" smtClean="0"/>
              <a:t>4</a:t>
            </a:r>
            <a:r>
              <a:rPr lang="tr-TR" b="1" dirty="0" smtClean="0"/>
              <a:t>.0</a:t>
            </a:r>
            <a:r>
              <a:rPr lang="en-US" b="1" dirty="0" smtClean="0"/>
              <a:t>00</a:t>
            </a:r>
            <a:r>
              <a:rPr lang="tr-TR" b="1" dirty="0" smtClean="0"/>
              <a:t>.</a:t>
            </a:r>
            <a:r>
              <a:rPr lang="en-US" b="1" dirty="0" smtClean="0"/>
              <a:t>00</a:t>
            </a:r>
            <a:r>
              <a:rPr lang="tr-TR" b="1" dirty="0" smtClean="0"/>
              <a:t>0,00 </a:t>
            </a:r>
            <a:r>
              <a:rPr lang="en-US" dirty="0" smtClean="0"/>
              <a:t>of</a:t>
            </a:r>
            <a:r>
              <a:rPr lang="en-US" b="1" dirty="0" smtClean="0"/>
              <a:t> </a:t>
            </a:r>
            <a:r>
              <a:rPr lang="en-US" dirty="0"/>
              <a:t>d</a:t>
            </a:r>
            <a:r>
              <a:rPr lang="en-US" dirty="0" smtClean="0"/>
              <a:t>omestic sales are expected within the next 12 months that follow the first sale</a:t>
            </a:r>
          </a:p>
          <a:p>
            <a:pPr marL="285750" indent="-285750">
              <a:buSzPts val="1100"/>
            </a:pPr>
            <a:r>
              <a:rPr lang="en-US" dirty="0" smtClean="0"/>
              <a:t>ROI is expected to be no more than 18 months</a:t>
            </a:r>
          </a:p>
          <a:p>
            <a:pPr marL="285750" indent="-285750">
              <a:buSzPts val="1100"/>
            </a:pPr>
            <a:r>
              <a:rPr lang="en-US" dirty="0" smtClean="0"/>
              <a:t>Within the five years, </a:t>
            </a:r>
            <a:r>
              <a:rPr lang="tr-TR" b="1" dirty="0"/>
              <a:t>₺ </a:t>
            </a:r>
            <a:r>
              <a:rPr lang="en-US" b="1" dirty="0" smtClean="0"/>
              <a:t>500</a:t>
            </a:r>
            <a:r>
              <a:rPr lang="tr-TR" b="1" dirty="0" smtClean="0"/>
              <a:t>.0</a:t>
            </a:r>
            <a:r>
              <a:rPr lang="en-US" b="1" dirty="0"/>
              <a:t>00</a:t>
            </a:r>
            <a:r>
              <a:rPr lang="tr-TR" b="1" dirty="0"/>
              <a:t>.</a:t>
            </a:r>
            <a:r>
              <a:rPr lang="en-US" b="1" dirty="0"/>
              <a:t>00</a:t>
            </a:r>
            <a:r>
              <a:rPr lang="tr-TR" b="1" dirty="0"/>
              <a:t>0,00 </a:t>
            </a:r>
            <a:r>
              <a:rPr lang="en-US" dirty="0" smtClean="0"/>
              <a:t>of savings are expected in the SMEs that use AIRP</a:t>
            </a:r>
            <a:r>
              <a:rPr lang="en-US" b="1" dirty="0" smtClean="0"/>
              <a:t>. </a:t>
            </a:r>
          </a:p>
          <a:p>
            <a:pPr marL="285750" indent="-285750">
              <a:buSzPts val="1100"/>
            </a:pPr>
            <a:r>
              <a:rPr lang="en-US" dirty="0" smtClean="0"/>
              <a:t>Around </a:t>
            </a:r>
            <a:r>
              <a:rPr lang="en-US" b="1" dirty="0" smtClean="0"/>
              <a:t>40</a:t>
            </a:r>
            <a:r>
              <a:rPr lang="en-US" dirty="0" smtClean="0"/>
              <a:t> direct (within our prospective company in the next 5 years) employment are expected</a:t>
            </a:r>
          </a:p>
          <a:p>
            <a:pPr marL="285750" indent="-285750">
              <a:buSzPts val="1100"/>
            </a:pPr>
            <a:r>
              <a:rPr lang="en-US" dirty="0" smtClean="0"/>
              <a:t>Around </a:t>
            </a:r>
            <a:r>
              <a:rPr lang="en-US" b="1" dirty="0" smtClean="0"/>
              <a:t>200.000</a:t>
            </a:r>
            <a:r>
              <a:rPr lang="en-US" dirty="0" smtClean="0"/>
              <a:t> indirect employment is expected</a:t>
            </a:r>
            <a:endParaRPr lang="en-US" dirty="0" smtClean="0"/>
          </a:p>
        </p:txBody>
      </p:sp>
      <p:grpSp>
        <p:nvGrpSpPr>
          <p:cNvPr id="446" name="Google Shape;446;p40"/>
          <p:cNvGrpSpPr/>
          <p:nvPr/>
        </p:nvGrpSpPr>
        <p:grpSpPr>
          <a:xfrm>
            <a:off x="6121178" y="1803451"/>
            <a:ext cx="2290365" cy="5842872"/>
            <a:chOff x="6323153" y="613276"/>
            <a:chExt cx="2290365" cy="5842872"/>
          </a:xfrm>
        </p:grpSpPr>
        <p:grpSp>
          <p:nvGrpSpPr>
            <p:cNvPr id="447" name="Google Shape;447;p40"/>
            <p:cNvGrpSpPr/>
            <p:nvPr/>
          </p:nvGrpSpPr>
          <p:grpSpPr>
            <a:xfrm rot="5400000">
              <a:off x="5205837" y="3453434"/>
              <a:ext cx="4357122" cy="707497"/>
              <a:chOff x="6456475" y="3575600"/>
              <a:chExt cx="3403204" cy="552603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6456479" y="3575603"/>
                <a:ext cx="34032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 rot="5400000">
              <a:off x="5448246" y="2903168"/>
              <a:ext cx="5455165" cy="875381"/>
              <a:chOff x="6456469" y="3575596"/>
              <a:chExt cx="3443700" cy="552604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6456469" y="3575596"/>
                <a:ext cx="34437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 rot="5400000">
              <a:off x="4797356" y="4222856"/>
              <a:ext cx="3759089" cy="707494"/>
              <a:chOff x="6456475" y="3575600"/>
              <a:chExt cx="2936100" cy="552600"/>
            </a:xfrm>
          </p:grpSpPr>
          <p:sp>
            <p:nvSpPr>
              <p:cNvPr id="454" name="Google Shape;454;p40"/>
              <p:cNvSpPr/>
              <p:nvPr/>
            </p:nvSpPr>
            <p:spPr>
              <a:xfrm>
                <a:off x="6456475" y="3575600"/>
                <a:ext cx="29361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" name="Google Shape;456;p40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457" name="Google Shape;457;p40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460" name="Google Shape;460;p40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78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63"/>
          <p:cNvSpPr txBox="1">
            <a:spLocks noGrp="1"/>
          </p:cNvSpPr>
          <p:nvPr>
            <p:ph type="title"/>
          </p:nvPr>
        </p:nvSpPr>
        <p:spPr>
          <a:xfrm>
            <a:off x="713275" y="540000"/>
            <a:ext cx="44481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44" name="Google Shape;1344;p63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</a:rPr>
              <a:t>Do you have any questions?</a:t>
            </a:r>
            <a:endParaRPr sz="16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 smtClean="0"/>
              <a:t>ehmet.eyupoglu@std.bogazici.edu.tr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</a:t>
            </a:r>
            <a:r>
              <a:rPr lang="en-US" dirty="0" smtClean="0"/>
              <a:t>90 553 173 19 91</a:t>
            </a:r>
            <a:endParaRPr dirty="0"/>
          </a:p>
        </p:txBody>
      </p:sp>
      <p:grpSp>
        <p:nvGrpSpPr>
          <p:cNvPr id="1361" name="Google Shape;1361;p63"/>
          <p:cNvGrpSpPr/>
          <p:nvPr/>
        </p:nvGrpSpPr>
        <p:grpSpPr>
          <a:xfrm>
            <a:off x="6030920" y="1103972"/>
            <a:ext cx="4357122" cy="707497"/>
            <a:chOff x="6456475" y="3575600"/>
            <a:chExt cx="3403204" cy="552603"/>
          </a:xfrm>
        </p:grpSpPr>
        <p:sp>
          <p:nvSpPr>
            <p:cNvPr id="1362" name="Google Shape;1362;p63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63"/>
          <p:cNvGrpSpPr/>
          <p:nvPr/>
        </p:nvGrpSpPr>
        <p:grpSpPr>
          <a:xfrm>
            <a:off x="5015575" y="228600"/>
            <a:ext cx="5455165" cy="875381"/>
            <a:chOff x="6456469" y="3575596"/>
            <a:chExt cx="3443700" cy="552604"/>
          </a:xfrm>
        </p:grpSpPr>
        <p:sp>
          <p:nvSpPr>
            <p:cNvPr id="1365" name="Google Shape;1365;p63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63"/>
          <p:cNvGrpSpPr/>
          <p:nvPr/>
        </p:nvGrpSpPr>
        <p:grpSpPr>
          <a:xfrm>
            <a:off x="7099358" y="1811472"/>
            <a:ext cx="3759089" cy="707494"/>
            <a:chOff x="6456475" y="3575600"/>
            <a:chExt cx="2936100" cy="552600"/>
          </a:xfrm>
        </p:grpSpPr>
        <p:sp>
          <p:nvSpPr>
            <p:cNvPr id="1368" name="Google Shape;1368;p63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732263" y="81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2"/>
          </p:nvPr>
        </p:nvSpPr>
        <p:spPr>
          <a:xfrm>
            <a:off x="2046227" y="2768605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new ? </a:t>
            </a:r>
            <a:endParaRPr dirty="0"/>
          </a:p>
        </p:txBody>
      </p:sp>
      <p:sp>
        <p:nvSpPr>
          <p:cNvPr id="322" name="Google Shape;322;p34"/>
          <p:cNvSpPr txBox="1">
            <a:spLocks noGrp="1"/>
          </p:cNvSpPr>
          <p:nvPr>
            <p:ph type="subTitle" idx="4"/>
          </p:nvPr>
        </p:nvSpPr>
        <p:spPr>
          <a:xfrm>
            <a:off x="2484493" y="3666056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Competitors &amp; existing solutions</a:t>
            </a:r>
            <a:endParaRPr dirty="0"/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13"/>
          </p:nvPr>
        </p:nvSpPr>
        <p:spPr>
          <a:xfrm>
            <a:off x="2046235" y="2555805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Innovative Aspects</a:t>
            </a:r>
            <a:endParaRPr dirty="0"/>
          </a:p>
        </p:txBody>
      </p:sp>
      <p:sp>
        <p:nvSpPr>
          <p:cNvPr id="324" name="Google Shape;324;p34"/>
          <p:cNvSpPr txBox="1">
            <a:spLocks noGrp="1"/>
          </p:cNvSpPr>
          <p:nvPr>
            <p:ph type="subTitle" idx="15"/>
          </p:nvPr>
        </p:nvSpPr>
        <p:spPr>
          <a:xfrm>
            <a:off x="2484502" y="3453331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 Research</a:t>
            </a:r>
            <a:endParaRPr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3"/>
          </p:nvPr>
        </p:nvSpPr>
        <p:spPr>
          <a:xfrm>
            <a:off x="1717921" y="1781066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Techniques, tools will be shared to explain the solution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1"/>
          </p:nvPr>
        </p:nvSpPr>
        <p:spPr>
          <a:xfrm>
            <a:off x="1199686" y="966333"/>
            <a:ext cx="3391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 and motivation explained</a:t>
            </a:r>
            <a:endParaRPr dirty="0"/>
          </a:p>
        </p:txBody>
      </p:sp>
      <p:sp>
        <p:nvSpPr>
          <p:cNvPr id="327" name="Google Shape;327;p34"/>
          <p:cNvSpPr txBox="1">
            <a:spLocks noGrp="1"/>
          </p:cNvSpPr>
          <p:nvPr>
            <p:ph type="title" idx="5"/>
          </p:nvPr>
        </p:nvSpPr>
        <p:spPr>
          <a:xfrm>
            <a:off x="311394" y="901018"/>
            <a:ext cx="86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ubTitle" idx="9"/>
          </p:nvPr>
        </p:nvSpPr>
        <p:spPr>
          <a:xfrm>
            <a:off x="1199686" y="753533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14"/>
          </p:nvPr>
        </p:nvSpPr>
        <p:spPr>
          <a:xfrm>
            <a:off x="1717921" y="1568341"/>
            <a:ext cx="339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title" idx="6"/>
          </p:nvPr>
        </p:nvSpPr>
        <p:spPr>
          <a:xfrm>
            <a:off x="829686" y="1693316"/>
            <a:ext cx="86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6" name="Google Shape;336;p34"/>
          <p:cNvSpPr/>
          <p:nvPr/>
        </p:nvSpPr>
        <p:spPr>
          <a:xfrm flipH="1">
            <a:off x="1156224" y="2466917"/>
            <a:ext cx="875374" cy="87537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4"/>
          <p:cNvSpPr txBox="1">
            <a:spLocks noGrp="1"/>
          </p:cNvSpPr>
          <p:nvPr>
            <p:ph type="title" idx="7"/>
          </p:nvPr>
        </p:nvSpPr>
        <p:spPr>
          <a:xfrm>
            <a:off x="1133113" y="2680879"/>
            <a:ext cx="860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40" name="Google Shape;340;p34"/>
          <p:cNvSpPr/>
          <p:nvPr/>
        </p:nvSpPr>
        <p:spPr>
          <a:xfrm flipH="1">
            <a:off x="1609781" y="3337785"/>
            <a:ext cx="875374" cy="875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8"/>
          </p:nvPr>
        </p:nvSpPr>
        <p:spPr>
          <a:xfrm>
            <a:off x="1609785" y="3522300"/>
            <a:ext cx="859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" name="Google Shape;336;p34"/>
          <p:cNvSpPr/>
          <p:nvPr/>
        </p:nvSpPr>
        <p:spPr>
          <a:xfrm flipH="1">
            <a:off x="324312" y="623272"/>
            <a:ext cx="875374" cy="87537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37;p34"/>
          <p:cNvSpPr txBox="1">
            <a:spLocks/>
          </p:cNvSpPr>
          <p:nvPr/>
        </p:nvSpPr>
        <p:spPr>
          <a:xfrm>
            <a:off x="311394" y="837107"/>
            <a:ext cx="860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en" dirty="0" smtClean="0"/>
              <a:t>01</a:t>
            </a:r>
            <a:endParaRPr lang="en" dirty="0"/>
          </a:p>
        </p:txBody>
      </p:sp>
      <p:sp>
        <p:nvSpPr>
          <p:cNvPr id="33" name="Google Shape;340;p34"/>
          <p:cNvSpPr/>
          <p:nvPr/>
        </p:nvSpPr>
        <p:spPr>
          <a:xfrm flipH="1">
            <a:off x="734407" y="1535468"/>
            <a:ext cx="875374" cy="875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1;p34"/>
          <p:cNvSpPr txBox="1">
            <a:spLocks/>
          </p:cNvSpPr>
          <p:nvPr/>
        </p:nvSpPr>
        <p:spPr>
          <a:xfrm>
            <a:off x="734411" y="1764120"/>
            <a:ext cx="859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en" dirty="0" smtClean="0"/>
              <a:t>02</a:t>
            </a:r>
            <a:endParaRPr lang="en" dirty="0"/>
          </a:p>
        </p:txBody>
      </p:sp>
      <p:sp>
        <p:nvSpPr>
          <p:cNvPr id="36" name="Google Shape;321;p34"/>
          <p:cNvSpPr txBox="1">
            <a:spLocks/>
          </p:cNvSpPr>
          <p:nvPr/>
        </p:nvSpPr>
        <p:spPr>
          <a:xfrm>
            <a:off x="3068423" y="4510341"/>
            <a:ext cx="339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dirty="0" smtClean="0"/>
              <a:t>Costs, national economic contributions etc.</a:t>
            </a:r>
            <a:endParaRPr lang="tr-TR" dirty="0"/>
          </a:p>
        </p:txBody>
      </p:sp>
      <p:sp>
        <p:nvSpPr>
          <p:cNvPr id="37" name="Google Shape;323;p34"/>
          <p:cNvSpPr txBox="1">
            <a:spLocks/>
          </p:cNvSpPr>
          <p:nvPr/>
        </p:nvSpPr>
        <p:spPr>
          <a:xfrm>
            <a:off x="3068431" y="4297541"/>
            <a:ext cx="3391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smtClean="0"/>
              <a:t>Financials</a:t>
            </a:r>
            <a:endParaRPr lang="tr-TR" dirty="0"/>
          </a:p>
        </p:txBody>
      </p:sp>
      <p:sp>
        <p:nvSpPr>
          <p:cNvPr id="38" name="Google Shape;336;p34"/>
          <p:cNvSpPr/>
          <p:nvPr/>
        </p:nvSpPr>
        <p:spPr>
          <a:xfrm flipH="1">
            <a:off x="2178420" y="4208653"/>
            <a:ext cx="875374" cy="87537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7;p34"/>
          <p:cNvSpPr txBox="1">
            <a:spLocks/>
          </p:cNvSpPr>
          <p:nvPr/>
        </p:nvSpPr>
        <p:spPr>
          <a:xfrm>
            <a:off x="2185045" y="4422615"/>
            <a:ext cx="860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SemiBold"/>
              <a:buNone/>
              <a:defRPr sz="30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3893700" y="1620825"/>
            <a:ext cx="35379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391" name="Google Shape;391;p37"/>
          <p:cNvSpPr txBox="1">
            <a:spLocks noGrp="1"/>
          </p:cNvSpPr>
          <p:nvPr>
            <p:ph type="subTitle" idx="1"/>
          </p:nvPr>
        </p:nvSpPr>
        <p:spPr>
          <a:xfrm>
            <a:off x="3893700" y="3220725"/>
            <a:ext cx="444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led me to find a solution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 flipH="1">
            <a:off x="-5202412" y="1648704"/>
            <a:ext cx="8892667" cy="1427045"/>
            <a:chOff x="6456469" y="3575596"/>
            <a:chExt cx="3443700" cy="552604"/>
          </a:xfrm>
        </p:grpSpPr>
        <p:sp>
          <p:nvSpPr>
            <p:cNvPr id="393" name="Google Shape;393;p3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7"/>
          <p:cNvSpPr txBox="1">
            <a:spLocks noGrp="1"/>
          </p:cNvSpPr>
          <p:nvPr>
            <p:ph type="title" idx="2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6" name="Google Shape;396;p37"/>
          <p:cNvGrpSpPr/>
          <p:nvPr/>
        </p:nvGrpSpPr>
        <p:grpSpPr>
          <a:xfrm rot="10800000">
            <a:off x="-1778501" y="941197"/>
            <a:ext cx="4357122" cy="707497"/>
            <a:chOff x="6456475" y="3575600"/>
            <a:chExt cx="3403204" cy="552603"/>
          </a:xfrm>
        </p:grpSpPr>
        <p:sp>
          <p:nvSpPr>
            <p:cNvPr id="397" name="Google Shape;397;p3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>
            <a:off x="-2248905" y="233701"/>
            <a:ext cx="3759089" cy="707494"/>
            <a:chOff x="6456475" y="3575600"/>
            <a:chExt cx="2936100" cy="552600"/>
          </a:xfrm>
        </p:grpSpPr>
        <p:sp>
          <p:nvSpPr>
            <p:cNvPr id="400" name="Google Shape;400;p37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3733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tr-TR" dirty="0" err="1" smtClean="0"/>
              <a:t>SMEs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98% of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en-US" dirty="0" smtClean="0"/>
              <a:t>of the national economies. However, they are limited in terms of financial &amp; human resources to keep the organization neat</a:t>
            </a:r>
            <a:endParaRPr lang="tr-TR" dirty="0" smtClean="0"/>
          </a:p>
          <a:p>
            <a:pPr marL="285750" indent="-285750">
              <a:buSzPts val="1100"/>
            </a:pPr>
            <a:r>
              <a:rPr lang="tr-TR" dirty="0" smtClean="0"/>
              <a:t>Data</a:t>
            </a:r>
            <a:r>
              <a:rPr lang="en-US" dirty="0" smtClean="0"/>
              <a:t>-driven management is rare in SMEs due to lack of data collecting capacity/ability</a:t>
            </a:r>
          </a:p>
          <a:p>
            <a:pPr marL="285750" indent="-285750">
              <a:buSzPts val="1100"/>
            </a:pPr>
            <a:r>
              <a:rPr lang="en-US" dirty="0" smtClean="0"/>
              <a:t>Of-the-shelf ERPs are usually too generic or not for SMEs</a:t>
            </a:r>
          </a:p>
          <a:p>
            <a:pPr marL="285750" indent="-285750">
              <a:buSzPts val="1100"/>
            </a:pPr>
            <a:r>
              <a:rPr lang="en-US" dirty="0" smtClean="0"/>
              <a:t>Mobile access is not a common practice in traditional ERPs</a:t>
            </a:r>
          </a:p>
        </p:txBody>
      </p:sp>
      <p:grpSp>
        <p:nvGrpSpPr>
          <p:cNvPr id="446" name="Google Shape;446;p40"/>
          <p:cNvGrpSpPr/>
          <p:nvPr/>
        </p:nvGrpSpPr>
        <p:grpSpPr>
          <a:xfrm>
            <a:off x="6121178" y="1803451"/>
            <a:ext cx="2290365" cy="5842872"/>
            <a:chOff x="6323153" y="613276"/>
            <a:chExt cx="2290365" cy="5842872"/>
          </a:xfrm>
        </p:grpSpPr>
        <p:grpSp>
          <p:nvGrpSpPr>
            <p:cNvPr id="447" name="Google Shape;447;p40"/>
            <p:cNvGrpSpPr/>
            <p:nvPr/>
          </p:nvGrpSpPr>
          <p:grpSpPr>
            <a:xfrm rot="5400000">
              <a:off x="5205837" y="3453434"/>
              <a:ext cx="4357122" cy="707497"/>
              <a:chOff x="6456475" y="3575600"/>
              <a:chExt cx="3403204" cy="552603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6456479" y="3575603"/>
                <a:ext cx="34032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 rot="5400000">
              <a:off x="5448246" y="2903168"/>
              <a:ext cx="5455165" cy="875381"/>
              <a:chOff x="6456469" y="3575596"/>
              <a:chExt cx="3443700" cy="552604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6456469" y="3575596"/>
                <a:ext cx="34437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 rot="5400000">
              <a:off x="4797356" y="4222856"/>
              <a:ext cx="3759089" cy="707494"/>
              <a:chOff x="6456475" y="3575600"/>
              <a:chExt cx="2936100" cy="552600"/>
            </a:xfrm>
          </p:grpSpPr>
          <p:sp>
            <p:nvSpPr>
              <p:cNvPr id="454" name="Google Shape;454;p40"/>
              <p:cNvSpPr/>
              <p:nvPr/>
            </p:nvSpPr>
            <p:spPr>
              <a:xfrm>
                <a:off x="6456475" y="3575600"/>
                <a:ext cx="29361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" name="Google Shape;456;p40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457" name="Google Shape;457;p40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460" name="Google Shape;460;p40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3893700" y="1620825"/>
            <a:ext cx="35379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391" name="Google Shape;391;p37"/>
          <p:cNvSpPr txBox="1">
            <a:spLocks noGrp="1"/>
          </p:cNvSpPr>
          <p:nvPr>
            <p:ph type="subTitle" idx="1"/>
          </p:nvPr>
        </p:nvSpPr>
        <p:spPr>
          <a:xfrm>
            <a:off x="3893700" y="3220725"/>
            <a:ext cx="444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Techniques, tools, etc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 flipH="1">
            <a:off x="-5202412" y="1648704"/>
            <a:ext cx="8892667" cy="1427045"/>
            <a:chOff x="6456469" y="3575596"/>
            <a:chExt cx="3443700" cy="552604"/>
          </a:xfrm>
        </p:grpSpPr>
        <p:sp>
          <p:nvSpPr>
            <p:cNvPr id="393" name="Google Shape;393;p3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7"/>
          <p:cNvSpPr txBox="1">
            <a:spLocks noGrp="1"/>
          </p:cNvSpPr>
          <p:nvPr>
            <p:ph type="title" idx="2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396" name="Google Shape;396;p37"/>
          <p:cNvGrpSpPr/>
          <p:nvPr/>
        </p:nvGrpSpPr>
        <p:grpSpPr>
          <a:xfrm rot="10800000">
            <a:off x="-1778501" y="941197"/>
            <a:ext cx="4357122" cy="707497"/>
            <a:chOff x="6456475" y="3575600"/>
            <a:chExt cx="3403204" cy="552603"/>
          </a:xfrm>
        </p:grpSpPr>
        <p:sp>
          <p:nvSpPr>
            <p:cNvPr id="397" name="Google Shape;397;p3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>
            <a:off x="-2248905" y="233701"/>
            <a:ext cx="3759089" cy="707494"/>
            <a:chOff x="6456475" y="3575600"/>
            <a:chExt cx="2936100" cy="552600"/>
          </a:xfrm>
        </p:grpSpPr>
        <p:sp>
          <p:nvSpPr>
            <p:cNvPr id="400" name="Google Shape;400;p37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62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3733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 smtClean="0"/>
              <a:t>Built-in data collection solutions (forms etc.)</a:t>
            </a:r>
          </a:p>
          <a:p>
            <a:pPr marL="285750" indent="-285750">
              <a:buSzPts val="1100"/>
            </a:pPr>
            <a:r>
              <a:rPr lang="en-US" dirty="0"/>
              <a:t>Domain specific solutions that address the majority of the issues in a specific </a:t>
            </a:r>
            <a:r>
              <a:rPr lang="en-US" dirty="0" smtClean="0"/>
              <a:t>industry</a:t>
            </a:r>
          </a:p>
          <a:p>
            <a:pPr marL="285750" indent="-285750">
              <a:buSzPts val="1100"/>
            </a:pPr>
            <a:r>
              <a:rPr lang="en-US" dirty="0" smtClean="0"/>
              <a:t>Instant access to data through mobile solutions</a:t>
            </a:r>
          </a:p>
          <a:p>
            <a:pPr marL="285750" indent="-285750">
              <a:buSzPts val="1100"/>
            </a:pPr>
            <a:r>
              <a:rPr lang="en-US" dirty="0" smtClean="0"/>
              <a:t>AI technology exploitation to boost autonomous company management</a:t>
            </a:r>
          </a:p>
        </p:txBody>
      </p:sp>
      <p:grpSp>
        <p:nvGrpSpPr>
          <p:cNvPr id="446" name="Google Shape;446;p40"/>
          <p:cNvGrpSpPr/>
          <p:nvPr/>
        </p:nvGrpSpPr>
        <p:grpSpPr>
          <a:xfrm>
            <a:off x="6121178" y="1803451"/>
            <a:ext cx="2290365" cy="5842872"/>
            <a:chOff x="6323153" y="613276"/>
            <a:chExt cx="2290365" cy="5842872"/>
          </a:xfrm>
        </p:grpSpPr>
        <p:grpSp>
          <p:nvGrpSpPr>
            <p:cNvPr id="447" name="Google Shape;447;p40"/>
            <p:cNvGrpSpPr/>
            <p:nvPr/>
          </p:nvGrpSpPr>
          <p:grpSpPr>
            <a:xfrm rot="5400000">
              <a:off x="5205837" y="3453434"/>
              <a:ext cx="4357122" cy="707497"/>
              <a:chOff x="6456475" y="3575600"/>
              <a:chExt cx="3403204" cy="552603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6456479" y="3575603"/>
                <a:ext cx="34032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 rot="5400000">
              <a:off x="5448246" y="2903168"/>
              <a:ext cx="5455165" cy="875381"/>
              <a:chOff x="6456469" y="3575596"/>
              <a:chExt cx="3443700" cy="552604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6456469" y="3575596"/>
                <a:ext cx="34437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 rot="5400000">
              <a:off x="4797356" y="4222856"/>
              <a:ext cx="3759089" cy="707494"/>
              <a:chOff x="6456475" y="3575600"/>
              <a:chExt cx="2936100" cy="552600"/>
            </a:xfrm>
          </p:grpSpPr>
          <p:sp>
            <p:nvSpPr>
              <p:cNvPr id="454" name="Google Shape;454;p40"/>
              <p:cNvSpPr/>
              <p:nvPr/>
            </p:nvSpPr>
            <p:spPr>
              <a:xfrm>
                <a:off x="6456475" y="3575600"/>
                <a:ext cx="29361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" name="Google Shape;456;p40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457" name="Google Shape;457;p40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460" name="Google Shape;460;p40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56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3893700" y="1620825"/>
            <a:ext cx="35379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Innovative Aspects</a:t>
            </a:r>
            <a:endParaRPr dirty="0"/>
          </a:p>
        </p:txBody>
      </p:sp>
      <p:sp>
        <p:nvSpPr>
          <p:cNvPr id="391" name="Google Shape;391;p37"/>
          <p:cNvSpPr txBox="1">
            <a:spLocks noGrp="1"/>
          </p:cNvSpPr>
          <p:nvPr>
            <p:ph type="subTitle" idx="1"/>
          </p:nvPr>
        </p:nvSpPr>
        <p:spPr>
          <a:xfrm>
            <a:off x="3971192" y="3220725"/>
            <a:ext cx="444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new?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 flipH="1">
            <a:off x="-5202412" y="1648704"/>
            <a:ext cx="8892667" cy="1427045"/>
            <a:chOff x="6456469" y="3575596"/>
            <a:chExt cx="3443700" cy="552604"/>
          </a:xfrm>
        </p:grpSpPr>
        <p:sp>
          <p:nvSpPr>
            <p:cNvPr id="393" name="Google Shape;393;p3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7"/>
          <p:cNvSpPr txBox="1">
            <a:spLocks noGrp="1"/>
          </p:cNvSpPr>
          <p:nvPr>
            <p:ph type="title" idx="2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396" name="Google Shape;396;p37"/>
          <p:cNvGrpSpPr/>
          <p:nvPr/>
        </p:nvGrpSpPr>
        <p:grpSpPr>
          <a:xfrm rot="10800000">
            <a:off x="-1778501" y="941197"/>
            <a:ext cx="4357122" cy="707497"/>
            <a:chOff x="6456475" y="3575600"/>
            <a:chExt cx="3403204" cy="552603"/>
          </a:xfrm>
        </p:grpSpPr>
        <p:sp>
          <p:nvSpPr>
            <p:cNvPr id="397" name="Google Shape;397;p3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>
            <a:off x="-2248905" y="233701"/>
            <a:ext cx="3759089" cy="707494"/>
            <a:chOff x="6456475" y="3575600"/>
            <a:chExt cx="2936100" cy="552600"/>
          </a:xfrm>
        </p:grpSpPr>
        <p:sp>
          <p:nvSpPr>
            <p:cNvPr id="400" name="Google Shape;400;p37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76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Innovative Aspects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53733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 smtClean="0"/>
              <a:t>Domain </a:t>
            </a:r>
            <a:r>
              <a:rPr lang="en-US" dirty="0"/>
              <a:t>specific </a:t>
            </a:r>
            <a:r>
              <a:rPr lang="en-US" dirty="0" smtClean="0"/>
              <a:t>solutions addressing certain industry</a:t>
            </a:r>
          </a:p>
          <a:p>
            <a:pPr marL="285750" indent="-285750">
              <a:buSzPts val="1100"/>
            </a:pPr>
            <a:r>
              <a:rPr lang="en-US" dirty="0" smtClean="0"/>
              <a:t>Data collection is facilitated with AI</a:t>
            </a:r>
          </a:p>
          <a:p>
            <a:pPr marL="285750" indent="-285750">
              <a:buSzPts val="1100"/>
            </a:pPr>
            <a:r>
              <a:rPr lang="en-US" dirty="0" smtClean="0"/>
              <a:t>Company specific data is processed with AI</a:t>
            </a:r>
          </a:p>
          <a:p>
            <a:pPr marL="285750" indent="-285750">
              <a:buSzPts val="1100"/>
            </a:pPr>
            <a:r>
              <a:rPr lang="en-US" dirty="0" smtClean="0"/>
              <a:t>AI acts as assistant to management</a:t>
            </a:r>
          </a:p>
          <a:p>
            <a:pPr marL="285750" indent="-285750">
              <a:buSzPts val="1100"/>
            </a:pPr>
            <a:endParaRPr lang="en-US" dirty="0" smtClean="0"/>
          </a:p>
        </p:txBody>
      </p:sp>
      <p:grpSp>
        <p:nvGrpSpPr>
          <p:cNvPr id="446" name="Google Shape;446;p40"/>
          <p:cNvGrpSpPr/>
          <p:nvPr/>
        </p:nvGrpSpPr>
        <p:grpSpPr>
          <a:xfrm>
            <a:off x="6121178" y="1803451"/>
            <a:ext cx="2290365" cy="5842872"/>
            <a:chOff x="6323153" y="613276"/>
            <a:chExt cx="2290365" cy="5842872"/>
          </a:xfrm>
        </p:grpSpPr>
        <p:grpSp>
          <p:nvGrpSpPr>
            <p:cNvPr id="447" name="Google Shape;447;p40"/>
            <p:cNvGrpSpPr/>
            <p:nvPr/>
          </p:nvGrpSpPr>
          <p:grpSpPr>
            <a:xfrm rot="5400000">
              <a:off x="5205837" y="3453434"/>
              <a:ext cx="4357122" cy="707497"/>
              <a:chOff x="6456475" y="3575600"/>
              <a:chExt cx="3403204" cy="552603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6456479" y="3575603"/>
                <a:ext cx="34032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 rot="5400000">
              <a:off x="5448246" y="2903168"/>
              <a:ext cx="5455165" cy="875381"/>
              <a:chOff x="6456469" y="3575596"/>
              <a:chExt cx="3443700" cy="552604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6456469" y="3575596"/>
                <a:ext cx="34437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 rot="5400000">
              <a:off x="4797356" y="4222856"/>
              <a:ext cx="3759089" cy="707494"/>
              <a:chOff x="6456475" y="3575600"/>
              <a:chExt cx="2936100" cy="552600"/>
            </a:xfrm>
          </p:grpSpPr>
          <p:sp>
            <p:nvSpPr>
              <p:cNvPr id="454" name="Google Shape;454;p40"/>
              <p:cNvSpPr/>
              <p:nvPr/>
            </p:nvSpPr>
            <p:spPr>
              <a:xfrm>
                <a:off x="6456475" y="3575600"/>
                <a:ext cx="29361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" name="Google Shape;456;p40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457" name="Google Shape;457;p40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0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460" name="Google Shape;460;p40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41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>
            <a:spLocks noGrp="1"/>
          </p:cNvSpPr>
          <p:nvPr>
            <p:ph type="title"/>
          </p:nvPr>
        </p:nvSpPr>
        <p:spPr>
          <a:xfrm>
            <a:off x="3893700" y="1620825"/>
            <a:ext cx="35379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Market Research</a:t>
            </a:r>
            <a:endParaRPr dirty="0"/>
          </a:p>
        </p:txBody>
      </p:sp>
      <p:sp>
        <p:nvSpPr>
          <p:cNvPr id="391" name="Google Shape;391;p37"/>
          <p:cNvSpPr txBox="1">
            <a:spLocks noGrp="1"/>
          </p:cNvSpPr>
          <p:nvPr>
            <p:ph type="subTitle" idx="1"/>
          </p:nvPr>
        </p:nvSpPr>
        <p:spPr>
          <a:xfrm>
            <a:off x="3971192" y="3220725"/>
            <a:ext cx="444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Competitors &amp; existing solutions</a:t>
            </a:r>
            <a:endParaRPr dirty="0"/>
          </a:p>
        </p:txBody>
      </p:sp>
      <p:grpSp>
        <p:nvGrpSpPr>
          <p:cNvPr id="392" name="Google Shape;392;p37"/>
          <p:cNvGrpSpPr/>
          <p:nvPr/>
        </p:nvGrpSpPr>
        <p:grpSpPr>
          <a:xfrm flipH="1">
            <a:off x="-5202412" y="1648704"/>
            <a:ext cx="8892667" cy="1427045"/>
            <a:chOff x="6456469" y="3575596"/>
            <a:chExt cx="3443700" cy="552604"/>
          </a:xfrm>
        </p:grpSpPr>
        <p:sp>
          <p:nvSpPr>
            <p:cNvPr id="393" name="Google Shape;393;p3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7"/>
          <p:cNvSpPr txBox="1">
            <a:spLocks noGrp="1"/>
          </p:cNvSpPr>
          <p:nvPr>
            <p:ph type="title" idx="2"/>
          </p:nvPr>
        </p:nvSpPr>
        <p:spPr>
          <a:xfrm>
            <a:off x="2269000" y="1941325"/>
            <a:ext cx="142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396" name="Google Shape;396;p37"/>
          <p:cNvGrpSpPr/>
          <p:nvPr/>
        </p:nvGrpSpPr>
        <p:grpSpPr>
          <a:xfrm rot="10800000">
            <a:off x="-1778501" y="941197"/>
            <a:ext cx="4357122" cy="707497"/>
            <a:chOff x="6456475" y="3575600"/>
            <a:chExt cx="3403204" cy="552603"/>
          </a:xfrm>
        </p:grpSpPr>
        <p:sp>
          <p:nvSpPr>
            <p:cNvPr id="397" name="Google Shape;397;p3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 rot="10800000">
            <a:off x="-2248905" y="233701"/>
            <a:ext cx="3759089" cy="707494"/>
            <a:chOff x="6456475" y="3575600"/>
            <a:chExt cx="2936100" cy="552600"/>
          </a:xfrm>
        </p:grpSpPr>
        <p:sp>
          <p:nvSpPr>
            <p:cNvPr id="400" name="Google Shape;400;p37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03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unch Product Crowdfunding Pitch Deck by Slidesgo">
  <a:themeElements>
    <a:clrScheme name="Simple Light">
      <a:dk1>
        <a:srgbClr val="191919"/>
      </a:dk1>
      <a:lt1>
        <a:srgbClr val="FFFFFF"/>
      </a:lt1>
      <a:dk2>
        <a:srgbClr val="002080"/>
      </a:dk2>
      <a:lt2>
        <a:srgbClr val="0336D0"/>
      </a:lt2>
      <a:accent1>
        <a:srgbClr val="1382DB"/>
      </a:accent1>
      <a:accent2>
        <a:srgbClr val="1FC2E1"/>
      </a:accent2>
      <a:accent3>
        <a:srgbClr val="08E0DB"/>
      </a:accent3>
      <a:accent4>
        <a:srgbClr val="03FCD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365</Words>
  <Application>Microsoft Office PowerPoint</Application>
  <PresentationFormat>Ekran Gösterisi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Anaheim</vt:lpstr>
      <vt:lpstr>Albert Sans</vt:lpstr>
      <vt:lpstr>Nunito Light</vt:lpstr>
      <vt:lpstr>Albert Sans SemiBold</vt:lpstr>
      <vt:lpstr>Launch Product Crowdfunding Pitch Deck by Slidesgo</vt:lpstr>
      <vt:lpstr>AIRP:  AI-based domain-specific business solutions for SMEs</vt:lpstr>
      <vt:lpstr>Table of contents</vt:lpstr>
      <vt:lpstr>Problem Statement</vt:lpstr>
      <vt:lpstr>Problem</vt:lpstr>
      <vt:lpstr>Solution</vt:lpstr>
      <vt:lpstr>Solution</vt:lpstr>
      <vt:lpstr>Innovative Aspects</vt:lpstr>
      <vt:lpstr>Innovative Aspects</vt:lpstr>
      <vt:lpstr>Market Research</vt:lpstr>
      <vt:lpstr>Market Research</vt:lpstr>
      <vt:lpstr>Financials</vt:lpstr>
      <vt:lpstr>Financials (Costs)</vt:lpstr>
      <vt:lpstr>Financials (National Economic Contribution)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AIRP:  AI-based domain-specific business solutions for SMEs</dc:title>
  <cp:lastModifiedBy>Mehmet Eyüpoğlu</cp:lastModifiedBy>
  <cp:revision>9</cp:revision>
  <dcterms:modified xsi:type="dcterms:W3CDTF">2024-05-08T12:15:42Z</dcterms:modified>
</cp:coreProperties>
</file>