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256" r:id="rId2"/>
    <p:sldId id="326" r:id="rId3"/>
    <p:sldId id="307" r:id="rId4"/>
    <p:sldId id="308" r:id="rId5"/>
    <p:sldId id="309" r:id="rId6"/>
    <p:sldId id="310" r:id="rId7"/>
    <p:sldId id="271" r:id="rId8"/>
    <p:sldId id="257" r:id="rId9"/>
    <p:sldId id="311" r:id="rId10"/>
    <p:sldId id="325" r:id="rId11"/>
    <p:sldId id="299" r:id="rId12"/>
    <p:sldId id="312" r:id="rId13"/>
    <p:sldId id="300" r:id="rId14"/>
    <p:sldId id="258" r:id="rId15"/>
    <p:sldId id="301" r:id="rId16"/>
    <p:sldId id="259" r:id="rId17"/>
    <p:sldId id="302" r:id="rId18"/>
    <p:sldId id="304" r:id="rId19"/>
    <p:sldId id="313" r:id="rId20"/>
    <p:sldId id="260" r:id="rId21"/>
    <p:sldId id="305" r:id="rId22"/>
    <p:sldId id="306" r:id="rId23"/>
    <p:sldId id="261" r:id="rId24"/>
    <p:sldId id="262" r:id="rId25"/>
    <p:sldId id="263" r:id="rId26"/>
    <p:sldId id="303" r:id="rId27"/>
    <p:sldId id="316" r:id="rId28"/>
    <p:sldId id="264" r:id="rId29"/>
    <p:sldId id="317" r:id="rId30"/>
    <p:sldId id="323" r:id="rId31"/>
    <p:sldId id="324" r:id="rId32"/>
    <p:sldId id="272" r:id="rId33"/>
    <p:sldId id="318" r:id="rId34"/>
    <p:sldId id="273" r:id="rId35"/>
    <p:sldId id="274" r:id="rId36"/>
    <p:sldId id="265" r:id="rId37"/>
    <p:sldId id="276" r:id="rId38"/>
    <p:sldId id="279" r:id="rId39"/>
    <p:sldId id="266" r:id="rId40"/>
    <p:sldId id="281" r:id="rId41"/>
    <p:sldId id="267" r:id="rId42"/>
    <p:sldId id="321" r:id="rId43"/>
    <p:sldId id="322" r:id="rId44"/>
    <p:sldId id="285" r:id="rId45"/>
    <p:sldId id="286" r:id="rId46"/>
    <p:sldId id="287" r:id="rId47"/>
    <p:sldId id="288" r:id="rId48"/>
    <p:sldId id="289" r:id="rId49"/>
    <p:sldId id="268" r:id="rId50"/>
    <p:sldId id="291" r:id="rId51"/>
    <p:sldId id="319" r:id="rId52"/>
    <p:sldId id="269" r:id="rId53"/>
    <p:sldId id="297" r:id="rId54"/>
    <p:sldId id="298" r:id="rId55"/>
    <p:sldId id="320" r:id="rId56"/>
    <p:sldId id="327" r:id="rId57"/>
    <p:sldId id="328" r:id="rId58"/>
    <p:sldId id="329" r:id="rId59"/>
    <p:sldId id="330" r:id="rId60"/>
    <p:sldId id="331" r:id="rId61"/>
    <p:sldId id="333" r:id="rId62"/>
    <p:sldId id="334"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8"/>
    <p:restoredTop sz="91003" autoAdjust="0"/>
  </p:normalViewPr>
  <p:slideViewPr>
    <p:cSldViewPr snapToGrid="0" snapToObjects="1">
      <p:cViewPr varScale="1">
        <p:scale>
          <a:sx n="92" d="100"/>
          <a:sy n="92" d="100"/>
        </p:scale>
        <p:origin x="8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3/13/24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30974982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571625" y="780332"/>
            <a:ext cx="3689350" cy="259218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3/13/24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3/13/24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23 – Project planning</a:t>
            </a:r>
          </a:p>
        </p:txBody>
      </p:sp>
      <p:sp>
        <p:nvSpPr>
          <p:cNvPr id="3" name="Subtitle 2"/>
          <p:cNvSpPr>
            <a:spLocks noGrp="1"/>
          </p:cNvSpPr>
          <p:nvPr>
            <p:ph type="subTitle" idx="1"/>
          </p:nvPr>
        </p:nvSpPr>
        <p:spPr/>
        <p:txBody>
          <a:bodyPr/>
          <a:lstStyle/>
          <a:p>
            <a:r>
              <a:rPr lang="en-US"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rgbClr val="FF0000"/>
                </a:solidFill>
              </a:rPr>
              <a:t>Plan-driven and agile specification-SWE513</a:t>
            </a:r>
            <a:r>
              <a:rPr lang="en-GB" dirty="0">
                <a:solidFill>
                  <a:srgbClr val="FF0000"/>
                </a:solidFill>
              </a:rPr>
              <a:t> </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extLst>
      <p:ext uri="{BB962C8B-B14F-4D97-AF65-F5344CB8AC3E}">
        <p14:creationId xmlns:p14="http://schemas.microsoft.com/office/powerpoint/2010/main" val="347420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p:txBody>
          <a:bodyPr/>
          <a:lstStyle/>
          <a:p>
            <a:r>
              <a:rPr lang="en-US" dirty="0"/>
              <a:t>Plan-driven or plan-based development is an approach to software engineering where the development process is planned in detail. </a:t>
            </a:r>
          </a:p>
          <a:p>
            <a:pPr lvl="1"/>
            <a:r>
              <a:rPr lang="en-US" dirty="0"/>
              <a:t>Plan-driven development is based on engineering project management  techniques and is the ‘traditional’ way of managing large software development projects. </a:t>
            </a:r>
          </a:p>
          <a:p>
            <a:r>
              <a:rPr lang="en-US" dirty="0"/>
              <a:t>A project plan is created that records the work to be done, who will do it, the development schedule and the work products. </a:t>
            </a:r>
          </a:p>
          <a:p>
            <a:r>
              <a:rPr lang="en-US" dirty="0"/>
              <a:t>Managers use the plan to support project decision making and as a way of measuring progress.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 – pros and cons</a:t>
            </a:r>
          </a:p>
        </p:txBody>
      </p:sp>
      <p:sp>
        <p:nvSpPr>
          <p:cNvPr id="3" name="Content Placeholder 2"/>
          <p:cNvSpPr>
            <a:spLocks noGrp="1"/>
          </p:cNvSpPr>
          <p:nvPr>
            <p:ph idx="1"/>
          </p:nvPr>
        </p:nvSpPr>
        <p:spPr/>
        <p:txBody>
          <a:bodyPr/>
          <a:lstStyle/>
          <a:p>
            <a:r>
              <a:rPr lang="en-US" dirty="0"/>
              <a:t>The arguments in favor of a plan-driven approach are that </a:t>
            </a:r>
            <a:r>
              <a:rPr lang="en-US" dirty="0">
                <a:solidFill>
                  <a:srgbClr val="FF0000"/>
                </a:solidFill>
              </a:rPr>
              <a:t>early planning allows organizational issues </a:t>
            </a:r>
            <a:r>
              <a:rPr lang="en-US" dirty="0"/>
              <a:t>(availability of staff, other projects, etc.) to be closely taken into account, and that potential problems and dependencies are discovered before the project starts, rather than once the project is underway.</a:t>
            </a:r>
            <a:r>
              <a:rPr lang="en-GB" dirty="0"/>
              <a:t> </a:t>
            </a:r>
            <a:endParaRPr lang="en-US" dirty="0"/>
          </a:p>
          <a:p>
            <a:r>
              <a:rPr lang="en-US" dirty="0"/>
              <a:t>The principal argument against plan-driven development is that </a:t>
            </a:r>
            <a:r>
              <a:rPr lang="en-US" dirty="0">
                <a:solidFill>
                  <a:srgbClr val="FF0000"/>
                </a:solidFill>
              </a:rPr>
              <a:t>many early decisions have to be revised </a:t>
            </a:r>
            <a:r>
              <a:rPr lang="en-US" dirty="0"/>
              <a:t>because of changes to the environment in which the software is to be developed and used.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plans in Plan-Driven Development</a:t>
            </a:r>
          </a:p>
        </p:txBody>
      </p:sp>
      <p:sp>
        <p:nvSpPr>
          <p:cNvPr id="3" name="Content Placeholder 2"/>
          <p:cNvSpPr>
            <a:spLocks noGrp="1"/>
          </p:cNvSpPr>
          <p:nvPr>
            <p:ph idx="1"/>
          </p:nvPr>
        </p:nvSpPr>
        <p:spPr>
          <a:xfrm>
            <a:off x="457200" y="2026374"/>
            <a:ext cx="8229600" cy="4525963"/>
          </a:xfrm>
        </p:spPr>
        <p:txBody>
          <a:bodyPr/>
          <a:lstStyle/>
          <a:p>
            <a:r>
              <a:rPr lang="en-US" dirty="0"/>
              <a:t>In a plan-driven development project, a project plan sets out the resources available to the project, the work breakdown and a schedule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Quality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planning process</a:t>
            </a:r>
          </a:p>
        </p:txBody>
      </p:sp>
      <p:sp>
        <p:nvSpPr>
          <p:cNvPr id="3" name="Content Placeholder 2"/>
          <p:cNvSpPr>
            <a:spLocks noGrp="1"/>
          </p:cNvSpPr>
          <p:nvPr>
            <p:ph idx="1"/>
          </p:nvPr>
        </p:nvSpPr>
        <p:spPr/>
        <p:txBody>
          <a:bodyPr/>
          <a:lstStyle/>
          <a:p>
            <a:r>
              <a:rPr lang="en-US" dirty="0"/>
              <a:t>Project planning is an iterative process that starts when you create an initial project plan during the project startup phase. </a:t>
            </a:r>
          </a:p>
          <a:p>
            <a:r>
              <a:rPr lang="en-US" dirty="0"/>
              <a:t>Plan changes are inevitable. </a:t>
            </a:r>
          </a:p>
          <a:p>
            <a:pPr lvl="1"/>
            <a:r>
              <a:rPr lang="en-US" dirty="0"/>
              <a:t>As more information about the system and the project team becomes available during the project, you should regularly revise the plan to reflect requirements, schedule and risk changes.</a:t>
            </a:r>
          </a:p>
          <a:p>
            <a:pPr lvl="1"/>
            <a:r>
              <a:rPr lang="en-US" dirty="0"/>
              <a:t>Changing business goals also leads to changes in project plans. As business goals change, this could affect all projects, which may then have to be re-planned. </a:t>
            </a:r>
            <a:endParaRPr lang="en-GB"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process</a:t>
            </a:r>
            <a:r>
              <a:rPr lang="en-GB" dirty="0"/>
              <a:t> </a:t>
            </a:r>
            <a:endParaRPr lang="en-US" dirty="0"/>
          </a:p>
        </p:txBody>
      </p:sp>
      <p:pic>
        <p:nvPicPr>
          <p:cNvPr id="4" name="Content Placeholder 3" descr="23.3 PlanningProcessActDiag.eps"/>
          <p:cNvPicPr>
            <a:picLocks noGrp="1" noChangeAspect="1"/>
          </p:cNvPicPr>
          <p:nvPr>
            <p:ph idx="1"/>
          </p:nvPr>
        </p:nvPicPr>
        <p:blipFill>
          <a:blip r:embed="rId2"/>
          <a:srcRect t="-14254" b="-14254"/>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p:txBody>
          <a:bodyPr/>
          <a:lstStyle/>
          <a:p>
            <a:r>
              <a:rPr lang="en-US" dirty="0"/>
              <a:t>Project scheduling is the process of deciding how the work in a project will be organized as separate tasks, and when and how these tasks will be executed. </a:t>
            </a:r>
          </a:p>
          <a:p>
            <a:r>
              <a:rPr lang="en-US" dirty="0"/>
              <a:t>You estimate the calendar time needed to complete each task, the effort required and who will work on the tasks that have been identified. </a:t>
            </a:r>
          </a:p>
          <a:p>
            <a:r>
              <a:rPr lang="en-US" dirty="0"/>
              <a:t>You also have to estimate the resources needed to complete each task, such as the disk space required on a server, the time required on specialized hardware, such as a simulator, and what the travel budget will be.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scheduling activities</a:t>
            </a:r>
          </a:p>
        </p:txBody>
      </p:sp>
      <p:sp>
        <p:nvSpPr>
          <p:cNvPr id="28675" name="Rectangle 3"/>
          <p:cNvSpPr>
            <a:spLocks noGrp="1" noChangeArrowheads="1"/>
          </p:cNvSpPr>
          <p:nvPr>
            <p:ph type="body" idx="1"/>
          </p:nvPr>
        </p:nvSpPr>
        <p:spPr>
          <a:noFill/>
          <a:ln/>
        </p:spPr>
        <p:txBody>
          <a:bodyPr lIns="90840" tIns="44623" rIns="90840" bIns="44623"/>
          <a:lstStyle/>
          <a:p>
            <a:r>
              <a:rPr lang="en-GB" dirty="0"/>
              <a:t>Split project into tasks and estimate time and resources required to complete each task.</a:t>
            </a:r>
          </a:p>
          <a:p>
            <a:r>
              <a:rPr lang="en-GB" dirty="0"/>
              <a:t>Organize tasks concurrently to make optimal </a:t>
            </a:r>
            <a:br>
              <a:rPr lang="en-GB" dirty="0"/>
            </a:br>
            <a:r>
              <a:rPr lang="en-GB" dirty="0"/>
              <a:t>use of workforce.</a:t>
            </a:r>
          </a:p>
          <a:p>
            <a:r>
              <a:rPr lang="en-GB" dirty="0">
                <a:solidFill>
                  <a:srgbClr val="FF0000"/>
                </a:solidFill>
              </a:rPr>
              <a:t>Minimize task dependencies </a:t>
            </a:r>
            <a:r>
              <a:rPr lang="en-GB" dirty="0"/>
              <a:t>to avoid delays </a:t>
            </a:r>
            <a:br>
              <a:rPr lang="en-GB" dirty="0"/>
            </a:br>
            <a:r>
              <a:rPr lang="en-GB" dirty="0"/>
              <a:t>caused by one task waiting for another to complete.</a:t>
            </a:r>
          </a:p>
          <a:p>
            <a:r>
              <a:rPr lang="en-GB" dirty="0"/>
              <a:t>Dependent on project managers intuition and experience.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lstStyle/>
          <a:p>
            <a:r>
              <a:rPr lang="en-US" dirty="0">
                <a:solidFill>
                  <a:srgbClr val="FF0000"/>
                </a:solidFill>
              </a:rPr>
              <a:t>Milestones are points in the schedule against which you can assess progress</a:t>
            </a:r>
            <a:r>
              <a:rPr lang="en-US" dirty="0"/>
              <a:t>, for example, the handover of the system for testing. </a:t>
            </a:r>
          </a:p>
          <a:p>
            <a:r>
              <a:rPr lang="en-US" dirty="0">
                <a:solidFill>
                  <a:srgbClr val="FF0000"/>
                </a:solidFill>
              </a:rPr>
              <a:t>Deliverables are work products </a:t>
            </a:r>
            <a:r>
              <a:rPr lang="en-US" dirty="0"/>
              <a:t>that are delivered to the customer, e.g. a requirements document for the system.</a:t>
            </a:r>
            <a:endParaRPr lang="en-GB"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a:t>
            </a:fld>
            <a:endParaRPr lang="en-US"/>
          </a:p>
        </p:txBody>
      </p:sp>
      <p:sp>
        <p:nvSpPr>
          <p:cNvPr id="6" name="Rectangle 5"/>
          <p:cNvSpPr txBox="1">
            <a:spLocks noChangeArrowheads="1"/>
          </p:cNvSpPr>
          <p:nvPr/>
        </p:nvSpPr>
        <p:spPr>
          <a:xfrm>
            <a:off x="292100" y="1503953"/>
            <a:ext cx="8532166" cy="4525963"/>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tr-TR" sz="2000" b="1" dirty="0" err="1"/>
              <a:t>Line</a:t>
            </a:r>
            <a:r>
              <a:rPr lang="tr-TR" sz="2000" b="1" dirty="0"/>
              <a:t> of </a:t>
            </a:r>
            <a:r>
              <a:rPr lang="tr-TR" sz="2000" b="1" dirty="0" err="1"/>
              <a:t>Code</a:t>
            </a:r>
            <a:r>
              <a:rPr lang="tr-TR" sz="2000" b="1" dirty="0"/>
              <a:t>    </a:t>
            </a:r>
            <a:r>
              <a:rPr lang="tr-TR" sz="2000" b="1" dirty="0" err="1"/>
              <a:t>before</a:t>
            </a:r>
            <a:r>
              <a:rPr lang="tr-TR" sz="2000" b="1" dirty="0"/>
              <a:t>     </a:t>
            </a:r>
            <a:r>
              <a:rPr lang="tr-TR" sz="2000" b="1" dirty="0" err="1"/>
              <a:t>ontime</a:t>
            </a:r>
            <a:r>
              <a:rPr lang="tr-TR" sz="2000" b="1" dirty="0"/>
              <a:t>  </a:t>
            </a:r>
            <a:r>
              <a:rPr lang="tr-TR" sz="2000" b="1" dirty="0" err="1"/>
              <a:t>late</a:t>
            </a:r>
            <a:r>
              <a:rPr lang="tr-TR" sz="2000" b="1" dirty="0"/>
              <a:t>    </a:t>
            </a:r>
            <a:r>
              <a:rPr lang="tr-TR" sz="2000" b="1" dirty="0" err="1"/>
              <a:t>Cancelled</a:t>
            </a:r>
            <a:endParaRPr lang="tr-TR" sz="2000" b="1" dirty="0"/>
          </a:p>
          <a:p>
            <a:r>
              <a:rPr lang="en-US" sz="2000" b="1" dirty="0"/>
              <a:t>13.000               6.06%   74.77%         11.83%         7.33%</a:t>
            </a:r>
          </a:p>
          <a:p>
            <a:r>
              <a:rPr lang="en-US" sz="2000" b="1" dirty="0"/>
              <a:t>130.000             1.24%   60.76%         17.67%        20.33%</a:t>
            </a:r>
          </a:p>
          <a:p>
            <a:r>
              <a:rPr lang="en-US" sz="2000" b="1" dirty="0"/>
              <a:t>1.300.000          0.14%   28.03%         23.83%       48.00%</a:t>
            </a:r>
          </a:p>
          <a:p>
            <a:r>
              <a:rPr lang="en-US" sz="2000" b="1" dirty="0"/>
              <a:t>13.000.000	       0.0%    13.67%         21.33%       65.00%</a:t>
            </a:r>
          </a:p>
          <a:p>
            <a:pPr marL="285750" indent="-285750">
              <a:buFont typeface="Arial"/>
              <a:buChar char="•"/>
            </a:pPr>
            <a:r>
              <a:rPr lang="tr-TR" sz="1600" dirty="0"/>
              <a:t>(1999,</a:t>
            </a:r>
            <a:r>
              <a:rPr lang="tr-TR" sz="1600" i="1" dirty="0"/>
              <a:t>CHAOS </a:t>
            </a:r>
            <a:r>
              <a:rPr lang="tr-TR" sz="1600" i="1" dirty="0" err="1"/>
              <a:t>Chronicles</a:t>
            </a:r>
            <a:r>
              <a:rPr lang="tr-TR" sz="1600" i="1" dirty="0"/>
              <a:t> Report)</a:t>
            </a:r>
            <a:r>
              <a:rPr lang="tr-TR" sz="1600" dirty="0"/>
              <a:t>: 23.000  </a:t>
            </a:r>
            <a:r>
              <a:rPr lang="tr-TR" sz="1600" dirty="0" err="1"/>
              <a:t>swe</a:t>
            </a:r>
            <a:r>
              <a:rPr lang="tr-TR" sz="1600" dirty="0"/>
              <a:t> </a:t>
            </a:r>
            <a:r>
              <a:rPr lang="tr-TR" sz="1600" dirty="0" err="1"/>
              <a:t>projects</a:t>
            </a:r>
            <a:r>
              <a:rPr lang="tr-TR" sz="1600" dirty="0"/>
              <a:t>, </a:t>
            </a:r>
          </a:p>
          <a:p>
            <a:r>
              <a:rPr lang="en-US" sz="1600" dirty="0"/>
              <a:t>REF: </a:t>
            </a:r>
            <a:r>
              <a:rPr lang="en-US" sz="1600" i="1" dirty="0"/>
              <a:t>“Patterns of Software Failure and Success”, C. Jones</a:t>
            </a:r>
          </a:p>
          <a:p>
            <a:endParaRPr lang="en-US" sz="1600" i="1" dirty="0"/>
          </a:p>
          <a:p>
            <a:r>
              <a:rPr lang="en-US" sz="1600" i="1" dirty="0"/>
              <a:t>FAA Traffic Control 1982-1994 6 B dollars! </a:t>
            </a:r>
          </a:p>
          <a:p>
            <a:pPr marL="285750" indent="-285750">
              <a:buFont typeface="Arial"/>
              <a:buChar char="•"/>
            </a:pPr>
            <a:endParaRPr lang="en-US" sz="1600" i="1" dirty="0"/>
          </a:p>
          <a:p>
            <a:pPr marL="285750" indent="-285750">
              <a:buFont typeface="Arial"/>
              <a:buChar char="•"/>
            </a:pPr>
            <a:endParaRPr lang="en-US" sz="1600" i="1" dirty="0"/>
          </a:p>
          <a:p>
            <a:pPr marL="285750" indent="-285750">
              <a:buFont typeface="Arial"/>
              <a:buChar char="•"/>
            </a:pPr>
            <a:r>
              <a:rPr lang="en-US" sz="1600" b="1" i="1" dirty="0"/>
              <a:t>1945-2005 ,  750 billion LoC,  150 </a:t>
            </a:r>
            <a:r>
              <a:rPr lang="en-US" sz="1600" b="1" i="1" dirty="0" err="1"/>
              <a:t>dolar</a:t>
            </a:r>
            <a:r>
              <a:rPr lang="en-US" sz="1600" b="1" i="1" dirty="0"/>
              <a:t>/LoC</a:t>
            </a:r>
          </a:p>
          <a:p>
            <a:r>
              <a:rPr lang="en-US" sz="1600" b="1" i="1" dirty="0"/>
              <a:t> Ref: </a:t>
            </a:r>
            <a:r>
              <a:rPr lang="en-US" sz="1600" b="1" i="1" dirty="0" err="1"/>
              <a:t>Graddy</a:t>
            </a:r>
            <a:r>
              <a:rPr lang="en-US" sz="1600" b="1" i="1" dirty="0"/>
              <a:t> </a:t>
            </a:r>
            <a:r>
              <a:rPr lang="en-US" sz="1600" b="1" i="1" dirty="0" err="1"/>
              <a:t>Booch</a:t>
            </a:r>
            <a:endParaRPr lang="en-US" sz="1600" b="1" i="1" dirty="0"/>
          </a:p>
        </p:txBody>
      </p:sp>
      <p:sp>
        <p:nvSpPr>
          <p:cNvPr id="8" name="Rectangle 4"/>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dirty="0"/>
              <a:t>Line  of Code vs Success Rate</a:t>
            </a:r>
          </a:p>
        </p:txBody>
      </p:sp>
      <p:sp>
        <p:nvSpPr>
          <p:cNvPr id="2" name="Rectangle 1">
            <a:extLst>
              <a:ext uri="{FF2B5EF4-FFF2-40B4-BE49-F238E27FC236}">
                <a16:creationId xmlns:a16="http://schemas.microsoft.com/office/drawing/2014/main" id="{D3387124-7536-6B4C-A1AA-CD92B2F5FB47}"/>
              </a:ext>
            </a:extLst>
          </p:cNvPr>
          <p:cNvSpPr/>
          <p:nvPr/>
        </p:nvSpPr>
        <p:spPr>
          <a:xfrm>
            <a:off x="2240714" y="5639135"/>
            <a:ext cx="3722045" cy="369332"/>
          </a:xfrm>
          <a:prstGeom prst="rect">
            <a:avLst/>
          </a:prstGeom>
        </p:spPr>
        <p:txBody>
          <a:bodyPr wrap="none">
            <a:spAutoFit/>
          </a:bodyPr>
          <a:lstStyle/>
          <a:p>
            <a:r>
              <a:rPr lang="tr-TR" dirty="0" err="1">
                <a:solidFill>
                  <a:srgbClr val="FF0000"/>
                </a:solidFill>
              </a:rPr>
              <a:t>https</a:t>
            </a:r>
            <a:r>
              <a:rPr lang="tr-TR" dirty="0">
                <a:solidFill>
                  <a:srgbClr val="FF0000"/>
                </a:solidFill>
              </a:rPr>
              <a:t>://</a:t>
            </a:r>
            <a:r>
              <a:rPr lang="tr-TR" dirty="0" err="1">
                <a:solidFill>
                  <a:srgbClr val="FF0000"/>
                </a:solidFill>
              </a:rPr>
              <a:t>www.cognition-labs.com</a:t>
            </a:r>
            <a:r>
              <a:rPr lang="tr-TR" dirty="0">
                <a:solidFill>
                  <a:srgbClr val="FF0000"/>
                </a:solidFill>
              </a:rPr>
              <a:t>/</a:t>
            </a:r>
            <a:r>
              <a:rPr lang="tr-TR" dirty="0" err="1">
                <a:solidFill>
                  <a:srgbClr val="FF0000"/>
                </a:solidFill>
              </a:rPr>
              <a:t>blog</a:t>
            </a:r>
            <a:endParaRPr lang="tr-TR" dirty="0">
              <a:solidFill>
                <a:srgbClr val="FF0000"/>
              </a:solidFill>
            </a:endParaRPr>
          </a:p>
        </p:txBody>
      </p:sp>
    </p:spTree>
    <p:extLst>
      <p:ext uri="{BB962C8B-B14F-4D97-AF65-F5344CB8AC3E}">
        <p14:creationId xmlns:p14="http://schemas.microsoft.com/office/powerpoint/2010/main" val="143341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scheduling process</a:t>
            </a:r>
            <a:r>
              <a:rPr lang="en-GB" dirty="0"/>
              <a:t> </a:t>
            </a:r>
            <a:endParaRPr lang="en-US" dirty="0"/>
          </a:p>
        </p:txBody>
      </p:sp>
      <p:pic>
        <p:nvPicPr>
          <p:cNvPr id="4" name="Content Placeholder 3" descr="23.4 SchedulingProcess.eps"/>
          <p:cNvPicPr>
            <a:picLocks noGrp="1" noChangeAspect="1"/>
          </p:cNvPicPr>
          <p:nvPr>
            <p:ph idx="1"/>
          </p:nvPr>
        </p:nvPicPr>
        <p:blipFill>
          <a:blip r:embed="rId2"/>
          <a:srcRect t="-93314" b="-93314"/>
          <a:stretch>
            <a:fillRect/>
          </a:stretch>
        </p:blip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a:t>Schedule representation</a:t>
            </a:r>
          </a:p>
        </p:txBody>
      </p:sp>
      <p:sp>
        <p:nvSpPr>
          <p:cNvPr id="32771" name="Rectangle 3"/>
          <p:cNvSpPr>
            <a:spLocks noGrp="1" noChangeArrowheads="1"/>
          </p:cNvSpPr>
          <p:nvPr>
            <p:ph type="body" idx="1"/>
          </p:nvPr>
        </p:nvSpPr>
        <p:spPr>
          <a:noFill/>
          <a:ln/>
        </p:spPr>
        <p:txBody>
          <a:bodyPr lIns="90840" tIns="44623" rIns="90840" bIns="44623"/>
          <a:lstStyle/>
          <a:p>
            <a:r>
              <a:rPr lang="en-GB" dirty="0">
                <a:solidFill>
                  <a:srgbClr val="FF0000"/>
                </a:solidFill>
              </a:rPr>
              <a:t>Graphical notations </a:t>
            </a:r>
            <a:r>
              <a:rPr lang="en-GB" dirty="0">
                <a:solidFill>
                  <a:schemeClr val="tx1"/>
                </a:solidFill>
              </a:rPr>
              <a:t>are normally used to illustrate the project schedule.</a:t>
            </a:r>
          </a:p>
          <a:p>
            <a:r>
              <a:rPr lang="en-GB" dirty="0"/>
              <a:t>These show </a:t>
            </a:r>
            <a:r>
              <a:rPr lang="en-GB" dirty="0">
                <a:solidFill>
                  <a:srgbClr val="FF0000"/>
                </a:solidFill>
              </a:rPr>
              <a:t>the project breakdown </a:t>
            </a:r>
            <a:r>
              <a:rPr lang="en-GB" dirty="0"/>
              <a:t>into tasks. Tasks should not be too small. They should take about a week or two.</a:t>
            </a:r>
          </a:p>
          <a:p>
            <a:r>
              <a:rPr lang="en-GB" dirty="0">
                <a:solidFill>
                  <a:srgbClr val="FF0000"/>
                </a:solidFill>
              </a:rPr>
              <a:t>Bar charts are the most commonly used representation for project schedules</a:t>
            </a:r>
            <a:r>
              <a:rPr lang="en-GB" dirty="0"/>
              <a:t>. They show the schedule as activities or resources against time.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bar chart</a:t>
            </a:r>
            <a:r>
              <a:rPr lang="en-GB" dirty="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r>
              <a:rPr lang="en-GB" dirty="0"/>
              <a:t> </a:t>
            </a:r>
            <a:endParaRPr lang="en-US" dirty="0"/>
          </a:p>
        </p:txBody>
      </p:sp>
      <p:pic>
        <p:nvPicPr>
          <p:cNvPr id="4" name="Content Placeholder 3" descr="23.7 Staff-alloc-chart.eps"/>
          <p:cNvPicPr>
            <a:picLocks noGrp="1" noChangeAspect="1"/>
          </p:cNvPicPr>
          <p:nvPr>
            <p:ph idx="1"/>
          </p:nvPr>
        </p:nvPicPr>
        <p:blipFill>
          <a:blip r:embed="rId2"/>
          <a:srcRect l="-19573" r="-19573"/>
          <a:stretch>
            <a:fillRect/>
          </a:stretch>
        </p:blip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3" name="Content Placeholder 2"/>
          <p:cNvSpPr>
            <a:spLocks noGrp="1"/>
          </p:cNvSpPr>
          <p:nvPr>
            <p:ph idx="1"/>
          </p:nvPr>
        </p:nvSpPr>
        <p:spPr/>
        <p:txBody>
          <a:bodyPr/>
          <a:lstStyle/>
          <a:p>
            <a:r>
              <a:rPr lang="en-US" dirty="0"/>
              <a:t>Agile methods of software development are iterative approaches where the software is developed and delivered to customers in increments. </a:t>
            </a:r>
          </a:p>
          <a:p>
            <a:r>
              <a:rPr lang="en-US" dirty="0"/>
              <a:t>Unlike plan-driven approaches, the functionality of these increments is not planned in advance but is decided during the development. </a:t>
            </a:r>
          </a:p>
          <a:p>
            <a:pPr lvl="1"/>
            <a:r>
              <a:rPr lang="en-US" dirty="0"/>
              <a:t>The decision on what to include in an increment depends on progress and on the customer’s priorities. </a:t>
            </a:r>
          </a:p>
          <a:p>
            <a:r>
              <a:rPr lang="en-US" dirty="0"/>
              <a:t>The customer’s priorities and requirements change so it makes sense to have a flexible plan that can accommodate these changes.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stages</a:t>
            </a:r>
          </a:p>
        </p:txBody>
      </p:sp>
      <p:sp>
        <p:nvSpPr>
          <p:cNvPr id="3" name="Content Placeholder 2"/>
          <p:cNvSpPr>
            <a:spLocks noGrp="1"/>
          </p:cNvSpPr>
          <p:nvPr>
            <p:ph idx="1"/>
          </p:nvPr>
        </p:nvSpPr>
        <p:spPr/>
        <p:txBody>
          <a:bodyPr/>
          <a:lstStyle/>
          <a:p>
            <a:r>
              <a:rPr lang="en-US" dirty="0"/>
              <a:t>Release planning, which looks ahead for several months and decides on the features that should be included in a release of a system.</a:t>
            </a:r>
            <a:endParaRPr lang="en-GB" dirty="0"/>
          </a:p>
          <a:p>
            <a:r>
              <a:rPr lang="en-US" dirty="0"/>
              <a:t>Iteration planning, which has a shorter term outlook, and focuses on planning the next increment of a system. This is typically 2-4 weeks of work for the team.</a:t>
            </a:r>
            <a:endParaRPr lang="en-GB"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in XP</a:t>
            </a:r>
            <a:r>
              <a:rPr lang="en-GB" dirty="0"/>
              <a:t> </a:t>
            </a:r>
            <a:endParaRPr lang="en-US" dirty="0"/>
          </a:p>
        </p:txBody>
      </p:sp>
      <p:pic>
        <p:nvPicPr>
          <p:cNvPr id="4" name="Content Placeholder 3" descr="23.8 PlanningGame.eps"/>
          <p:cNvPicPr>
            <a:picLocks noGrp="1" noChangeAspect="1"/>
          </p:cNvPicPr>
          <p:nvPr>
            <p:ph idx="1"/>
          </p:nvPr>
        </p:nvPicPr>
        <p:blipFill>
          <a:blip r:embed="rId2"/>
          <a:srcRect t="-169985" b="-169985"/>
          <a:stretch>
            <a:fillRect/>
          </a:stretch>
        </p:blip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Story-based planning</a:t>
            </a:r>
          </a:p>
        </p:txBody>
      </p:sp>
      <p:sp>
        <p:nvSpPr>
          <p:cNvPr id="3" name="Content Placeholder 2"/>
          <p:cNvSpPr>
            <a:spLocks noGrp="1"/>
          </p:cNvSpPr>
          <p:nvPr>
            <p:ph idx="1"/>
          </p:nvPr>
        </p:nvSpPr>
        <p:spPr/>
        <p:txBody>
          <a:bodyPr/>
          <a:lstStyle/>
          <a:p>
            <a:r>
              <a:rPr lang="en-US" sz="2000" dirty="0"/>
              <a:t>The system specification in XP is based on user stories that reflect the features that should be included in the system. </a:t>
            </a:r>
          </a:p>
          <a:p>
            <a:r>
              <a:rPr lang="en-US" sz="2000" dirty="0"/>
              <a:t>The project team read and discuss the stories and rank them in order of the amount of time they think it will take to implement the story.</a:t>
            </a:r>
            <a:r>
              <a:rPr lang="en-GB" sz="2000" dirty="0"/>
              <a:t> </a:t>
            </a:r>
          </a:p>
          <a:p>
            <a:r>
              <a:rPr lang="en-US" sz="2000" dirty="0"/>
              <a:t>Release planning involves selecting and refining the stories that will reflect the features to be implemented in a release of a system and the order in which the stories should be implemented.</a:t>
            </a:r>
            <a:r>
              <a:rPr lang="en-GB" sz="2000" dirty="0"/>
              <a:t> </a:t>
            </a:r>
          </a:p>
          <a:p>
            <a:r>
              <a:rPr lang="en-US" sz="2000" dirty="0"/>
              <a:t>Stories to be implemented in each iteration are chosen, with the number of stories reflecting the time to deliver an iteration (usually 2 or 3 weeks).</a:t>
            </a:r>
            <a:r>
              <a:rPr lang="en-GB" sz="2000" dirty="0"/>
              <a:t>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Software pricing</a:t>
            </a:r>
            <a:endParaRPr lang="en-GB" dirty="0"/>
          </a:p>
          <a:p>
            <a:r>
              <a:rPr lang="en-US" dirty="0"/>
              <a:t>Plan-driven development</a:t>
            </a:r>
            <a:endParaRPr lang="en-GB" dirty="0"/>
          </a:p>
          <a:p>
            <a:r>
              <a:rPr lang="en-US" dirty="0"/>
              <a:t>Project scheduling</a:t>
            </a:r>
            <a:endParaRPr lang="en-GB" dirty="0"/>
          </a:p>
          <a:p>
            <a:r>
              <a:rPr lang="en-US" dirty="0"/>
              <a:t>Agile planning</a:t>
            </a:r>
            <a:endParaRPr lang="en-GB" dirty="0"/>
          </a:p>
          <a:p>
            <a:r>
              <a:rPr lang="en-US" dirty="0"/>
              <a:t>Estimation techniques</a:t>
            </a:r>
            <a:r>
              <a:rPr lang="en-GB" dirty="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it may be adjusted depending on the market and organizational priorities. </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r>
              <a:rPr lang="en-US" sz="2000" dirty="0"/>
              <a:t>Project scheduling involves the creation of graphical representations the project plan. Bar </a:t>
            </a:r>
            <a:r>
              <a:rPr lang="en-US" sz="2000" dirty="0" err="1"/>
              <a:t>chartsshow</a:t>
            </a:r>
            <a:r>
              <a:rPr lang="en-US" sz="2000" dirty="0"/>
              <a:t> the activity duration and staffing timelines, are the most commonly used schedule representations. </a:t>
            </a:r>
          </a:p>
          <a:p>
            <a:r>
              <a:rPr lang="en-US" sz="2000" dirty="0"/>
              <a:t>The XP planning game involves the whole team in project planning. The plan is developed incrementally and, if problems arise, is adjusted. Software functionality is reduced instead of delaying delivery of an increment.</a:t>
            </a:r>
            <a:endParaRPr lang="en-GB" sz="2000" dirty="0"/>
          </a:p>
          <a:p>
            <a:endParaRPr lang="en-GB" sz="2000"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23 – Project planning</a:t>
            </a:r>
          </a:p>
        </p:txBody>
      </p:sp>
      <p:sp>
        <p:nvSpPr>
          <p:cNvPr id="3" name="Subtitle 2"/>
          <p:cNvSpPr>
            <a:spLocks noGrp="1"/>
          </p:cNvSpPr>
          <p:nvPr>
            <p:ph type="subTitle" idx="1"/>
          </p:nvPr>
        </p:nvSpPr>
        <p:spPr/>
        <p:txBody>
          <a:bodyPr/>
          <a:lstStyle/>
          <a:p>
            <a:r>
              <a:rPr lang="en-US" dirty="0"/>
              <a:t>Lecture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lstStyle/>
          <a:p>
            <a:r>
              <a:rPr lang="en-US" dirty="0"/>
              <a:t>Organizations need to make software effort and cost estimates. There are two types of technique that can be used to do this:</a:t>
            </a:r>
            <a:endParaRPr lang="en-GB" dirty="0"/>
          </a:p>
          <a:p>
            <a:pPr lvl="1"/>
            <a:r>
              <a:rPr lang="en-US" i="1" dirty="0"/>
              <a:t>Experience-based techniques</a:t>
            </a:r>
            <a:r>
              <a:rPr lang="en-US" dirty="0"/>
              <a:t> The estimate of future effort requirements is based on the manager’s experience of past projects and the application domain. Essentially, the manager makes an informed judgment of what the effort requirements are likely to be.</a:t>
            </a:r>
            <a:endParaRPr lang="en-GB" dirty="0"/>
          </a:p>
          <a:p>
            <a:pPr lvl="1"/>
            <a:r>
              <a:rPr lang="en-US" i="1" dirty="0"/>
              <a:t>Algorithmic cost modeling</a:t>
            </a:r>
            <a:r>
              <a:rPr lang="en-US" dirty="0"/>
              <a:t> In this approach, a formulaic approach is used to compute the project effort based on estimates of product attributes, such as size, and process characteristics, such as experience of staff involved.</a:t>
            </a:r>
            <a:endParaRPr lang="en-GB"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lstStyle/>
          <a:p>
            <a:r>
              <a:rPr lang="en-US" dirty="0"/>
              <a:t>Experience-based techniques rely on judgments based on experience of past projects and the effort expended in these projects on software development activities. </a:t>
            </a:r>
          </a:p>
          <a:p>
            <a:r>
              <a:rPr lang="en-US" dirty="0"/>
              <a:t>Typically, you identify the deliverables to be produced in a project and the different software components or systems that are to be developed. </a:t>
            </a:r>
          </a:p>
          <a:p>
            <a:r>
              <a:rPr lang="en-US" dirty="0"/>
              <a:t>You document these in a spreadsheet, estimate them individually and compute the total effort required. </a:t>
            </a:r>
          </a:p>
          <a:p>
            <a:r>
              <a:rPr lang="en-US" dirty="0"/>
              <a:t>It usually helps to get a group of people involved in the effort estimation and to ask each member of the group to explain their estimate.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(commercial of the shelves)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p>
          <a:p>
            <a:pPr>
              <a:lnSpc>
                <a:spcPct val="90000"/>
              </a:lnSpc>
            </a:pPr>
            <a:r>
              <a:rPr lang="en-GB" dirty="0"/>
              <a:t>The estimates of the factors contributing to B and M are subjective and vary according to the judgment of the estimator.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p:blipFill>
          <a:blip r:embed="rId2"/>
          <a:srcRect l="-5286" r="-5286"/>
          <a:stretch>
            <a:fillRect/>
          </a:stretch>
        </p:blip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COCOMO 2 (</a:t>
            </a:r>
            <a:r>
              <a:rPr lang="en-US" dirty="0" err="1"/>
              <a:t>COnstructive</a:t>
            </a:r>
            <a:r>
              <a:rPr lang="en-US" dirty="0"/>
              <a:t> </a:t>
            </a:r>
            <a:r>
              <a:rPr lang="en-US" dirty="0" err="1"/>
              <a:t>COst</a:t>
            </a:r>
            <a:r>
              <a:rPr lang="en-US" dirty="0"/>
              <a:t>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Tree>
  </p:cSld>
  <p:clrMapOvr>
    <a:masterClrMapping/>
  </p:clrMapOvr>
  <p:transition advTm="2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pic>
        <p:nvPicPr>
          <p:cNvPr id="4" name="Content Placeholder 3" descr="23.10 COCOMO-models.eps"/>
          <p:cNvPicPr>
            <a:picLocks noGrp="1" noChangeAspect="1"/>
          </p:cNvPicPr>
          <p:nvPr>
            <p:ph idx="1"/>
          </p:nvPr>
        </p:nvPicPr>
        <p:blipFill>
          <a:blip r:embed="rId2"/>
          <a:srcRect l="-3410" r="-3410"/>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a:t>Project planning involves </a:t>
            </a:r>
            <a:r>
              <a:rPr lang="en-US" dirty="0">
                <a:solidFill>
                  <a:srgbClr val="FF0000"/>
                </a:solidFill>
              </a:rPr>
              <a:t>breaking down the work into parts</a:t>
            </a:r>
            <a:r>
              <a:rPr lang="en-US" dirty="0"/>
              <a:t> and </a:t>
            </a:r>
            <a:r>
              <a:rPr lang="en-US" dirty="0">
                <a:solidFill>
                  <a:srgbClr val="FF0000"/>
                </a:solidFill>
              </a:rPr>
              <a:t>assign</a:t>
            </a:r>
            <a:r>
              <a:rPr lang="en-US" dirty="0"/>
              <a:t> these to project </a:t>
            </a:r>
            <a:r>
              <a:rPr lang="en-US" dirty="0">
                <a:solidFill>
                  <a:srgbClr val="FF0000"/>
                </a:solidFill>
              </a:rPr>
              <a:t>team members</a:t>
            </a:r>
            <a:r>
              <a:rPr lang="en-US" dirty="0"/>
              <a:t>, </a:t>
            </a:r>
            <a:r>
              <a:rPr lang="en-US" dirty="0">
                <a:solidFill>
                  <a:srgbClr val="FF0000"/>
                </a:solidFill>
              </a:rPr>
              <a:t>anticipate problems </a:t>
            </a:r>
            <a:r>
              <a:rPr lang="en-US" dirty="0"/>
              <a:t>that might arise and prepare tentative solutions to those problems. </a:t>
            </a:r>
          </a:p>
          <a:p>
            <a:r>
              <a:rPr lang="en-US" dirty="0"/>
              <a:t>The project plan is used to </a:t>
            </a:r>
            <a:r>
              <a:rPr lang="en-US" dirty="0">
                <a:solidFill>
                  <a:srgbClr val="FF0000"/>
                </a:solidFill>
              </a:rPr>
              <a:t>communicate how the work will be done</a:t>
            </a:r>
            <a:r>
              <a:rPr lang="en-US" dirty="0"/>
              <a:t> to the project team and customers, and to help </a:t>
            </a:r>
            <a:r>
              <a:rPr lang="en-US" dirty="0">
                <a:solidFill>
                  <a:srgbClr val="FF0000"/>
                </a:solidFill>
              </a:rPr>
              <a:t>assess progress </a:t>
            </a:r>
            <a:r>
              <a:rPr lang="en-US" dirty="0"/>
              <a:t>on the project.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Application-point productivity</a:t>
            </a:r>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a:solidFill>
                            <a:srgbClr val="000000"/>
                          </a:solidFill>
                          <a:latin typeface="Arial"/>
                          <a:ea typeface="Times New Roman"/>
                          <a:cs typeface="Arial"/>
                        </a:rPr>
                        <a:t>Developer’s 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cSld>
  <p:clrMapOvr>
    <a:masterClrMapping/>
  </p:clrMapOvr>
  <p:transition advTm="2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r>
              <a:rPr lang="en-US" b="1" dirty="0"/>
              <a:t> </a:t>
            </a:r>
            <a:r>
              <a:rPr lang="en-US" dirty="0"/>
              <a:t>factors used in the exponent computation in the post-architecture model</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Scale 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err="1">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stages</a:t>
            </a:r>
          </a:p>
        </p:txBody>
      </p:sp>
      <p:sp>
        <p:nvSpPr>
          <p:cNvPr id="3" name="Content Placeholder 2"/>
          <p:cNvSpPr>
            <a:spLocks noGrp="1"/>
          </p:cNvSpPr>
          <p:nvPr>
            <p:ph idx="1"/>
          </p:nvPr>
        </p:nvSpPr>
        <p:spPr/>
        <p:txBody>
          <a:bodyPr/>
          <a:lstStyle/>
          <a:p>
            <a:r>
              <a:rPr lang="en-US" dirty="0">
                <a:solidFill>
                  <a:srgbClr val="FF0000"/>
                </a:solidFill>
              </a:rPr>
              <a:t>At the proposal stage</a:t>
            </a:r>
            <a:r>
              <a:rPr lang="en-US" dirty="0"/>
              <a:t>, when you </a:t>
            </a:r>
            <a:r>
              <a:rPr lang="en-US" dirty="0">
                <a:solidFill>
                  <a:srgbClr val="FF0000"/>
                </a:solidFill>
              </a:rPr>
              <a:t>are bidding for a contract</a:t>
            </a:r>
            <a:r>
              <a:rPr lang="en-US" dirty="0"/>
              <a:t> to develop or provide a software system. </a:t>
            </a:r>
          </a:p>
          <a:p>
            <a:r>
              <a:rPr lang="en-US" dirty="0">
                <a:solidFill>
                  <a:srgbClr val="FF0000"/>
                </a:solidFill>
              </a:rPr>
              <a:t>During the project startup phase</a:t>
            </a:r>
            <a:r>
              <a:rPr lang="en-US" dirty="0"/>
              <a:t>, when you have to plan who will work on the project, how the project will be broken down into increments, how resources will be allocated across your company, etc. </a:t>
            </a:r>
          </a:p>
          <a:p>
            <a:r>
              <a:rPr lang="en-US" dirty="0">
                <a:solidFill>
                  <a:srgbClr val="FF0000"/>
                </a:solidFill>
              </a:rPr>
              <a:t>Periodically throughout the project</a:t>
            </a:r>
            <a:r>
              <a:rPr lang="en-US" dirty="0"/>
              <a:t>, when you modify your plan in the light of experience gained and information from monitoring the progress of the work.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0415405"/>
              </p:ext>
            </p:extLst>
          </p:nvPr>
        </p:nvGraphicFramePr>
        <p:xfrm>
          <a:off x="1879479" y="1956568"/>
          <a:ext cx="5754775" cy="381000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rial"/>
                          <a:ea typeface="Times New Roman"/>
                          <a:cs typeface="Arial"/>
                        </a:rPr>
                        <a:t>Exponent 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rial"/>
                          <a:ea typeface="Times New Roman"/>
                          <a:cs typeface="Arial"/>
                        </a:rPr>
                        <a:t>128,000 DSI (Delivered Source Instruction)</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
        <p:nvSpPr>
          <p:cNvPr id="3" name="Rectangle 2"/>
          <p:cNvSpPr/>
          <p:nvPr/>
        </p:nvSpPr>
        <p:spPr>
          <a:xfrm>
            <a:off x="1337888" y="6087175"/>
            <a:ext cx="7264521" cy="523220"/>
          </a:xfrm>
          <a:prstGeom prst="rect">
            <a:avLst/>
          </a:prstGeom>
        </p:spPr>
        <p:txBody>
          <a:bodyPr wrap="square">
            <a:spAutoFit/>
          </a:bodyPr>
          <a:lstStyle/>
          <a:p>
            <a:r>
              <a:rPr lang="en-US" sz="1400" dirty="0"/>
              <a:t>DSI is the primary input to many tools for estimating software cost. The term "delivered" is generally meant to exclude non-delivered support software such as test drivers.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433291" y="2634446"/>
          <a:ext cx="5754775" cy="274320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rial"/>
                          <a:ea typeface="Times New Roman"/>
                          <a:cs typeface="Arial"/>
                        </a:rPr>
                        <a:t>Exponent 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Estimation techniques for software may be experience-based, where managers judge the effort required, or algorithmic, where the effort required is computed from other estimated project parameters.</a:t>
            </a:r>
            <a:endParaRPr lang="en-GB" dirty="0"/>
          </a:p>
          <a:p>
            <a:r>
              <a:rPr lang="en-US" dirty="0"/>
              <a:t>The COCOMO 2 costing model is an algorithmic cost model that uses project, product, hardware and personnel attributes as well as product size and complexity attributes to derive a cost estimate.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p:txBody>
          <a:bodyPr/>
          <a:lstStyle/>
          <a:p>
            <a:r>
              <a:rPr lang="en-US" dirty="0"/>
              <a:t>Software cost and schedule estimating introduction (Sections 1 &amp; 2) – The history, art, and science behind developing reasonable cost estimates.</a:t>
            </a:r>
          </a:p>
          <a:p>
            <a:r>
              <a:rPr lang="en-US" dirty="0"/>
              <a:t>Software development process (Section 2) – The evolution of software development, various methods or approaches, and key issues.</a:t>
            </a:r>
          </a:p>
          <a:p>
            <a:r>
              <a:rPr lang="en-US" dirty="0"/>
              <a:t>Levels of detail in software estimates (Section 3) – Guidelines and theory to help determine the best or most appropriate method for evaluating given data and formulating an estimate. The cost of developing the system is just the tip of the iceberg when the cost over the entire life of the program is considered.</a:t>
            </a:r>
          </a:p>
        </p:txBody>
      </p:sp>
    </p:spTree>
    <p:extLst>
      <p:ext uri="{BB962C8B-B14F-4D97-AF65-F5344CB8AC3E}">
        <p14:creationId xmlns:p14="http://schemas.microsoft.com/office/powerpoint/2010/main" val="3521207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p:txBody>
          <a:bodyPr/>
          <a:lstStyle/>
          <a:p>
            <a:r>
              <a:rPr lang="en-US" dirty="0"/>
              <a:t>System level estimating process (Section 4) – A concise introduction to the software cost estimating process at the system level, taking place prior to knowledge of the software architecture (Milestone A). This process assumes a generic developer and total effective software size, including growth. Estimates include validation and effort allocation.</a:t>
            </a:r>
          </a:p>
          <a:p>
            <a:endParaRPr lang="nl-NL" dirty="0"/>
          </a:p>
        </p:txBody>
      </p:sp>
    </p:spTree>
    <p:extLst>
      <p:ext uri="{BB962C8B-B14F-4D97-AF65-F5344CB8AC3E}">
        <p14:creationId xmlns:p14="http://schemas.microsoft.com/office/powerpoint/2010/main" val="1850789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p:txBody>
          <a:bodyPr/>
          <a:lstStyle/>
          <a:p>
            <a:r>
              <a:rPr lang="en-US" dirty="0"/>
              <a:t>Component level estimating process (Section 5) – A concise introduction to the software cost and schedule estimating process at the component level (Milestone B) using the effective component (CSCI) size including growth, the developer capability and environment, and product constraints to determine the development cost and schedule. Estimates include cost and schedule validation, as well as effort and schedule allocation.</a:t>
            </a:r>
          </a:p>
          <a:p>
            <a:r>
              <a:rPr lang="en-US" dirty="0"/>
              <a:t>Estimating effective size (Section 6) – A key element in determining the effort and subsequent cost and schedule is the size of the software program(s) within the system. This section explains two primary methods of size estimation: effective source lines of code and function points.</a:t>
            </a:r>
          </a:p>
        </p:txBody>
      </p:sp>
    </p:spTree>
    <p:extLst>
      <p:ext uri="{BB962C8B-B14F-4D97-AF65-F5344CB8AC3E}">
        <p14:creationId xmlns:p14="http://schemas.microsoft.com/office/powerpoint/2010/main" val="338495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p:txBody>
          <a:bodyPr/>
          <a:lstStyle/>
          <a:p>
            <a:r>
              <a:rPr lang="en-US" dirty="0"/>
              <a:t>Productivity factor evaluation (Section 7) – Software development effort estimates at the system level are dependent upon the effective size and the generic developer productivity for the given system type. Productivity factors can be derived from historic industry data or from specific developer data (if available).</a:t>
            </a:r>
          </a:p>
          <a:p>
            <a:r>
              <a:rPr lang="en-US" dirty="0"/>
              <a:t>Evaluating developer capability (Section 8) – An important factor in a component level estimate is the developer’s capability, experience, and specific qualifications for the target software system. This section explains the attributes that define developer capabilities in terms of efficiency or productivity.</a:t>
            </a:r>
          </a:p>
        </p:txBody>
      </p:sp>
    </p:spTree>
    <p:extLst>
      <p:ext uri="{BB962C8B-B14F-4D97-AF65-F5344CB8AC3E}">
        <p14:creationId xmlns:p14="http://schemas.microsoft.com/office/powerpoint/2010/main" val="344136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planning</a:t>
            </a:r>
          </a:p>
        </p:txBody>
      </p:sp>
      <p:sp>
        <p:nvSpPr>
          <p:cNvPr id="3" name="Content Placeholder 2"/>
          <p:cNvSpPr>
            <a:spLocks noGrp="1"/>
          </p:cNvSpPr>
          <p:nvPr>
            <p:ph idx="1"/>
          </p:nvPr>
        </p:nvSpPr>
        <p:spPr/>
        <p:txBody>
          <a:bodyPr/>
          <a:lstStyle/>
          <a:p>
            <a:r>
              <a:rPr lang="en-US" dirty="0"/>
              <a:t>Planning may be necessary with only outline software requirements.</a:t>
            </a:r>
          </a:p>
          <a:p>
            <a:r>
              <a:rPr lang="en-US" dirty="0"/>
              <a:t>The aim of planning at this stage is to provide information that will be used in setting a price for the system to customers.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a:xfrm>
            <a:off x="186755" y="1600200"/>
            <a:ext cx="8957245" cy="4525963"/>
          </a:xfrm>
        </p:spPr>
        <p:txBody>
          <a:bodyPr/>
          <a:lstStyle/>
          <a:p>
            <a:r>
              <a:rPr lang="en-US" dirty="0"/>
              <a:t>Development environment evaluation (Section 9) – The development environment (management, work atmosphere, etc.) and product traits (complexity, language, etc.), combined with the developer’s skill and experience directly impact the cost of the development. This section quantitatively describes the impacts of the development environment in terms of productivity.</a:t>
            </a:r>
          </a:p>
          <a:p>
            <a:r>
              <a:rPr lang="en-US" dirty="0"/>
              <a:t>Product characteristics evaluation (Section 10) – The product characteristics (real-time operation, security, etc.) and constraints (requirements stability, memory, CPU, etc.) reduce the development efficiency and increase cost and schedule. This section quantitatively describes the impacts of the product characteristics on development cost and schedule and the associated estimates.</a:t>
            </a:r>
          </a:p>
        </p:txBody>
      </p:sp>
    </p:spTree>
    <p:extLst>
      <p:ext uri="{BB962C8B-B14F-4D97-AF65-F5344CB8AC3E}">
        <p14:creationId xmlns:p14="http://schemas.microsoft.com/office/powerpoint/2010/main" val="3198154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p:txBody>
          <a:bodyPr/>
          <a:lstStyle/>
          <a:p>
            <a:r>
              <a:rPr lang="en-US" sz="1600" dirty="0"/>
              <a:t>Acronyms (Appendix A) – This appendix contains a list of the acronyms used in the handbook and by the estimating tools supported by the handbook.</a:t>
            </a:r>
          </a:p>
          <a:p>
            <a:r>
              <a:rPr lang="en-US" sz="1600" dirty="0"/>
              <a:t>Terminology (Appendix B) – This section contains definitions and terminology common to this handbook and the software estimating discipline.</a:t>
            </a:r>
          </a:p>
          <a:p>
            <a:r>
              <a:rPr lang="en-US" sz="1600" dirty="0"/>
              <a:t>Bibliography (Appendix C) – This section contains a list of useful resources for software development cost and schedule estimators. The list also includes material useful for software development planners and managers.</a:t>
            </a:r>
          </a:p>
          <a:p>
            <a:r>
              <a:rPr lang="en-US" sz="1600" dirty="0"/>
              <a:t>Software life cycle approaches (Appendix D) – This appendix provides background information describing the common software development approaches and discusses topics such as spiral and incremental development.</a:t>
            </a:r>
          </a:p>
          <a:p>
            <a:r>
              <a:rPr lang="en-US" sz="1600" dirty="0"/>
              <a:t>Software estimating models (Appendix E) – This section describes the myriad of estimate types and models available for the software cost and schedule estimator.</a:t>
            </a:r>
          </a:p>
        </p:txBody>
      </p:sp>
    </p:spTree>
    <p:extLst>
      <p:ext uri="{BB962C8B-B14F-4D97-AF65-F5344CB8AC3E}">
        <p14:creationId xmlns:p14="http://schemas.microsoft.com/office/powerpoint/2010/main" val="4094540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55" y="274638"/>
            <a:ext cx="7563677" cy="1143000"/>
          </a:xfrm>
        </p:spPr>
        <p:txBody>
          <a:bodyPr/>
          <a:lstStyle/>
          <a:p>
            <a:r>
              <a:rPr lang="en-US" dirty="0"/>
              <a:t>Software Development Cost Estimating Handbook Volume 1,  </a:t>
            </a:r>
            <a:r>
              <a:rPr lang="en-US" dirty="0" err="1"/>
              <a:t>Airforce</a:t>
            </a:r>
            <a:r>
              <a:rPr lang="en-US" dirty="0"/>
              <a:t> Cost Analysis Agency</a:t>
            </a:r>
          </a:p>
        </p:txBody>
      </p:sp>
      <p:sp>
        <p:nvSpPr>
          <p:cNvPr id="3" name="Content Placeholder 2"/>
          <p:cNvSpPr>
            <a:spLocks noGrp="1"/>
          </p:cNvSpPr>
          <p:nvPr>
            <p:ph idx="1"/>
          </p:nvPr>
        </p:nvSpPr>
        <p:spPr/>
        <p:txBody>
          <a:bodyPr/>
          <a:lstStyle/>
          <a:p>
            <a:r>
              <a:rPr lang="en-US" sz="1600" dirty="0"/>
              <a:t>System-level estimate case study (Appendix F) – This section walks the reader through a system-level estimate example, incorporating the processes, practices, and background material introduced in the core sections of the handbook.</a:t>
            </a:r>
          </a:p>
          <a:p>
            <a:r>
              <a:rPr lang="en-US" sz="1600" dirty="0"/>
              <a:t>Component-level estimate case study (Appendix G) – This section, like the previous section, works through an in-depth example at the component level.</a:t>
            </a:r>
          </a:p>
          <a:p>
            <a:r>
              <a:rPr lang="en-US" sz="1600" dirty="0"/>
              <a:t>The defense acquisition system (Appendix H) – This appendix provides background information describing the defense acquisition framework and how software estimates fit into that process.</a:t>
            </a:r>
          </a:p>
          <a:p>
            <a:r>
              <a:rPr lang="en-US" sz="1600" dirty="0"/>
              <a:t>Data collection (Appendix I) – Data collection (as highlighted in the core sections) without efforts to validate and normalize it is of limited value. This section provides guidelines, instructions, and suggested formats for collecting useful data.</a:t>
            </a:r>
          </a:p>
        </p:txBody>
      </p:sp>
    </p:spTree>
    <p:extLst>
      <p:ext uri="{BB962C8B-B14F-4D97-AF65-F5344CB8AC3E}">
        <p14:creationId xmlns:p14="http://schemas.microsoft.com/office/powerpoint/2010/main" val="331885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a:t>Software pricing</a:t>
            </a:r>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p>
          <a:p>
            <a:pPr lvl="1"/>
            <a:r>
              <a:rPr lang="en-GB" dirty="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562</TotalTime>
  <Words>4494</Words>
  <Application>Microsoft Macintosh PowerPoint</Application>
  <PresentationFormat>On-screen Show (4:3)</PresentationFormat>
  <Paragraphs>395</Paragraphs>
  <Slides>62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ＭＳ Ｐゴシック</vt:lpstr>
      <vt:lpstr>Arial</vt:lpstr>
      <vt:lpstr>Calibri</vt:lpstr>
      <vt:lpstr>Helvetica</vt:lpstr>
      <vt:lpstr>Symbol</vt:lpstr>
      <vt:lpstr>Times New Roman</vt:lpstr>
      <vt:lpstr>Wingdings</vt:lpstr>
      <vt:lpstr>SE9</vt:lpstr>
      <vt:lpstr>Chapter 23 – Project planning</vt:lpstr>
      <vt:lpstr>PowerPoint Presentation</vt:lpstr>
      <vt:lpstr>Topics covered</vt:lpstr>
      <vt:lpstr>Project planning</vt:lpstr>
      <vt:lpstr>Planning stages</vt:lpstr>
      <vt:lpstr>Proposal planning</vt:lpstr>
      <vt:lpstr>Software pricing</vt:lpstr>
      <vt:lpstr>Factors affecting software pricing </vt:lpstr>
      <vt:lpstr>Factors affecting software pricing </vt:lpstr>
      <vt:lpstr>Plan-driven and agile specification-SWE513 </vt:lpstr>
      <vt:lpstr>Plan-driven development</vt:lpstr>
      <vt:lpstr>Plan-driven development – pros and cons</vt:lpstr>
      <vt:lpstr>Project plans in Plan-Driven Development</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COCOMO 2 (COnstructive COst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Software Development Cost Estimating Handbook Volume 1,  Airforce Cost Analysis Agency</vt:lpstr>
      <vt:lpstr>Software Development Cost Estimating Handbook Volume 1,  Airforce Cost Analysis Agency</vt:lpstr>
      <vt:lpstr>Software Development Cost Estimating Handbook Volume 1,  Airforce Cost Analysis Agency</vt:lpstr>
      <vt:lpstr>Software Development Cost Estimating Handbook Volume 1,  Airforce Cost Analysis Agency</vt:lpstr>
      <vt:lpstr>Software Development Cost Estimating Handbook Volume 1,  Airforce Cost Analysis Agency</vt:lpstr>
      <vt:lpstr>Software Development Cost Estimating Handbook Volume 1,  Airforce Cost Analysis Agency</vt:lpstr>
      <vt:lpstr>Software Development Cost Estimating Handbook Volume 1,  Airforce Cost Analysis Agency</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Microsoft Office User</cp:lastModifiedBy>
  <cp:revision>22</cp:revision>
  <dcterms:created xsi:type="dcterms:W3CDTF">2010-02-15T19:53:37Z</dcterms:created>
  <dcterms:modified xsi:type="dcterms:W3CDTF">2024-03-13T17:08:19Z</dcterms:modified>
</cp:coreProperties>
</file>