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2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1" r:id="rId2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16F-2028-4A0A-B370-5D3A31434AD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88C-3777-4B19-BF80-AD11335F36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8967-0303-4205-A8B1-D39F533C21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AB2A-84F5-45D2-8C25-3AB1DB6234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E4F8-5FA8-4527-96C8-3D936D2FA30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7B96-2428-43FE-9A02-427F06013A6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54A-604A-4810-8CD3-5886CACAC88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58F4-0A80-427C-9EC5-8689C4F75E1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2D13-A3AD-485B-9A39-91061389F0D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16A-C1FE-4A1E-807E-58C16FC3573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4F486D-21DF-47C5-ADD4-130CE56B443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FE6DEF-C2E6-47C2-81F5-A6E96704908C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Breakdown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tr-T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You should stop when you have a sufficient description of the activity!</a:t>
            </a:r>
          </a:p>
          <a:p>
            <a:r>
              <a:rPr lang="tr-TR" dirty="0"/>
              <a:t>Use teams as subgroups rather than individuals.</a:t>
            </a:r>
          </a:p>
          <a:p>
            <a:r>
              <a:rPr lang="tr-TR"/>
              <a:t>Not </a:t>
            </a:r>
            <a:r>
              <a:rPr lang="tr-TR" dirty="0"/>
              <a:t>deeper than 3 or 4 levels!</a:t>
            </a:r>
          </a:p>
          <a:p>
            <a:r>
              <a:rPr lang="tr-TR" dirty="0"/>
              <a:t>Not a large tree!</a:t>
            </a:r>
            <a:endParaRPr lang="tr-TR" sz="2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Strategy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It must have a deliverable!</a:t>
            </a:r>
          </a:p>
          <a:p>
            <a:r>
              <a:rPr lang="tr-TR" dirty="0"/>
              <a:t>Not so close... Not so far...</a:t>
            </a:r>
          </a:p>
          <a:p>
            <a:r>
              <a:rPr lang="tr-TR" dirty="0"/>
              <a:t>Stated as “something done” or “something completed”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What is milestone?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It is the lowest level...</a:t>
            </a:r>
          </a:p>
          <a:p>
            <a:r>
              <a:rPr lang="tr-TR" dirty="0"/>
              <a:t>Contents: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b="1" dirty="0"/>
              <a:t> of the work product expected</a:t>
            </a:r>
            <a:br>
              <a:rPr lang="tr-TR" b="1" dirty="0"/>
            </a:br>
            <a:r>
              <a:rPr lang="en-US" dirty="0"/>
              <a:t>software element to be produced;</a:t>
            </a:r>
          </a:p>
          <a:p>
            <a:pPr lvl="1"/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staffing</a:t>
            </a:r>
            <a:r>
              <a:rPr lang="en-US" b="1" dirty="0"/>
              <a:t> requirements</a:t>
            </a:r>
            <a:br>
              <a:rPr lang="tr-TR" b="1" dirty="0"/>
            </a:br>
            <a:r>
              <a:rPr lang="en-US" dirty="0"/>
              <a:t>who or how many people will do this activity;</a:t>
            </a:r>
          </a:p>
          <a:p>
            <a:pPr lvl="1"/>
            <a:r>
              <a:rPr lang="en-US" b="1" dirty="0"/>
              <a:t>Names of </a:t>
            </a:r>
            <a:r>
              <a:rPr lang="en-US" b="1" dirty="0">
                <a:solidFill>
                  <a:srgbClr val="FF0000"/>
                </a:solidFill>
              </a:rPr>
              <a:t>responsible</a:t>
            </a:r>
            <a:r>
              <a:rPr lang="en-US" b="1" dirty="0"/>
              <a:t> individual(s)</a:t>
            </a:r>
            <a:br>
              <a:rPr lang="tr-TR" b="1" dirty="0"/>
            </a:br>
            <a:r>
              <a:rPr lang="en-US" dirty="0"/>
              <a:t>who is responsible for seeing that it is completed;</a:t>
            </a:r>
          </a:p>
          <a:p>
            <a:pPr lvl="1"/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scheduled</a:t>
            </a:r>
            <a:r>
              <a:rPr lang="en-US" b="1" dirty="0"/>
              <a:t> start and end dates</a:t>
            </a:r>
            <a:br>
              <a:rPr lang="tr-TR" b="1" dirty="0"/>
            </a:br>
            <a:r>
              <a:rPr lang="en-US" dirty="0"/>
              <a:t>when the activity is expected to start and to end;</a:t>
            </a:r>
          </a:p>
          <a:p>
            <a:pPr lvl="1"/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budget</a:t>
            </a:r>
            <a:r>
              <a:rPr lang="en-US" b="1" dirty="0"/>
              <a:t> assigned (dollars, hours, or other unit)</a:t>
            </a:r>
            <a:br>
              <a:rPr lang="tr-TR" b="1" dirty="0"/>
            </a:br>
            <a:r>
              <a:rPr lang="en-US" dirty="0"/>
              <a:t>the effort estimate for the activity;</a:t>
            </a:r>
          </a:p>
          <a:p>
            <a:pPr lvl="1"/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acceptance</a:t>
            </a:r>
            <a:r>
              <a:rPr lang="en-US" b="1" dirty="0"/>
              <a:t> criteria for the work</a:t>
            </a:r>
            <a:br>
              <a:rPr lang="tr-TR" b="1" dirty="0"/>
            </a:br>
            <a:r>
              <a:rPr lang="en-US" dirty="0"/>
              <a:t>defect level or other quality measure.</a:t>
            </a:r>
          </a:p>
          <a:p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What is work package?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work concerning the software product </a:t>
            </a:r>
            <a:r>
              <a:rPr lang="en-US" sz="2000" dirty="0"/>
              <a:t>(separate from hardware and work processes).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any higher system WBS </a:t>
            </a:r>
            <a:br>
              <a:rPr lang="tr-TR" dirty="0"/>
            </a:br>
            <a:r>
              <a:rPr lang="en-US" sz="2000" dirty="0"/>
              <a:t>(separate the software from other systems and components).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software WBS architecture </a:t>
            </a:r>
            <a:br>
              <a:rPr lang="tr-TR" dirty="0"/>
            </a:br>
            <a:r>
              <a:rPr lang="en-US" sz="2000" dirty="0"/>
              <a:t>(how to organize this software product and project).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Populate the software WBS architecture </a:t>
            </a:r>
            <a:br>
              <a:rPr lang="tr-TR" dirty="0"/>
            </a:br>
            <a:r>
              <a:rPr lang="en-US" sz="2000" dirty="0"/>
              <a:t>(identify all the parts and activities to produce them).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cost categories for software </a:t>
            </a:r>
            <a:br>
              <a:rPr lang="tr-TR" dirty="0"/>
            </a:br>
            <a:r>
              <a:rPr lang="en-US" sz="2000" dirty="0"/>
              <a:t>(prepare for estimation activities).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Building a WBS for software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Identify the Work Concerning Software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through the available documentation</a:t>
            </a:r>
            <a:endParaRPr lang="tr-TR" dirty="0"/>
          </a:p>
          <a:p>
            <a:pPr lvl="1"/>
            <a:r>
              <a:rPr lang="en-US" dirty="0"/>
              <a:t>SOW (best item to start with)</a:t>
            </a:r>
          </a:p>
          <a:p>
            <a:pPr lvl="1"/>
            <a:r>
              <a:rPr lang="en-US" dirty="0"/>
              <a:t>Specifications, concept of operation</a:t>
            </a:r>
          </a:p>
          <a:p>
            <a:pPr lvl="1"/>
            <a:r>
              <a:rPr lang="en-US" dirty="0"/>
              <a:t>Requirements documents of many kinds</a:t>
            </a:r>
          </a:p>
          <a:p>
            <a:pPr lvl="1"/>
            <a:r>
              <a:rPr lang="en-US" dirty="0"/>
              <a:t>Design documents</a:t>
            </a:r>
          </a:p>
          <a:p>
            <a:pPr lvl="1"/>
            <a:r>
              <a:rPr lang="en-US" dirty="0"/>
              <a:t>Standards (internal and external)</a:t>
            </a:r>
          </a:p>
          <a:p>
            <a:pPr lvl="1"/>
            <a:r>
              <a:rPr lang="en-US" dirty="0"/>
              <a:t>Customer conversations</a:t>
            </a:r>
          </a:p>
          <a:p>
            <a:pPr lvl="1"/>
            <a:r>
              <a:rPr lang="en-US" dirty="0"/>
              <a:t>Test criteria or expectations</a:t>
            </a:r>
          </a:p>
          <a:p>
            <a:r>
              <a:rPr lang="en-US" dirty="0"/>
              <a:t>List all items that might impact the cost</a:t>
            </a:r>
            <a:endParaRPr lang="tr-TR" dirty="0"/>
          </a:p>
          <a:p>
            <a:r>
              <a:rPr lang="en-US" dirty="0"/>
              <a:t>Include the what and where of each item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Any Higher System WBS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7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 whether there is a WBS for any higher system (higher project or program) and how the software fits in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643314"/>
            <a:ext cx="79375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Software WBS Architecture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1936"/>
          <a:stretch>
            <a:fillRect/>
          </a:stretch>
        </p:blipFill>
        <p:spPr bwMode="auto">
          <a:xfrm>
            <a:off x="214282" y="2643182"/>
            <a:ext cx="8658225" cy="316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Populate the Software WBS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22016"/>
          </a:xfrm>
        </p:spPr>
        <p:txBody>
          <a:bodyPr/>
          <a:lstStyle/>
          <a:p>
            <a:r>
              <a:rPr lang="tr-TR" dirty="0"/>
              <a:t>Cross-Reference Matrix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7286676" cy="361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Cost Categories for Software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93652"/>
          </a:xfrm>
        </p:spPr>
        <p:txBody>
          <a:bodyPr>
            <a:normAutofit/>
          </a:bodyPr>
          <a:lstStyle/>
          <a:p>
            <a:r>
              <a:rPr lang="tr-TR" dirty="0"/>
              <a:t>When necessary to </a:t>
            </a:r>
            <a:r>
              <a:rPr lang="en-US" dirty="0"/>
              <a:t>track unit-level costs in a WBS</a:t>
            </a:r>
            <a:endParaRPr lang="tr-TR" dirty="0"/>
          </a:p>
          <a:p>
            <a:r>
              <a:rPr lang="en-US" dirty="0"/>
              <a:t>Determines how the cost will be estimated</a:t>
            </a:r>
            <a:endParaRPr lang="tr-TR" dirty="0"/>
          </a:p>
          <a:p>
            <a:pPr lvl="1"/>
            <a:r>
              <a:rPr lang="en-US" dirty="0"/>
              <a:t>Capital equipment</a:t>
            </a:r>
            <a:r>
              <a:rPr lang="tr-TR" dirty="0"/>
              <a:t>: </a:t>
            </a:r>
            <a:r>
              <a:rPr lang="en-US" dirty="0"/>
              <a:t>currency, </a:t>
            </a:r>
            <a:endParaRPr lang="tr-TR" dirty="0"/>
          </a:p>
          <a:p>
            <a:pPr lvl="1"/>
            <a:r>
              <a:rPr lang="en-US" dirty="0"/>
              <a:t>Effort</a:t>
            </a:r>
            <a:r>
              <a:rPr lang="tr-TR" dirty="0"/>
              <a:t>:</a:t>
            </a:r>
            <a:r>
              <a:rPr lang="en-US" dirty="0"/>
              <a:t> hours, weeks, or months of labor, </a:t>
            </a:r>
            <a:endParaRPr lang="tr-TR" dirty="0"/>
          </a:p>
          <a:p>
            <a:pPr lvl="1"/>
            <a:r>
              <a:rPr lang="en-US" dirty="0"/>
              <a:t>Overhead items</a:t>
            </a:r>
            <a:r>
              <a:rPr lang="tr-TR" dirty="0"/>
              <a:t>: </a:t>
            </a:r>
            <a:r>
              <a:rPr lang="en-US" dirty="0"/>
              <a:t>proportional add-on (a percentage).</a:t>
            </a:r>
            <a:endParaRPr lang="tr-T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714884"/>
            <a:ext cx="666399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Questions?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you've got a project charter and an excited customer, </a:t>
            </a:r>
            <a:r>
              <a:rPr lang="en-US" dirty="0">
                <a:solidFill>
                  <a:srgbClr val="FF0000"/>
                </a:solidFill>
              </a:rPr>
              <a:t>why go to the trouble </a:t>
            </a:r>
            <a:r>
              <a:rPr lang="en-US" dirty="0"/>
              <a:t>to build a work breakdown structure?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/>
              <a:t>“... a hierarchical list of work activities required to complete a project.”</a:t>
            </a:r>
          </a:p>
          <a:p>
            <a:pPr lvl="1"/>
            <a:r>
              <a:rPr lang="tr-TR" dirty="0"/>
              <a:t>“... is a description of the work to be performed, broken down into its key components, to the lowest level.” </a:t>
            </a:r>
          </a:p>
          <a:p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What is WBS?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can be viewed as </a:t>
            </a:r>
          </a:p>
          <a:p>
            <a:pPr lvl="1"/>
            <a:r>
              <a:rPr lang="tr-TR" dirty="0"/>
              <a:t>a tree diagram</a:t>
            </a:r>
          </a:p>
          <a:p>
            <a:pPr lvl="1"/>
            <a:r>
              <a:rPr lang="tr-TR" dirty="0"/>
              <a:t>indentions</a:t>
            </a:r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Work breakdowns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Tree View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857364"/>
            <a:ext cx="7111232" cy="435771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97" y="2357430"/>
            <a:ext cx="8297991" cy="2647959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/>
              <a:t>Indentions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 major work products and deliverables.</a:t>
            </a:r>
          </a:p>
          <a:p>
            <a:r>
              <a:rPr lang="tr-TR" dirty="0"/>
              <a:t>Organize </a:t>
            </a:r>
            <a:r>
              <a:rPr lang="en-US" dirty="0"/>
              <a:t>WBS</a:t>
            </a:r>
            <a:r>
              <a:rPr lang="tr-TR" dirty="0"/>
              <a:t>:</a:t>
            </a:r>
          </a:p>
          <a:p>
            <a:pPr lvl="1"/>
            <a:r>
              <a:rPr lang="en-US" dirty="0"/>
              <a:t> around deliverables and </a:t>
            </a:r>
            <a:endParaRPr lang="tr-TR" dirty="0"/>
          </a:p>
          <a:p>
            <a:pPr lvl="1"/>
            <a:r>
              <a:rPr lang="en-US" dirty="0"/>
              <a:t>the actions to produce those deliverables </a:t>
            </a:r>
            <a:endParaRPr lang="tr-TR" dirty="0"/>
          </a:p>
          <a:p>
            <a:r>
              <a:rPr lang="tr-TR" dirty="0"/>
              <a:t>Avoid </a:t>
            </a:r>
            <a:r>
              <a:rPr lang="en-US" dirty="0"/>
              <a:t>unnecessary work from being done on the project.</a:t>
            </a:r>
            <a:endParaRPr lang="tr-TR" dirty="0"/>
          </a:p>
          <a:p>
            <a:pPr lvl="1"/>
            <a:r>
              <a:rPr lang="tr-TR" dirty="0">
                <a:solidFill>
                  <a:srgbClr val="FF0000"/>
                </a:solidFill>
              </a:rPr>
              <a:t>Gold Plating? </a:t>
            </a:r>
          </a:p>
          <a:p>
            <a:pPr lvl="1"/>
            <a:r>
              <a:rPr lang="tr-TR" dirty="0">
                <a:solidFill>
                  <a:srgbClr val="FF0000"/>
                </a:solidFill>
              </a:rPr>
              <a:t>Work that does not drive toward a deliverable. (Avoid!)</a:t>
            </a:r>
          </a:p>
          <a:p>
            <a:pPr>
              <a:buNone/>
            </a:pPr>
            <a:endParaRPr lang="tr-TR" dirty="0">
              <a:solidFill>
                <a:schemeClr val="tx2"/>
              </a:solidFill>
            </a:endParaRPr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/>
              <a:t>WBS is organized...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28802"/>
            <a:ext cx="4465637" cy="4495800"/>
          </a:xfrm>
        </p:spPr>
        <p:txBody>
          <a:bodyPr/>
          <a:lstStyle/>
          <a:p>
            <a:r>
              <a:rPr lang="tr-TR" dirty="0"/>
              <a:t>as top-down</a:t>
            </a:r>
          </a:p>
          <a:p>
            <a:r>
              <a:rPr lang="tr-TR" dirty="0"/>
              <a:t>as bottom-up!</a:t>
            </a:r>
          </a:p>
          <a:p>
            <a:endParaRPr lang="tr-T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071678"/>
            <a:ext cx="5954713" cy="3930650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WBS can be created...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While breaking down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... until when?</a:t>
            </a:r>
          </a:p>
          <a:p>
            <a:pPr lvl="1"/>
            <a:r>
              <a:rPr lang="tr-TR" dirty="0"/>
              <a:t>done by “one unit of resource”</a:t>
            </a:r>
          </a:p>
          <a:p>
            <a:pPr lvl="1"/>
            <a:r>
              <a:rPr lang="tr-TR" dirty="0">
                <a:solidFill>
                  <a:srgbClr val="FF0000"/>
                </a:solidFill>
              </a:rPr>
              <a:t>“Do not plan in any more detail than you can manage!”</a:t>
            </a:r>
          </a:p>
          <a:p>
            <a:r>
              <a:rPr lang="tr-TR" dirty="0"/>
              <a:t>... if no WBS?</a:t>
            </a:r>
          </a:p>
          <a:p>
            <a:pPr lvl="1"/>
            <a:r>
              <a:rPr lang="tr-TR" b="1" dirty="0">
                <a:solidFill>
                  <a:srgbClr val="FF0000"/>
                </a:solidFill>
              </a:rPr>
              <a:t>BIG BANG!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578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Flow</vt:lpstr>
      <vt:lpstr>Creating the Work Breakdown Structure</vt:lpstr>
      <vt:lpstr>Why?</vt:lpstr>
      <vt:lpstr>What is WBS?</vt:lpstr>
      <vt:lpstr>Work breakdowns</vt:lpstr>
      <vt:lpstr>Tree View</vt:lpstr>
      <vt:lpstr>Indentions</vt:lpstr>
      <vt:lpstr>WBS is organized...</vt:lpstr>
      <vt:lpstr>WBS can be created...</vt:lpstr>
      <vt:lpstr>While breaking down</vt:lpstr>
      <vt:lpstr>Strategy</vt:lpstr>
      <vt:lpstr>What is milestone?</vt:lpstr>
      <vt:lpstr>What is work package?</vt:lpstr>
      <vt:lpstr>Building a WBS for software</vt:lpstr>
      <vt:lpstr>Identify the Work Concerning Software</vt:lpstr>
      <vt:lpstr>Find Any Higher System WBS</vt:lpstr>
      <vt:lpstr>Determine the Software WBS Architecture</vt:lpstr>
      <vt:lpstr>Populate the Software WBS</vt:lpstr>
      <vt:lpstr>Determine Cost Categories for Software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Work Breakdown Structure</dc:title>
  <dc:creator>Administrator</dc:creator>
  <cp:lastModifiedBy>fatih.alagoz</cp:lastModifiedBy>
  <cp:revision>47</cp:revision>
  <dcterms:created xsi:type="dcterms:W3CDTF">2007-03-19T16:19:05Z</dcterms:created>
  <dcterms:modified xsi:type="dcterms:W3CDTF">2021-04-13T19:45:23Z</dcterms:modified>
</cp:coreProperties>
</file>