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8"/>
  </p:notesMasterIdLst>
  <p:handoutMasterIdLst>
    <p:handoutMasterId r:id="rId49"/>
  </p:handoutMasterIdLst>
  <p:sldIdLst>
    <p:sldId id="256" r:id="rId2"/>
    <p:sldId id="270" r:id="rId3"/>
    <p:sldId id="271" r:id="rId4"/>
    <p:sldId id="272" r:id="rId5"/>
    <p:sldId id="257" r:id="rId6"/>
    <p:sldId id="273" r:id="rId7"/>
    <p:sldId id="258" r:id="rId8"/>
    <p:sldId id="274" r:id="rId9"/>
    <p:sldId id="260" r:id="rId10"/>
    <p:sldId id="275" r:id="rId11"/>
    <p:sldId id="259" r:id="rId12"/>
    <p:sldId id="277" r:id="rId13"/>
    <p:sldId id="278" r:id="rId14"/>
    <p:sldId id="261" r:id="rId15"/>
    <p:sldId id="276" r:id="rId16"/>
    <p:sldId id="283" r:id="rId17"/>
    <p:sldId id="262" r:id="rId18"/>
    <p:sldId id="284" r:id="rId19"/>
    <p:sldId id="281" r:id="rId20"/>
    <p:sldId id="282" r:id="rId21"/>
    <p:sldId id="263" r:id="rId22"/>
    <p:sldId id="264" r:id="rId23"/>
    <p:sldId id="285" r:id="rId24"/>
    <p:sldId id="265" r:id="rId25"/>
    <p:sldId id="301" r:id="rId26"/>
    <p:sldId id="302" r:id="rId27"/>
    <p:sldId id="279" r:id="rId28"/>
    <p:sldId id="286" r:id="rId29"/>
    <p:sldId id="266" r:id="rId30"/>
    <p:sldId id="267" r:id="rId31"/>
    <p:sldId id="287" r:id="rId32"/>
    <p:sldId id="293" r:id="rId33"/>
    <p:sldId id="294" r:id="rId34"/>
    <p:sldId id="295" r:id="rId35"/>
    <p:sldId id="296" r:id="rId36"/>
    <p:sldId id="297" r:id="rId37"/>
    <p:sldId id="268" r:id="rId38"/>
    <p:sldId id="288" r:id="rId39"/>
    <p:sldId id="280" r:id="rId40"/>
    <p:sldId id="298" r:id="rId41"/>
    <p:sldId id="299" r:id="rId42"/>
    <p:sldId id="300" r:id="rId43"/>
    <p:sldId id="290" r:id="rId44"/>
    <p:sldId id="289" r:id="rId45"/>
    <p:sldId id="269" r:id="rId46"/>
    <p:sldId id="292"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231"/>
  </p:normalViewPr>
  <p:slideViewPr>
    <p:cSldViewPr snapToGrid="0" snapToObjects="1">
      <p:cViewPr varScale="1">
        <p:scale>
          <a:sx n="74" d="100"/>
          <a:sy n="74" d="100"/>
        </p:scale>
        <p:origin x="1072"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2BFDEA-BD20-6245-80A8-2D5A6AC63058}" type="datetimeFigureOut">
              <a:rPr lang="en-US" smtClean="0"/>
              <a:t>4/17/24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1EAEA1-280C-8043-ADE1-0BAC2A3D0DA2}" type="slidenum">
              <a:rPr lang="en-US" smtClean="0"/>
              <a:t>‹#›</a:t>
            </a:fld>
            <a:endParaRPr lang="en-US"/>
          </a:p>
        </p:txBody>
      </p:sp>
    </p:spTree>
    <p:extLst>
      <p:ext uri="{BB962C8B-B14F-4D97-AF65-F5344CB8AC3E}">
        <p14:creationId xmlns:p14="http://schemas.microsoft.com/office/powerpoint/2010/main" val="17985140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3F626-62C1-A04E-A069-BA3709A9FD69}" type="datetimeFigureOut">
              <a:rPr lang="en-US" smtClean="0"/>
              <a:t>4/17/24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26F5A7-A2EB-4A43-8E20-7C788FAF7CA9}" type="slidenum">
              <a:rPr lang="en-US" smtClean="0"/>
              <a:t>‹#›</a:t>
            </a:fld>
            <a:endParaRPr lang="en-US"/>
          </a:p>
        </p:txBody>
      </p:sp>
    </p:spTree>
    <p:extLst>
      <p:ext uri="{BB962C8B-B14F-4D97-AF65-F5344CB8AC3E}">
        <p14:creationId xmlns:p14="http://schemas.microsoft.com/office/powerpoint/2010/main" val="7775826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63C51AD-086F-C94E-94B3-D341EC2D0F1B}" type="datetime1">
              <a:rPr lang="en-US" smtClean="0"/>
              <a:t>4/17/24</a:t>
            </a:fld>
            <a:endParaRPr lang="en-US"/>
          </a:p>
        </p:txBody>
      </p:sp>
      <p:sp>
        <p:nvSpPr>
          <p:cNvPr id="5" name="Footer Placeholder 4"/>
          <p:cNvSpPr>
            <a:spLocks noGrp="1"/>
          </p:cNvSpPr>
          <p:nvPr>
            <p:ph type="ftr" sz="quarter" idx="11"/>
          </p:nvPr>
        </p:nvSpPr>
        <p:spPr/>
        <p:txBody>
          <a:bodyPr/>
          <a:lstStyle>
            <a:lvl1pPr>
              <a:defRPr/>
            </a:lvl1pPr>
          </a:lstStyle>
          <a:p>
            <a:r>
              <a:rPr lang="en-US"/>
              <a:t>Chapter 25 Configuration management</a:t>
            </a:r>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DBB0FBF7-F2C3-4A44-926D-3C7A25769F22}" type="datetime1">
              <a:rPr lang="en-US" smtClean="0"/>
              <a:t>4/17/24</a:t>
            </a:fld>
            <a:endParaRPr lang="en-US"/>
          </a:p>
        </p:txBody>
      </p:sp>
      <p:sp>
        <p:nvSpPr>
          <p:cNvPr id="5" name="Footer Placeholder 4"/>
          <p:cNvSpPr>
            <a:spLocks noGrp="1"/>
          </p:cNvSpPr>
          <p:nvPr>
            <p:ph type="ftr" sz="quarter" idx="11"/>
          </p:nvPr>
        </p:nvSpPr>
        <p:spPr/>
        <p:txBody>
          <a:bodyPr/>
          <a:lstStyle>
            <a:lvl1pPr>
              <a:defRPr/>
            </a:lvl1pPr>
          </a:lstStyle>
          <a:p>
            <a:r>
              <a:rPr lang="en-US"/>
              <a:t>Chapter 25 Configuration management</a:t>
            </a:r>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9B34DAB4-2282-0040-8069-8A27E37D4FC2}" type="datetime1">
              <a:rPr lang="en-US" smtClean="0"/>
              <a:t>4/17/24</a:t>
            </a:fld>
            <a:endParaRPr lang="en-US"/>
          </a:p>
        </p:txBody>
      </p:sp>
      <p:sp>
        <p:nvSpPr>
          <p:cNvPr id="5" name="Footer Placeholder 4"/>
          <p:cNvSpPr>
            <a:spLocks noGrp="1"/>
          </p:cNvSpPr>
          <p:nvPr>
            <p:ph type="ftr" sz="quarter" idx="11"/>
          </p:nvPr>
        </p:nvSpPr>
        <p:spPr/>
        <p:txBody>
          <a:bodyPr/>
          <a:lstStyle>
            <a:lvl1pPr>
              <a:defRPr/>
            </a:lvl1pPr>
          </a:lstStyle>
          <a:p>
            <a:r>
              <a:rPr lang="en-US"/>
              <a:t>Chapter 25 Configuration management</a:t>
            </a:r>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ABD6655C-7075-FB4C-B706-85ECE551A63D}" type="datetime1">
              <a:rPr lang="en-US" smtClean="0"/>
              <a:t>4/17/24</a:t>
            </a:fld>
            <a:endParaRPr lang="en-US"/>
          </a:p>
        </p:txBody>
      </p:sp>
      <p:sp>
        <p:nvSpPr>
          <p:cNvPr id="5" name="Footer Placeholder 4"/>
          <p:cNvSpPr>
            <a:spLocks noGrp="1"/>
          </p:cNvSpPr>
          <p:nvPr>
            <p:ph type="ftr" sz="quarter" idx="11"/>
          </p:nvPr>
        </p:nvSpPr>
        <p:spPr/>
        <p:txBody>
          <a:bodyPr/>
          <a:lstStyle>
            <a:lvl1pPr>
              <a:defRPr/>
            </a:lvl1pPr>
          </a:lstStyle>
          <a:p>
            <a:r>
              <a:rPr lang="en-US"/>
              <a:t>Chapter 25 Configuration management</a:t>
            </a:r>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E2602CD4-1AF0-7D4C-98F3-2274E426F37C}" type="datetime1">
              <a:rPr lang="en-US" smtClean="0"/>
              <a:t>4/17/24</a:t>
            </a:fld>
            <a:endParaRPr lang="en-US"/>
          </a:p>
        </p:txBody>
      </p:sp>
      <p:sp>
        <p:nvSpPr>
          <p:cNvPr id="5" name="Footer Placeholder 4"/>
          <p:cNvSpPr>
            <a:spLocks noGrp="1"/>
          </p:cNvSpPr>
          <p:nvPr>
            <p:ph type="ftr" sz="quarter" idx="11"/>
          </p:nvPr>
        </p:nvSpPr>
        <p:spPr/>
        <p:txBody>
          <a:bodyPr/>
          <a:lstStyle>
            <a:lvl1pPr>
              <a:defRPr/>
            </a:lvl1pPr>
          </a:lstStyle>
          <a:p>
            <a:r>
              <a:rPr lang="en-US"/>
              <a:t>Chapter 25 Configuration management</a:t>
            </a:r>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3BEC07BD-49F4-2D40-8CAC-58D396B31A14}" type="datetime1">
              <a:rPr lang="en-US" smtClean="0"/>
              <a:t>4/17/24</a:t>
            </a:fld>
            <a:endParaRPr lang="en-US"/>
          </a:p>
        </p:txBody>
      </p:sp>
      <p:sp>
        <p:nvSpPr>
          <p:cNvPr id="6" name="Footer Placeholder 4"/>
          <p:cNvSpPr>
            <a:spLocks noGrp="1"/>
          </p:cNvSpPr>
          <p:nvPr>
            <p:ph type="ftr" sz="quarter" idx="11"/>
          </p:nvPr>
        </p:nvSpPr>
        <p:spPr/>
        <p:txBody>
          <a:bodyPr/>
          <a:lstStyle>
            <a:lvl1pPr>
              <a:defRPr/>
            </a:lvl1pPr>
          </a:lstStyle>
          <a:p>
            <a:r>
              <a:rPr lang="en-US"/>
              <a:t>Chapter 25 Configuration management</a:t>
            </a:r>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10D57507-882D-2D45-BF33-E4094EAACC38}" type="datetime1">
              <a:rPr lang="en-US" smtClean="0"/>
              <a:t>4/17/24</a:t>
            </a:fld>
            <a:endParaRPr lang="en-US"/>
          </a:p>
        </p:txBody>
      </p:sp>
      <p:sp>
        <p:nvSpPr>
          <p:cNvPr id="8" name="Footer Placeholder 4"/>
          <p:cNvSpPr>
            <a:spLocks noGrp="1"/>
          </p:cNvSpPr>
          <p:nvPr>
            <p:ph type="ftr" sz="quarter" idx="11"/>
          </p:nvPr>
        </p:nvSpPr>
        <p:spPr/>
        <p:txBody>
          <a:bodyPr/>
          <a:lstStyle>
            <a:lvl1pPr>
              <a:defRPr/>
            </a:lvl1pPr>
          </a:lstStyle>
          <a:p>
            <a:r>
              <a:rPr lang="en-US"/>
              <a:t>Chapter 25 Configuration management</a:t>
            </a:r>
          </a:p>
        </p:txBody>
      </p:sp>
      <p:sp>
        <p:nvSpPr>
          <p:cNvPr id="9"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1C9168A-78B9-6848-B633-88DAC6054ED0}" type="datetime1">
              <a:rPr lang="en-US" smtClean="0"/>
              <a:t>4/17/24</a:t>
            </a:fld>
            <a:endParaRPr lang="en-US"/>
          </a:p>
        </p:txBody>
      </p:sp>
      <p:sp>
        <p:nvSpPr>
          <p:cNvPr id="4" name="Footer Placeholder 4"/>
          <p:cNvSpPr>
            <a:spLocks noGrp="1"/>
          </p:cNvSpPr>
          <p:nvPr>
            <p:ph type="ftr" sz="quarter" idx="11"/>
          </p:nvPr>
        </p:nvSpPr>
        <p:spPr/>
        <p:txBody>
          <a:bodyPr/>
          <a:lstStyle>
            <a:lvl1pPr>
              <a:defRPr/>
            </a:lvl1pPr>
          </a:lstStyle>
          <a:p>
            <a:r>
              <a:rPr lang="en-US"/>
              <a:t>Chapter 25 Configuration management</a:t>
            </a:r>
          </a:p>
        </p:txBody>
      </p:sp>
      <p:sp>
        <p:nvSpPr>
          <p:cNvPr id="5"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E052B3A-80EB-6847-B596-18A5988DC78B}" type="datetime1">
              <a:rPr lang="en-US" smtClean="0"/>
              <a:t>4/17/24</a:t>
            </a:fld>
            <a:endParaRPr lang="en-US"/>
          </a:p>
        </p:txBody>
      </p:sp>
      <p:sp>
        <p:nvSpPr>
          <p:cNvPr id="3" name="Footer Placeholder 4"/>
          <p:cNvSpPr>
            <a:spLocks noGrp="1"/>
          </p:cNvSpPr>
          <p:nvPr>
            <p:ph type="ftr" sz="quarter" idx="11"/>
          </p:nvPr>
        </p:nvSpPr>
        <p:spPr/>
        <p:txBody>
          <a:bodyPr/>
          <a:lstStyle>
            <a:lvl1pPr>
              <a:defRPr/>
            </a:lvl1pPr>
          </a:lstStyle>
          <a:p>
            <a:r>
              <a:rPr lang="en-US"/>
              <a:t>Chapter 25 Configuration management</a:t>
            </a:r>
          </a:p>
        </p:txBody>
      </p:sp>
      <p:sp>
        <p:nvSpPr>
          <p:cNvPr id="4"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5F2C3A87-72EE-8648-842D-65C6F2F7214C}" type="datetime1">
              <a:rPr lang="en-US" smtClean="0"/>
              <a:t>4/17/24</a:t>
            </a:fld>
            <a:endParaRPr lang="en-US"/>
          </a:p>
        </p:txBody>
      </p:sp>
      <p:sp>
        <p:nvSpPr>
          <p:cNvPr id="6" name="Footer Placeholder 4"/>
          <p:cNvSpPr>
            <a:spLocks noGrp="1"/>
          </p:cNvSpPr>
          <p:nvPr>
            <p:ph type="ftr" sz="quarter" idx="11"/>
          </p:nvPr>
        </p:nvSpPr>
        <p:spPr/>
        <p:txBody>
          <a:bodyPr/>
          <a:lstStyle>
            <a:lvl1pPr>
              <a:defRPr/>
            </a:lvl1pPr>
          </a:lstStyle>
          <a:p>
            <a:r>
              <a:rPr lang="en-US"/>
              <a:t>Chapter 25 Configuration management</a:t>
            </a:r>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BAE59C41-92E2-C748-B829-E76065CE1C72}" type="datetime1">
              <a:rPr lang="en-US" smtClean="0"/>
              <a:t>4/17/24</a:t>
            </a:fld>
            <a:endParaRPr lang="en-US"/>
          </a:p>
        </p:txBody>
      </p:sp>
      <p:sp>
        <p:nvSpPr>
          <p:cNvPr id="6" name="Footer Placeholder 4"/>
          <p:cNvSpPr>
            <a:spLocks noGrp="1"/>
          </p:cNvSpPr>
          <p:nvPr>
            <p:ph type="ftr" sz="quarter" idx="11"/>
          </p:nvPr>
        </p:nvSpPr>
        <p:spPr/>
        <p:txBody>
          <a:bodyPr/>
          <a:lstStyle>
            <a:lvl1pPr>
              <a:defRPr/>
            </a:lvl1pPr>
          </a:lstStyle>
          <a:p>
            <a:r>
              <a:rPr lang="en-US"/>
              <a:t>Chapter 25 Configuration management</a:t>
            </a:r>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825AF4D9-6DBE-6C4F-8D91-152F2FF8D19F}" type="datetime1">
              <a:rPr lang="en-US" smtClean="0"/>
              <a:t>4/17/24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25 Configuration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B134961-4B2C-A547-9A54-CB85DA02077E}"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25 – Configuration Management</a:t>
            </a:r>
          </a:p>
        </p:txBody>
      </p:sp>
      <p:sp>
        <p:nvSpPr>
          <p:cNvPr id="3" name="Subtitle 2"/>
          <p:cNvSpPr>
            <a:spLocks noGrp="1"/>
          </p:cNvSpPr>
          <p:nvPr>
            <p:ph type="subTitle" idx="1"/>
          </p:nvPr>
        </p:nvSpPr>
        <p:spPr/>
        <p:txBody>
          <a:bodyPr/>
          <a:lstStyle/>
          <a:p>
            <a:r>
              <a:rPr lang="en-US" dirty="0"/>
              <a:t>Lecture 1</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partially completed change request form (a)</a:t>
            </a:r>
            <a:r>
              <a:rPr lang="en-GB" dirty="0"/>
              <a:t> </a:t>
            </a:r>
            <a:endParaRPr lang="en-US" dirty="0"/>
          </a:p>
        </p:txBody>
      </p:sp>
      <p:sp>
        <p:nvSpPr>
          <p:cNvPr id="16386" name="Text Box 2"/>
          <p:cNvSpPr txBox="1">
            <a:spLocks noChangeArrowheads="1"/>
          </p:cNvSpPr>
          <p:nvPr/>
        </p:nvSpPr>
        <p:spPr bwMode="auto">
          <a:xfrm>
            <a:off x="743140" y="1698464"/>
            <a:ext cx="7688121" cy="380009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Project: </a:t>
            </a:r>
            <a:r>
              <a:rPr kumimoji="0" lang="en-GB" sz="1600" b="0" i="0" u="none" strike="noStrike" cap="none" normalizeH="0" baseline="0" dirty="0">
                <a:ln>
                  <a:noFill/>
                </a:ln>
                <a:solidFill>
                  <a:schemeClr val="tx1"/>
                </a:solidFill>
                <a:effectLst/>
                <a:latin typeface="Arial"/>
                <a:ea typeface="ＭＳ Ｐゴシック" charset="-128"/>
                <a:cs typeface="Arial"/>
              </a:rPr>
              <a:t>SICSA/</a:t>
            </a:r>
            <a:r>
              <a:rPr kumimoji="0" lang="en-GB" sz="1600" b="0" i="0" u="none" strike="noStrike" cap="none" normalizeH="0" baseline="0" dirty="0" err="1">
                <a:ln>
                  <a:noFill/>
                </a:ln>
                <a:solidFill>
                  <a:schemeClr val="tx1"/>
                </a:solidFill>
                <a:effectLst/>
                <a:latin typeface="Arial"/>
                <a:ea typeface="ＭＳ Ｐゴシック" charset="-128"/>
                <a:cs typeface="Arial"/>
              </a:rPr>
              <a:t>AppProcessing</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1" i="0" u="none" strike="noStrike" cap="none" normalizeH="0" baseline="0" dirty="0">
                <a:ln>
                  <a:noFill/>
                </a:ln>
                <a:solidFill>
                  <a:schemeClr val="tx1"/>
                </a:solidFill>
                <a:effectLst/>
                <a:latin typeface="Arial"/>
                <a:ea typeface="ＭＳ Ｐゴシック" charset="-128"/>
                <a:cs typeface="Arial"/>
              </a:rPr>
              <a:t>Number: </a:t>
            </a:r>
            <a:r>
              <a:rPr kumimoji="0" lang="en-GB" sz="1600" b="0" i="0" u="none" strike="noStrike" cap="none" normalizeH="0" baseline="0" dirty="0">
                <a:ln>
                  <a:noFill/>
                </a:ln>
                <a:solidFill>
                  <a:schemeClr val="tx1"/>
                </a:solidFill>
                <a:effectLst/>
                <a:latin typeface="Arial"/>
                <a:ea typeface="ＭＳ Ｐゴシック" charset="-128"/>
                <a:cs typeface="Arial"/>
              </a:rPr>
              <a:t>23/02</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requester: </a:t>
            </a:r>
            <a:r>
              <a:rPr kumimoji="0" lang="en-GB" sz="1600" b="0" i="0" u="none" strike="noStrike" cap="none" normalizeH="0" baseline="0" dirty="0">
                <a:ln>
                  <a:noFill/>
                </a:ln>
                <a:solidFill>
                  <a:schemeClr val="tx1"/>
                </a:solidFill>
                <a:effectLst/>
                <a:latin typeface="Arial"/>
                <a:ea typeface="ＭＳ Ｐゴシック" charset="-128"/>
                <a:cs typeface="Arial"/>
              </a:rPr>
              <a:t>I. </a:t>
            </a:r>
            <a:r>
              <a:rPr kumimoji="0" lang="en-GB" sz="1600" b="0" i="0" u="none" strike="noStrike" cap="none" normalizeH="0" baseline="0" dirty="0" err="1">
                <a:ln>
                  <a:noFill/>
                </a:ln>
                <a:solidFill>
                  <a:schemeClr val="tx1"/>
                </a:solidFill>
                <a:effectLst/>
                <a:latin typeface="Arial"/>
                <a:ea typeface="ＭＳ Ｐゴシック" charset="-128"/>
                <a:cs typeface="Arial"/>
              </a:rPr>
              <a:t>Sommerville</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1" i="0" u="none" strike="noStrike" cap="none" normalizeH="0" baseline="0" dirty="0">
                <a:ln>
                  <a:noFill/>
                </a:ln>
                <a:solidFill>
                  <a:schemeClr val="tx1"/>
                </a:solidFill>
                <a:effectLst/>
                <a:latin typeface="Arial"/>
                <a:ea typeface="ＭＳ Ｐゴシック" charset="-128"/>
                <a:cs typeface="Arial"/>
              </a:rPr>
              <a:t>Date: </a:t>
            </a:r>
            <a:r>
              <a:rPr kumimoji="0" lang="en-GB" sz="1600" b="0" i="0" u="none" strike="noStrike" cap="none" normalizeH="0" baseline="0" dirty="0">
                <a:ln>
                  <a:noFill/>
                </a:ln>
                <a:solidFill>
                  <a:schemeClr val="tx1"/>
                </a:solidFill>
                <a:effectLst/>
                <a:latin typeface="Arial"/>
                <a:ea typeface="ＭＳ Ｐゴシック" charset="-128"/>
                <a:cs typeface="Arial"/>
              </a:rPr>
              <a:t>20/01/09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Requested change:</a:t>
            </a:r>
            <a:r>
              <a:rPr kumimoji="0" lang="en-GB" sz="1600" b="0" i="0" u="none" strike="noStrike" cap="none" normalizeH="0" baseline="0" dirty="0">
                <a:ln>
                  <a:noFill/>
                </a:ln>
                <a:solidFill>
                  <a:schemeClr val="tx1"/>
                </a:solidFill>
                <a:effectLst/>
                <a:latin typeface="Arial"/>
                <a:ea typeface="ＭＳ Ｐゴシック" charset="-128"/>
                <a:cs typeface="Arial"/>
              </a:rPr>
              <a:t> The status of applicants (rejected, accepted, etc.) should be shown visually in the displayed list of applicants.</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analyzer: </a:t>
            </a:r>
            <a:r>
              <a:rPr kumimoji="0" lang="en-GB" sz="1600" b="0" i="0" u="none" strike="noStrike" cap="none" normalizeH="0" baseline="0" dirty="0">
                <a:ln>
                  <a:noFill/>
                </a:ln>
                <a:solidFill>
                  <a:schemeClr val="tx1"/>
                </a:solidFill>
                <a:effectLst/>
                <a:latin typeface="Arial"/>
                <a:ea typeface="ＭＳ Ｐゴシック" charset="-128"/>
                <a:cs typeface="Arial"/>
              </a:rPr>
              <a:t>R. </a:t>
            </a:r>
            <a:r>
              <a:rPr kumimoji="0" lang="en-GB" sz="1600" b="0" i="0" u="none" strike="noStrike" cap="none" normalizeH="0" baseline="0" dirty="0" err="1">
                <a:ln>
                  <a:noFill/>
                </a:ln>
                <a:solidFill>
                  <a:schemeClr val="tx1"/>
                </a:solidFill>
                <a:effectLst/>
                <a:latin typeface="Arial"/>
                <a:ea typeface="ＭＳ Ｐゴシック" charset="-128"/>
                <a:cs typeface="Arial"/>
              </a:rPr>
              <a:t>Looek</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1" i="0" u="none" strike="noStrike" cap="none" normalizeH="0" baseline="0" dirty="0">
                <a:ln>
                  <a:noFill/>
                </a:ln>
                <a:solidFill>
                  <a:schemeClr val="tx1"/>
                </a:solidFill>
                <a:effectLst/>
                <a:latin typeface="Arial"/>
                <a:ea typeface="ＭＳ Ｐゴシック" charset="-128"/>
                <a:cs typeface="Arial"/>
              </a:rPr>
              <a:t>Analysis date: </a:t>
            </a:r>
            <a:r>
              <a:rPr kumimoji="0" lang="en-GB" sz="1600" b="0" i="0" u="none" strike="noStrike" cap="none" normalizeH="0" baseline="0" dirty="0">
                <a:ln>
                  <a:noFill/>
                </a:ln>
                <a:solidFill>
                  <a:schemeClr val="tx1"/>
                </a:solidFill>
                <a:effectLst/>
                <a:latin typeface="Arial"/>
                <a:ea typeface="ＭＳ Ｐゴシック" charset="-128"/>
                <a:cs typeface="Arial"/>
              </a:rPr>
              <a:t>25/01/09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Components affected: </a:t>
            </a:r>
            <a:r>
              <a:rPr kumimoji="0" lang="en-GB" sz="1600" b="0" i="0" u="none" strike="noStrike" cap="none" normalizeH="0" baseline="0" dirty="0" err="1">
                <a:ln>
                  <a:noFill/>
                </a:ln>
                <a:solidFill>
                  <a:schemeClr val="tx1"/>
                </a:solidFill>
                <a:effectLst/>
                <a:latin typeface="Arial"/>
                <a:ea typeface="ＭＳ Ｐゴシック" charset="-128"/>
                <a:cs typeface="Arial"/>
              </a:rPr>
              <a:t>ApplicantListDisplay</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StatusUpdater</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Associated components: </a:t>
            </a:r>
            <a:r>
              <a:rPr kumimoji="0" lang="en-GB" sz="1600" b="0" i="0" u="none" strike="noStrike" cap="none" normalizeH="0" baseline="0" dirty="0" err="1">
                <a:ln>
                  <a:noFill/>
                </a:ln>
                <a:solidFill>
                  <a:schemeClr val="tx1"/>
                </a:solidFill>
                <a:effectLst/>
                <a:latin typeface="Arial"/>
                <a:ea typeface="ＭＳ Ｐゴシック" charset="-128"/>
                <a:cs typeface="Arial"/>
              </a:rPr>
              <a:t>StudentDatabase</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12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12"/>
          </p:nvPr>
        </p:nvSpPr>
        <p:spPr/>
        <p:txBody>
          <a:bodyPr/>
          <a:lstStyle/>
          <a:p>
            <a:fld id="{7B134961-4B2C-A547-9A54-CB85DA02077E}" type="slidenum">
              <a:rPr lang="en-US" smtClean="0"/>
              <a:pPr/>
              <a:t>10</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partially completed change request form (</a:t>
            </a:r>
            <a:r>
              <a:rPr lang="en-US" dirty="0" err="1"/>
              <a:t>b</a:t>
            </a:r>
            <a:r>
              <a:rPr lang="en-US" dirty="0"/>
              <a:t>)</a:t>
            </a:r>
            <a:r>
              <a:rPr lang="en-GB" dirty="0"/>
              <a:t> </a:t>
            </a:r>
            <a:endParaRPr lang="en-US" dirty="0"/>
          </a:p>
        </p:txBody>
      </p:sp>
      <p:sp>
        <p:nvSpPr>
          <p:cNvPr id="16386" name="Text Box 2"/>
          <p:cNvSpPr txBox="1">
            <a:spLocks noChangeArrowheads="1"/>
          </p:cNvSpPr>
          <p:nvPr/>
        </p:nvSpPr>
        <p:spPr bwMode="auto">
          <a:xfrm>
            <a:off x="702605" y="1590384"/>
            <a:ext cx="7661098" cy="4543143"/>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assessment: </a:t>
            </a:r>
            <a:r>
              <a:rPr kumimoji="0" lang="en-GB" sz="1600" b="0" i="0" u="none" strike="noStrike" cap="none" normalizeH="0" baseline="0" dirty="0">
                <a:ln>
                  <a:noFill/>
                </a:ln>
                <a:solidFill>
                  <a:schemeClr val="tx1"/>
                </a:solidFill>
                <a:effectLst/>
                <a:latin typeface="Arial"/>
                <a:ea typeface="ＭＳ Ｐゴシック" charset="-128"/>
                <a:cs typeface="Arial"/>
              </a:rPr>
              <a:t>Relatively simple to implement by changing the display </a:t>
            </a:r>
            <a:r>
              <a:rPr kumimoji="0" lang="en-GB" sz="1600" b="0" i="0" u="none" strike="noStrike" cap="none" normalizeH="0" baseline="0" dirty="0" err="1">
                <a:ln>
                  <a:noFill/>
                </a:ln>
                <a:solidFill>
                  <a:schemeClr val="tx1"/>
                </a:solidFill>
                <a:effectLst/>
                <a:latin typeface="Arial"/>
                <a:ea typeface="ＭＳ Ｐゴシック" charset="-128"/>
                <a:cs typeface="Arial"/>
              </a:rPr>
              <a:t>color</a:t>
            </a:r>
            <a:r>
              <a:rPr kumimoji="0" lang="en-GB" sz="1600" b="0" i="0" u="none" strike="noStrike" cap="none" normalizeH="0" baseline="0" dirty="0">
                <a:ln>
                  <a:noFill/>
                </a:ln>
                <a:solidFill>
                  <a:schemeClr val="tx1"/>
                </a:solidFill>
                <a:effectLst/>
                <a:latin typeface="Arial"/>
                <a:ea typeface="ＭＳ Ｐゴシック" charset="-128"/>
                <a:cs typeface="Arial"/>
              </a:rPr>
              <a:t> according to status. A table must be added to relate status to </a:t>
            </a:r>
            <a:r>
              <a:rPr kumimoji="0" lang="en-GB" sz="1600" b="0" i="0" u="none" strike="noStrike" cap="none" normalizeH="0" baseline="0" dirty="0" err="1">
                <a:ln>
                  <a:noFill/>
                </a:ln>
                <a:solidFill>
                  <a:schemeClr val="tx1"/>
                </a:solidFill>
                <a:effectLst/>
                <a:latin typeface="Arial"/>
                <a:ea typeface="ＭＳ Ｐゴシック" charset="-128"/>
                <a:cs typeface="Arial"/>
              </a:rPr>
              <a:t>colors</a:t>
            </a:r>
            <a:r>
              <a:rPr kumimoji="0" lang="en-GB" sz="1600" b="0" i="0" u="none" strike="noStrike" cap="none" normalizeH="0" baseline="0" dirty="0">
                <a:ln>
                  <a:noFill/>
                </a:ln>
                <a:solidFill>
                  <a:schemeClr val="tx1"/>
                </a:solidFill>
                <a:effectLst/>
                <a:latin typeface="Arial"/>
                <a:ea typeface="ＭＳ Ｐゴシック" charset="-128"/>
                <a:cs typeface="Arial"/>
              </a:rPr>
              <a:t>. No changes to associated components are required.</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priority: </a:t>
            </a:r>
            <a:r>
              <a:rPr kumimoji="0" lang="en-GB" sz="1600" b="0" i="0" u="none" strike="noStrike" cap="none" normalizeH="0" baseline="0" dirty="0">
                <a:ln>
                  <a:noFill/>
                </a:ln>
                <a:solidFill>
                  <a:schemeClr val="tx1"/>
                </a:solidFill>
                <a:effectLst/>
                <a:latin typeface="Arial"/>
                <a:ea typeface="ＭＳ Ｐゴシック" charset="-128"/>
                <a:cs typeface="Arial"/>
              </a:rPr>
              <a:t>Medium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implementation: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Estimated effort: </a:t>
            </a:r>
            <a:r>
              <a:rPr kumimoji="0" lang="en-GB" sz="1600" b="0" i="0" u="none" strike="noStrike" cap="none" normalizeH="0" baseline="0" dirty="0">
                <a:ln>
                  <a:noFill/>
                </a:ln>
                <a:solidFill>
                  <a:schemeClr val="tx1"/>
                </a:solidFill>
                <a:effectLst/>
                <a:latin typeface="Arial"/>
                <a:ea typeface="ＭＳ Ｐゴシック" charset="-128"/>
                <a:cs typeface="Arial"/>
              </a:rPr>
              <a:t>2 hours</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to SGA app. team: </a:t>
            </a:r>
            <a:r>
              <a:rPr kumimoji="0" lang="en-GB" sz="1600" b="0" i="0" u="none" strike="noStrike" cap="none" normalizeH="0" baseline="0" dirty="0">
                <a:ln>
                  <a:noFill/>
                </a:ln>
                <a:solidFill>
                  <a:schemeClr val="tx1"/>
                </a:solidFill>
                <a:effectLst/>
                <a:latin typeface="Arial"/>
                <a:ea typeface="ＭＳ Ｐゴシック" charset="-128"/>
                <a:cs typeface="Arial"/>
              </a:rPr>
              <a:t>28/01/09	</a:t>
            </a:r>
            <a:r>
              <a:rPr kumimoji="0" lang="en-GB" sz="1600" b="1" i="0" u="none" strike="noStrike" cap="none" normalizeH="0" baseline="0" dirty="0">
                <a:ln>
                  <a:noFill/>
                </a:ln>
                <a:solidFill>
                  <a:schemeClr val="tx1"/>
                </a:solidFill>
                <a:effectLst/>
                <a:latin typeface="Arial"/>
                <a:ea typeface="ＭＳ Ｐゴシック" charset="-128"/>
                <a:cs typeface="Arial"/>
              </a:rPr>
              <a:t>CCB decision date: </a:t>
            </a:r>
            <a:r>
              <a:rPr kumimoji="0" lang="en-GB" sz="1600" b="0" i="0" u="none" strike="noStrike" cap="none" normalizeH="0" baseline="0" dirty="0">
                <a:ln>
                  <a:noFill/>
                </a:ln>
                <a:solidFill>
                  <a:schemeClr val="tx1"/>
                </a:solidFill>
                <a:effectLst/>
                <a:latin typeface="Arial"/>
                <a:ea typeface="ＭＳ Ｐゴシック" charset="-128"/>
                <a:cs typeface="Arial"/>
              </a:rPr>
              <a:t>30/01/09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Decision: </a:t>
            </a:r>
            <a:r>
              <a:rPr kumimoji="0" lang="en-GB" sz="1600" b="0" i="0" u="none" strike="noStrike" cap="none" normalizeH="0" baseline="0" dirty="0">
                <a:ln>
                  <a:noFill/>
                </a:ln>
                <a:solidFill>
                  <a:schemeClr val="tx1"/>
                </a:solidFill>
                <a:effectLst/>
                <a:latin typeface="Arial"/>
                <a:ea typeface="ＭＳ Ｐゴシック" charset="-128"/>
                <a:cs typeface="Arial"/>
              </a:rPr>
              <a:t>Accept change. Change to be implemented in Release 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t>
            </a:r>
            <a:r>
              <a:rPr kumimoji="0" lang="en-GB" sz="1600" b="1" i="0" u="none" strike="noStrike" cap="none" normalizeH="0" baseline="0" dirty="0" err="1">
                <a:ln>
                  <a:noFill/>
                </a:ln>
                <a:solidFill>
                  <a:schemeClr val="tx1"/>
                </a:solidFill>
                <a:effectLst/>
                <a:latin typeface="Arial"/>
                <a:ea typeface="ＭＳ Ｐゴシック" charset="-128"/>
                <a:cs typeface="Arial"/>
              </a:rPr>
              <a:t>implementor</a:t>
            </a:r>
            <a:r>
              <a:rPr kumimoji="0" lang="en-GB" sz="1600" b="1" i="0" u="none" strike="noStrike" cap="none" normalizeH="0" baseline="0" dirty="0">
                <a:ln>
                  <a:noFill/>
                </a:ln>
                <a:solidFill>
                  <a:schemeClr val="tx1"/>
                </a:solidFill>
                <a:effectLst/>
                <a:latin typeface="Arial"/>
                <a:ea typeface="ＭＳ Ｐゴシック" charset="-128"/>
                <a:cs typeface="Arial"/>
              </a:rPr>
              <a:t>:	Date of change:</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QA:	QA decision: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CM: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Comments: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12"/>
          </p:nvPr>
        </p:nvSpPr>
        <p:spPr/>
        <p:txBody>
          <a:bodyPr/>
          <a:lstStyle/>
          <a:p>
            <a:fld id="{7B134961-4B2C-A547-9A54-CB85DA02077E}" type="slidenum">
              <a:rPr lang="en-US" smtClean="0"/>
              <a:pPr/>
              <a:t>11</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change analysis</a:t>
            </a:r>
          </a:p>
        </p:txBody>
      </p:sp>
      <p:sp>
        <p:nvSpPr>
          <p:cNvPr id="3" name="Content Placeholder 2"/>
          <p:cNvSpPr>
            <a:spLocks noGrp="1"/>
          </p:cNvSpPr>
          <p:nvPr>
            <p:ph idx="1"/>
          </p:nvPr>
        </p:nvSpPr>
        <p:spPr/>
        <p:txBody>
          <a:bodyPr/>
          <a:lstStyle/>
          <a:p>
            <a:r>
              <a:rPr lang="en-US" dirty="0"/>
              <a:t>The </a:t>
            </a:r>
            <a:r>
              <a:rPr lang="en-US" dirty="0">
                <a:solidFill>
                  <a:srgbClr val="FF0000"/>
                </a:solidFill>
              </a:rPr>
              <a:t>consequences of not making </a:t>
            </a:r>
            <a:r>
              <a:rPr lang="en-US" dirty="0"/>
              <a:t>the change </a:t>
            </a:r>
            <a:endParaRPr lang="en-GB" dirty="0"/>
          </a:p>
          <a:p>
            <a:r>
              <a:rPr lang="en-US" dirty="0"/>
              <a:t>The </a:t>
            </a:r>
            <a:r>
              <a:rPr lang="en-US" dirty="0">
                <a:solidFill>
                  <a:srgbClr val="FF0000"/>
                </a:solidFill>
              </a:rPr>
              <a:t>benefits</a:t>
            </a:r>
            <a:r>
              <a:rPr lang="en-US" dirty="0"/>
              <a:t> of the change </a:t>
            </a:r>
            <a:endParaRPr lang="en-GB" dirty="0"/>
          </a:p>
          <a:p>
            <a:r>
              <a:rPr lang="en-US" dirty="0"/>
              <a:t>The </a:t>
            </a:r>
            <a:r>
              <a:rPr lang="en-US" dirty="0">
                <a:solidFill>
                  <a:srgbClr val="FF0000"/>
                </a:solidFill>
              </a:rPr>
              <a:t>number of users affected </a:t>
            </a:r>
            <a:r>
              <a:rPr lang="en-US" dirty="0"/>
              <a:t>by the change</a:t>
            </a:r>
            <a:endParaRPr lang="en-GB" dirty="0"/>
          </a:p>
          <a:p>
            <a:r>
              <a:rPr lang="en-US" dirty="0"/>
              <a:t>The </a:t>
            </a:r>
            <a:r>
              <a:rPr lang="en-US" dirty="0">
                <a:solidFill>
                  <a:srgbClr val="FF0000"/>
                </a:solidFill>
              </a:rPr>
              <a:t>costs of making </a:t>
            </a:r>
            <a:r>
              <a:rPr lang="en-US" dirty="0"/>
              <a:t>the change</a:t>
            </a:r>
            <a:endParaRPr lang="en-GB" dirty="0"/>
          </a:p>
          <a:p>
            <a:r>
              <a:rPr lang="en-US" dirty="0"/>
              <a:t>The </a:t>
            </a:r>
            <a:r>
              <a:rPr lang="en-US" dirty="0">
                <a:solidFill>
                  <a:srgbClr val="FF0000"/>
                </a:solidFill>
              </a:rPr>
              <a:t>product release </a:t>
            </a:r>
            <a:r>
              <a:rPr lang="en-US" dirty="0"/>
              <a:t>cycle</a:t>
            </a:r>
            <a:endParaRPr lang="en-GB" dirty="0"/>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12</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Change management and agile methods</a:t>
            </a:r>
            <a:endParaRPr lang="en-US" dirty="0"/>
          </a:p>
        </p:txBody>
      </p:sp>
      <p:sp>
        <p:nvSpPr>
          <p:cNvPr id="3" name="Content Placeholder 2"/>
          <p:cNvSpPr>
            <a:spLocks noGrp="1"/>
          </p:cNvSpPr>
          <p:nvPr>
            <p:ph idx="1"/>
          </p:nvPr>
        </p:nvSpPr>
        <p:spPr/>
        <p:txBody>
          <a:bodyPr/>
          <a:lstStyle/>
          <a:p>
            <a:r>
              <a:rPr lang="en-US" dirty="0"/>
              <a:t>In some agile methods, customers are directly involved in change management. </a:t>
            </a:r>
          </a:p>
          <a:p>
            <a:r>
              <a:rPr lang="en-US" dirty="0"/>
              <a:t>The propose a change to the requirements and work with the team to </a:t>
            </a:r>
            <a:r>
              <a:rPr lang="en-US" dirty="0">
                <a:solidFill>
                  <a:srgbClr val="FF0000"/>
                </a:solidFill>
              </a:rPr>
              <a:t>assess its impact </a:t>
            </a:r>
            <a:r>
              <a:rPr lang="en-US" dirty="0"/>
              <a:t>and </a:t>
            </a:r>
            <a:r>
              <a:rPr lang="en-US" dirty="0">
                <a:solidFill>
                  <a:srgbClr val="FF0000"/>
                </a:solidFill>
              </a:rPr>
              <a:t>decide whether the change should take priority </a:t>
            </a:r>
            <a:r>
              <a:rPr lang="en-US" dirty="0"/>
              <a:t>over the features planned for the next increment of the system. </a:t>
            </a:r>
          </a:p>
          <a:p>
            <a:r>
              <a:rPr lang="en-US" dirty="0"/>
              <a:t>Changes to improve the software improvement are decided by the programmers working on the system. </a:t>
            </a:r>
          </a:p>
          <a:p>
            <a:r>
              <a:rPr lang="en-US" dirty="0">
                <a:solidFill>
                  <a:srgbClr val="FF0000"/>
                </a:solidFill>
              </a:rPr>
              <a:t>Refactoring</a:t>
            </a:r>
            <a:r>
              <a:rPr lang="en-US" dirty="0"/>
              <a:t>, where the software is continually improved, is </a:t>
            </a:r>
            <a:r>
              <a:rPr lang="en-US" dirty="0">
                <a:solidFill>
                  <a:srgbClr val="FF0000"/>
                </a:solidFill>
              </a:rPr>
              <a:t>not seen as an overhead </a:t>
            </a:r>
            <a:r>
              <a:rPr lang="en-US" dirty="0"/>
              <a:t>but as a necessary part of the development process. </a:t>
            </a:r>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history</a:t>
            </a:r>
            <a:r>
              <a:rPr lang="en-GB" dirty="0"/>
              <a:t> </a:t>
            </a:r>
            <a:endParaRPr lang="en-US" dirty="0"/>
          </a:p>
        </p:txBody>
      </p:sp>
      <p:sp>
        <p:nvSpPr>
          <p:cNvPr id="18434" name="Text Box 2"/>
          <p:cNvSpPr txBox="1">
            <a:spLocks noChangeArrowheads="1"/>
          </p:cNvSpPr>
          <p:nvPr/>
        </p:nvSpPr>
        <p:spPr bwMode="auto">
          <a:xfrm>
            <a:off x="457200" y="1978024"/>
            <a:ext cx="8149711" cy="375020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SICSA project (XEP 6087)</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APP-SYSTEM/AUTH/RBAC/USER_ROLE</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Object: </a:t>
            </a:r>
            <a:r>
              <a:rPr kumimoji="0" lang="en-US" sz="1600" b="0" i="0" u="none" strike="noStrike" cap="none" normalizeH="0" baseline="0" dirty="0" err="1">
                <a:ln>
                  <a:noFill/>
                </a:ln>
                <a:solidFill>
                  <a:schemeClr val="tx1"/>
                </a:solidFill>
                <a:effectLst/>
                <a:latin typeface="Arial"/>
                <a:ea typeface="Times New Roman" charset="0"/>
                <a:cs typeface="Arial"/>
              </a:rPr>
              <a:t>currentRole</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Author: R. </a:t>
            </a:r>
            <a:r>
              <a:rPr kumimoji="0" lang="en-US" sz="1600" b="0" i="0" u="none" strike="noStrike" cap="none" normalizeH="0" baseline="0" dirty="0" err="1">
                <a:ln>
                  <a:noFill/>
                </a:ln>
                <a:solidFill>
                  <a:schemeClr val="tx1"/>
                </a:solidFill>
                <a:effectLst/>
                <a:latin typeface="Arial"/>
                <a:ea typeface="Times New Roman" charset="0"/>
                <a:cs typeface="Arial"/>
              </a:rPr>
              <a:t>Looek</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Creation date: 13/11/2009</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 St Andrews University 2009</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Modification history</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Version	Modifier	Date	</a:t>
            </a:r>
            <a:r>
              <a:rPr kumimoji="0" lang="en-US" sz="1600" b="0" i="0" u="none" strike="noStrike" cap="none" normalizeH="0" dirty="0">
                <a:ln>
                  <a:noFill/>
                </a:ln>
                <a:solidFill>
                  <a:schemeClr val="tx1"/>
                </a:solidFill>
                <a:effectLst/>
                <a:latin typeface="Arial"/>
                <a:ea typeface="Times New Roman" charset="0"/>
                <a:cs typeface="Arial"/>
              </a:rPr>
              <a:t>  	</a:t>
            </a:r>
            <a:r>
              <a:rPr kumimoji="0" lang="en-US" sz="1600" b="0" i="0" u="none" strike="noStrike" cap="none" normalizeH="0" baseline="0" dirty="0">
                <a:ln>
                  <a:noFill/>
                </a:ln>
                <a:solidFill>
                  <a:schemeClr val="tx1"/>
                </a:solidFill>
                <a:effectLst/>
                <a:latin typeface="Arial"/>
                <a:ea typeface="Times New Roman" charset="0"/>
                <a:cs typeface="Arial"/>
              </a:rPr>
              <a:t>Change		Reason</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1.0	J. Jones	11/11/2009	Add header	Submitted to CM</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1.1	R. </a:t>
            </a:r>
            <a:r>
              <a:rPr kumimoji="0" lang="en-US" sz="1600" b="0" i="0" u="none" strike="noStrike" cap="none" normalizeH="0" baseline="0" dirty="0" err="1">
                <a:ln>
                  <a:noFill/>
                </a:ln>
                <a:solidFill>
                  <a:schemeClr val="tx1"/>
                </a:solidFill>
                <a:effectLst/>
                <a:latin typeface="Arial"/>
                <a:ea typeface="Times New Roman" charset="0"/>
                <a:cs typeface="Arial"/>
              </a:rPr>
              <a:t>Looek</a:t>
            </a:r>
            <a:r>
              <a:rPr kumimoji="0" lang="en-US" sz="1600" b="0" i="0" u="none" strike="noStrike" cap="none" normalizeH="0" baseline="0" dirty="0">
                <a:ln>
                  <a:noFill/>
                </a:ln>
                <a:solidFill>
                  <a:schemeClr val="tx1"/>
                </a:solidFill>
                <a:effectLst/>
                <a:latin typeface="Arial"/>
                <a:ea typeface="Times New Roman" charset="0"/>
                <a:cs typeface="Arial"/>
              </a:rPr>
              <a:t> 	13/11/2009	New field		Change req. R07/02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12"/>
          </p:nvPr>
        </p:nvSpPr>
        <p:spPr/>
        <p:txBody>
          <a:bodyPr/>
          <a:lstStyle/>
          <a:p>
            <a:fld id="{7B134961-4B2C-A547-9A54-CB85DA02077E}" type="slidenum">
              <a:rPr lang="en-US" smtClean="0"/>
              <a:pPr/>
              <a:t>14</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management</a:t>
            </a:r>
          </a:p>
        </p:txBody>
      </p:sp>
      <p:sp>
        <p:nvSpPr>
          <p:cNvPr id="3" name="Content Placeholder 2"/>
          <p:cNvSpPr>
            <a:spLocks noGrp="1"/>
          </p:cNvSpPr>
          <p:nvPr>
            <p:ph idx="1"/>
          </p:nvPr>
        </p:nvSpPr>
        <p:spPr/>
        <p:txBody>
          <a:bodyPr/>
          <a:lstStyle/>
          <a:p>
            <a:r>
              <a:rPr lang="en-US" dirty="0"/>
              <a:t>Version management (VM) is the </a:t>
            </a:r>
            <a:r>
              <a:rPr lang="en-US" dirty="0">
                <a:solidFill>
                  <a:srgbClr val="FF0000"/>
                </a:solidFill>
              </a:rPr>
              <a:t>process of keeping track of different versions of software components</a:t>
            </a:r>
            <a:r>
              <a:rPr lang="en-US" dirty="0"/>
              <a:t> or configuration items and the systems in which these components are used. </a:t>
            </a:r>
          </a:p>
          <a:p>
            <a:r>
              <a:rPr lang="en-US" dirty="0"/>
              <a:t>It also involves </a:t>
            </a:r>
            <a:r>
              <a:rPr lang="en-US" dirty="0">
                <a:solidFill>
                  <a:srgbClr val="FF0000"/>
                </a:solidFill>
              </a:rPr>
              <a:t>ensuring that changes made by different developers to these versions do not interfere </a:t>
            </a:r>
            <a:r>
              <a:rPr lang="en-US" dirty="0"/>
              <a:t>with each other. </a:t>
            </a:r>
          </a:p>
          <a:p>
            <a:r>
              <a:rPr lang="en-US" dirty="0"/>
              <a:t>Therefore version management can be thought of as the </a:t>
            </a:r>
            <a:r>
              <a:rPr lang="en-US" dirty="0">
                <a:solidFill>
                  <a:srgbClr val="FF0000"/>
                </a:solidFill>
              </a:rPr>
              <a:t>process of managing </a:t>
            </a:r>
            <a:r>
              <a:rPr lang="en-US" dirty="0" err="1">
                <a:solidFill>
                  <a:srgbClr val="FF0000"/>
                </a:solidFill>
              </a:rPr>
              <a:t>codelines</a:t>
            </a:r>
            <a:r>
              <a:rPr lang="en-US" dirty="0">
                <a:solidFill>
                  <a:srgbClr val="FF0000"/>
                </a:solidFill>
              </a:rPr>
              <a:t> and baselines</a:t>
            </a:r>
            <a:r>
              <a:rPr lang="en-US" dirty="0"/>
              <a:t>. </a:t>
            </a:r>
            <a:endParaRPr lang="en-GB" dirty="0"/>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15</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Codelines</a:t>
            </a:r>
            <a:r>
              <a:rPr lang="en-US" dirty="0"/>
              <a:t> and baselines</a:t>
            </a:r>
          </a:p>
        </p:txBody>
      </p:sp>
      <p:sp>
        <p:nvSpPr>
          <p:cNvPr id="3" name="Content Placeholder 2"/>
          <p:cNvSpPr>
            <a:spLocks noGrp="1"/>
          </p:cNvSpPr>
          <p:nvPr>
            <p:ph idx="1"/>
          </p:nvPr>
        </p:nvSpPr>
        <p:spPr/>
        <p:txBody>
          <a:bodyPr/>
          <a:lstStyle/>
          <a:p>
            <a:r>
              <a:rPr lang="en-US" dirty="0"/>
              <a:t>A </a:t>
            </a:r>
            <a:r>
              <a:rPr lang="en-US" dirty="0" err="1"/>
              <a:t>codeline</a:t>
            </a:r>
            <a:r>
              <a:rPr lang="en-US" dirty="0"/>
              <a:t> is a sequence of versions of  source code with later versions in the sequence derived from earlier versions. </a:t>
            </a:r>
          </a:p>
          <a:p>
            <a:r>
              <a:rPr lang="en-US" dirty="0" err="1"/>
              <a:t>Codelines</a:t>
            </a:r>
            <a:r>
              <a:rPr lang="en-US" dirty="0"/>
              <a:t> normally apply to components of systems so that there are different versions of each component.</a:t>
            </a:r>
          </a:p>
          <a:p>
            <a:r>
              <a:rPr lang="en-US" dirty="0"/>
              <a:t> A baseline is a definition of a specific system. </a:t>
            </a:r>
          </a:p>
          <a:p>
            <a:r>
              <a:rPr lang="en-US" dirty="0"/>
              <a:t>The baseline therefore specifies the component versions that are included in the system plus a specification of the libraries used, configuration files, etc. </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16</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Codelines</a:t>
            </a:r>
            <a:r>
              <a:rPr lang="en-US" dirty="0"/>
              <a:t> and baselines</a:t>
            </a:r>
            <a:r>
              <a:rPr lang="en-GB" dirty="0"/>
              <a:t> </a:t>
            </a:r>
            <a:endParaRPr lang="en-US" dirty="0"/>
          </a:p>
        </p:txBody>
      </p:sp>
      <p:pic>
        <p:nvPicPr>
          <p:cNvPr id="4" name="Content Placeholder 3" descr="25.6 CodeandBaselines.eps"/>
          <p:cNvPicPr>
            <a:picLocks noGrp="1" noChangeAspect="1"/>
          </p:cNvPicPr>
          <p:nvPr>
            <p:ph idx="1"/>
          </p:nvPr>
        </p:nvPicPr>
        <p:blipFill>
          <a:blip r:embed="rId2"/>
          <a:srcRect t="-1696" b="-1696"/>
          <a:stretch>
            <a:fillRect/>
          </a:stretch>
        </p:blipFill>
        <p:spPr/>
      </p:pic>
      <p:sp>
        <p:nvSpPr>
          <p:cNvPr id="5" name="Slide Number Placeholder 4"/>
          <p:cNvSpPr>
            <a:spLocks noGrp="1"/>
          </p:cNvSpPr>
          <p:nvPr>
            <p:ph type="sldNum" sz="quarter" idx="12"/>
          </p:nvPr>
        </p:nvSpPr>
        <p:spPr/>
        <p:txBody>
          <a:bodyPr/>
          <a:lstStyle/>
          <a:p>
            <a:fld id="{7B134961-4B2C-A547-9A54-CB85DA02077E}" type="slidenum">
              <a:rPr lang="en-US" smtClean="0"/>
              <a:pPr/>
              <a:t>17</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Baselines</a:t>
            </a:r>
          </a:p>
        </p:txBody>
      </p:sp>
      <p:sp>
        <p:nvSpPr>
          <p:cNvPr id="3" name="Content Placeholder 2"/>
          <p:cNvSpPr>
            <a:spLocks noGrp="1"/>
          </p:cNvSpPr>
          <p:nvPr>
            <p:ph idx="1"/>
          </p:nvPr>
        </p:nvSpPr>
        <p:spPr/>
        <p:txBody>
          <a:bodyPr/>
          <a:lstStyle/>
          <a:p>
            <a:r>
              <a:rPr lang="en-US" dirty="0"/>
              <a:t>Baselines may be specified using a configuration language, which allows you to define what components are included in a version of a particular system. </a:t>
            </a:r>
            <a:endParaRPr lang="en-GB" dirty="0"/>
          </a:p>
          <a:p>
            <a:r>
              <a:rPr lang="en-US" dirty="0"/>
              <a:t>Baselines are important because you often have to recreate a specific version of a complete system. </a:t>
            </a:r>
          </a:p>
          <a:p>
            <a:pPr lvl="1"/>
            <a:r>
              <a:rPr lang="en-US" dirty="0"/>
              <a:t>For example, a product line may be instantiated so that there are individual system versions for different customers. You may have to recreate the version delivered to a specific customer if, for example, that customer reports bugs in their system that have to be repaired. </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18</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management systems</a:t>
            </a:r>
          </a:p>
        </p:txBody>
      </p:sp>
      <p:sp>
        <p:nvSpPr>
          <p:cNvPr id="3" name="Content Placeholder 2"/>
          <p:cNvSpPr>
            <a:spLocks noGrp="1"/>
          </p:cNvSpPr>
          <p:nvPr>
            <p:ph idx="1"/>
          </p:nvPr>
        </p:nvSpPr>
        <p:spPr/>
        <p:txBody>
          <a:bodyPr/>
          <a:lstStyle/>
          <a:p>
            <a:r>
              <a:rPr lang="en-US" dirty="0"/>
              <a:t>Version and release identification </a:t>
            </a:r>
          </a:p>
          <a:p>
            <a:pPr lvl="1"/>
            <a:r>
              <a:rPr lang="en-US" dirty="0"/>
              <a:t>Managed versions are assigned identifiers when they are submitted to the system. </a:t>
            </a:r>
          </a:p>
          <a:p>
            <a:r>
              <a:rPr lang="en-US" dirty="0"/>
              <a:t>Storage management </a:t>
            </a:r>
          </a:p>
          <a:p>
            <a:pPr lvl="1"/>
            <a:r>
              <a:rPr lang="en-US" dirty="0"/>
              <a:t>To reduce the storage space required by multiple versions of components that differ only slightly, version management systems usually provide storage management facilities. </a:t>
            </a:r>
          </a:p>
          <a:p>
            <a:r>
              <a:rPr lang="en-US" dirty="0"/>
              <a:t>Change history recording </a:t>
            </a:r>
          </a:p>
          <a:p>
            <a:pPr lvl="1"/>
            <a:r>
              <a:rPr lang="en-US" dirty="0"/>
              <a:t>All of the changes made to the code of a system or component are recorded and listed. </a:t>
            </a:r>
            <a:endParaRPr lang="en-GB"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19</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Change management</a:t>
            </a:r>
            <a:endParaRPr lang="en-GB" dirty="0"/>
          </a:p>
          <a:p>
            <a:r>
              <a:rPr lang="en-US" dirty="0"/>
              <a:t>Version management </a:t>
            </a:r>
            <a:endParaRPr lang="en-GB" dirty="0"/>
          </a:p>
          <a:p>
            <a:r>
              <a:rPr lang="en-US" dirty="0"/>
              <a:t>System building</a:t>
            </a:r>
            <a:endParaRPr lang="en-GB" dirty="0"/>
          </a:p>
          <a:p>
            <a:r>
              <a:rPr lang="en-US" dirty="0"/>
              <a:t>Release management</a:t>
            </a:r>
            <a:r>
              <a:rPr lang="en-GB" dirty="0"/>
              <a:t>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management systems</a:t>
            </a:r>
          </a:p>
        </p:txBody>
      </p:sp>
      <p:sp>
        <p:nvSpPr>
          <p:cNvPr id="3" name="Content Placeholder 2"/>
          <p:cNvSpPr>
            <a:spLocks noGrp="1"/>
          </p:cNvSpPr>
          <p:nvPr>
            <p:ph idx="1"/>
          </p:nvPr>
        </p:nvSpPr>
        <p:spPr/>
        <p:txBody>
          <a:bodyPr/>
          <a:lstStyle/>
          <a:p>
            <a:r>
              <a:rPr lang="en-US" dirty="0"/>
              <a:t>Independent development </a:t>
            </a:r>
          </a:p>
          <a:p>
            <a:pPr lvl="1"/>
            <a:r>
              <a:rPr lang="en-US" dirty="0"/>
              <a:t>The version management system keeps track of components that have been checked out for editing and ensures that changes made to a component by different developers do not interfere. </a:t>
            </a:r>
          </a:p>
          <a:p>
            <a:r>
              <a:rPr lang="en-US" dirty="0"/>
              <a:t>Project support </a:t>
            </a:r>
          </a:p>
          <a:p>
            <a:pPr lvl="1"/>
            <a:r>
              <a:rPr lang="en-US" dirty="0"/>
              <a:t>A version management system may support the development of several projects, which share components.</a:t>
            </a:r>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20</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management using deltas</a:t>
            </a:r>
            <a:r>
              <a:rPr lang="en-GB" dirty="0"/>
              <a:t> </a:t>
            </a:r>
            <a:endParaRPr lang="en-US" dirty="0"/>
          </a:p>
        </p:txBody>
      </p:sp>
      <p:pic>
        <p:nvPicPr>
          <p:cNvPr id="4" name="Content Placeholder 3" descr="25.7 CodelineDeltas.eps"/>
          <p:cNvPicPr>
            <a:picLocks noGrp="1" noChangeAspect="1"/>
          </p:cNvPicPr>
          <p:nvPr>
            <p:ph idx="1"/>
          </p:nvPr>
        </p:nvPicPr>
        <p:blipFill>
          <a:blip r:embed="rId2"/>
          <a:srcRect t="-26411" b="-26411"/>
          <a:stretch>
            <a:fillRect/>
          </a:stretch>
        </p:blipFill>
        <p:spPr>
          <a:xfrm>
            <a:off x="1186828" y="1600201"/>
            <a:ext cx="6555339" cy="3605184"/>
          </a:xfrm>
        </p:spPr>
      </p:pic>
      <p:sp>
        <p:nvSpPr>
          <p:cNvPr id="5" name="Slide Number Placeholder 4"/>
          <p:cNvSpPr>
            <a:spLocks noGrp="1"/>
          </p:cNvSpPr>
          <p:nvPr>
            <p:ph type="sldNum" sz="quarter" idx="12"/>
          </p:nvPr>
        </p:nvSpPr>
        <p:spPr/>
        <p:txBody>
          <a:bodyPr/>
          <a:lstStyle/>
          <a:p>
            <a:fld id="{7B134961-4B2C-A547-9A54-CB85DA02077E}" type="slidenum">
              <a:rPr lang="en-US" smtClean="0"/>
              <a:pPr/>
              <a:t>21</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 and check-out from a version repository</a:t>
            </a:r>
            <a:r>
              <a:rPr lang="en-GB" dirty="0"/>
              <a:t> </a:t>
            </a:r>
            <a:endParaRPr lang="en-US" dirty="0"/>
          </a:p>
        </p:txBody>
      </p:sp>
      <p:pic>
        <p:nvPicPr>
          <p:cNvPr id="4" name="Content Placeholder 3" descr="25.8 CheckInOut.eps"/>
          <p:cNvPicPr>
            <a:picLocks noGrp="1" noChangeAspect="1"/>
          </p:cNvPicPr>
          <p:nvPr>
            <p:ph idx="1"/>
          </p:nvPr>
        </p:nvPicPr>
        <p:blipFill>
          <a:blip r:embed="rId2"/>
          <a:srcRect t="-1727" b="-1727"/>
          <a:stretch>
            <a:fillRect/>
          </a:stretch>
        </p:blipFill>
        <p:spPr>
          <a:xfrm>
            <a:off x="1065224" y="1600201"/>
            <a:ext cx="7068782" cy="3887558"/>
          </a:xfrm>
        </p:spPr>
      </p:pic>
      <p:sp>
        <p:nvSpPr>
          <p:cNvPr id="5" name="Slide Number Placeholder 4"/>
          <p:cNvSpPr>
            <a:spLocks noGrp="1"/>
          </p:cNvSpPr>
          <p:nvPr>
            <p:ph type="sldNum" sz="quarter" idx="12"/>
          </p:nvPr>
        </p:nvSpPr>
        <p:spPr/>
        <p:txBody>
          <a:bodyPr/>
          <a:lstStyle/>
          <a:p>
            <a:fld id="{7B134961-4B2C-A547-9A54-CB85DA02077E}" type="slidenum">
              <a:rPr lang="en-US" smtClean="0"/>
              <a:pPr/>
              <a:t>22</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Codeline branches</a:t>
            </a:r>
            <a:endParaRPr lang="en-US" dirty="0"/>
          </a:p>
        </p:txBody>
      </p:sp>
      <p:sp>
        <p:nvSpPr>
          <p:cNvPr id="3" name="Content Placeholder 2"/>
          <p:cNvSpPr>
            <a:spLocks noGrp="1"/>
          </p:cNvSpPr>
          <p:nvPr>
            <p:ph idx="1"/>
          </p:nvPr>
        </p:nvSpPr>
        <p:spPr/>
        <p:txBody>
          <a:bodyPr/>
          <a:lstStyle/>
          <a:p>
            <a:r>
              <a:rPr lang="en-US" dirty="0"/>
              <a:t>Rather than a linear sequence of versions that reflect changes to the component over time, there may be several independent sequences. </a:t>
            </a:r>
          </a:p>
          <a:p>
            <a:pPr lvl="1"/>
            <a:r>
              <a:rPr lang="en-US" dirty="0"/>
              <a:t>This is normal in system development, where different developers work independently on different versions of the source code and so change it in different ways. </a:t>
            </a:r>
          </a:p>
          <a:p>
            <a:r>
              <a:rPr lang="en-US" dirty="0"/>
              <a:t>At some stage, it may be necessary to </a:t>
            </a:r>
            <a:r>
              <a:rPr lang="en-US" dirty="0">
                <a:solidFill>
                  <a:srgbClr val="FF0000"/>
                </a:solidFill>
              </a:rPr>
              <a:t>merge </a:t>
            </a:r>
            <a:r>
              <a:rPr lang="en-US" dirty="0" err="1">
                <a:solidFill>
                  <a:srgbClr val="FF0000"/>
                </a:solidFill>
              </a:rPr>
              <a:t>codeline</a:t>
            </a:r>
            <a:r>
              <a:rPr lang="en-US" dirty="0">
                <a:solidFill>
                  <a:srgbClr val="FF0000"/>
                </a:solidFill>
              </a:rPr>
              <a:t> branches to create a new version of a component </a:t>
            </a:r>
            <a:r>
              <a:rPr lang="en-US" dirty="0"/>
              <a:t>that includes all changes that have been made. </a:t>
            </a:r>
          </a:p>
          <a:p>
            <a:pPr lvl="1"/>
            <a:r>
              <a:rPr lang="en-US" dirty="0"/>
              <a:t>If the changes made involve different parts of the code, the component versions may be merged automatically by combining the deltas that apply to the code. </a:t>
            </a:r>
          </a:p>
        </p:txBody>
      </p:sp>
      <p:sp>
        <p:nvSpPr>
          <p:cNvPr id="6" name="Slide Number Placeholder 5"/>
          <p:cNvSpPr>
            <a:spLocks noGrp="1"/>
          </p:cNvSpPr>
          <p:nvPr>
            <p:ph type="sldNum" sz="quarter" idx="12"/>
          </p:nvPr>
        </p:nvSpPr>
        <p:spPr/>
        <p:txBody>
          <a:bodyPr/>
          <a:lstStyle/>
          <a:p>
            <a:fld id="{7B134961-4B2C-A547-9A54-CB85DA02077E}" type="slidenum">
              <a:rPr lang="en-US" smtClean="0"/>
              <a:pPr/>
              <a:t>23</a:t>
            </a:fld>
            <a:endParaRPr lang="en-US"/>
          </a:p>
        </p:txBody>
      </p:sp>
      <p:sp>
        <p:nvSpPr>
          <p:cNvPr id="7" name="Footer Placeholder 6"/>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and merging</a:t>
            </a:r>
            <a:r>
              <a:rPr lang="en-GB" dirty="0"/>
              <a:t> </a:t>
            </a:r>
            <a:endParaRPr lang="en-US" dirty="0"/>
          </a:p>
        </p:txBody>
      </p:sp>
      <p:pic>
        <p:nvPicPr>
          <p:cNvPr id="4" name="Content Placeholder 3" descr="25.9 BranchingMerging.eps"/>
          <p:cNvPicPr>
            <a:picLocks noGrp="1" noChangeAspect="1"/>
          </p:cNvPicPr>
          <p:nvPr>
            <p:ph idx="1"/>
          </p:nvPr>
        </p:nvPicPr>
        <p:blipFill>
          <a:blip r:embed="rId2"/>
          <a:srcRect t="-9611" b="-9611"/>
          <a:stretch>
            <a:fillRect/>
          </a:stretch>
        </p:blipFill>
        <p:spPr>
          <a:xfrm>
            <a:off x="822014" y="1600201"/>
            <a:ext cx="7136340" cy="3924712"/>
          </a:xfrm>
        </p:spPr>
      </p:pic>
      <p:sp>
        <p:nvSpPr>
          <p:cNvPr id="5" name="Slide Number Placeholder 4"/>
          <p:cNvSpPr>
            <a:spLocks noGrp="1"/>
          </p:cNvSpPr>
          <p:nvPr>
            <p:ph type="sldNum" sz="quarter" idx="12"/>
          </p:nvPr>
        </p:nvSpPr>
        <p:spPr/>
        <p:txBody>
          <a:bodyPr/>
          <a:lstStyle/>
          <a:p>
            <a:fld id="{7B134961-4B2C-A547-9A54-CB85DA02077E}" type="slidenum">
              <a:rPr lang="en-US" smtClean="0"/>
              <a:pPr/>
              <a:t>24</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Configuration management is the management of an evolving software system. When maintaining a system, a CM team is put in </a:t>
            </a:r>
            <a:r>
              <a:rPr lang="en-US" sz="2000" dirty="0">
                <a:solidFill>
                  <a:srgbClr val="FF0000"/>
                </a:solidFill>
              </a:rPr>
              <a:t>place to ensure that changes are incorporated into the system in a controlled way and that records are maintained with details of the changes</a:t>
            </a:r>
            <a:r>
              <a:rPr lang="en-US" sz="2000" dirty="0"/>
              <a:t> that have been implemented.</a:t>
            </a:r>
            <a:endParaRPr lang="en-GB" sz="2000" dirty="0"/>
          </a:p>
          <a:p>
            <a:r>
              <a:rPr lang="en-US" sz="2000" dirty="0"/>
              <a:t>The main configuration management processes are change management, version management, system building and release management. </a:t>
            </a:r>
            <a:endParaRPr lang="en-GB" sz="2000" dirty="0"/>
          </a:p>
          <a:p>
            <a:r>
              <a:rPr lang="en-US" sz="2000" dirty="0"/>
              <a:t>Change management involves assessing proposals for changes from system customers and other stakeholders and deciding if it is cost-effective to implement these in a new version of a system.</a:t>
            </a:r>
          </a:p>
          <a:p>
            <a:r>
              <a:rPr lang="en-US" sz="2000" dirty="0"/>
              <a:t>Version management involves keeping track of the different versions of software components as changes are made to them. </a:t>
            </a:r>
            <a:endParaRPr lang="en-GB" sz="2000" dirty="0"/>
          </a:p>
          <a:p>
            <a:endParaRPr lang="en-GB" sz="2000" dirty="0"/>
          </a:p>
          <a:p>
            <a:endParaRPr lang="en-US" dirty="0"/>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25 – Configuration Management</a:t>
            </a:r>
          </a:p>
        </p:txBody>
      </p:sp>
      <p:sp>
        <p:nvSpPr>
          <p:cNvPr id="3" name="Subtitle 2"/>
          <p:cNvSpPr>
            <a:spLocks noGrp="1"/>
          </p:cNvSpPr>
          <p:nvPr>
            <p:ph type="subTitle" idx="1"/>
          </p:nvPr>
        </p:nvSpPr>
        <p:spPr/>
        <p:txBody>
          <a:bodyPr/>
          <a:lstStyle/>
          <a:p>
            <a:r>
              <a:rPr lang="en-US" dirty="0"/>
              <a:t>Lecture 2</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26</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building</a:t>
            </a:r>
          </a:p>
        </p:txBody>
      </p:sp>
      <p:sp>
        <p:nvSpPr>
          <p:cNvPr id="3" name="Content Placeholder 2"/>
          <p:cNvSpPr>
            <a:spLocks noGrp="1"/>
          </p:cNvSpPr>
          <p:nvPr>
            <p:ph idx="1"/>
          </p:nvPr>
        </p:nvSpPr>
        <p:spPr/>
        <p:txBody>
          <a:bodyPr/>
          <a:lstStyle/>
          <a:p>
            <a:r>
              <a:rPr lang="en-US" dirty="0"/>
              <a:t>System building is the process of creating a complete, executable system by compiling and linking the system components, external libraries, configuration files, etc.</a:t>
            </a:r>
          </a:p>
          <a:p>
            <a:r>
              <a:rPr lang="en-US" dirty="0"/>
              <a:t>System building tools and version management tools must communicate as the build process involves checking out component versions from the repository managed by the version management system. </a:t>
            </a:r>
          </a:p>
          <a:p>
            <a:r>
              <a:rPr lang="en-US" dirty="0"/>
              <a:t>The configuration description used to identify a baseline is also used by the system building tool.</a:t>
            </a:r>
            <a:r>
              <a:rPr lang="en-GB" dirty="0"/>
              <a:t>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27</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platforms</a:t>
            </a:r>
          </a:p>
        </p:txBody>
      </p:sp>
      <p:sp>
        <p:nvSpPr>
          <p:cNvPr id="3" name="Content Placeholder 2"/>
          <p:cNvSpPr>
            <a:spLocks noGrp="1"/>
          </p:cNvSpPr>
          <p:nvPr>
            <p:ph idx="1"/>
          </p:nvPr>
        </p:nvSpPr>
        <p:spPr/>
        <p:txBody>
          <a:bodyPr/>
          <a:lstStyle/>
          <a:p>
            <a:r>
              <a:rPr lang="en-US" dirty="0"/>
              <a:t>The development system, which includes development tools such as compilers, source code editors, etc.</a:t>
            </a:r>
          </a:p>
          <a:p>
            <a:pPr lvl="1"/>
            <a:r>
              <a:rPr lang="en-US" dirty="0"/>
              <a:t>Developers check out code from the version management system into a private workspace before making changes to the system. </a:t>
            </a:r>
            <a:endParaRPr lang="en-GB" dirty="0"/>
          </a:p>
          <a:p>
            <a:r>
              <a:rPr lang="en-US" dirty="0"/>
              <a:t>The build server, which is used to build definitive, executable versions of the system. </a:t>
            </a:r>
          </a:p>
          <a:p>
            <a:pPr lvl="1"/>
            <a:r>
              <a:rPr lang="en-US" dirty="0"/>
              <a:t>Developers check-in code to the version management system before it is built. The system build may rely on external libraries that are not included in the version management system.</a:t>
            </a:r>
            <a:r>
              <a:rPr lang="en-GB" dirty="0"/>
              <a:t> </a:t>
            </a:r>
          </a:p>
          <a:p>
            <a:r>
              <a:rPr lang="en-US" dirty="0"/>
              <a:t>The target environment, which is the platform on which the system executes. </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28</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build, and target platforms</a:t>
            </a:r>
            <a:r>
              <a:rPr lang="en-GB" dirty="0"/>
              <a:t> </a:t>
            </a:r>
            <a:endParaRPr lang="en-US" dirty="0"/>
          </a:p>
        </p:txBody>
      </p:sp>
      <p:pic>
        <p:nvPicPr>
          <p:cNvPr id="4" name="Content Placeholder 3" descr="25.10 Build Environment.eps"/>
          <p:cNvPicPr>
            <a:picLocks noGrp="1" noChangeAspect="1"/>
          </p:cNvPicPr>
          <p:nvPr>
            <p:ph idx="1"/>
          </p:nvPr>
        </p:nvPicPr>
        <p:blipFill>
          <a:blip r:embed="rId2"/>
          <a:srcRect t="-5771" b="-5771"/>
          <a:stretch>
            <a:fillRect/>
          </a:stretch>
        </p:blipFill>
        <p:spPr>
          <a:xfrm>
            <a:off x="1200340" y="1600200"/>
            <a:ext cx="6690456" cy="3679493"/>
          </a:xfrm>
        </p:spPr>
      </p:pic>
      <p:sp>
        <p:nvSpPr>
          <p:cNvPr id="5" name="Slide Number Placeholder 4"/>
          <p:cNvSpPr>
            <a:spLocks noGrp="1"/>
          </p:cNvSpPr>
          <p:nvPr>
            <p:ph type="sldNum" sz="quarter" idx="12"/>
          </p:nvPr>
        </p:nvSpPr>
        <p:spPr/>
        <p:txBody>
          <a:bodyPr/>
          <a:lstStyle/>
          <a:p>
            <a:fld id="{7B134961-4B2C-A547-9A54-CB85DA02077E}" type="slidenum">
              <a:rPr lang="en-US" smtClean="0"/>
              <a:pPr/>
              <a:t>29</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a:xfrm>
            <a:off x="457200" y="1513935"/>
            <a:ext cx="8229600" cy="4525963"/>
          </a:xfrm>
        </p:spPr>
        <p:txBody>
          <a:bodyPr/>
          <a:lstStyle/>
          <a:p>
            <a:r>
              <a:rPr lang="en-US" dirty="0"/>
              <a:t>Because software changes frequently, </a:t>
            </a:r>
            <a:r>
              <a:rPr lang="en-US" dirty="0">
                <a:solidFill>
                  <a:srgbClr val="FF0000"/>
                </a:solidFill>
              </a:rPr>
              <a:t>systems,</a:t>
            </a:r>
            <a:r>
              <a:rPr lang="en-US" dirty="0"/>
              <a:t> can be thought of as </a:t>
            </a:r>
            <a:r>
              <a:rPr lang="en-US" dirty="0">
                <a:solidFill>
                  <a:srgbClr val="FF0000"/>
                </a:solidFill>
              </a:rPr>
              <a:t>a set of versions</a:t>
            </a:r>
            <a:r>
              <a:rPr lang="en-US" dirty="0"/>
              <a:t>, </a:t>
            </a:r>
            <a:r>
              <a:rPr lang="en-US" dirty="0">
                <a:solidFill>
                  <a:srgbClr val="FF0000"/>
                </a:solidFill>
              </a:rPr>
              <a:t>each</a:t>
            </a:r>
            <a:r>
              <a:rPr lang="en-US" dirty="0"/>
              <a:t> of which has to be </a:t>
            </a:r>
            <a:r>
              <a:rPr lang="en-US" dirty="0">
                <a:solidFill>
                  <a:srgbClr val="FF0000"/>
                </a:solidFill>
              </a:rPr>
              <a:t>maintained</a:t>
            </a:r>
            <a:r>
              <a:rPr lang="en-US" dirty="0"/>
              <a:t> and </a:t>
            </a:r>
            <a:r>
              <a:rPr lang="en-US" dirty="0">
                <a:solidFill>
                  <a:srgbClr val="FF0000"/>
                </a:solidFill>
              </a:rPr>
              <a:t>managed</a:t>
            </a:r>
            <a:r>
              <a:rPr lang="en-US" dirty="0"/>
              <a:t>.</a:t>
            </a:r>
            <a:r>
              <a:rPr lang="en-GB" dirty="0"/>
              <a:t> </a:t>
            </a:r>
          </a:p>
          <a:p>
            <a:r>
              <a:rPr lang="en-US" dirty="0"/>
              <a:t>Versions implement </a:t>
            </a:r>
            <a:r>
              <a:rPr lang="en-US" dirty="0">
                <a:solidFill>
                  <a:srgbClr val="FF0000"/>
                </a:solidFill>
              </a:rPr>
              <a:t>proposals for change</a:t>
            </a:r>
            <a:r>
              <a:rPr lang="en-US" dirty="0"/>
              <a:t>, </a:t>
            </a:r>
            <a:r>
              <a:rPr lang="en-US" dirty="0">
                <a:solidFill>
                  <a:srgbClr val="FF0000"/>
                </a:solidFill>
              </a:rPr>
              <a:t>corrections of faults</a:t>
            </a:r>
            <a:r>
              <a:rPr lang="en-US" dirty="0"/>
              <a:t>, and </a:t>
            </a:r>
            <a:r>
              <a:rPr lang="en-US" dirty="0">
                <a:solidFill>
                  <a:srgbClr val="FF0000"/>
                </a:solidFill>
              </a:rPr>
              <a:t>adaptations</a:t>
            </a:r>
            <a:r>
              <a:rPr lang="en-US" dirty="0"/>
              <a:t> for different hardware and operating systems. </a:t>
            </a:r>
          </a:p>
          <a:p>
            <a:r>
              <a:rPr lang="en-US" dirty="0"/>
              <a:t>Configuration management (CM) is concerned with the </a:t>
            </a:r>
            <a:r>
              <a:rPr lang="en-US" dirty="0">
                <a:solidFill>
                  <a:srgbClr val="FF0000"/>
                </a:solidFill>
              </a:rPr>
              <a:t>policies, processes </a:t>
            </a:r>
            <a:r>
              <a:rPr lang="en-US" dirty="0"/>
              <a:t>and </a:t>
            </a:r>
            <a:r>
              <a:rPr lang="en-US" dirty="0">
                <a:solidFill>
                  <a:srgbClr val="FF0000"/>
                </a:solidFill>
              </a:rPr>
              <a:t>tools</a:t>
            </a:r>
            <a:r>
              <a:rPr lang="en-US" dirty="0"/>
              <a:t> for managing changing software systems. You need CM because it is easy to lose track of what changes and component versions have been incorporated into each system version. </a:t>
            </a:r>
          </a:p>
        </p:txBody>
      </p:sp>
      <p:sp>
        <p:nvSpPr>
          <p:cNvPr id="4" name="Slide Number Placeholder 3"/>
          <p:cNvSpPr>
            <a:spLocks noGrp="1"/>
          </p:cNvSpPr>
          <p:nvPr>
            <p:ph type="sldNum" sz="quarter" idx="12"/>
          </p:nvPr>
        </p:nvSpPr>
        <p:spPr/>
        <p:txBody>
          <a:bodyPr/>
          <a:lstStyle/>
          <a:p>
            <a:fld id="{7B134961-4B2C-A547-9A54-CB85DA02077E}" type="slidenum">
              <a:rPr lang="en-US" smtClean="0"/>
              <a:pPr/>
              <a:t>3</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building</a:t>
            </a:r>
            <a:r>
              <a:rPr lang="en-GB" dirty="0"/>
              <a:t> </a:t>
            </a:r>
            <a:endParaRPr lang="en-US" dirty="0"/>
          </a:p>
        </p:txBody>
      </p:sp>
      <p:pic>
        <p:nvPicPr>
          <p:cNvPr id="4" name="Content Placeholder 3" descr="25.11 SystemBuilding.eps"/>
          <p:cNvPicPr>
            <a:picLocks noGrp="1" noChangeAspect="1"/>
          </p:cNvPicPr>
          <p:nvPr>
            <p:ph idx="1"/>
          </p:nvPr>
        </p:nvPicPr>
        <p:blipFill>
          <a:blip r:embed="rId2"/>
          <a:srcRect t="-7679" b="-7679"/>
          <a:stretch>
            <a:fillRect/>
          </a:stretch>
        </p:blipFill>
        <p:spPr>
          <a:xfrm>
            <a:off x="1213852" y="1600200"/>
            <a:ext cx="6447246" cy="3545737"/>
          </a:xfrm>
        </p:spPr>
      </p:pic>
      <p:sp>
        <p:nvSpPr>
          <p:cNvPr id="5" name="Slide Number Placeholder 4"/>
          <p:cNvSpPr>
            <a:spLocks noGrp="1"/>
          </p:cNvSpPr>
          <p:nvPr>
            <p:ph type="sldNum" sz="quarter" idx="12"/>
          </p:nvPr>
        </p:nvSpPr>
        <p:spPr/>
        <p:txBody>
          <a:bodyPr/>
          <a:lstStyle/>
          <a:p>
            <a:fld id="{7B134961-4B2C-A547-9A54-CB85DA02077E}" type="slidenum">
              <a:rPr lang="en-US" smtClean="0"/>
              <a:pPr/>
              <a:t>30</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system functionality</a:t>
            </a:r>
          </a:p>
        </p:txBody>
      </p:sp>
      <p:sp>
        <p:nvSpPr>
          <p:cNvPr id="3" name="Content Placeholder 2"/>
          <p:cNvSpPr>
            <a:spLocks noGrp="1"/>
          </p:cNvSpPr>
          <p:nvPr>
            <p:ph idx="1"/>
          </p:nvPr>
        </p:nvSpPr>
        <p:spPr/>
        <p:txBody>
          <a:bodyPr/>
          <a:lstStyle/>
          <a:p>
            <a:r>
              <a:rPr lang="en-US" dirty="0"/>
              <a:t>Build script generation</a:t>
            </a:r>
            <a:endParaRPr lang="en-GB" dirty="0"/>
          </a:p>
          <a:p>
            <a:r>
              <a:rPr lang="en-US" dirty="0"/>
              <a:t>Version management system integration</a:t>
            </a:r>
            <a:endParaRPr lang="en-GB" dirty="0"/>
          </a:p>
          <a:p>
            <a:r>
              <a:rPr lang="en-US" dirty="0"/>
              <a:t>Minimal re-compilation</a:t>
            </a:r>
            <a:endParaRPr lang="en-GB" dirty="0"/>
          </a:p>
          <a:p>
            <a:r>
              <a:rPr lang="en-US" dirty="0"/>
              <a:t>Executable system creation</a:t>
            </a:r>
            <a:endParaRPr lang="en-GB" dirty="0"/>
          </a:p>
          <a:p>
            <a:r>
              <a:rPr lang="en-US" dirty="0"/>
              <a:t>Test automation</a:t>
            </a:r>
            <a:endParaRPr lang="en-GB" dirty="0"/>
          </a:p>
          <a:p>
            <a:r>
              <a:rPr lang="en-US" dirty="0"/>
              <a:t>Reporting</a:t>
            </a:r>
            <a:endParaRPr lang="en-GB" dirty="0"/>
          </a:p>
          <a:p>
            <a:r>
              <a:rPr lang="en-US" dirty="0"/>
              <a:t>Documentation generation</a:t>
            </a:r>
            <a:endParaRPr lang="en-GB" dirty="0"/>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31</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recompilation</a:t>
            </a:r>
          </a:p>
        </p:txBody>
      </p:sp>
      <p:sp>
        <p:nvSpPr>
          <p:cNvPr id="3" name="Content Placeholder 2"/>
          <p:cNvSpPr>
            <a:spLocks noGrp="1"/>
          </p:cNvSpPr>
          <p:nvPr>
            <p:ph idx="1"/>
          </p:nvPr>
        </p:nvSpPr>
        <p:spPr/>
        <p:txBody>
          <a:bodyPr/>
          <a:lstStyle/>
          <a:p>
            <a:r>
              <a:rPr lang="en-US" dirty="0"/>
              <a:t>Tools to support system building are usually designed to minimize the amount of compilation that is required.</a:t>
            </a:r>
          </a:p>
          <a:p>
            <a:r>
              <a:rPr lang="en-US" dirty="0"/>
              <a:t>They do this by checking if a compiled version of a component is available. If so, there is no need to recompile that component. </a:t>
            </a:r>
            <a:endParaRPr lang="en-GB" dirty="0"/>
          </a:p>
          <a:p>
            <a:r>
              <a:rPr lang="en-US" dirty="0"/>
              <a:t>A unique signature identifies each source and object code version and is changed when the source code is edited. </a:t>
            </a:r>
          </a:p>
          <a:p>
            <a:r>
              <a:rPr lang="en-US" dirty="0"/>
              <a:t>By comparing the signatures on the source and object code files, it is possible to decide if the source code was used to generate the object code component.</a:t>
            </a:r>
            <a:endParaRPr lang="en-GB" dirty="0"/>
          </a:p>
          <a:p>
            <a:endParaRPr lang="en-US" dirty="0"/>
          </a:p>
        </p:txBody>
      </p:sp>
      <p:sp>
        <p:nvSpPr>
          <p:cNvPr id="4" name="Footer Placeholder 3"/>
          <p:cNvSpPr>
            <a:spLocks noGrp="1"/>
          </p:cNvSpPr>
          <p:nvPr>
            <p:ph type="ftr" sz="quarter" idx="11"/>
          </p:nvPr>
        </p:nvSpPr>
        <p:spPr/>
        <p:txBody>
          <a:bodyPr/>
          <a:lstStyle/>
          <a:p>
            <a:r>
              <a:rPr lang="en-US" dirty="0"/>
              <a:t>Chapter 25 Configuration management</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identification</a:t>
            </a:r>
          </a:p>
        </p:txBody>
      </p:sp>
      <p:sp>
        <p:nvSpPr>
          <p:cNvPr id="3" name="Content Placeholder 2"/>
          <p:cNvSpPr>
            <a:spLocks noGrp="1"/>
          </p:cNvSpPr>
          <p:nvPr>
            <p:ph idx="1"/>
          </p:nvPr>
        </p:nvSpPr>
        <p:spPr/>
        <p:txBody>
          <a:bodyPr/>
          <a:lstStyle/>
          <a:p>
            <a:r>
              <a:rPr lang="en-US" dirty="0"/>
              <a:t>Modification timestamps </a:t>
            </a:r>
          </a:p>
          <a:p>
            <a:pPr lvl="1"/>
            <a:r>
              <a:rPr lang="en-US" dirty="0"/>
              <a:t>The signature on the source code file is the time and date when that file was modified. If the source code file of a component has been modified after the related object code file, then the system assumes that recompilation to create a new object code file is necessary. </a:t>
            </a:r>
          </a:p>
          <a:p>
            <a:r>
              <a:rPr lang="en-US" dirty="0"/>
              <a:t>Source code checksums </a:t>
            </a:r>
          </a:p>
          <a:p>
            <a:pPr lvl="1"/>
            <a:r>
              <a:rPr lang="en-US" dirty="0"/>
              <a:t>The signature on the source code file is a checksum calculated from data in the file. A checksum function calculates a unique number using the source text as input. If you change the source code (even by 1 character), this will generate a different checksum. You can therefore be confident that source code files with different checksums are actually different.</a:t>
            </a:r>
            <a:r>
              <a:rPr lang="en-GB" dirty="0"/>
              <a:t> </a:t>
            </a:r>
          </a:p>
          <a:p>
            <a:endParaRPr lang="en-US" dirty="0"/>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Timestamps </a:t>
            </a:r>
            <a:r>
              <a:rPr lang="en-US" dirty="0" err="1"/>
              <a:t>vs</a:t>
            </a:r>
            <a:r>
              <a:rPr lang="en-US" dirty="0"/>
              <a:t> checksums</a:t>
            </a:r>
          </a:p>
        </p:txBody>
      </p:sp>
      <p:sp>
        <p:nvSpPr>
          <p:cNvPr id="3" name="Content Placeholder 2"/>
          <p:cNvSpPr>
            <a:spLocks noGrp="1"/>
          </p:cNvSpPr>
          <p:nvPr>
            <p:ph idx="1"/>
          </p:nvPr>
        </p:nvSpPr>
        <p:spPr/>
        <p:txBody>
          <a:bodyPr/>
          <a:lstStyle/>
          <a:p>
            <a:r>
              <a:rPr lang="en-US" dirty="0"/>
              <a:t>Timestamps</a:t>
            </a:r>
          </a:p>
          <a:p>
            <a:pPr lvl="1"/>
            <a:r>
              <a:rPr lang="en-US" dirty="0"/>
              <a:t>Because source and object files are linked by name rather than an explicit source file signature, it is not usually possible to build different versions of a source code component into the same directory at the same time, as these would generate object files with the same name. </a:t>
            </a:r>
          </a:p>
          <a:p>
            <a:r>
              <a:rPr lang="en-US" dirty="0"/>
              <a:t>Checksums</a:t>
            </a:r>
          </a:p>
          <a:p>
            <a:pPr lvl="1"/>
            <a:r>
              <a:rPr lang="en-US" dirty="0"/>
              <a:t>When you recompile a component, it does not overwrite the object code, as would normally be the case when the timestamp is used. Rather, it generates a new object code file and tags it with the source code signature. Parallel compilation is possible and different versions of a component may be compiled at the same time.</a:t>
            </a:r>
            <a:endParaRPr lang="en-GB" dirty="0"/>
          </a:p>
          <a:p>
            <a:pPr lvl="1"/>
            <a:endParaRPr lang="en-US" dirty="0"/>
          </a:p>
          <a:p>
            <a:endParaRPr lang="en-US" dirty="0"/>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building</a:t>
            </a:r>
          </a:p>
        </p:txBody>
      </p:sp>
      <p:sp>
        <p:nvSpPr>
          <p:cNvPr id="3" name="Content Placeholder 2"/>
          <p:cNvSpPr>
            <a:spLocks noGrp="1"/>
          </p:cNvSpPr>
          <p:nvPr>
            <p:ph idx="1"/>
          </p:nvPr>
        </p:nvSpPr>
        <p:spPr/>
        <p:txBody>
          <a:bodyPr/>
          <a:lstStyle/>
          <a:p>
            <a:r>
              <a:rPr lang="en-US" dirty="0"/>
              <a:t>Check out the mainline system from the version management system into the developer’s private workspace.</a:t>
            </a:r>
            <a:endParaRPr lang="en-GB" dirty="0"/>
          </a:p>
          <a:p>
            <a:r>
              <a:rPr lang="en-US" dirty="0"/>
              <a:t>Build the system and run automated tests to ensure that the built system passes all tests. If not, the build is broken and you should inform whoever checked in the last baseline system. They are responsible for repairing the problem.</a:t>
            </a:r>
            <a:endParaRPr lang="en-GB" dirty="0"/>
          </a:p>
          <a:p>
            <a:r>
              <a:rPr lang="en-US" dirty="0"/>
              <a:t>Make the changes to the system components.</a:t>
            </a:r>
            <a:endParaRPr lang="en-GB" dirty="0"/>
          </a:p>
          <a:p>
            <a:r>
              <a:rPr lang="en-US" dirty="0"/>
              <a:t>Build the system in the private workspace and rerun system tests. If the tests fail, continue editing.</a:t>
            </a:r>
            <a:endParaRPr lang="en-GB" dirty="0"/>
          </a:p>
          <a:p>
            <a:endParaRPr lang="en-US" dirty="0"/>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building</a:t>
            </a:r>
          </a:p>
        </p:txBody>
      </p:sp>
      <p:sp>
        <p:nvSpPr>
          <p:cNvPr id="3" name="Content Placeholder 2"/>
          <p:cNvSpPr>
            <a:spLocks noGrp="1"/>
          </p:cNvSpPr>
          <p:nvPr>
            <p:ph idx="1"/>
          </p:nvPr>
        </p:nvSpPr>
        <p:spPr/>
        <p:txBody>
          <a:bodyPr/>
          <a:lstStyle/>
          <a:p>
            <a:r>
              <a:rPr lang="en-US" dirty="0"/>
              <a:t>Once the system has passed its tests, check it into the build system but do not commit it as a new system baseline.</a:t>
            </a:r>
            <a:endParaRPr lang="en-GB" dirty="0"/>
          </a:p>
          <a:p>
            <a:r>
              <a:rPr lang="en-US" dirty="0"/>
              <a:t>Build the system on the build server and run the tests. You need to do this in case others have modified components since you checked out the system. If this is the case, check out the components that have failed and edit these so that tests pass on your private workspace.</a:t>
            </a:r>
            <a:endParaRPr lang="en-GB" dirty="0"/>
          </a:p>
          <a:p>
            <a:r>
              <a:rPr lang="en-US" dirty="0"/>
              <a:t>If the system passes its tests on the build system, then commit the changes you have made as a new baseline in the system mainline.</a:t>
            </a:r>
            <a:endParaRPr lang="en-GB" dirty="0"/>
          </a:p>
          <a:p>
            <a:endParaRPr lang="en-US" dirty="0"/>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r>
              <a:rPr lang="en-GB" dirty="0"/>
              <a:t> </a:t>
            </a:r>
            <a:endParaRPr lang="en-US" dirty="0"/>
          </a:p>
        </p:txBody>
      </p:sp>
      <p:pic>
        <p:nvPicPr>
          <p:cNvPr id="4" name="Content Placeholder 3" descr="25.12 ContinIntegration.eps"/>
          <p:cNvPicPr>
            <a:picLocks noGrp="1" noChangeAspect="1"/>
          </p:cNvPicPr>
          <p:nvPr>
            <p:ph idx="1"/>
          </p:nvPr>
        </p:nvPicPr>
        <p:blipFill>
          <a:blip r:embed="rId2"/>
          <a:srcRect t="-3630" b="-3630"/>
          <a:stretch>
            <a:fillRect/>
          </a:stretch>
        </p:blipFill>
        <p:spPr>
          <a:xfrm>
            <a:off x="767967" y="1600201"/>
            <a:ext cx="7203898" cy="3961866"/>
          </a:xfrm>
        </p:spPr>
      </p:pic>
      <p:sp>
        <p:nvSpPr>
          <p:cNvPr id="5" name="Slide Number Placeholder 4"/>
          <p:cNvSpPr>
            <a:spLocks noGrp="1"/>
          </p:cNvSpPr>
          <p:nvPr>
            <p:ph type="sldNum" sz="quarter" idx="12"/>
          </p:nvPr>
        </p:nvSpPr>
        <p:spPr/>
        <p:txBody>
          <a:bodyPr/>
          <a:lstStyle/>
          <a:p>
            <a:fld id="{7B134961-4B2C-A547-9A54-CB85DA02077E}" type="slidenum">
              <a:rPr lang="en-US" smtClean="0"/>
              <a:pPr/>
              <a:t>37</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 building</a:t>
            </a:r>
          </a:p>
        </p:txBody>
      </p:sp>
      <p:sp>
        <p:nvSpPr>
          <p:cNvPr id="3" name="Content Placeholder 2"/>
          <p:cNvSpPr>
            <a:spLocks noGrp="1"/>
          </p:cNvSpPr>
          <p:nvPr>
            <p:ph idx="1"/>
          </p:nvPr>
        </p:nvSpPr>
        <p:spPr/>
        <p:txBody>
          <a:bodyPr/>
          <a:lstStyle/>
          <a:p>
            <a:r>
              <a:rPr lang="en-US" dirty="0"/>
              <a:t>The development organization sets a delivery time (say 2 p.m.) for system components. </a:t>
            </a:r>
          </a:p>
          <a:p>
            <a:pPr lvl="1"/>
            <a:r>
              <a:rPr lang="en-US" dirty="0"/>
              <a:t>If developers have new versions of the components that they are writing, they must deliver them by that time. </a:t>
            </a:r>
            <a:endParaRPr lang="en-GB" dirty="0"/>
          </a:p>
          <a:p>
            <a:pPr lvl="1"/>
            <a:r>
              <a:rPr lang="en-US" dirty="0"/>
              <a:t>A new version of the system is built from these components by compiling and linking them to form a complete system.</a:t>
            </a:r>
            <a:endParaRPr lang="en-GB" dirty="0"/>
          </a:p>
          <a:p>
            <a:pPr lvl="1"/>
            <a:r>
              <a:rPr lang="en-US" dirty="0"/>
              <a:t>This system is then delivered to the testing team, which carries out a set of predefined system tests</a:t>
            </a:r>
            <a:endParaRPr lang="en-GB" dirty="0"/>
          </a:p>
          <a:p>
            <a:pPr lvl="1"/>
            <a:r>
              <a:rPr lang="en-US" dirty="0"/>
              <a:t>Faults that are discovered during system testing are documented and returned to the system developers. They repair these faults in a subsequent version of the component.</a:t>
            </a:r>
            <a:endParaRPr lang="en-GB"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38</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management</a:t>
            </a:r>
          </a:p>
        </p:txBody>
      </p:sp>
      <p:sp>
        <p:nvSpPr>
          <p:cNvPr id="3" name="Content Placeholder 2"/>
          <p:cNvSpPr>
            <a:spLocks noGrp="1"/>
          </p:cNvSpPr>
          <p:nvPr>
            <p:ph idx="1"/>
          </p:nvPr>
        </p:nvSpPr>
        <p:spPr/>
        <p:txBody>
          <a:bodyPr/>
          <a:lstStyle/>
          <a:p>
            <a:r>
              <a:rPr lang="en-US" dirty="0"/>
              <a:t>A system release is a version of a software system that is distributed to customers.</a:t>
            </a:r>
          </a:p>
          <a:p>
            <a:r>
              <a:rPr lang="en-US" dirty="0"/>
              <a:t>For mass market software, it is usually possible to identify two types of release: major releases which deliver significant new functionality, and minor releases, which repair bugs and fix customer problems that have been reported. </a:t>
            </a:r>
          </a:p>
          <a:p>
            <a:r>
              <a:rPr lang="en-US" dirty="0"/>
              <a:t>For custom software or software product lines, releases of the system may have to be produced for each customer and individual customers may be running several different releases of the system at the same time. </a:t>
            </a:r>
          </a:p>
        </p:txBody>
      </p:sp>
      <p:sp>
        <p:nvSpPr>
          <p:cNvPr id="4" name="Slide Number Placeholder 3"/>
          <p:cNvSpPr>
            <a:spLocks noGrp="1"/>
          </p:cNvSpPr>
          <p:nvPr>
            <p:ph type="sldNum" sz="quarter" idx="12"/>
          </p:nvPr>
        </p:nvSpPr>
        <p:spPr/>
        <p:txBody>
          <a:bodyPr/>
          <a:lstStyle/>
          <a:p>
            <a:fld id="{7B134961-4B2C-A547-9A54-CB85DA02077E}" type="slidenum">
              <a:rPr lang="en-US" smtClean="0"/>
              <a:pPr/>
              <a:t>39</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(CM) activities</a:t>
            </a:r>
          </a:p>
        </p:txBody>
      </p:sp>
      <p:sp>
        <p:nvSpPr>
          <p:cNvPr id="3" name="Content Placeholder 2"/>
          <p:cNvSpPr>
            <a:spLocks noGrp="1"/>
          </p:cNvSpPr>
          <p:nvPr>
            <p:ph idx="1"/>
          </p:nvPr>
        </p:nvSpPr>
        <p:spPr/>
        <p:txBody>
          <a:bodyPr/>
          <a:lstStyle/>
          <a:p>
            <a:r>
              <a:rPr lang="en-US" sz="2000" dirty="0"/>
              <a:t>Change management </a:t>
            </a:r>
          </a:p>
          <a:p>
            <a:pPr lvl="1"/>
            <a:r>
              <a:rPr lang="en-US" sz="1800" dirty="0">
                <a:solidFill>
                  <a:srgbClr val="FF0000"/>
                </a:solidFill>
              </a:rPr>
              <a:t>Keeping track of requests for changes </a:t>
            </a:r>
            <a:r>
              <a:rPr lang="en-US" sz="1800" dirty="0"/>
              <a:t>to the software from customers and developers, </a:t>
            </a:r>
            <a:r>
              <a:rPr lang="en-US" sz="1800" dirty="0">
                <a:solidFill>
                  <a:srgbClr val="FF0000"/>
                </a:solidFill>
              </a:rPr>
              <a:t>working out the costs and impact of changes</a:t>
            </a:r>
            <a:r>
              <a:rPr lang="en-US" sz="1800" dirty="0"/>
              <a:t>, and deciding the changes should be implemented.</a:t>
            </a:r>
            <a:endParaRPr lang="en-GB" sz="1800" dirty="0"/>
          </a:p>
          <a:p>
            <a:r>
              <a:rPr lang="en-US" sz="2000" dirty="0"/>
              <a:t>Version management </a:t>
            </a:r>
          </a:p>
          <a:p>
            <a:pPr lvl="1"/>
            <a:r>
              <a:rPr lang="en-US" sz="1800" dirty="0">
                <a:solidFill>
                  <a:srgbClr val="FF0000"/>
                </a:solidFill>
              </a:rPr>
              <a:t>Keeping track of the multiple versions of system components </a:t>
            </a:r>
            <a:r>
              <a:rPr lang="en-US" sz="1800" dirty="0"/>
              <a:t>and ensuring that changes made to components by different developers do not interfere with each other. </a:t>
            </a:r>
            <a:endParaRPr lang="en-GB" sz="1800" dirty="0"/>
          </a:p>
          <a:p>
            <a:r>
              <a:rPr lang="en-US" sz="2000" dirty="0"/>
              <a:t>System building </a:t>
            </a:r>
          </a:p>
          <a:p>
            <a:pPr lvl="1"/>
            <a:r>
              <a:rPr lang="en-US" sz="1800" dirty="0"/>
              <a:t>The </a:t>
            </a:r>
            <a:r>
              <a:rPr lang="en-US" sz="1800" dirty="0">
                <a:solidFill>
                  <a:srgbClr val="FF0000"/>
                </a:solidFill>
              </a:rPr>
              <a:t>process of assembling program components</a:t>
            </a:r>
            <a:r>
              <a:rPr lang="en-US" sz="1800" dirty="0"/>
              <a:t>, </a:t>
            </a:r>
            <a:r>
              <a:rPr lang="en-US" sz="1800" dirty="0">
                <a:solidFill>
                  <a:srgbClr val="FF0000"/>
                </a:solidFill>
              </a:rPr>
              <a:t>data and libraries</a:t>
            </a:r>
            <a:r>
              <a:rPr lang="en-US" sz="1800" dirty="0"/>
              <a:t>, then </a:t>
            </a:r>
            <a:r>
              <a:rPr lang="en-US" sz="1800" dirty="0">
                <a:solidFill>
                  <a:srgbClr val="FF0000"/>
                </a:solidFill>
              </a:rPr>
              <a:t>compiling</a:t>
            </a:r>
            <a:r>
              <a:rPr lang="en-US" sz="1800" dirty="0"/>
              <a:t> these to create an executable system.</a:t>
            </a:r>
            <a:endParaRPr lang="en-GB" sz="1800" dirty="0"/>
          </a:p>
          <a:p>
            <a:r>
              <a:rPr lang="en-US" sz="2000" dirty="0"/>
              <a:t>Release management </a:t>
            </a:r>
          </a:p>
          <a:p>
            <a:pPr lvl="1"/>
            <a:r>
              <a:rPr lang="en-US" sz="1800" dirty="0">
                <a:solidFill>
                  <a:srgbClr val="FF0000"/>
                </a:solidFill>
              </a:rPr>
              <a:t>Preparing software for external release </a:t>
            </a:r>
            <a:r>
              <a:rPr lang="en-US" sz="1800" dirty="0"/>
              <a:t>and keeping track of the system versions that have been released for customer use.</a:t>
            </a:r>
            <a:endParaRPr lang="en-GB" sz="1800" dirty="0"/>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4</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tracking</a:t>
            </a:r>
          </a:p>
        </p:txBody>
      </p:sp>
      <p:sp>
        <p:nvSpPr>
          <p:cNvPr id="3" name="Content Placeholder 2"/>
          <p:cNvSpPr>
            <a:spLocks noGrp="1"/>
          </p:cNvSpPr>
          <p:nvPr>
            <p:ph idx="1"/>
          </p:nvPr>
        </p:nvSpPr>
        <p:spPr/>
        <p:txBody>
          <a:bodyPr/>
          <a:lstStyle/>
          <a:p>
            <a:r>
              <a:rPr lang="en-US" dirty="0"/>
              <a:t>In the event of a problem, it may be necessary to reproduce exactly the software that has been delivered to a particular customer. </a:t>
            </a:r>
            <a:endParaRPr lang="en-GB" dirty="0"/>
          </a:p>
          <a:p>
            <a:r>
              <a:rPr lang="en-US" dirty="0"/>
              <a:t>When a system release is produced, it must be documented to ensure that it can be re-created exactly in the future. </a:t>
            </a:r>
          </a:p>
          <a:p>
            <a:r>
              <a:rPr lang="en-US" dirty="0"/>
              <a:t>This is particularly important for customized, long-lifetime embedded systems, such as those that control complex machines.</a:t>
            </a:r>
          </a:p>
          <a:p>
            <a:pPr lvl="1"/>
            <a:r>
              <a:rPr lang="en-US" dirty="0"/>
              <a:t> Customers may use a single release of these systems for many years and may require specific changes to a particular software system long after its original release date.</a:t>
            </a:r>
            <a:endParaRPr lang="en-GB" dirty="0"/>
          </a:p>
          <a:p>
            <a:endParaRPr lang="en-US" dirty="0"/>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reproduction</a:t>
            </a:r>
          </a:p>
        </p:txBody>
      </p:sp>
      <p:sp>
        <p:nvSpPr>
          <p:cNvPr id="3" name="Content Placeholder 2"/>
          <p:cNvSpPr>
            <a:spLocks noGrp="1"/>
          </p:cNvSpPr>
          <p:nvPr>
            <p:ph idx="1"/>
          </p:nvPr>
        </p:nvSpPr>
        <p:spPr/>
        <p:txBody>
          <a:bodyPr/>
          <a:lstStyle/>
          <a:p>
            <a:r>
              <a:rPr lang="en-US" dirty="0"/>
              <a:t>To document a release, you have to record the specific versions of the source code components that were used to create the executable code. </a:t>
            </a:r>
          </a:p>
          <a:p>
            <a:r>
              <a:rPr lang="en-US" dirty="0"/>
              <a:t>You must keep copies of the source code files, corresponding executables and all data and configuration files. </a:t>
            </a:r>
          </a:p>
          <a:p>
            <a:r>
              <a:rPr lang="en-US" dirty="0"/>
              <a:t>You should also record the versions of the operating system, libraries, compilers and other tools used to build the software. </a:t>
            </a:r>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planning</a:t>
            </a:r>
          </a:p>
        </p:txBody>
      </p:sp>
      <p:sp>
        <p:nvSpPr>
          <p:cNvPr id="3" name="Content Placeholder 2"/>
          <p:cNvSpPr>
            <a:spLocks noGrp="1"/>
          </p:cNvSpPr>
          <p:nvPr>
            <p:ph idx="1"/>
          </p:nvPr>
        </p:nvSpPr>
        <p:spPr/>
        <p:txBody>
          <a:bodyPr/>
          <a:lstStyle/>
          <a:p>
            <a:r>
              <a:rPr lang="en-US" dirty="0"/>
              <a:t>As well as the technical work involved in creating a release distribution, advertising and publicity material have to be prepared and marketing strategies put in place to convince customers to buy the new release of the system. </a:t>
            </a:r>
          </a:p>
          <a:p>
            <a:r>
              <a:rPr lang="en-US" dirty="0"/>
              <a:t>Release timing</a:t>
            </a:r>
          </a:p>
          <a:p>
            <a:pPr lvl="1"/>
            <a:r>
              <a:rPr lang="en-US" dirty="0"/>
              <a:t>If releases are too frequent or require hardware upgrades, customers may not move to the new release, especially if they have to pay for it. </a:t>
            </a:r>
          </a:p>
          <a:p>
            <a:pPr lvl="1"/>
            <a:r>
              <a:rPr lang="en-US" dirty="0"/>
              <a:t>If system releases are  too infrequent, market share may be lost as customers move to alternative systems. </a:t>
            </a:r>
            <a:endParaRPr lang="en-GB" dirty="0"/>
          </a:p>
          <a:p>
            <a:endParaRPr lang="en-US" dirty="0"/>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components</a:t>
            </a:r>
          </a:p>
        </p:txBody>
      </p:sp>
      <p:sp>
        <p:nvSpPr>
          <p:cNvPr id="3" name="Content Placeholder 2"/>
          <p:cNvSpPr>
            <a:spLocks noGrp="1"/>
          </p:cNvSpPr>
          <p:nvPr>
            <p:ph idx="1"/>
          </p:nvPr>
        </p:nvSpPr>
        <p:spPr/>
        <p:txBody>
          <a:bodyPr/>
          <a:lstStyle/>
          <a:p>
            <a:r>
              <a:rPr lang="en-US" dirty="0"/>
              <a:t>As well as the the executable code of the system, a release may also include:</a:t>
            </a:r>
            <a:endParaRPr lang="en-GB" dirty="0"/>
          </a:p>
          <a:p>
            <a:pPr lvl="1"/>
            <a:r>
              <a:rPr lang="en-US" dirty="0"/>
              <a:t>configuration files defining how the release should be configured for particular installations;</a:t>
            </a:r>
            <a:endParaRPr lang="en-GB" dirty="0"/>
          </a:p>
          <a:p>
            <a:pPr lvl="1"/>
            <a:r>
              <a:rPr lang="en-US" dirty="0"/>
              <a:t>data files, such as files of error messages, that are needed for successful system operation;</a:t>
            </a:r>
            <a:endParaRPr lang="en-GB" dirty="0"/>
          </a:p>
          <a:p>
            <a:pPr lvl="1"/>
            <a:r>
              <a:rPr lang="en-US" dirty="0"/>
              <a:t>an installation program that is used to help install the system on target hardware;</a:t>
            </a:r>
            <a:endParaRPr lang="en-GB" dirty="0"/>
          </a:p>
          <a:p>
            <a:pPr lvl="1"/>
            <a:r>
              <a:rPr lang="en-US" dirty="0"/>
              <a:t>electronic and paper documentation describing the system;</a:t>
            </a:r>
            <a:endParaRPr lang="en-GB" dirty="0"/>
          </a:p>
          <a:p>
            <a:pPr lvl="1"/>
            <a:r>
              <a:rPr lang="en-US" dirty="0"/>
              <a:t>packaging and associated publicity</a:t>
            </a:r>
            <a:r>
              <a:rPr lang="en-US" i="1" dirty="0"/>
              <a:t> </a:t>
            </a:r>
            <a:r>
              <a:rPr lang="en-US" dirty="0"/>
              <a:t>that have been designed for that release.</a:t>
            </a:r>
            <a:endParaRPr lang="en-GB" dirty="0"/>
          </a:p>
          <a:p>
            <a:endParaRPr lang="en-US" dirty="0"/>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influencing system release planning</a:t>
            </a:r>
            <a:r>
              <a:rPr lang="en-GB" dirty="0"/>
              <a:t> </a:t>
            </a:r>
            <a:endParaRPr lang="en-US" dirty="0"/>
          </a:p>
        </p:txBody>
      </p:sp>
      <p:graphicFrame>
        <p:nvGraphicFramePr>
          <p:cNvPr id="4" name="Content Placeholder 3"/>
          <p:cNvGraphicFramePr>
            <a:graphicFrameLocks noGrp="1"/>
          </p:cNvGraphicFramePr>
          <p:nvPr>
            <p:ph idx="1"/>
          </p:nvPr>
        </p:nvGraphicFramePr>
        <p:xfrm>
          <a:off x="729628" y="1702257"/>
          <a:ext cx="7553005" cy="4328160"/>
        </p:xfrm>
        <a:graphic>
          <a:graphicData uri="http://schemas.openxmlformats.org/drawingml/2006/table">
            <a:tbl>
              <a:tblPr firstRow="1" bandRow="1">
                <a:tableStyleId>{5C22544A-7EE6-4342-B048-85BDC9FD1C3A}</a:tableStyleId>
              </a:tblPr>
              <a:tblGrid>
                <a:gridCol w="2048144">
                  <a:extLst>
                    <a:ext uri="{9D8B030D-6E8A-4147-A177-3AD203B41FA5}">
                      <a16:colId xmlns:a16="http://schemas.microsoft.com/office/drawing/2014/main" val="20000"/>
                    </a:ext>
                  </a:extLst>
                </a:gridCol>
                <a:gridCol w="5504861">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Factor</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Description</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Technical quality of the system</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If serious system faults are reported which affect the way in which many customers use the system, it may be necessary to issue a fault repair release. Minor system faults may be repaired by issuing patches (usually distributed over the Internet) that can be applied to the current release of the system.</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Platform changes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You may have to create a new release of a software application when a new version of the operating system platform is released.</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Lehman’s fifth law (see Chapter 9) </a:t>
                      </a:r>
                      <a:r>
                        <a:rPr lang="en-GB" sz="1600" b="1">
                          <a:solidFill>
                            <a:srgbClr val="000000"/>
                          </a:solidFill>
                          <a:latin typeface="Arial"/>
                          <a:ea typeface="Times New Roman"/>
                          <a:cs typeface="Arial"/>
                        </a:rPr>
                        <a:t> </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This ‘law’ suggests that if you add a lot of new functionality to a system; you will also introduce bugs that will limit the amount of functionality that may be included in the next release. Therefore, a system release with significant new functionality may have to be followed by a release that focuses on repairing problems and improving performance.</a:t>
                      </a:r>
                    </a:p>
                  </a:txBody>
                  <a:tcPr marL="73025" marR="73025"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pPr/>
              <a:t>44</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influencing system release planning</a:t>
            </a:r>
            <a:r>
              <a:rPr lang="en-GB" dirty="0"/>
              <a:t> </a:t>
            </a:r>
            <a:endParaRPr lang="en-US" dirty="0"/>
          </a:p>
        </p:txBody>
      </p:sp>
      <p:graphicFrame>
        <p:nvGraphicFramePr>
          <p:cNvPr id="4" name="Content Placeholder 3"/>
          <p:cNvGraphicFramePr>
            <a:graphicFrameLocks noGrp="1"/>
          </p:cNvGraphicFramePr>
          <p:nvPr>
            <p:ph idx="1"/>
          </p:nvPr>
        </p:nvGraphicFramePr>
        <p:xfrm>
          <a:off x="702604" y="2121066"/>
          <a:ext cx="7593541" cy="3352800"/>
        </p:xfrm>
        <a:graphic>
          <a:graphicData uri="http://schemas.openxmlformats.org/drawingml/2006/table">
            <a:tbl>
              <a:tblPr firstRow="1" bandRow="1">
                <a:tableStyleId>{5C22544A-7EE6-4342-B048-85BDC9FD1C3A}</a:tableStyleId>
              </a:tblPr>
              <a:tblGrid>
                <a:gridCol w="2059136">
                  <a:extLst>
                    <a:ext uri="{9D8B030D-6E8A-4147-A177-3AD203B41FA5}">
                      <a16:colId xmlns:a16="http://schemas.microsoft.com/office/drawing/2014/main" val="20000"/>
                    </a:ext>
                  </a:extLst>
                </a:gridCol>
                <a:gridCol w="5534405">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Factor</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Description</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Competition</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For mass-market software, a new system release may be necessary because a competing product has introduced new features and market share may be lost if these are not provided to existing customers.</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Marketing requirements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The marketing department of an organization may have made a commitment for releases to be available at a particular date.</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Customer change proposals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For custom systems, customers may have made and paid for a specific set of system change proposals, and they expect a system release as soon as these have been implemented.</a:t>
                      </a:r>
                    </a:p>
                  </a:txBody>
                  <a:tcPr marL="73025" marR="73025"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pPr/>
              <a:t>45</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System building is the process of assembling system components into an executable program to run on a target computer system.  </a:t>
            </a:r>
            <a:endParaRPr lang="en-GB" sz="2000" dirty="0"/>
          </a:p>
          <a:p>
            <a:r>
              <a:rPr lang="en-US" sz="2000" dirty="0"/>
              <a:t>Software should be frequently rebuilt and tested immediately after a new version has been built. This makes it easier to detect bugs and problems that have been introduced since the last build.</a:t>
            </a:r>
            <a:endParaRPr lang="en-GB" sz="2000" dirty="0"/>
          </a:p>
          <a:p>
            <a:r>
              <a:rPr lang="en-US" sz="2000" dirty="0"/>
              <a:t>System releases include executable code, data files, configuration files and documentation. Release management involves making decisions on system release dates, preparing all information for distribution and documenting each system release.</a:t>
            </a:r>
            <a:endParaRPr lang="en-GB" sz="2000" dirty="0"/>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46</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r>
              <a:rPr lang="en-GB" dirty="0"/>
              <a:t> </a:t>
            </a:r>
            <a:endParaRPr lang="en-US" dirty="0"/>
          </a:p>
        </p:txBody>
      </p:sp>
      <p:pic>
        <p:nvPicPr>
          <p:cNvPr id="4" name="Content Placeholder 3" descr="25.1 CM_activities.eps"/>
          <p:cNvPicPr>
            <a:picLocks noGrp="1" noChangeAspect="1"/>
          </p:cNvPicPr>
          <p:nvPr>
            <p:ph idx="1"/>
          </p:nvPr>
        </p:nvPicPr>
        <p:blipFill>
          <a:blip r:embed="rId2"/>
          <a:srcRect t="-9548" b="-9548"/>
          <a:stretch>
            <a:fillRect/>
          </a:stretch>
        </p:blipFill>
        <p:spPr>
          <a:xfrm>
            <a:off x="1235170" y="1600201"/>
            <a:ext cx="6533083" cy="3592944"/>
          </a:xfrm>
        </p:spPr>
      </p:pic>
      <p:sp>
        <p:nvSpPr>
          <p:cNvPr id="5" name="Slide Number Placeholder 4"/>
          <p:cNvSpPr>
            <a:spLocks noGrp="1"/>
          </p:cNvSpPr>
          <p:nvPr>
            <p:ph type="sldNum" sz="quarter" idx="12"/>
          </p:nvPr>
        </p:nvSpPr>
        <p:spPr/>
        <p:txBody>
          <a:bodyPr/>
          <a:lstStyle/>
          <a:p>
            <a:fld id="{7B134961-4B2C-A547-9A54-CB85DA02077E}" type="slidenum">
              <a:rPr lang="en-US" smtClean="0"/>
              <a:pPr/>
              <a:t>5</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 terminology</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102255"/>
              </p:ext>
            </p:extLst>
          </p:nvPr>
        </p:nvGraphicFramePr>
        <p:xfrm>
          <a:off x="457200" y="1674328"/>
          <a:ext cx="8041619" cy="3784600"/>
        </p:xfrm>
        <a:graphic>
          <a:graphicData uri="http://schemas.openxmlformats.org/drawingml/2006/table">
            <a:tbl>
              <a:tblPr firstRow="1" bandRow="1">
                <a:tableStyleId>{5C22544A-7EE6-4342-B048-85BDC9FD1C3A}</a:tableStyleId>
              </a:tblPr>
              <a:tblGrid>
                <a:gridCol w="1974895">
                  <a:extLst>
                    <a:ext uri="{9D8B030D-6E8A-4147-A177-3AD203B41FA5}">
                      <a16:colId xmlns:a16="http://schemas.microsoft.com/office/drawing/2014/main" val="20000"/>
                    </a:ext>
                  </a:extLst>
                </a:gridCol>
                <a:gridCol w="6066724">
                  <a:extLst>
                    <a:ext uri="{9D8B030D-6E8A-4147-A177-3AD203B41FA5}">
                      <a16:colId xmlns:a16="http://schemas.microsoft.com/office/drawing/2014/main" val="20001"/>
                    </a:ext>
                  </a:extLst>
                </a:gridCol>
              </a:tblGrid>
              <a:tr h="370840">
                <a:tc>
                  <a:txBody>
                    <a:bodyPr/>
                    <a:lstStyle/>
                    <a:p>
                      <a:pPr algn="just">
                        <a:spcAft>
                          <a:spcPts val="200"/>
                        </a:spcAft>
                      </a:pPr>
                      <a:r>
                        <a:rPr lang="en-GB" sz="14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400" b="1">
                          <a:solidFill>
                            <a:srgbClr val="000000"/>
                          </a:solidFill>
                          <a:latin typeface="Arial"/>
                          <a:ea typeface="Times New Roman"/>
                          <a:cs typeface="Arial"/>
                        </a:rPr>
                        <a:t>Explanation</a:t>
                      </a:r>
                    </a:p>
                  </a:txBody>
                  <a:tcPr marL="68580" marR="68580" marT="0" marB="0"/>
                </a:tc>
                <a:extLst>
                  <a:ext uri="{0D108BD9-81ED-4DB2-BD59-A6C34878D82A}">
                    <a16:rowId xmlns:a16="http://schemas.microsoft.com/office/drawing/2014/main" val="10000"/>
                  </a:ext>
                </a:extLst>
              </a:tr>
              <a:tr h="370840">
                <a:tc>
                  <a:txBody>
                    <a:bodyPr/>
                    <a:lstStyle/>
                    <a:p>
                      <a:pPr algn="just">
                        <a:spcAft>
                          <a:spcPts val="200"/>
                        </a:spcAft>
                      </a:pPr>
                      <a:r>
                        <a:rPr lang="en-GB" sz="1400" dirty="0">
                          <a:solidFill>
                            <a:srgbClr val="000000"/>
                          </a:solidFill>
                          <a:latin typeface="Arial"/>
                          <a:ea typeface="Times New Roman"/>
                          <a:cs typeface="Arial"/>
                        </a:rPr>
                        <a:t>Configuration item or </a:t>
                      </a:r>
                      <a:r>
                        <a:rPr lang="en-GB" sz="1400" dirty="0">
                          <a:solidFill>
                            <a:srgbClr val="FF0000"/>
                          </a:solidFill>
                          <a:latin typeface="Arial"/>
                          <a:ea typeface="Times New Roman"/>
                          <a:cs typeface="Arial"/>
                        </a:rPr>
                        <a:t>software configuration item (SCI)</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Anything associated with a software project (design, code, test data, document, etc.) that has been placed under configuration control. There are often different versions of a configuration item. </a:t>
                      </a:r>
                      <a:r>
                        <a:rPr lang="en-GB" sz="1400" dirty="0">
                          <a:solidFill>
                            <a:srgbClr val="FF0000"/>
                          </a:solidFill>
                          <a:latin typeface="Arial"/>
                          <a:ea typeface="Times New Roman"/>
                          <a:cs typeface="Arial"/>
                        </a:rPr>
                        <a:t>Configuration items have a unique name.</a:t>
                      </a:r>
                    </a:p>
                  </a:txBody>
                  <a:tcPr marL="68580" marR="68580" marT="0" marB="0"/>
                </a:tc>
                <a:extLst>
                  <a:ext uri="{0D108BD9-81ED-4DB2-BD59-A6C34878D82A}">
                    <a16:rowId xmlns:a16="http://schemas.microsoft.com/office/drawing/2014/main" val="10001"/>
                  </a:ext>
                </a:extLst>
              </a:tr>
              <a:tr h="370840">
                <a:tc>
                  <a:txBody>
                    <a:bodyPr/>
                    <a:lstStyle/>
                    <a:p>
                      <a:pPr algn="just">
                        <a:spcAft>
                          <a:spcPts val="200"/>
                        </a:spcAft>
                      </a:pPr>
                      <a:r>
                        <a:rPr lang="en-GB" sz="1400" dirty="0">
                          <a:solidFill>
                            <a:srgbClr val="000000"/>
                          </a:solidFill>
                          <a:latin typeface="Arial"/>
                          <a:ea typeface="Times New Roman"/>
                          <a:cs typeface="Arial"/>
                        </a:rPr>
                        <a:t>Configuration control</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The process of ensuring that versions of systems and components are recorded and maintained so that changes are managed and all versions of components are identified and stored for the lifetime of the system. </a:t>
                      </a:r>
                    </a:p>
                  </a:txBody>
                  <a:tcPr marL="68580" marR="68580" marT="0" marB="0"/>
                </a:tc>
                <a:extLst>
                  <a:ext uri="{0D108BD9-81ED-4DB2-BD59-A6C34878D82A}">
                    <a16:rowId xmlns:a16="http://schemas.microsoft.com/office/drawing/2014/main" val="10002"/>
                  </a:ext>
                </a:extLst>
              </a:tr>
              <a:tr h="370840">
                <a:tc>
                  <a:txBody>
                    <a:bodyPr/>
                    <a:lstStyle/>
                    <a:p>
                      <a:pPr algn="just">
                        <a:spcAft>
                          <a:spcPts val="200"/>
                        </a:spcAft>
                      </a:pPr>
                      <a:r>
                        <a:rPr lang="en-GB" sz="1400">
                          <a:solidFill>
                            <a:srgbClr val="000000"/>
                          </a:solidFill>
                          <a:latin typeface="Arial"/>
                          <a:ea typeface="Times New Roman"/>
                          <a:cs typeface="Arial"/>
                        </a:rPr>
                        <a:t>Version</a:t>
                      </a:r>
                    </a:p>
                  </a:txBody>
                  <a:tcPr marL="68580" marR="68580" marT="0" marB="0"/>
                </a:tc>
                <a:tc>
                  <a:txBody>
                    <a:bodyPr/>
                    <a:lstStyle/>
                    <a:p>
                      <a:pPr algn="just">
                        <a:spcAft>
                          <a:spcPts val="200"/>
                        </a:spcAft>
                      </a:pPr>
                      <a:r>
                        <a:rPr lang="en-GB" sz="1400" dirty="0">
                          <a:solidFill>
                            <a:srgbClr val="FF0000"/>
                          </a:solidFill>
                          <a:latin typeface="Arial"/>
                          <a:ea typeface="Times New Roman"/>
                          <a:cs typeface="Arial"/>
                        </a:rPr>
                        <a:t>An instance of a configuration item that differs</a:t>
                      </a:r>
                      <a:r>
                        <a:rPr lang="en-GB" sz="1400" dirty="0">
                          <a:solidFill>
                            <a:srgbClr val="000000"/>
                          </a:solidFill>
                          <a:latin typeface="Arial"/>
                          <a:ea typeface="Times New Roman"/>
                          <a:cs typeface="Arial"/>
                        </a:rPr>
                        <a:t>, in some way, from other instances of that item. Versions always have a unique identifier, which is often composed of the configuration item name plus a version number.</a:t>
                      </a:r>
                    </a:p>
                  </a:txBody>
                  <a:tcPr marL="68580" marR="68580" marT="0" marB="0"/>
                </a:tc>
                <a:extLst>
                  <a:ext uri="{0D108BD9-81ED-4DB2-BD59-A6C34878D82A}">
                    <a16:rowId xmlns:a16="http://schemas.microsoft.com/office/drawing/2014/main" val="10003"/>
                  </a:ext>
                </a:extLst>
              </a:tr>
              <a:tr h="370840">
                <a:tc>
                  <a:txBody>
                    <a:bodyPr/>
                    <a:lstStyle/>
                    <a:p>
                      <a:pPr algn="just">
                        <a:spcAft>
                          <a:spcPts val="200"/>
                        </a:spcAft>
                      </a:pPr>
                      <a:r>
                        <a:rPr lang="en-GB" sz="1400">
                          <a:solidFill>
                            <a:srgbClr val="000000"/>
                          </a:solidFill>
                          <a:latin typeface="Arial"/>
                          <a:ea typeface="Times New Roman"/>
                          <a:cs typeface="Arial"/>
                        </a:rPr>
                        <a:t>Baseline</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 baseline is </a:t>
                      </a:r>
                      <a:r>
                        <a:rPr lang="en-GB" sz="1400" dirty="0">
                          <a:solidFill>
                            <a:srgbClr val="FF0000"/>
                          </a:solidFill>
                          <a:latin typeface="Arial"/>
                          <a:ea typeface="Times New Roman"/>
                          <a:cs typeface="Arial"/>
                        </a:rPr>
                        <a:t>a collection of component versions that make up a system</a:t>
                      </a:r>
                      <a:r>
                        <a:rPr lang="en-GB" sz="1400" dirty="0">
                          <a:solidFill>
                            <a:srgbClr val="000000"/>
                          </a:solidFill>
                          <a:latin typeface="Arial"/>
                          <a:ea typeface="Times New Roman"/>
                          <a:cs typeface="Arial"/>
                        </a:rPr>
                        <a:t>. Baselines are controlled, which means that the versions of the components making up the system cannot be changed. This means that it should always be possible to recreate a baseline from its constituent components. </a:t>
                      </a:r>
                    </a:p>
                  </a:txBody>
                  <a:tcPr marL="68580" marR="68580" marT="0" marB="0"/>
                </a:tc>
                <a:extLst>
                  <a:ext uri="{0D108BD9-81ED-4DB2-BD59-A6C34878D82A}">
                    <a16:rowId xmlns:a16="http://schemas.microsoft.com/office/drawing/2014/main" val="10004"/>
                  </a:ext>
                </a:extLst>
              </a:tr>
              <a:tr h="370840">
                <a:tc>
                  <a:txBody>
                    <a:bodyPr/>
                    <a:lstStyle/>
                    <a:p>
                      <a:pPr algn="just">
                        <a:spcAft>
                          <a:spcPts val="200"/>
                        </a:spcAft>
                      </a:pPr>
                      <a:r>
                        <a:rPr lang="en-GB" sz="1400">
                          <a:solidFill>
                            <a:srgbClr val="000000"/>
                          </a:solidFill>
                          <a:latin typeface="Arial"/>
                          <a:ea typeface="Times New Roman"/>
                          <a:cs typeface="Arial"/>
                        </a:rPr>
                        <a:t>Codeline </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 </a:t>
                      </a:r>
                      <a:r>
                        <a:rPr lang="en-GB" sz="1400" dirty="0" err="1">
                          <a:solidFill>
                            <a:srgbClr val="000000"/>
                          </a:solidFill>
                          <a:latin typeface="Arial"/>
                          <a:ea typeface="Times New Roman"/>
                          <a:cs typeface="Arial"/>
                        </a:rPr>
                        <a:t>codeline</a:t>
                      </a:r>
                      <a:r>
                        <a:rPr lang="en-GB" sz="1400" dirty="0">
                          <a:solidFill>
                            <a:srgbClr val="000000"/>
                          </a:solidFill>
                          <a:latin typeface="Arial"/>
                          <a:ea typeface="Times New Roman"/>
                          <a:cs typeface="Arial"/>
                        </a:rPr>
                        <a:t> is </a:t>
                      </a:r>
                      <a:r>
                        <a:rPr lang="en-GB" sz="1400" dirty="0">
                          <a:solidFill>
                            <a:srgbClr val="FF0000"/>
                          </a:solidFill>
                          <a:latin typeface="Arial"/>
                          <a:ea typeface="Times New Roman"/>
                          <a:cs typeface="Arial"/>
                        </a:rPr>
                        <a:t>a set of versions of a software component</a:t>
                      </a:r>
                      <a:r>
                        <a:rPr lang="en-GB" sz="1400" dirty="0">
                          <a:solidFill>
                            <a:srgbClr val="000000"/>
                          </a:solidFill>
                          <a:latin typeface="Arial"/>
                          <a:ea typeface="Times New Roman"/>
                          <a:cs typeface="Arial"/>
                        </a:rPr>
                        <a:t> and other configuration items on which that component depends. </a:t>
                      </a: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pPr/>
              <a:t>6</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 terminology</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2398546"/>
              </p:ext>
            </p:extLst>
          </p:nvPr>
        </p:nvGraphicFramePr>
        <p:xfrm>
          <a:off x="457200" y="1769806"/>
          <a:ext cx="8163647" cy="3911600"/>
        </p:xfrm>
        <a:graphic>
          <a:graphicData uri="http://schemas.openxmlformats.org/drawingml/2006/table">
            <a:tbl>
              <a:tblPr firstRow="1" bandRow="1">
                <a:tableStyleId>{5C22544A-7EE6-4342-B048-85BDC9FD1C3A}</a:tableStyleId>
              </a:tblPr>
              <a:tblGrid>
                <a:gridCol w="1814964">
                  <a:extLst>
                    <a:ext uri="{9D8B030D-6E8A-4147-A177-3AD203B41FA5}">
                      <a16:colId xmlns:a16="http://schemas.microsoft.com/office/drawing/2014/main" val="20000"/>
                    </a:ext>
                  </a:extLst>
                </a:gridCol>
                <a:gridCol w="6348683">
                  <a:extLst>
                    <a:ext uri="{9D8B030D-6E8A-4147-A177-3AD203B41FA5}">
                      <a16:colId xmlns:a16="http://schemas.microsoft.com/office/drawing/2014/main" val="20001"/>
                    </a:ext>
                  </a:extLst>
                </a:gridCol>
              </a:tblGrid>
              <a:tr h="370840">
                <a:tc>
                  <a:txBody>
                    <a:bodyPr/>
                    <a:lstStyle/>
                    <a:p>
                      <a:pPr algn="just">
                        <a:spcAft>
                          <a:spcPts val="200"/>
                        </a:spcAft>
                      </a:pPr>
                      <a:r>
                        <a:rPr lang="en-GB" sz="16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600" b="1" dirty="0">
                          <a:solidFill>
                            <a:srgbClr val="000000"/>
                          </a:solidFill>
                          <a:latin typeface="Arial"/>
                          <a:ea typeface="Times New Roman"/>
                          <a:cs typeface="Arial"/>
                        </a:rPr>
                        <a:t>Explanation</a:t>
                      </a:r>
                    </a:p>
                  </a:txBody>
                  <a:tcPr marL="68580" marR="68580" marT="0" marB="0"/>
                </a:tc>
                <a:extLst>
                  <a:ext uri="{0D108BD9-81ED-4DB2-BD59-A6C34878D82A}">
                    <a16:rowId xmlns:a16="http://schemas.microsoft.com/office/drawing/2014/main" val="10000"/>
                  </a:ext>
                </a:extLst>
              </a:tr>
              <a:tr h="370840">
                <a:tc>
                  <a:txBody>
                    <a:bodyPr/>
                    <a:lstStyle/>
                    <a:p>
                      <a:pPr algn="just">
                        <a:spcAft>
                          <a:spcPts val="200"/>
                        </a:spcAft>
                      </a:pPr>
                      <a:r>
                        <a:rPr lang="en-GB" sz="1600" dirty="0">
                          <a:solidFill>
                            <a:srgbClr val="000000"/>
                          </a:solidFill>
                          <a:latin typeface="Arial"/>
                          <a:ea typeface="Times New Roman"/>
                          <a:cs typeface="Arial"/>
                        </a:rPr>
                        <a:t>Mainline</a:t>
                      </a:r>
                    </a:p>
                  </a:txBody>
                  <a:tcPr marL="68580" marR="68580" marT="0" marB="0"/>
                </a:tc>
                <a:tc>
                  <a:txBody>
                    <a:bodyPr/>
                    <a:lstStyle/>
                    <a:p>
                      <a:pPr algn="just">
                        <a:spcAft>
                          <a:spcPts val="200"/>
                        </a:spcAft>
                      </a:pPr>
                      <a:r>
                        <a:rPr lang="en-GB" sz="1600" dirty="0">
                          <a:solidFill>
                            <a:srgbClr val="FF0000"/>
                          </a:solidFill>
                          <a:latin typeface="Arial"/>
                          <a:ea typeface="Times New Roman"/>
                          <a:cs typeface="Arial"/>
                        </a:rPr>
                        <a:t>A sequence of baselines representing different versions</a:t>
                      </a:r>
                      <a:r>
                        <a:rPr lang="en-GB" sz="1600" dirty="0">
                          <a:solidFill>
                            <a:srgbClr val="000000"/>
                          </a:solidFill>
                          <a:latin typeface="Arial"/>
                          <a:ea typeface="Times New Roman"/>
                          <a:cs typeface="Arial"/>
                        </a:rPr>
                        <a:t> of a system.</a:t>
                      </a:r>
                    </a:p>
                  </a:txBody>
                  <a:tcPr marL="68580" marR="68580" marT="0" marB="0"/>
                </a:tc>
                <a:extLst>
                  <a:ext uri="{0D108BD9-81ED-4DB2-BD59-A6C34878D82A}">
                    <a16:rowId xmlns:a16="http://schemas.microsoft.com/office/drawing/2014/main" val="10001"/>
                  </a:ext>
                </a:extLst>
              </a:tr>
              <a:tr h="370840">
                <a:tc>
                  <a:txBody>
                    <a:bodyPr/>
                    <a:lstStyle/>
                    <a:p>
                      <a:pPr algn="just">
                        <a:spcAft>
                          <a:spcPts val="200"/>
                        </a:spcAft>
                      </a:pPr>
                      <a:r>
                        <a:rPr lang="en-GB" sz="1600">
                          <a:solidFill>
                            <a:srgbClr val="000000"/>
                          </a:solidFill>
                          <a:latin typeface="Arial"/>
                          <a:ea typeface="Times New Roman"/>
                          <a:cs typeface="Arial"/>
                        </a:rPr>
                        <a:t>Release</a:t>
                      </a:r>
                    </a:p>
                  </a:txBody>
                  <a:tcPr marL="68580" marR="68580" marT="0" marB="0"/>
                </a:tc>
                <a:tc>
                  <a:txBody>
                    <a:bodyPr/>
                    <a:lstStyle/>
                    <a:p>
                      <a:pPr algn="just">
                        <a:spcAft>
                          <a:spcPts val="200"/>
                        </a:spcAft>
                      </a:pPr>
                      <a:r>
                        <a:rPr lang="en-GB" sz="1600" dirty="0">
                          <a:solidFill>
                            <a:srgbClr val="FF0000"/>
                          </a:solidFill>
                          <a:latin typeface="Arial"/>
                          <a:ea typeface="Times New Roman"/>
                          <a:cs typeface="Arial"/>
                        </a:rPr>
                        <a:t>A version of a system that has been released to customers </a:t>
                      </a:r>
                      <a:r>
                        <a:rPr lang="en-GB" sz="1600" dirty="0">
                          <a:solidFill>
                            <a:srgbClr val="000000"/>
                          </a:solidFill>
                          <a:latin typeface="Arial"/>
                          <a:ea typeface="Times New Roman"/>
                          <a:cs typeface="Arial"/>
                        </a:rPr>
                        <a:t>(or other users in an organization) for use.</a:t>
                      </a:r>
                    </a:p>
                  </a:txBody>
                  <a:tcPr marL="68580" marR="68580" marT="0" marB="0"/>
                </a:tc>
                <a:extLst>
                  <a:ext uri="{0D108BD9-81ED-4DB2-BD59-A6C34878D82A}">
                    <a16:rowId xmlns:a16="http://schemas.microsoft.com/office/drawing/2014/main" val="10002"/>
                  </a:ext>
                </a:extLst>
              </a:tr>
              <a:tr h="370840">
                <a:tc>
                  <a:txBody>
                    <a:bodyPr/>
                    <a:lstStyle/>
                    <a:p>
                      <a:pPr algn="just">
                        <a:spcAft>
                          <a:spcPts val="200"/>
                        </a:spcAft>
                      </a:pPr>
                      <a:r>
                        <a:rPr lang="en-GB" sz="1600">
                          <a:solidFill>
                            <a:srgbClr val="000000"/>
                          </a:solidFill>
                          <a:latin typeface="Arial"/>
                          <a:ea typeface="Times New Roman"/>
                          <a:cs typeface="Arial"/>
                        </a:rPr>
                        <a:t>Workspace</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A private work area where software can be modified without affecting other developers who may be using or modifying that software.</a:t>
                      </a:r>
                    </a:p>
                  </a:txBody>
                  <a:tcPr marL="68580" marR="68580" marT="0" marB="0"/>
                </a:tc>
                <a:extLst>
                  <a:ext uri="{0D108BD9-81ED-4DB2-BD59-A6C34878D82A}">
                    <a16:rowId xmlns:a16="http://schemas.microsoft.com/office/drawing/2014/main" val="10003"/>
                  </a:ext>
                </a:extLst>
              </a:tr>
              <a:tr h="370840">
                <a:tc>
                  <a:txBody>
                    <a:bodyPr/>
                    <a:lstStyle/>
                    <a:p>
                      <a:pPr algn="just">
                        <a:spcAft>
                          <a:spcPts val="200"/>
                        </a:spcAft>
                      </a:pPr>
                      <a:r>
                        <a:rPr lang="en-GB" sz="1600">
                          <a:solidFill>
                            <a:srgbClr val="000000"/>
                          </a:solidFill>
                          <a:latin typeface="Arial"/>
                          <a:ea typeface="Times New Roman"/>
                          <a:cs typeface="Arial"/>
                        </a:rPr>
                        <a:t>Branching</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The creation of </a:t>
                      </a:r>
                      <a:r>
                        <a:rPr lang="en-GB" sz="1600" dirty="0">
                          <a:solidFill>
                            <a:srgbClr val="FF0000"/>
                          </a:solidFill>
                          <a:latin typeface="Arial"/>
                          <a:ea typeface="Times New Roman"/>
                          <a:cs typeface="Arial"/>
                        </a:rPr>
                        <a:t>a new </a:t>
                      </a:r>
                      <a:r>
                        <a:rPr lang="en-GB" sz="1600" dirty="0" err="1">
                          <a:solidFill>
                            <a:srgbClr val="FF0000"/>
                          </a:solidFill>
                          <a:latin typeface="Arial"/>
                          <a:ea typeface="Times New Roman"/>
                          <a:cs typeface="Arial"/>
                        </a:rPr>
                        <a:t>codeline</a:t>
                      </a:r>
                      <a:r>
                        <a:rPr lang="en-GB" sz="1600" dirty="0">
                          <a:solidFill>
                            <a:srgbClr val="FF0000"/>
                          </a:solidFill>
                          <a:latin typeface="Arial"/>
                          <a:ea typeface="Times New Roman"/>
                          <a:cs typeface="Arial"/>
                        </a:rPr>
                        <a:t> from a version in an existing </a:t>
                      </a:r>
                      <a:r>
                        <a:rPr lang="en-GB" sz="1600" dirty="0" err="1">
                          <a:solidFill>
                            <a:srgbClr val="FF0000"/>
                          </a:solidFill>
                          <a:latin typeface="Arial"/>
                          <a:ea typeface="Times New Roman"/>
                          <a:cs typeface="Arial"/>
                        </a:rPr>
                        <a:t>codeline</a:t>
                      </a:r>
                      <a:r>
                        <a:rPr lang="en-GB" sz="1600" dirty="0">
                          <a:solidFill>
                            <a:srgbClr val="000000"/>
                          </a:solidFill>
                          <a:latin typeface="Arial"/>
                          <a:ea typeface="Times New Roman"/>
                          <a:cs typeface="Arial"/>
                        </a:rPr>
                        <a:t>. The new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and the existing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may then develop independently. </a:t>
                      </a:r>
                    </a:p>
                  </a:txBody>
                  <a:tcPr marL="68580" marR="68580" marT="0" marB="0"/>
                </a:tc>
                <a:extLst>
                  <a:ext uri="{0D108BD9-81ED-4DB2-BD59-A6C34878D82A}">
                    <a16:rowId xmlns:a16="http://schemas.microsoft.com/office/drawing/2014/main" val="10004"/>
                  </a:ext>
                </a:extLst>
              </a:tr>
              <a:tr h="370840">
                <a:tc>
                  <a:txBody>
                    <a:bodyPr/>
                    <a:lstStyle/>
                    <a:p>
                      <a:pPr algn="just">
                        <a:spcAft>
                          <a:spcPts val="200"/>
                        </a:spcAft>
                      </a:pPr>
                      <a:r>
                        <a:rPr lang="en-GB" sz="1600">
                          <a:solidFill>
                            <a:srgbClr val="000000"/>
                          </a:solidFill>
                          <a:latin typeface="Arial"/>
                          <a:ea typeface="Times New Roman"/>
                          <a:cs typeface="Arial"/>
                        </a:rPr>
                        <a:t>Merging</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The creation of </a:t>
                      </a:r>
                      <a:r>
                        <a:rPr lang="en-GB" sz="1600" dirty="0">
                          <a:solidFill>
                            <a:srgbClr val="FF0000"/>
                          </a:solidFill>
                          <a:latin typeface="Arial"/>
                          <a:ea typeface="Times New Roman"/>
                          <a:cs typeface="Arial"/>
                        </a:rPr>
                        <a:t>a new version of a software component by merging separate versions in different </a:t>
                      </a:r>
                      <a:r>
                        <a:rPr lang="en-GB" sz="1600" dirty="0" err="1">
                          <a:solidFill>
                            <a:srgbClr val="FF0000"/>
                          </a:solidFill>
                          <a:latin typeface="Arial"/>
                          <a:ea typeface="Times New Roman"/>
                          <a:cs typeface="Arial"/>
                        </a:rPr>
                        <a:t>codelines</a:t>
                      </a:r>
                      <a:r>
                        <a:rPr lang="en-GB" sz="1600" dirty="0">
                          <a:solidFill>
                            <a:srgbClr val="000000"/>
                          </a:solidFill>
                          <a:latin typeface="Arial"/>
                          <a:ea typeface="Times New Roman"/>
                          <a:cs typeface="Arial"/>
                        </a:rPr>
                        <a:t>. These </a:t>
                      </a:r>
                      <a:r>
                        <a:rPr lang="en-GB" sz="1600" dirty="0" err="1">
                          <a:solidFill>
                            <a:srgbClr val="000000"/>
                          </a:solidFill>
                          <a:latin typeface="Arial"/>
                          <a:ea typeface="Times New Roman"/>
                          <a:cs typeface="Arial"/>
                        </a:rPr>
                        <a:t>codelines</a:t>
                      </a:r>
                      <a:r>
                        <a:rPr lang="en-GB" sz="1600" dirty="0">
                          <a:solidFill>
                            <a:srgbClr val="000000"/>
                          </a:solidFill>
                          <a:latin typeface="Arial"/>
                          <a:ea typeface="Times New Roman"/>
                          <a:cs typeface="Arial"/>
                        </a:rPr>
                        <a:t> may have been created by a previous branch of one of the </a:t>
                      </a:r>
                      <a:r>
                        <a:rPr lang="en-GB" sz="1600" dirty="0" err="1">
                          <a:solidFill>
                            <a:srgbClr val="000000"/>
                          </a:solidFill>
                          <a:latin typeface="Arial"/>
                          <a:ea typeface="Times New Roman"/>
                          <a:cs typeface="Arial"/>
                        </a:rPr>
                        <a:t>codelines</a:t>
                      </a:r>
                      <a:r>
                        <a:rPr lang="en-GB" sz="1600" dirty="0">
                          <a:solidFill>
                            <a:srgbClr val="000000"/>
                          </a:solidFill>
                          <a:latin typeface="Arial"/>
                          <a:ea typeface="Times New Roman"/>
                          <a:cs typeface="Arial"/>
                        </a:rPr>
                        <a:t> involved.</a:t>
                      </a:r>
                    </a:p>
                  </a:txBody>
                  <a:tcPr marL="68580" marR="68580" marT="0" marB="0"/>
                </a:tc>
                <a:extLst>
                  <a:ext uri="{0D108BD9-81ED-4DB2-BD59-A6C34878D82A}">
                    <a16:rowId xmlns:a16="http://schemas.microsoft.com/office/drawing/2014/main" val="10005"/>
                  </a:ext>
                </a:extLst>
              </a:tr>
              <a:tr h="370840">
                <a:tc>
                  <a:txBody>
                    <a:bodyPr/>
                    <a:lstStyle/>
                    <a:p>
                      <a:pPr algn="just">
                        <a:spcAft>
                          <a:spcPts val="200"/>
                        </a:spcAft>
                      </a:pPr>
                      <a:r>
                        <a:rPr lang="en-GB" sz="1600">
                          <a:solidFill>
                            <a:srgbClr val="000000"/>
                          </a:solidFill>
                          <a:latin typeface="Arial"/>
                          <a:ea typeface="Times New Roman"/>
                          <a:cs typeface="Arial"/>
                        </a:rPr>
                        <a:t>System building</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The creation of </a:t>
                      </a:r>
                      <a:r>
                        <a:rPr lang="en-GB" sz="1600" dirty="0">
                          <a:solidFill>
                            <a:srgbClr val="FF0000"/>
                          </a:solidFill>
                          <a:latin typeface="Arial"/>
                          <a:ea typeface="Times New Roman"/>
                          <a:cs typeface="Arial"/>
                        </a:rPr>
                        <a:t>an executable system version by compiling</a:t>
                      </a:r>
                      <a:r>
                        <a:rPr lang="en-GB" sz="1600" dirty="0">
                          <a:solidFill>
                            <a:srgbClr val="000000"/>
                          </a:solidFill>
                          <a:latin typeface="Arial"/>
                          <a:ea typeface="Times New Roman"/>
                          <a:cs typeface="Arial"/>
                        </a:rPr>
                        <a:t> and linking the appropriate versions of the components and libraries making up the system. </a:t>
                      </a:r>
                    </a:p>
                  </a:txBody>
                  <a:tcPr marL="68580" marR="68580" marT="0" marB="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pPr/>
              <a:t>7</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management</a:t>
            </a:r>
          </a:p>
        </p:txBody>
      </p:sp>
      <p:sp>
        <p:nvSpPr>
          <p:cNvPr id="3" name="Content Placeholder 2"/>
          <p:cNvSpPr>
            <a:spLocks noGrp="1"/>
          </p:cNvSpPr>
          <p:nvPr>
            <p:ph idx="1"/>
          </p:nvPr>
        </p:nvSpPr>
        <p:spPr/>
        <p:txBody>
          <a:bodyPr/>
          <a:lstStyle/>
          <a:p>
            <a:r>
              <a:rPr lang="en-US" dirty="0"/>
              <a:t>Organizational needs and </a:t>
            </a:r>
            <a:r>
              <a:rPr lang="en-US" dirty="0">
                <a:solidFill>
                  <a:srgbClr val="FF0000"/>
                </a:solidFill>
              </a:rPr>
              <a:t>requirements change </a:t>
            </a:r>
            <a:r>
              <a:rPr lang="en-US" dirty="0"/>
              <a:t>during the lifetime of a system, </a:t>
            </a:r>
            <a:r>
              <a:rPr lang="en-US" dirty="0">
                <a:solidFill>
                  <a:srgbClr val="FF0000"/>
                </a:solidFill>
              </a:rPr>
              <a:t>bugs have to be repaired </a:t>
            </a:r>
            <a:r>
              <a:rPr lang="en-US" dirty="0"/>
              <a:t>and systems have to adapt to changes in their environment.</a:t>
            </a:r>
          </a:p>
          <a:p>
            <a:r>
              <a:rPr lang="en-US" dirty="0"/>
              <a:t>Change management is intended to ensure that </a:t>
            </a:r>
            <a:r>
              <a:rPr lang="en-US" dirty="0">
                <a:solidFill>
                  <a:srgbClr val="FF0000"/>
                </a:solidFill>
              </a:rPr>
              <a:t>system evolution is a managed process </a:t>
            </a:r>
            <a:r>
              <a:rPr lang="en-US" dirty="0"/>
              <a:t>and that </a:t>
            </a:r>
            <a:r>
              <a:rPr lang="en-US" dirty="0">
                <a:solidFill>
                  <a:srgbClr val="FF0000"/>
                </a:solidFill>
              </a:rPr>
              <a:t>priority is given to the most urgent and cost-effective </a:t>
            </a:r>
            <a:r>
              <a:rPr lang="en-US" dirty="0"/>
              <a:t>changes.</a:t>
            </a:r>
            <a:r>
              <a:rPr lang="en-GB" dirty="0"/>
              <a:t> </a:t>
            </a:r>
          </a:p>
          <a:p>
            <a:r>
              <a:rPr lang="en-US" dirty="0"/>
              <a:t>The change management process is concerned with </a:t>
            </a:r>
            <a:r>
              <a:rPr lang="en-US" dirty="0">
                <a:solidFill>
                  <a:srgbClr val="FF0000"/>
                </a:solidFill>
              </a:rPr>
              <a:t>analyzing the costs</a:t>
            </a:r>
            <a:r>
              <a:rPr lang="en-US" dirty="0"/>
              <a:t> and benefits of proposed changes, </a:t>
            </a:r>
            <a:r>
              <a:rPr lang="en-US" dirty="0">
                <a:solidFill>
                  <a:srgbClr val="FF0000"/>
                </a:solidFill>
              </a:rPr>
              <a:t>approving those changes </a:t>
            </a:r>
            <a:r>
              <a:rPr lang="en-US" dirty="0"/>
              <a:t>that are worthwhile and </a:t>
            </a:r>
            <a:r>
              <a:rPr lang="en-US" dirty="0">
                <a:solidFill>
                  <a:srgbClr val="FF0000"/>
                </a:solidFill>
              </a:rPr>
              <a:t>tracking which components </a:t>
            </a:r>
            <a:r>
              <a:rPr lang="en-US" dirty="0"/>
              <a:t>in the system have been changed. </a:t>
            </a:r>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8</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change management process</a:t>
            </a:r>
            <a:r>
              <a:rPr lang="en-GB" dirty="0"/>
              <a:t> </a:t>
            </a:r>
            <a:r>
              <a:rPr lang="en-US" dirty="0"/>
              <a:t>  </a:t>
            </a:r>
          </a:p>
        </p:txBody>
      </p:sp>
      <p:pic>
        <p:nvPicPr>
          <p:cNvPr id="4" name="Content Placeholder 3" descr="25.3 ChangReqProc.eps"/>
          <p:cNvPicPr>
            <a:picLocks noGrp="1" noChangeAspect="1"/>
          </p:cNvPicPr>
          <p:nvPr>
            <p:ph idx="1"/>
          </p:nvPr>
        </p:nvPicPr>
        <p:blipFill>
          <a:blip r:embed="rId2"/>
          <a:srcRect l="-3834" r="-11067"/>
          <a:stretch>
            <a:fillRect/>
          </a:stretch>
        </p:blipFill>
        <p:spPr>
          <a:xfrm>
            <a:off x="1351152" y="1600200"/>
            <a:ext cx="6336958" cy="4795799"/>
          </a:xfrm>
        </p:spPr>
      </p:pic>
      <p:sp>
        <p:nvSpPr>
          <p:cNvPr id="5" name="Slide Number Placeholder 4"/>
          <p:cNvSpPr>
            <a:spLocks noGrp="1"/>
          </p:cNvSpPr>
          <p:nvPr>
            <p:ph type="sldNum" sz="quarter" idx="12"/>
          </p:nvPr>
        </p:nvSpPr>
        <p:spPr/>
        <p:txBody>
          <a:bodyPr/>
          <a:lstStyle/>
          <a:p>
            <a:fld id="{7B134961-4B2C-A547-9A54-CB85DA02077E}" type="slidenum">
              <a:rPr lang="en-US" smtClean="0"/>
              <a:pPr/>
              <a:t>9</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1699</TotalTime>
  <Words>3587</Words>
  <Application>Microsoft Macintosh PowerPoint</Application>
  <PresentationFormat>On-screen Show (4:3)</PresentationFormat>
  <Paragraphs>342</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ＭＳ Ｐゴシック</vt:lpstr>
      <vt:lpstr>Arial</vt:lpstr>
      <vt:lpstr>Calibri</vt:lpstr>
      <vt:lpstr>Times New Roman</vt:lpstr>
      <vt:lpstr>Wingdings</vt:lpstr>
      <vt:lpstr>SE9</vt:lpstr>
      <vt:lpstr>Chapter 25 – Configuration Management</vt:lpstr>
      <vt:lpstr>Topics covered</vt:lpstr>
      <vt:lpstr>Configuration management</vt:lpstr>
      <vt:lpstr>Configuration Management (CM) activities</vt:lpstr>
      <vt:lpstr>Configuration management activities </vt:lpstr>
      <vt:lpstr>CM terminology </vt:lpstr>
      <vt:lpstr>CM terminology </vt:lpstr>
      <vt:lpstr>Change management</vt:lpstr>
      <vt:lpstr>The change management process   </vt:lpstr>
      <vt:lpstr>A partially completed change request form (a) </vt:lpstr>
      <vt:lpstr>A partially completed change request form (b) </vt:lpstr>
      <vt:lpstr>Factors in change analysis</vt:lpstr>
      <vt:lpstr>Change management and agile methods</vt:lpstr>
      <vt:lpstr>Derivation history </vt:lpstr>
      <vt:lpstr>Version management</vt:lpstr>
      <vt:lpstr>Codelines and baselines</vt:lpstr>
      <vt:lpstr>Codelines and baselines </vt:lpstr>
      <vt:lpstr>Baselines</vt:lpstr>
      <vt:lpstr>Version management systems</vt:lpstr>
      <vt:lpstr>Version management systems</vt:lpstr>
      <vt:lpstr>Storage management using deltas </vt:lpstr>
      <vt:lpstr>Check-in and check-out from a version repository </vt:lpstr>
      <vt:lpstr>Codeline branches</vt:lpstr>
      <vt:lpstr>Branching and merging </vt:lpstr>
      <vt:lpstr>Key points</vt:lpstr>
      <vt:lpstr>Chapter 25 – Configuration Management</vt:lpstr>
      <vt:lpstr>System building</vt:lpstr>
      <vt:lpstr>Build platforms</vt:lpstr>
      <vt:lpstr>Development, build, and target platforms </vt:lpstr>
      <vt:lpstr>System building </vt:lpstr>
      <vt:lpstr>Build system functionality</vt:lpstr>
      <vt:lpstr>Minimizing recompilation</vt:lpstr>
      <vt:lpstr>File identification</vt:lpstr>
      <vt:lpstr>Timestamps vs checksums</vt:lpstr>
      <vt:lpstr>Agile building</vt:lpstr>
      <vt:lpstr>Agile building</vt:lpstr>
      <vt:lpstr>Continuous integration </vt:lpstr>
      <vt:lpstr>Daily building</vt:lpstr>
      <vt:lpstr>Release management</vt:lpstr>
      <vt:lpstr>Release tracking</vt:lpstr>
      <vt:lpstr>Release reproduction</vt:lpstr>
      <vt:lpstr>Release planning</vt:lpstr>
      <vt:lpstr>Release components</vt:lpstr>
      <vt:lpstr>Factors influencing system release planning </vt:lpstr>
      <vt:lpstr>Factors influencing system release planning </vt:lpstr>
      <vt:lpstr>Key points</vt:lpstr>
    </vt:vector>
  </TitlesOfParts>
  <Company>St Andrews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25</dc:title>
  <dc:creator>Ian Sommerville</dc:creator>
  <cp:lastModifiedBy>Microsoft Office User</cp:lastModifiedBy>
  <cp:revision>19</cp:revision>
  <dcterms:created xsi:type="dcterms:W3CDTF">2010-02-15T20:58:39Z</dcterms:created>
  <dcterms:modified xsi:type="dcterms:W3CDTF">2024-04-17T16:05:50Z</dcterms:modified>
</cp:coreProperties>
</file>