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handoutMasterIdLst>
    <p:handoutMasterId r:id="rId53"/>
  </p:handoutMasterIdLst>
  <p:sldIdLst>
    <p:sldId id="256" r:id="rId2"/>
    <p:sldId id="328" r:id="rId3"/>
    <p:sldId id="329" r:id="rId4"/>
    <p:sldId id="330" r:id="rId5"/>
    <p:sldId id="268" r:id="rId6"/>
    <p:sldId id="257" r:id="rId7"/>
    <p:sldId id="270" r:id="rId8"/>
    <p:sldId id="290" r:id="rId9"/>
    <p:sldId id="331" r:id="rId10"/>
    <p:sldId id="296" r:id="rId11"/>
    <p:sldId id="295" r:id="rId12"/>
    <p:sldId id="297" r:id="rId13"/>
    <p:sldId id="288" r:id="rId14"/>
    <p:sldId id="271" r:id="rId15"/>
    <p:sldId id="272" r:id="rId16"/>
    <p:sldId id="273" r:id="rId17"/>
    <p:sldId id="299" r:id="rId18"/>
    <p:sldId id="298" r:id="rId19"/>
    <p:sldId id="274" r:id="rId20"/>
    <p:sldId id="275" r:id="rId21"/>
    <p:sldId id="276" r:id="rId22"/>
    <p:sldId id="300" r:id="rId23"/>
    <p:sldId id="301" r:id="rId24"/>
    <p:sldId id="332" r:id="rId25"/>
    <p:sldId id="281" r:id="rId26"/>
    <p:sldId id="302" r:id="rId27"/>
    <p:sldId id="303" r:id="rId28"/>
    <p:sldId id="284" r:id="rId29"/>
    <p:sldId id="262" r:id="rId30"/>
    <p:sldId id="286" r:id="rId31"/>
    <p:sldId id="333" r:id="rId32"/>
    <p:sldId id="324" r:id="rId33"/>
    <p:sldId id="325" r:id="rId34"/>
    <p:sldId id="326" r:id="rId35"/>
    <p:sldId id="305" r:id="rId36"/>
    <p:sldId id="307" r:id="rId37"/>
    <p:sldId id="306" r:id="rId38"/>
    <p:sldId id="309" r:id="rId39"/>
    <p:sldId id="310" r:id="rId40"/>
    <p:sldId id="321" r:id="rId41"/>
    <p:sldId id="327" r:id="rId42"/>
    <p:sldId id="323" r:id="rId43"/>
    <p:sldId id="322" r:id="rId44"/>
    <p:sldId id="315" r:id="rId45"/>
    <p:sldId id="316" r:id="rId46"/>
    <p:sldId id="265" r:id="rId47"/>
    <p:sldId id="318" r:id="rId48"/>
    <p:sldId id="319" r:id="rId49"/>
    <p:sldId id="266" r:id="rId50"/>
    <p:sldId id="30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231"/>
  </p:normalViewPr>
  <p:slideViewPr>
    <p:cSldViewPr snapToGrid="0" snapToObjects="1">
      <p:cViewPr varScale="1">
        <p:scale>
          <a:sx n="74" d="100"/>
          <a:sy n="74" d="100"/>
        </p:scale>
        <p:origin x="1072" y="168"/>
      </p:cViewPr>
      <p:guideLst>
        <p:guide orient="horz" pos="2160"/>
        <p:guide pos="2880"/>
      </p:guideLst>
    </p:cSldViewPr>
  </p:slideViewPr>
  <p:outlineViewPr>
    <p:cViewPr>
      <p:scale>
        <a:sx n="33" d="100"/>
        <a:sy n="33" d="100"/>
      </p:scale>
      <p:origin x="0" y="-13880"/>
    </p:cViewPr>
  </p:outlineViewPr>
  <p:notesTextViewPr>
    <p:cViewPr>
      <p:scale>
        <a:sx n="100" d="100"/>
        <a:sy n="100" d="100"/>
      </p:scale>
      <p:origin x="0" y="0"/>
    </p:cViewPr>
  </p:notesTextViewPr>
  <p:sorterViewPr>
    <p:cViewPr>
      <p:scale>
        <a:sx n="169" d="100"/>
        <a:sy n="16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24B851-3588-2341-B91F-72CF3CF391DC}" type="datetimeFigureOut">
              <a:rPr lang="en-US" smtClean="0"/>
              <a:t>4/24/24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98528F-AA64-FD45-87EF-17517C1E0BD9}" type="slidenum">
              <a:rPr lang="en-US" smtClean="0"/>
              <a:t>‹#›</a:t>
            </a:fld>
            <a:endParaRPr lang="en-US"/>
          </a:p>
        </p:txBody>
      </p:sp>
    </p:spTree>
    <p:extLst>
      <p:ext uri="{BB962C8B-B14F-4D97-AF65-F5344CB8AC3E}">
        <p14:creationId xmlns:p14="http://schemas.microsoft.com/office/powerpoint/2010/main" val="161764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F4DDE-A6A1-B640-B4DD-67CEF870EC18}" type="datetimeFigureOut">
              <a:rPr lang="en-US" smtClean="0"/>
              <a:t>4/24/24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84BD-03D1-5C4C-80E7-661383EA751F}" type="slidenum">
              <a:rPr lang="en-US" smtClean="0"/>
              <a:t>‹#›</a:t>
            </a:fld>
            <a:endParaRPr lang="en-US"/>
          </a:p>
        </p:txBody>
      </p:sp>
    </p:spTree>
    <p:extLst>
      <p:ext uri="{BB962C8B-B14F-4D97-AF65-F5344CB8AC3E}">
        <p14:creationId xmlns:p14="http://schemas.microsoft.com/office/powerpoint/2010/main" val="19792957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0EDDDC9-3DAA-4C49-945E-8F073E98F190}" type="datetime1">
              <a:rPr lang="en-US" smtClean="0"/>
              <a:t>4/24/24</a:t>
            </a:fld>
            <a:endParaRPr lang="en-US"/>
          </a:p>
        </p:txBody>
      </p:sp>
      <p:sp>
        <p:nvSpPr>
          <p:cNvPr id="5" name="Footer Placeholder 4"/>
          <p:cNvSpPr>
            <a:spLocks noGrp="1"/>
          </p:cNvSpPr>
          <p:nvPr>
            <p:ph type="ftr" sz="quarter" idx="11"/>
          </p:nvPr>
        </p:nvSpPr>
        <p:spPr/>
        <p:txBody>
          <a:bodyPr/>
          <a:lstStyle>
            <a:lvl1pPr>
              <a:defRPr/>
            </a:lvl1pPr>
          </a:lstStyle>
          <a:p>
            <a:r>
              <a:rPr lang="en-US"/>
              <a:t>Chapter 26 Process improvement</a:t>
            </a:r>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7E929207-C16F-4645-9099-0D285244929E}" type="datetime1">
              <a:rPr lang="en-US" smtClean="0"/>
              <a:t>4/24/24</a:t>
            </a:fld>
            <a:endParaRPr lang="en-US"/>
          </a:p>
        </p:txBody>
      </p:sp>
      <p:sp>
        <p:nvSpPr>
          <p:cNvPr id="5" name="Footer Placeholder 4"/>
          <p:cNvSpPr>
            <a:spLocks noGrp="1"/>
          </p:cNvSpPr>
          <p:nvPr>
            <p:ph type="ftr" sz="quarter" idx="11"/>
          </p:nvPr>
        </p:nvSpPr>
        <p:spPr/>
        <p:txBody>
          <a:bodyPr/>
          <a:lstStyle>
            <a:lvl1pPr>
              <a:defRPr/>
            </a:lvl1pPr>
          </a:lstStyle>
          <a:p>
            <a:r>
              <a:rPr lang="en-US"/>
              <a:t>Chapter 26 Process improvement</a:t>
            </a:r>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EDC2D0D-0459-F543-A123-23831A1B3F8B}" type="datetime1">
              <a:rPr lang="en-US" smtClean="0"/>
              <a:t>4/24/24</a:t>
            </a:fld>
            <a:endParaRPr lang="en-US"/>
          </a:p>
        </p:txBody>
      </p:sp>
      <p:sp>
        <p:nvSpPr>
          <p:cNvPr id="5" name="Footer Placeholder 4"/>
          <p:cNvSpPr>
            <a:spLocks noGrp="1"/>
          </p:cNvSpPr>
          <p:nvPr>
            <p:ph type="ftr" sz="quarter" idx="11"/>
          </p:nvPr>
        </p:nvSpPr>
        <p:spPr/>
        <p:txBody>
          <a:bodyPr/>
          <a:lstStyle>
            <a:lvl1pPr>
              <a:defRPr/>
            </a:lvl1pPr>
          </a:lstStyle>
          <a:p>
            <a:r>
              <a:rPr lang="en-US"/>
              <a:t>Chapter 26 Process improvement</a:t>
            </a:r>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AEE24C36-60E9-C54A-B34C-F34540FD6FB9}" type="datetime1">
              <a:rPr lang="en-US" smtClean="0"/>
              <a:t>4/24/24</a:t>
            </a:fld>
            <a:endParaRPr lang="en-US"/>
          </a:p>
        </p:txBody>
      </p:sp>
      <p:sp>
        <p:nvSpPr>
          <p:cNvPr id="5" name="Footer Placeholder 4"/>
          <p:cNvSpPr>
            <a:spLocks noGrp="1"/>
          </p:cNvSpPr>
          <p:nvPr>
            <p:ph type="ftr" sz="quarter" idx="11"/>
          </p:nvPr>
        </p:nvSpPr>
        <p:spPr/>
        <p:txBody>
          <a:bodyPr/>
          <a:lstStyle>
            <a:lvl1pPr>
              <a:defRPr/>
            </a:lvl1pPr>
          </a:lstStyle>
          <a:p>
            <a:r>
              <a:rPr lang="en-US"/>
              <a:t>Chapter 26 Process improvement</a:t>
            </a:r>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BC995DC7-3B9E-1742-8B51-E187D5D67080}" type="datetime1">
              <a:rPr lang="en-US" smtClean="0"/>
              <a:t>4/24/24</a:t>
            </a:fld>
            <a:endParaRPr lang="en-US"/>
          </a:p>
        </p:txBody>
      </p:sp>
      <p:sp>
        <p:nvSpPr>
          <p:cNvPr id="5" name="Footer Placeholder 4"/>
          <p:cNvSpPr>
            <a:spLocks noGrp="1"/>
          </p:cNvSpPr>
          <p:nvPr>
            <p:ph type="ftr" sz="quarter" idx="11"/>
          </p:nvPr>
        </p:nvSpPr>
        <p:spPr/>
        <p:txBody>
          <a:bodyPr/>
          <a:lstStyle>
            <a:lvl1pPr>
              <a:defRPr/>
            </a:lvl1pPr>
          </a:lstStyle>
          <a:p>
            <a:r>
              <a:rPr lang="en-US"/>
              <a:t>Chapter 26 Process improvement</a:t>
            </a:r>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A26B4E61-59DE-A842-A605-F7C7A146D2E3}" type="datetime1">
              <a:rPr lang="en-US" smtClean="0"/>
              <a:t>4/24/24</a:t>
            </a:fld>
            <a:endParaRPr lang="en-US"/>
          </a:p>
        </p:txBody>
      </p:sp>
      <p:sp>
        <p:nvSpPr>
          <p:cNvPr id="6" name="Footer Placeholder 4"/>
          <p:cNvSpPr>
            <a:spLocks noGrp="1"/>
          </p:cNvSpPr>
          <p:nvPr>
            <p:ph type="ftr" sz="quarter" idx="11"/>
          </p:nvPr>
        </p:nvSpPr>
        <p:spPr/>
        <p:txBody>
          <a:bodyPr/>
          <a:lstStyle>
            <a:lvl1pPr>
              <a:defRPr/>
            </a:lvl1pPr>
          </a:lstStyle>
          <a:p>
            <a:r>
              <a:rPr lang="en-US"/>
              <a:t>Chapter 26 Process improvement</a:t>
            </a:r>
          </a:p>
        </p:txBody>
      </p:sp>
      <p:sp>
        <p:nvSpPr>
          <p:cNvPr id="7"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C3D25D83-713C-EF4D-A37A-173DBB7EC68C}" type="datetime1">
              <a:rPr lang="en-US" smtClean="0"/>
              <a:t>4/24/24</a:t>
            </a:fld>
            <a:endParaRPr lang="en-US"/>
          </a:p>
        </p:txBody>
      </p:sp>
      <p:sp>
        <p:nvSpPr>
          <p:cNvPr id="8" name="Footer Placeholder 4"/>
          <p:cNvSpPr>
            <a:spLocks noGrp="1"/>
          </p:cNvSpPr>
          <p:nvPr>
            <p:ph type="ftr" sz="quarter" idx="11"/>
          </p:nvPr>
        </p:nvSpPr>
        <p:spPr/>
        <p:txBody>
          <a:bodyPr/>
          <a:lstStyle>
            <a:lvl1pPr>
              <a:defRPr/>
            </a:lvl1pPr>
          </a:lstStyle>
          <a:p>
            <a:r>
              <a:rPr lang="en-US"/>
              <a:t>Chapter 26 Process improvement</a:t>
            </a:r>
          </a:p>
        </p:txBody>
      </p:sp>
      <p:sp>
        <p:nvSpPr>
          <p:cNvPr id="9"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4441F02-34E1-374D-91D7-497ADD3CD3F3}" type="datetime1">
              <a:rPr lang="en-US" smtClean="0"/>
              <a:t>4/24/24</a:t>
            </a:fld>
            <a:endParaRPr lang="en-US"/>
          </a:p>
        </p:txBody>
      </p:sp>
      <p:sp>
        <p:nvSpPr>
          <p:cNvPr id="4" name="Footer Placeholder 4"/>
          <p:cNvSpPr>
            <a:spLocks noGrp="1"/>
          </p:cNvSpPr>
          <p:nvPr>
            <p:ph type="ftr" sz="quarter" idx="11"/>
          </p:nvPr>
        </p:nvSpPr>
        <p:spPr/>
        <p:txBody>
          <a:bodyPr/>
          <a:lstStyle>
            <a:lvl1pPr>
              <a:defRPr/>
            </a:lvl1pPr>
          </a:lstStyle>
          <a:p>
            <a:r>
              <a:rPr lang="en-US"/>
              <a:t>Chapter 26 Process improvement</a:t>
            </a:r>
          </a:p>
        </p:txBody>
      </p:sp>
      <p:sp>
        <p:nvSpPr>
          <p:cNvPr id="5"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80ACBEE-F964-2544-ADF6-62C51B84FF91}" type="datetime1">
              <a:rPr lang="en-US" smtClean="0"/>
              <a:t>4/24/24</a:t>
            </a:fld>
            <a:endParaRPr lang="en-US"/>
          </a:p>
        </p:txBody>
      </p:sp>
      <p:sp>
        <p:nvSpPr>
          <p:cNvPr id="3" name="Footer Placeholder 4"/>
          <p:cNvSpPr>
            <a:spLocks noGrp="1"/>
          </p:cNvSpPr>
          <p:nvPr>
            <p:ph type="ftr" sz="quarter" idx="11"/>
          </p:nvPr>
        </p:nvSpPr>
        <p:spPr/>
        <p:txBody>
          <a:bodyPr/>
          <a:lstStyle>
            <a:lvl1pPr>
              <a:defRPr/>
            </a:lvl1pPr>
          </a:lstStyle>
          <a:p>
            <a:r>
              <a:rPr lang="en-US"/>
              <a:t>Chapter 26 Process improvement</a:t>
            </a:r>
          </a:p>
        </p:txBody>
      </p:sp>
      <p:sp>
        <p:nvSpPr>
          <p:cNvPr id="4"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945B47B1-7453-A847-90E9-D0C77B22CB24}" type="datetime1">
              <a:rPr lang="en-US" smtClean="0"/>
              <a:t>4/24/24</a:t>
            </a:fld>
            <a:endParaRPr lang="en-US"/>
          </a:p>
        </p:txBody>
      </p:sp>
      <p:sp>
        <p:nvSpPr>
          <p:cNvPr id="6" name="Footer Placeholder 4"/>
          <p:cNvSpPr>
            <a:spLocks noGrp="1"/>
          </p:cNvSpPr>
          <p:nvPr>
            <p:ph type="ftr" sz="quarter" idx="11"/>
          </p:nvPr>
        </p:nvSpPr>
        <p:spPr/>
        <p:txBody>
          <a:bodyPr/>
          <a:lstStyle>
            <a:lvl1pPr>
              <a:defRPr/>
            </a:lvl1pPr>
          </a:lstStyle>
          <a:p>
            <a:r>
              <a:rPr lang="en-US"/>
              <a:t>Chapter 26 Process improvement</a:t>
            </a:r>
          </a:p>
        </p:txBody>
      </p:sp>
      <p:sp>
        <p:nvSpPr>
          <p:cNvPr id="7"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4769FCA3-CC71-444F-85D2-136405BFC479}" type="datetime1">
              <a:rPr lang="en-US" smtClean="0"/>
              <a:t>4/24/24</a:t>
            </a:fld>
            <a:endParaRPr lang="en-US"/>
          </a:p>
        </p:txBody>
      </p:sp>
      <p:sp>
        <p:nvSpPr>
          <p:cNvPr id="6" name="Footer Placeholder 4"/>
          <p:cNvSpPr>
            <a:spLocks noGrp="1"/>
          </p:cNvSpPr>
          <p:nvPr>
            <p:ph type="ftr" sz="quarter" idx="11"/>
          </p:nvPr>
        </p:nvSpPr>
        <p:spPr/>
        <p:txBody>
          <a:bodyPr/>
          <a:lstStyle>
            <a:lvl1pPr>
              <a:defRPr/>
            </a:lvl1pPr>
          </a:lstStyle>
          <a:p>
            <a:r>
              <a:rPr lang="en-US"/>
              <a:t>Chapter 26 Process improvement</a:t>
            </a:r>
          </a:p>
        </p:txBody>
      </p:sp>
      <p:sp>
        <p:nvSpPr>
          <p:cNvPr id="7"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FAF1ADCE-2380-8544-B612-47C5E914C7CF}" type="datetime1">
              <a:rPr lang="en-US" smtClean="0"/>
              <a:t>4/24/24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26 Process improvement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68FEBCE9-A86B-9C48-9EF4-AA1E30B0DC2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26 – Process improvement</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attributes</a:t>
            </a:r>
            <a:r>
              <a:rPr lang="en-US" b="1"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687532"/>
              </p:ext>
            </p:extLst>
          </p:nvPr>
        </p:nvGraphicFramePr>
        <p:xfrm>
          <a:off x="457199" y="1837356"/>
          <a:ext cx="8055131" cy="4053840"/>
        </p:xfrm>
        <a:graphic>
          <a:graphicData uri="http://schemas.openxmlformats.org/drawingml/2006/table">
            <a:tbl>
              <a:tblPr firstRow="1" bandRow="1">
                <a:tableStyleId>{5C22544A-7EE6-4342-B048-85BDC9FD1C3A}</a:tableStyleId>
              </a:tblPr>
              <a:tblGrid>
                <a:gridCol w="1761099">
                  <a:extLst>
                    <a:ext uri="{9D8B030D-6E8A-4147-A177-3AD203B41FA5}">
                      <a16:colId xmlns:a16="http://schemas.microsoft.com/office/drawing/2014/main" val="20000"/>
                    </a:ext>
                  </a:extLst>
                </a:gridCol>
                <a:gridCol w="6294032">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Process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a:solidFill>
                            <a:srgbClr val="000000"/>
                          </a:solidFill>
                          <a:latin typeface="Arial"/>
                          <a:ea typeface="Times New Roman"/>
                          <a:cs typeface="Arial"/>
                        </a:rPr>
                        <a:t>Key issues</a:t>
                      </a:r>
                      <a:endParaRPr lang="en-GB" sz="1600" b="1">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a:solidFill>
                            <a:srgbClr val="000000"/>
                          </a:solidFill>
                          <a:latin typeface="Arial"/>
                          <a:ea typeface="Times New Roman"/>
                          <a:cs typeface="Arial"/>
                        </a:rPr>
                        <a:t>Understandability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To what extent is the </a:t>
                      </a:r>
                      <a:r>
                        <a:rPr lang="en-US" sz="1600" dirty="0">
                          <a:solidFill>
                            <a:srgbClr val="FF0000"/>
                          </a:solidFill>
                          <a:latin typeface="Arial"/>
                          <a:ea typeface="Times New Roman"/>
                          <a:cs typeface="Arial"/>
                        </a:rPr>
                        <a:t>process explicitly defined </a:t>
                      </a:r>
                      <a:r>
                        <a:rPr lang="en-US" sz="1600" dirty="0">
                          <a:solidFill>
                            <a:srgbClr val="000000"/>
                          </a:solidFill>
                          <a:latin typeface="Arial"/>
                          <a:ea typeface="Times New Roman"/>
                          <a:cs typeface="Arial"/>
                        </a:rPr>
                        <a:t>and how easy is it to understand the process definition?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Standardization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To what extent is the process based on a </a:t>
                      </a:r>
                      <a:r>
                        <a:rPr lang="en-US" sz="1600" dirty="0">
                          <a:solidFill>
                            <a:srgbClr val="FF0000"/>
                          </a:solidFill>
                          <a:latin typeface="Arial"/>
                          <a:ea typeface="Times New Roman"/>
                          <a:cs typeface="Arial"/>
                        </a:rPr>
                        <a:t>standard generic process</a:t>
                      </a:r>
                      <a:r>
                        <a:rPr lang="en-US" sz="1600" dirty="0">
                          <a:solidFill>
                            <a:srgbClr val="000000"/>
                          </a:solidFill>
                          <a:latin typeface="Arial"/>
                          <a:ea typeface="Times New Roman"/>
                          <a:cs typeface="Arial"/>
                        </a:rPr>
                        <a:t>? This may be important for some customers who require conformance with a set of defined process standards. To what extent is the same process used in all parts of a company?</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Visibility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Do the process activities culminate in clear results, so that the </a:t>
                      </a:r>
                      <a:r>
                        <a:rPr lang="en-US" sz="1600" dirty="0">
                          <a:solidFill>
                            <a:srgbClr val="FF0000"/>
                          </a:solidFill>
                          <a:latin typeface="Arial"/>
                          <a:ea typeface="Times New Roman"/>
                          <a:cs typeface="Arial"/>
                        </a:rPr>
                        <a:t>progress of the process is externally visible?</a:t>
                      </a:r>
                      <a:endParaRPr lang="en-GB" sz="1600" dirty="0">
                        <a:solidFill>
                          <a:srgbClr val="FF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just">
                        <a:spcAft>
                          <a:spcPts val="0"/>
                        </a:spcAft>
                      </a:pPr>
                      <a:r>
                        <a:rPr lang="en-US" sz="1600">
                          <a:solidFill>
                            <a:srgbClr val="000000"/>
                          </a:solidFill>
                          <a:latin typeface="Arial"/>
                          <a:ea typeface="Times New Roman"/>
                          <a:cs typeface="Arial"/>
                        </a:rPr>
                        <a:t>Measurability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Does the process include data collection or other activities that allow </a:t>
                      </a:r>
                      <a:r>
                        <a:rPr lang="en-US" sz="1600" dirty="0">
                          <a:solidFill>
                            <a:srgbClr val="FF0000"/>
                          </a:solidFill>
                          <a:latin typeface="Arial"/>
                          <a:ea typeface="Times New Roman"/>
                          <a:cs typeface="Arial"/>
                        </a:rPr>
                        <a:t>process or product characteristics to be measured</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just">
                        <a:spcAft>
                          <a:spcPts val="0"/>
                        </a:spcAft>
                      </a:pPr>
                      <a:r>
                        <a:rPr lang="en-US" sz="1600">
                          <a:solidFill>
                            <a:srgbClr val="000000"/>
                          </a:solidFill>
                          <a:latin typeface="Arial"/>
                          <a:ea typeface="Times New Roman"/>
                          <a:cs typeface="Arial"/>
                        </a:rPr>
                        <a:t>Supportability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To what extent can software tools be used to </a:t>
                      </a:r>
                      <a:r>
                        <a:rPr lang="en-US" sz="1600" dirty="0">
                          <a:solidFill>
                            <a:srgbClr val="FF0000"/>
                          </a:solidFill>
                          <a:latin typeface="Arial"/>
                          <a:ea typeface="Times New Roman"/>
                          <a:cs typeface="Arial"/>
                        </a:rPr>
                        <a:t>support the process activities</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10</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attributes</a:t>
            </a:r>
            <a:r>
              <a:rPr lang="en-US" b="1"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0268398"/>
              </p:ext>
            </p:extLst>
          </p:nvPr>
        </p:nvGraphicFramePr>
        <p:xfrm>
          <a:off x="457200" y="1891396"/>
          <a:ext cx="8229600" cy="3357880"/>
        </p:xfrm>
        <a:graphic>
          <a:graphicData uri="http://schemas.openxmlformats.org/drawingml/2006/table">
            <a:tbl>
              <a:tblPr firstRow="1" bandRow="1">
                <a:tableStyleId>{5C22544A-7EE6-4342-B048-85BDC9FD1C3A}</a:tableStyleId>
              </a:tblPr>
              <a:tblGrid>
                <a:gridCol w="1650615">
                  <a:extLst>
                    <a:ext uri="{9D8B030D-6E8A-4147-A177-3AD203B41FA5}">
                      <a16:colId xmlns:a16="http://schemas.microsoft.com/office/drawing/2014/main" val="20000"/>
                    </a:ext>
                  </a:extLst>
                </a:gridCol>
                <a:gridCol w="6578985">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Process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a:solidFill>
                            <a:srgbClr val="000000"/>
                          </a:solidFill>
                          <a:latin typeface="Arial"/>
                          <a:ea typeface="Times New Roman"/>
                          <a:cs typeface="Arial"/>
                        </a:rPr>
                        <a:t>Key issues</a:t>
                      </a:r>
                      <a:endParaRPr lang="en-GB" sz="1600" b="1">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Acceptability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Is the defined process </a:t>
                      </a:r>
                      <a:r>
                        <a:rPr lang="en-US" sz="1600" dirty="0">
                          <a:solidFill>
                            <a:srgbClr val="FF0000"/>
                          </a:solidFill>
                          <a:latin typeface="Arial"/>
                          <a:ea typeface="Times New Roman"/>
                          <a:cs typeface="Arial"/>
                        </a:rPr>
                        <a:t>acceptable to and usable by the engineers responsible for producing</a:t>
                      </a:r>
                      <a:r>
                        <a:rPr lang="en-US" sz="1600" dirty="0">
                          <a:solidFill>
                            <a:srgbClr val="000000"/>
                          </a:solidFill>
                          <a:latin typeface="Arial"/>
                          <a:ea typeface="Times New Roman"/>
                          <a:cs typeface="Arial"/>
                        </a:rPr>
                        <a:t> the software product?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Reliability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Is the process designed in such a way that </a:t>
                      </a:r>
                      <a:r>
                        <a:rPr lang="en-US" sz="1600" dirty="0">
                          <a:solidFill>
                            <a:srgbClr val="FF0000"/>
                          </a:solidFill>
                          <a:latin typeface="Arial"/>
                          <a:ea typeface="Times New Roman"/>
                          <a:cs typeface="Arial"/>
                        </a:rPr>
                        <a:t>process errors are avoided </a:t>
                      </a:r>
                      <a:r>
                        <a:rPr lang="en-US" sz="1600" dirty="0">
                          <a:solidFill>
                            <a:srgbClr val="000000"/>
                          </a:solidFill>
                          <a:latin typeface="Arial"/>
                          <a:ea typeface="Times New Roman"/>
                          <a:cs typeface="Arial"/>
                        </a:rPr>
                        <a:t>or trapped before they result in product errors?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Robustness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Can the </a:t>
                      </a:r>
                      <a:r>
                        <a:rPr lang="en-US" sz="1600" dirty="0">
                          <a:solidFill>
                            <a:srgbClr val="FF0000"/>
                          </a:solidFill>
                          <a:latin typeface="Arial"/>
                          <a:ea typeface="Times New Roman"/>
                          <a:cs typeface="Arial"/>
                        </a:rPr>
                        <a:t>process continue in spite of unexpected problems</a:t>
                      </a:r>
                      <a:r>
                        <a:rPr lang="en-US" sz="1600" dirty="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just">
                        <a:spcAft>
                          <a:spcPts val="0"/>
                        </a:spcAft>
                      </a:pPr>
                      <a:r>
                        <a:rPr lang="en-US" sz="1600">
                          <a:solidFill>
                            <a:srgbClr val="000000"/>
                          </a:solidFill>
                          <a:latin typeface="Arial"/>
                          <a:ea typeface="Times New Roman"/>
                          <a:cs typeface="Arial"/>
                        </a:rPr>
                        <a:t>Maintainability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Can the process </a:t>
                      </a:r>
                      <a:r>
                        <a:rPr lang="en-US" sz="1600" dirty="0">
                          <a:solidFill>
                            <a:srgbClr val="FF0000"/>
                          </a:solidFill>
                          <a:latin typeface="Arial"/>
                          <a:ea typeface="Times New Roman"/>
                          <a:cs typeface="Arial"/>
                        </a:rPr>
                        <a:t>evolve to reflect changing</a:t>
                      </a:r>
                      <a:r>
                        <a:rPr lang="en-US" sz="1600" dirty="0">
                          <a:solidFill>
                            <a:srgbClr val="000000"/>
                          </a:solidFill>
                          <a:latin typeface="Arial"/>
                          <a:ea typeface="Times New Roman"/>
                          <a:cs typeface="Arial"/>
                        </a:rPr>
                        <a:t> organizational requirements or identified process improvements?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just">
                        <a:spcAft>
                          <a:spcPts val="0"/>
                        </a:spcAft>
                      </a:pPr>
                      <a:r>
                        <a:rPr lang="en-US" sz="1600">
                          <a:solidFill>
                            <a:srgbClr val="000000"/>
                          </a:solidFill>
                          <a:latin typeface="Arial"/>
                          <a:ea typeface="Times New Roman"/>
                          <a:cs typeface="Arial"/>
                        </a:rPr>
                        <a:t>Rapidity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FF0000"/>
                          </a:solidFill>
                          <a:latin typeface="Arial"/>
                          <a:ea typeface="Times New Roman"/>
                          <a:cs typeface="Arial"/>
                        </a:rPr>
                        <a:t>How fast can the process</a:t>
                      </a:r>
                      <a:r>
                        <a:rPr lang="en-US" sz="1600" dirty="0">
                          <a:solidFill>
                            <a:srgbClr val="000000"/>
                          </a:solidFill>
                          <a:latin typeface="Arial"/>
                          <a:ea typeface="Times New Roman"/>
                          <a:cs typeface="Arial"/>
                        </a:rPr>
                        <a:t> of delivering a system from a given specification be completed?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11</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GB"/>
              <a:t>Process improvement stages</a:t>
            </a:r>
          </a:p>
        </p:txBody>
      </p:sp>
      <p:sp>
        <p:nvSpPr>
          <p:cNvPr id="12290" name="Rectangle 2"/>
          <p:cNvSpPr>
            <a:spLocks noGrp="1" noChangeArrowheads="1"/>
          </p:cNvSpPr>
          <p:nvPr>
            <p:ph idx="1"/>
          </p:nvPr>
        </p:nvSpPr>
        <p:spPr/>
        <p:txBody>
          <a:bodyPr/>
          <a:lstStyle/>
          <a:p>
            <a:r>
              <a:rPr lang="en-GB" dirty="0"/>
              <a:t>Process measurement</a:t>
            </a:r>
          </a:p>
          <a:p>
            <a:pPr lvl="1"/>
            <a:r>
              <a:rPr lang="en-GB" dirty="0">
                <a:solidFill>
                  <a:srgbClr val="FF0000"/>
                </a:solidFill>
              </a:rPr>
              <a:t>Attributes of the current process are measured. These are a baseline</a:t>
            </a:r>
            <a:r>
              <a:rPr lang="en-GB" dirty="0"/>
              <a:t> for assessing improvements.</a:t>
            </a:r>
          </a:p>
          <a:p>
            <a:r>
              <a:rPr lang="en-GB" dirty="0"/>
              <a:t>Process analysis</a:t>
            </a:r>
          </a:p>
          <a:p>
            <a:pPr lvl="1"/>
            <a:r>
              <a:rPr lang="en-GB" dirty="0"/>
              <a:t>The </a:t>
            </a:r>
            <a:r>
              <a:rPr lang="en-GB" dirty="0">
                <a:solidFill>
                  <a:srgbClr val="FF0000"/>
                </a:solidFill>
              </a:rPr>
              <a:t>current process is assessed and bottlenecks </a:t>
            </a:r>
            <a:r>
              <a:rPr lang="en-GB" dirty="0"/>
              <a:t>and weaknesses are identified.</a:t>
            </a:r>
          </a:p>
          <a:p>
            <a:r>
              <a:rPr lang="en-GB" dirty="0"/>
              <a:t>Process change</a:t>
            </a:r>
          </a:p>
          <a:p>
            <a:pPr lvl="1"/>
            <a:r>
              <a:rPr lang="en-GB" dirty="0">
                <a:solidFill>
                  <a:srgbClr val="FF0000"/>
                </a:solidFill>
              </a:rPr>
              <a:t>Changes to the process that have been identified during the analysis</a:t>
            </a:r>
            <a:r>
              <a:rPr lang="en-GB" dirty="0"/>
              <a:t> are introduced.</a:t>
            </a:r>
          </a:p>
        </p:txBody>
      </p:sp>
      <p:sp>
        <p:nvSpPr>
          <p:cNvPr id="6" name="Slide Number Placeholder 5"/>
          <p:cNvSpPr>
            <a:spLocks noGrp="1"/>
          </p:cNvSpPr>
          <p:nvPr>
            <p:ph type="sldNum" sz="quarter" idx="12"/>
          </p:nvPr>
        </p:nvSpPr>
        <p:spPr/>
        <p:txBody>
          <a:bodyPr/>
          <a:lstStyle/>
          <a:p>
            <a:fld id="{68FEBCE9-A86B-9C48-9EF4-AA1E30B0DC27}" type="slidenum">
              <a:rPr lang="en-US" smtClean="0"/>
              <a:pPr/>
              <a:t>12</a:t>
            </a:fld>
            <a:endParaRPr lang="en-US"/>
          </a:p>
        </p:txBody>
      </p:sp>
      <p:sp>
        <p:nvSpPr>
          <p:cNvPr id="7" name="Footer Placeholder 6"/>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improvement cycle</a:t>
            </a:r>
            <a:r>
              <a:rPr lang="en-GB" dirty="0"/>
              <a:t> </a:t>
            </a:r>
            <a:endParaRPr lang="en-US" dirty="0"/>
          </a:p>
        </p:txBody>
      </p:sp>
      <p:pic>
        <p:nvPicPr>
          <p:cNvPr id="4" name="Content Placeholder 3" descr="26.3 Process improvement.eps"/>
          <p:cNvPicPr>
            <a:picLocks noGrp="1" noChangeAspect="1"/>
          </p:cNvPicPr>
          <p:nvPr>
            <p:ph idx="1"/>
          </p:nvPr>
        </p:nvPicPr>
        <p:blipFill>
          <a:blip r:embed="rId2"/>
          <a:srcRect l="-20824" r="-20824"/>
          <a:stretch>
            <a:fillRect/>
          </a:stretch>
        </p:blipFill>
        <p:spPr>
          <a:xfrm>
            <a:off x="1308441" y="2073050"/>
            <a:ext cx="6541828" cy="3597753"/>
          </a:xfrm>
        </p:spPr>
      </p:pic>
      <p:sp>
        <p:nvSpPr>
          <p:cNvPr id="5" name="Slide Number Placeholder 4"/>
          <p:cNvSpPr>
            <a:spLocks noGrp="1"/>
          </p:cNvSpPr>
          <p:nvPr>
            <p:ph type="sldNum" sz="quarter" idx="12"/>
          </p:nvPr>
        </p:nvSpPr>
        <p:spPr/>
        <p:txBody>
          <a:bodyPr/>
          <a:lstStyle/>
          <a:p>
            <a:fld id="{68FEBCE9-A86B-9C48-9EF4-AA1E30B0DC27}"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90487" tIns="44450" rIns="90487" bIns="44450"/>
          <a:lstStyle/>
          <a:p>
            <a:r>
              <a:rPr lang="en-GB"/>
              <a:t>Process measurement</a:t>
            </a:r>
          </a:p>
        </p:txBody>
      </p:sp>
      <p:sp>
        <p:nvSpPr>
          <p:cNvPr id="32770" name="Rectangle 2"/>
          <p:cNvSpPr>
            <a:spLocks noGrp="1" noChangeArrowheads="1"/>
          </p:cNvSpPr>
          <p:nvPr>
            <p:ph idx="1"/>
          </p:nvPr>
        </p:nvSpPr>
        <p:spPr>
          <a:noFill/>
          <a:ln/>
        </p:spPr>
        <p:txBody>
          <a:bodyPr lIns="90487" tIns="44450" rIns="90487" bIns="44450"/>
          <a:lstStyle/>
          <a:p>
            <a:r>
              <a:rPr lang="en-GB" sz="2400" dirty="0"/>
              <a:t>Wherever possible, </a:t>
            </a:r>
            <a:r>
              <a:rPr lang="en-GB" sz="2400" dirty="0">
                <a:solidFill>
                  <a:srgbClr val="FF0000"/>
                </a:solidFill>
              </a:rPr>
              <a:t>quantitative process data </a:t>
            </a:r>
            <a:br>
              <a:rPr lang="en-GB" sz="2400" dirty="0">
                <a:solidFill>
                  <a:srgbClr val="FF0000"/>
                </a:solidFill>
              </a:rPr>
            </a:br>
            <a:r>
              <a:rPr lang="en-GB" sz="2400" dirty="0">
                <a:solidFill>
                  <a:srgbClr val="FF0000"/>
                </a:solidFill>
              </a:rPr>
              <a:t>should be collected</a:t>
            </a:r>
          </a:p>
          <a:p>
            <a:pPr lvl="1"/>
            <a:r>
              <a:rPr lang="en-GB" sz="2000" dirty="0"/>
              <a:t>However, where organisations do not have clearly defined process standards this is very difficult as you don’t know what to measure. A process may have to be defined before any measurement is possible.</a:t>
            </a:r>
          </a:p>
          <a:p>
            <a:r>
              <a:rPr lang="en-GB" sz="2400" dirty="0"/>
              <a:t>Process measurements should be used to </a:t>
            </a:r>
            <a:br>
              <a:rPr lang="en-GB" sz="2400" dirty="0"/>
            </a:br>
            <a:r>
              <a:rPr lang="en-GB" sz="2400" dirty="0">
                <a:solidFill>
                  <a:srgbClr val="FF0000"/>
                </a:solidFill>
              </a:rPr>
              <a:t>assess process improvements</a:t>
            </a:r>
          </a:p>
          <a:p>
            <a:pPr lvl="1"/>
            <a:r>
              <a:rPr lang="en-GB" sz="2000" dirty="0"/>
              <a:t>But this does not mean that measurements should drive the improvements. The improvement driver should be the organizational objectives.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a:t>Process metrics</a:t>
            </a:r>
          </a:p>
        </p:txBody>
      </p:sp>
      <p:sp>
        <p:nvSpPr>
          <p:cNvPr id="34818" name="Rectangle 2"/>
          <p:cNvSpPr>
            <a:spLocks noGrp="1" noChangeArrowheads="1"/>
          </p:cNvSpPr>
          <p:nvPr>
            <p:ph idx="1"/>
          </p:nvPr>
        </p:nvSpPr>
        <p:spPr>
          <a:noFill/>
          <a:ln/>
        </p:spPr>
        <p:txBody>
          <a:bodyPr lIns="90487" tIns="44450" rIns="90487" bIns="44450"/>
          <a:lstStyle/>
          <a:p>
            <a:r>
              <a:rPr lang="en-GB" dirty="0">
                <a:solidFill>
                  <a:srgbClr val="FF0000"/>
                </a:solidFill>
              </a:rPr>
              <a:t>Time taken</a:t>
            </a:r>
            <a:r>
              <a:rPr lang="en-GB" dirty="0"/>
              <a:t> for process activities to be </a:t>
            </a:r>
            <a:br>
              <a:rPr lang="en-GB" dirty="0"/>
            </a:br>
            <a:r>
              <a:rPr lang="en-GB" dirty="0"/>
              <a:t>completed</a:t>
            </a:r>
          </a:p>
          <a:p>
            <a:pPr lvl="1"/>
            <a:r>
              <a:rPr lang="en-GB" dirty="0"/>
              <a:t>E.g. Calendar time or effort to complete an activity or process.</a:t>
            </a:r>
          </a:p>
          <a:p>
            <a:r>
              <a:rPr lang="en-GB" dirty="0">
                <a:solidFill>
                  <a:srgbClr val="FF0000"/>
                </a:solidFill>
              </a:rPr>
              <a:t>Resources required </a:t>
            </a:r>
            <a:r>
              <a:rPr lang="en-GB" dirty="0"/>
              <a:t>for processes or activities</a:t>
            </a:r>
          </a:p>
          <a:p>
            <a:pPr lvl="1"/>
            <a:r>
              <a:rPr lang="en-GB" dirty="0"/>
              <a:t>E.g. Total effort in person-days.</a:t>
            </a:r>
          </a:p>
          <a:p>
            <a:r>
              <a:rPr lang="en-GB" dirty="0">
                <a:solidFill>
                  <a:srgbClr val="FF0000"/>
                </a:solidFill>
              </a:rPr>
              <a:t>Number of occurrences </a:t>
            </a:r>
            <a:r>
              <a:rPr lang="en-GB" dirty="0"/>
              <a:t>of a particular event</a:t>
            </a:r>
          </a:p>
          <a:p>
            <a:pPr lvl="1"/>
            <a:r>
              <a:rPr lang="en-GB" dirty="0"/>
              <a:t>E.g. Number of defects discovered.</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lIns="90487" tIns="44450" rIns="90487" bIns="44450"/>
          <a:lstStyle/>
          <a:p>
            <a:r>
              <a:rPr lang="en-GB" dirty="0"/>
              <a:t>Goal-Question-Metric Paradigm</a:t>
            </a:r>
          </a:p>
        </p:txBody>
      </p:sp>
      <p:sp>
        <p:nvSpPr>
          <p:cNvPr id="36866" name="Rectangle 2"/>
          <p:cNvSpPr>
            <a:spLocks noGrp="1" noChangeArrowheads="1"/>
          </p:cNvSpPr>
          <p:nvPr>
            <p:ph idx="1"/>
          </p:nvPr>
        </p:nvSpPr>
        <p:spPr>
          <a:noFill/>
          <a:ln/>
        </p:spPr>
        <p:txBody>
          <a:bodyPr lIns="90487" tIns="44450" rIns="90487" bIns="44450"/>
          <a:lstStyle/>
          <a:p>
            <a:pPr>
              <a:lnSpc>
                <a:spcPct val="90000"/>
              </a:lnSpc>
            </a:pPr>
            <a:r>
              <a:rPr lang="en-GB" dirty="0"/>
              <a:t>Goals</a:t>
            </a:r>
          </a:p>
          <a:p>
            <a:pPr lvl="1">
              <a:lnSpc>
                <a:spcPct val="90000"/>
              </a:lnSpc>
            </a:pPr>
            <a:r>
              <a:rPr lang="en-GB" dirty="0"/>
              <a:t>What is the organisation trying to achieve? </a:t>
            </a:r>
            <a:r>
              <a:rPr lang="en-GB" dirty="0">
                <a:solidFill>
                  <a:srgbClr val="FF0000"/>
                </a:solidFill>
              </a:rPr>
              <a:t>The objective of process improvement</a:t>
            </a:r>
            <a:r>
              <a:rPr lang="en-GB" dirty="0"/>
              <a:t> is to satisfy these goals.</a:t>
            </a:r>
          </a:p>
          <a:p>
            <a:pPr>
              <a:lnSpc>
                <a:spcPct val="90000"/>
              </a:lnSpc>
            </a:pPr>
            <a:r>
              <a:rPr lang="en-GB" dirty="0"/>
              <a:t>Questions</a:t>
            </a:r>
          </a:p>
          <a:p>
            <a:pPr lvl="1">
              <a:lnSpc>
                <a:spcPct val="90000"/>
              </a:lnSpc>
            </a:pPr>
            <a:r>
              <a:rPr lang="en-GB" dirty="0">
                <a:solidFill>
                  <a:srgbClr val="FF0000"/>
                </a:solidFill>
              </a:rPr>
              <a:t>Questions about areas of uncertainty</a:t>
            </a:r>
            <a:r>
              <a:rPr lang="en-GB" dirty="0"/>
              <a:t> related to the goals. You need process knowledge to derive these.</a:t>
            </a:r>
          </a:p>
          <a:p>
            <a:pPr>
              <a:lnSpc>
                <a:spcPct val="90000"/>
              </a:lnSpc>
            </a:pPr>
            <a:r>
              <a:rPr lang="en-GB" dirty="0"/>
              <a:t>Metrics</a:t>
            </a:r>
          </a:p>
          <a:p>
            <a:pPr lvl="1">
              <a:lnSpc>
                <a:spcPct val="90000"/>
              </a:lnSpc>
            </a:pPr>
            <a:r>
              <a:rPr lang="en-GB" dirty="0">
                <a:solidFill>
                  <a:srgbClr val="FF0000"/>
                </a:solidFill>
              </a:rPr>
              <a:t>Measurements to be collected </a:t>
            </a:r>
            <a:r>
              <a:rPr lang="en-GB" dirty="0"/>
              <a:t>to answer the questions.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Goal-Question-Metric (</a:t>
            </a:r>
            <a:r>
              <a:rPr lang="en-US" dirty="0"/>
              <a:t>GQM) questions</a:t>
            </a:r>
          </a:p>
        </p:txBody>
      </p:sp>
      <p:sp>
        <p:nvSpPr>
          <p:cNvPr id="3" name="Content Placeholder 2"/>
          <p:cNvSpPr>
            <a:spLocks noGrp="1"/>
          </p:cNvSpPr>
          <p:nvPr>
            <p:ph idx="1"/>
          </p:nvPr>
        </p:nvSpPr>
        <p:spPr/>
        <p:txBody>
          <a:bodyPr/>
          <a:lstStyle/>
          <a:p>
            <a:r>
              <a:rPr lang="en-US" dirty="0"/>
              <a:t>The GQM paradigm is used in process improvement to help answer three critical questions:</a:t>
            </a:r>
            <a:endParaRPr lang="en-GB" dirty="0"/>
          </a:p>
          <a:p>
            <a:pPr lvl="1"/>
            <a:r>
              <a:rPr lang="en-US" dirty="0">
                <a:solidFill>
                  <a:srgbClr val="FF0000"/>
                </a:solidFill>
              </a:rPr>
              <a:t>Why </a:t>
            </a:r>
            <a:r>
              <a:rPr lang="en-US" dirty="0"/>
              <a:t>are we introducing process </a:t>
            </a:r>
            <a:r>
              <a:rPr lang="en-US" dirty="0">
                <a:solidFill>
                  <a:srgbClr val="FF0000"/>
                </a:solidFill>
              </a:rPr>
              <a:t>improvement</a:t>
            </a:r>
            <a:r>
              <a:rPr lang="en-US" dirty="0"/>
              <a:t>?</a:t>
            </a:r>
            <a:endParaRPr lang="en-GB" dirty="0"/>
          </a:p>
          <a:p>
            <a:pPr lvl="1"/>
            <a:r>
              <a:rPr lang="en-US" dirty="0">
                <a:solidFill>
                  <a:srgbClr val="FF0000"/>
                </a:solidFill>
              </a:rPr>
              <a:t>What information</a:t>
            </a:r>
            <a:r>
              <a:rPr lang="en-US" dirty="0"/>
              <a:t> do we need to help </a:t>
            </a:r>
            <a:r>
              <a:rPr lang="en-US" dirty="0">
                <a:solidFill>
                  <a:srgbClr val="FF0000"/>
                </a:solidFill>
              </a:rPr>
              <a:t>identify and assess </a:t>
            </a:r>
            <a:r>
              <a:rPr lang="en-US" dirty="0"/>
              <a:t>improvements?</a:t>
            </a:r>
            <a:endParaRPr lang="en-GB" dirty="0"/>
          </a:p>
          <a:p>
            <a:pPr lvl="1"/>
            <a:r>
              <a:rPr lang="en-US" dirty="0">
                <a:solidFill>
                  <a:srgbClr val="FF0000"/>
                </a:solidFill>
              </a:rPr>
              <a:t>What process and product measurements </a:t>
            </a:r>
            <a:r>
              <a:rPr lang="en-US" dirty="0"/>
              <a:t>are required to provide this information?</a:t>
            </a:r>
            <a:endParaRPr lang="en-GB" dirty="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GQM paradigm</a:t>
            </a:r>
            <a:r>
              <a:rPr lang="en-GB" dirty="0"/>
              <a:t> </a:t>
            </a:r>
            <a:endParaRPr lang="en-US" dirty="0"/>
          </a:p>
        </p:txBody>
      </p:sp>
      <p:pic>
        <p:nvPicPr>
          <p:cNvPr id="4" name="Content Placeholder 3" descr="26.4 GQM-diagram.eps"/>
          <p:cNvPicPr>
            <a:picLocks noGrp="1" noChangeAspect="1"/>
          </p:cNvPicPr>
          <p:nvPr>
            <p:ph idx="1"/>
          </p:nvPr>
        </p:nvPicPr>
        <p:blipFill>
          <a:blip r:embed="rId2"/>
          <a:srcRect t="-20940" b="-20940"/>
          <a:stretch>
            <a:fillRect/>
          </a:stretch>
        </p:blipFill>
        <p:spPr/>
      </p:pic>
      <p:sp>
        <p:nvSpPr>
          <p:cNvPr id="5" name="Slide Number Placeholder 4"/>
          <p:cNvSpPr>
            <a:spLocks noGrp="1"/>
          </p:cNvSpPr>
          <p:nvPr>
            <p:ph type="sldNum" sz="quarter" idx="12"/>
          </p:nvPr>
        </p:nvSpPr>
        <p:spPr/>
        <p:txBody>
          <a:bodyPr/>
          <a:lstStyle/>
          <a:p>
            <a:fld id="{68FEBCE9-A86B-9C48-9EF4-AA1E30B0DC27}"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dirty="0"/>
              <a:t>Process analysis</a:t>
            </a:r>
          </a:p>
        </p:txBody>
      </p:sp>
      <p:sp>
        <p:nvSpPr>
          <p:cNvPr id="65539" name="Rectangle 3"/>
          <p:cNvSpPr>
            <a:spLocks noGrp="1" noChangeArrowheads="1"/>
          </p:cNvSpPr>
          <p:nvPr>
            <p:ph idx="1"/>
          </p:nvPr>
        </p:nvSpPr>
        <p:spPr>
          <a:xfrm>
            <a:off x="457200" y="1600200"/>
            <a:ext cx="8229600" cy="4525963"/>
          </a:xfrm>
        </p:spPr>
        <p:txBody>
          <a:bodyPr/>
          <a:lstStyle/>
          <a:p>
            <a:r>
              <a:rPr lang="en-GB" dirty="0"/>
              <a:t>The study of existing processes to </a:t>
            </a:r>
            <a:r>
              <a:rPr lang="en-GB" dirty="0">
                <a:solidFill>
                  <a:srgbClr val="FF0000"/>
                </a:solidFill>
              </a:rPr>
              <a:t>understand the relationships between parts of the process </a:t>
            </a:r>
            <a:r>
              <a:rPr lang="en-GB" dirty="0"/>
              <a:t>and to compare them with other processes.</a:t>
            </a:r>
          </a:p>
          <a:p>
            <a:r>
              <a:rPr lang="en-US" dirty="0"/>
              <a:t>Process </a:t>
            </a:r>
            <a:r>
              <a:rPr lang="en-US" dirty="0">
                <a:solidFill>
                  <a:srgbClr val="FF0000"/>
                </a:solidFill>
              </a:rPr>
              <a:t>analysis and process measurement are intertwined</a:t>
            </a:r>
            <a:r>
              <a:rPr lang="en-US" dirty="0"/>
              <a:t>. </a:t>
            </a:r>
          </a:p>
          <a:p>
            <a:r>
              <a:rPr lang="en-US" dirty="0"/>
              <a:t>You need to carry out </a:t>
            </a:r>
            <a:r>
              <a:rPr lang="en-US" dirty="0">
                <a:solidFill>
                  <a:srgbClr val="FF0000"/>
                </a:solidFill>
              </a:rPr>
              <a:t>some analysis to know what to measure</a:t>
            </a:r>
            <a:r>
              <a:rPr lang="en-US" dirty="0"/>
              <a:t>, and, when making measurements, you </a:t>
            </a:r>
            <a:r>
              <a:rPr lang="en-US" dirty="0">
                <a:solidFill>
                  <a:srgbClr val="FF0000"/>
                </a:solidFill>
              </a:rPr>
              <a:t>inevitably develop a deeper understanding of the process </a:t>
            </a:r>
            <a:r>
              <a:rPr lang="en-US" dirty="0"/>
              <a:t>being measured.</a:t>
            </a:r>
            <a:endParaRPr lang="en-GB" dirty="0"/>
          </a:p>
          <a:p>
            <a:endParaRPr lang="en-GB"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The process </a:t>
            </a:r>
            <a:r>
              <a:rPr lang="en-US" dirty="0">
                <a:solidFill>
                  <a:srgbClr val="FF0000"/>
                </a:solidFill>
              </a:rPr>
              <a:t>improvement process</a:t>
            </a:r>
          </a:p>
          <a:p>
            <a:r>
              <a:rPr lang="en-US" dirty="0"/>
              <a:t>Process </a:t>
            </a:r>
            <a:r>
              <a:rPr lang="en-US" dirty="0">
                <a:solidFill>
                  <a:srgbClr val="FF0000"/>
                </a:solidFill>
              </a:rPr>
              <a:t>measurement</a:t>
            </a:r>
          </a:p>
          <a:p>
            <a:r>
              <a:rPr lang="en-US" dirty="0"/>
              <a:t>Process </a:t>
            </a:r>
            <a:r>
              <a:rPr lang="en-US" dirty="0">
                <a:solidFill>
                  <a:srgbClr val="FF0000"/>
                </a:solidFill>
              </a:rPr>
              <a:t>analysis </a:t>
            </a:r>
          </a:p>
          <a:p>
            <a:r>
              <a:rPr lang="en-US" dirty="0"/>
              <a:t>Process </a:t>
            </a:r>
            <a:r>
              <a:rPr lang="en-US" dirty="0">
                <a:solidFill>
                  <a:srgbClr val="FF0000"/>
                </a:solidFill>
              </a:rPr>
              <a:t>change</a:t>
            </a:r>
          </a:p>
          <a:p>
            <a:r>
              <a:rPr lang="en-US" dirty="0"/>
              <a:t>The </a:t>
            </a:r>
            <a:r>
              <a:rPr lang="en-US" dirty="0">
                <a:solidFill>
                  <a:srgbClr val="FF0000"/>
                </a:solidFill>
              </a:rPr>
              <a:t>CMMI </a:t>
            </a:r>
            <a:r>
              <a:rPr lang="en-US" dirty="0"/>
              <a:t>process improvement framework</a:t>
            </a:r>
            <a:r>
              <a:rPr lang="en-GB" dirty="0"/>
              <a:t> </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lIns="90487" tIns="44450" rIns="90487" bIns="44450"/>
          <a:lstStyle/>
          <a:p>
            <a:r>
              <a:rPr lang="en-GB" dirty="0"/>
              <a:t>Process analysis objectives</a:t>
            </a:r>
          </a:p>
        </p:txBody>
      </p:sp>
      <p:sp>
        <p:nvSpPr>
          <p:cNvPr id="20482" name="Rectangle 2"/>
          <p:cNvSpPr>
            <a:spLocks noGrp="1" noChangeArrowheads="1"/>
          </p:cNvSpPr>
          <p:nvPr>
            <p:ph idx="1"/>
          </p:nvPr>
        </p:nvSpPr>
        <p:spPr>
          <a:xfrm>
            <a:off x="457200" y="1789340"/>
            <a:ext cx="8229600" cy="4525963"/>
          </a:xfrm>
          <a:noFill/>
          <a:ln/>
        </p:spPr>
        <p:txBody>
          <a:bodyPr lIns="90487" tIns="44450" rIns="90487" bIns="44450"/>
          <a:lstStyle/>
          <a:p>
            <a:r>
              <a:rPr lang="en-US" dirty="0"/>
              <a:t>To </a:t>
            </a:r>
            <a:r>
              <a:rPr lang="en-US" dirty="0">
                <a:solidFill>
                  <a:srgbClr val="FF0000"/>
                </a:solidFill>
              </a:rPr>
              <a:t>understand the activities</a:t>
            </a:r>
            <a:r>
              <a:rPr lang="en-US" dirty="0"/>
              <a:t> involved in the process and the relationships between these activities.</a:t>
            </a:r>
            <a:endParaRPr lang="en-GB" dirty="0"/>
          </a:p>
          <a:p>
            <a:r>
              <a:rPr lang="en-US" dirty="0"/>
              <a:t>To </a:t>
            </a:r>
            <a:r>
              <a:rPr lang="en-US" dirty="0">
                <a:solidFill>
                  <a:srgbClr val="FF0000"/>
                </a:solidFill>
              </a:rPr>
              <a:t>understand the relationships </a:t>
            </a:r>
            <a:r>
              <a:rPr lang="en-US" dirty="0"/>
              <a:t>between the process activities and the measurements that have been made.</a:t>
            </a:r>
            <a:endParaRPr lang="en-GB" dirty="0"/>
          </a:p>
          <a:p>
            <a:r>
              <a:rPr lang="en-US" dirty="0"/>
              <a:t>To </a:t>
            </a:r>
            <a:r>
              <a:rPr lang="en-US" dirty="0">
                <a:solidFill>
                  <a:srgbClr val="FF0000"/>
                </a:solidFill>
              </a:rPr>
              <a:t>relate the specific process </a:t>
            </a:r>
            <a:r>
              <a:rPr lang="en-US" dirty="0"/>
              <a:t>or processes that you are analyzing to comparable processes elsewhere in the organization, or to </a:t>
            </a:r>
            <a:r>
              <a:rPr lang="en-US" dirty="0">
                <a:solidFill>
                  <a:srgbClr val="FF0000"/>
                </a:solidFill>
              </a:rPr>
              <a:t>idealized processes </a:t>
            </a:r>
            <a:r>
              <a:rPr lang="en-US" dirty="0"/>
              <a:t>of the same type.</a:t>
            </a:r>
            <a:endParaRPr lang="en-GB"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Process analysis techniques</a:t>
            </a:r>
          </a:p>
        </p:txBody>
      </p:sp>
      <p:sp>
        <p:nvSpPr>
          <p:cNvPr id="22530" name="Rectangle 2"/>
          <p:cNvSpPr>
            <a:spLocks noGrp="1" noChangeArrowheads="1"/>
          </p:cNvSpPr>
          <p:nvPr>
            <p:ph idx="1"/>
          </p:nvPr>
        </p:nvSpPr>
        <p:spPr>
          <a:noFill/>
          <a:ln/>
        </p:spPr>
        <p:txBody>
          <a:bodyPr lIns="90487" tIns="44450" rIns="90487" bIns="44450"/>
          <a:lstStyle/>
          <a:p>
            <a:r>
              <a:rPr lang="en-GB" sz="2400" dirty="0">
                <a:solidFill>
                  <a:srgbClr val="FF0000"/>
                </a:solidFill>
              </a:rPr>
              <a:t>Published process models </a:t>
            </a:r>
            <a:r>
              <a:rPr lang="en-GB" sz="2400" dirty="0"/>
              <a:t>and process </a:t>
            </a:r>
            <a:br>
              <a:rPr lang="en-GB" sz="2400" dirty="0"/>
            </a:br>
            <a:r>
              <a:rPr lang="en-GB" sz="2400" dirty="0"/>
              <a:t>standards</a:t>
            </a:r>
          </a:p>
          <a:p>
            <a:pPr lvl="1"/>
            <a:r>
              <a:rPr lang="en-GB" sz="2000" dirty="0"/>
              <a:t>It is always best to start process analysis with an existing model. People then may extend and change this.</a:t>
            </a:r>
          </a:p>
          <a:p>
            <a:r>
              <a:rPr lang="en-GB" sz="2400" dirty="0">
                <a:solidFill>
                  <a:srgbClr val="FF0000"/>
                </a:solidFill>
              </a:rPr>
              <a:t>Questionnaires and interviews</a:t>
            </a:r>
          </a:p>
          <a:p>
            <a:pPr lvl="1"/>
            <a:r>
              <a:rPr lang="en-GB" sz="2000" dirty="0"/>
              <a:t>Must be carefully designed. Participants may tell you what they think you want to hear.</a:t>
            </a:r>
          </a:p>
          <a:p>
            <a:r>
              <a:rPr lang="en-GB" sz="2400" dirty="0">
                <a:solidFill>
                  <a:srgbClr val="FF0000"/>
                </a:solidFill>
              </a:rPr>
              <a:t>Ethnographic analysis</a:t>
            </a:r>
          </a:p>
          <a:p>
            <a:pPr lvl="1"/>
            <a:r>
              <a:rPr lang="en-GB" sz="2000" dirty="0"/>
              <a:t>Involves assimilating process knowledge by observation. </a:t>
            </a:r>
            <a:r>
              <a:rPr lang="en-GB" sz="2000" dirty="0">
                <a:solidFill>
                  <a:srgbClr val="FF0000"/>
                </a:solidFill>
              </a:rPr>
              <a:t>Best for in-depth analysis of process fragments </a:t>
            </a:r>
            <a:r>
              <a:rPr lang="en-GB" sz="2000" dirty="0"/>
              <a:t>rather than for whole-process understanding.</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process analysis</a:t>
            </a:r>
            <a:r>
              <a:rPr lang="en-GB" dirty="0"/>
              <a:t> </a:t>
            </a:r>
            <a:endParaRPr lang="en-US" dirty="0"/>
          </a:p>
        </p:txBody>
      </p:sp>
      <p:graphicFrame>
        <p:nvGraphicFramePr>
          <p:cNvPr id="4" name="Content Placeholder 3"/>
          <p:cNvGraphicFramePr>
            <a:graphicFrameLocks noGrp="1"/>
          </p:cNvGraphicFramePr>
          <p:nvPr>
            <p:ph idx="1"/>
          </p:nvPr>
        </p:nvGraphicFramePr>
        <p:xfrm>
          <a:off x="702606" y="1688747"/>
          <a:ext cx="7674610" cy="4723460"/>
        </p:xfrm>
        <a:graphic>
          <a:graphicData uri="http://schemas.openxmlformats.org/drawingml/2006/table">
            <a:tbl>
              <a:tblPr firstRow="1" bandRow="1">
                <a:tableStyleId>{5C22544A-7EE6-4342-B048-85BDC9FD1C3A}</a:tableStyleId>
              </a:tblPr>
              <a:tblGrid>
                <a:gridCol w="1607884">
                  <a:extLst>
                    <a:ext uri="{9D8B030D-6E8A-4147-A177-3AD203B41FA5}">
                      <a16:colId xmlns:a16="http://schemas.microsoft.com/office/drawing/2014/main" val="20000"/>
                    </a:ext>
                  </a:extLst>
                </a:gridCol>
                <a:gridCol w="6066726">
                  <a:extLst>
                    <a:ext uri="{9D8B030D-6E8A-4147-A177-3AD203B41FA5}">
                      <a16:colId xmlns:a16="http://schemas.microsoft.com/office/drawing/2014/main" val="20001"/>
                    </a:ext>
                  </a:extLst>
                </a:gridCol>
              </a:tblGrid>
              <a:tr h="399049">
                <a:tc>
                  <a:txBody>
                    <a:bodyPr/>
                    <a:lstStyle/>
                    <a:p>
                      <a:pPr indent="0" algn="just">
                        <a:spcAft>
                          <a:spcPts val="300"/>
                        </a:spcAft>
                        <a:tabLst>
                          <a:tab pos="342900" algn="l"/>
                          <a:tab pos="685800" algn="l"/>
                          <a:tab pos="1028700" algn="l"/>
                        </a:tabLst>
                      </a:pPr>
                      <a:r>
                        <a:rPr lang="en-GB" sz="1600" b="1" dirty="0">
                          <a:solidFill>
                            <a:srgbClr val="000000"/>
                          </a:solidFill>
                          <a:latin typeface="Arial"/>
                          <a:ea typeface="Times New Roman"/>
                          <a:cs typeface="Arial"/>
                        </a:rPr>
                        <a:t>Process aspect</a:t>
                      </a:r>
                      <a:endParaRPr lang="en-GB" sz="1600" dirty="0">
                        <a:solidFill>
                          <a:srgbClr val="000000"/>
                        </a:solidFill>
                        <a:latin typeface="Arial"/>
                        <a:ea typeface="Times New Roman"/>
                        <a:cs typeface="Arial"/>
                      </a:endParaRPr>
                    </a:p>
                  </a:txBody>
                  <a:tcPr marL="68580" marR="68580" marT="0" marB="0"/>
                </a:tc>
                <a:tc>
                  <a:txBody>
                    <a:bodyPr/>
                    <a:lstStyle/>
                    <a:p>
                      <a:pPr indent="347345" algn="just">
                        <a:spcAft>
                          <a:spcPts val="300"/>
                        </a:spcAft>
                        <a:tabLst>
                          <a:tab pos="342900" algn="l"/>
                          <a:tab pos="685800" algn="l"/>
                          <a:tab pos="1028700" algn="l"/>
                        </a:tabLst>
                      </a:pPr>
                      <a:r>
                        <a:rPr lang="en-GB" sz="1600" b="1" dirty="0">
                          <a:solidFill>
                            <a:srgbClr val="000000"/>
                          </a:solidFill>
                          <a:latin typeface="Arial"/>
                          <a:ea typeface="Times New Roman"/>
                          <a:cs typeface="Arial"/>
                        </a:rPr>
                        <a:t>Questions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1270734">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Adoption and standardization</a:t>
                      </a:r>
                    </a:p>
                  </a:txBody>
                  <a:tcPr marL="68580" marR="68580" marT="0" marB="0"/>
                </a:tc>
                <a:tc>
                  <a:txBody>
                    <a:bodyPr/>
                    <a:lstStyle/>
                    <a:p>
                      <a:pPr indent="0" algn="just">
                        <a:spcAft>
                          <a:spcPts val="300"/>
                        </a:spcAft>
                        <a:tabLst>
                          <a:tab pos="342900" algn="l"/>
                          <a:tab pos="685800" algn="l"/>
                          <a:tab pos="1028700" algn="l"/>
                        </a:tabLst>
                      </a:pPr>
                      <a:r>
                        <a:rPr lang="en-GB" sz="1600">
                          <a:solidFill>
                            <a:srgbClr val="000000"/>
                          </a:solidFill>
                          <a:latin typeface="Arial"/>
                          <a:ea typeface="Times New Roman"/>
                          <a:cs typeface="Arial"/>
                        </a:rPr>
                        <a:t>Is the process documented and standardized across the organization? If not, does this mean that any measurements made are specific only to a single process instance? If processes are not standardized, then changes to one process may not be transferable to comparable processes elsewhere in the company.</a:t>
                      </a:r>
                    </a:p>
                  </a:txBody>
                  <a:tcPr marL="68580" marR="68580" marT="0" marB="0"/>
                </a:tc>
                <a:extLst>
                  <a:ext uri="{0D108BD9-81ED-4DB2-BD59-A6C34878D82A}">
                    <a16:rowId xmlns:a16="http://schemas.microsoft.com/office/drawing/2014/main" val="10001"/>
                  </a:ext>
                </a:extLst>
              </a:tr>
              <a:tr h="1058945">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Software engineering practice</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Are there known, good software engineering practices that are not included in the process? Why are they not included? Does the lack of these practices affect product characteristics, such as the number of defects in a delivered software system?</a:t>
                      </a:r>
                    </a:p>
                  </a:txBody>
                  <a:tcPr marL="68580" marR="68580" marT="0" marB="0"/>
                </a:tc>
                <a:extLst>
                  <a:ext uri="{0D108BD9-81ED-4DB2-BD59-A6C34878D82A}">
                    <a16:rowId xmlns:a16="http://schemas.microsoft.com/office/drawing/2014/main" val="10002"/>
                  </a:ext>
                </a:extLst>
              </a:tr>
              <a:tr h="1906101">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Organizational constraints</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What are the organizational constraints that affect the process design and the ways that the process is performed? For example, if the process involves dealing with classified material, there may be activities in the process to check that classified information is not included in any material due to be released to external organizations. Organizational constraints may mean that possible process changes cannot be made.</a:t>
                      </a:r>
                    </a:p>
                  </a:txBody>
                  <a:tcPr marL="68580" marR="68580" marT="0" marB="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process analysis</a:t>
            </a:r>
            <a:r>
              <a:rPr lang="en-GB" dirty="0"/>
              <a:t> </a:t>
            </a:r>
            <a:endParaRPr lang="en-US" dirty="0"/>
          </a:p>
        </p:txBody>
      </p:sp>
      <p:graphicFrame>
        <p:nvGraphicFramePr>
          <p:cNvPr id="4" name="Content Placeholder 3"/>
          <p:cNvGraphicFramePr>
            <a:graphicFrameLocks noGrp="1"/>
          </p:cNvGraphicFramePr>
          <p:nvPr>
            <p:ph idx="1"/>
          </p:nvPr>
        </p:nvGraphicFramePr>
        <p:xfrm>
          <a:off x="457200" y="1768898"/>
          <a:ext cx="8229600" cy="4272280"/>
        </p:xfrm>
        <a:graphic>
          <a:graphicData uri="http://schemas.openxmlformats.org/drawingml/2006/table">
            <a:tbl>
              <a:tblPr firstRow="1" bandRow="1">
                <a:tableStyleId>{5C22544A-7EE6-4342-B048-85BDC9FD1C3A}</a:tableStyleId>
              </a:tblPr>
              <a:tblGrid>
                <a:gridCol w="1799243">
                  <a:extLst>
                    <a:ext uri="{9D8B030D-6E8A-4147-A177-3AD203B41FA5}">
                      <a16:colId xmlns:a16="http://schemas.microsoft.com/office/drawing/2014/main" val="20000"/>
                    </a:ext>
                  </a:extLst>
                </a:gridCol>
                <a:gridCol w="6430357">
                  <a:extLst>
                    <a:ext uri="{9D8B030D-6E8A-4147-A177-3AD203B41FA5}">
                      <a16:colId xmlns:a16="http://schemas.microsoft.com/office/drawing/2014/main" val="20001"/>
                    </a:ext>
                  </a:extLst>
                </a:gridCol>
              </a:tblGrid>
              <a:tr h="370840">
                <a:tc>
                  <a:txBody>
                    <a:bodyPr/>
                    <a:lstStyle/>
                    <a:p>
                      <a:pPr indent="0" algn="just">
                        <a:spcAft>
                          <a:spcPts val="300"/>
                        </a:spcAft>
                        <a:tabLst>
                          <a:tab pos="342900" algn="l"/>
                          <a:tab pos="685800" algn="l"/>
                          <a:tab pos="1028700" algn="l"/>
                        </a:tabLst>
                      </a:pPr>
                      <a:r>
                        <a:rPr lang="en-GB" sz="1600" b="1" dirty="0">
                          <a:solidFill>
                            <a:srgbClr val="000000"/>
                          </a:solidFill>
                          <a:latin typeface="Arial"/>
                          <a:ea typeface="Times New Roman"/>
                          <a:cs typeface="Arial"/>
                        </a:rPr>
                        <a:t>Process aspect</a:t>
                      </a:r>
                      <a:endParaRPr lang="en-GB" sz="1600" dirty="0">
                        <a:solidFill>
                          <a:srgbClr val="000000"/>
                        </a:solidFill>
                        <a:latin typeface="Arial"/>
                        <a:ea typeface="Times New Roman"/>
                        <a:cs typeface="Arial"/>
                      </a:endParaRPr>
                    </a:p>
                  </a:txBody>
                  <a:tcPr marL="68580" marR="68580" marT="0" marB="0"/>
                </a:tc>
                <a:tc>
                  <a:txBody>
                    <a:bodyPr/>
                    <a:lstStyle/>
                    <a:p>
                      <a:pPr indent="0" algn="just">
                        <a:spcAft>
                          <a:spcPts val="300"/>
                        </a:spcAft>
                        <a:tabLst>
                          <a:tab pos="342900" algn="l"/>
                          <a:tab pos="685800" algn="l"/>
                          <a:tab pos="1028700" algn="l"/>
                        </a:tabLst>
                      </a:pPr>
                      <a:r>
                        <a:rPr lang="en-GB" sz="1600" b="1" dirty="0">
                          <a:solidFill>
                            <a:srgbClr val="000000"/>
                          </a:solidFill>
                          <a:latin typeface="Arial"/>
                          <a:ea typeface="Times New Roman"/>
                          <a:cs typeface="Arial"/>
                        </a:rPr>
                        <a:t>Questions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Communications</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How are communications managed in the process? How do communication issues relate to the process measurements that have been made? Communication problems are a major issue in many processes and communication bottlenecks are often the reasons for project delays. </a:t>
                      </a:r>
                    </a:p>
                  </a:txBody>
                  <a:tcPr marL="68580" marR="68580" marT="0" marB="0"/>
                </a:tc>
                <a:extLst>
                  <a:ext uri="{0D108BD9-81ED-4DB2-BD59-A6C34878D82A}">
                    <a16:rowId xmlns:a16="http://schemas.microsoft.com/office/drawing/2014/main" val="10001"/>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Introspection</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Is the process reflective (i.e., do the actors involved in the process explicitly think about and discuss the process and how it might be improved)? Are there mechanisms through which process actors can propose process improvements?</a:t>
                      </a:r>
                    </a:p>
                  </a:txBody>
                  <a:tcPr marL="68580" marR="68580" marT="0" marB="0"/>
                </a:tc>
                <a:extLst>
                  <a:ext uri="{0D108BD9-81ED-4DB2-BD59-A6C34878D82A}">
                    <a16:rowId xmlns:a16="http://schemas.microsoft.com/office/drawing/2014/main" val="10002"/>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Learning</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How do people joining a development team learn about the software processes used? Does the company have process manuals and process training programs?</a:t>
                      </a:r>
                    </a:p>
                  </a:txBody>
                  <a:tcPr marL="68580" marR="68580" marT="0" marB="0"/>
                </a:tc>
                <a:extLst>
                  <a:ext uri="{0D108BD9-81ED-4DB2-BD59-A6C34878D82A}">
                    <a16:rowId xmlns:a16="http://schemas.microsoft.com/office/drawing/2014/main" val="10003"/>
                  </a:ext>
                </a:extLst>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Tool support</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What aspects of the process are and aren’t supported by software tools? For unsupported areas, are there tools that could be deployed cost-effectively to provide support? For supported areas, are the tools effective and efficient? Are better tools available?</a:t>
                      </a: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23</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models</a:t>
            </a:r>
            <a:endParaRPr lang="en-US" dirty="0"/>
          </a:p>
        </p:txBody>
      </p:sp>
      <p:sp>
        <p:nvSpPr>
          <p:cNvPr id="5" name="Content Placeholder 4"/>
          <p:cNvSpPr>
            <a:spLocks noGrp="1"/>
          </p:cNvSpPr>
          <p:nvPr>
            <p:ph idx="1"/>
          </p:nvPr>
        </p:nvSpPr>
        <p:spPr/>
        <p:txBody>
          <a:bodyPr/>
          <a:lstStyle/>
          <a:p>
            <a:r>
              <a:rPr lang="en-GB" dirty="0">
                <a:solidFill>
                  <a:srgbClr val="FF0000"/>
                </a:solidFill>
              </a:rPr>
              <a:t>Process models </a:t>
            </a:r>
            <a:r>
              <a:rPr lang="en-GB" dirty="0"/>
              <a:t>are a good way of focusing attention on the activities in a process and the information transfer between these activities. </a:t>
            </a:r>
          </a:p>
          <a:p>
            <a:r>
              <a:rPr lang="en-GB" dirty="0"/>
              <a:t>Process models </a:t>
            </a:r>
            <a:r>
              <a:rPr lang="en-GB" dirty="0">
                <a:solidFill>
                  <a:srgbClr val="FF0000"/>
                </a:solidFill>
              </a:rPr>
              <a:t>do not have to be formal </a:t>
            </a:r>
            <a:r>
              <a:rPr lang="en-GB" dirty="0"/>
              <a:t>or complete – their purpose is to provoke discussion rather than document the process in detail. </a:t>
            </a:r>
          </a:p>
          <a:p>
            <a:r>
              <a:rPr lang="en-GB" dirty="0">
                <a:solidFill>
                  <a:srgbClr val="FF0000"/>
                </a:solidFill>
              </a:rPr>
              <a:t>Model-oriented questions </a:t>
            </a:r>
            <a:r>
              <a:rPr lang="en-GB" dirty="0"/>
              <a:t>can be used to help understand the process e.g.</a:t>
            </a:r>
          </a:p>
          <a:p>
            <a:pPr lvl="1"/>
            <a:r>
              <a:rPr lang="en-GB" dirty="0"/>
              <a:t>What activities take place in practice but are not shown in the model? </a:t>
            </a:r>
          </a:p>
          <a:p>
            <a:pPr lvl="1"/>
            <a:r>
              <a:rPr lang="en-GB" dirty="0"/>
              <a:t>Are there process activities, shown in the model, that you (the process actor) think are inefficient? </a:t>
            </a:r>
            <a:endParaRPr lang="en-US" dirty="0"/>
          </a:p>
        </p:txBody>
      </p:sp>
      <p:sp>
        <p:nvSpPr>
          <p:cNvPr id="6" name="Slide Number Placeholder 5"/>
          <p:cNvSpPr>
            <a:spLocks noGrp="1"/>
          </p:cNvSpPr>
          <p:nvPr>
            <p:ph type="sldNum" sz="quarter" idx="12"/>
          </p:nvPr>
        </p:nvSpPr>
        <p:spPr/>
        <p:txBody>
          <a:bodyPr/>
          <a:lstStyle/>
          <a:p>
            <a:fld id="{68FEBCE9-A86B-9C48-9EF4-AA1E30B0DC27}" type="slidenum">
              <a:rPr lang="en-US" smtClean="0"/>
              <a:pPr/>
              <a:t>24</a:t>
            </a:fld>
            <a:endParaRPr lang="en-US"/>
          </a:p>
        </p:txBody>
      </p:sp>
      <p:sp>
        <p:nvSpPr>
          <p:cNvPr id="7" name="Footer Placeholder 6"/>
          <p:cNvSpPr>
            <a:spLocks noGrp="1"/>
          </p:cNvSpPr>
          <p:nvPr>
            <p:ph type="ftr" sz="quarter" idx="11"/>
          </p:nvPr>
        </p:nvSpPr>
        <p:spPr/>
        <p:txBody>
          <a:bodyPr/>
          <a:lstStyle/>
          <a:p>
            <a:r>
              <a:rPr lang="en-US"/>
              <a:t>Chapter 26 Process improvement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t>Process exceptions</a:t>
            </a:r>
          </a:p>
        </p:txBody>
      </p:sp>
      <p:sp>
        <p:nvSpPr>
          <p:cNvPr id="67587" name="Rectangle 3"/>
          <p:cNvSpPr>
            <a:spLocks noGrp="1" noChangeArrowheads="1"/>
          </p:cNvSpPr>
          <p:nvPr>
            <p:ph idx="1"/>
          </p:nvPr>
        </p:nvSpPr>
        <p:spPr/>
        <p:txBody>
          <a:bodyPr/>
          <a:lstStyle/>
          <a:p>
            <a:pPr>
              <a:lnSpc>
                <a:spcPct val="90000"/>
              </a:lnSpc>
            </a:pPr>
            <a:r>
              <a:rPr lang="en-GB" sz="2400" dirty="0">
                <a:solidFill>
                  <a:srgbClr val="FF0000"/>
                </a:solidFill>
              </a:rPr>
              <a:t>Software processes are complex </a:t>
            </a:r>
            <a:r>
              <a:rPr lang="en-GB" sz="2400" dirty="0"/>
              <a:t>and process models cannot effectively represent how to handle exceptions:</a:t>
            </a:r>
          </a:p>
          <a:p>
            <a:pPr lvl="1">
              <a:lnSpc>
                <a:spcPct val="90000"/>
              </a:lnSpc>
            </a:pPr>
            <a:r>
              <a:rPr lang="en-GB" sz="2000" dirty="0"/>
              <a:t>Several key people becoming ill just before a critical review;</a:t>
            </a:r>
          </a:p>
          <a:p>
            <a:pPr lvl="1">
              <a:lnSpc>
                <a:spcPct val="90000"/>
              </a:lnSpc>
            </a:pPr>
            <a:r>
              <a:rPr lang="en-GB" sz="2000" dirty="0"/>
              <a:t>A breach of security that means all external communications are out of action for several days;</a:t>
            </a:r>
          </a:p>
          <a:p>
            <a:pPr lvl="1">
              <a:lnSpc>
                <a:spcPct val="90000"/>
              </a:lnSpc>
            </a:pPr>
            <a:r>
              <a:rPr lang="en-GB" sz="2000" dirty="0"/>
              <a:t>Organisational reorganisation;</a:t>
            </a:r>
          </a:p>
          <a:p>
            <a:pPr lvl="1">
              <a:lnSpc>
                <a:spcPct val="90000"/>
              </a:lnSpc>
            </a:pPr>
            <a:r>
              <a:rPr lang="en-GB" sz="2000" dirty="0"/>
              <a:t>A need to respond to an unanticipated request for new proposals.</a:t>
            </a:r>
          </a:p>
          <a:p>
            <a:pPr>
              <a:lnSpc>
                <a:spcPct val="90000"/>
              </a:lnSpc>
            </a:pPr>
            <a:r>
              <a:rPr lang="en-GB" sz="2400" dirty="0"/>
              <a:t>Under these circumstances, the model is suspended and </a:t>
            </a:r>
            <a:r>
              <a:rPr lang="en-GB" sz="2400" dirty="0">
                <a:solidFill>
                  <a:srgbClr val="FF0000"/>
                </a:solidFill>
              </a:rPr>
              <a:t>managers use their initiative </a:t>
            </a:r>
            <a:r>
              <a:rPr lang="en-GB" sz="2400" dirty="0"/>
              <a:t>to deal with the exception.</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25</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The goals of process improvement are higher product quality, reduced process costs and faster delivery of software.</a:t>
            </a:r>
          </a:p>
          <a:p>
            <a:r>
              <a:rPr lang="en-GB" sz="2000" dirty="0"/>
              <a:t>The principal approaches to process improvement are agile approaches, geared to reducing process overheads, and maturity-based approaches based on better process management and the use of good software engineering practice.</a:t>
            </a:r>
          </a:p>
          <a:p>
            <a:r>
              <a:rPr lang="en-GB" sz="2000" dirty="0"/>
              <a:t>The process improvement cycle involves process measurement, process analysis and </a:t>
            </a:r>
            <a:r>
              <a:rPr lang="en-GB" sz="2000" dirty="0" err="1"/>
              <a:t>modeling</a:t>
            </a:r>
            <a:r>
              <a:rPr lang="en-GB" sz="2000" dirty="0"/>
              <a:t>, and process change.</a:t>
            </a:r>
          </a:p>
          <a:p>
            <a:r>
              <a:rPr lang="en-GB" sz="2000" dirty="0"/>
              <a:t>Measurement should be used to answer specific questions about the software process used. These questions should be based on organizational improvement goals.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26 – Process improvement</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Process change</a:t>
            </a:r>
          </a:p>
        </p:txBody>
      </p:sp>
      <p:sp>
        <p:nvSpPr>
          <p:cNvPr id="74755" name="Rectangle 3"/>
          <p:cNvSpPr>
            <a:spLocks noGrp="1" noChangeArrowheads="1"/>
          </p:cNvSpPr>
          <p:nvPr>
            <p:ph idx="1"/>
          </p:nvPr>
        </p:nvSpPr>
        <p:spPr/>
        <p:txBody>
          <a:bodyPr/>
          <a:lstStyle/>
          <a:p>
            <a:pPr>
              <a:lnSpc>
                <a:spcPct val="90000"/>
              </a:lnSpc>
            </a:pPr>
            <a:r>
              <a:rPr lang="en-US"/>
              <a:t>Involves making modifications to existing processes.</a:t>
            </a:r>
          </a:p>
          <a:p>
            <a:pPr>
              <a:lnSpc>
                <a:spcPct val="90000"/>
              </a:lnSpc>
            </a:pPr>
            <a:r>
              <a:rPr lang="en-US"/>
              <a:t>This may involve:</a:t>
            </a:r>
          </a:p>
          <a:p>
            <a:pPr lvl="1">
              <a:lnSpc>
                <a:spcPct val="90000"/>
              </a:lnSpc>
            </a:pPr>
            <a:r>
              <a:rPr lang="en-US"/>
              <a:t>Introducing new practices, methods or processes;</a:t>
            </a:r>
          </a:p>
          <a:p>
            <a:pPr lvl="1">
              <a:lnSpc>
                <a:spcPct val="90000"/>
              </a:lnSpc>
            </a:pPr>
            <a:r>
              <a:rPr lang="en-US"/>
              <a:t>Changing the ordering of process activities;</a:t>
            </a:r>
          </a:p>
          <a:p>
            <a:pPr lvl="1">
              <a:lnSpc>
                <a:spcPct val="90000"/>
              </a:lnSpc>
            </a:pPr>
            <a:r>
              <a:rPr lang="en-US"/>
              <a:t>Introducing or removing deliverables;</a:t>
            </a:r>
          </a:p>
          <a:p>
            <a:pPr lvl="1">
              <a:lnSpc>
                <a:spcPct val="90000"/>
              </a:lnSpc>
            </a:pPr>
            <a:r>
              <a:rPr lang="en-US"/>
              <a:t>Introducing new roles or responsibilities.</a:t>
            </a:r>
          </a:p>
          <a:p>
            <a:pPr>
              <a:lnSpc>
                <a:spcPct val="90000"/>
              </a:lnSpc>
            </a:pPr>
            <a:r>
              <a:rPr lang="en-US"/>
              <a:t>Change should be driven by measurable goals.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change process</a:t>
            </a:r>
            <a:r>
              <a:rPr lang="en-GB" dirty="0"/>
              <a:t> </a:t>
            </a:r>
            <a:endParaRPr lang="en-US" dirty="0"/>
          </a:p>
        </p:txBody>
      </p:sp>
      <p:pic>
        <p:nvPicPr>
          <p:cNvPr id="4" name="Content Placeholder 3" descr="26.6 ProcessChangeProcess.eps"/>
          <p:cNvPicPr>
            <a:picLocks noGrp="1" noChangeAspect="1"/>
          </p:cNvPicPr>
          <p:nvPr>
            <p:ph idx="1"/>
          </p:nvPr>
        </p:nvPicPr>
        <p:blipFill>
          <a:blip r:embed="rId2"/>
          <a:srcRect t="-31036" b="-31036"/>
          <a:stretch>
            <a:fillRect/>
          </a:stretch>
        </p:blipFill>
        <p:spPr/>
      </p:pic>
      <p:sp>
        <p:nvSpPr>
          <p:cNvPr id="5" name="Slide Number Placeholder 4"/>
          <p:cNvSpPr>
            <a:spLocks noGrp="1"/>
          </p:cNvSpPr>
          <p:nvPr>
            <p:ph type="sldNum" sz="quarter" idx="12"/>
          </p:nvPr>
        </p:nvSpPr>
        <p:spPr/>
        <p:txBody>
          <a:bodyPr/>
          <a:lstStyle/>
          <a:p>
            <a:fld id="{68FEBCE9-A86B-9C48-9EF4-AA1E30B0DC27}" type="slidenum">
              <a:rPr lang="en-US" smtClean="0"/>
              <a:pPr/>
              <a:t>29</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a:t>
            </a:r>
          </a:p>
        </p:txBody>
      </p:sp>
      <p:sp>
        <p:nvSpPr>
          <p:cNvPr id="3" name="Content Placeholder 2"/>
          <p:cNvSpPr>
            <a:spLocks noGrp="1"/>
          </p:cNvSpPr>
          <p:nvPr>
            <p:ph idx="1"/>
          </p:nvPr>
        </p:nvSpPr>
        <p:spPr/>
        <p:txBody>
          <a:bodyPr/>
          <a:lstStyle/>
          <a:p>
            <a:r>
              <a:rPr lang="en-US" dirty="0"/>
              <a:t>Process improvement means </a:t>
            </a:r>
            <a:r>
              <a:rPr lang="en-US" dirty="0">
                <a:solidFill>
                  <a:srgbClr val="FF0000"/>
                </a:solidFill>
              </a:rPr>
              <a:t>understanding existing software </a:t>
            </a:r>
            <a:r>
              <a:rPr lang="en-US" dirty="0"/>
              <a:t>processes and </a:t>
            </a:r>
            <a:r>
              <a:rPr lang="en-US" dirty="0">
                <a:solidFill>
                  <a:srgbClr val="FF0000"/>
                </a:solidFill>
              </a:rPr>
              <a:t>changing these processes </a:t>
            </a:r>
            <a:r>
              <a:rPr lang="en-US" dirty="0"/>
              <a:t>to increase product quality and/or reduce costs and development time. </a:t>
            </a:r>
            <a:endParaRPr lang="en-GB" dirty="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Process change stages</a:t>
            </a:r>
          </a:p>
        </p:txBody>
      </p:sp>
      <p:sp>
        <p:nvSpPr>
          <p:cNvPr id="76803" name="Rectangle 3"/>
          <p:cNvSpPr>
            <a:spLocks noGrp="1" noChangeArrowheads="1"/>
          </p:cNvSpPr>
          <p:nvPr>
            <p:ph idx="1"/>
          </p:nvPr>
        </p:nvSpPr>
        <p:spPr/>
        <p:txBody>
          <a:bodyPr/>
          <a:lstStyle/>
          <a:p>
            <a:r>
              <a:rPr lang="en-US" dirty="0"/>
              <a:t>Improvement identification</a:t>
            </a:r>
          </a:p>
          <a:p>
            <a:pPr lvl="1"/>
            <a:r>
              <a:rPr lang="en-GB" dirty="0"/>
              <a:t>This stage is concerned with using the results of the process analysis to identify ways to tackle quality problems, schedule bottlenecks or cost inefficiencies that have been identified during process analysis. </a:t>
            </a:r>
            <a:endParaRPr lang="en-US" dirty="0"/>
          </a:p>
          <a:p>
            <a:r>
              <a:rPr lang="en-US" dirty="0"/>
              <a:t>Improvement prioritization</a:t>
            </a:r>
          </a:p>
          <a:p>
            <a:pPr lvl="1"/>
            <a:r>
              <a:rPr lang="en-GB" dirty="0"/>
              <a:t>When many possible changes have been identified, it is usually impossible to introduce them all at once, and you must decide which are the most important. </a:t>
            </a:r>
            <a:endParaRPr lang="en-US" dirty="0"/>
          </a:p>
          <a:p>
            <a:r>
              <a:rPr lang="en-US" dirty="0"/>
              <a:t>Process change introduction</a:t>
            </a:r>
          </a:p>
          <a:p>
            <a:pPr lvl="1"/>
            <a:r>
              <a:rPr lang="en-GB" dirty="0"/>
              <a:t>Process change introduction means putting new procedures, methods and tools into place and integrating them with other process activities. </a:t>
            </a:r>
            <a:endParaRPr lang="en-US" dirty="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change stages</a:t>
            </a:r>
          </a:p>
        </p:txBody>
      </p:sp>
      <p:sp>
        <p:nvSpPr>
          <p:cNvPr id="3" name="Content Placeholder 2"/>
          <p:cNvSpPr>
            <a:spLocks noGrp="1"/>
          </p:cNvSpPr>
          <p:nvPr>
            <p:ph idx="1"/>
          </p:nvPr>
        </p:nvSpPr>
        <p:spPr/>
        <p:txBody>
          <a:bodyPr/>
          <a:lstStyle/>
          <a:p>
            <a:r>
              <a:rPr lang="en-US" dirty="0"/>
              <a:t>Process change training</a:t>
            </a:r>
          </a:p>
          <a:p>
            <a:pPr lvl="1"/>
            <a:r>
              <a:rPr lang="en-GB" dirty="0"/>
              <a:t>Without training, it is not possible to gain the full benefits of process changes. The engineers involved need to understand the changes that have been proposed and how to perform the new and changed processes. </a:t>
            </a:r>
            <a:endParaRPr lang="en-US" dirty="0"/>
          </a:p>
          <a:p>
            <a:r>
              <a:rPr lang="en-US" dirty="0"/>
              <a:t>Change tuning</a:t>
            </a:r>
          </a:p>
          <a:p>
            <a:pPr lvl="1"/>
            <a:r>
              <a:rPr lang="en-GB" dirty="0"/>
              <a:t>Proposed process changes will never be completely effective as soon as they are introduced. You need a tuning phase where minor problems can be discovered, and modifications to the process can be proposed and introduced. </a:t>
            </a:r>
            <a:endParaRPr lang="en-US" dirty="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change problems</a:t>
            </a:r>
          </a:p>
        </p:txBody>
      </p:sp>
      <p:sp>
        <p:nvSpPr>
          <p:cNvPr id="3" name="Content Placeholder 2"/>
          <p:cNvSpPr>
            <a:spLocks noGrp="1"/>
          </p:cNvSpPr>
          <p:nvPr>
            <p:ph idx="1"/>
          </p:nvPr>
        </p:nvSpPr>
        <p:spPr/>
        <p:txBody>
          <a:bodyPr/>
          <a:lstStyle/>
          <a:p>
            <a:r>
              <a:rPr lang="en-GB" dirty="0"/>
              <a:t>Resistance to change </a:t>
            </a:r>
          </a:p>
          <a:p>
            <a:pPr lvl="1"/>
            <a:r>
              <a:rPr lang="en-GB" dirty="0"/>
              <a:t>Team members or project managers may resist the introduction of process changes and propose reasons why changes will not work, or delay the introduction of changes. They may, in some cases, deliberately obstruct process changes and interpret data to show the ineffectiveness of proposed process change.</a:t>
            </a:r>
          </a:p>
          <a:p>
            <a:r>
              <a:rPr lang="en-GB" dirty="0"/>
              <a:t>Change persistence 	</a:t>
            </a:r>
          </a:p>
          <a:p>
            <a:pPr lvl="1"/>
            <a:r>
              <a:rPr lang="en-GB" dirty="0"/>
              <a:t>While it may be possible to introduce process changes initially, it is common for process innovations to be discarded after a short time and for the processes to revert to their previous state.  </a:t>
            </a:r>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to change</a:t>
            </a:r>
          </a:p>
        </p:txBody>
      </p:sp>
      <p:sp>
        <p:nvSpPr>
          <p:cNvPr id="3" name="Content Placeholder 2"/>
          <p:cNvSpPr>
            <a:spLocks noGrp="1"/>
          </p:cNvSpPr>
          <p:nvPr>
            <p:ph idx="1"/>
          </p:nvPr>
        </p:nvSpPr>
        <p:spPr/>
        <p:txBody>
          <a:bodyPr/>
          <a:lstStyle/>
          <a:p>
            <a:r>
              <a:rPr lang="en-GB" dirty="0"/>
              <a:t>Project managers often resist process change because any innovation has unknown risks associated with it. </a:t>
            </a:r>
          </a:p>
          <a:p>
            <a:pPr lvl="1"/>
            <a:r>
              <a:rPr lang="en-GB" dirty="0"/>
              <a:t>Project managers are judged according to whether or not their project produces software on time and to budget. They may prefer an inefficient but predictable process to an improved process that has organizational benefits, but which has short-term risks associated with it. </a:t>
            </a:r>
          </a:p>
          <a:p>
            <a:r>
              <a:rPr lang="en-GB" dirty="0"/>
              <a:t>Engineers may resist the introduction of new processes for similar reasons, or because they see these processes as threatening their professionalism. </a:t>
            </a:r>
          </a:p>
          <a:p>
            <a:pPr lvl="1"/>
            <a:r>
              <a:rPr lang="en-GB" dirty="0"/>
              <a:t>That is, they may feel that the new pre-defined process gives them less discretion and does not recognize the value of their skills and experience. </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persistence</a:t>
            </a:r>
          </a:p>
        </p:txBody>
      </p:sp>
      <p:sp>
        <p:nvSpPr>
          <p:cNvPr id="3" name="Content Placeholder 2"/>
          <p:cNvSpPr>
            <a:spLocks noGrp="1"/>
          </p:cNvSpPr>
          <p:nvPr>
            <p:ph idx="1"/>
          </p:nvPr>
        </p:nvSpPr>
        <p:spPr/>
        <p:txBody>
          <a:bodyPr/>
          <a:lstStyle/>
          <a:p>
            <a:r>
              <a:rPr lang="en-GB" dirty="0"/>
              <a:t>The problem of changes being introduced then subsequently discarded is a common one.</a:t>
            </a:r>
          </a:p>
          <a:p>
            <a:pPr lvl="1"/>
            <a:r>
              <a:rPr lang="en-GB" dirty="0"/>
              <a:t> Changes may be proposed by an ‘evangelist’ who believes strongly that the changes will lead to improvement. He or she may work hard to ensure the changes are effective and the new process is accepted. </a:t>
            </a:r>
          </a:p>
          <a:p>
            <a:pPr lvl="1"/>
            <a:r>
              <a:rPr lang="en-GB" dirty="0"/>
              <a:t>If the ‘evangelist’ leaves, then the people involved may therefore simply revert to the previous ways of doing things. </a:t>
            </a:r>
          </a:p>
          <a:p>
            <a:r>
              <a:rPr lang="en-GB" dirty="0"/>
              <a:t>Change institutionalization is important</a:t>
            </a:r>
          </a:p>
          <a:p>
            <a:pPr lvl="1"/>
            <a:r>
              <a:rPr lang="en-GB" dirty="0"/>
              <a:t>This means that process change is not dependent on individuals but that the changes become part of standard practice in the company, with company-wide support and training.</a:t>
            </a:r>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The CMMI process improvement framework</a:t>
            </a:r>
          </a:p>
        </p:txBody>
      </p:sp>
      <p:sp>
        <p:nvSpPr>
          <p:cNvPr id="77827" name="Rectangle 3"/>
          <p:cNvSpPr>
            <a:spLocks noGrp="1" noChangeArrowheads="1"/>
          </p:cNvSpPr>
          <p:nvPr>
            <p:ph idx="1"/>
          </p:nvPr>
        </p:nvSpPr>
        <p:spPr/>
        <p:txBody>
          <a:bodyPr/>
          <a:lstStyle/>
          <a:p>
            <a:r>
              <a:rPr lang="en-US" sz="2400" dirty="0">
                <a:solidFill>
                  <a:srgbClr val="FF0000"/>
                </a:solidFill>
              </a:rPr>
              <a:t>The CMMI framework is the current stage of work on process assessment and improvement that started at the Software Engineering Institute in the 1980s.</a:t>
            </a:r>
          </a:p>
          <a:p>
            <a:r>
              <a:rPr lang="en-GB" sz="2400" dirty="0"/>
              <a:t>The SEI’s mission is to promote software technology transfer </a:t>
            </a:r>
            <a:r>
              <a:rPr lang="en-GB" sz="2400" dirty="0">
                <a:solidFill>
                  <a:srgbClr val="FF0000"/>
                </a:solidFill>
              </a:rPr>
              <a:t>particularly to US defence contractors</a:t>
            </a:r>
            <a:r>
              <a:rPr lang="en-GB" sz="2400" dirty="0"/>
              <a:t>.</a:t>
            </a:r>
          </a:p>
          <a:p>
            <a:r>
              <a:rPr lang="en-GB" sz="2400" dirty="0"/>
              <a:t>It has had a profound influence on process improvement</a:t>
            </a:r>
          </a:p>
          <a:p>
            <a:pPr lvl="1"/>
            <a:r>
              <a:rPr lang="en-GB" sz="2000" dirty="0"/>
              <a:t>Capability Maturity Model introduced in the early 1990s.</a:t>
            </a:r>
          </a:p>
          <a:p>
            <a:pPr lvl="1"/>
            <a:r>
              <a:rPr lang="en-GB" sz="2000" dirty="0"/>
              <a:t>Revised maturity framework (CMMI) introduced in 2001.</a:t>
            </a:r>
            <a:endParaRPr lang="en-GB" sz="1800" dirty="0"/>
          </a:p>
          <a:p>
            <a:endParaRPr lang="en-US" sz="2400"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GB" dirty="0"/>
              <a:t>The SEI capability maturity model</a:t>
            </a:r>
          </a:p>
        </p:txBody>
      </p:sp>
      <p:sp>
        <p:nvSpPr>
          <p:cNvPr id="43010" name="Rectangle 2"/>
          <p:cNvSpPr>
            <a:spLocks noGrp="1" noChangeArrowheads="1"/>
          </p:cNvSpPr>
          <p:nvPr>
            <p:ph idx="1"/>
          </p:nvPr>
        </p:nvSpPr>
        <p:spPr/>
        <p:txBody>
          <a:bodyPr/>
          <a:lstStyle/>
          <a:p>
            <a:r>
              <a:rPr lang="en-GB" dirty="0">
                <a:solidFill>
                  <a:srgbClr val="FF0000"/>
                </a:solidFill>
              </a:rPr>
              <a:t>Initial</a:t>
            </a:r>
          </a:p>
          <a:p>
            <a:pPr lvl="1"/>
            <a:r>
              <a:rPr lang="en-GB" dirty="0"/>
              <a:t>Essentially uncontrolled</a:t>
            </a:r>
          </a:p>
          <a:p>
            <a:r>
              <a:rPr lang="en-GB" dirty="0">
                <a:solidFill>
                  <a:srgbClr val="FF0000"/>
                </a:solidFill>
              </a:rPr>
              <a:t>Repeatable</a:t>
            </a:r>
          </a:p>
          <a:p>
            <a:pPr lvl="1"/>
            <a:r>
              <a:rPr lang="en-GB" dirty="0"/>
              <a:t>Product management procedures defined and used</a:t>
            </a:r>
          </a:p>
          <a:p>
            <a:r>
              <a:rPr lang="en-GB" dirty="0">
                <a:solidFill>
                  <a:srgbClr val="FF0000"/>
                </a:solidFill>
              </a:rPr>
              <a:t>Defined</a:t>
            </a:r>
          </a:p>
          <a:p>
            <a:pPr lvl="1"/>
            <a:r>
              <a:rPr lang="en-GB" dirty="0"/>
              <a:t>Process management procedures and strategies defined </a:t>
            </a:r>
            <a:br>
              <a:rPr lang="en-GB" dirty="0"/>
            </a:br>
            <a:r>
              <a:rPr lang="en-GB" dirty="0"/>
              <a:t>and used</a:t>
            </a:r>
          </a:p>
          <a:p>
            <a:r>
              <a:rPr lang="en-GB" dirty="0">
                <a:solidFill>
                  <a:srgbClr val="FF0000"/>
                </a:solidFill>
              </a:rPr>
              <a:t>Managed</a:t>
            </a:r>
          </a:p>
          <a:p>
            <a:pPr lvl="1"/>
            <a:r>
              <a:rPr lang="en-GB" dirty="0"/>
              <a:t>Quality management strategies defined and used</a:t>
            </a:r>
          </a:p>
          <a:p>
            <a:r>
              <a:rPr lang="en-GB" dirty="0">
                <a:solidFill>
                  <a:srgbClr val="FF0000"/>
                </a:solidFill>
              </a:rPr>
              <a:t>Optimising</a:t>
            </a:r>
          </a:p>
          <a:p>
            <a:pPr lvl="1"/>
            <a:r>
              <a:rPr lang="en-GB" dirty="0"/>
              <a:t>Process improvement strategies defined and used</a:t>
            </a:r>
          </a:p>
        </p:txBody>
      </p:sp>
      <p:sp>
        <p:nvSpPr>
          <p:cNvPr id="5" name="Footer Placeholder 4"/>
          <p:cNvSpPr>
            <a:spLocks noGrp="1"/>
          </p:cNvSpPr>
          <p:nvPr>
            <p:ph type="ftr" sz="quarter" idx="11"/>
          </p:nvPr>
        </p:nvSpPr>
        <p:spPr/>
        <p:txBody>
          <a:bodyPr/>
          <a:lstStyle/>
          <a:p>
            <a:r>
              <a:rPr lang="en-US"/>
              <a:t>Chapter 26 Process improvement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Process capability assessment</a:t>
            </a:r>
          </a:p>
        </p:txBody>
      </p:sp>
      <p:sp>
        <p:nvSpPr>
          <p:cNvPr id="78851" name="Rectangle 3"/>
          <p:cNvSpPr>
            <a:spLocks noGrp="1" noChangeArrowheads="1"/>
          </p:cNvSpPr>
          <p:nvPr>
            <p:ph idx="1"/>
          </p:nvPr>
        </p:nvSpPr>
        <p:spPr/>
        <p:txBody>
          <a:bodyPr/>
          <a:lstStyle/>
          <a:p>
            <a:r>
              <a:rPr lang="en-US" dirty="0"/>
              <a:t>Intended as a means to assess the extent to which an </a:t>
            </a:r>
            <a:r>
              <a:rPr lang="en-US" dirty="0" err="1"/>
              <a:t>organisation’s</a:t>
            </a:r>
            <a:r>
              <a:rPr lang="en-US" dirty="0"/>
              <a:t> processes follow best practice.</a:t>
            </a:r>
          </a:p>
          <a:p>
            <a:r>
              <a:rPr lang="en-US" dirty="0"/>
              <a:t>By providing a means for assessment, it is possible to identify areas of weakness for process improvement.</a:t>
            </a:r>
          </a:p>
          <a:p>
            <a:r>
              <a:rPr lang="en-US" dirty="0"/>
              <a:t>There have been various process assessment and improvement models but the SEI work has been most influential.</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The CMMI model</a:t>
            </a:r>
          </a:p>
        </p:txBody>
      </p:sp>
      <p:sp>
        <p:nvSpPr>
          <p:cNvPr id="80899" name="Rectangle 3"/>
          <p:cNvSpPr>
            <a:spLocks noGrp="1" noChangeArrowheads="1"/>
          </p:cNvSpPr>
          <p:nvPr>
            <p:ph idx="1"/>
          </p:nvPr>
        </p:nvSpPr>
        <p:spPr/>
        <p:txBody>
          <a:bodyPr/>
          <a:lstStyle/>
          <a:p>
            <a:r>
              <a:rPr lang="en-US"/>
              <a:t>An integrated capability model that includes software and systems engineering capability assessment.</a:t>
            </a:r>
          </a:p>
          <a:p>
            <a:r>
              <a:rPr lang="en-US"/>
              <a:t>The model has two instantiations</a:t>
            </a:r>
          </a:p>
          <a:p>
            <a:pPr lvl="1"/>
            <a:r>
              <a:rPr lang="en-US"/>
              <a:t>Staged where the model is expressed in terms of capability levels;</a:t>
            </a:r>
          </a:p>
          <a:p>
            <a:pPr lvl="1"/>
            <a:r>
              <a:rPr lang="en-US"/>
              <a:t>Continuous where a capability rating is computed.</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CMMI model components</a:t>
            </a:r>
          </a:p>
        </p:txBody>
      </p:sp>
      <p:sp>
        <p:nvSpPr>
          <p:cNvPr id="81923" name="Rectangle 3"/>
          <p:cNvSpPr>
            <a:spLocks noGrp="1" noChangeArrowheads="1"/>
          </p:cNvSpPr>
          <p:nvPr>
            <p:ph idx="1"/>
          </p:nvPr>
        </p:nvSpPr>
        <p:spPr>
          <a:xfrm>
            <a:off x="457200" y="1762320"/>
            <a:ext cx="8229600" cy="4525963"/>
          </a:xfrm>
        </p:spPr>
        <p:txBody>
          <a:bodyPr/>
          <a:lstStyle/>
          <a:p>
            <a:r>
              <a:rPr lang="en-US" dirty="0"/>
              <a:t>Process areas</a:t>
            </a:r>
          </a:p>
          <a:p>
            <a:pPr lvl="1"/>
            <a:r>
              <a:rPr lang="en-US" dirty="0"/>
              <a:t>24 process areas that are relevant to process capability and improvement are identified. These are </a:t>
            </a:r>
            <a:r>
              <a:rPr lang="en-US" dirty="0" err="1"/>
              <a:t>organised</a:t>
            </a:r>
            <a:r>
              <a:rPr lang="en-US" dirty="0"/>
              <a:t> into 4 groups.</a:t>
            </a:r>
          </a:p>
          <a:p>
            <a:r>
              <a:rPr lang="en-US" dirty="0"/>
              <a:t>Goals</a:t>
            </a:r>
          </a:p>
          <a:p>
            <a:pPr lvl="1"/>
            <a:r>
              <a:rPr lang="en-US" dirty="0"/>
              <a:t>Goals are descriptions of desirable </a:t>
            </a:r>
            <a:r>
              <a:rPr lang="en-US" dirty="0" err="1"/>
              <a:t>organisational</a:t>
            </a:r>
            <a:r>
              <a:rPr lang="en-US" dirty="0"/>
              <a:t> states. Each process area has associated goals.</a:t>
            </a:r>
          </a:p>
          <a:p>
            <a:r>
              <a:rPr lang="en-US" dirty="0"/>
              <a:t>Practices</a:t>
            </a:r>
          </a:p>
          <a:p>
            <a:pPr lvl="1"/>
            <a:r>
              <a:rPr lang="en-US" dirty="0"/>
              <a:t>Practices are ways of achieving a goal - however, they are advisory and other approaches to achieve the goal may be used.</a:t>
            </a:r>
          </a:p>
        </p:txBody>
      </p:sp>
      <p:sp>
        <p:nvSpPr>
          <p:cNvPr id="6" name="Slide Number Placeholder 5"/>
          <p:cNvSpPr>
            <a:spLocks noGrp="1"/>
          </p:cNvSpPr>
          <p:nvPr>
            <p:ph type="sldNum" sz="quarter" idx="12"/>
          </p:nvPr>
        </p:nvSpPr>
        <p:spPr/>
        <p:txBody>
          <a:bodyPr/>
          <a:lstStyle/>
          <a:p>
            <a:fld id="{68FEBCE9-A86B-9C48-9EF4-AA1E30B0DC27}" type="slidenum">
              <a:rPr lang="en-US" smtClean="0"/>
              <a:pPr/>
              <a:t>39</a:t>
            </a:fld>
            <a:endParaRPr lang="en-US"/>
          </a:p>
        </p:txBody>
      </p:sp>
      <p:sp>
        <p:nvSpPr>
          <p:cNvPr id="7" name="Footer Placeholder 6"/>
          <p:cNvSpPr>
            <a:spLocks noGrp="1"/>
          </p:cNvSpPr>
          <p:nvPr>
            <p:ph type="ftr" sz="quarter" idx="11"/>
          </p:nvPr>
        </p:nvSpPr>
        <p:spPr/>
        <p:txBody>
          <a:bodyPr/>
          <a:lstStyle/>
          <a:p>
            <a:r>
              <a:rPr lang="en-US"/>
              <a:t>Chapter 26 Process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improvement</a:t>
            </a:r>
          </a:p>
        </p:txBody>
      </p:sp>
      <p:sp>
        <p:nvSpPr>
          <p:cNvPr id="3" name="Content Placeholder 2"/>
          <p:cNvSpPr>
            <a:spLocks noGrp="1"/>
          </p:cNvSpPr>
          <p:nvPr>
            <p:ph idx="1"/>
          </p:nvPr>
        </p:nvSpPr>
        <p:spPr/>
        <p:txBody>
          <a:bodyPr/>
          <a:lstStyle/>
          <a:p>
            <a:r>
              <a:rPr lang="en-US" dirty="0"/>
              <a:t>The </a:t>
            </a:r>
            <a:r>
              <a:rPr lang="en-US" dirty="0">
                <a:solidFill>
                  <a:srgbClr val="FF0000"/>
                </a:solidFill>
              </a:rPr>
              <a:t>process maturity </a:t>
            </a:r>
            <a:r>
              <a:rPr lang="en-US" dirty="0"/>
              <a:t>approach, which </a:t>
            </a:r>
            <a:r>
              <a:rPr lang="en-US" dirty="0">
                <a:solidFill>
                  <a:srgbClr val="FF0000"/>
                </a:solidFill>
              </a:rPr>
              <a:t>focuses on improving process, project management </a:t>
            </a:r>
            <a:r>
              <a:rPr lang="en-US" dirty="0"/>
              <a:t>and introducing good software engineering </a:t>
            </a:r>
            <a:r>
              <a:rPr lang="en-US" dirty="0">
                <a:solidFill>
                  <a:srgbClr val="FF0000"/>
                </a:solidFill>
              </a:rPr>
              <a:t>practice</a:t>
            </a:r>
            <a:r>
              <a:rPr lang="en-US" dirty="0"/>
              <a:t>. </a:t>
            </a:r>
          </a:p>
          <a:p>
            <a:pPr lvl="1"/>
            <a:r>
              <a:rPr lang="en-US" dirty="0"/>
              <a:t>The level of process maturity reflects the extent to which good technical and management practice has been adopted in organizational software development processes. </a:t>
            </a:r>
            <a:endParaRPr lang="en-GB" dirty="0"/>
          </a:p>
          <a:p>
            <a:r>
              <a:rPr lang="en-US" dirty="0"/>
              <a:t>The </a:t>
            </a:r>
            <a:r>
              <a:rPr lang="en-US" dirty="0">
                <a:solidFill>
                  <a:srgbClr val="FF0000"/>
                </a:solidFill>
              </a:rPr>
              <a:t>agile approach</a:t>
            </a:r>
            <a:r>
              <a:rPr lang="en-US" dirty="0"/>
              <a:t> focuses on </a:t>
            </a:r>
            <a:r>
              <a:rPr lang="en-US" dirty="0">
                <a:solidFill>
                  <a:srgbClr val="FF0000"/>
                </a:solidFill>
              </a:rPr>
              <a:t>iterative development </a:t>
            </a:r>
            <a:r>
              <a:rPr lang="en-US" dirty="0"/>
              <a:t>and the </a:t>
            </a:r>
            <a:r>
              <a:rPr lang="en-US" dirty="0">
                <a:solidFill>
                  <a:srgbClr val="FF0000"/>
                </a:solidFill>
              </a:rPr>
              <a:t>reduction of overheads </a:t>
            </a:r>
            <a:r>
              <a:rPr lang="en-US" dirty="0"/>
              <a:t>in the software process. </a:t>
            </a:r>
          </a:p>
          <a:p>
            <a:pPr lvl="1"/>
            <a:r>
              <a:rPr lang="en-US" dirty="0"/>
              <a:t>The primary characteristics of agile methods are rapid delivery of functionality and responsiveness to changing customer requirements.</a:t>
            </a:r>
            <a:endParaRPr lang="en-GB" dirty="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areas in the CMMI </a:t>
            </a:r>
            <a:r>
              <a:rPr lang="en-US" dirty="0"/>
              <a:t>  </a:t>
            </a:r>
          </a:p>
        </p:txBody>
      </p:sp>
      <p:graphicFrame>
        <p:nvGraphicFramePr>
          <p:cNvPr id="4" name="Content Placeholder 3"/>
          <p:cNvGraphicFramePr>
            <a:graphicFrameLocks noGrp="1"/>
          </p:cNvGraphicFramePr>
          <p:nvPr>
            <p:ph idx="1"/>
          </p:nvPr>
        </p:nvGraphicFramePr>
        <p:xfrm>
          <a:off x="1062172" y="1729277"/>
          <a:ext cx="6688260" cy="4566920"/>
        </p:xfrm>
        <a:graphic>
          <a:graphicData uri="http://schemas.openxmlformats.org/drawingml/2006/table">
            <a:tbl>
              <a:tblPr firstRow="1" bandRow="1">
                <a:tableStyleId>{5C22544A-7EE6-4342-B048-85BDC9FD1C3A}</a:tableStyleId>
              </a:tblPr>
              <a:tblGrid>
                <a:gridCol w="2551163">
                  <a:extLst>
                    <a:ext uri="{9D8B030D-6E8A-4147-A177-3AD203B41FA5}">
                      <a16:colId xmlns:a16="http://schemas.microsoft.com/office/drawing/2014/main" val="20000"/>
                    </a:ext>
                  </a:extLst>
                </a:gridCol>
                <a:gridCol w="4137097">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Process management</a:t>
                      </a: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definition (OPD)</a:t>
                      </a:r>
                    </a:p>
                  </a:txBody>
                  <a:tcPr marL="73025" marR="73025" marT="0" marB="0" anchor="ctr"/>
                </a:tc>
                <a:extLst>
                  <a:ext uri="{0D108BD9-81ED-4DB2-BD59-A6C34878D82A}">
                    <a16:rowId xmlns:a16="http://schemas.microsoft.com/office/drawing/2014/main" val="10001"/>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focus (OPF)</a:t>
                      </a:r>
                    </a:p>
                  </a:txBody>
                  <a:tcPr marL="73025" marR="73025" marT="0" marB="0" anchor="ctr"/>
                </a:tc>
                <a:extLst>
                  <a:ext uri="{0D108BD9-81ED-4DB2-BD59-A6C34878D82A}">
                    <a16:rowId xmlns:a16="http://schemas.microsoft.com/office/drawing/2014/main" val="10002"/>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training (OT)</a:t>
                      </a:r>
                    </a:p>
                  </a:txBody>
                  <a:tcPr marL="73025" marR="73025" marT="0" marB="0" anchor="ctr"/>
                </a:tc>
                <a:extLst>
                  <a:ext uri="{0D108BD9-81ED-4DB2-BD59-A6C34878D82A}">
                    <a16:rowId xmlns:a16="http://schemas.microsoft.com/office/drawing/2014/main" val="10003"/>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performance (OPP)</a:t>
                      </a:r>
                    </a:p>
                  </a:txBody>
                  <a:tcPr marL="73025" marR="73025" marT="0" marB="0" anchor="ctr"/>
                </a:tc>
                <a:extLst>
                  <a:ext uri="{0D108BD9-81ED-4DB2-BD59-A6C34878D82A}">
                    <a16:rowId xmlns:a16="http://schemas.microsoft.com/office/drawing/2014/main" val="10004"/>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innovation and deployment (OID)</a:t>
                      </a:r>
                    </a:p>
                  </a:txBody>
                  <a:tcPr marL="73025" marR="73025" marT="0" marB="0" anchor="ctr"/>
                </a:tc>
                <a:extLst>
                  <a:ext uri="{0D108BD9-81ED-4DB2-BD59-A6C34878D82A}">
                    <a16:rowId xmlns:a16="http://schemas.microsoft.com/office/drawing/2014/main" val="10005"/>
                  </a:ext>
                </a:extLst>
              </a:tr>
              <a:tr h="370840">
                <a:tc>
                  <a:txBody>
                    <a:bodyPr/>
                    <a:lstStyle/>
                    <a:p>
                      <a:pPr algn="just">
                        <a:spcAft>
                          <a:spcPts val="0"/>
                        </a:spcAft>
                      </a:pPr>
                      <a:r>
                        <a:rPr lang="en-GB" sz="1600">
                          <a:solidFill>
                            <a:srgbClr val="000000"/>
                          </a:solidFill>
                          <a:latin typeface="Arial"/>
                          <a:ea typeface="Times New Roman"/>
                          <a:cs typeface="Arial"/>
                        </a:rPr>
                        <a:t>Project management</a:t>
                      </a:r>
                    </a:p>
                  </a:txBody>
                  <a:tcPr marL="73025" marR="73025" marT="91440" marB="0" anchor="ctr"/>
                </a:tc>
                <a:tc>
                  <a:txBody>
                    <a:bodyPr/>
                    <a:lstStyle/>
                    <a:p>
                      <a:pPr algn="just">
                        <a:spcAft>
                          <a:spcPts val="0"/>
                        </a:spcAft>
                      </a:pPr>
                      <a:r>
                        <a:rPr lang="en-GB" sz="1600">
                          <a:solidFill>
                            <a:srgbClr val="000000"/>
                          </a:solidFill>
                          <a:latin typeface="Arial"/>
                          <a:ea typeface="Times New Roman"/>
                          <a:cs typeface="Arial"/>
                        </a:rPr>
                        <a:t>Project planning (PP)</a:t>
                      </a:r>
                    </a:p>
                  </a:txBody>
                  <a:tcPr marL="73025" marR="73025" marT="91440" marB="0" anchor="ctr"/>
                </a:tc>
                <a:extLst>
                  <a:ext uri="{0D108BD9-81ED-4DB2-BD59-A6C34878D82A}">
                    <a16:rowId xmlns:a16="http://schemas.microsoft.com/office/drawing/2014/main" val="10006"/>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Project monitoring and control (PMC)</a:t>
                      </a:r>
                    </a:p>
                  </a:txBody>
                  <a:tcPr marL="73025" marR="73025" marT="0" marB="0" anchor="ctr"/>
                </a:tc>
                <a:extLst>
                  <a:ext uri="{0D108BD9-81ED-4DB2-BD59-A6C34878D82A}">
                    <a16:rowId xmlns:a16="http://schemas.microsoft.com/office/drawing/2014/main" val="10007"/>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Supplier agreement management (SAM)</a:t>
                      </a:r>
                    </a:p>
                  </a:txBody>
                  <a:tcPr marL="73025" marR="73025" marT="0" marB="0" anchor="ctr"/>
                </a:tc>
                <a:extLst>
                  <a:ext uri="{0D108BD9-81ED-4DB2-BD59-A6C34878D82A}">
                    <a16:rowId xmlns:a16="http://schemas.microsoft.com/office/drawing/2014/main" val="10008"/>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Integrated project management (IPM)</a:t>
                      </a:r>
                    </a:p>
                  </a:txBody>
                  <a:tcPr marL="73025" marR="73025" marT="0" marB="0" anchor="ctr"/>
                </a:tc>
                <a:extLst>
                  <a:ext uri="{0D108BD9-81ED-4DB2-BD59-A6C34878D82A}">
                    <a16:rowId xmlns:a16="http://schemas.microsoft.com/office/drawing/2014/main" val="10009"/>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Risk management (RSKM)</a:t>
                      </a:r>
                    </a:p>
                  </a:txBody>
                  <a:tcPr marL="73025" marR="73025" marT="0" marB="0" anchor="ctr"/>
                </a:tc>
                <a:extLst>
                  <a:ext uri="{0D108BD9-81ED-4DB2-BD59-A6C34878D82A}">
                    <a16:rowId xmlns:a16="http://schemas.microsoft.com/office/drawing/2014/main" val="10010"/>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dirty="0">
                          <a:solidFill>
                            <a:srgbClr val="000000"/>
                          </a:solidFill>
                          <a:latin typeface="Arial"/>
                          <a:ea typeface="Times New Roman"/>
                          <a:cs typeface="Arial"/>
                        </a:rPr>
                        <a:t>Quantitative project management (QPM)</a:t>
                      </a:r>
                    </a:p>
                  </a:txBody>
                  <a:tcPr marL="73025" marR="73025" marT="0" marB="0" anchor="ct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40</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areas in the CMMI </a:t>
            </a:r>
            <a:r>
              <a:rPr lang="en-US" dirty="0"/>
              <a:t>  </a:t>
            </a:r>
          </a:p>
        </p:txBody>
      </p:sp>
      <p:graphicFrame>
        <p:nvGraphicFramePr>
          <p:cNvPr id="4" name="Content Placeholder 3"/>
          <p:cNvGraphicFramePr>
            <a:graphicFrameLocks noGrp="1"/>
          </p:cNvGraphicFramePr>
          <p:nvPr>
            <p:ph idx="1"/>
          </p:nvPr>
        </p:nvGraphicFramePr>
        <p:xfrm>
          <a:off x="700419" y="1714858"/>
          <a:ext cx="7595731" cy="4450080"/>
        </p:xfrm>
        <a:graphic>
          <a:graphicData uri="http://schemas.openxmlformats.org/drawingml/2006/table">
            <a:tbl>
              <a:tblPr firstRow="1" bandRow="1">
                <a:tableStyleId>{5C22544A-7EE6-4342-B048-85BDC9FD1C3A}</a:tableStyleId>
              </a:tblPr>
              <a:tblGrid>
                <a:gridCol w="2231606">
                  <a:extLst>
                    <a:ext uri="{9D8B030D-6E8A-4147-A177-3AD203B41FA5}">
                      <a16:colId xmlns:a16="http://schemas.microsoft.com/office/drawing/2014/main" val="20000"/>
                    </a:ext>
                  </a:extLst>
                </a:gridCol>
                <a:gridCol w="536412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Engineering</a:t>
                      </a:r>
                    </a:p>
                  </a:txBody>
                  <a:tcPr marL="73025" marR="73025" marT="91440" marB="0"/>
                </a:tc>
                <a:tc>
                  <a:txBody>
                    <a:bodyPr/>
                    <a:lstStyle/>
                    <a:p>
                      <a:pPr algn="just">
                        <a:spcAft>
                          <a:spcPts val="0"/>
                        </a:spcAft>
                      </a:pPr>
                      <a:r>
                        <a:rPr lang="en-GB" sz="1600">
                          <a:solidFill>
                            <a:srgbClr val="000000"/>
                          </a:solidFill>
                          <a:latin typeface="Arial"/>
                          <a:ea typeface="Times New Roman"/>
                          <a:cs typeface="Arial"/>
                        </a:rPr>
                        <a:t>Requirements management (REQM)</a:t>
                      </a:r>
                    </a:p>
                  </a:txBody>
                  <a:tcPr marL="73025" marR="73025" marT="91440" marB="0"/>
                </a:tc>
                <a:extLst>
                  <a:ext uri="{0D108BD9-81ED-4DB2-BD59-A6C34878D82A}">
                    <a16:rowId xmlns:a16="http://schemas.microsoft.com/office/drawing/2014/main" val="10001"/>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Requirements development (RD)</a:t>
                      </a:r>
                    </a:p>
                  </a:txBody>
                  <a:tcPr marL="73025" marR="73025" marT="0" marB="0" anchor="ctr"/>
                </a:tc>
                <a:extLst>
                  <a:ext uri="{0D108BD9-81ED-4DB2-BD59-A6C34878D82A}">
                    <a16:rowId xmlns:a16="http://schemas.microsoft.com/office/drawing/2014/main" val="10002"/>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Technical solution (TS)</a:t>
                      </a:r>
                    </a:p>
                  </a:txBody>
                  <a:tcPr marL="73025" marR="73025" marT="0" marB="0" anchor="ctr"/>
                </a:tc>
                <a:extLst>
                  <a:ext uri="{0D108BD9-81ED-4DB2-BD59-A6C34878D82A}">
                    <a16:rowId xmlns:a16="http://schemas.microsoft.com/office/drawing/2014/main" val="10003"/>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Product integration (PI)</a:t>
                      </a:r>
                    </a:p>
                  </a:txBody>
                  <a:tcPr marL="73025" marR="73025" marT="0" marB="0" anchor="ctr"/>
                </a:tc>
                <a:extLst>
                  <a:ext uri="{0D108BD9-81ED-4DB2-BD59-A6C34878D82A}">
                    <a16:rowId xmlns:a16="http://schemas.microsoft.com/office/drawing/2014/main" val="10004"/>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Verification (VER)</a:t>
                      </a:r>
                    </a:p>
                  </a:txBody>
                  <a:tcPr marL="73025" marR="73025" marT="0" marB="0" anchor="ctr"/>
                </a:tc>
                <a:extLst>
                  <a:ext uri="{0D108BD9-81ED-4DB2-BD59-A6C34878D82A}">
                    <a16:rowId xmlns:a16="http://schemas.microsoft.com/office/drawing/2014/main" val="10005"/>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Validation (VAL)</a:t>
                      </a:r>
                    </a:p>
                  </a:txBody>
                  <a:tcPr marL="73025" marR="73025" marT="0" marB="0" anchor="ctr"/>
                </a:tc>
                <a:extLst>
                  <a:ext uri="{0D108BD9-81ED-4DB2-BD59-A6C34878D82A}">
                    <a16:rowId xmlns:a16="http://schemas.microsoft.com/office/drawing/2014/main" val="10006"/>
                  </a:ext>
                </a:extLst>
              </a:tr>
              <a:tr h="370840">
                <a:tc>
                  <a:txBody>
                    <a:bodyPr/>
                    <a:lstStyle/>
                    <a:p>
                      <a:pPr algn="just">
                        <a:spcAft>
                          <a:spcPts val="0"/>
                        </a:spcAft>
                      </a:pPr>
                      <a:r>
                        <a:rPr lang="en-GB" sz="1600">
                          <a:solidFill>
                            <a:srgbClr val="000000"/>
                          </a:solidFill>
                          <a:latin typeface="Arial"/>
                          <a:ea typeface="Times New Roman"/>
                          <a:cs typeface="Arial"/>
                        </a:rPr>
                        <a:t>Support</a:t>
                      </a:r>
                    </a:p>
                  </a:txBody>
                  <a:tcPr marL="73025" marR="73025" marT="91440" marB="0" anchor="ctr"/>
                </a:tc>
                <a:tc>
                  <a:txBody>
                    <a:bodyPr/>
                    <a:lstStyle/>
                    <a:p>
                      <a:pPr algn="just">
                        <a:spcAft>
                          <a:spcPts val="0"/>
                        </a:spcAft>
                      </a:pPr>
                      <a:r>
                        <a:rPr lang="en-GB" sz="1600">
                          <a:solidFill>
                            <a:srgbClr val="000000"/>
                          </a:solidFill>
                          <a:latin typeface="Arial"/>
                          <a:ea typeface="Times New Roman"/>
                          <a:cs typeface="Arial"/>
                        </a:rPr>
                        <a:t>Configuration management (CM)</a:t>
                      </a:r>
                    </a:p>
                  </a:txBody>
                  <a:tcPr marL="73025" marR="73025" marT="91440" marB="0" anchor="ctr"/>
                </a:tc>
                <a:extLst>
                  <a:ext uri="{0D108BD9-81ED-4DB2-BD59-A6C34878D82A}">
                    <a16:rowId xmlns:a16="http://schemas.microsoft.com/office/drawing/2014/main" val="10007"/>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Process and product quality management (PPQA)</a:t>
                      </a:r>
                    </a:p>
                  </a:txBody>
                  <a:tcPr marL="73025" marR="73025" marT="0" marB="0" anchor="ctr"/>
                </a:tc>
                <a:extLst>
                  <a:ext uri="{0D108BD9-81ED-4DB2-BD59-A6C34878D82A}">
                    <a16:rowId xmlns:a16="http://schemas.microsoft.com/office/drawing/2014/main" val="10008"/>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Measurement and analysis (MA)</a:t>
                      </a:r>
                    </a:p>
                  </a:txBody>
                  <a:tcPr marL="73025" marR="73025" marT="0" marB="0" anchor="ctr"/>
                </a:tc>
                <a:extLst>
                  <a:ext uri="{0D108BD9-81ED-4DB2-BD59-A6C34878D82A}">
                    <a16:rowId xmlns:a16="http://schemas.microsoft.com/office/drawing/2014/main" val="10009"/>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Decision analysis and resolution (DAR)</a:t>
                      </a:r>
                    </a:p>
                  </a:txBody>
                  <a:tcPr marL="73025" marR="73025" marT="0" marB="0" anchor="ctr"/>
                </a:tc>
                <a:extLst>
                  <a:ext uri="{0D108BD9-81ED-4DB2-BD59-A6C34878D82A}">
                    <a16:rowId xmlns:a16="http://schemas.microsoft.com/office/drawing/2014/main" val="10010"/>
                  </a:ext>
                </a:extLst>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91440" anchor="ctr"/>
                </a:tc>
                <a:tc>
                  <a:txBody>
                    <a:bodyPr/>
                    <a:lstStyle/>
                    <a:p>
                      <a:pPr algn="just">
                        <a:spcAft>
                          <a:spcPts val="0"/>
                        </a:spcAft>
                      </a:pPr>
                      <a:r>
                        <a:rPr lang="en-GB" sz="1600" dirty="0">
                          <a:solidFill>
                            <a:srgbClr val="000000"/>
                          </a:solidFill>
                          <a:latin typeface="Arial"/>
                          <a:ea typeface="Times New Roman"/>
                          <a:cs typeface="Arial"/>
                        </a:rPr>
                        <a:t>Causal analysis and resolution (CAR)</a:t>
                      </a:r>
                    </a:p>
                  </a:txBody>
                  <a:tcPr marL="73025" marR="73025" marT="0" marB="91440" anchor="ct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associated practices in the CMMI</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3997959"/>
        </p:xfrm>
        <a:graphic>
          <a:graphicData uri="http://schemas.openxmlformats.org/drawingml/2006/table">
            <a:tbl>
              <a:tblPr firstRow="1" bandRow="1">
                <a:tableStyleId>{5C22544A-7EE6-4342-B048-85BDC9FD1C3A}</a:tableStyleId>
              </a:tblPr>
              <a:tblGrid>
                <a:gridCol w="3285523">
                  <a:extLst>
                    <a:ext uri="{9D8B030D-6E8A-4147-A177-3AD203B41FA5}">
                      <a16:colId xmlns:a16="http://schemas.microsoft.com/office/drawing/2014/main" val="20000"/>
                    </a:ext>
                  </a:extLst>
                </a:gridCol>
                <a:gridCol w="4944077">
                  <a:extLst>
                    <a:ext uri="{9D8B030D-6E8A-4147-A177-3AD203B41FA5}">
                      <a16:colId xmlns:a16="http://schemas.microsoft.com/office/drawing/2014/main" val="20001"/>
                    </a:ext>
                  </a:extLst>
                </a:gridCol>
              </a:tblGrid>
              <a:tr h="370840">
                <a:tc>
                  <a:txBody>
                    <a:bodyPr/>
                    <a:lstStyle/>
                    <a:p>
                      <a:pPr algn="l">
                        <a:spcAft>
                          <a:spcPts val="0"/>
                        </a:spcAft>
                      </a:pPr>
                      <a:r>
                        <a:rPr lang="en-GB" sz="1400" b="1" dirty="0">
                          <a:solidFill>
                            <a:srgbClr val="000000"/>
                          </a:solidFill>
                          <a:latin typeface="Arial"/>
                          <a:ea typeface="Times New Roman"/>
                          <a:cs typeface="Arial"/>
                        </a:rPr>
                        <a:t>Goal</a:t>
                      </a:r>
                    </a:p>
                  </a:txBody>
                  <a:tcPr marL="73025" marR="73025" marT="0" marB="91440"/>
                </a:tc>
                <a:tc>
                  <a:txBody>
                    <a:bodyPr/>
                    <a:lstStyle/>
                    <a:p>
                      <a:pPr algn="just">
                        <a:spcAft>
                          <a:spcPts val="0"/>
                        </a:spcAft>
                      </a:pPr>
                      <a:r>
                        <a:rPr lang="en-GB" sz="1400" b="1" dirty="0">
                          <a:solidFill>
                            <a:srgbClr val="000000"/>
                          </a:solidFill>
                          <a:latin typeface="Arial"/>
                          <a:ea typeface="Times New Roman"/>
                          <a:cs typeface="Arial"/>
                        </a:rPr>
                        <a:t>Associated practices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The requirements are analyzed and validated, and a definition of the required functionality is developed.</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Analyze derived requirements systematically to ensure that they are necessary and sufficient.</a:t>
                      </a:r>
                    </a:p>
                  </a:txBody>
                  <a:tcPr marL="73025" marR="73025" marT="0" marB="0"/>
                </a:tc>
                <a:extLst>
                  <a:ext uri="{0D108BD9-81ED-4DB2-BD59-A6C34878D82A}">
                    <a16:rowId xmlns:a16="http://schemas.microsoft.com/office/drawing/2014/main" val="10001"/>
                  </a:ext>
                </a:extLst>
              </a:tr>
              <a:tr h="370840">
                <a:tc>
                  <a:txBody>
                    <a:bodyPr/>
                    <a:lstStyle/>
                    <a:p>
                      <a:pPr algn="l">
                        <a:spcAft>
                          <a:spcPts val="0"/>
                        </a:spcAft>
                      </a:pP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Validate requirements to ensure that the resulting product will perform as intended in the user’s environment, using multiple techniques as appropriate.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Select the critical defects and other problems for analysis.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Perform causal analysis of selected defects and other problems and propose actions to address them.</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The process is institutionalized as a defined process.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Establish and maintain an organizational policy for planning and performing the requirements development process.</a:t>
                      </a:r>
                    </a:p>
                  </a:txBody>
                  <a:tcPr marL="73025" marR="73025" marT="0" marB="91440"/>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42</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goals in the CMMI </a:t>
            </a:r>
            <a:endParaRPr lang="en-US" dirty="0"/>
          </a:p>
        </p:txBody>
      </p:sp>
      <p:graphicFrame>
        <p:nvGraphicFramePr>
          <p:cNvPr id="4" name="Content Placeholder 3"/>
          <p:cNvGraphicFramePr>
            <a:graphicFrameLocks noGrp="1"/>
          </p:cNvGraphicFramePr>
          <p:nvPr>
            <p:ph idx="1"/>
          </p:nvPr>
        </p:nvGraphicFramePr>
        <p:xfrm>
          <a:off x="484224" y="1910930"/>
          <a:ext cx="8229600" cy="4053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Goal</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Corrective actions are managed to closure when the project’s performance or results deviate significantly from the plan.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monitoring and control (specific goal)</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a:solidFill>
                            <a:srgbClr val="000000"/>
                          </a:solidFill>
                          <a:latin typeface="Arial"/>
                          <a:ea typeface="Times New Roman"/>
                          <a:cs typeface="Arial"/>
                        </a:rPr>
                        <a:t>Actual performance and progress of the project are monitored against the project plan.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monitoring and control (specific goal)</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solidFill>
                            <a:srgbClr val="000000"/>
                          </a:solidFill>
                          <a:latin typeface="Arial"/>
                          <a:ea typeface="Times New Roman"/>
                          <a:cs typeface="Arial"/>
                        </a:rPr>
                        <a:t>The requirements are analyzed and validated, and a definition of the required functionality is developed.</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Requirements development (specific goal)</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Causal analysis and resolution (specific goal)</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solidFill>
                            <a:srgbClr val="000000"/>
                          </a:solidFill>
                          <a:latin typeface="Arial"/>
                          <a:ea typeface="Times New Roman"/>
                          <a:cs typeface="Arial"/>
                        </a:rPr>
                        <a:t>The process is institutionalized as a defined process.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Generic goal</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43</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CMMI assessment</a:t>
            </a:r>
          </a:p>
        </p:txBody>
      </p:sp>
      <p:sp>
        <p:nvSpPr>
          <p:cNvPr id="89091" name="Rectangle 3"/>
          <p:cNvSpPr>
            <a:spLocks noGrp="1" noChangeArrowheads="1"/>
          </p:cNvSpPr>
          <p:nvPr>
            <p:ph idx="1"/>
          </p:nvPr>
        </p:nvSpPr>
        <p:spPr/>
        <p:txBody>
          <a:bodyPr/>
          <a:lstStyle/>
          <a:p>
            <a:r>
              <a:rPr lang="en-US" sz="2400"/>
              <a:t>Examines the processes used in an organisation and assesses their maturity in each process area.</a:t>
            </a:r>
          </a:p>
          <a:p>
            <a:r>
              <a:rPr lang="en-US" sz="2400"/>
              <a:t>Based on a 6-point scale:</a:t>
            </a:r>
          </a:p>
          <a:p>
            <a:pPr lvl="1"/>
            <a:r>
              <a:rPr lang="en-US" sz="2000"/>
              <a:t>Not performed;</a:t>
            </a:r>
          </a:p>
          <a:p>
            <a:pPr lvl="1"/>
            <a:r>
              <a:rPr lang="en-US" sz="2000"/>
              <a:t>Performed;</a:t>
            </a:r>
          </a:p>
          <a:p>
            <a:pPr lvl="1"/>
            <a:r>
              <a:rPr lang="en-US" sz="2000"/>
              <a:t>Managed;</a:t>
            </a:r>
          </a:p>
          <a:p>
            <a:pPr lvl="1"/>
            <a:r>
              <a:rPr lang="en-US" sz="2000"/>
              <a:t>Defined;</a:t>
            </a:r>
          </a:p>
          <a:p>
            <a:pPr lvl="1"/>
            <a:r>
              <a:rPr lang="en-US" sz="2000"/>
              <a:t>Quantitatively managed;</a:t>
            </a:r>
          </a:p>
          <a:p>
            <a:pPr lvl="1"/>
            <a:r>
              <a:rPr lang="en-US" sz="2000"/>
              <a:t>Optimizing.</a:t>
            </a:r>
          </a:p>
          <a:p>
            <a:pPr lvl="1"/>
            <a:endParaRPr lang="en-US" sz="2000"/>
          </a:p>
        </p:txBody>
      </p:sp>
      <p:sp>
        <p:nvSpPr>
          <p:cNvPr id="4" name="Slide Number Placeholder 3"/>
          <p:cNvSpPr>
            <a:spLocks noGrp="1"/>
          </p:cNvSpPr>
          <p:nvPr>
            <p:ph type="sldNum" sz="quarter" idx="12"/>
          </p:nvPr>
        </p:nvSpPr>
        <p:spPr/>
        <p:txBody>
          <a:bodyPr/>
          <a:lstStyle/>
          <a:p>
            <a:fld id="{68FEBCE9-A86B-9C48-9EF4-AA1E30B0DC27}" type="slidenum">
              <a:rPr lang="en-US" smtClean="0"/>
              <a:pPr/>
              <a:t>44</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The staged CMMI model</a:t>
            </a:r>
          </a:p>
        </p:txBody>
      </p:sp>
      <p:sp>
        <p:nvSpPr>
          <p:cNvPr id="90115" name="Rectangle 3"/>
          <p:cNvSpPr>
            <a:spLocks noGrp="1" noChangeArrowheads="1"/>
          </p:cNvSpPr>
          <p:nvPr>
            <p:ph idx="1"/>
          </p:nvPr>
        </p:nvSpPr>
        <p:spPr/>
        <p:txBody>
          <a:bodyPr/>
          <a:lstStyle/>
          <a:p>
            <a:pPr>
              <a:lnSpc>
                <a:spcPct val="90000"/>
              </a:lnSpc>
            </a:pPr>
            <a:r>
              <a:rPr lang="en-US"/>
              <a:t>Comparable with the software CMM.</a:t>
            </a:r>
          </a:p>
          <a:p>
            <a:pPr>
              <a:lnSpc>
                <a:spcPct val="90000"/>
              </a:lnSpc>
            </a:pPr>
            <a:r>
              <a:rPr lang="en-US"/>
              <a:t>Each maturity level has process areas and goals. For example, the process area associated with the managed level include:</a:t>
            </a:r>
          </a:p>
          <a:p>
            <a:pPr lvl="1">
              <a:lnSpc>
                <a:spcPct val="90000"/>
              </a:lnSpc>
            </a:pPr>
            <a:r>
              <a:rPr lang="en-US"/>
              <a:t>Requirements management;</a:t>
            </a:r>
          </a:p>
          <a:p>
            <a:pPr lvl="1">
              <a:lnSpc>
                <a:spcPct val="90000"/>
              </a:lnSpc>
            </a:pPr>
            <a:r>
              <a:rPr lang="en-US"/>
              <a:t>Project planning;</a:t>
            </a:r>
          </a:p>
          <a:p>
            <a:pPr lvl="1">
              <a:lnSpc>
                <a:spcPct val="90000"/>
              </a:lnSpc>
            </a:pPr>
            <a:r>
              <a:rPr lang="en-US"/>
              <a:t>Project monitoring and control;</a:t>
            </a:r>
          </a:p>
          <a:p>
            <a:pPr lvl="1">
              <a:lnSpc>
                <a:spcPct val="90000"/>
              </a:lnSpc>
            </a:pPr>
            <a:r>
              <a:rPr lang="en-US"/>
              <a:t>Supplier agreement management;</a:t>
            </a:r>
          </a:p>
          <a:p>
            <a:pPr lvl="1">
              <a:lnSpc>
                <a:spcPct val="90000"/>
              </a:lnSpc>
            </a:pPr>
            <a:r>
              <a:rPr lang="en-US"/>
              <a:t>Measurement and analysis;</a:t>
            </a:r>
          </a:p>
          <a:p>
            <a:pPr lvl="1">
              <a:lnSpc>
                <a:spcPct val="90000"/>
              </a:lnSpc>
            </a:pPr>
            <a:r>
              <a:rPr lang="en-US"/>
              <a:t>Process and product quality assurance.</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CMMI staged maturity model </a:t>
            </a:r>
            <a:endParaRPr lang="en-US" dirty="0"/>
          </a:p>
        </p:txBody>
      </p:sp>
      <p:pic>
        <p:nvPicPr>
          <p:cNvPr id="4" name="Content Placeholder 3" descr="26.10 StagesCMMI.eps"/>
          <p:cNvPicPr>
            <a:picLocks noGrp="1" noChangeAspect="1"/>
          </p:cNvPicPr>
          <p:nvPr>
            <p:ph idx="1"/>
          </p:nvPr>
        </p:nvPicPr>
        <p:blipFill>
          <a:blip r:embed="rId2"/>
          <a:srcRect l="-8446" r="-8446"/>
          <a:stretch>
            <a:fillRect/>
          </a:stretch>
        </p:blipFill>
        <p:spPr/>
      </p:pic>
      <p:sp>
        <p:nvSpPr>
          <p:cNvPr id="5" name="Slide Number Placeholder 4"/>
          <p:cNvSpPr>
            <a:spLocks noGrp="1"/>
          </p:cNvSpPr>
          <p:nvPr>
            <p:ph type="sldNum" sz="quarter" idx="12"/>
          </p:nvPr>
        </p:nvSpPr>
        <p:spPr/>
        <p:txBody>
          <a:bodyPr/>
          <a:lstStyle/>
          <a:p>
            <a:fld id="{68FEBCE9-A86B-9C48-9EF4-AA1E30B0DC27}" type="slidenum">
              <a:rPr lang="en-US" smtClean="0"/>
              <a:pPr/>
              <a:t>46</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Institutional practices</a:t>
            </a:r>
          </a:p>
        </p:txBody>
      </p:sp>
      <p:sp>
        <p:nvSpPr>
          <p:cNvPr id="91139" name="Rectangle 3"/>
          <p:cNvSpPr>
            <a:spLocks noGrp="1" noChangeArrowheads="1"/>
          </p:cNvSpPr>
          <p:nvPr>
            <p:ph idx="1"/>
          </p:nvPr>
        </p:nvSpPr>
        <p:spPr/>
        <p:txBody>
          <a:bodyPr/>
          <a:lstStyle/>
          <a:p>
            <a:pPr>
              <a:lnSpc>
                <a:spcPct val="90000"/>
              </a:lnSpc>
            </a:pPr>
            <a:r>
              <a:rPr lang="en-US"/>
              <a:t>Institutions operating at the managed level should have institutionalised practices that are geared to standardisation.</a:t>
            </a:r>
          </a:p>
          <a:p>
            <a:pPr lvl="1">
              <a:lnSpc>
                <a:spcPct val="90000"/>
              </a:lnSpc>
            </a:pPr>
            <a:r>
              <a:rPr lang="en-US"/>
              <a:t>Establish and maintain  policy for performing the project management process;</a:t>
            </a:r>
          </a:p>
          <a:p>
            <a:pPr lvl="1">
              <a:lnSpc>
                <a:spcPct val="90000"/>
              </a:lnSpc>
            </a:pPr>
            <a:r>
              <a:rPr lang="en-US"/>
              <a:t>Provide adequate resources for performing the project management process;</a:t>
            </a:r>
          </a:p>
          <a:p>
            <a:pPr lvl="1">
              <a:lnSpc>
                <a:spcPct val="90000"/>
              </a:lnSpc>
            </a:pPr>
            <a:r>
              <a:rPr lang="en-US"/>
              <a:t>Monitor and control the project planning process;</a:t>
            </a:r>
          </a:p>
          <a:p>
            <a:pPr lvl="1">
              <a:lnSpc>
                <a:spcPct val="90000"/>
              </a:lnSpc>
            </a:pPr>
            <a:r>
              <a:rPr lang="en-US"/>
              <a:t>Review the activities, status and results of the project planning process.</a:t>
            </a:r>
            <a:endParaRPr lang="en-US" sz="2000"/>
          </a:p>
        </p:txBody>
      </p:sp>
      <p:sp>
        <p:nvSpPr>
          <p:cNvPr id="4" name="Slide Number Placeholder 3"/>
          <p:cNvSpPr>
            <a:spLocks noGrp="1"/>
          </p:cNvSpPr>
          <p:nvPr>
            <p:ph type="sldNum" sz="quarter" idx="12"/>
          </p:nvPr>
        </p:nvSpPr>
        <p:spPr/>
        <p:txBody>
          <a:bodyPr/>
          <a:lstStyle/>
          <a:p>
            <a:fld id="{68FEBCE9-A86B-9C48-9EF4-AA1E30B0DC27}" type="slidenum">
              <a:rPr lang="en-US" smtClean="0"/>
              <a:pPr/>
              <a:t>47</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The continuous CMMI model</a:t>
            </a:r>
          </a:p>
        </p:txBody>
      </p:sp>
      <p:sp>
        <p:nvSpPr>
          <p:cNvPr id="92163" name="Rectangle 3"/>
          <p:cNvSpPr>
            <a:spLocks noGrp="1" noChangeArrowheads="1"/>
          </p:cNvSpPr>
          <p:nvPr>
            <p:ph idx="1"/>
          </p:nvPr>
        </p:nvSpPr>
        <p:spPr/>
        <p:txBody>
          <a:bodyPr/>
          <a:lstStyle/>
          <a:p>
            <a:r>
              <a:rPr lang="en-US" sz="2400"/>
              <a:t>This is a finer-grain model that considers individual or groups of practices and assesses their use.</a:t>
            </a:r>
          </a:p>
          <a:p>
            <a:r>
              <a:rPr lang="en-US" sz="2400"/>
              <a:t>The maturity assessment is not a single value but is a set of values showing the organisations maturity in each area.</a:t>
            </a:r>
          </a:p>
          <a:p>
            <a:r>
              <a:rPr lang="en-US" sz="2400"/>
              <a:t>The CMMI rates each process area from levels 1 to 5.</a:t>
            </a:r>
          </a:p>
          <a:p>
            <a:r>
              <a:rPr lang="en-US" sz="2400"/>
              <a:t>The advantage of a continuous approach is that organisations can pick and choose process areas to improve according to their local needs.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process capability profile </a:t>
            </a:r>
            <a:endParaRPr lang="en-US" dirty="0"/>
          </a:p>
        </p:txBody>
      </p:sp>
      <p:pic>
        <p:nvPicPr>
          <p:cNvPr id="4" name="Content Placeholder 3" descr="26.11 CMMIProcessProfile.eps"/>
          <p:cNvPicPr>
            <a:picLocks noGrp="1" noChangeAspect="1"/>
          </p:cNvPicPr>
          <p:nvPr>
            <p:ph idx="1"/>
          </p:nvPr>
        </p:nvPicPr>
        <p:blipFill>
          <a:blip r:embed="rId2"/>
          <a:srcRect l="-32237" r="-32237"/>
          <a:stretch>
            <a:fillRect/>
          </a:stretch>
        </p:blipFill>
        <p:spPr>
          <a:xfrm>
            <a:off x="0" y="1600200"/>
            <a:ext cx="8229600" cy="4525963"/>
          </a:xfrm>
        </p:spPr>
      </p:pic>
      <p:sp>
        <p:nvSpPr>
          <p:cNvPr id="5" name="Slide Number Placeholder 4"/>
          <p:cNvSpPr>
            <a:spLocks noGrp="1"/>
          </p:cNvSpPr>
          <p:nvPr>
            <p:ph type="sldNum" sz="quarter" idx="12"/>
          </p:nvPr>
        </p:nvSpPr>
        <p:spPr/>
        <p:txBody>
          <a:bodyPr/>
          <a:lstStyle/>
          <a:p>
            <a:fld id="{68FEBCE9-A86B-9C48-9EF4-AA1E30B0DC27}" type="slidenum">
              <a:rPr lang="en-US" smtClean="0"/>
              <a:pPr/>
              <a:t>49</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Process and product quality</a:t>
            </a:r>
          </a:p>
        </p:txBody>
      </p:sp>
      <p:sp>
        <p:nvSpPr>
          <p:cNvPr id="16386" name="Rectangle 2"/>
          <p:cNvSpPr>
            <a:spLocks noGrp="1" noChangeArrowheads="1"/>
          </p:cNvSpPr>
          <p:nvPr>
            <p:ph idx="1"/>
          </p:nvPr>
        </p:nvSpPr>
        <p:spPr>
          <a:noFill/>
          <a:ln/>
        </p:spPr>
        <p:txBody>
          <a:bodyPr lIns="90487" tIns="44450" rIns="90487" bIns="44450"/>
          <a:lstStyle/>
          <a:p>
            <a:r>
              <a:rPr lang="en-GB" sz="2400" dirty="0">
                <a:solidFill>
                  <a:srgbClr val="FF0000"/>
                </a:solidFill>
              </a:rPr>
              <a:t>Process quality and product quality are closely </a:t>
            </a:r>
            <a:br>
              <a:rPr lang="en-GB" sz="2400" dirty="0">
                <a:solidFill>
                  <a:srgbClr val="FF0000"/>
                </a:solidFill>
              </a:rPr>
            </a:br>
            <a:r>
              <a:rPr lang="en-GB" sz="2400" dirty="0">
                <a:solidFill>
                  <a:srgbClr val="FF0000"/>
                </a:solidFill>
              </a:rPr>
              <a:t>related</a:t>
            </a:r>
            <a:r>
              <a:rPr lang="en-GB" sz="2400" dirty="0"/>
              <a:t> and process improvement benefits arise because the quality of the product depends on its development process.</a:t>
            </a:r>
          </a:p>
          <a:p>
            <a:r>
              <a:rPr lang="en-GB" sz="2400" dirty="0"/>
              <a:t>A good process is usually required to produce a good product.</a:t>
            </a:r>
          </a:p>
          <a:p>
            <a:r>
              <a:rPr lang="en-GB" sz="2400" dirty="0">
                <a:solidFill>
                  <a:srgbClr val="FF0000"/>
                </a:solidFill>
              </a:rPr>
              <a:t>For manufactured goods, process is the principal quality determinant.</a:t>
            </a:r>
          </a:p>
          <a:p>
            <a:r>
              <a:rPr lang="en-GB" sz="2400" dirty="0">
                <a:solidFill>
                  <a:srgbClr val="FF0000"/>
                </a:solidFill>
              </a:rPr>
              <a:t>For design-based activities, other factors are also involved, especially the capabilities of the designers</a:t>
            </a:r>
            <a:r>
              <a:rPr lang="en-GB" sz="2400" dirty="0"/>
              <a: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 CMMI process maturity model is an integrated process improvement model that supports both staged and continuous process improvement.</a:t>
            </a:r>
          </a:p>
          <a:p>
            <a:r>
              <a:rPr lang="en-GB" dirty="0"/>
              <a:t>Process improvement in the CMMI model is based on reaching a set of goals related to good software engineering practice and describing, standardizing and controlling the practices used to achieve these goals.</a:t>
            </a:r>
          </a:p>
          <a:p>
            <a:r>
              <a:rPr lang="en-GB" dirty="0"/>
              <a:t>The CMMI model includes recommended practices that may be used, but these are not obligatory.</a:t>
            </a:r>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product</a:t>
            </a:r>
            <a:r>
              <a:rPr lang="en-GB" dirty="0"/>
              <a:t> quality</a:t>
            </a:r>
            <a:endParaRPr lang="en-US" dirty="0"/>
          </a:p>
        </p:txBody>
      </p:sp>
      <p:pic>
        <p:nvPicPr>
          <p:cNvPr id="4" name="Content Placeholder 3" descr="26.1 ProductQualityFactors.eps"/>
          <p:cNvPicPr>
            <a:picLocks noGrp="1" noChangeAspect="1"/>
          </p:cNvPicPr>
          <p:nvPr>
            <p:ph idx="1"/>
          </p:nvPr>
        </p:nvPicPr>
        <p:blipFill>
          <a:blip r:embed="rId2"/>
          <a:srcRect l="-4549" r="-4549"/>
          <a:stretch>
            <a:fillRect/>
          </a:stretch>
        </p:blipFill>
        <p:spPr>
          <a:xfrm>
            <a:off x="1313378" y="2167621"/>
            <a:ext cx="6498851" cy="3574117"/>
          </a:xfrm>
        </p:spPr>
      </p:pic>
      <p:sp>
        <p:nvSpPr>
          <p:cNvPr id="5" name="Slide Number Placeholder 4"/>
          <p:cNvSpPr>
            <a:spLocks noGrp="1"/>
          </p:cNvSpPr>
          <p:nvPr>
            <p:ph type="sldNum" sz="quarter" idx="12"/>
          </p:nvPr>
        </p:nvSpPr>
        <p:spPr/>
        <p:txBody>
          <a:bodyPr/>
          <a:lstStyle/>
          <a:p>
            <a:fld id="{68FEBCE9-A86B-9C48-9EF4-AA1E30B0DC27}" type="slidenum">
              <a:rPr lang="en-US" smtClean="0"/>
              <a:pPr/>
              <a:t>6</a:t>
            </a:fld>
            <a:endParaRPr lang="en-US"/>
          </a:p>
        </p:txBody>
      </p:sp>
      <p:sp>
        <p:nvSpPr>
          <p:cNvPr id="6" name="Footer Placeholder 5"/>
          <p:cNvSpPr>
            <a:spLocks noGrp="1"/>
          </p:cNvSpPr>
          <p:nvPr>
            <p:ph type="ftr" sz="quarter" idx="11"/>
          </p:nvPr>
        </p:nvSpPr>
        <p:spPr/>
        <p:txBody>
          <a:bodyPr/>
          <a:lstStyle/>
          <a:p>
            <a:r>
              <a:rPr lang="en-US"/>
              <a:t>Chapter 26 Process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t>Quality factors</a:t>
            </a:r>
          </a:p>
        </p:txBody>
      </p:sp>
      <p:sp>
        <p:nvSpPr>
          <p:cNvPr id="64515" name="Rectangle 3"/>
          <p:cNvSpPr>
            <a:spLocks noGrp="1" noChangeArrowheads="1"/>
          </p:cNvSpPr>
          <p:nvPr>
            <p:ph idx="1"/>
          </p:nvPr>
        </p:nvSpPr>
        <p:spPr>
          <a:xfrm>
            <a:off x="457200" y="1897420"/>
            <a:ext cx="8229600" cy="4525963"/>
          </a:xfrm>
        </p:spPr>
        <p:txBody>
          <a:bodyPr/>
          <a:lstStyle/>
          <a:p>
            <a:pPr>
              <a:lnSpc>
                <a:spcPct val="90000"/>
              </a:lnSpc>
            </a:pPr>
            <a:r>
              <a:rPr lang="en-GB" dirty="0">
                <a:solidFill>
                  <a:srgbClr val="FF0000"/>
                </a:solidFill>
              </a:rPr>
              <a:t>For large projects</a:t>
            </a:r>
            <a:r>
              <a:rPr lang="en-GB" dirty="0"/>
              <a:t> with ‘average’ capabilities, the </a:t>
            </a:r>
            <a:r>
              <a:rPr lang="en-GB" dirty="0">
                <a:solidFill>
                  <a:srgbClr val="FF0000"/>
                </a:solidFill>
              </a:rPr>
              <a:t>development process </a:t>
            </a:r>
            <a:r>
              <a:rPr lang="en-GB" dirty="0"/>
              <a:t>determines product quality.</a:t>
            </a:r>
          </a:p>
          <a:p>
            <a:pPr>
              <a:lnSpc>
                <a:spcPct val="90000"/>
              </a:lnSpc>
            </a:pPr>
            <a:r>
              <a:rPr lang="en-GB" dirty="0">
                <a:solidFill>
                  <a:srgbClr val="FF0000"/>
                </a:solidFill>
              </a:rPr>
              <a:t>For small projects</a:t>
            </a:r>
            <a:r>
              <a:rPr lang="en-GB" dirty="0"/>
              <a:t>, the capabilities of the </a:t>
            </a:r>
            <a:r>
              <a:rPr lang="en-GB" dirty="0">
                <a:solidFill>
                  <a:srgbClr val="FF0000"/>
                </a:solidFill>
              </a:rPr>
              <a:t>developers</a:t>
            </a:r>
            <a:r>
              <a:rPr lang="en-GB" dirty="0"/>
              <a:t> is the main determinant.</a:t>
            </a:r>
          </a:p>
          <a:p>
            <a:pPr>
              <a:lnSpc>
                <a:spcPct val="90000"/>
              </a:lnSpc>
            </a:pPr>
            <a:r>
              <a:rPr lang="en-GB" dirty="0"/>
              <a:t>The </a:t>
            </a:r>
            <a:r>
              <a:rPr lang="en-GB" dirty="0">
                <a:solidFill>
                  <a:srgbClr val="FF0000"/>
                </a:solidFill>
              </a:rPr>
              <a:t>development technology </a:t>
            </a:r>
            <a:r>
              <a:rPr lang="en-GB" dirty="0"/>
              <a:t>is particularly significant for small projects.</a:t>
            </a:r>
          </a:p>
          <a:p>
            <a:pPr>
              <a:lnSpc>
                <a:spcPct val="90000"/>
              </a:lnSpc>
            </a:pPr>
            <a:r>
              <a:rPr lang="en-GB" dirty="0"/>
              <a:t>In all cases, if an unrealistic </a:t>
            </a:r>
            <a:r>
              <a:rPr lang="en-GB" dirty="0">
                <a:solidFill>
                  <a:srgbClr val="FF0000"/>
                </a:solidFill>
              </a:rPr>
              <a:t>schedule</a:t>
            </a:r>
            <a:r>
              <a:rPr lang="en-GB" dirty="0"/>
              <a:t> is imposed then product quality will suffer.</a:t>
            </a:r>
          </a:p>
        </p:txBody>
      </p:sp>
      <p:sp>
        <p:nvSpPr>
          <p:cNvPr id="4" name="Slide Number Placeholder 3"/>
          <p:cNvSpPr>
            <a:spLocks noGrp="1"/>
          </p:cNvSpPr>
          <p:nvPr>
            <p:ph type="sldNum" sz="quarter" idx="12"/>
          </p:nvPr>
        </p:nvSpPr>
        <p:spPr/>
        <p:txBody>
          <a:bodyPr/>
          <a:lstStyle/>
          <a:p>
            <a:fld id="{68FEBCE9-A86B-9C48-9EF4-AA1E30B0DC27}"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process</a:t>
            </a:r>
          </a:p>
        </p:txBody>
      </p:sp>
      <p:sp>
        <p:nvSpPr>
          <p:cNvPr id="3" name="Content Placeholder 2"/>
          <p:cNvSpPr>
            <a:spLocks noGrp="1"/>
          </p:cNvSpPr>
          <p:nvPr>
            <p:ph idx="1"/>
          </p:nvPr>
        </p:nvSpPr>
        <p:spPr/>
        <p:txBody>
          <a:bodyPr/>
          <a:lstStyle/>
          <a:p>
            <a:r>
              <a:rPr lang="en-US" dirty="0"/>
              <a:t>There is </a:t>
            </a:r>
            <a:r>
              <a:rPr lang="en-US" dirty="0">
                <a:solidFill>
                  <a:srgbClr val="FF0000"/>
                </a:solidFill>
              </a:rPr>
              <a:t>no such thing as an ‘ideal’ or ‘standard’ software process that is applicable in all organizations </a:t>
            </a:r>
            <a:r>
              <a:rPr lang="en-US" dirty="0"/>
              <a:t>or for all software products of a particular type.</a:t>
            </a:r>
          </a:p>
          <a:p>
            <a:pPr lvl="1"/>
            <a:r>
              <a:rPr lang="en-US" dirty="0"/>
              <a:t>You will rarely be successful in introducing process improvements if you simply attempt to change the process to one that is used elsewhere. </a:t>
            </a:r>
          </a:p>
          <a:p>
            <a:pPr lvl="1"/>
            <a:r>
              <a:rPr lang="en-US" dirty="0"/>
              <a:t>You must always </a:t>
            </a:r>
            <a:r>
              <a:rPr lang="en-US" dirty="0">
                <a:solidFill>
                  <a:srgbClr val="FF0000"/>
                </a:solidFill>
              </a:rPr>
              <a:t>consider the local environment </a:t>
            </a:r>
            <a:r>
              <a:rPr lang="en-US" dirty="0"/>
              <a:t>and </a:t>
            </a:r>
            <a:r>
              <a:rPr lang="en-US" dirty="0">
                <a:solidFill>
                  <a:srgbClr val="FF0000"/>
                </a:solidFill>
              </a:rPr>
              <a:t>culture</a:t>
            </a:r>
            <a:r>
              <a:rPr lang="en-US" dirty="0"/>
              <a:t> and how this may be </a:t>
            </a:r>
            <a:r>
              <a:rPr lang="en-US" dirty="0">
                <a:solidFill>
                  <a:srgbClr val="FF0000"/>
                </a:solidFill>
              </a:rPr>
              <a:t>affected by process change</a:t>
            </a:r>
            <a:r>
              <a:rPr lang="en-US" dirty="0"/>
              <a:t> proposals.</a:t>
            </a:r>
            <a:r>
              <a:rPr lang="en-GB" dirty="0"/>
              <a:t> </a:t>
            </a:r>
            <a:r>
              <a:rPr lang="en-US" dirty="0"/>
              <a:t> </a:t>
            </a:r>
          </a:p>
          <a:p>
            <a:r>
              <a:rPr lang="en-US" dirty="0"/>
              <a:t> Each company has to develop its </a:t>
            </a:r>
            <a:r>
              <a:rPr lang="en-US" dirty="0">
                <a:solidFill>
                  <a:srgbClr val="FF0000"/>
                </a:solidFill>
              </a:rPr>
              <a:t>own process </a:t>
            </a:r>
            <a:r>
              <a:rPr lang="en-US" dirty="0"/>
              <a:t>depending on its size, the background and skills of its staff, the type of software being developed, customer and market requirements, and the company culture.</a:t>
            </a:r>
          </a:p>
        </p:txBody>
      </p:sp>
      <p:sp>
        <p:nvSpPr>
          <p:cNvPr id="4" name="Slide Number Placeholder 3"/>
          <p:cNvSpPr>
            <a:spLocks noGrp="1"/>
          </p:cNvSpPr>
          <p:nvPr>
            <p:ph type="sldNum" sz="quarter" idx="12"/>
          </p:nvPr>
        </p:nvSpPr>
        <p:spPr/>
        <p:txBody>
          <a:bodyPr/>
          <a:lstStyle/>
          <a:p>
            <a:fld id="{68FEBCE9-A86B-9C48-9EF4-AA1E30B0DC27}"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attributes</a:t>
            </a:r>
          </a:p>
        </p:txBody>
      </p:sp>
      <p:sp>
        <p:nvSpPr>
          <p:cNvPr id="3" name="Content Placeholder 2"/>
          <p:cNvSpPr>
            <a:spLocks noGrp="1"/>
          </p:cNvSpPr>
          <p:nvPr>
            <p:ph idx="1"/>
          </p:nvPr>
        </p:nvSpPr>
        <p:spPr/>
        <p:txBody>
          <a:bodyPr/>
          <a:lstStyle/>
          <a:p>
            <a:r>
              <a:rPr lang="en-US" dirty="0"/>
              <a:t>You also have to </a:t>
            </a:r>
            <a:r>
              <a:rPr lang="en-US" dirty="0">
                <a:solidFill>
                  <a:srgbClr val="FF0000"/>
                </a:solidFill>
              </a:rPr>
              <a:t>consider what aspects of the process that you want to improve</a:t>
            </a:r>
            <a:r>
              <a:rPr lang="en-US" dirty="0"/>
              <a:t>. </a:t>
            </a:r>
          </a:p>
          <a:p>
            <a:r>
              <a:rPr lang="en-US" dirty="0"/>
              <a:t>Your </a:t>
            </a:r>
            <a:r>
              <a:rPr lang="en-US" dirty="0">
                <a:solidFill>
                  <a:srgbClr val="FF0000"/>
                </a:solidFill>
              </a:rPr>
              <a:t>goal might be to improve software quality </a:t>
            </a:r>
            <a:r>
              <a:rPr lang="en-US" dirty="0"/>
              <a:t>and so you may wish to </a:t>
            </a:r>
            <a:r>
              <a:rPr lang="en-US" dirty="0">
                <a:solidFill>
                  <a:srgbClr val="FF0000"/>
                </a:solidFill>
              </a:rPr>
              <a:t>introduce new process activities </a:t>
            </a:r>
            <a:r>
              <a:rPr lang="en-US" dirty="0"/>
              <a:t>that change the way software is developed and tested. </a:t>
            </a:r>
          </a:p>
          <a:p>
            <a:r>
              <a:rPr lang="en-US" dirty="0"/>
              <a:t>You may be interested in </a:t>
            </a:r>
            <a:r>
              <a:rPr lang="en-US" dirty="0">
                <a:solidFill>
                  <a:srgbClr val="FF0000"/>
                </a:solidFill>
              </a:rPr>
              <a:t>improving some attribute of the process itself </a:t>
            </a:r>
            <a:r>
              <a:rPr lang="en-US" dirty="0"/>
              <a:t>(such as development time) and you have to decide which process attributes are the most important to your company. </a:t>
            </a:r>
          </a:p>
        </p:txBody>
      </p:sp>
      <p:sp>
        <p:nvSpPr>
          <p:cNvPr id="4" name="Slide Number Placeholder 3"/>
          <p:cNvSpPr>
            <a:spLocks noGrp="1"/>
          </p:cNvSpPr>
          <p:nvPr>
            <p:ph type="sldNum" sz="quarter" idx="12"/>
          </p:nvPr>
        </p:nvSpPr>
        <p:spPr/>
        <p:txBody>
          <a:bodyPr/>
          <a:lstStyle/>
          <a:p>
            <a:fld id="{68FEBCE9-A86B-9C48-9EF4-AA1E30B0DC27}"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26 Process improvement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4773</TotalTime>
  <Words>3577</Words>
  <Application>Microsoft Macintosh PowerPoint</Application>
  <PresentationFormat>On-screen Show (4:3)</PresentationFormat>
  <Paragraphs>410</Paragraphs>
  <Slides>50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MS PGothic</vt:lpstr>
      <vt:lpstr>Arial</vt:lpstr>
      <vt:lpstr>Calibri</vt:lpstr>
      <vt:lpstr>Times New Roman</vt:lpstr>
      <vt:lpstr>Wingdings</vt:lpstr>
      <vt:lpstr>SE9</vt:lpstr>
      <vt:lpstr>Chapter 26 – Process improvement</vt:lpstr>
      <vt:lpstr>Topics covered</vt:lpstr>
      <vt:lpstr>Process improvement</vt:lpstr>
      <vt:lpstr>Approaches to improvement</vt:lpstr>
      <vt:lpstr>Process and product quality</vt:lpstr>
      <vt:lpstr>Factors affecting software product quality</vt:lpstr>
      <vt:lpstr>Quality factors</vt:lpstr>
      <vt:lpstr>Process improvement process</vt:lpstr>
      <vt:lpstr>Process improvement attributes</vt:lpstr>
      <vt:lpstr>Process attributes </vt:lpstr>
      <vt:lpstr>Process attributes </vt:lpstr>
      <vt:lpstr>Process improvement stages</vt:lpstr>
      <vt:lpstr>The process improvement cycle </vt:lpstr>
      <vt:lpstr>Process measurement</vt:lpstr>
      <vt:lpstr>Process metrics</vt:lpstr>
      <vt:lpstr>Goal-Question-Metric Paradigm</vt:lpstr>
      <vt:lpstr>Goal-Question-Metric (GQM) questions</vt:lpstr>
      <vt:lpstr>The GQM paradigm </vt:lpstr>
      <vt:lpstr>Process analysis</vt:lpstr>
      <vt:lpstr>Process analysis objectives</vt:lpstr>
      <vt:lpstr>Process analysis techniques</vt:lpstr>
      <vt:lpstr>Aspects of process analysis </vt:lpstr>
      <vt:lpstr>Aspects of process analysis </vt:lpstr>
      <vt:lpstr>Process models</vt:lpstr>
      <vt:lpstr>Process exceptions</vt:lpstr>
      <vt:lpstr>Key points</vt:lpstr>
      <vt:lpstr>Chapter 26 – Process improvement</vt:lpstr>
      <vt:lpstr>Process change</vt:lpstr>
      <vt:lpstr>The process change process </vt:lpstr>
      <vt:lpstr>Process change stages</vt:lpstr>
      <vt:lpstr>Process change stages</vt:lpstr>
      <vt:lpstr>Process change problems</vt:lpstr>
      <vt:lpstr>Resistance to change</vt:lpstr>
      <vt:lpstr>Change persistence</vt:lpstr>
      <vt:lpstr>The CMMI process improvement framework</vt:lpstr>
      <vt:lpstr>The SEI capability maturity model</vt:lpstr>
      <vt:lpstr>Process capability assessment</vt:lpstr>
      <vt:lpstr>The CMMI model</vt:lpstr>
      <vt:lpstr>CMMI model components</vt:lpstr>
      <vt:lpstr>Process areas in the CMMI   </vt:lpstr>
      <vt:lpstr>Process areas in the CMMI   </vt:lpstr>
      <vt:lpstr>Goals and associated practices in the CMMI </vt:lpstr>
      <vt:lpstr>Examples of goals in the CMMI </vt:lpstr>
      <vt:lpstr>CMMI assessment</vt:lpstr>
      <vt:lpstr>The staged CMMI model</vt:lpstr>
      <vt:lpstr>The CMMI staged maturity model </vt:lpstr>
      <vt:lpstr>Institutional practices</vt:lpstr>
      <vt:lpstr>The continuous CMMI model</vt:lpstr>
      <vt:lpstr>A process capability profile </vt:lpstr>
      <vt:lpstr>Key points</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26</dc:title>
  <dc:creator>Ian Sommerville</dc:creator>
  <cp:lastModifiedBy>Microsoft Office User</cp:lastModifiedBy>
  <cp:revision>15</cp:revision>
  <dcterms:created xsi:type="dcterms:W3CDTF">2010-02-16T21:36:05Z</dcterms:created>
  <dcterms:modified xsi:type="dcterms:W3CDTF">2024-04-27T00:46:36Z</dcterms:modified>
</cp:coreProperties>
</file>