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64" r:id="rId4"/>
  </p:sldMasterIdLst>
  <p:sldIdLst>
    <p:sldId id="256" r:id="rId5"/>
    <p:sldId id="279" r:id="rId6"/>
    <p:sldId id="281" r:id="rId7"/>
    <p:sldId id="280" r:id="rId8"/>
    <p:sldId id="282" r:id="rId9"/>
    <p:sldId id="283" r:id="rId10"/>
    <p:sldId id="284" r:id="rId11"/>
    <p:sldId id="286" r:id="rId12"/>
    <p:sldId id="285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04" r:id="rId29"/>
    <p:sldId id="307" r:id="rId30"/>
    <p:sldId id="305" r:id="rId31"/>
    <p:sldId id="308" r:id="rId32"/>
    <p:sldId id="309" r:id="rId33"/>
    <p:sldId id="310" r:id="rId34"/>
    <p:sldId id="319" r:id="rId35"/>
    <p:sldId id="311" r:id="rId36"/>
    <p:sldId id="312" r:id="rId37"/>
    <p:sldId id="313" r:id="rId38"/>
    <p:sldId id="314" r:id="rId39"/>
    <p:sldId id="315" r:id="rId40"/>
    <p:sldId id="316" r:id="rId41"/>
    <p:sldId id="317" r:id="rId4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780"/>
    <a:srgbClr val="345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873481"/>
            <a:ext cx="9144000" cy="118441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6158201"/>
            <a:ext cx="9144000" cy="533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489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904008"/>
            <a:ext cx="3932237" cy="11533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90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277868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548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904009"/>
            <a:ext cx="2628900" cy="5039591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904009"/>
            <a:ext cx="7734300" cy="503959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0827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47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42209" y="115888"/>
            <a:ext cx="9144000" cy="132844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42209" y="4693084"/>
            <a:ext cx="9144000" cy="647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517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52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15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398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797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3484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484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8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046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872836"/>
            <a:ext cx="10515600" cy="817852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1774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1774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10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63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6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0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14"/>
          <p:cNvSpPr>
            <a:spLocks noGrp="1"/>
          </p:cNvSpPr>
          <p:nvPr>
            <p:ph type="body" sz="quarter" idx="10"/>
          </p:nvPr>
        </p:nvSpPr>
        <p:spPr>
          <a:xfrm>
            <a:off x="415635" y="0"/>
            <a:ext cx="10983191" cy="904009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93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bakircay.edu.tr/" TargetMode="Externa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7" y="1109470"/>
            <a:ext cx="6492883" cy="41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0" y="0"/>
            <a:ext cx="12192000" cy="5791646"/>
          </a:xfrm>
          <a:prstGeom prst="rect">
            <a:avLst/>
          </a:prstGeom>
          <a:solidFill>
            <a:srgbClr val="00A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64"/>
            <a:ext cx="12192000" cy="250850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33" y="5946780"/>
            <a:ext cx="3690134" cy="7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>
          <a:xfrm>
            <a:off x="0" y="5943599"/>
            <a:ext cx="12210287" cy="914400"/>
          </a:xfrm>
          <a:prstGeom prst="rect">
            <a:avLst/>
          </a:prstGeom>
          <a:solidFill>
            <a:srgbClr val="00A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16"/>
          <p:cNvSpPr txBox="1">
            <a:spLocks/>
          </p:cNvSpPr>
          <p:nvPr userDrawn="1"/>
        </p:nvSpPr>
        <p:spPr>
          <a:xfrm>
            <a:off x="0" y="-10921"/>
            <a:ext cx="12210287" cy="914400"/>
          </a:xfrm>
          <a:prstGeom prst="rect">
            <a:avLst/>
          </a:prstGeom>
          <a:solidFill>
            <a:srgbClr val="00A5B5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pPr marL="457200" lvl="1" indent="0" algn="ctr"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 lvl="2"/>
            <a:endParaRPr lang="tr-TR" dirty="0"/>
          </a:p>
          <a:p>
            <a:pPr lvl="3"/>
            <a:endParaRPr lang="tr-TR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992975"/>
            <a:ext cx="10515600" cy="694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0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pic>
        <p:nvPicPr>
          <p:cNvPr id="9" name="Resi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5" y="6139191"/>
            <a:ext cx="2519701" cy="523217"/>
          </a:xfrm>
          <a:prstGeom prst="rect">
            <a:avLst/>
          </a:prstGeom>
        </p:spPr>
      </p:pic>
      <p:sp>
        <p:nvSpPr>
          <p:cNvPr id="11" name="Dikdörtgen 10"/>
          <p:cNvSpPr/>
          <p:nvPr userDrawn="1"/>
        </p:nvSpPr>
        <p:spPr>
          <a:xfrm>
            <a:off x="8357167" y="6292308"/>
            <a:ext cx="3416320" cy="216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sz="900" dirty="0">
                <a:solidFill>
                  <a:schemeClr val="bg1"/>
                </a:solidFill>
              </a:rPr>
              <a:t>© 2019 </a:t>
            </a:r>
            <a:r>
              <a:rPr lang="tr-TR" sz="900" dirty="0" err="1">
                <a:solidFill>
                  <a:schemeClr val="bg1"/>
                </a:solidFill>
              </a:rPr>
              <a:t>Bakırçay</a:t>
            </a:r>
            <a:r>
              <a:rPr lang="tr-TR" sz="900" dirty="0">
                <a:solidFill>
                  <a:schemeClr val="bg1"/>
                </a:solidFill>
              </a:rPr>
              <a:t> Üniversitesi Tüm Hakları Saklıdır</a:t>
            </a:r>
          </a:p>
        </p:txBody>
      </p:sp>
    </p:spTree>
    <p:extLst>
      <p:ext uri="{BB962C8B-B14F-4D97-AF65-F5344CB8AC3E}">
        <p14:creationId xmlns:p14="http://schemas.microsoft.com/office/powerpoint/2010/main" val="278482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98" y="0"/>
            <a:ext cx="12206998" cy="4962144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006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pic>
        <p:nvPicPr>
          <p:cNvPr id="8" name="Resim 7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58" y="5398008"/>
            <a:ext cx="2272285" cy="471288"/>
          </a:xfrm>
          <a:prstGeom prst="rect">
            <a:avLst/>
          </a:prstGeom>
        </p:spPr>
      </p:pic>
      <p:sp>
        <p:nvSpPr>
          <p:cNvPr id="9" name="Dikdörtgen 8"/>
          <p:cNvSpPr/>
          <p:nvPr userDrawn="1"/>
        </p:nvSpPr>
        <p:spPr>
          <a:xfrm>
            <a:off x="3352800" y="5869296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dirty="0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İzmir </a:t>
            </a:r>
            <a:r>
              <a:rPr lang="tr-TR" dirty="0" err="1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Bakırçay</a:t>
            </a:r>
            <a:r>
              <a:rPr lang="tr-TR" dirty="0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Üniversitesi, Seyrek, Menemen, İzmir, Türkiye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u="sng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+90 232 493 00 00 </a:t>
            </a:r>
            <a:r>
              <a:rPr lang="tr-TR" dirty="0">
                <a:solidFill>
                  <a:srgbClr val="7677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tr-T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www.bakircay.edu.tr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tring_format.asp" TargetMode="External"/><Relationship Id="rId13" Type="http://schemas.openxmlformats.org/officeDocument/2006/relationships/hyperlink" Target="https://www.w3schools.com/python/ref_string_islower.asp" TargetMode="External"/><Relationship Id="rId3" Type="http://schemas.openxmlformats.org/officeDocument/2006/relationships/hyperlink" Target="https://www.w3schools.com/python/ref_string_casefold.asp" TargetMode="External"/><Relationship Id="rId7" Type="http://schemas.openxmlformats.org/officeDocument/2006/relationships/hyperlink" Target="https://www.w3schools.com/python/ref_string_find.asp" TargetMode="External"/><Relationship Id="rId12" Type="http://schemas.openxmlformats.org/officeDocument/2006/relationships/hyperlink" Target="https://www.w3schools.com/python/ref_string_isdecimal.asp" TargetMode="External"/><Relationship Id="rId2" Type="http://schemas.openxmlformats.org/officeDocument/2006/relationships/hyperlink" Target="https://www.w3schools.com/python/ref_string_capitalize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ref_string_endswith.asp" TargetMode="External"/><Relationship Id="rId11" Type="http://schemas.openxmlformats.org/officeDocument/2006/relationships/hyperlink" Target="https://www.w3schools.com/python/ref_string_isalpha.asp" TargetMode="External"/><Relationship Id="rId5" Type="http://schemas.openxmlformats.org/officeDocument/2006/relationships/hyperlink" Target="https://www.w3schools.com/python/ref_string_count.asp" TargetMode="External"/><Relationship Id="rId10" Type="http://schemas.openxmlformats.org/officeDocument/2006/relationships/hyperlink" Target="https://www.w3schools.com/python/ref_string_isalnum.asp" TargetMode="External"/><Relationship Id="rId4" Type="http://schemas.openxmlformats.org/officeDocument/2006/relationships/hyperlink" Target="https://www.w3schools.com/python/ref_string_center.asp" TargetMode="External"/><Relationship Id="rId9" Type="http://schemas.openxmlformats.org/officeDocument/2006/relationships/hyperlink" Target="https://www.w3schools.com/python/ref_string_index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532CD521-1668-417A-9819-E0083BD8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2" y="5168350"/>
            <a:ext cx="11622157" cy="1623390"/>
          </a:xfrm>
        </p:spPr>
        <p:txBody>
          <a:bodyPr/>
          <a:lstStyle/>
          <a:p>
            <a:r>
              <a:rPr lang="en-US" dirty="0"/>
              <a:t>Introduction to Programming</a:t>
            </a:r>
            <a:br>
              <a:rPr lang="tr-TR" dirty="0"/>
            </a:br>
            <a:r>
              <a:rPr lang="tr-TR" sz="3200" dirty="0"/>
              <a:t>Vahid </a:t>
            </a:r>
            <a:r>
              <a:rPr lang="tr-TR" sz="3200" dirty="0" err="1"/>
              <a:t>Akram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602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Built-in Data Types</a:t>
            </a: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0BBBCE8B-3849-4B88-A20C-5F6210EC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08871"/>
              </p:ext>
            </p:extLst>
          </p:nvPr>
        </p:nvGraphicFramePr>
        <p:xfrm>
          <a:off x="1400141" y="882186"/>
          <a:ext cx="9391717" cy="5093628"/>
        </p:xfrm>
        <a:graphic>
          <a:graphicData uri="http://schemas.openxmlformats.org/drawingml/2006/table">
            <a:tbl>
              <a:tblPr/>
              <a:tblGrid>
                <a:gridCol w="6688273">
                  <a:extLst>
                    <a:ext uri="{9D8B030D-6E8A-4147-A177-3AD203B41FA5}">
                      <a16:colId xmlns:a16="http://schemas.microsoft.com/office/drawing/2014/main" val="3180092051"/>
                    </a:ext>
                  </a:extLst>
                </a:gridCol>
                <a:gridCol w="2703444">
                  <a:extLst>
                    <a:ext uri="{9D8B030D-6E8A-4147-A177-3AD203B41FA5}">
                      <a16:colId xmlns:a16="http://schemas.microsoft.com/office/drawing/2014/main" val="789530938"/>
                    </a:ext>
                  </a:extLst>
                </a:gridCol>
              </a:tblGrid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"Hello World"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str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27387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20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45822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20.5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13743"/>
                  </a:ext>
                </a:extLst>
              </a:tr>
              <a:tr h="42393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["apple", "banana", "cherry"]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list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10697"/>
                  </a:ext>
                </a:extLst>
              </a:tr>
              <a:tr h="42393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("apple", "banana", "cherry")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tuple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9221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1545"/>
                  </a:ext>
                </a:extLst>
              </a:tr>
              <a:tr h="28703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{"name" : "John", "age" : 36}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dict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07015"/>
                  </a:ext>
                </a:extLst>
              </a:tr>
              <a:tr h="42393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{"apple", "banana", "cherry"}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set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07540"/>
                  </a:ext>
                </a:extLst>
              </a:tr>
              <a:tr h="19453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frozenset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({"apple", "banana", "cherry"})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frozenset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98069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True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bool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57631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b"Hello"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bytes</a:t>
                      </a: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52913"/>
                  </a:ext>
                </a:extLst>
              </a:tr>
              <a:tr h="2580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bytearray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58236"/>
                  </a:ext>
                </a:extLst>
              </a:tr>
              <a:tr h="2262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memoryview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(bytes(5))</a:t>
                      </a:r>
                    </a:p>
                  </a:txBody>
                  <a:tcPr marL="77383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memoryview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8691" marR="38691" marT="38691" marB="386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6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Built-in Data Types</a:t>
            </a: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FD825C6D-3455-459B-AB08-97FEC0664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37665"/>
              </p:ext>
            </p:extLst>
          </p:nvPr>
        </p:nvGraphicFramePr>
        <p:xfrm>
          <a:off x="669234" y="880877"/>
          <a:ext cx="10853531" cy="5033627"/>
        </p:xfrm>
        <a:graphic>
          <a:graphicData uri="http://schemas.openxmlformats.org/drawingml/2006/table">
            <a:tbl>
              <a:tblPr/>
              <a:tblGrid>
                <a:gridCol w="6877050">
                  <a:extLst>
                    <a:ext uri="{9D8B030D-6E8A-4147-A177-3AD203B41FA5}">
                      <a16:colId xmlns:a16="http://schemas.microsoft.com/office/drawing/2014/main" val="89231178"/>
                    </a:ext>
                  </a:extLst>
                </a:gridCol>
                <a:gridCol w="3976481">
                  <a:extLst>
                    <a:ext uri="{9D8B030D-6E8A-4147-A177-3AD203B41FA5}">
                      <a16:colId xmlns:a16="http://schemas.microsoft.com/office/drawing/2014/main" val="1649755910"/>
                    </a:ext>
                  </a:extLst>
                </a:gridCol>
              </a:tblGrid>
              <a:tr h="3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str("Hello World")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str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00028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int(20)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68822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float(20.5)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73924"/>
                  </a:ext>
                </a:extLst>
              </a:tr>
              <a:tr h="3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list(("apple", "banana", "cherry"))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list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17848"/>
                  </a:ext>
                </a:extLst>
              </a:tr>
              <a:tr h="3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tuple(("apple", "banana", "cherry"))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tuple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72649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44820"/>
                  </a:ext>
                </a:extLst>
              </a:tr>
              <a:tr h="3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dict(name="John", age=36)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dict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59973"/>
                  </a:ext>
                </a:extLst>
              </a:tr>
              <a:tr h="3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set(("apple", "banana", "cherry"))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set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22191"/>
                  </a:ext>
                </a:extLst>
              </a:tr>
              <a:tr h="47861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frozenset(("apple", "banana", "cherry"))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frozenset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73950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bool(5)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bool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85305"/>
                  </a:ext>
                </a:extLst>
              </a:tr>
              <a:tr h="20939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bytes(5)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bytes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0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bytearray</a:t>
                      </a: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44979"/>
                  </a:ext>
                </a:extLst>
              </a:tr>
              <a:tr h="3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 = memoryview(bytes(5))</a:t>
                      </a:r>
                    </a:p>
                  </a:txBody>
                  <a:tcPr marL="74784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memoryview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37392" marR="37392" marT="37392" marB="3739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1090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91DBAE3-35AF-4F56-AF65-CC39F313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1728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6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Type Conversion</a:t>
            </a:r>
            <a:r>
              <a:rPr lang="tr-TR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Random</a:t>
            </a:r>
            <a:r>
              <a:rPr lang="tr-TR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Number</a:t>
            </a:r>
            <a:r>
              <a:rPr lang="tr-TR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 , </a:t>
            </a: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Input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5177557-E4A1-4F39-842C-ADB13FA66C2C}"/>
              </a:ext>
            </a:extLst>
          </p:cNvPr>
          <p:cNvSpPr/>
          <p:nvPr/>
        </p:nvSpPr>
        <p:spPr>
          <a:xfrm>
            <a:off x="357808" y="1209404"/>
            <a:ext cx="59104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int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float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#convert from int to float: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#convert from float to int: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(b)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AA83C42-562D-4036-9CAD-C0F614BADE45}"/>
              </a:ext>
            </a:extLst>
          </p:cNvPr>
          <p:cNvSpPr/>
          <p:nvPr/>
        </p:nvSpPr>
        <p:spPr>
          <a:xfrm>
            <a:off x="357808" y="4389931"/>
            <a:ext cx="4134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9CE6187-20D3-4D62-BE22-19CBAC07E683}"/>
              </a:ext>
            </a:extLst>
          </p:cNvPr>
          <p:cNvSpPr/>
          <p:nvPr/>
        </p:nvSpPr>
        <p:spPr>
          <a:xfrm>
            <a:off x="6818243" y="1209404"/>
            <a:ext cx="4731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3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3.0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"4.2"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w will be 4.2</a:t>
            </a:r>
            <a:endParaRPr lang="tr-T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'2'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'3.0'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7834B01-6FAB-4A75-8176-0738CF68A268}"/>
              </a:ext>
            </a:extLst>
          </p:cNvPr>
          <p:cNvSpPr/>
          <p:nvPr/>
        </p:nvSpPr>
        <p:spPr>
          <a:xfrm>
            <a:off x="6818243" y="4389931"/>
            <a:ext cx="4638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number: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another number: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(x)+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(y))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1766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Strings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6564CBE-38BB-4177-853F-BC26765EB0BB}"/>
              </a:ext>
            </a:extLst>
          </p:cNvPr>
          <p:cNvSpPr/>
          <p:nvPr/>
        </p:nvSpPr>
        <p:spPr>
          <a:xfrm>
            <a:off x="0" y="1375777"/>
            <a:ext cx="183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Multiline Strings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24D2FDA-6E54-4434-AD49-1426B8904A74}"/>
              </a:ext>
            </a:extLst>
          </p:cNvPr>
          <p:cNvSpPr/>
          <p:nvPr/>
        </p:nvSpPr>
        <p:spPr>
          <a:xfrm>
            <a:off x="2108458" y="1006445"/>
            <a:ext cx="48502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"""Lorem ipsum dolor sit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amet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consectetur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adipiscing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elit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sed do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eiusmod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tempor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incididunt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labore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et dolore magna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aliqua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."""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A446604-40AF-476D-87FD-BAC08E92F9B0}"/>
              </a:ext>
            </a:extLst>
          </p:cNvPr>
          <p:cNvSpPr/>
          <p:nvPr/>
        </p:nvSpPr>
        <p:spPr>
          <a:xfrm>
            <a:off x="7235687" y="1006445"/>
            <a:ext cx="5115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'''Lorem ipsum dolor sit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amet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consectetur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adipiscing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elit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sed do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eiusmod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tempor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incididunt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labore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et dolore magna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aliqua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.'''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82BAF3-694E-4467-A5A9-0FB341B57001}"/>
              </a:ext>
            </a:extLst>
          </p:cNvPr>
          <p:cNvSpPr/>
          <p:nvPr/>
        </p:nvSpPr>
        <p:spPr>
          <a:xfrm>
            <a:off x="0" y="3429000"/>
            <a:ext cx="1955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Strings are Arrays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9E2A55D-D81F-41AB-BBC2-C1B6919CA27A}"/>
              </a:ext>
            </a:extLst>
          </p:cNvPr>
          <p:cNvSpPr/>
          <p:nvPr/>
        </p:nvSpPr>
        <p:spPr>
          <a:xfrm>
            <a:off x="2108458" y="3290500"/>
            <a:ext cx="296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8F1A886-1D0D-4923-9C94-7C61D44EE1A9}"/>
              </a:ext>
            </a:extLst>
          </p:cNvPr>
          <p:cNvSpPr/>
          <p:nvPr/>
        </p:nvSpPr>
        <p:spPr>
          <a:xfrm>
            <a:off x="0" y="491410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Slicing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9EAF3F6-3C71-43A9-90B0-E0E501BA9B95}"/>
              </a:ext>
            </a:extLst>
          </p:cNvPr>
          <p:cNvSpPr/>
          <p:nvPr/>
        </p:nvSpPr>
        <p:spPr>
          <a:xfrm>
            <a:off x="2108458" y="4879177"/>
            <a:ext cx="2834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A91771C-EA85-48A1-AE23-64B41B23C7E4}"/>
              </a:ext>
            </a:extLst>
          </p:cNvPr>
          <p:cNvSpPr/>
          <p:nvPr/>
        </p:nvSpPr>
        <p:spPr>
          <a:xfrm>
            <a:off x="7235687" y="4189562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Length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677B79B1-E74F-468E-9D6E-B39C0386EB42}"/>
              </a:ext>
            </a:extLst>
          </p:cNvPr>
          <p:cNvSpPr/>
          <p:nvPr/>
        </p:nvSpPr>
        <p:spPr>
          <a:xfrm>
            <a:off x="8812695" y="4051062"/>
            <a:ext cx="296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4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String Methods</a:t>
            </a: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068C75BA-8E77-4F5D-B322-67D9E8E65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29773"/>
              </p:ext>
            </p:extLst>
          </p:nvPr>
        </p:nvGraphicFramePr>
        <p:xfrm>
          <a:off x="516834" y="1173768"/>
          <a:ext cx="10893287" cy="456131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997037828"/>
                    </a:ext>
                  </a:extLst>
                </a:gridCol>
                <a:gridCol w="9064487">
                  <a:extLst>
                    <a:ext uri="{9D8B030D-6E8A-4147-A177-3AD203B41FA5}">
                      <a16:colId xmlns:a16="http://schemas.microsoft.com/office/drawing/2014/main" val="2633934707"/>
                    </a:ext>
                  </a:extLst>
                </a:gridCol>
              </a:tblGrid>
              <a:tr h="199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2"/>
                        </a:rPr>
                        <a:t>capitalize()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Converts the first character to upper case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44391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3"/>
                        </a:rPr>
                        <a:t>casefold()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Converts string into lower case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62449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4"/>
                        </a:rPr>
                        <a:t>center()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Returns a centered string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08006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5"/>
                        </a:rPr>
                        <a:t>count()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Returns the number of times a specified value occurs in a string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84198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6"/>
                        </a:rPr>
                        <a:t>endswith()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Returns true if the string ends with the specified value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0794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7"/>
                        </a:rPr>
                        <a:t>find()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83126"/>
                  </a:ext>
                </a:extLst>
              </a:tr>
              <a:tr h="199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8"/>
                        </a:rPr>
                        <a:t>format()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Formats specified values in a string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6263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9"/>
                        </a:rPr>
                        <a:t>index()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Searches the string for a specified value and returns the position of where it was found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628129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  <a:hlinkClick r:id="rId10"/>
                        </a:rPr>
                        <a:t>isalnum</a:t>
                      </a:r>
                      <a:r>
                        <a:rPr lang="en-US" sz="2000" dirty="0">
                          <a:effectLst/>
                          <a:hlinkClick r:id="rId10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Returns True if all characters in the string are alphanumeric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8857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1"/>
                        </a:rPr>
                        <a:t>isalpha()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</a:rPr>
                        <a:t>Returns True if all characters in the string are in the alphabet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17421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2"/>
                        </a:rPr>
                        <a:t>isdecimal()</a:t>
                      </a:r>
                      <a:endParaRPr lang="en-US" sz="2000">
                        <a:effectLst/>
                      </a:endParaRPr>
                    </a:p>
                  </a:txBody>
                  <a:tcPr marL="71072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</a:rPr>
                        <a:t>Returns True if all characters in the string are decimals</a:t>
                      </a:r>
                    </a:p>
                  </a:txBody>
                  <a:tcPr marL="35536" marR="35536" marT="35536" marB="355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8180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err="1">
                          <a:effectLst/>
                          <a:hlinkClick r:id="rId13"/>
                        </a:rPr>
                        <a:t>islower</a:t>
                      </a:r>
                      <a:r>
                        <a:rPr lang="en-US" dirty="0">
                          <a:effectLst/>
                          <a:hlinkClick r:id="rId13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2060"/>
                          </a:solidFill>
                          <a:effectLst/>
                        </a:rPr>
                        <a:t>Returns True if all characters in the string are lower 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6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0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Arithmetic Operators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C3CA982E-F40E-4954-B983-1319F60E8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79936"/>
              </p:ext>
            </p:extLst>
          </p:nvPr>
        </p:nvGraphicFramePr>
        <p:xfrm>
          <a:off x="2407755" y="1935480"/>
          <a:ext cx="6486525" cy="2987040"/>
        </p:xfrm>
        <a:graphic>
          <a:graphicData uri="http://schemas.openxmlformats.org/drawingml/2006/table">
            <a:tbl>
              <a:tblPr/>
              <a:tblGrid>
                <a:gridCol w="2162175">
                  <a:extLst>
                    <a:ext uri="{9D8B030D-6E8A-4147-A177-3AD203B41FA5}">
                      <a16:colId xmlns:a16="http://schemas.microsoft.com/office/drawing/2014/main" val="126102394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83822672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347409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65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24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0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1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**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//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Floor 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//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3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25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Assignment Operators</a:t>
            </a: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2EB50F4F-444D-41E8-9AB3-FD5C65B2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21252"/>
              </p:ext>
            </p:extLst>
          </p:nvPr>
        </p:nvGraphicFramePr>
        <p:xfrm>
          <a:off x="3788149" y="930127"/>
          <a:ext cx="4687065" cy="4997746"/>
        </p:xfrm>
        <a:graphic>
          <a:graphicData uri="http://schemas.openxmlformats.org/drawingml/2006/table">
            <a:tbl>
              <a:tblPr/>
              <a:tblGrid>
                <a:gridCol w="1562355">
                  <a:extLst>
                    <a:ext uri="{9D8B030D-6E8A-4147-A177-3AD203B41FA5}">
                      <a16:colId xmlns:a16="http://schemas.microsoft.com/office/drawing/2014/main" val="966995408"/>
                    </a:ext>
                  </a:extLst>
                </a:gridCol>
                <a:gridCol w="1562355">
                  <a:extLst>
                    <a:ext uri="{9D8B030D-6E8A-4147-A177-3AD203B41FA5}">
                      <a16:colId xmlns:a16="http://schemas.microsoft.com/office/drawing/2014/main" val="3845795338"/>
                    </a:ext>
                  </a:extLst>
                </a:gridCol>
                <a:gridCol w="1562355">
                  <a:extLst>
                    <a:ext uri="{9D8B030D-6E8A-4147-A177-3AD203B41FA5}">
                      <a16:colId xmlns:a16="http://schemas.microsoft.com/office/drawing/2014/main" val="818410013"/>
                    </a:ext>
                  </a:extLst>
                </a:gridCol>
              </a:tblGrid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5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5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225378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+=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+=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+ 3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97239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-=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-=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- 3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62349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*=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*=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* 3</a:t>
                      </a:r>
                      <a:endParaRPr lang="tr-TR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05497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/=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/=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/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48808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%=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%=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%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635094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//=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//=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//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03581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**=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**=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**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86111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&amp;=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&amp;=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&amp;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11357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|=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|=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|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53540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^=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^=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^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86861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&gt;&gt;=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&gt;&gt;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36611"/>
                  </a:ext>
                </a:extLst>
              </a:tr>
              <a:tr h="308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110122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&lt;&lt;=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 x &lt;&lt; 3</a:t>
                      </a:r>
                    </a:p>
                  </a:txBody>
                  <a:tcPr marL="55061" marR="55061" marT="55061" marB="550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87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Comparison 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6ED02E5-D71E-417F-AB28-366A31BC9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88598"/>
              </p:ext>
            </p:extLst>
          </p:nvPr>
        </p:nvGraphicFramePr>
        <p:xfrm>
          <a:off x="2971800" y="1723411"/>
          <a:ext cx="6486525" cy="3352800"/>
        </p:xfrm>
        <a:graphic>
          <a:graphicData uri="http://schemas.openxmlformats.org/drawingml/2006/table">
            <a:tbl>
              <a:tblPr/>
              <a:tblGrid>
                <a:gridCol w="2162175">
                  <a:extLst>
                    <a:ext uri="{9D8B030D-6E8A-4147-A177-3AD203B41FA5}">
                      <a16:colId xmlns:a16="http://schemas.microsoft.com/office/drawing/2014/main" val="3339983176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3704626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404553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07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0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80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6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68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Logical 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AE3AD94B-5CCE-4015-8D93-9DC289C3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98519"/>
              </p:ext>
            </p:extLst>
          </p:nvPr>
        </p:nvGraphicFramePr>
        <p:xfrm>
          <a:off x="1890919" y="2285337"/>
          <a:ext cx="8922854" cy="1676400"/>
        </p:xfrm>
        <a:graphic>
          <a:graphicData uri="http://schemas.openxmlformats.org/drawingml/2006/table">
            <a:tbl>
              <a:tblPr/>
              <a:tblGrid>
                <a:gridCol w="1289602">
                  <a:extLst>
                    <a:ext uri="{9D8B030D-6E8A-4147-A177-3AD203B41FA5}">
                      <a16:colId xmlns:a16="http://schemas.microsoft.com/office/drawing/2014/main" val="423906285"/>
                    </a:ext>
                  </a:extLst>
                </a:gridCol>
                <a:gridCol w="5300870">
                  <a:extLst>
                    <a:ext uri="{9D8B030D-6E8A-4147-A177-3AD203B41FA5}">
                      <a16:colId xmlns:a16="http://schemas.microsoft.com/office/drawing/2014/main" val="2534797417"/>
                    </a:ext>
                  </a:extLst>
                </a:gridCol>
                <a:gridCol w="2332382">
                  <a:extLst>
                    <a:ext uri="{9D8B030D-6E8A-4147-A177-3AD203B41FA5}">
                      <a16:colId xmlns:a16="http://schemas.microsoft.com/office/drawing/2014/main" val="631261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and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&lt; 5 and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62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&lt; 5 or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1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not(x &lt; 5 and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9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8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Identity </a:t>
            </a: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and</a:t>
            </a:r>
            <a:r>
              <a:rPr lang="tr-TR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Membership</a:t>
            </a:r>
            <a:r>
              <a:rPr lang="tr-TR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A3959FAA-35AB-491E-9E8A-41C519E4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66235"/>
              </p:ext>
            </p:extLst>
          </p:nvPr>
        </p:nvGraphicFramePr>
        <p:xfrm>
          <a:off x="1336399" y="1669808"/>
          <a:ext cx="9609897" cy="914400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:a16="http://schemas.microsoft.com/office/drawing/2014/main" val="1950373359"/>
                    </a:ext>
                  </a:extLst>
                </a:gridCol>
                <a:gridCol w="5793271">
                  <a:extLst>
                    <a:ext uri="{9D8B030D-6E8A-4147-A177-3AD203B41FA5}">
                      <a16:colId xmlns:a16="http://schemas.microsoft.com/office/drawing/2014/main" val="2693317085"/>
                    </a:ext>
                  </a:extLst>
                </a:gridCol>
                <a:gridCol w="2264051">
                  <a:extLst>
                    <a:ext uri="{9D8B030D-6E8A-4147-A177-3AD203B41FA5}">
                      <a16:colId xmlns:a16="http://schemas.microsoft.com/office/drawing/2014/main" val="2000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is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is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7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is 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is not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31970"/>
                  </a:ext>
                </a:extLst>
              </a:tr>
            </a:tbl>
          </a:graphicData>
        </a:graphic>
      </p:graphicFrame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A97F79B4-B708-4BFF-A1AF-FE0D041C3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54529"/>
              </p:ext>
            </p:extLst>
          </p:nvPr>
        </p:nvGraphicFramePr>
        <p:xfrm>
          <a:off x="1354273" y="3786112"/>
          <a:ext cx="9554817" cy="1402080"/>
        </p:xfrm>
        <a:graphic>
          <a:graphicData uri="http://schemas.openxmlformats.org/drawingml/2006/table">
            <a:tbl>
              <a:tblPr/>
              <a:tblGrid>
                <a:gridCol w="1577008">
                  <a:extLst>
                    <a:ext uri="{9D8B030D-6E8A-4147-A177-3AD203B41FA5}">
                      <a16:colId xmlns:a16="http://schemas.microsoft.com/office/drawing/2014/main" val="1214509566"/>
                    </a:ext>
                  </a:extLst>
                </a:gridCol>
                <a:gridCol w="6056244">
                  <a:extLst>
                    <a:ext uri="{9D8B030D-6E8A-4147-A177-3AD203B41FA5}">
                      <a16:colId xmlns:a16="http://schemas.microsoft.com/office/drawing/2014/main" val="3188867402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1191963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in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01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not in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 not in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5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2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B345F04-CABB-4680-A767-9724F10BC3DF}"/>
              </a:ext>
            </a:extLst>
          </p:cNvPr>
          <p:cNvSpPr/>
          <p:nvPr/>
        </p:nvSpPr>
        <p:spPr>
          <a:xfrm>
            <a:off x="649679" y="1351508"/>
            <a:ext cx="104953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Create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attractive, small scale </a:t>
            </a:r>
            <a:r>
              <a:rPr lang="tr-TR" sz="2400" b="1" dirty="0">
                <a:solidFill>
                  <a:schemeClr val="bg2">
                    <a:lumMod val="10000"/>
                  </a:schemeClr>
                </a:solidFill>
              </a:rPr>
              <a:t>GIS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programs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 fontAlgn="base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Have the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vocabulary and background knowledge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to understand technical discussions about the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programming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Have the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foundation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to pursue the areas of programming that you're interested in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This class won’t teach you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all about programming</a:t>
            </a:r>
            <a:r>
              <a:rPr lang="tr-T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39352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Bitwise 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D1A90426-4631-420F-9C05-C6750F21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95036"/>
              </p:ext>
            </p:extLst>
          </p:nvPr>
        </p:nvGraphicFramePr>
        <p:xfrm>
          <a:off x="629478" y="1403248"/>
          <a:ext cx="10933044" cy="4051504"/>
        </p:xfrm>
        <a:graphic>
          <a:graphicData uri="http://schemas.openxmlformats.org/drawingml/2006/table">
            <a:tbl>
              <a:tblPr/>
              <a:tblGrid>
                <a:gridCol w="1060174">
                  <a:extLst>
                    <a:ext uri="{9D8B030D-6E8A-4147-A177-3AD203B41FA5}">
                      <a16:colId xmlns:a16="http://schemas.microsoft.com/office/drawing/2014/main" val="233149938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3712028145"/>
                    </a:ext>
                  </a:extLst>
                </a:gridCol>
                <a:gridCol w="8136835">
                  <a:extLst>
                    <a:ext uri="{9D8B030D-6E8A-4147-A177-3AD203B41FA5}">
                      <a16:colId xmlns:a16="http://schemas.microsoft.com/office/drawing/2014/main" val="3221187428"/>
                    </a:ext>
                  </a:extLst>
                </a:gridCol>
              </a:tblGrid>
              <a:tr h="5909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&amp; </a:t>
                      </a:r>
                    </a:p>
                  </a:txBody>
                  <a:tcPr marL="128476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AND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Sets each bit to 1 if both bits are 1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16845"/>
                  </a:ext>
                </a:extLst>
              </a:tr>
              <a:tr h="5909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|</a:t>
                      </a:r>
                    </a:p>
                  </a:txBody>
                  <a:tcPr marL="128476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OR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Sets each bit to 1 if one of two bits is 1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78125"/>
                  </a:ext>
                </a:extLst>
              </a:tr>
              <a:tr h="5909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^</a:t>
                      </a:r>
                    </a:p>
                  </a:txBody>
                  <a:tcPr marL="128476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XOR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Sets each bit to 1 if only one of two bits is 1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14339"/>
                  </a:ext>
                </a:extLst>
              </a:tr>
              <a:tr h="359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~ </a:t>
                      </a:r>
                    </a:p>
                  </a:txBody>
                  <a:tcPr marL="128476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NOT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Inverts all the bits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49729"/>
                  </a:ext>
                </a:extLst>
              </a:tr>
              <a:tr h="822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&lt;&lt;</a:t>
                      </a:r>
                    </a:p>
                  </a:txBody>
                  <a:tcPr marL="128476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Zero fill left shift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Shift left by pushing zeros in from the right and let the leftmost bits fall off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81572"/>
                  </a:ext>
                </a:extLst>
              </a:tr>
              <a:tr h="1053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&gt;&gt;</a:t>
                      </a:r>
                    </a:p>
                  </a:txBody>
                  <a:tcPr marL="128476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Signed right shift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Shift right by pushing copies of the leftmost bit in from the left, and let the rightmost bits fall off</a:t>
                      </a:r>
                    </a:p>
                  </a:txBody>
                  <a:tcPr marL="64238" marR="64238" marT="64238" marB="642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5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49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If ... Else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9401C4B-4B3B-4FD7-89BF-AE94BB3A9C35}"/>
              </a:ext>
            </a:extLst>
          </p:cNvPr>
          <p:cNvSpPr/>
          <p:nvPr/>
        </p:nvSpPr>
        <p:spPr>
          <a:xfrm>
            <a:off x="252114" y="948462"/>
            <a:ext cx="4200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88B1785-3FDE-4107-88EB-9E84BB4C7394}"/>
              </a:ext>
            </a:extLst>
          </p:cNvPr>
          <p:cNvSpPr/>
          <p:nvPr/>
        </p:nvSpPr>
        <p:spPr>
          <a:xfrm>
            <a:off x="6735417" y="948462"/>
            <a:ext cx="4664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5F9C2BB-F46B-442D-BA9F-ED580E16628A}"/>
              </a:ext>
            </a:extLst>
          </p:cNvPr>
          <p:cNvSpPr/>
          <p:nvPr/>
        </p:nvSpPr>
        <p:spPr>
          <a:xfrm>
            <a:off x="252114" y="3429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DA5DD17-BC04-4B8F-80DA-039C2F747DAA}"/>
              </a:ext>
            </a:extLst>
          </p:cNvPr>
          <p:cNvSpPr/>
          <p:nvPr/>
        </p:nvSpPr>
        <p:spPr>
          <a:xfrm>
            <a:off x="6738730" y="4696069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&gt; b: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59D17C0-E552-48EF-8054-28C22B75DF6F}"/>
              </a:ext>
            </a:extLst>
          </p:cNvPr>
          <p:cNvSpPr/>
          <p:nvPr/>
        </p:nvSpPr>
        <p:spPr>
          <a:xfrm>
            <a:off x="6712225" y="5124932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&gt; b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2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If ... Else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5AC01D9-560C-4A8D-A317-149998CDDB9E}"/>
              </a:ext>
            </a:extLst>
          </p:cNvPr>
          <p:cNvSpPr/>
          <p:nvPr/>
        </p:nvSpPr>
        <p:spPr>
          <a:xfrm>
            <a:off x="265043" y="3916810"/>
            <a:ext cx="47840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"and also above 20!"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"but not above 20."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57620E8-860B-47F8-A573-503B18FCB07F}"/>
              </a:ext>
            </a:extLst>
          </p:cNvPr>
          <p:cNvSpPr/>
          <p:nvPr/>
        </p:nvSpPr>
        <p:spPr>
          <a:xfrm>
            <a:off x="265043" y="1109681"/>
            <a:ext cx="47840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&gt; b and c &gt; a: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"Both conditions are True"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70E37F1-1FED-43ED-B1DC-ECBE67DA58A4}"/>
              </a:ext>
            </a:extLst>
          </p:cNvPr>
          <p:cNvSpPr/>
          <p:nvPr/>
        </p:nvSpPr>
        <p:spPr>
          <a:xfrm>
            <a:off x="5758070" y="1086961"/>
            <a:ext cx="6433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&gt; b or a &gt; c: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"At least one of the conditions is True"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6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While Loops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60EBF8A-08EB-4BD2-81A8-A2BBA0445335}"/>
              </a:ext>
            </a:extLst>
          </p:cNvPr>
          <p:cNvSpPr/>
          <p:nvPr/>
        </p:nvSpPr>
        <p:spPr>
          <a:xfrm>
            <a:off x="313544" y="1229128"/>
            <a:ext cx="5605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With the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loop we can execute a set of statements as long as a condition is true.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D219CC9-40CE-453A-8B8D-3641EF3C9205}"/>
              </a:ext>
            </a:extLst>
          </p:cNvPr>
          <p:cNvSpPr/>
          <p:nvPr/>
        </p:nvSpPr>
        <p:spPr>
          <a:xfrm>
            <a:off x="8680174" y="1018539"/>
            <a:ext cx="2279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 &lt;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n-NO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(i)</a:t>
            </a:r>
            <a:br>
              <a:rPr lang="nn-NO" dirty="0"/>
            </a:b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i += </a:t>
            </a:r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7A2FE02-F015-41C0-9EB1-DD1FCCF04B05}"/>
              </a:ext>
            </a:extLst>
          </p:cNvPr>
          <p:cNvSpPr/>
          <p:nvPr/>
        </p:nvSpPr>
        <p:spPr>
          <a:xfrm>
            <a:off x="313544" y="4501431"/>
            <a:ext cx="18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break Statement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8AC2F9E-7A3E-45A1-93F7-ED42DB164F51}"/>
              </a:ext>
            </a:extLst>
          </p:cNvPr>
          <p:cNvSpPr/>
          <p:nvPr/>
        </p:nvSpPr>
        <p:spPr>
          <a:xfrm>
            <a:off x="2461354" y="3808934"/>
            <a:ext cx="23058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A53F5E7B-F0D4-444C-9252-2008D35AD217}"/>
              </a:ext>
            </a:extLst>
          </p:cNvPr>
          <p:cNvSpPr/>
          <p:nvPr/>
        </p:nvSpPr>
        <p:spPr>
          <a:xfrm>
            <a:off x="6339986" y="4501431"/>
            <a:ext cx="216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continue Statement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7721D3B-D99F-4863-BC26-B4CA64B93461}"/>
              </a:ext>
            </a:extLst>
          </p:cNvPr>
          <p:cNvSpPr/>
          <p:nvPr/>
        </p:nvSpPr>
        <p:spPr>
          <a:xfrm>
            <a:off x="8680174" y="3624268"/>
            <a:ext cx="3167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continue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917B282C-1265-4E12-8B16-09B808E6C493}"/>
              </a:ext>
            </a:extLst>
          </p:cNvPr>
          <p:cNvSpPr/>
          <p:nvPr/>
        </p:nvSpPr>
        <p:spPr>
          <a:xfrm>
            <a:off x="159349" y="9916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40B30B7-3123-44FB-9194-A700D29DA7B3}"/>
              </a:ext>
            </a:extLst>
          </p:cNvPr>
          <p:cNvSpPr/>
          <p:nvPr/>
        </p:nvSpPr>
        <p:spPr>
          <a:xfrm>
            <a:off x="6811618" y="936950"/>
            <a:ext cx="282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D2F7542-2DB8-47A7-BF2A-14EEC21127F5}"/>
              </a:ext>
            </a:extLst>
          </p:cNvPr>
          <p:cNvSpPr/>
          <p:nvPr/>
        </p:nvSpPr>
        <p:spPr>
          <a:xfrm>
            <a:off x="159349" y="2311913"/>
            <a:ext cx="5141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99BAE93-011C-4BAC-9A87-E9CA33D24B0A}"/>
              </a:ext>
            </a:extLst>
          </p:cNvPr>
          <p:cNvSpPr/>
          <p:nvPr/>
        </p:nvSpPr>
        <p:spPr>
          <a:xfrm>
            <a:off x="6719013" y="2311913"/>
            <a:ext cx="5141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continue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F8DB038-7D25-4406-88C4-DC673A762452}"/>
              </a:ext>
            </a:extLst>
          </p:cNvPr>
          <p:cNvSpPr/>
          <p:nvPr/>
        </p:nvSpPr>
        <p:spPr>
          <a:xfrm>
            <a:off x="6719013" y="4087278"/>
            <a:ext cx="3007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517F088B-F9B0-4688-AEA8-E7FE4EF2EC86}"/>
              </a:ext>
            </a:extLst>
          </p:cNvPr>
          <p:cNvSpPr/>
          <p:nvPr/>
        </p:nvSpPr>
        <p:spPr>
          <a:xfrm>
            <a:off x="6784630" y="4747791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7220D9D-7F3B-43EC-93A0-65999F88118E}"/>
              </a:ext>
            </a:extLst>
          </p:cNvPr>
          <p:cNvSpPr/>
          <p:nvPr/>
        </p:nvSpPr>
        <p:spPr>
          <a:xfrm>
            <a:off x="6811618" y="5394122"/>
            <a:ext cx="3379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00953786-A02F-4E79-A9D1-B7F7F52CBB5C}"/>
              </a:ext>
            </a:extLst>
          </p:cNvPr>
          <p:cNvSpPr/>
          <p:nvPr/>
        </p:nvSpPr>
        <p:spPr>
          <a:xfrm>
            <a:off x="159349" y="41937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adj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"big"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"tasty"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adj: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85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E45F6A-7FF1-4C72-AD17-AF66080A193E}"/>
              </a:ext>
            </a:extLst>
          </p:cNvPr>
          <p:cNvSpPr/>
          <p:nvPr/>
        </p:nvSpPr>
        <p:spPr>
          <a:xfrm>
            <a:off x="159349" y="1225460"/>
            <a:ext cx="4306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C041C5D-83CD-4105-9DE0-EEDF9C212CEF}"/>
              </a:ext>
            </a:extLst>
          </p:cNvPr>
          <p:cNvSpPr/>
          <p:nvPr/>
        </p:nvSpPr>
        <p:spPr>
          <a:xfrm>
            <a:off x="6692348" y="1210306"/>
            <a:ext cx="48534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country =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"Norway"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"I am from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country)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"Sweden"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"India"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"Brazil"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900FD96-3C57-4F18-A4A9-11AF04DE0B48}"/>
              </a:ext>
            </a:extLst>
          </p:cNvPr>
          <p:cNvSpPr/>
          <p:nvPr/>
        </p:nvSpPr>
        <p:spPr>
          <a:xfrm>
            <a:off x="159349" y="2891424"/>
            <a:ext cx="3445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* x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28C8806-866F-4453-99A9-53F1ABD81859}"/>
              </a:ext>
            </a:extLst>
          </p:cNvPr>
          <p:cNvSpPr/>
          <p:nvPr/>
        </p:nvSpPr>
        <p:spPr>
          <a:xfrm>
            <a:off x="86624" y="4657636"/>
            <a:ext cx="6234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(child2, child1):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youngest child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child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(child1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"Emil"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child2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"Tobias"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AF880D17-F911-4F80-9B15-AE09B0EF059B}"/>
              </a:ext>
            </a:extLst>
          </p:cNvPr>
          <p:cNvSpPr/>
          <p:nvPr/>
        </p:nvSpPr>
        <p:spPr>
          <a:xfrm>
            <a:off x="6692348" y="4657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(*kids):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youngest child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kids[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"Emil"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"Tobias"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"Linus"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F6850B36-74D8-4D37-9F34-15D93F1EF5AA}"/>
              </a:ext>
            </a:extLst>
          </p:cNvPr>
          <p:cNvCxnSpPr/>
          <p:nvPr/>
        </p:nvCxnSpPr>
        <p:spPr>
          <a:xfrm>
            <a:off x="6321287" y="1126435"/>
            <a:ext cx="0" cy="473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1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Lambda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0FE8FAC-6D01-4934-BF18-46686692D4D3}"/>
              </a:ext>
            </a:extLst>
          </p:cNvPr>
          <p:cNvSpPr/>
          <p:nvPr/>
        </p:nvSpPr>
        <p:spPr>
          <a:xfrm>
            <a:off x="159349" y="107545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lambda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arguments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850BBA4-8B3C-43AC-BBEC-88DEBFAC75F3}"/>
              </a:ext>
            </a:extLst>
          </p:cNvPr>
          <p:cNvSpPr/>
          <p:nvPr/>
        </p:nvSpPr>
        <p:spPr>
          <a:xfrm>
            <a:off x="6241773" y="936949"/>
            <a:ext cx="3233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lambda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a : a + 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(x(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8928F10-A97C-4E91-A6E9-FA1386B0EC4D}"/>
              </a:ext>
            </a:extLst>
          </p:cNvPr>
          <p:cNvSpPr/>
          <p:nvPr/>
        </p:nvSpPr>
        <p:spPr>
          <a:xfrm>
            <a:off x="6241773" y="2067968"/>
            <a:ext cx="341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lambda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a, b : a * b</a:t>
            </a:r>
            <a:br>
              <a:rPr lang="pt-BR" dirty="0"/>
            </a:b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(x(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7E40AA3-6492-4E0F-86A8-DAC340A83E3D}"/>
              </a:ext>
            </a:extLst>
          </p:cNvPr>
          <p:cNvSpPr/>
          <p:nvPr/>
        </p:nvSpPr>
        <p:spPr>
          <a:xfrm>
            <a:off x="159349" y="3982998"/>
            <a:ext cx="3857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: a * 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mydoubler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mydoubler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EA8AA9F-BA22-4664-8424-C3D409B050D3}"/>
              </a:ext>
            </a:extLst>
          </p:cNvPr>
          <p:cNvSpPr/>
          <p:nvPr/>
        </p:nvSpPr>
        <p:spPr>
          <a:xfrm>
            <a:off x="6241773" y="3429000"/>
            <a:ext cx="40286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 : a * 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mydoubler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mytripler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mydoubler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mytripler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71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82A50A9-9745-45DE-A24D-B99C63B3155B}"/>
              </a:ext>
            </a:extLst>
          </p:cNvPr>
          <p:cNvSpPr/>
          <p:nvPr/>
        </p:nvSpPr>
        <p:spPr>
          <a:xfrm>
            <a:off x="159349" y="107545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2BD34C2-69A4-4D27-987C-F7FB6EF72AFF}"/>
              </a:ext>
            </a:extLst>
          </p:cNvPr>
          <p:cNvSpPr/>
          <p:nvPr/>
        </p:nvSpPr>
        <p:spPr>
          <a:xfrm>
            <a:off x="159349" y="273650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510DC7C-A53F-49CA-A795-4A5439FED485}"/>
              </a:ext>
            </a:extLst>
          </p:cNvPr>
          <p:cNvSpPr/>
          <p:nvPr/>
        </p:nvSpPr>
        <p:spPr>
          <a:xfrm>
            <a:off x="6944498" y="273650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(cars)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5CE4CAE-8DF7-4B92-97E8-8836670CF54A}"/>
              </a:ext>
            </a:extLst>
          </p:cNvPr>
          <p:cNvSpPr/>
          <p:nvPr/>
        </p:nvSpPr>
        <p:spPr>
          <a:xfrm>
            <a:off x="9865080" y="2598004"/>
            <a:ext cx="2372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5E59392-1ED1-4039-A23E-1AB9DBB13187}"/>
              </a:ext>
            </a:extLst>
          </p:cNvPr>
          <p:cNvSpPr/>
          <p:nvPr/>
        </p:nvSpPr>
        <p:spPr>
          <a:xfrm>
            <a:off x="3425286" y="272812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cars.append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"Honda"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6DD24BC-F40D-42EB-A57A-0ADD55EB618E}"/>
              </a:ext>
            </a:extLst>
          </p:cNvPr>
          <p:cNvSpPr/>
          <p:nvPr/>
        </p:nvSpPr>
        <p:spPr>
          <a:xfrm>
            <a:off x="159349" y="453225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cars.pop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212A092-133F-4FCA-96E5-1C5E519C0C10}"/>
              </a:ext>
            </a:extLst>
          </p:cNvPr>
          <p:cNvSpPr/>
          <p:nvPr/>
        </p:nvSpPr>
        <p:spPr>
          <a:xfrm>
            <a:off x="3199999" y="453225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cars.remove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45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Arrays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o 10">
            <a:extLst>
              <a:ext uri="{FF2B5EF4-FFF2-40B4-BE49-F238E27FC236}">
                <a16:creationId xmlns:a16="http://schemas.microsoft.com/office/drawing/2014/main" id="{95E1A930-2440-4D84-A473-4D71D68B1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29822"/>
              </p:ext>
            </p:extLst>
          </p:nvPr>
        </p:nvGraphicFramePr>
        <p:xfrm>
          <a:off x="1073427" y="1054240"/>
          <a:ext cx="10137912" cy="4749519"/>
        </p:xfrm>
        <a:graphic>
          <a:graphicData uri="http://schemas.openxmlformats.org/drawingml/2006/table">
            <a:tbl>
              <a:tblPr/>
              <a:tblGrid>
                <a:gridCol w="2014330">
                  <a:extLst>
                    <a:ext uri="{9D8B030D-6E8A-4147-A177-3AD203B41FA5}">
                      <a16:colId xmlns:a16="http://schemas.microsoft.com/office/drawing/2014/main" val="1928864685"/>
                    </a:ext>
                  </a:extLst>
                </a:gridCol>
                <a:gridCol w="8123582">
                  <a:extLst>
                    <a:ext uri="{9D8B030D-6E8A-4147-A177-3AD203B41FA5}">
                      <a16:colId xmlns:a16="http://schemas.microsoft.com/office/drawing/2014/main" val="2747968055"/>
                    </a:ext>
                  </a:extLst>
                </a:gridCol>
              </a:tblGrid>
              <a:tr h="28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2"/>
                        </a:rPr>
                        <a:t>append()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Adds an element at the end of the list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04107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3"/>
                        </a:rPr>
                        <a:t>clear()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Removes all the elements from the list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49394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hlinkClick r:id="rId4"/>
                        </a:rPr>
                        <a:t>copy()</a:t>
                      </a:r>
                      <a:endParaRPr lang="en-US" sz="2000" dirty="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a copy of the list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63196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5"/>
                        </a:rPr>
                        <a:t>count()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04410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6"/>
                        </a:rPr>
                        <a:t>extend()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39363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7"/>
                        </a:rPr>
                        <a:t>index()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17239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8"/>
                        </a:rPr>
                        <a:t>insert()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Adds an element at the specified position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82407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9"/>
                        </a:rPr>
                        <a:t>pop()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Removes the element at the specified position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13734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0"/>
                        </a:rPr>
                        <a:t>remove()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Removes the first item with the specified value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1244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1"/>
                        </a:rPr>
                        <a:t>reverse()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Reverses the order of the list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87658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hlinkClick r:id="rId12"/>
                        </a:rPr>
                        <a:t>sort()</a:t>
                      </a:r>
                      <a:endParaRPr lang="en-US" sz="2000">
                        <a:effectLst/>
                      </a:endParaRPr>
                    </a:p>
                  </a:txBody>
                  <a:tcPr marL="100715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Sorts the list</a:t>
                      </a:r>
                    </a:p>
                  </a:txBody>
                  <a:tcPr marL="50357" marR="50357" marT="50357" marB="5035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9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93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Classes and Objects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2207BC1-A206-4ABF-9619-13D9459F4FA9}"/>
              </a:ext>
            </a:extLst>
          </p:cNvPr>
          <p:cNvSpPr/>
          <p:nvPr/>
        </p:nvSpPr>
        <p:spPr>
          <a:xfrm>
            <a:off x="3719786" y="1043331"/>
            <a:ext cx="2146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x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en-US" sz="20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5E4C055-1CC8-495A-9385-FF8993972510}"/>
              </a:ext>
            </a:extLst>
          </p:cNvPr>
          <p:cNvSpPr/>
          <p:nvPr/>
        </p:nvSpPr>
        <p:spPr>
          <a:xfrm>
            <a:off x="437644" y="1075450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a Class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4E24269-E948-4E6F-AB49-AF7CB68F1D18}"/>
              </a:ext>
            </a:extLst>
          </p:cNvPr>
          <p:cNvSpPr/>
          <p:nvPr/>
        </p:nvSpPr>
        <p:spPr>
          <a:xfrm>
            <a:off x="424392" y="2167032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Create Object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C63A5F0-851F-49AF-BB87-30CCF8E6379D}"/>
              </a:ext>
            </a:extLst>
          </p:cNvPr>
          <p:cNvSpPr/>
          <p:nvPr/>
        </p:nvSpPr>
        <p:spPr>
          <a:xfrm>
            <a:off x="3719786" y="1997755"/>
            <a:ext cx="2411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(p1.x)</a:t>
            </a:r>
            <a:endParaRPr lang="en-US" sz="20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C3D1F42-9FC8-4F43-B5DA-25AFABA859F4}"/>
              </a:ext>
            </a:extLst>
          </p:cNvPr>
          <p:cNvSpPr/>
          <p:nvPr/>
        </p:nvSpPr>
        <p:spPr>
          <a:xfrm>
            <a:off x="424392" y="4363610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The __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__() Function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7495B52-F8C0-4610-BD91-F6A596677789}"/>
              </a:ext>
            </a:extLst>
          </p:cNvPr>
          <p:cNvSpPr/>
          <p:nvPr/>
        </p:nvSpPr>
        <p:spPr>
          <a:xfrm>
            <a:off x="3719786" y="3271004"/>
            <a:ext cx="62723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Person: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 = Person(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(p1.name)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(p1.age)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Editor and Browsers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20FAE28-1FDE-42A4-9D21-6305E3B043E8}"/>
              </a:ext>
            </a:extLst>
          </p:cNvPr>
          <p:cNvSpPr/>
          <p:nvPr/>
        </p:nvSpPr>
        <p:spPr>
          <a:xfrm>
            <a:off x="344558" y="925710"/>
            <a:ext cx="4883426" cy="455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5"/>
                </a:solidFill>
              </a:rPr>
              <a:t>You can use whatever you want</a:t>
            </a:r>
            <a:endParaRPr lang="tr-TR" sz="28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Atom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Programmers Notepad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Notepad++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Brackets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Visual Studio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IntelliJ IDEA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B5B662E-E1D3-4A3C-B052-2C9E43AA323F}"/>
              </a:ext>
            </a:extLst>
          </p:cNvPr>
          <p:cNvSpPr/>
          <p:nvPr/>
        </p:nvSpPr>
        <p:spPr>
          <a:xfrm>
            <a:off x="6096000" y="929490"/>
            <a:ext cx="4167489" cy="271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accent5"/>
                </a:solidFill>
              </a:rPr>
              <a:t>I </a:t>
            </a:r>
            <a:r>
              <a:rPr lang="tr-TR" sz="2800" dirty="0" err="1">
                <a:solidFill>
                  <a:schemeClr val="accent5"/>
                </a:solidFill>
              </a:rPr>
              <a:t>will</a:t>
            </a:r>
            <a:r>
              <a:rPr lang="tr-TR" sz="2800" dirty="0">
                <a:solidFill>
                  <a:schemeClr val="accent5"/>
                </a:solidFill>
              </a:rPr>
              <a:t> </a:t>
            </a:r>
            <a:r>
              <a:rPr lang="tr-TR" sz="2800" dirty="0" err="1">
                <a:solidFill>
                  <a:schemeClr val="accent5"/>
                </a:solidFill>
              </a:rPr>
              <a:t>use</a:t>
            </a:r>
            <a:endParaRPr lang="tr-TR" sz="28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Programmers Notepad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Visual Studio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194" name="Picture 2" descr="Image result for programmers notepad">
            <a:extLst>
              <a:ext uri="{FF2B5EF4-FFF2-40B4-BE49-F238E27FC236}">
                <a16:creationId xmlns:a16="http://schemas.microsoft.com/office/drawing/2014/main" id="{5696EB04-052B-49D6-93F2-6E8AD86B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343" y="1352925"/>
            <a:ext cx="928292" cy="9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visual studio">
            <a:extLst>
              <a:ext uri="{FF2B5EF4-FFF2-40B4-BE49-F238E27FC236}">
                <a16:creationId xmlns:a16="http://schemas.microsoft.com/office/drawing/2014/main" id="{B8F1748A-3BB1-4F81-AC48-FC8ED3C7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343" y="2366149"/>
            <a:ext cx="915915" cy="9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7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Classes and Objects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49DA17B-7BBE-4337-BF73-31C3FB51B0CC}"/>
              </a:ext>
            </a:extLst>
          </p:cNvPr>
          <p:cNvSpPr/>
          <p:nvPr/>
        </p:nvSpPr>
        <p:spPr>
          <a:xfrm>
            <a:off x="228923" y="911160"/>
            <a:ext cx="68778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 Person: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</a:t>
            </a:r>
            <a:r>
              <a:rPr lang="en-US" sz="2000" dirty="0">
                <a:solidFill>
                  <a:srgbClr val="0000CD"/>
                </a:solidFill>
              </a:rPr>
              <a:t>def</a:t>
            </a:r>
            <a:r>
              <a:rPr lang="en-US" sz="2000" dirty="0">
                <a:solidFill>
                  <a:srgbClr val="000000"/>
                </a:solidFill>
              </a:rPr>
              <a:t> __</a:t>
            </a:r>
            <a:r>
              <a:rPr lang="en-US" sz="2000" dirty="0" err="1">
                <a:solidFill>
                  <a:srgbClr val="000000"/>
                </a:solidFill>
              </a:rPr>
              <a:t>init</a:t>
            </a:r>
            <a:r>
              <a:rPr lang="en-US" sz="2000" dirty="0">
                <a:solidFill>
                  <a:srgbClr val="000000"/>
                </a:solidFill>
              </a:rPr>
              <a:t>__(self, name, age):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  self.name = name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 err="1">
                <a:solidFill>
                  <a:srgbClr val="000000"/>
                </a:solidFill>
              </a:rPr>
              <a:t>self.age</a:t>
            </a:r>
            <a:r>
              <a:rPr lang="en-US" sz="2000" dirty="0">
                <a:solidFill>
                  <a:srgbClr val="000000"/>
                </a:solidFill>
              </a:rPr>
              <a:t> = age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</a:t>
            </a:r>
            <a:r>
              <a:rPr lang="en-US" sz="2000" dirty="0">
                <a:solidFill>
                  <a:srgbClr val="0000CD"/>
                </a:solidFill>
              </a:rPr>
              <a:t>def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 err="1">
                <a:solidFill>
                  <a:srgbClr val="000000"/>
                </a:solidFill>
              </a:rPr>
              <a:t>myfunc</a:t>
            </a:r>
            <a:r>
              <a:rPr lang="en-US" sz="2000" dirty="0">
                <a:solidFill>
                  <a:srgbClr val="000000"/>
                </a:solidFill>
              </a:rPr>
              <a:t>(self):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  </a:t>
            </a:r>
            <a:r>
              <a:rPr lang="en-US" sz="2000" dirty="0">
                <a:solidFill>
                  <a:srgbClr val="0000CD"/>
                </a:solidFill>
              </a:rPr>
              <a:t>print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A52A2A"/>
                </a:solidFill>
              </a:rPr>
              <a:t>"Hello my name is "</a:t>
            </a:r>
            <a:r>
              <a:rPr lang="en-US" sz="2000" dirty="0">
                <a:solidFill>
                  <a:srgbClr val="000000"/>
                </a:solidFill>
              </a:rPr>
              <a:t> + self.name)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p1 = Person(</a:t>
            </a:r>
            <a:r>
              <a:rPr lang="en-US" sz="2000" dirty="0">
                <a:solidFill>
                  <a:srgbClr val="A52A2A"/>
                </a:solidFill>
              </a:rPr>
              <a:t>"John"</a:t>
            </a:r>
            <a:r>
              <a:rPr lang="en-US" sz="2000" dirty="0">
                <a:solidFill>
                  <a:srgbClr val="000000"/>
                </a:solidFill>
              </a:rPr>
              <a:t>, </a:t>
            </a:r>
            <a:r>
              <a:rPr lang="en-US" sz="2000" dirty="0">
                <a:solidFill>
                  <a:srgbClr val="FF0000"/>
                </a:solidFill>
              </a:rPr>
              <a:t>36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p1.myfunc()</a:t>
            </a:r>
            <a:endParaRPr lang="en-US" sz="2000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0290859-997F-4D12-BF86-5F3477D312E1}"/>
              </a:ext>
            </a:extLst>
          </p:cNvPr>
          <p:cNvSpPr/>
          <p:nvPr/>
        </p:nvSpPr>
        <p:spPr>
          <a:xfrm>
            <a:off x="287287" y="5336115"/>
            <a:ext cx="2754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Delete Object Properties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5EE4BE3-4310-4744-AA85-848168035BC5}"/>
              </a:ext>
            </a:extLst>
          </p:cNvPr>
          <p:cNvSpPr/>
          <p:nvPr/>
        </p:nvSpPr>
        <p:spPr>
          <a:xfrm>
            <a:off x="5652052" y="5331604"/>
            <a:ext cx="1262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</a:rPr>
              <a:t>del</a:t>
            </a:r>
            <a:r>
              <a:rPr lang="en-US" sz="2000" dirty="0">
                <a:solidFill>
                  <a:srgbClr val="000000"/>
                </a:solidFill>
              </a:rPr>
              <a:t> p1.age</a:t>
            </a:r>
            <a:endParaRPr lang="en-US" sz="2000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279AE02D-5702-4E0E-A4E2-39390BD96372}"/>
              </a:ext>
            </a:extLst>
          </p:cNvPr>
          <p:cNvSpPr/>
          <p:nvPr/>
        </p:nvSpPr>
        <p:spPr>
          <a:xfrm>
            <a:off x="8938592" y="5336115"/>
            <a:ext cx="829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</a:rPr>
              <a:t>del</a:t>
            </a:r>
            <a:r>
              <a:rPr lang="en-US" sz="2000" dirty="0">
                <a:solidFill>
                  <a:srgbClr val="000000"/>
                </a:solidFill>
              </a:rPr>
              <a:t> p1</a:t>
            </a:r>
            <a:endParaRPr lang="en-US" sz="20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13D6A435-D750-4358-8163-8EA75580F1AD}"/>
              </a:ext>
            </a:extLst>
          </p:cNvPr>
          <p:cNvSpPr/>
          <p:nvPr/>
        </p:nvSpPr>
        <p:spPr>
          <a:xfrm>
            <a:off x="228923" y="4081259"/>
            <a:ext cx="13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p1.age = </a:t>
            </a:r>
            <a:r>
              <a:rPr lang="en-US" sz="2000" dirty="0">
                <a:solidFill>
                  <a:srgbClr val="FF0000"/>
                </a:solidFill>
              </a:rPr>
              <a:t>40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919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Classes and Objects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F3D7ED0C-2DA4-4C32-A9C8-FB5E86F226E0}"/>
              </a:ext>
            </a:extLst>
          </p:cNvPr>
          <p:cNvSpPr/>
          <p:nvPr/>
        </p:nvSpPr>
        <p:spPr>
          <a:xfrm>
            <a:off x="159349" y="944787"/>
            <a:ext cx="2147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self Parameter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32FCF5-C813-4AB3-B2B6-414F1F70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46" y="1344897"/>
            <a:ext cx="865366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parameter is a reference to the current instance of the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call it whatever you like, but it has to be the first parameter of any function in the class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BA13F90-E512-44C9-B603-669BD9580279}"/>
              </a:ext>
            </a:extLst>
          </p:cNvPr>
          <p:cNvSpPr/>
          <p:nvPr/>
        </p:nvSpPr>
        <p:spPr>
          <a:xfrm>
            <a:off x="3525078" y="2504972"/>
            <a:ext cx="48502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</a:rPr>
              <a:t>class</a:t>
            </a:r>
            <a:r>
              <a:rPr lang="en-US" sz="2000" dirty="0">
                <a:solidFill>
                  <a:srgbClr val="000000"/>
                </a:solidFill>
              </a:rPr>
              <a:t> Person: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</a:t>
            </a:r>
            <a:r>
              <a:rPr lang="en-US" sz="2000" dirty="0">
                <a:solidFill>
                  <a:srgbClr val="0000CD"/>
                </a:solidFill>
              </a:rPr>
              <a:t>def</a:t>
            </a:r>
            <a:r>
              <a:rPr lang="en-US" sz="2000" dirty="0">
                <a:solidFill>
                  <a:srgbClr val="000000"/>
                </a:solidFill>
              </a:rPr>
              <a:t> __</a:t>
            </a:r>
            <a:r>
              <a:rPr lang="en-US" sz="2000" dirty="0" err="1">
                <a:solidFill>
                  <a:srgbClr val="000000"/>
                </a:solidFill>
              </a:rPr>
              <a:t>init</a:t>
            </a:r>
            <a:r>
              <a:rPr lang="en-US" sz="2000" dirty="0">
                <a:solidFill>
                  <a:srgbClr val="000000"/>
                </a:solidFill>
              </a:rPr>
              <a:t>__(</a:t>
            </a:r>
            <a:r>
              <a:rPr lang="en-US" sz="2000" dirty="0" err="1">
                <a:solidFill>
                  <a:srgbClr val="000000"/>
                </a:solidFill>
              </a:rPr>
              <a:t>mysillyobject</a:t>
            </a:r>
            <a:r>
              <a:rPr lang="en-US" sz="2000" dirty="0">
                <a:solidFill>
                  <a:srgbClr val="000000"/>
                </a:solidFill>
              </a:rPr>
              <a:t>, name, age):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  mysillyobject.name = name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 err="1">
                <a:solidFill>
                  <a:srgbClr val="000000"/>
                </a:solidFill>
              </a:rPr>
              <a:t>mysillyobject.age</a:t>
            </a:r>
            <a:r>
              <a:rPr lang="en-US" sz="2000" dirty="0">
                <a:solidFill>
                  <a:srgbClr val="000000"/>
                </a:solidFill>
              </a:rPr>
              <a:t> = age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</a:t>
            </a:r>
            <a:r>
              <a:rPr lang="en-US" sz="2000" dirty="0">
                <a:solidFill>
                  <a:srgbClr val="0000CD"/>
                </a:solidFill>
              </a:rPr>
              <a:t>def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dirty="0" err="1">
                <a:solidFill>
                  <a:srgbClr val="000000"/>
                </a:solidFill>
              </a:rPr>
              <a:t>myfunc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abc</a:t>
            </a:r>
            <a:r>
              <a:rPr lang="en-US" sz="2000" dirty="0">
                <a:solidFill>
                  <a:srgbClr val="000000"/>
                </a:solidFill>
              </a:rPr>
              <a:t>):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    </a:t>
            </a:r>
            <a:r>
              <a:rPr lang="en-US" sz="2000" dirty="0">
                <a:solidFill>
                  <a:srgbClr val="0000CD"/>
                </a:solidFill>
              </a:rPr>
              <a:t>print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A52A2A"/>
                </a:solidFill>
              </a:rPr>
              <a:t>"Hello my name is "</a:t>
            </a:r>
            <a:r>
              <a:rPr lang="en-US" sz="2000" dirty="0">
                <a:solidFill>
                  <a:srgbClr val="000000"/>
                </a:solidFill>
              </a:rPr>
              <a:t> + abc.name)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p1 = Person(</a:t>
            </a:r>
            <a:r>
              <a:rPr lang="en-US" sz="2000" dirty="0">
                <a:solidFill>
                  <a:srgbClr val="A52A2A"/>
                </a:solidFill>
              </a:rPr>
              <a:t>"John"</a:t>
            </a:r>
            <a:r>
              <a:rPr lang="en-US" sz="2000" dirty="0">
                <a:solidFill>
                  <a:srgbClr val="000000"/>
                </a:solidFill>
              </a:rPr>
              <a:t>, </a:t>
            </a:r>
            <a:r>
              <a:rPr lang="en-US" sz="2000" dirty="0">
                <a:solidFill>
                  <a:srgbClr val="FF0000"/>
                </a:solidFill>
              </a:rPr>
              <a:t>36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</a:rPr>
              <a:t>p1.myfunc()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7762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Inheritance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BD38AD3-EC99-46CD-9791-BD69BD1865FC}"/>
              </a:ext>
            </a:extLst>
          </p:cNvPr>
          <p:cNvSpPr/>
          <p:nvPr/>
        </p:nvSpPr>
        <p:spPr>
          <a:xfrm>
            <a:off x="159349" y="1117739"/>
            <a:ext cx="1009783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Parent class</a:t>
            </a:r>
            <a:r>
              <a:rPr lang="en-US" sz="2000" dirty="0">
                <a:solidFill>
                  <a:srgbClr val="000000"/>
                </a:solidFill>
              </a:rPr>
              <a:t> is the class being inherited from, also called base class.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Child class</a:t>
            </a:r>
            <a:r>
              <a:rPr lang="en-US" sz="2000" dirty="0">
                <a:solidFill>
                  <a:srgbClr val="000000"/>
                </a:solidFill>
              </a:rPr>
              <a:t> is the class that inherits from another class, also called derived class.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9F304DC-47C8-403E-BCC9-38F192104904}"/>
              </a:ext>
            </a:extLst>
          </p:cNvPr>
          <p:cNvSpPr/>
          <p:nvPr/>
        </p:nvSpPr>
        <p:spPr>
          <a:xfrm>
            <a:off x="159349" y="2533512"/>
            <a:ext cx="55924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 Person: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</a:t>
            </a:r>
            <a:r>
              <a:rPr lang="en-US" dirty="0">
                <a:solidFill>
                  <a:srgbClr val="0000CD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 __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__(self,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lname</a:t>
            </a:r>
            <a:r>
              <a:rPr lang="en-US" dirty="0">
                <a:solidFill>
                  <a:srgbClr val="000000"/>
                </a:solidFill>
              </a:rPr>
              <a:t>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 err="1">
                <a:solidFill>
                  <a:srgbClr val="000000"/>
                </a:solidFill>
              </a:rPr>
              <a:t>self.firstname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self.lastname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lname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</a:t>
            </a:r>
            <a:r>
              <a:rPr lang="en-US" dirty="0">
                <a:solidFill>
                  <a:srgbClr val="0000CD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printname</a:t>
            </a:r>
            <a:r>
              <a:rPr lang="en-US" dirty="0">
                <a:solidFill>
                  <a:srgbClr val="000000"/>
                </a:solidFill>
              </a:rPr>
              <a:t>(self):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  print(</a:t>
            </a:r>
            <a:r>
              <a:rPr lang="en-US" dirty="0" err="1">
                <a:solidFill>
                  <a:srgbClr val="000000"/>
                </a:solidFill>
              </a:rPr>
              <a:t>self.firstname</a:t>
            </a:r>
            <a:r>
              <a:rPr lang="en-US" dirty="0">
                <a:solidFill>
                  <a:srgbClr val="000000"/>
                </a:solidFill>
              </a:rPr>
              <a:t>, </a:t>
            </a:r>
            <a:r>
              <a:rPr lang="en-US" dirty="0" err="1">
                <a:solidFill>
                  <a:srgbClr val="000000"/>
                </a:solidFill>
              </a:rPr>
              <a:t>self.lastname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8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x = Person(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>
                <a:solidFill>
                  <a:srgbClr val="000000"/>
                </a:solidFill>
              </a:rPr>
              <a:t>, </a:t>
            </a:r>
            <a:r>
              <a:rPr lang="en-US" dirty="0">
                <a:solidFill>
                  <a:srgbClr val="A52A2A"/>
                </a:solidFill>
              </a:rPr>
              <a:t>"Doe"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</a:rPr>
              <a:t>x.printname</a:t>
            </a:r>
            <a:r>
              <a:rPr lang="en-US" dirty="0">
                <a:solidFill>
                  <a:srgbClr val="000000"/>
                </a:solidFill>
              </a:rPr>
              <a:t>()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9561820-0DB8-4594-B597-5F8AA1B528CF}"/>
              </a:ext>
            </a:extLst>
          </p:cNvPr>
          <p:cNvSpPr/>
          <p:nvPr/>
        </p:nvSpPr>
        <p:spPr>
          <a:xfrm>
            <a:off x="5367130" y="2747501"/>
            <a:ext cx="6520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 Student(Person):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</a:t>
            </a:r>
            <a:r>
              <a:rPr lang="en-US" dirty="0">
                <a:solidFill>
                  <a:srgbClr val="0000CD"/>
                </a:solidFill>
              </a:rPr>
              <a:t>def</a:t>
            </a:r>
            <a:r>
              <a:rPr lang="en-US" dirty="0">
                <a:solidFill>
                  <a:srgbClr val="000000"/>
                </a:solidFill>
              </a:rPr>
              <a:t> __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__(self, 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lname</a:t>
            </a:r>
            <a:r>
              <a:rPr lang="en-US" dirty="0">
                <a:solidFill>
                  <a:srgbClr val="000000"/>
                </a:solidFill>
              </a:rPr>
              <a:t>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  </a:t>
            </a:r>
            <a:r>
              <a:rPr lang="en-US" dirty="0">
                <a:solidFill>
                  <a:srgbClr val="0000CD"/>
                </a:solidFill>
              </a:rPr>
              <a:t>super</a:t>
            </a:r>
            <a:r>
              <a:rPr lang="en-US" dirty="0">
                <a:solidFill>
                  <a:srgbClr val="000000"/>
                </a:solidFill>
              </a:rPr>
              <a:t>().__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__(</a:t>
            </a:r>
            <a:r>
              <a:rPr lang="en-US" dirty="0" err="1">
                <a:solidFill>
                  <a:srgbClr val="000000"/>
                </a:solidFill>
              </a:rPr>
              <a:t>fname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lname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self.graduationyear</a:t>
            </a:r>
            <a:r>
              <a:rPr lang="en-US" dirty="0">
                <a:solidFill>
                  <a:srgbClr val="000000"/>
                </a:solidFill>
              </a:rPr>
              <a:t> = </a:t>
            </a:r>
            <a:r>
              <a:rPr lang="en-US" dirty="0">
                <a:solidFill>
                  <a:srgbClr val="FF0000"/>
                </a:solidFill>
              </a:rPr>
              <a:t>2019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welcome(self):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tr-TR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self.graduationyear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0413740-4BDE-4694-82CB-22C0D96E5E99}"/>
              </a:ext>
            </a:extLst>
          </p:cNvPr>
          <p:cNvSpPr/>
          <p:nvPr/>
        </p:nvSpPr>
        <p:spPr>
          <a:xfrm>
            <a:off x="5751766" y="5195779"/>
            <a:ext cx="344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 = Student(</a:t>
            </a:r>
            <a:r>
              <a:rPr lang="en-US" dirty="0">
                <a:solidFill>
                  <a:srgbClr val="A52A2A"/>
                </a:solidFill>
              </a:rPr>
              <a:t>"Mike"</a:t>
            </a:r>
            <a:r>
              <a:rPr lang="en-US" dirty="0">
                <a:solidFill>
                  <a:srgbClr val="000000"/>
                </a:solidFill>
              </a:rPr>
              <a:t>, </a:t>
            </a:r>
            <a:r>
              <a:rPr lang="en-US" dirty="0">
                <a:solidFill>
                  <a:srgbClr val="A52A2A"/>
                </a:solidFill>
              </a:rPr>
              <a:t>"Olsen"</a:t>
            </a:r>
            <a:r>
              <a:rPr lang="en-US" dirty="0">
                <a:solidFill>
                  <a:srgbClr val="000000"/>
                </a:solidFill>
              </a:rPr>
              <a:t>, </a:t>
            </a:r>
            <a:r>
              <a:rPr lang="en-US" dirty="0">
                <a:solidFill>
                  <a:srgbClr val="FF0000"/>
                </a:solidFill>
              </a:rPr>
              <a:t>2019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1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Iterators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C183DAD-0857-4416-893A-67D0603BA608}"/>
              </a:ext>
            </a:extLst>
          </p:cNvPr>
          <p:cNvSpPr/>
          <p:nvPr/>
        </p:nvSpPr>
        <p:spPr>
          <a:xfrm>
            <a:off x="424393" y="1011213"/>
            <a:ext cx="740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Lists, tuples, dictionaries, and sets are all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iterable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objects. 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D150AE2-D736-4383-8A07-27BFB4A28B75}"/>
              </a:ext>
            </a:extLst>
          </p:cNvPr>
          <p:cNvSpPr/>
          <p:nvPr/>
        </p:nvSpPr>
        <p:spPr>
          <a:xfrm>
            <a:off x="424393" y="20333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1DD448A-985D-4FE8-869A-DC8C66766622}"/>
              </a:ext>
            </a:extLst>
          </p:cNvPr>
          <p:cNvSpPr/>
          <p:nvPr/>
        </p:nvSpPr>
        <p:spPr>
          <a:xfrm>
            <a:off x="7566991" y="2129028"/>
            <a:ext cx="3511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24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1FDDCCA-33EB-4FFD-81D0-6851F0A910A3}"/>
              </a:ext>
            </a:extLst>
          </p:cNvPr>
          <p:cNvSpPr/>
          <p:nvPr/>
        </p:nvSpPr>
        <p:spPr>
          <a:xfrm>
            <a:off x="6934523" y="1631460"/>
            <a:ext cx="21332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300 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CD75F79-1AE3-438A-A6FC-5D4289332ABA}"/>
              </a:ext>
            </a:extLst>
          </p:cNvPr>
          <p:cNvSpPr/>
          <p:nvPr/>
        </p:nvSpPr>
        <p:spPr>
          <a:xfrm>
            <a:off x="1905161" y="1631460"/>
            <a:ext cx="21332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15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Modules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7E5828D-0272-4DCB-97F6-365FC1B357C0}"/>
              </a:ext>
            </a:extLst>
          </p:cNvPr>
          <p:cNvSpPr/>
          <p:nvPr/>
        </p:nvSpPr>
        <p:spPr>
          <a:xfrm>
            <a:off x="6801678" y="1363960"/>
            <a:ext cx="4280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mymodule.greeting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"Jonathan"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FE29FE6-F0D2-40FB-8970-F50838C3AC68}"/>
              </a:ext>
            </a:extLst>
          </p:cNvPr>
          <p:cNvSpPr/>
          <p:nvPr/>
        </p:nvSpPr>
        <p:spPr>
          <a:xfrm>
            <a:off x="331304" y="1739710"/>
            <a:ext cx="3684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greeting(name):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name)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95A5C4E-CEBD-474E-AD08-E1F819C0B687}"/>
              </a:ext>
            </a:extLst>
          </p:cNvPr>
          <p:cNvSpPr/>
          <p:nvPr/>
        </p:nvSpPr>
        <p:spPr>
          <a:xfrm>
            <a:off x="331304" y="107545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mymodule.py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BBB6BC9-FB60-4866-9928-55ADD3BA5FA5}"/>
              </a:ext>
            </a:extLst>
          </p:cNvPr>
          <p:cNvSpPr/>
          <p:nvPr/>
        </p:nvSpPr>
        <p:spPr>
          <a:xfrm>
            <a:off x="331304" y="3429000"/>
            <a:ext cx="3299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person1 =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"country"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"Norway"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82DBEC1-1FE5-4146-8809-E9863D9A9B74}"/>
              </a:ext>
            </a:extLst>
          </p:cNvPr>
          <p:cNvSpPr/>
          <p:nvPr/>
        </p:nvSpPr>
        <p:spPr>
          <a:xfrm>
            <a:off x="6801678" y="2425789"/>
            <a:ext cx="428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mymodule.person1[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7793571-30C3-463A-BAE4-70C7555C57F4}"/>
              </a:ext>
            </a:extLst>
          </p:cNvPr>
          <p:cNvSpPr/>
          <p:nvPr/>
        </p:nvSpPr>
        <p:spPr>
          <a:xfrm>
            <a:off x="6801678" y="4240049"/>
            <a:ext cx="329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mx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mx.person1[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9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Try Except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A68B4E-B179-4643-B858-CD19E48D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9" y="975399"/>
            <a:ext cx="977023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block lets you test a block of code for errors.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except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block lets you handle the error.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finally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block lets you execute code, regardless of the result of the try- and except blocks.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3D7331E-6879-47D0-922E-E849E1DD1804}"/>
              </a:ext>
            </a:extLst>
          </p:cNvPr>
          <p:cNvSpPr/>
          <p:nvPr/>
        </p:nvSpPr>
        <p:spPr>
          <a:xfrm>
            <a:off x="159349" y="2841288"/>
            <a:ext cx="4372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"An exception occurred"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680BA12-5CCD-470F-A47B-72374E935E3D}"/>
              </a:ext>
            </a:extLst>
          </p:cNvPr>
          <p:cNvSpPr/>
          <p:nvPr/>
        </p:nvSpPr>
        <p:spPr>
          <a:xfrm>
            <a:off x="5830957" y="29566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"Something went wrong"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finally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'try except' is finished"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49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File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74994A-7CB2-4824-86BA-AB4FDEBD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9" y="1075450"/>
            <a:ext cx="772692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open()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takes two parameters; 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D79052-6139-4EB0-A3E4-D2F3B1E5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1" y="1692601"/>
            <a:ext cx="911659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Read - Default value. Opens a file for reading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Append - Opens a file for appending, creates the file if it does not exist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Write - Opens a file for writing, creates the file if it does not exist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Create - Creates the specified file, returns an error if the file exists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32A50E-844C-488F-9100-D6B44D9E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1" y="2898202"/>
            <a:ext cx="495840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Text - Default value. Text mode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Binary - Binary mode (e.g. images)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0FEE89FE-5FD2-4F34-9F5F-B236C21EE0AF}"/>
              </a:ext>
            </a:extLst>
          </p:cNvPr>
          <p:cNvSpPr/>
          <p:nvPr/>
        </p:nvSpPr>
        <p:spPr>
          <a:xfrm>
            <a:off x="537500" y="4235983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4DF0D6D-30DE-43D4-AF43-E041A0285363}"/>
              </a:ext>
            </a:extLst>
          </p:cNvPr>
          <p:cNvSpPr/>
          <p:nvPr/>
        </p:nvSpPr>
        <p:spPr>
          <a:xfrm>
            <a:off x="530411" y="460029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2972A97-74F9-4695-93BB-BC48939E7043}"/>
              </a:ext>
            </a:extLst>
          </p:cNvPr>
          <p:cNvSpPr/>
          <p:nvPr/>
        </p:nvSpPr>
        <p:spPr>
          <a:xfrm>
            <a:off x="530411" y="498073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E810AEB-0F6A-40D6-BA9E-F37A43E48433}"/>
              </a:ext>
            </a:extLst>
          </p:cNvPr>
          <p:cNvSpPr/>
          <p:nvPr/>
        </p:nvSpPr>
        <p:spPr>
          <a:xfrm>
            <a:off x="537500" y="529676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FFDC7189-7E3D-47DE-8949-626384F738D8}"/>
              </a:ext>
            </a:extLst>
          </p:cNvPr>
          <p:cNvSpPr/>
          <p:nvPr/>
        </p:nvSpPr>
        <p:spPr>
          <a:xfrm>
            <a:off x="6851374" y="4235983"/>
            <a:ext cx="3983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0F83B1A-2976-4CCC-87C4-210CDE9B2940}"/>
              </a:ext>
            </a:extLst>
          </p:cNvPr>
          <p:cNvSpPr/>
          <p:nvPr/>
        </p:nvSpPr>
        <p:spPr>
          <a:xfrm>
            <a:off x="6851374" y="541130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63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File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728634-2D48-4D1B-8967-2C6B1418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3068C713-2C7A-4600-8628-AFC1AF772F89}"/>
              </a:ext>
            </a:extLst>
          </p:cNvPr>
          <p:cNvSpPr/>
          <p:nvPr/>
        </p:nvSpPr>
        <p:spPr>
          <a:xfrm>
            <a:off x="159349" y="11056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"demofile2.txt"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"Now the file has more content!"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8C76E25-3AC5-43E1-949B-0492C06F1B3F}"/>
              </a:ext>
            </a:extLst>
          </p:cNvPr>
          <p:cNvSpPr/>
          <p:nvPr/>
        </p:nvSpPr>
        <p:spPr>
          <a:xfrm>
            <a:off x="159349" y="26983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"demofile3.txt"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"Woops! I have deleted the content!"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AAD1BD0-BE46-46C8-AEB1-6ACE26A12F2F}"/>
              </a:ext>
            </a:extLst>
          </p:cNvPr>
          <p:cNvSpPr/>
          <p:nvPr/>
        </p:nvSpPr>
        <p:spPr>
          <a:xfrm>
            <a:off x="159349" y="4495401"/>
            <a:ext cx="3975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os</a:t>
            </a:r>
            <a:br>
              <a:rPr lang="pt-BR" dirty="0"/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os.remove(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os.rmdir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myfolder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Resources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20FAE28-1FDE-42A4-9D21-6305E3B043E8}"/>
              </a:ext>
            </a:extLst>
          </p:cNvPr>
          <p:cNvSpPr/>
          <p:nvPr/>
        </p:nvSpPr>
        <p:spPr>
          <a:xfrm>
            <a:off x="486578" y="1536174"/>
            <a:ext cx="5645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W3Schools Online Web Tutorials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hlinkClick r:id="rId2"/>
              </a:rPr>
              <a:t>https://www.w3schools.com</a:t>
            </a:r>
            <a:endParaRPr lang="tr-TR" sz="2400" dirty="0">
              <a:solidFill>
                <a:schemeClr val="accent1"/>
              </a:solidFill>
            </a:endParaRPr>
          </a:p>
          <a:p>
            <a:endParaRPr lang="tr-TR" sz="2400" dirty="0">
              <a:solidFill>
                <a:schemeClr val="bg2">
                  <a:lumMod val="10000"/>
                </a:schemeClr>
              </a:solidFill>
            </a:endParaRPr>
          </a:p>
          <a:p>
            <a:endParaRPr lang="tr-TR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Stack Overflow</a:t>
            </a:r>
            <a:br>
              <a:rPr lang="tr-TR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tr-TR" sz="2400" dirty="0">
                <a:solidFill>
                  <a:schemeClr val="accent1"/>
                </a:solidFill>
                <a:hlinkClick r:id="rId3"/>
              </a:rPr>
              <a:t>https://stackoverflow.com</a:t>
            </a:r>
            <a:endParaRPr lang="tr-TR" sz="2400" dirty="0">
              <a:solidFill>
                <a:schemeClr val="accent1"/>
              </a:solidFill>
            </a:endParaRPr>
          </a:p>
          <a:p>
            <a:pPr lvl="1"/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220" name="Picture 4" descr="Image result for stack overflow">
            <a:extLst>
              <a:ext uri="{FF2B5EF4-FFF2-40B4-BE49-F238E27FC236}">
                <a16:creationId xmlns:a16="http://schemas.microsoft.com/office/drawing/2014/main" id="{3DE6D5CD-47ED-4DDA-A419-C1828917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5" y="2889883"/>
            <a:ext cx="2764899" cy="10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w3schools">
            <a:extLst>
              <a:ext uri="{FF2B5EF4-FFF2-40B4-BE49-F238E27FC236}">
                <a16:creationId xmlns:a16="http://schemas.microsoft.com/office/drawing/2014/main" id="{188A83B0-F354-4E6A-9496-4CBE9A0E0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6" t="4620" r="25352" b="6282"/>
          <a:stretch/>
        </p:blipFill>
        <p:spPr bwMode="auto">
          <a:xfrm>
            <a:off x="6979088" y="1353847"/>
            <a:ext cx="887896" cy="87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6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Grades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720FAE28-1FDE-42A4-9D21-6305E3B043E8}"/>
              </a:ext>
            </a:extLst>
          </p:cNvPr>
          <p:cNvSpPr/>
          <p:nvPr/>
        </p:nvSpPr>
        <p:spPr>
          <a:xfrm>
            <a:off x="543661" y="1802082"/>
            <a:ext cx="3577765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HomeWorks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         30%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MidTerm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Exam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    30%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Final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Exam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            40%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Bonus        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up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to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 20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</a:rPr>
              <a:t>pt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1BDC05F-8CFD-49B3-A066-A28E2DCEC273}"/>
              </a:ext>
            </a:extLst>
          </p:cNvPr>
          <p:cNvSpPr/>
          <p:nvPr/>
        </p:nvSpPr>
        <p:spPr>
          <a:xfrm>
            <a:off x="4691270" y="1958118"/>
            <a:ext cx="6957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Every homework, submitted </a:t>
            </a:r>
            <a:r>
              <a:rPr lang="en-US" sz="2400" dirty="0">
                <a:solidFill>
                  <a:srgbClr val="FF0000"/>
                </a:solidFill>
              </a:rPr>
              <a:t>up to 1 week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after the deadline, receives </a:t>
            </a:r>
            <a:r>
              <a:rPr lang="en-US" sz="2400" dirty="0">
                <a:solidFill>
                  <a:srgbClr val="FF0000"/>
                </a:solidFill>
              </a:rPr>
              <a:t>-30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penalty.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Homeworks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submitted </a:t>
            </a:r>
            <a:r>
              <a:rPr lang="en-US" sz="2400" dirty="0">
                <a:solidFill>
                  <a:srgbClr val="FF0000"/>
                </a:solidFill>
              </a:rPr>
              <a:t>1 week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after the deadline </a:t>
            </a:r>
            <a:r>
              <a:rPr lang="en-US" sz="2400" dirty="0">
                <a:solidFill>
                  <a:srgbClr val="FF0000"/>
                </a:solidFill>
              </a:rPr>
              <a:t>won’t be accepted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Python </a:t>
            </a:r>
            <a:r>
              <a:rPr lang="en-US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Quickstart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5390C17-EAC0-4492-9B90-C5C0A43DAC33}"/>
              </a:ext>
            </a:extLst>
          </p:cNvPr>
          <p:cNvSpPr/>
          <p:nvPr/>
        </p:nvSpPr>
        <p:spPr>
          <a:xfrm>
            <a:off x="238701" y="123208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CD13940-2F6D-4824-B784-8B26469B0ED0}"/>
              </a:ext>
            </a:extLst>
          </p:cNvPr>
          <p:cNvSpPr/>
          <p:nvPr/>
        </p:nvSpPr>
        <p:spPr>
          <a:xfrm>
            <a:off x="5071493" y="1216752"/>
            <a:ext cx="5123518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C:\Users\</a:t>
            </a:r>
            <a:r>
              <a:rPr lang="en-US" i="1" dirty="0">
                <a:solidFill>
                  <a:srgbClr val="FFFFFF"/>
                </a:solidFill>
                <a:latin typeface="Consolas" panose="020B0609020204030204" pitchFamily="49" charset="0"/>
              </a:rPr>
              <a:t>Your Name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&gt;python helloworld.py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E47BCF8-6E63-4BA4-8151-D10416DA289D}"/>
              </a:ext>
            </a:extLst>
          </p:cNvPr>
          <p:cNvSpPr/>
          <p:nvPr/>
        </p:nvSpPr>
        <p:spPr>
          <a:xfrm>
            <a:off x="5071493" y="1738897"/>
            <a:ext cx="183095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Hello, World!</a:t>
            </a:r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4670798-C47A-4F53-B00A-6E7AC52906A4}"/>
              </a:ext>
            </a:extLst>
          </p:cNvPr>
          <p:cNvSpPr/>
          <p:nvPr/>
        </p:nvSpPr>
        <p:spPr>
          <a:xfrm>
            <a:off x="159349" y="2801746"/>
            <a:ext cx="249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Python Command Line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204CADD-47F1-4866-981F-11827F036FCD}"/>
              </a:ext>
            </a:extLst>
          </p:cNvPr>
          <p:cNvSpPr/>
          <p:nvPr/>
        </p:nvSpPr>
        <p:spPr>
          <a:xfrm>
            <a:off x="238701" y="3429000"/>
            <a:ext cx="11714598" cy="120032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C:\Users\</a:t>
            </a:r>
            <a:r>
              <a:rPr lang="en-US" i="1" dirty="0">
                <a:solidFill>
                  <a:srgbClr val="FFFFFF"/>
                </a:solidFill>
                <a:latin typeface="Consolas" panose="020B0609020204030204" pitchFamily="49" charset="0"/>
              </a:rPr>
              <a:t>Your Name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&gt;python</a:t>
            </a: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Python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3.6.4 (v3.6.4:d48eceb, Dec 19 2017, 06:04:45) [MSC v.1900 32 bit (Intel)] on win32</a:t>
            </a:r>
            <a:b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Type "help", "copyright", "credits" or "license" for more information.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&gt;&gt;&gt; print("Hello, World!")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4A7B8A1-4C2E-487D-8001-39584DFF5B4A}"/>
              </a:ext>
            </a:extLst>
          </p:cNvPr>
          <p:cNvSpPr/>
          <p:nvPr/>
        </p:nvSpPr>
        <p:spPr>
          <a:xfrm>
            <a:off x="238701" y="5013994"/>
            <a:ext cx="944489" cy="3693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exit()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Python Indentation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CC8BDFBC-679C-410A-B499-77B85EB4655D}"/>
              </a:ext>
            </a:extLst>
          </p:cNvPr>
          <p:cNvSpPr/>
          <p:nvPr/>
        </p:nvSpPr>
        <p:spPr>
          <a:xfrm>
            <a:off x="278295" y="1104757"/>
            <a:ext cx="7248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Python uses indentation to indicate a block of code.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BA7FF6F-3618-4160-BB65-3BD5487100D8}"/>
              </a:ext>
            </a:extLst>
          </p:cNvPr>
          <p:cNvSpPr/>
          <p:nvPr/>
        </p:nvSpPr>
        <p:spPr>
          <a:xfrm>
            <a:off x="278295" y="25886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"Five is greater than two!"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D49D174-7346-4067-8D08-751C70F4BCA8}"/>
              </a:ext>
            </a:extLst>
          </p:cNvPr>
          <p:cNvSpPr/>
          <p:nvPr/>
        </p:nvSpPr>
        <p:spPr>
          <a:xfrm>
            <a:off x="5817705" y="2635489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"Five is greater than two!"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B13900C-3F8C-457F-9421-03C5DFA27C49}"/>
              </a:ext>
            </a:extLst>
          </p:cNvPr>
          <p:cNvSpPr/>
          <p:nvPr/>
        </p:nvSpPr>
        <p:spPr>
          <a:xfrm>
            <a:off x="278295" y="42579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"Five is greater than two!"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"Five is greater than two!"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E542F74-BC4F-4B51-920B-78312710DB83}"/>
              </a:ext>
            </a:extLst>
          </p:cNvPr>
          <p:cNvSpPr/>
          <p:nvPr/>
        </p:nvSpPr>
        <p:spPr>
          <a:xfrm>
            <a:off x="5817705" y="4396407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"Five is greater than two!"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"Five is greater than two!"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0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Variables</a:t>
            </a:r>
            <a:r>
              <a:rPr lang="tr-TR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tr-TR" sz="28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Comments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84BA003-DFF0-4321-B5B5-864A54C16261}"/>
              </a:ext>
            </a:extLst>
          </p:cNvPr>
          <p:cNvSpPr/>
          <p:nvPr/>
        </p:nvSpPr>
        <p:spPr>
          <a:xfrm>
            <a:off x="159350" y="1011991"/>
            <a:ext cx="311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7B132C9-47CD-4025-A8CF-749F0582D70B}"/>
              </a:ext>
            </a:extLst>
          </p:cNvPr>
          <p:cNvSpPr/>
          <p:nvPr/>
        </p:nvSpPr>
        <p:spPr>
          <a:xfrm>
            <a:off x="0" y="4623478"/>
            <a:ext cx="4529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#This is a comment.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2847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number: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590CF3D-1CDB-4695-BDC0-74E31DD1B203}"/>
              </a:ext>
            </a:extLst>
          </p:cNvPr>
          <p:cNvSpPr/>
          <p:nvPr/>
        </p:nvSpPr>
        <p:spPr>
          <a:xfrm>
            <a:off x="5844211" y="4058407"/>
            <a:ext cx="3869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"""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This is a comment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written in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more than just one line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082D1969-1E5D-4AB7-AE3F-564AB80D8266}"/>
              </a:ext>
            </a:extLst>
          </p:cNvPr>
          <p:cNvSpPr/>
          <p:nvPr/>
        </p:nvSpPr>
        <p:spPr>
          <a:xfrm>
            <a:off x="5870714" y="1045267"/>
            <a:ext cx="5022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is of type int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is now of type str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3255D9A-5376-44C8-A85C-BBDDD602421A}"/>
              </a:ext>
            </a:extLst>
          </p:cNvPr>
          <p:cNvSpPr/>
          <p:nvPr/>
        </p:nvSpPr>
        <p:spPr>
          <a:xfrm>
            <a:off x="159349" y="2505670"/>
            <a:ext cx="2650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is the same as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'John'</a:t>
            </a:r>
            <a:endParaRPr lang="en-US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F64002E-3670-4BFF-9EC5-A29800B724BC}"/>
              </a:ext>
            </a:extLst>
          </p:cNvPr>
          <p:cNvSpPr/>
          <p:nvPr/>
        </p:nvSpPr>
        <p:spPr>
          <a:xfrm>
            <a:off x="5870714" y="24133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x, y, z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9349" y="171387"/>
            <a:ext cx="1194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Variables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0CAB389-F17F-4E33-8A6B-94558FB04F14}"/>
              </a:ext>
            </a:extLst>
          </p:cNvPr>
          <p:cNvSpPr/>
          <p:nvPr/>
        </p:nvSpPr>
        <p:spPr>
          <a:xfrm>
            <a:off x="291547" y="1159062"/>
            <a:ext cx="227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"Python is "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+ y)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AC116EC-EF92-4836-9B0A-73A4FB32640B}"/>
              </a:ext>
            </a:extLst>
          </p:cNvPr>
          <p:cNvSpPr/>
          <p:nvPr/>
        </p:nvSpPr>
        <p:spPr>
          <a:xfrm>
            <a:off x="4346712" y="1159062"/>
            <a:ext cx="1934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br>
              <a:rPr lang="es-ES" dirty="0"/>
            </a:b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 + y)</a:t>
            </a:r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3400656-25DC-4EEE-BE97-C07BF57CC484}"/>
              </a:ext>
            </a:extLst>
          </p:cNvPr>
          <p:cNvSpPr/>
          <p:nvPr/>
        </p:nvSpPr>
        <p:spPr>
          <a:xfrm>
            <a:off x="7686261" y="1134358"/>
            <a:ext cx="22926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br>
              <a:rPr lang="es-ES" dirty="0"/>
            </a:b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 + y)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CB524E2-E2BC-47FE-B320-3A5B9D8B3925}"/>
              </a:ext>
            </a:extLst>
          </p:cNvPr>
          <p:cNvSpPr/>
          <p:nvPr/>
        </p:nvSpPr>
        <p:spPr>
          <a:xfrm>
            <a:off x="291547" y="3429000"/>
            <a:ext cx="42804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"fantastic"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"Python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"Python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7C64A6C-CCDB-4E0C-B322-C6C418549CCD}"/>
              </a:ext>
            </a:extLst>
          </p:cNvPr>
          <p:cNvSpPr/>
          <p:nvPr/>
        </p:nvSpPr>
        <p:spPr>
          <a:xfrm>
            <a:off x="159349" y="2688607"/>
            <a:ext cx="292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Global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Segoe UI" panose="020B0502040204020203" pitchFamily="34" charset="0"/>
              </a:rPr>
              <a:t>and</a:t>
            </a:r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Local</a:t>
            </a:r>
            <a:r>
              <a:rPr lang="tr-TR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Variables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9D077C4-1677-4067-B68A-89C6547CAA87}"/>
              </a:ext>
            </a:extLst>
          </p:cNvPr>
          <p:cNvSpPr/>
          <p:nvPr/>
        </p:nvSpPr>
        <p:spPr>
          <a:xfrm>
            <a:off x="6665844" y="3649247"/>
            <a:ext cx="3975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global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"fantastic"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"Python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3D84629E-4290-4482-B1A5-8C8614ADBFC1}"/>
    </a:ext>
  </a:extLst>
</a:theme>
</file>

<file path=ppt/theme/theme2.xml><?xml version="1.0" encoding="utf-8"?>
<a:theme xmlns:a="http://schemas.openxmlformats.org/drawingml/2006/main" name="Özel Tasarım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BA4213C9-C280-4A84-831D-B51285518457}"/>
    </a:ext>
  </a:extLst>
</a:theme>
</file>

<file path=ppt/theme/theme3.xml><?xml version="1.0" encoding="utf-8"?>
<a:theme xmlns:a="http://schemas.openxmlformats.org/drawingml/2006/main" name="1_Özel Tasarım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9F33FF1C-7399-4916-A2B9-F75F89C4171D}"/>
    </a:ext>
  </a:extLst>
</a:theme>
</file>

<file path=ppt/theme/theme4.xml><?xml version="1.0" encoding="utf-8"?>
<a:theme xmlns:a="http://schemas.openxmlformats.org/drawingml/2006/main" name="2_Özel Tasarım">
  <a:themeElements>
    <a:clrScheme name="Kurumsal_Gri">
      <a:dk1>
        <a:srgbClr val="76777A"/>
      </a:dk1>
      <a:lt1>
        <a:sysClr val="window" lastClr="FFFFFF"/>
      </a:lt1>
      <a:dk2>
        <a:srgbClr val="7677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kırçay_Kurumsal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Şablonsonsonsonson" id="{F8B1C065-14D2-4FE9-9F94-9CBDD7A9847C}" vid="{D2E332E5-F850-46EE-B9CC-12CC129415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Kurumsal Sunum Formatı 3</Template>
  <TotalTime>2869</TotalTime>
  <Words>1447</Words>
  <Application>Microsoft Office PowerPoint</Application>
  <PresentationFormat>Geniş ekran</PresentationFormat>
  <Paragraphs>426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4</vt:i4>
      </vt:variant>
      <vt:variant>
        <vt:lpstr>Slayt Başlıkları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Segoe UI</vt:lpstr>
      <vt:lpstr>Verdana</vt:lpstr>
      <vt:lpstr>Office Teması</vt:lpstr>
      <vt:lpstr>Özel Tasarım</vt:lpstr>
      <vt:lpstr>1_Özel Tasarım</vt:lpstr>
      <vt:lpstr>2_Özel Tasarım</vt:lpstr>
      <vt:lpstr>Introduction to Programming Vahid Akram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Deniz KILINÇ</dc:creator>
  <cp:lastModifiedBy>Vahid AKRAM</cp:lastModifiedBy>
  <cp:revision>211</cp:revision>
  <dcterms:created xsi:type="dcterms:W3CDTF">2019-08-06T06:58:01Z</dcterms:created>
  <dcterms:modified xsi:type="dcterms:W3CDTF">2019-10-15T14:58:35Z</dcterms:modified>
</cp:coreProperties>
</file>