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744E1E-2313-4220-B2A7-9CEB3CFCF304}">
  <a:tblStyle styleId="{10744E1E-2313-4220-B2A7-9CEB3CFCF30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21f3694d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21f3694d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2c137272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2c137272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Additional Surrogate Model: </a:t>
            </a:r>
            <a:endParaRPr/>
          </a:p>
          <a:p>
            <a:pPr indent="-298450" lvl="1" marL="914400" rtl="0" algn="l">
              <a:spcBef>
                <a:spcPts val="0"/>
              </a:spcBef>
              <a:spcAft>
                <a:spcPts val="0"/>
              </a:spcAft>
              <a:buSzPts val="1100"/>
              <a:buChar char="-"/>
            </a:pPr>
            <a:r>
              <a:rPr lang="en"/>
              <a:t>In order to show transferability they trained 2 6 layered CNNs for classifying MNIST and CIFAR10 datasets. </a:t>
            </a:r>
            <a:endParaRPr/>
          </a:p>
          <a:p>
            <a:pPr indent="-298450" lvl="1" marL="914400" rtl="0" algn="l">
              <a:spcBef>
                <a:spcPts val="0"/>
              </a:spcBef>
              <a:spcAft>
                <a:spcPts val="0"/>
              </a:spcAft>
              <a:buSzPts val="1100"/>
              <a:buChar char="-"/>
            </a:pPr>
            <a:r>
              <a:rPr lang="en"/>
              <a:t>We can add a vision transformer as another surrogate model (BUT wont it be an overkill)?</a:t>
            </a:r>
            <a:endParaRPr/>
          </a:p>
          <a:p>
            <a:pPr indent="-298450" lvl="2" marL="1371600" rtl="0" algn="l">
              <a:spcBef>
                <a:spcPts val="0"/>
              </a:spcBef>
              <a:spcAft>
                <a:spcPts val="0"/>
              </a:spcAft>
              <a:buSzPts val="1100"/>
              <a:buChar char="-"/>
            </a:pPr>
            <a:r>
              <a:rPr lang="en"/>
              <a:t>No we are planning to add it next to facenet and centernet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284d992e8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284d992e8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Additional Surrogate Model: </a:t>
            </a:r>
            <a:endParaRPr/>
          </a:p>
          <a:p>
            <a:pPr indent="-298450" lvl="1" marL="914400" rtl="0" algn="l">
              <a:spcBef>
                <a:spcPts val="0"/>
              </a:spcBef>
              <a:spcAft>
                <a:spcPts val="0"/>
              </a:spcAft>
              <a:buSzPts val="1100"/>
              <a:buChar char="-"/>
            </a:pPr>
            <a:r>
              <a:rPr lang="en"/>
              <a:t>In order to show transferability they trained 2 6 layered CNNs for classifying MNIST and CIFAR10 datasets. </a:t>
            </a:r>
            <a:endParaRPr/>
          </a:p>
          <a:p>
            <a:pPr indent="-298450" lvl="1" marL="914400" rtl="0" algn="l">
              <a:spcBef>
                <a:spcPts val="0"/>
              </a:spcBef>
              <a:spcAft>
                <a:spcPts val="0"/>
              </a:spcAft>
              <a:buSzPts val="1100"/>
              <a:buChar char="-"/>
            </a:pPr>
            <a:r>
              <a:rPr lang="en"/>
              <a:t>We can add a vision transformer as another surrogate model (BUT wont it be an overkill)?</a:t>
            </a:r>
            <a:endParaRPr/>
          </a:p>
          <a:p>
            <a:pPr indent="-298450" lvl="2" marL="1371600" rtl="0" algn="l">
              <a:spcBef>
                <a:spcPts val="0"/>
              </a:spcBef>
              <a:spcAft>
                <a:spcPts val="0"/>
              </a:spcAft>
              <a:buSzPts val="1100"/>
              <a:buChar char="-"/>
            </a:pPr>
            <a:r>
              <a:rPr lang="en"/>
              <a:t>Maybe we are planning to add it next to the commercial models, not for the transferability case.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c2c137272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c2c137272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Additional Surrogate Model: </a:t>
            </a:r>
            <a:endParaRPr/>
          </a:p>
          <a:p>
            <a:pPr indent="-298450" lvl="1" marL="914400" rtl="0" algn="l">
              <a:spcBef>
                <a:spcPts val="0"/>
              </a:spcBef>
              <a:spcAft>
                <a:spcPts val="0"/>
              </a:spcAft>
              <a:buSzPts val="1100"/>
              <a:buChar char="-"/>
            </a:pPr>
            <a:r>
              <a:rPr lang="en"/>
              <a:t>In order to show transferability they trained 2 6 layered CNNs for classifying MNIST and CIFAR10 datasets. </a:t>
            </a:r>
            <a:endParaRPr/>
          </a:p>
          <a:p>
            <a:pPr indent="-298450" lvl="1" marL="914400" rtl="0" algn="l">
              <a:spcBef>
                <a:spcPts val="0"/>
              </a:spcBef>
              <a:spcAft>
                <a:spcPts val="0"/>
              </a:spcAft>
              <a:buSzPts val="1100"/>
              <a:buChar char="-"/>
            </a:pPr>
            <a:r>
              <a:rPr lang="en"/>
              <a:t>We can add a vision transformer as another surrogate model (BUT wont it be an overkill)?</a:t>
            </a:r>
            <a:endParaRPr/>
          </a:p>
          <a:p>
            <a:pPr indent="-298450" lvl="2" marL="1371600" rtl="0" algn="l">
              <a:spcBef>
                <a:spcPts val="0"/>
              </a:spcBef>
              <a:spcAft>
                <a:spcPts val="0"/>
              </a:spcAft>
              <a:buSzPts val="1100"/>
              <a:buChar char="-"/>
            </a:pPr>
            <a:r>
              <a:rPr lang="en"/>
              <a:t>Maybe we are planning to add it next to the commercial models, not for the transferability case.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c284d992e8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c284d992e8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c284d992e8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c284d992e8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c21f3694d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c21f3694d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20ced8b15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20ced8b15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Facial recognition is extensively utilized in everyday devices such as smartphones for secure authentication, enabling users to unlock their devices with a simple glance or a touch.</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Security systems at airports, train stations, and other public venues increasingly rely on facial recognition technology to expedite identification processes and enhance overall safety measures..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Social media platforms integrate facial recognition algorithms to streamline user experiences, allowing for automatic tagging of friends in photos and delivering personalized content recommendations.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Retailers utilize facial recognition technology to analyze customer demographics and behavior, enabling targeted marketing strategies and enhancing customer engagement.</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c20ced8b15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c20ced8b15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As facial recognition technology becomes more common, we need to think about how it affects our privacy. When our faces are scanned, it can invade our personal space and take away our control over our own information.As we deal with this technology, it's important to remember that while it can be convenient, it shouldn't harm our right to privacy. Our online identities need to be kept safe, and rules should be in place to make sure facial recognition doesn't invade our privacy</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20ced8b15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c20ced8b15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Obfuscating faces in images means hiding or blurring them so that they can't be easily recognized. It's a way to protect people's privacy when sharing photos or videos, especially if they haven't given permission to be show.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Whether you're posting pictures online, going to events, or doing stuff on the internet, our way of hiding faces gives you control. You can feel secure knowing your privacy is being looked after and kept safe.</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21f3694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c21f3694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21f3694d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21f3694d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21f3694d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21f3694d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The methodology includes annotating faces within the ImageNet dataset using Amazon Rekognition and crowdsourcing for refinement, followed by assessing the impact of face obfuscation (blurring and overlaying) on model recognition accuracy and feature transferability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284d992e8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c284d992e8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21f3694d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21f3694d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87000" y="624175"/>
            <a:ext cx="8222100" cy="1152600"/>
          </a:xfrm>
          <a:prstGeom prst="rect">
            <a:avLst/>
          </a:prstGeom>
        </p:spPr>
        <p:txBody>
          <a:bodyPr anchorCtr="0" anchor="b" bIns="91425" lIns="91425" spcFirstLastPara="1" rIns="91425" wrap="square" tIns="91425">
            <a:normAutofit fontScale="90000"/>
          </a:bodyPr>
          <a:lstStyle/>
          <a:p>
            <a:pPr indent="0" lvl="0" marL="0" rtl="0" algn="ctr">
              <a:lnSpc>
                <a:spcPct val="115000"/>
              </a:lnSpc>
              <a:spcBef>
                <a:spcPts val="1200"/>
              </a:spcBef>
              <a:spcAft>
                <a:spcPts val="1200"/>
              </a:spcAft>
              <a:buNone/>
            </a:pPr>
            <a:r>
              <a:rPr b="1" lang="en" sz="2655"/>
              <a:t>Efficient Image Poisoning as Defense: Disrupting Profile Matching on OSNs and Preserving Human Comprehension </a:t>
            </a:r>
            <a:endParaRPr b="1" sz="4533"/>
          </a:p>
        </p:txBody>
      </p:sp>
      <p:sp>
        <p:nvSpPr>
          <p:cNvPr id="86" name="Google Shape;86;p13"/>
          <p:cNvSpPr txBox="1"/>
          <p:nvPr>
            <p:ph idx="1" type="subTitle"/>
          </p:nvPr>
        </p:nvSpPr>
        <p:spPr>
          <a:xfrm>
            <a:off x="630725" y="2440250"/>
            <a:ext cx="8222100" cy="2316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Course: CS577 Data Privacy</a:t>
            </a:r>
            <a:endParaRPr/>
          </a:p>
          <a:p>
            <a:pPr indent="0" lvl="0" marL="0" rtl="0" algn="l">
              <a:spcBef>
                <a:spcPts val="0"/>
              </a:spcBef>
              <a:spcAft>
                <a:spcPts val="0"/>
              </a:spcAft>
              <a:buNone/>
            </a:pPr>
            <a:r>
              <a:rPr lang="en"/>
              <a:t>Course Instructor: Asst. Prof. Sinem Sav</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Group Number 03:</a:t>
            </a:r>
            <a:endParaRPr/>
          </a:p>
          <a:p>
            <a:pPr indent="457200" lvl="0" marL="457200" rtl="0" algn="l">
              <a:spcBef>
                <a:spcPts val="0"/>
              </a:spcBef>
              <a:spcAft>
                <a:spcPts val="0"/>
              </a:spcAft>
              <a:buNone/>
            </a:pPr>
            <a:r>
              <a:rPr lang="en"/>
              <a:t>Aqsa Shabbir</a:t>
            </a:r>
            <a:endParaRPr/>
          </a:p>
          <a:p>
            <a:pPr indent="457200" lvl="0" marL="457200" rtl="0" algn="l">
              <a:spcBef>
                <a:spcPts val="0"/>
              </a:spcBef>
              <a:spcAft>
                <a:spcPts val="0"/>
              </a:spcAft>
              <a:buNone/>
            </a:pPr>
            <a:r>
              <a:rPr lang="en"/>
              <a:t>Kousar Saleem</a:t>
            </a:r>
            <a:endParaRPr/>
          </a:p>
          <a:p>
            <a:pPr indent="457200" lvl="0" marL="457200" rtl="0" algn="l">
              <a:spcBef>
                <a:spcPts val="0"/>
              </a:spcBef>
              <a:spcAft>
                <a:spcPts val="0"/>
              </a:spcAft>
              <a:buNone/>
            </a:pPr>
            <a:r>
              <a:rPr lang="en"/>
              <a:t>Noor Muhammad</a:t>
            </a:r>
            <a:endParaRPr/>
          </a:p>
          <a:p>
            <a:pPr indent="457200" lvl="0" marL="457200" rtl="0" algn="l">
              <a:spcBef>
                <a:spcPts val="0"/>
              </a:spcBef>
              <a:spcAft>
                <a:spcPts val="0"/>
              </a:spcAft>
              <a:buNone/>
            </a:pPr>
            <a:r>
              <a:rPr lang="en"/>
              <a:t>Mehmet</a:t>
            </a:r>
            <a:r>
              <a:rPr lang="en"/>
              <a:t> Kadri Gofralılar</a:t>
            </a:r>
            <a:endParaRPr/>
          </a:p>
          <a:p>
            <a:pPr indent="457200" lvl="0" marL="457200" rtl="0" algn="l">
              <a:spcBef>
                <a:spcPts val="0"/>
              </a:spcBef>
              <a:spcAft>
                <a:spcPts val="0"/>
              </a:spcAft>
              <a:buNone/>
            </a:pPr>
            <a:r>
              <a:rPr lang="en"/>
              <a:t>Ecem </a:t>
            </a:r>
            <a:r>
              <a:rPr lang="en"/>
              <a:t>İlgün</a:t>
            </a:r>
            <a:endParaRPr/>
          </a:p>
          <a:p>
            <a:pPr indent="457200" lvl="0" marL="457200" rtl="0" algn="l">
              <a:spcBef>
                <a:spcPts val="0"/>
              </a:spcBef>
              <a:spcAft>
                <a:spcPts val="0"/>
              </a:spcAft>
              <a:buNone/>
            </a:pPr>
            <a:r>
              <a:rPr lang="en"/>
              <a:t>											</a:t>
            </a:r>
            <a:r>
              <a:rPr lang="en" sz="1570"/>
              <a:t>Date: 14th March, 2024</a:t>
            </a:r>
            <a:endParaRPr sz="1570"/>
          </a:p>
        </p:txBody>
      </p:sp>
      <p:sp>
        <p:nvSpPr>
          <p:cNvPr id="87" name="Google Shape;87;p13"/>
          <p:cNvSpPr txBox="1"/>
          <p:nvPr>
            <p:ph idx="12" type="sldNum"/>
          </p:nvPr>
        </p:nvSpPr>
        <p:spPr>
          <a:xfrm>
            <a:off x="-164969" y="4568865"/>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500"/>
              <a:t>‹#›</a:t>
            </a:fld>
            <a:endParaRPr b="1"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67" name="Google Shape;167;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Design two new loss functions:</a:t>
            </a:r>
            <a:endParaRPr sz="1200"/>
          </a:p>
          <a:p>
            <a:pPr indent="-292100" lvl="0" marL="457200" rtl="0" algn="l">
              <a:spcBef>
                <a:spcPts val="1200"/>
              </a:spcBef>
              <a:spcAft>
                <a:spcPts val="0"/>
              </a:spcAft>
              <a:buSzPts val="1000"/>
              <a:buChar char="●"/>
            </a:pPr>
            <a:r>
              <a:rPr lang="en" sz="1000"/>
              <a:t>Contrastive loss </a:t>
            </a:r>
            <a:r>
              <a:rPr baseline="30000" lang="en" sz="1000"/>
              <a:t>[6]</a:t>
            </a:r>
            <a:endParaRPr baseline="30000" sz="1000"/>
          </a:p>
          <a:p>
            <a:pPr indent="-292100" lvl="0" marL="457200" rtl="0" algn="l">
              <a:spcBef>
                <a:spcPts val="0"/>
              </a:spcBef>
              <a:spcAft>
                <a:spcPts val="0"/>
              </a:spcAft>
              <a:buSzPts val="1000"/>
              <a:buChar char="●"/>
            </a:pPr>
            <a:r>
              <a:rPr lang="en" sz="1000"/>
              <a:t>Triplet loss </a:t>
            </a:r>
            <a:r>
              <a:rPr baseline="30000" lang="en" sz="1000"/>
              <a:t>[6]</a:t>
            </a:r>
            <a:endParaRPr baseline="30000" sz="1000"/>
          </a:p>
          <a:p>
            <a:pPr indent="0" lvl="0" marL="0" rtl="0" algn="l">
              <a:spcBef>
                <a:spcPts val="1200"/>
              </a:spcBef>
              <a:spcAft>
                <a:spcPts val="0"/>
              </a:spcAft>
              <a:buNone/>
            </a:pPr>
            <a:r>
              <a:rPr lang="en" sz="1200"/>
              <a:t>Capitalize on the transferability using Surrogate models.</a:t>
            </a:r>
            <a:endParaRPr sz="1200"/>
          </a:p>
          <a:p>
            <a:pPr indent="0" lvl="0" marL="0" rtl="0" algn="l">
              <a:spcBef>
                <a:spcPts val="1200"/>
              </a:spcBef>
              <a:spcAft>
                <a:spcPts val="0"/>
              </a:spcAft>
              <a:buNone/>
            </a:pPr>
            <a:r>
              <a:rPr lang="en" sz="1200"/>
              <a:t>Designed based on two popular approaches:</a:t>
            </a:r>
            <a:endParaRPr sz="1200"/>
          </a:p>
          <a:p>
            <a:pPr indent="-292100" lvl="0" marL="457200" rtl="0" algn="l">
              <a:spcBef>
                <a:spcPts val="1200"/>
              </a:spcBef>
              <a:spcAft>
                <a:spcPts val="0"/>
              </a:spcAft>
              <a:buSzPts val="1000"/>
              <a:buChar char="●"/>
            </a:pPr>
            <a:r>
              <a:rPr lang="en" sz="1000"/>
              <a:t>Projected Gradient Descent (PGD) </a:t>
            </a:r>
            <a:r>
              <a:rPr baseline="30000" lang="en" sz="1000"/>
              <a:t>[7]</a:t>
            </a:r>
            <a:endParaRPr baseline="30000" sz="1000"/>
          </a:p>
          <a:p>
            <a:pPr indent="-292100" lvl="0" marL="457200" rtl="0" algn="l">
              <a:spcBef>
                <a:spcPts val="0"/>
              </a:spcBef>
              <a:spcAft>
                <a:spcPts val="0"/>
              </a:spcAft>
              <a:buSzPts val="1000"/>
              <a:buChar char="●"/>
            </a:pPr>
            <a:r>
              <a:rPr lang="en" sz="1000"/>
              <a:t>Carlini and Wagner approach (CW) </a:t>
            </a:r>
            <a:r>
              <a:rPr baseline="30000" lang="en" sz="1000"/>
              <a:t>[8]</a:t>
            </a:r>
            <a:endParaRPr baseline="30000" sz="1000"/>
          </a:p>
          <a:p>
            <a:pPr indent="0" lvl="0" marL="0" rtl="0" algn="l">
              <a:spcBef>
                <a:spcPts val="1200"/>
              </a:spcBef>
              <a:spcAft>
                <a:spcPts val="0"/>
              </a:spcAft>
              <a:buNone/>
            </a:pPr>
            <a:r>
              <a:rPr lang="en" sz="1200"/>
              <a:t>Surrogate models:</a:t>
            </a:r>
            <a:endParaRPr sz="1200"/>
          </a:p>
          <a:p>
            <a:pPr indent="-292100" lvl="0" marL="457200" rtl="0" algn="l">
              <a:spcBef>
                <a:spcPts val="1200"/>
              </a:spcBef>
              <a:spcAft>
                <a:spcPts val="0"/>
              </a:spcAft>
              <a:buSzPts val="1000"/>
              <a:buChar char="●"/>
            </a:pPr>
            <a:r>
              <a:rPr lang="en" sz="1000"/>
              <a:t>FaceNet </a:t>
            </a:r>
            <a:r>
              <a:rPr baseline="30000" lang="en" sz="1000"/>
              <a:t>[9]</a:t>
            </a:r>
            <a:endParaRPr sz="1000"/>
          </a:p>
          <a:p>
            <a:pPr indent="-292100" lvl="0" marL="457200" rtl="0" algn="l">
              <a:spcBef>
                <a:spcPts val="0"/>
              </a:spcBef>
              <a:spcAft>
                <a:spcPts val="0"/>
              </a:spcAft>
              <a:buSzPts val="1000"/>
              <a:buChar char="●"/>
            </a:pPr>
            <a:r>
              <a:rPr lang="en" sz="1000"/>
              <a:t>CenterNet </a:t>
            </a:r>
            <a:r>
              <a:rPr baseline="30000" lang="en" sz="1000"/>
              <a:t>[10]</a:t>
            </a:r>
            <a:endParaRPr sz="1000"/>
          </a:p>
          <a:p>
            <a:pPr indent="0" lvl="0" marL="0" rtl="0" algn="l">
              <a:spcBef>
                <a:spcPts val="1200"/>
              </a:spcBef>
              <a:spcAft>
                <a:spcPts val="1200"/>
              </a:spcAft>
              <a:buNone/>
            </a:pPr>
            <a:r>
              <a:t/>
            </a:r>
            <a:endParaRPr sz="1200"/>
          </a:p>
        </p:txBody>
      </p:sp>
      <p:sp>
        <p:nvSpPr>
          <p:cNvPr id="168" name="Google Shape;168;p22"/>
          <p:cNvSpPr txBox="1"/>
          <p:nvPr>
            <p:ph idx="12" type="sldNum"/>
          </p:nvPr>
        </p:nvSpPr>
        <p:spPr>
          <a:xfrm>
            <a:off x="-164969" y="4568865"/>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500">
                <a:solidFill>
                  <a:srgbClr val="0D0D0D"/>
                </a:solidFill>
              </a:rPr>
              <a:t>‹#›</a:t>
            </a:fld>
            <a:endParaRPr b="1" sz="1500">
              <a:solidFill>
                <a:srgbClr val="0D0D0D"/>
              </a:solidFill>
            </a:endParaRPr>
          </a:p>
        </p:txBody>
      </p:sp>
      <p:sp>
        <p:nvSpPr>
          <p:cNvPr id="169" name="Google Shape;169;p22"/>
          <p:cNvSpPr txBox="1"/>
          <p:nvPr/>
        </p:nvSpPr>
        <p:spPr>
          <a:xfrm>
            <a:off x="311700" y="4146400"/>
            <a:ext cx="5894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2"/>
                </a:solidFill>
                <a:latin typeface="Roboto"/>
                <a:ea typeface="Roboto"/>
                <a:cs typeface="Roboto"/>
                <a:sym typeface="Roboto"/>
              </a:rPr>
              <a:t>7</a:t>
            </a:r>
            <a:r>
              <a:rPr lang="en" sz="600">
                <a:solidFill>
                  <a:schemeClr val="dk2"/>
                </a:solidFill>
                <a:latin typeface="Roboto"/>
                <a:ea typeface="Roboto"/>
                <a:cs typeface="Roboto"/>
                <a:sym typeface="Roboto"/>
              </a:rPr>
              <a:t>) </a:t>
            </a:r>
            <a:r>
              <a:rPr lang="en" sz="600">
                <a:solidFill>
                  <a:schemeClr val="dk2"/>
                </a:solidFill>
                <a:latin typeface="Roboto"/>
                <a:ea typeface="Roboto"/>
                <a:cs typeface="Roboto"/>
                <a:sym typeface="Roboto"/>
              </a:rPr>
              <a:t>A. Madry, A. Makelov, L. Schmidt, D. Tsipras, and A. Vladu, “Towards deep learning models resistant to adversarial attacks,” arXiv preprint arXiv:1706.06083, 2017.</a:t>
            </a:r>
            <a:br>
              <a:rPr lang="en" sz="600">
                <a:solidFill>
                  <a:schemeClr val="dk2"/>
                </a:solidFill>
                <a:latin typeface="Roboto"/>
                <a:ea typeface="Roboto"/>
                <a:cs typeface="Roboto"/>
                <a:sym typeface="Roboto"/>
              </a:rPr>
            </a:br>
            <a:r>
              <a:rPr lang="en" sz="600">
                <a:solidFill>
                  <a:schemeClr val="dk2"/>
                </a:solidFill>
                <a:latin typeface="Roboto"/>
                <a:ea typeface="Roboto"/>
                <a:cs typeface="Roboto"/>
                <a:sym typeface="Roboto"/>
              </a:rPr>
              <a:t>8) N. Carlini and D. Wagner, “Towards evaluating the robustness of neural networks,” in Security and Privacy (SP), 2017 IEEE Symposium on. IEEE, 2017, pp. 39–57.</a:t>
            </a:r>
            <a:endParaRPr sz="600">
              <a:solidFill>
                <a:schemeClr val="dk2"/>
              </a:solidFill>
              <a:latin typeface="Roboto"/>
              <a:ea typeface="Roboto"/>
              <a:cs typeface="Roboto"/>
              <a:sym typeface="Roboto"/>
            </a:endParaRPr>
          </a:p>
          <a:p>
            <a:pPr indent="0" lvl="0" marL="0" rtl="0" algn="l">
              <a:spcBef>
                <a:spcPts val="0"/>
              </a:spcBef>
              <a:spcAft>
                <a:spcPts val="0"/>
              </a:spcAft>
              <a:buNone/>
            </a:pPr>
            <a:r>
              <a:rPr lang="en" sz="600">
                <a:solidFill>
                  <a:schemeClr val="dk2"/>
                </a:solidFill>
                <a:latin typeface="Roboto"/>
                <a:ea typeface="Roboto"/>
                <a:cs typeface="Roboto"/>
                <a:sym typeface="Roboto"/>
              </a:rPr>
              <a:t>9) Schroff, F., Kalenichenko, D., &amp; Philbin, J. (2015). Facenet: A unified embedding for face recognition and clustering. In Proceedings of the IEEE conference on computer vision and pattern recognition (pp. 815–823).</a:t>
            </a:r>
            <a:endParaRPr sz="600">
              <a:solidFill>
                <a:schemeClr val="dk2"/>
              </a:solidFill>
              <a:latin typeface="Roboto"/>
              <a:ea typeface="Roboto"/>
              <a:cs typeface="Roboto"/>
              <a:sym typeface="Roboto"/>
            </a:endParaRPr>
          </a:p>
          <a:p>
            <a:pPr indent="0" lvl="0" marL="0" rtl="0" algn="l">
              <a:spcBef>
                <a:spcPts val="0"/>
              </a:spcBef>
              <a:spcAft>
                <a:spcPts val="0"/>
              </a:spcAft>
              <a:buNone/>
            </a:pPr>
            <a:r>
              <a:rPr lang="en" sz="600">
                <a:solidFill>
                  <a:schemeClr val="dk2"/>
                </a:solidFill>
                <a:latin typeface="Roboto"/>
                <a:ea typeface="Roboto"/>
                <a:cs typeface="Roboto"/>
                <a:sym typeface="Roboto"/>
              </a:rPr>
              <a:t>10) Duan, K., Bai, S., Xie, L., Qi, H., Huang, Q., &amp; Tian, Q. (2019). Centernet: Keypoint triplets for object detection. In Proceedings of the IEEE/CVF international conference on computer vision (pp. 6569-6578).</a:t>
            </a:r>
            <a:endParaRPr sz="6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Novelty in our approach</a:t>
            </a:r>
            <a:endParaRPr/>
          </a:p>
        </p:txBody>
      </p:sp>
      <p:sp>
        <p:nvSpPr>
          <p:cNvPr id="175" name="Google Shape;175;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Char char="●"/>
            </a:pPr>
            <a:r>
              <a:rPr lang="en" sz="1500"/>
              <a:t>Two New Obfuscation Approaches</a:t>
            </a:r>
            <a:endParaRPr sz="1500"/>
          </a:p>
          <a:p>
            <a:pPr indent="-323850" lvl="1" marL="914400" rtl="0" algn="l">
              <a:lnSpc>
                <a:spcPct val="200000"/>
              </a:lnSpc>
              <a:spcBef>
                <a:spcPts val="0"/>
              </a:spcBef>
              <a:spcAft>
                <a:spcPts val="0"/>
              </a:spcAft>
              <a:buSzPts val="1500"/>
              <a:buChar char="○"/>
            </a:pPr>
            <a:r>
              <a:rPr lang="en" sz="1500"/>
              <a:t>Boundary box (decision based adversarial attack)</a:t>
            </a:r>
            <a:endParaRPr sz="1500"/>
          </a:p>
          <a:p>
            <a:pPr indent="-323850" lvl="1" marL="914400" rtl="0" algn="l">
              <a:lnSpc>
                <a:spcPct val="200000"/>
              </a:lnSpc>
              <a:spcBef>
                <a:spcPts val="0"/>
              </a:spcBef>
              <a:spcAft>
                <a:spcPts val="0"/>
              </a:spcAft>
              <a:buSzPts val="1500"/>
              <a:buChar char="○"/>
            </a:pPr>
            <a:r>
              <a:rPr lang="en" sz="1500"/>
              <a:t>Generative Style Transfer</a:t>
            </a:r>
            <a:endParaRPr/>
          </a:p>
        </p:txBody>
      </p:sp>
      <p:sp>
        <p:nvSpPr>
          <p:cNvPr id="176" name="Google Shape;176;p23"/>
          <p:cNvSpPr txBox="1"/>
          <p:nvPr>
            <p:ph idx="12" type="sldNum"/>
          </p:nvPr>
        </p:nvSpPr>
        <p:spPr>
          <a:xfrm>
            <a:off x="-164969" y="4568865"/>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500">
                <a:solidFill>
                  <a:srgbClr val="0D0D0D"/>
                </a:solidFill>
              </a:rPr>
              <a:t>‹#›</a:t>
            </a:fld>
            <a:endParaRPr b="1" sz="1500">
              <a:solidFill>
                <a:srgbClr val="0D0D0D"/>
              </a:solidFill>
            </a:endParaRPr>
          </a:p>
        </p:txBody>
      </p:sp>
      <p:pic>
        <p:nvPicPr>
          <p:cNvPr id="177" name="Google Shape;177;p23"/>
          <p:cNvPicPr preferRelativeResize="0"/>
          <p:nvPr/>
        </p:nvPicPr>
        <p:blipFill rotWithShape="1">
          <a:blip r:embed="rId3">
            <a:alphaModFix/>
          </a:blip>
          <a:srcRect b="0" l="0" r="85610" t="0"/>
          <a:stretch/>
        </p:blipFill>
        <p:spPr>
          <a:xfrm>
            <a:off x="2426888" y="3141750"/>
            <a:ext cx="1193601" cy="1562750"/>
          </a:xfrm>
          <a:prstGeom prst="rect">
            <a:avLst/>
          </a:prstGeom>
          <a:noFill/>
          <a:ln>
            <a:noFill/>
          </a:ln>
        </p:spPr>
      </p:pic>
      <p:pic>
        <p:nvPicPr>
          <p:cNvPr id="178" name="Google Shape;178;p23"/>
          <p:cNvPicPr preferRelativeResize="0"/>
          <p:nvPr/>
        </p:nvPicPr>
        <p:blipFill rotWithShape="1">
          <a:blip r:embed="rId3">
            <a:alphaModFix/>
          </a:blip>
          <a:srcRect b="0" l="84299" r="2086" t="0"/>
          <a:stretch/>
        </p:blipFill>
        <p:spPr>
          <a:xfrm>
            <a:off x="2459100" y="3141750"/>
            <a:ext cx="1129174" cy="1562750"/>
          </a:xfrm>
          <a:prstGeom prst="rect">
            <a:avLst/>
          </a:prstGeom>
          <a:noFill/>
          <a:ln>
            <a:noFill/>
          </a:ln>
        </p:spPr>
      </p:pic>
      <p:sp>
        <p:nvSpPr>
          <p:cNvPr id="179" name="Google Shape;179;p23"/>
          <p:cNvSpPr/>
          <p:nvPr/>
        </p:nvSpPr>
        <p:spPr>
          <a:xfrm>
            <a:off x="3975150" y="3589225"/>
            <a:ext cx="1193700" cy="66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Black Box</a:t>
            </a:r>
            <a:endParaRPr>
              <a:latin typeface="Roboto"/>
              <a:ea typeface="Roboto"/>
              <a:cs typeface="Roboto"/>
              <a:sym typeface="Roboto"/>
            </a:endParaRPr>
          </a:p>
        </p:txBody>
      </p:sp>
      <p:cxnSp>
        <p:nvCxnSpPr>
          <p:cNvPr id="180" name="Google Shape;180;p23"/>
          <p:cNvCxnSpPr>
            <a:stCxn id="178" idx="3"/>
            <a:endCxn id="179" idx="1"/>
          </p:cNvCxnSpPr>
          <p:nvPr/>
        </p:nvCxnSpPr>
        <p:spPr>
          <a:xfrm>
            <a:off x="3588274" y="3923125"/>
            <a:ext cx="387000" cy="0"/>
          </a:xfrm>
          <a:prstGeom prst="straightConnector1">
            <a:avLst/>
          </a:prstGeom>
          <a:noFill/>
          <a:ln cap="flat" cmpd="sng" w="9525">
            <a:solidFill>
              <a:schemeClr val="dk2"/>
            </a:solidFill>
            <a:prstDash val="solid"/>
            <a:round/>
            <a:headEnd len="med" w="med" type="none"/>
            <a:tailEnd len="med" w="med" type="triangle"/>
          </a:ln>
        </p:spPr>
      </p:cxnSp>
      <p:sp>
        <p:nvSpPr>
          <p:cNvPr id="181" name="Google Shape;181;p23"/>
          <p:cNvSpPr/>
          <p:nvPr/>
        </p:nvSpPr>
        <p:spPr>
          <a:xfrm>
            <a:off x="5326875" y="3589225"/>
            <a:ext cx="1682100" cy="66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Obviously wrong recognition</a:t>
            </a:r>
            <a:endParaRPr>
              <a:latin typeface="Roboto"/>
              <a:ea typeface="Roboto"/>
              <a:cs typeface="Roboto"/>
              <a:sym typeface="Roboto"/>
            </a:endParaRPr>
          </a:p>
        </p:txBody>
      </p:sp>
      <p:sp>
        <p:nvSpPr>
          <p:cNvPr id="182" name="Google Shape;182;p23"/>
          <p:cNvSpPr/>
          <p:nvPr/>
        </p:nvSpPr>
        <p:spPr>
          <a:xfrm>
            <a:off x="5326875" y="3589225"/>
            <a:ext cx="1682100" cy="66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Almost right recognition</a:t>
            </a:r>
            <a:endParaRPr>
              <a:latin typeface="Roboto"/>
              <a:ea typeface="Roboto"/>
              <a:cs typeface="Roboto"/>
              <a:sym typeface="Roboto"/>
            </a:endParaRPr>
          </a:p>
        </p:txBody>
      </p:sp>
      <p:pic>
        <p:nvPicPr>
          <p:cNvPr id="183" name="Google Shape;183;p23"/>
          <p:cNvPicPr preferRelativeResize="0"/>
          <p:nvPr/>
        </p:nvPicPr>
        <p:blipFill>
          <a:blip r:embed="rId4">
            <a:alphaModFix/>
          </a:blip>
          <a:stretch>
            <a:fillRect/>
          </a:stretch>
        </p:blipFill>
        <p:spPr>
          <a:xfrm>
            <a:off x="7466598" y="927298"/>
            <a:ext cx="1570250" cy="2214450"/>
          </a:xfrm>
          <a:prstGeom prst="rect">
            <a:avLst/>
          </a:prstGeom>
          <a:noFill/>
          <a:ln>
            <a:noFill/>
          </a:ln>
        </p:spPr>
      </p:pic>
      <p:pic>
        <p:nvPicPr>
          <p:cNvPr id="184" name="Google Shape;184;p23"/>
          <p:cNvPicPr preferRelativeResize="0"/>
          <p:nvPr/>
        </p:nvPicPr>
        <p:blipFill>
          <a:blip r:embed="rId5">
            <a:alphaModFix/>
          </a:blip>
          <a:stretch>
            <a:fillRect/>
          </a:stretch>
        </p:blipFill>
        <p:spPr>
          <a:xfrm>
            <a:off x="6039684" y="1009425"/>
            <a:ext cx="1439282" cy="2050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7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8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Novelty in our approach</a:t>
            </a:r>
            <a:endParaRPr/>
          </a:p>
        </p:txBody>
      </p:sp>
      <p:sp>
        <p:nvSpPr>
          <p:cNvPr id="190" name="Google Shape;190;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l">
              <a:lnSpc>
                <a:spcPct val="200000"/>
              </a:lnSpc>
              <a:spcBef>
                <a:spcPts val="0"/>
              </a:spcBef>
              <a:spcAft>
                <a:spcPts val="0"/>
              </a:spcAft>
              <a:buSzPts val="1600"/>
              <a:buChar char="●"/>
            </a:pPr>
            <a:r>
              <a:rPr lang="en" sz="1600"/>
              <a:t>Eyes Off: </a:t>
            </a:r>
            <a:r>
              <a:rPr lang="en" sz="1600"/>
              <a:t>Make the obfuscation even more selective: </a:t>
            </a:r>
            <a:endParaRPr sz="1600"/>
          </a:p>
          <a:p>
            <a:pPr indent="-330200" lvl="1" marL="914400" rtl="0" algn="l">
              <a:lnSpc>
                <a:spcPct val="200000"/>
              </a:lnSpc>
              <a:spcBef>
                <a:spcPts val="0"/>
              </a:spcBef>
              <a:spcAft>
                <a:spcPts val="0"/>
              </a:spcAft>
              <a:buSzPts val="1600"/>
              <a:buChar char="○"/>
            </a:pPr>
            <a:r>
              <a:rPr lang="en" sz="1600"/>
              <a:t>Only on some salient f</a:t>
            </a:r>
            <a:r>
              <a:rPr lang="en" sz="1600"/>
              <a:t>eatures: eyes, nose etc.</a:t>
            </a:r>
            <a:endParaRPr sz="1600"/>
          </a:p>
        </p:txBody>
      </p:sp>
      <p:sp>
        <p:nvSpPr>
          <p:cNvPr id="191" name="Google Shape;191;p24"/>
          <p:cNvSpPr txBox="1"/>
          <p:nvPr>
            <p:ph idx="12" type="sldNum"/>
          </p:nvPr>
        </p:nvSpPr>
        <p:spPr>
          <a:xfrm>
            <a:off x="-164969" y="4568865"/>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500">
                <a:solidFill>
                  <a:srgbClr val="0D0D0D"/>
                </a:solidFill>
              </a:rPr>
              <a:t>‹#›</a:t>
            </a:fld>
            <a:endParaRPr b="1" sz="1500">
              <a:solidFill>
                <a:srgbClr val="0D0D0D"/>
              </a:solidFill>
            </a:endParaRPr>
          </a:p>
        </p:txBody>
      </p:sp>
      <p:pic>
        <p:nvPicPr>
          <p:cNvPr id="192" name="Google Shape;192;p24"/>
          <p:cNvPicPr preferRelativeResize="0"/>
          <p:nvPr/>
        </p:nvPicPr>
        <p:blipFill rotWithShape="1">
          <a:blip r:embed="rId3">
            <a:alphaModFix/>
          </a:blip>
          <a:srcRect b="0" l="84299" r="2086" t="0"/>
          <a:stretch/>
        </p:blipFill>
        <p:spPr>
          <a:xfrm>
            <a:off x="2446726" y="2191150"/>
            <a:ext cx="1833926" cy="2538100"/>
          </a:xfrm>
          <a:prstGeom prst="rect">
            <a:avLst/>
          </a:prstGeom>
          <a:noFill/>
          <a:ln>
            <a:noFill/>
          </a:ln>
        </p:spPr>
      </p:pic>
      <p:sp>
        <p:nvSpPr>
          <p:cNvPr id="193" name="Google Shape;193;p24"/>
          <p:cNvSpPr/>
          <p:nvPr/>
        </p:nvSpPr>
        <p:spPr>
          <a:xfrm>
            <a:off x="3299850" y="3199400"/>
            <a:ext cx="333900" cy="457500"/>
          </a:xfrm>
          <a:prstGeom prst="triangle">
            <a:avLst>
              <a:gd fmla="val 50000"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4" name="Google Shape;194;p24"/>
          <p:cNvSpPr/>
          <p:nvPr/>
        </p:nvSpPr>
        <p:spPr>
          <a:xfrm>
            <a:off x="3102025" y="3135575"/>
            <a:ext cx="704700" cy="259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5" name="Google Shape;195;p24"/>
          <p:cNvSpPr/>
          <p:nvPr/>
        </p:nvSpPr>
        <p:spPr>
          <a:xfrm>
            <a:off x="3167875" y="3656900"/>
            <a:ext cx="548700" cy="208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Novelty in our approach</a:t>
            </a:r>
            <a:endParaRPr/>
          </a:p>
        </p:txBody>
      </p:sp>
      <p:sp>
        <p:nvSpPr>
          <p:cNvPr id="201" name="Google Shape;201;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l">
              <a:lnSpc>
                <a:spcPct val="200000"/>
              </a:lnSpc>
              <a:spcBef>
                <a:spcPts val="0"/>
              </a:spcBef>
              <a:spcAft>
                <a:spcPts val="0"/>
              </a:spcAft>
              <a:buSzPts val="1600"/>
              <a:buChar char="●"/>
            </a:pPr>
            <a:r>
              <a:rPr lang="en" sz="1600"/>
              <a:t>Add a new surrogate model: </a:t>
            </a:r>
            <a:endParaRPr sz="1600"/>
          </a:p>
          <a:p>
            <a:pPr indent="-330200" lvl="1" marL="914400" rtl="0" algn="l">
              <a:lnSpc>
                <a:spcPct val="200000"/>
              </a:lnSpc>
              <a:spcBef>
                <a:spcPts val="0"/>
              </a:spcBef>
              <a:spcAft>
                <a:spcPts val="0"/>
              </a:spcAft>
              <a:buSzPts val="1600"/>
              <a:buChar char="○"/>
            </a:pPr>
            <a:r>
              <a:rPr lang="en" sz="1600"/>
              <a:t>Vision Transformer</a:t>
            </a:r>
            <a:endParaRPr sz="1600"/>
          </a:p>
          <a:p>
            <a:pPr indent="-330200" lvl="1" marL="914400" rtl="0" algn="l">
              <a:lnSpc>
                <a:spcPct val="200000"/>
              </a:lnSpc>
              <a:spcBef>
                <a:spcPts val="0"/>
              </a:spcBef>
              <a:spcAft>
                <a:spcPts val="0"/>
              </a:spcAft>
              <a:buSzPts val="1600"/>
              <a:buChar char="○"/>
            </a:pPr>
            <a:r>
              <a:rPr lang="en" sz="1600"/>
              <a:t>6 layer CNN? </a:t>
            </a:r>
            <a:endParaRPr sz="1600"/>
          </a:p>
        </p:txBody>
      </p:sp>
      <p:sp>
        <p:nvSpPr>
          <p:cNvPr id="202" name="Google Shape;202;p25"/>
          <p:cNvSpPr txBox="1"/>
          <p:nvPr>
            <p:ph idx="12" type="sldNum"/>
          </p:nvPr>
        </p:nvSpPr>
        <p:spPr>
          <a:xfrm>
            <a:off x="-164969" y="4568865"/>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500">
                <a:solidFill>
                  <a:srgbClr val="0D0D0D"/>
                </a:solidFill>
              </a:rPr>
              <a:t>‹#›</a:t>
            </a:fld>
            <a:endParaRPr b="1" sz="1500">
              <a:solidFill>
                <a:srgbClr val="0D0D0D"/>
              </a:solidFill>
            </a:endParaRPr>
          </a:p>
        </p:txBody>
      </p:sp>
      <p:pic>
        <p:nvPicPr>
          <p:cNvPr id="203" name="Google Shape;203;p25"/>
          <p:cNvPicPr preferRelativeResize="0"/>
          <p:nvPr/>
        </p:nvPicPr>
        <p:blipFill>
          <a:blip r:embed="rId3">
            <a:alphaModFix/>
          </a:blip>
          <a:stretch>
            <a:fillRect/>
          </a:stretch>
        </p:blipFill>
        <p:spPr>
          <a:xfrm>
            <a:off x="4572002" y="410000"/>
            <a:ext cx="3699700" cy="4114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Direction &amp; Open Issues: Dataset Access</a:t>
            </a:r>
            <a:endParaRPr/>
          </a:p>
        </p:txBody>
      </p:sp>
      <p:sp>
        <p:nvSpPr>
          <p:cNvPr id="209" name="Google Shape;209;p26"/>
          <p:cNvSpPr txBox="1"/>
          <p:nvPr>
            <p:ph idx="12" type="sldNum"/>
          </p:nvPr>
        </p:nvSpPr>
        <p:spPr>
          <a:xfrm>
            <a:off x="-164969" y="4568865"/>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500">
                <a:solidFill>
                  <a:srgbClr val="0D0D0D"/>
                </a:solidFill>
              </a:rPr>
              <a:t>‹#›</a:t>
            </a:fld>
            <a:endParaRPr b="1" sz="1500">
              <a:solidFill>
                <a:srgbClr val="0D0D0D"/>
              </a:solidFill>
            </a:endParaRPr>
          </a:p>
        </p:txBody>
      </p:sp>
      <p:sp>
        <p:nvSpPr>
          <p:cNvPr id="210" name="Google Shape;210;p26"/>
          <p:cNvSpPr txBox="1"/>
          <p:nvPr/>
        </p:nvSpPr>
        <p:spPr>
          <a:xfrm>
            <a:off x="383725" y="3965950"/>
            <a:ext cx="6131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2"/>
                </a:solidFill>
                <a:latin typeface="Roboto"/>
                <a:ea typeface="Roboto"/>
                <a:cs typeface="Roboto"/>
                <a:sym typeface="Roboto"/>
              </a:rPr>
              <a:t>a) </a:t>
            </a:r>
            <a:r>
              <a:rPr lang="en" sz="600">
                <a:solidFill>
                  <a:schemeClr val="dk2"/>
                </a:solidFill>
                <a:latin typeface="Roboto"/>
                <a:ea typeface="Roboto"/>
                <a:cs typeface="Roboto"/>
                <a:sym typeface="Roboto"/>
              </a:rPr>
              <a:t>G. B. Huang, M. Mattar, T. Berg, and E. Learned-Miller, “Labeled faces in the wild: A database for studying face recognition in unconstrained environments,” 2008.</a:t>
            </a:r>
            <a:endParaRPr sz="600">
              <a:solidFill>
                <a:schemeClr val="dk2"/>
              </a:solidFill>
              <a:latin typeface="Roboto"/>
              <a:ea typeface="Roboto"/>
              <a:cs typeface="Roboto"/>
              <a:sym typeface="Roboto"/>
            </a:endParaRPr>
          </a:p>
          <a:p>
            <a:pPr indent="0" lvl="0" marL="0" rtl="0" algn="l">
              <a:spcBef>
                <a:spcPts val="0"/>
              </a:spcBef>
              <a:spcAft>
                <a:spcPts val="0"/>
              </a:spcAft>
              <a:buNone/>
            </a:pPr>
            <a:r>
              <a:rPr lang="en" sz="600">
                <a:solidFill>
                  <a:schemeClr val="dk2"/>
                </a:solidFill>
                <a:latin typeface="Roboto"/>
                <a:ea typeface="Roboto"/>
                <a:cs typeface="Roboto"/>
                <a:sym typeface="Roboto"/>
              </a:rPr>
              <a:t>b) Q. Cao, L. Shen, W. Xie, O. M. Parkhi, and A. Zisserman, “Vggface2: A dataset for recognising faces across pose and age,” in 2018 13th IEEE International Conference on Automatic Face &amp; Gesture Recognition (FG 2018). IEEE, 2018, pp. 67–74.</a:t>
            </a:r>
            <a:endParaRPr sz="600">
              <a:solidFill>
                <a:schemeClr val="dk2"/>
              </a:solidFill>
              <a:latin typeface="Roboto"/>
              <a:ea typeface="Roboto"/>
              <a:cs typeface="Roboto"/>
              <a:sym typeface="Roboto"/>
            </a:endParaRPr>
          </a:p>
          <a:p>
            <a:pPr indent="0" lvl="0" marL="0" rtl="0" algn="l">
              <a:spcBef>
                <a:spcPts val="0"/>
              </a:spcBef>
              <a:spcAft>
                <a:spcPts val="0"/>
              </a:spcAft>
              <a:buNone/>
            </a:pPr>
            <a:r>
              <a:rPr lang="en" sz="600">
                <a:solidFill>
                  <a:schemeClr val="dk2"/>
                </a:solidFill>
                <a:latin typeface="Roboto"/>
                <a:ea typeface="Roboto"/>
                <a:cs typeface="Roboto"/>
                <a:sym typeface="Roboto"/>
              </a:rPr>
              <a:t>c)  Y. Guo, L. Zhang, Y. Hu, X. He, and J. Gao, “Ms-celeb-1m: A dataset and benchmark for large-scale face recognition,” in European conference on computer vision. Springer, 2016, pp. 87–102.</a:t>
            </a:r>
            <a:endParaRPr sz="600">
              <a:solidFill>
                <a:schemeClr val="dk2"/>
              </a:solidFill>
              <a:latin typeface="Roboto"/>
              <a:ea typeface="Roboto"/>
              <a:cs typeface="Roboto"/>
              <a:sym typeface="Roboto"/>
            </a:endParaRPr>
          </a:p>
          <a:p>
            <a:pPr indent="0" lvl="0" marL="0" rtl="0" algn="l">
              <a:spcBef>
                <a:spcPts val="0"/>
              </a:spcBef>
              <a:spcAft>
                <a:spcPts val="0"/>
              </a:spcAft>
              <a:buNone/>
            </a:pPr>
            <a:r>
              <a:rPr lang="en" sz="600">
                <a:solidFill>
                  <a:schemeClr val="dk2"/>
                </a:solidFill>
                <a:latin typeface="Roboto"/>
                <a:ea typeface="Roboto"/>
                <a:cs typeface="Roboto"/>
                <a:sym typeface="Roboto"/>
              </a:rPr>
              <a:t>d) Garofalo, G., Rimmer, V., Preuveneers, D., &amp; Joosen, W. (2018). Fishy faces: Crafting adversarial images to poison face authentication. In 12th USENIX Workshop on Offensive Technologies (WOOT 18).</a:t>
            </a:r>
            <a:endParaRPr sz="600">
              <a:solidFill>
                <a:schemeClr val="dk2"/>
              </a:solidFill>
              <a:latin typeface="Roboto"/>
              <a:ea typeface="Roboto"/>
              <a:cs typeface="Roboto"/>
              <a:sym typeface="Roboto"/>
            </a:endParaRPr>
          </a:p>
          <a:p>
            <a:pPr indent="0" lvl="0" marL="0" rtl="0" algn="l">
              <a:spcBef>
                <a:spcPts val="0"/>
              </a:spcBef>
              <a:spcAft>
                <a:spcPts val="0"/>
              </a:spcAft>
              <a:buNone/>
            </a:pPr>
            <a:r>
              <a:rPr lang="en" sz="600">
                <a:solidFill>
                  <a:schemeClr val="dk2"/>
                </a:solidFill>
                <a:latin typeface="Roboto"/>
                <a:ea typeface="Roboto"/>
                <a:cs typeface="Roboto"/>
                <a:sym typeface="Roboto"/>
              </a:rPr>
              <a:t>e) </a:t>
            </a:r>
            <a:r>
              <a:rPr lang="en" sz="600">
                <a:solidFill>
                  <a:schemeClr val="dk2"/>
                </a:solidFill>
                <a:latin typeface="Roboto"/>
                <a:ea typeface="Roboto"/>
                <a:cs typeface="Roboto"/>
                <a:sym typeface="Roboto"/>
              </a:rPr>
              <a:t>Kumar, N., Berg, A. C., Belhumeur, P. N., &amp; Nayar, S. K. (2009, September). Attribute and simile classifiers for face verification. In 2009 IEEE 12th international conference on computer vision (pp. 365-372). IEEE.</a:t>
            </a:r>
            <a:endParaRPr sz="600">
              <a:solidFill>
                <a:schemeClr val="dk2"/>
              </a:solidFill>
              <a:latin typeface="Roboto"/>
              <a:ea typeface="Roboto"/>
              <a:cs typeface="Roboto"/>
              <a:sym typeface="Roboto"/>
            </a:endParaRPr>
          </a:p>
        </p:txBody>
      </p:sp>
      <p:graphicFrame>
        <p:nvGraphicFramePr>
          <p:cNvPr id="211" name="Google Shape;211;p26"/>
          <p:cNvGraphicFramePr/>
          <p:nvPr/>
        </p:nvGraphicFramePr>
        <p:xfrm>
          <a:off x="1506225" y="1339213"/>
          <a:ext cx="3000000" cy="3000000"/>
        </p:xfrm>
        <a:graphic>
          <a:graphicData uri="http://schemas.openxmlformats.org/drawingml/2006/table">
            <a:tbl>
              <a:tblPr>
                <a:noFill/>
                <a:tableStyleId>{10744E1E-2313-4220-B2A7-9CEB3CFCF304}</a:tableStyleId>
              </a:tblPr>
              <a:tblGrid>
                <a:gridCol w="1995900"/>
                <a:gridCol w="2139700"/>
                <a:gridCol w="1995950"/>
              </a:tblGrid>
              <a:tr h="381000">
                <a:tc>
                  <a:txBody>
                    <a:bodyPr/>
                    <a:lstStyle/>
                    <a:p>
                      <a:pPr indent="0" lvl="0" marL="0" rtl="0" algn="l">
                        <a:spcBef>
                          <a:spcPts val="0"/>
                        </a:spcBef>
                        <a:spcAft>
                          <a:spcPts val="0"/>
                        </a:spcAft>
                        <a:buNone/>
                      </a:pPr>
                      <a:r>
                        <a:rPr b="1" lang="en">
                          <a:solidFill>
                            <a:schemeClr val="lt1"/>
                          </a:solidFill>
                        </a:rPr>
                        <a:t>Dataset Name</a:t>
                      </a:r>
                      <a:endParaRPr b="1">
                        <a:solidFill>
                          <a:schemeClr val="lt1"/>
                        </a:solidFill>
                      </a:endParaRPr>
                    </a:p>
                  </a:txBody>
                  <a:tcPr marT="91425" marB="91425" marR="91425" marL="91425">
                    <a:solidFill>
                      <a:srgbClr val="2A3990">
                        <a:alpha val="63290"/>
                      </a:srgbClr>
                    </a:solidFill>
                  </a:tcPr>
                </a:tc>
                <a:tc>
                  <a:txBody>
                    <a:bodyPr/>
                    <a:lstStyle/>
                    <a:p>
                      <a:pPr indent="0" lvl="0" marL="0" rtl="0" algn="l">
                        <a:spcBef>
                          <a:spcPts val="0"/>
                        </a:spcBef>
                        <a:spcAft>
                          <a:spcPts val="0"/>
                        </a:spcAft>
                        <a:buNone/>
                      </a:pPr>
                      <a:r>
                        <a:rPr b="1" lang="en">
                          <a:solidFill>
                            <a:schemeClr val="lt1"/>
                          </a:solidFill>
                        </a:rPr>
                        <a:t>Identities / Samples</a:t>
                      </a:r>
                      <a:endParaRPr b="1">
                        <a:solidFill>
                          <a:schemeClr val="lt1"/>
                        </a:solidFill>
                      </a:endParaRPr>
                    </a:p>
                  </a:txBody>
                  <a:tcPr marT="91425" marB="91425" marR="91425" marL="91425">
                    <a:solidFill>
                      <a:srgbClr val="2A3990">
                        <a:alpha val="63290"/>
                      </a:srgbClr>
                    </a:solidFill>
                  </a:tcPr>
                </a:tc>
                <a:tc>
                  <a:txBody>
                    <a:bodyPr/>
                    <a:lstStyle/>
                    <a:p>
                      <a:pPr indent="0" lvl="0" marL="0" rtl="0" algn="l">
                        <a:spcBef>
                          <a:spcPts val="0"/>
                        </a:spcBef>
                        <a:spcAft>
                          <a:spcPts val="0"/>
                        </a:spcAft>
                        <a:buNone/>
                      </a:pPr>
                      <a:r>
                        <a:rPr b="1" lang="en">
                          <a:solidFill>
                            <a:schemeClr val="lt1"/>
                          </a:solidFill>
                        </a:rPr>
                        <a:t>Access</a:t>
                      </a:r>
                      <a:endParaRPr b="1">
                        <a:solidFill>
                          <a:schemeClr val="lt1"/>
                        </a:solidFill>
                      </a:endParaRPr>
                    </a:p>
                  </a:txBody>
                  <a:tcPr marT="91425" marB="91425" marR="91425" marL="91425">
                    <a:solidFill>
                      <a:srgbClr val="2A3990">
                        <a:alpha val="63290"/>
                      </a:srgbClr>
                    </a:solidFill>
                  </a:tcPr>
                </a:tc>
              </a:tr>
              <a:tr h="381000">
                <a:tc>
                  <a:txBody>
                    <a:bodyPr/>
                    <a:lstStyle/>
                    <a:p>
                      <a:pPr indent="0" lvl="0" marL="0" rtl="0" algn="l">
                        <a:spcBef>
                          <a:spcPts val="0"/>
                        </a:spcBef>
                        <a:spcAft>
                          <a:spcPts val="0"/>
                        </a:spcAft>
                        <a:buNone/>
                      </a:pPr>
                      <a:r>
                        <a:rPr lang="en"/>
                        <a:t>LFW</a:t>
                      </a:r>
                      <a:r>
                        <a:rPr lang="en"/>
                        <a:t> </a:t>
                      </a:r>
                      <a:r>
                        <a:rPr baseline="30000" lang="en"/>
                        <a:t>[a]</a:t>
                      </a:r>
                      <a:endParaRPr/>
                    </a:p>
                  </a:txBody>
                  <a:tcPr marT="91425" marB="91425" marR="91425" marL="91425">
                    <a:solidFill>
                      <a:srgbClr val="F06293">
                        <a:alpha val="55700"/>
                      </a:srgbClr>
                    </a:solidFill>
                  </a:tcPr>
                </a:tc>
                <a:tc>
                  <a:txBody>
                    <a:bodyPr/>
                    <a:lstStyle/>
                    <a:p>
                      <a:pPr indent="0" lvl="0" marL="0" rtl="0" algn="l">
                        <a:spcBef>
                          <a:spcPts val="0"/>
                        </a:spcBef>
                        <a:spcAft>
                          <a:spcPts val="0"/>
                        </a:spcAft>
                        <a:buNone/>
                      </a:pPr>
                      <a:r>
                        <a:rPr lang="en"/>
                        <a:t>5,749</a:t>
                      </a:r>
                      <a:r>
                        <a:rPr lang="en"/>
                        <a:t> / </a:t>
                      </a:r>
                      <a:r>
                        <a:rPr lang="en"/>
                        <a:t>13,233</a:t>
                      </a:r>
                      <a:endParaRPr/>
                    </a:p>
                  </a:txBody>
                  <a:tcPr marT="91425" marB="91425" marR="91425" marL="91425">
                    <a:solidFill>
                      <a:srgbClr val="F06293">
                        <a:alpha val="55700"/>
                      </a:srgbClr>
                    </a:solidFill>
                  </a:tcPr>
                </a:tc>
                <a:tc>
                  <a:txBody>
                    <a:bodyPr/>
                    <a:lstStyle/>
                    <a:p>
                      <a:pPr indent="0" lvl="0" marL="0" rtl="0" algn="l">
                        <a:spcBef>
                          <a:spcPts val="0"/>
                        </a:spcBef>
                        <a:spcAft>
                          <a:spcPts val="0"/>
                        </a:spcAft>
                        <a:buNone/>
                      </a:pPr>
                      <a:r>
                        <a:rPr lang="en"/>
                        <a:t>Accessible</a:t>
                      </a:r>
                      <a:endParaRPr/>
                    </a:p>
                  </a:txBody>
                  <a:tcPr marT="91425" marB="91425" marR="91425" marL="91425">
                    <a:solidFill>
                      <a:srgbClr val="F06293">
                        <a:alpha val="55700"/>
                      </a:srgbClr>
                    </a:solidFill>
                  </a:tcPr>
                </a:tc>
              </a:tr>
              <a:tr h="381000">
                <a:tc>
                  <a:txBody>
                    <a:bodyPr/>
                    <a:lstStyle/>
                    <a:p>
                      <a:pPr indent="0" lvl="0" marL="0" rtl="0" algn="l">
                        <a:spcBef>
                          <a:spcPts val="0"/>
                        </a:spcBef>
                        <a:spcAft>
                          <a:spcPts val="0"/>
                        </a:spcAft>
                        <a:buNone/>
                      </a:pPr>
                      <a:r>
                        <a:rPr lang="en"/>
                        <a:t>VGGFace2</a:t>
                      </a:r>
                      <a:r>
                        <a:rPr lang="en"/>
                        <a:t> </a:t>
                      </a:r>
                      <a:r>
                        <a:rPr baseline="30000" lang="en"/>
                        <a:t>[b]</a:t>
                      </a:r>
                      <a:endParaRPr/>
                    </a:p>
                  </a:txBody>
                  <a:tcPr marT="91425" marB="91425" marR="91425" marL="91425">
                    <a:solidFill>
                      <a:srgbClr val="D55380">
                        <a:alpha val="76580"/>
                      </a:srgbClr>
                    </a:solidFill>
                  </a:tcPr>
                </a:tc>
                <a:tc>
                  <a:txBody>
                    <a:bodyPr/>
                    <a:lstStyle/>
                    <a:p>
                      <a:pPr indent="0" lvl="0" marL="0" rtl="0" algn="l">
                        <a:spcBef>
                          <a:spcPts val="0"/>
                        </a:spcBef>
                        <a:spcAft>
                          <a:spcPts val="0"/>
                        </a:spcAft>
                        <a:buNone/>
                      </a:pPr>
                      <a:r>
                        <a:rPr lang="en"/>
                        <a:t>9,131 / 3,310,000</a:t>
                      </a:r>
                      <a:endParaRPr/>
                    </a:p>
                  </a:txBody>
                  <a:tcPr marT="91425" marB="91425" marR="91425" marL="91425">
                    <a:solidFill>
                      <a:srgbClr val="D55380">
                        <a:alpha val="76580"/>
                      </a:srgbClr>
                    </a:solidFill>
                  </a:tcPr>
                </a:tc>
                <a:tc>
                  <a:txBody>
                    <a:bodyPr/>
                    <a:lstStyle/>
                    <a:p>
                      <a:pPr indent="0" lvl="0" marL="0" rtl="0" algn="l">
                        <a:spcBef>
                          <a:spcPts val="0"/>
                        </a:spcBef>
                        <a:spcAft>
                          <a:spcPts val="0"/>
                        </a:spcAft>
                        <a:buNone/>
                      </a:pPr>
                      <a:r>
                        <a:rPr lang="en"/>
                        <a:t>Stopped</a:t>
                      </a:r>
                      <a:endParaRPr/>
                    </a:p>
                  </a:txBody>
                  <a:tcPr marT="91425" marB="91425" marR="91425" marL="91425">
                    <a:solidFill>
                      <a:srgbClr val="D55380">
                        <a:alpha val="76580"/>
                      </a:srgbClr>
                    </a:solidFill>
                  </a:tcPr>
                </a:tc>
              </a:tr>
              <a:tr h="381000">
                <a:tc>
                  <a:txBody>
                    <a:bodyPr/>
                    <a:lstStyle/>
                    <a:p>
                      <a:pPr indent="0" lvl="0" marL="0" rtl="0" algn="l">
                        <a:spcBef>
                          <a:spcPts val="0"/>
                        </a:spcBef>
                        <a:spcAft>
                          <a:spcPts val="0"/>
                        </a:spcAft>
                        <a:buNone/>
                      </a:pPr>
                      <a:r>
                        <a:rPr lang="en"/>
                        <a:t>Celeb</a:t>
                      </a:r>
                      <a:r>
                        <a:rPr lang="en"/>
                        <a:t> </a:t>
                      </a:r>
                      <a:r>
                        <a:rPr baseline="30000" lang="en"/>
                        <a:t>[c]</a:t>
                      </a:r>
                      <a:endParaRPr/>
                    </a:p>
                  </a:txBody>
                  <a:tcPr marT="91425" marB="91425" marR="91425" marL="91425">
                    <a:solidFill>
                      <a:srgbClr val="F06293">
                        <a:alpha val="55700"/>
                      </a:srgbClr>
                    </a:solidFill>
                  </a:tcPr>
                </a:tc>
                <a:tc>
                  <a:txBody>
                    <a:bodyPr/>
                    <a:lstStyle/>
                    <a:p>
                      <a:pPr indent="0" lvl="0" marL="0" rtl="0" algn="l">
                        <a:spcBef>
                          <a:spcPts val="0"/>
                        </a:spcBef>
                        <a:spcAft>
                          <a:spcPts val="0"/>
                        </a:spcAft>
                        <a:buNone/>
                      </a:pPr>
                      <a:r>
                        <a:rPr lang="en"/>
                        <a:t>100,000 / 10,000,000</a:t>
                      </a:r>
                      <a:endParaRPr/>
                    </a:p>
                  </a:txBody>
                  <a:tcPr marT="91425" marB="91425" marR="91425" marL="91425">
                    <a:solidFill>
                      <a:srgbClr val="F06293">
                        <a:alpha val="55700"/>
                      </a:srgbClr>
                    </a:solidFill>
                  </a:tcPr>
                </a:tc>
                <a:tc>
                  <a:txBody>
                    <a:bodyPr/>
                    <a:lstStyle/>
                    <a:p>
                      <a:pPr indent="0" lvl="0" marL="0" rtl="0" algn="l">
                        <a:spcBef>
                          <a:spcPts val="0"/>
                        </a:spcBef>
                        <a:spcAft>
                          <a:spcPts val="0"/>
                        </a:spcAft>
                        <a:buNone/>
                      </a:pPr>
                      <a:r>
                        <a:rPr lang="en"/>
                        <a:t>Stopped</a:t>
                      </a:r>
                      <a:endParaRPr/>
                    </a:p>
                  </a:txBody>
                  <a:tcPr marT="91425" marB="91425" marR="91425" marL="91425">
                    <a:solidFill>
                      <a:srgbClr val="F06293">
                        <a:alpha val="55700"/>
                      </a:srgbClr>
                    </a:solidFill>
                  </a:tcPr>
                </a:tc>
              </a:tr>
              <a:tr h="381000">
                <a:tc>
                  <a:txBody>
                    <a:bodyPr/>
                    <a:lstStyle/>
                    <a:p>
                      <a:pPr indent="0" lvl="0" marL="0" rtl="0" algn="l">
                        <a:spcBef>
                          <a:spcPts val="0"/>
                        </a:spcBef>
                        <a:spcAft>
                          <a:spcPts val="0"/>
                        </a:spcAft>
                        <a:buNone/>
                      </a:pPr>
                      <a:r>
                        <a:rPr lang="en"/>
                        <a:t>FaceScrub</a:t>
                      </a:r>
                      <a:r>
                        <a:rPr lang="en"/>
                        <a:t> </a:t>
                      </a:r>
                      <a:r>
                        <a:rPr baseline="30000" lang="en"/>
                        <a:t>[d]</a:t>
                      </a:r>
                      <a:endParaRPr/>
                    </a:p>
                  </a:txBody>
                  <a:tcPr marT="91425" marB="91425" marR="91425" marL="91425">
                    <a:solidFill>
                      <a:srgbClr val="D55380">
                        <a:alpha val="76580"/>
                      </a:srgbClr>
                    </a:solidFill>
                  </a:tcPr>
                </a:tc>
                <a:tc>
                  <a:txBody>
                    <a:bodyPr/>
                    <a:lstStyle/>
                    <a:p>
                      <a:pPr indent="0" lvl="0" marL="0" rtl="0" algn="l">
                        <a:spcBef>
                          <a:spcPts val="0"/>
                        </a:spcBef>
                        <a:spcAft>
                          <a:spcPts val="0"/>
                        </a:spcAft>
                        <a:buNone/>
                      </a:pPr>
                      <a:r>
                        <a:rPr lang="en"/>
                        <a:t>530</a:t>
                      </a:r>
                      <a:r>
                        <a:rPr lang="en"/>
                        <a:t> / </a:t>
                      </a:r>
                      <a:r>
                        <a:rPr lang="en"/>
                        <a:t>106,863</a:t>
                      </a:r>
                      <a:endParaRPr/>
                    </a:p>
                  </a:txBody>
                  <a:tcPr marT="91425" marB="91425" marR="91425" marL="91425">
                    <a:solidFill>
                      <a:srgbClr val="D55380">
                        <a:alpha val="76580"/>
                      </a:srgbClr>
                    </a:solidFill>
                  </a:tcPr>
                </a:tc>
                <a:tc>
                  <a:txBody>
                    <a:bodyPr/>
                    <a:lstStyle/>
                    <a:p>
                      <a:pPr indent="0" lvl="0" marL="0" rtl="0" algn="l">
                        <a:spcBef>
                          <a:spcPts val="0"/>
                        </a:spcBef>
                        <a:spcAft>
                          <a:spcPts val="0"/>
                        </a:spcAft>
                        <a:buNone/>
                      </a:pPr>
                      <a:r>
                        <a:rPr lang="en"/>
                        <a:t>Accessible</a:t>
                      </a:r>
                      <a:endParaRPr/>
                    </a:p>
                  </a:txBody>
                  <a:tcPr marT="91425" marB="91425" marR="91425" marL="91425">
                    <a:solidFill>
                      <a:srgbClr val="D55380">
                        <a:alpha val="76580"/>
                      </a:srgbClr>
                    </a:solidFill>
                  </a:tcPr>
                </a:tc>
              </a:tr>
              <a:tr h="381000">
                <a:tc>
                  <a:txBody>
                    <a:bodyPr/>
                    <a:lstStyle/>
                    <a:p>
                      <a:pPr indent="0" lvl="0" marL="0" rtl="0" algn="l">
                        <a:spcBef>
                          <a:spcPts val="0"/>
                        </a:spcBef>
                        <a:spcAft>
                          <a:spcPts val="0"/>
                        </a:spcAft>
                        <a:buNone/>
                      </a:pPr>
                      <a:r>
                        <a:rPr lang="en"/>
                        <a:t>PubFig </a:t>
                      </a:r>
                      <a:r>
                        <a:rPr baseline="30000" lang="en"/>
                        <a:t>[e]</a:t>
                      </a:r>
                      <a:endParaRPr baseline="30000"/>
                    </a:p>
                  </a:txBody>
                  <a:tcPr marT="91425" marB="91425" marR="91425" marL="91425">
                    <a:solidFill>
                      <a:srgbClr val="F06293">
                        <a:alpha val="55700"/>
                      </a:srgbClr>
                    </a:solidFill>
                  </a:tcPr>
                </a:tc>
                <a:tc>
                  <a:txBody>
                    <a:bodyPr/>
                    <a:lstStyle/>
                    <a:p>
                      <a:pPr indent="0" lvl="0" marL="0" rtl="0" algn="l">
                        <a:spcBef>
                          <a:spcPts val="0"/>
                        </a:spcBef>
                        <a:spcAft>
                          <a:spcPts val="0"/>
                        </a:spcAft>
                        <a:buNone/>
                      </a:pPr>
                      <a:r>
                        <a:rPr lang="en"/>
                        <a:t>200 / 58,797</a:t>
                      </a:r>
                      <a:endParaRPr/>
                    </a:p>
                  </a:txBody>
                  <a:tcPr marT="91425" marB="91425" marR="91425" marL="91425">
                    <a:solidFill>
                      <a:srgbClr val="F06293">
                        <a:alpha val="55700"/>
                      </a:srgbClr>
                    </a:solidFill>
                  </a:tcPr>
                </a:tc>
                <a:tc>
                  <a:txBody>
                    <a:bodyPr/>
                    <a:lstStyle/>
                    <a:p>
                      <a:pPr indent="0" lvl="0" marL="0" rtl="0" algn="l">
                        <a:spcBef>
                          <a:spcPts val="0"/>
                        </a:spcBef>
                        <a:spcAft>
                          <a:spcPts val="0"/>
                        </a:spcAft>
                        <a:buNone/>
                      </a:pPr>
                      <a:r>
                        <a:rPr lang="en"/>
                        <a:t>Accessible</a:t>
                      </a:r>
                      <a:endParaRPr/>
                    </a:p>
                  </a:txBody>
                  <a:tcPr marT="91425" marB="91425" marR="91425" marL="91425">
                    <a:solidFill>
                      <a:srgbClr val="F06293">
                        <a:alpha val="55700"/>
                      </a:srgbClr>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Direction &amp; Open Issues: What will we do?</a:t>
            </a:r>
            <a:endParaRPr/>
          </a:p>
        </p:txBody>
      </p:sp>
      <p:sp>
        <p:nvSpPr>
          <p:cNvPr id="217" name="Google Shape;217;p27"/>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Char char="●"/>
            </a:pPr>
            <a:r>
              <a:rPr lang="en" sz="1500"/>
              <a:t>Deciding on the dataset</a:t>
            </a:r>
            <a:endParaRPr sz="1500"/>
          </a:p>
          <a:p>
            <a:pPr indent="-323850" lvl="0" marL="457200" rtl="0" algn="l">
              <a:lnSpc>
                <a:spcPct val="200000"/>
              </a:lnSpc>
              <a:spcBef>
                <a:spcPts val="0"/>
              </a:spcBef>
              <a:spcAft>
                <a:spcPts val="0"/>
              </a:spcAft>
              <a:buSzPts val="1500"/>
              <a:buChar char="●"/>
            </a:pPr>
            <a:r>
              <a:rPr lang="en" sz="1500"/>
              <a:t>Replicating the work done in Face-Off [7]</a:t>
            </a:r>
            <a:endParaRPr sz="1500"/>
          </a:p>
          <a:p>
            <a:pPr indent="-323850" lvl="1" marL="914400" rtl="0" algn="l">
              <a:lnSpc>
                <a:spcPct val="200000"/>
              </a:lnSpc>
              <a:spcBef>
                <a:spcPts val="0"/>
              </a:spcBef>
              <a:spcAft>
                <a:spcPts val="0"/>
              </a:spcAft>
              <a:buSzPts val="1500"/>
              <a:buChar char="○"/>
            </a:pPr>
            <a:r>
              <a:rPr lang="en" sz="1500"/>
              <a:t>Comparing it with the other papers (e.g. Poison Frogs) using the same robust metric</a:t>
            </a:r>
            <a:endParaRPr sz="1500"/>
          </a:p>
          <a:p>
            <a:pPr indent="-323850" lvl="0" marL="457200" rtl="0" algn="l">
              <a:lnSpc>
                <a:spcPct val="200000"/>
              </a:lnSpc>
              <a:spcBef>
                <a:spcPts val="0"/>
              </a:spcBef>
              <a:spcAft>
                <a:spcPts val="0"/>
              </a:spcAft>
              <a:buSzPts val="1500"/>
              <a:buChar char="●"/>
            </a:pPr>
            <a:r>
              <a:rPr lang="en" sz="1500"/>
              <a:t>Implementing three new obfuscation approaches and/or an additional surrogate model</a:t>
            </a:r>
            <a:endParaRPr sz="1500"/>
          </a:p>
          <a:p>
            <a:pPr indent="-323850" lvl="0" marL="457200" marR="0" rtl="0" algn="l">
              <a:lnSpc>
                <a:spcPct val="200000"/>
              </a:lnSpc>
              <a:spcBef>
                <a:spcPts val="0"/>
              </a:spcBef>
              <a:spcAft>
                <a:spcPts val="0"/>
              </a:spcAft>
              <a:buSzPts val="1500"/>
              <a:buChar char="●"/>
            </a:pPr>
            <a:r>
              <a:rPr lang="en" sz="1500"/>
              <a:t>Analyzing and documenting the results</a:t>
            </a:r>
            <a:endParaRPr sz="1500"/>
          </a:p>
        </p:txBody>
      </p:sp>
      <p:sp>
        <p:nvSpPr>
          <p:cNvPr id="218" name="Google Shape;218;p27"/>
          <p:cNvSpPr txBox="1"/>
          <p:nvPr>
            <p:ph idx="12" type="sldNum"/>
          </p:nvPr>
        </p:nvSpPr>
        <p:spPr>
          <a:xfrm>
            <a:off x="-164969" y="4568865"/>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500">
                <a:solidFill>
                  <a:srgbClr val="0D0D0D"/>
                </a:solidFill>
              </a:rPr>
              <a:t>‹#›</a:t>
            </a:fld>
            <a:endParaRPr b="1" sz="1500">
              <a:solidFill>
                <a:srgbClr val="0D0D0D"/>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311700" y="410000"/>
            <a:ext cx="8520600" cy="3828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
              <a:t>Thank you for listening!</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Facial Recognition:</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Facial recognition is extensively utilized in everyday devices.</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Expedite identification processes and enhance overall safety measures.</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chemeClr val="lt1"/>
                </a:highlight>
              </a:rPr>
              <a:t>Retailers utilize facial recognition technology to analyze customer demographics.</a:t>
            </a:r>
            <a:endParaRPr sz="1200">
              <a:solidFill>
                <a:srgbClr val="0D0D0D"/>
              </a:solidFill>
              <a:highlight>
                <a:schemeClr val="lt1"/>
              </a:highlight>
            </a:endParaRPr>
          </a:p>
          <a:p>
            <a:pPr indent="-304800" lvl="0" marL="457200" rtl="0" algn="l">
              <a:spcBef>
                <a:spcPts val="0"/>
              </a:spcBef>
              <a:spcAft>
                <a:spcPts val="0"/>
              </a:spcAft>
              <a:buClr>
                <a:srgbClr val="0D0D0D"/>
              </a:buClr>
              <a:buSzPts val="1200"/>
              <a:buChar char="●"/>
            </a:pPr>
            <a:r>
              <a:rPr lang="en" sz="1200">
                <a:solidFill>
                  <a:srgbClr val="0D0D0D"/>
                </a:solidFill>
                <a:highlight>
                  <a:schemeClr val="lt1"/>
                </a:highlight>
              </a:rPr>
              <a:t>Social media platforms integrate facial recognition algorithms for automatic tagging of friends in photos.</a:t>
            </a:r>
            <a:endParaRPr sz="1200">
              <a:solidFill>
                <a:srgbClr val="0D0D0D"/>
              </a:solidFill>
              <a:highlight>
                <a:schemeClr val="lt1"/>
              </a:highlight>
            </a:endParaRPr>
          </a:p>
          <a:p>
            <a:pPr indent="0" lvl="0" marL="0" rtl="0" algn="l">
              <a:spcBef>
                <a:spcPts val="0"/>
              </a:spcBef>
              <a:spcAft>
                <a:spcPts val="0"/>
              </a:spcAft>
              <a:buNone/>
            </a:pPr>
            <a:r>
              <a:t/>
            </a:r>
            <a:endParaRPr sz="1400">
              <a:solidFill>
                <a:srgbClr val="0D0D0D"/>
              </a:solidFill>
              <a:highlight>
                <a:srgbClr val="FFFFFF"/>
              </a:highlight>
            </a:endParaRPr>
          </a:p>
          <a:p>
            <a:pPr indent="0" lvl="0" marL="0" rtl="0" algn="l">
              <a:spcBef>
                <a:spcPts val="1200"/>
              </a:spcBef>
              <a:spcAft>
                <a:spcPts val="0"/>
              </a:spcAft>
              <a:buNone/>
            </a:pPr>
            <a:r>
              <a:t/>
            </a:r>
            <a:endParaRPr sz="1400">
              <a:solidFill>
                <a:srgbClr val="0D0D0D"/>
              </a:solidFill>
              <a:highlight>
                <a:srgbClr val="FFFFFF"/>
              </a:highlight>
            </a:endParaRPr>
          </a:p>
          <a:p>
            <a:pPr indent="0" lvl="0" marL="0" rtl="0" algn="l">
              <a:spcBef>
                <a:spcPts val="1200"/>
              </a:spcBef>
              <a:spcAft>
                <a:spcPts val="0"/>
              </a:spcAft>
              <a:buNone/>
            </a:pPr>
            <a:r>
              <a:t/>
            </a:r>
            <a:endParaRPr sz="1400">
              <a:solidFill>
                <a:srgbClr val="0D0D0D"/>
              </a:solidFill>
              <a:highlight>
                <a:srgbClr val="FFFFFF"/>
              </a:highlight>
            </a:endParaRPr>
          </a:p>
          <a:p>
            <a:pPr indent="0" lvl="0" marL="0" rtl="0" algn="l">
              <a:spcBef>
                <a:spcPts val="1200"/>
              </a:spcBef>
              <a:spcAft>
                <a:spcPts val="1200"/>
              </a:spcAft>
              <a:buNone/>
            </a:pPr>
            <a:r>
              <a:t/>
            </a:r>
            <a:endParaRPr sz="1400">
              <a:solidFill>
                <a:srgbClr val="0D0D0D"/>
              </a:solidFill>
              <a:highlight>
                <a:srgbClr val="FFFFFF"/>
              </a:highlight>
            </a:endParaRPr>
          </a:p>
        </p:txBody>
      </p:sp>
      <p:sp>
        <p:nvSpPr>
          <p:cNvPr id="94" name="Google Shape;94;p14"/>
          <p:cNvSpPr txBox="1"/>
          <p:nvPr>
            <p:ph idx="12" type="sldNum"/>
          </p:nvPr>
        </p:nvSpPr>
        <p:spPr>
          <a:xfrm>
            <a:off x="-164969" y="4568865"/>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500">
                <a:solidFill>
                  <a:srgbClr val="0D0D0D"/>
                </a:solidFill>
              </a:rPr>
              <a:t>‹#›</a:t>
            </a:fld>
            <a:endParaRPr b="1" sz="1500">
              <a:solidFill>
                <a:srgbClr val="0D0D0D"/>
              </a:solidFill>
            </a:endParaRPr>
          </a:p>
        </p:txBody>
      </p:sp>
      <p:pic>
        <p:nvPicPr>
          <p:cNvPr id="95" name="Google Shape;95;p14"/>
          <p:cNvPicPr preferRelativeResize="0"/>
          <p:nvPr/>
        </p:nvPicPr>
        <p:blipFill>
          <a:blip r:embed="rId3">
            <a:alphaModFix/>
          </a:blip>
          <a:stretch>
            <a:fillRect/>
          </a:stretch>
        </p:blipFill>
        <p:spPr>
          <a:xfrm>
            <a:off x="652863" y="2364925"/>
            <a:ext cx="8057775" cy="2203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About </a:t>
            </a:r>
            <a:r>
              <a:rPr b="1" i="1" lang="en"/>
              <a:t>Privacy</a:t>
            </a:r>
            <a:r>
              <a:rPr b="1" lang="en"/>
              <a:t>?</a:t>
            </a:r>
            <a:endParaRPr b="1"/>
          </a:p>
        </p:txBody>
      </p:sp>
      <p:sp>
        <p:nvSpPr>
          <p:cNvPr id="101" name="Google Shape;101;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D0D0D"/>
                </a:solidFill>
                <a:highlight>
                  <a:srgbClr val="FFFFFF"/>
                </a:highlight>
              </a:rPr>
              <a:t>Invasive Data Collection</a:t>
            </a:r>
            <a:endParaRPr sz="1600">
              <a:solidFill>
                <a:srgbClr val="0D0D0D"/>
              </a:solidFill>
              <a:highlight>
                <a:srgbClr val="FFFFFF"/>
              </a:highlight>
            </a:endParaRPr>
          </a:p>
          <a:p>
            <a:pPr indent="0" lvl="0" marL="0" rtl="0" algn="l">
              <a:spcBef>
                <a:spcPts val="1200"/>
              </a:spcBef>
              <a:spcAft>
                <a:spcPts val="0"/>
              </a:spcAft>
              <a:buNone/>
            </a:pPr>
            <a:r>
              <a:rPr lang="en" sz="1600">
                <a:solidFill>
                  <a:srgbClr val="0D0D0D"/>
                </a:solidFill>
                <a:highlight>
                  <a:srgbClr val="FFFFFF"/>
                </a:highlight>
              </a:rPr>
              <a:t>Surveillance and Tracking</a:t>
            </a:r>
            <a:endParaRPr sz="1600">
              <a:solidFill>
                <a:srgbClr val="0D0D0D"/>
              </a:solidFill>
              <a:highlight>
                <a:srgbClr val="FFFFFF"/>
              </a:highlight>
            </a:endParaRPr>
          </a:p>
          <a:p>
            <a:pPr indent="0" lvl="0" marL="0" rtl="0" algn="l">
              <a:spcBef>
                <a:spcPts val="1200"/>
              </a:spcBef>
              <a:spcAft>
                <a:spcPts val="0"/>
              </a:spcAft>
              <a:buNone/>
            </a:pPr>
            <a:r>
              <a:rPr lang="en" sz="1600">
                <a:solidFill>
                  <a:srgbClr val="0D0D0D"/>
                </a:solidFill>
                <a:highlight>
                  <a:srgbClr val="FFFFFF"/>
                </a:highlight>
              </a:rPr>
              <a:t>Lack of Consent</a:t>
            </a:r>
            <a:endParaRPr sz="1600">
              <a:solidFill>
                <a:srgbClr val="0D0D0D"/>
              </a:solidFill>
              <a:highlight>
                <a:srgbClr val="FFFFFF"/>
              </a:highlight>
            </a:endParaRPr>
          </a:p>
          <a:p>
            <a:pPr indent="0" lvl="0" marL="0" rtl="0" algn="l">
              <a:spcBef>
                <a:spcPts val="1200"/>
              </a:spcBef>
              <a:spcAft>
                <a:spcPts val="0"/>
              </a:spcAft>
              <a:buNone/>
            </a:pPr>
            <a:r>
              <a:rPr lang="en" sz="1600">
                <a:solidFill>
                  <a:srgbClr val="0D0D0D"/>
                </a:solidFill>
                <a:highlight>
                  <a:srgbClr val="FFFFFF"/>
                </a:highlight>
              </a:rPr>
              <a:t>Potential for Misuse</a:t>
            </a:r>
            <a:endParaRPr sz="1600">
              <a:solidFill>
                <a:srgbClr val="0D0D0D"/>
              </a:solidFill>
              <a:highlight>
                <a:srgbClr val="FFFFFF"/>
              </a:highlight>
            </a:endParaRPr>
          </a:p>
          <a:p>
            <a:pPr indent="0" lvl="0" marL="0" rtl="0" algn="l">
              <a:spcBef>
                <a:spcPts val="1200"/>
              </a:spcBef>
              <a:spcAft>
                <a:spcPts val="1200"/>
              </a:spcAft>
              <a:buNone/>
            </a:pPr>
            <a:r>
              <a:t/>
            </a:r>
            <a:endParaRPr sz="1400">
              <a:solidFill>
                <a:srgbClr val="0D0D0D"/>
              </a:solidFill>
              <a:highlight>
                <a:srgbClr val="FFFFFF"/>
              </a:highlight>
            </a:endParaRPr>
          </a:p>
        </p:txBody>
      </p:sp>
      <p:sp>
        <p:nvSpPr>
          <p:cNvPr id="102" name="Google Shape;102;p15"/>
          <p:cNvSpPr txBox="1"/>
          <p:nvPr>
            <p:ph idx="12" type="sldNum"/>
          </p:nvPr>
        </p:nvSpPr>
        <p:spPr>
          <a:xfrm>
            <a:off x="-164969" y="4568865"/>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500">
                <a:solidFill>
                  <a:srgbClr val="0D0D0D"/>
                </a:solidFill>
              </a:rPr>
              <a:t>‹#›</a:t>
            </a:fld>
            <a:endParaRPr b="1" sz="1500">
              <a:solidFill>
                <a:srgbClr val="0D0D0D"/>
              </a:solidFill>
            </a:endParaRPr>
          </a:p>
        </p:txBody>
      </p:sp>
      <p:pic>
        <p:nvPicPr>
          <p:cNvPr id="103" name="Google Shape;103;p15"/>
          <p:cNvPicPr preferRelativeResize="0"/>
          <p:nvPr/>
        </p:nvPicPr>
        <p:blipFill rotWithShape="1">
          <a:blip r:embed="rId3">
            <a:alphaModFix/>
          </a:blip>
          <a:srcRect b="0" l="1932" r="1941" t="0"/>
          <a:stretch/>
        </p:blipFill>
        <p:spPr>
          <a:xfrm>
            <a:off x="3895301" y="720400"/>
            <a:ext cx="5017875" cy="390864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088">
                <a:solidFill>
                  <a:srgbClr val="0D0D0D"/>
                </a:solidFill>
                <a:highlight>
                  <a:srgbClr val="FFFFFF"/>
                </a:highlight>
              </a:rPr>
              <a:t>Objective:</a:t>
            </a:r>
            <a:r>
              <a:rPr lang="en" sz="2088">
                <a:solidFill>
                  <a:srgbClr val="0D0D0D"/>
                </a:solidFill>
                <a:highlight>
                  <a:srgbClr val="FFFFFF"/>
                </a:highlight>
              </a:rPr>
              <a:t> Obfuscate faces in images</a:t>
            </a:r>
            <a:endParaRPr sz="2088">
              <a:solidFill>
                <a:srgbClr val="0D0D0D"/>
              </a:solidFill>
              <a:highlight>
                <a:srgbClr val="FFFFFF"/>
              </a:highlight>
            </a:endParaRPr>
          </a:p>
          <a:p>
            <a:pPr indent="0" lvl="0" marL="0" rtl="0" algn="l">
              <a:spcBef>
                <a:spcPts val="0"/>
              </a:spcBef>
              <a:spcAft>
                <a:spcPts val="0"/>
              </a:spcAft>
              <a:buNone/>
            </a:pPr>
            <a:r>
              <a:t/>
            </a:r>
            <a:endParaRPr/>
          </a:p>
        </p:txBody>
      </p:sp>
      <p:sp>
        <p:nvSpPr>
          <p:cNvPr id="109" name="Google Shape;109;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D0D0D"/>
                </a:solidFill>
                <a:highlight>
                  <a:srgbClr val="FFFFFF"/>
                </a:highlight>
              </a:rPr>
              <a:t>Enhanced Privacy Protection</a:t>
            </a:r>
            <a:endParaRPr sz="1600">
              <a:solidFill>
                <a:srgbClr val="0D0D0D"/>
              </a:solidFill>
              <a:highlight>
                <a:srgbClr val="FFFFFF"/>
              </a:highlight>
            </a:endParaRPr>
          </a:p>
          <a:p>
            <a:pPr indent="0" lvl="0" marL="0" rtl="0" algn="l">
              <a:spcBef>
                <a:spcPts val="1200"/>
              </a:spcBef>
              <a:spcAft>
                <a:spcPts val="0"/>
              </a:spcAft>
              <a:buNone/>
            </a:pPr>
            <a:r>
              <a:rPr lang="en" sz="1600">
                <a:solidFill>
                  <a:srgbClr val="0D0D0D"/>
                </a:solidFill>
                <a:highlight>
                  <a:srgbClr val="FFFFFF"/>
                </a:highlight>
              </a:rPr>
              <a:t>Prevents Biometric Data Collection</a:t>
            </a:r>
            <a:endParaRPr sz="1600">
              <a:solidFill>
                <a:srgbClr val="0D0D0D"/>
              </a:solidFill>
              <a:highlight>
                <a:srgbClr val="FFFFFF"/>
              </a:highlight>
            </a:endParaRPr>
          </a:p>
          <a:p>
            <a:pPr indent="0" lvl="0" marL="0" rtl="0" algn="l">
              <a:spcBef>
                <a:spcPts val="1200"/>
              </a:spcBef>
              <a:spcAft>
                <a:spcPts val="0"/>
              </a:spcAft>
              <a:buNone/>
            </a:pPr>
            <a:r>
              <a:rPr lang="en" sz="1600">
                <a:solidFill>
                  <a:srgbClr val="0D0D0D"/>
                </a:solidFill>
                <a:highlight>
                  <a:srgbClr val="FFFFFF"/>
                </a:highlight>
              </a:rPr>
              <a:t>Mitigating the risks of unauthorized facial recognition</a:t>
            </a:r>
            <a:endParaRPr sz="1600">
              <a:solidFill>
                <a:srgbClr val="0D0D0D"/>
              </a:solidFill>
              <a:highlight>
                <a:srgbClr val="FFFFFF"/>
              </a:highlight>
            </a:endParaRPr>
          </a:p>
          <a:p>
            <a:pPr indent="0" lvl="0" marL="0" rtl="0" algn="l">
              <a:spcBef>
                <a:spcPts val="1200"/>
              </a:spcBef>
              <a:spcAft>
                <a:spcPts val="1200"/>
              </a:spcAft>
              <a:buNone/>
            </a:pPr>
            <a:r>
              <a:rPr lang="en" sz="1600">
                <a:solidFill>
                  <a:srgbClr val="0D0D0D"/>
                </a:solidFill>
                <a:highlight>
                  <a:srgbClr val="FFFFFF"/>
                </a:highlight>
              </a:rPr>
              <a:t>Protecting individuals' identities </a:t>
            </a:r>
            <a:endParaRPr sz="1600">
              <a:solidFill>
                <a:srgbClr val="0D0D0D"/>
              </a:solidFill>
              <a:highlight>
                <a:srgbClr val="FFFFFF"/>
              </a:highlight>
            </a:endParaRPr>
          </a:p>
        </p:txBody>
      </p:sp>
      <p:sp>
        <p:nvSpPr>
          <p:cNvPr id="110" name="Google Shape;110;p16"/>
          <p:cNvSpPr txBox="1"/>
          <p:nvPr>
            <p:ph idx="12" type="sldNum"/>
          </p:nvPr>
        </p:nvSpPr>
        <p:spPr>
          <a:xfrm>
            <a:off x="-164969" y="4568865"/>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500">
                <a:solidFill>
                  <a:srgbClr val="0D0D0D"/>
                </a:solidFill>
              </a:rPr>
              <a:t>‹#›</a:t>
            </a:fld>
            <a:endParaRPr b="1" sz="1500">
              <a:solidFill>
                <a:srgbClr val="0D0D0D"/>
              </a:solidFill>
            </a:endParaRPr>
          </a:p>
        </p:txBody>
      </p:sp>
      <p:pic>
        <p:nvPicPr>
          <p:cNvPr id="111" name="Google Shape;111;p16"/>
          <p:cNvPicPr preferRelativeResize="0"/>
          <p:nvPr/>
        </p:nvPicPr>
        <p:blipFill>
          <a:blip r:embed="rId3">
            <a:alphaModFix/>
          </a:blip>
          <a:stretch>
            <a:fillRect/>
          </a:stretch>
        </p:blipFill>
        <p:spPr>
          <a:xfrm>
            <a:off x="3536325" y="2636975"/>
            <a:ext cx="5607676" cy="2259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700"/>
              <a:t>Related Work</a:t>
            </a:r>
            <a:endParaRPr sz="2700"/>
          </a:p>
        </p:txBody>
      </p:sp>
      <p:sp>
        <p:nvSpPr>
          <p:cNvPr id="117" name="Google Shape;117;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700">
                <a:solidFill>
                  <a:srgbClr val="000000"/>
                </a:solidFill>
                <a:highlight>
                  <a:srgbClr val="FFFFFF"/>
                </a:highlight>
              </a:rPr>
              <a:t>AdvFaces: Adversarial Face Synthesis</a:t>
            </a:r>
            <a:r>
              <a:rPr b="1" baseline="30000" lang="en" sz="1600">
                <a:solidFill>
                  <a:srgbClr val="000000"/>
                </a:solidFill>
                <a:highlight>
                  <a:schemeClr val="lt1"/>
                </a:highlight>
                <a:latin typeface="Arial"/>
                <a:ea typeface="Arial"/>
                <a:cs typeface="Arial"/>
                <a:sym typeface="Arial"/>
              </a:rPr>
              <a:t>[1]</a:t>
            </a:r>
            <a:endParaRPr/>
          </a:p>
        </p:txBody>
      </p:sp>
      <p:graphicFrame>
        <p:nvGraphicFramePr>
          <p:cNvPr id="118" name="Google Shape;118;p17"/>
          <p:cNvGraphicFramePr/>
          <p:nvPr/>
        </p:nvGraphicFramePr>
        <p:xfrm>
          <a:off x="970838" y="1863750"/>
          <a:ext cx="3000000" cy="3000000"/>
        </p:xfrm>
        <a:graphic>
          <a:graphicData uri="http://schemas.openxmlformats.org/drawingml/2006/table">
            <a:tbl>
              <a:tblPr>
                <a:noFill/>
                <a:tableStyleId>{10744E1E-2313-4220-B2A7-9CEB3CFCF304}</a:tableStyleId>
              </a:tblPr>
              <a:tblGrid>
                <a:gridCol w="1239500"/>
                <a:gridCol w="1317725"/>
                <a:gridCol w="1453425"/>
                <a:gridCol w="1013600"/>
                <a:gridCol w="1107350"/>
                <a:gridCol w="1070725"/>
              </a:tblGrid>
              <a:tr h="381000">
                <a:tc>
                  <a:txBody>
                    <a:bodyPr/>
                    <a:lstStyle/>
                    <a:p>
                      <a:pPr indent="0" lvl="0" marL="0" rtl="0" algn="ctr">
                        <a:spcBef>
                          <a:spcPts val="0"/>
                        </a:spcBef>
                        <a:spcAft>
                          <a:spcPts val="0"/>
                        </a:spcAft>
                        <a:buNone/>
                      </a:pPr>
                      <a:r>
                        <a:rPr b="1" lang="en">
                          <a:latin typeface="Roboto"/>
                          <a:ea typeface="Roboto"/>
                          <a:cs typeface="Roboto"/>
                          <a:sym typeface="Roboto"/>
                        </a:rPr>
                        <a:t>Relevance</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Introduction</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Methodology</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Dataset</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Strengths</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Weakness</a:t>
                      </a:r>
                      <a:endParaRPr b="1">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 sz="1000">
                          <a:highlight>
                            <a:srgbClr val="FFFFFF"/>
                          </a:highlight>
                          <a:latin typeface="Roboto"/>
                          <a:ea typeface="Roboto"/>
                          <a:cs typeface="Roboto"/>
                          <a:sym typeface="Roboto"/>
                        </a:rPr>
                        <a:t>Making changes to facial pictures to specifically trick facial recognition systems to make mistake</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highlight>
                            <a:srgbClr val="FFFFFF"/>
                          </a:highlight>
                          <a:latin typeface="Roboto"/>
                          <a:ea typeface="Roboto"/>
                          <a:cs typeface="Roboto"/>
                          <a:sym typeface="Roboto"/>
                        </a:rPr>
                        <a:t>Creating adversarial images that both have high perceptual quality and can be generat</a:t>
                      </a:r>
                      <a:r>
                        <a:rPr lang="en" sz="1000">
                          <a:highlight>
                            <a:srgbClr val="FFFFFF"/>
                          </a:highlight>
                          <a:latin typeface="Roboto"/>
                          <a:ea typeface="Roboto"/>
                          <a:cs typeface="Roboto"/>
                          <a:sym typeface="Roboto"/>
                        </a:rPr>
                        <a:t>ed quickly</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highlight>
                            <a:srgbClr val="FFFFFF"/>
                          </a:highlight>
                          <a:latin typeface="Roboto"/>
                          <a:ea typeface="Roboto"/>
                          <a:cs typeface="Roboto"/>
                          <a:sym typeface="Roboto"/>
                        </a:rPr>
                        <a:t>Utilizes GANs to generate minimal perturbations in salient facial regions</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50">
                          <a:solidFill>
                            <a:srgbClr val="3C4043"/>
                          </a:solidFill>
                          <a:highlight>
                            <a:srgbClr val="FFFFFF"/>
                          </a:highlight>
                          <a:latin typeface="Roboto"/>
                          <a:ea typeface="Roboto"/>
                          <a:cs typeface="Roboto"/>
                          <a:sym typeface="Roboto"/>
                        </a:rPr>
                        <a:t>LFW</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highlight>
                            <a:srgbClr val="FFFFFF"/>
                          </a:highlight>
                          <a:latin typeface="Roboto"/>
                          <a:ea typeface="Roboto"/>
                          <a:cs typeface="Roboto"/>
                          <a:sym typeface="Roboto"/>
                        </a:rPr>
                        <a:t>High success rates in evading detection by black-box face recognition systems</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highlight>
                            <a:srgbClr val="FFFFFF"/>
                          </a:highlight>
                          <a:latin typeface="Roboto"/>
                          <a:ea typeface="Roboto"/>
                          <a:cs typeface="Roboto"/>
                          <a:sym typeface="Roboto"/>
                        </a:rPr>
                        <a:t>Utility</a:t>
                      </a:r>
                      <a:endParaRPr>
                        <a:latin typeface="Roboto"/>
                        <a:ea typeface="Roboto"/>
                        <a:cs typeface="Roboto"/>
                        <a:sym typeface="Roboto"/>
                      </a:endParaRPr>
                    </a:p>
                  </a:txBody>
                  <a:tcPr marT="91425" marB="91425" marR="91425" marL="91425"/>
                </a:tc>
              </a:tr>
            </a:tbl>
          </a:graphicData>
        </a:graphic>
      </p:graphicFrame>
      <p:sp>
        <p:nvSpPr>
          <p:cNvPr id="119" name="Google Shape;119;p17"/>
          <p:cNvSpPr txBox="1"/>
          <p:nvPr>
            <p:ph idx="12" type="sldNum"/>
          </p:nvPr>
        </p:nvSpPr>
        <p:spPr>
          <a:xfrm>
            <a:off x="-164969" y="4568865"/>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500">
                <a:solidFill>
                  <a:srgbClr val="0D0D0D"/>
                </a:solidFill>
              </a:rPr>
              <a:t>‹#›</a:t>
            </a:fld>
            <a:endParaRPr b="1" sz="1500">
              <a:solidFill>
                <a:srgbClr val="0D0D0D"/>
              </a:solidFill>
            </a:endParaRPr>
          </a:p>
        </p:txBody>
      </p:sp>
      <p:sp>
        <p:nvSpPr>
          <p:cNvPr id="120" name="Google Shape;120;p17"/>
          <p:cNvSpPr txBox="1"/>
          <p:nvPr/>
        </p:nvSpPr>
        <p:spPr>
          <a:xfrm>
            <a:off x="517650" y="4437250"/>
            <a:ext cx="6218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2"/>
                </a:solidFill>
                <a:latin typeface="Roboto"/>
                <a:ea typeface="Roboto"/>
                <a:cs typeface="Roboto"/>
                <a:sym typeface="Roboto"/>
              </a:rPr>
              <a:t>1) Deb, D., Zhang, J., &amp; Jain, A. K. (2020, September). Advfaces: Adversarial face synthesis. In 2020 IEEE International Joint Conference on Biometrics (IJCB) (pp. 1-10). IEEE.</a:t>
            </a:r>
            <a:endParaRPr sz="6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700"/>
              <a:t>Related Work</a:t>
            </a:r>
            <a:endParaRPr sz="2700"/>
          </a:p>
        </p:txBody>
      </p:sp>
      <p:sp>
        <p:nvSpPr>
          <p:cNvPr id="126" name="Google Shape;12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600">
                <a:solidFill>
                  <a:srgbClr val="000000"/>
                </a:solidFill>
                <a:highlight>
                  <a:srgbClr val="FFFFFF"/>
                </a:highlight>
                <a:latin typeface="Arial"/>
                <a:ea typeface="Arial"/>
                <a:cs typeface="Arial"/>
                <a:sym typeface="Arial"/>
              </a:rPr>
              <a:t>Poison Frogs! Targeted Clean-Label Poisoning Attacks on Neural Networks</a:t>
            </a:r>
            <a:r>
              <a:rPr b="1" baseline="30000" lang="en" sz="1600">
                <a:solidFill>
                  <a:srgbClr val="000000"/>
                </a:solidFill>
                <a:highlight>
                  <a:srgbClr val="FFFFFF"/>
                </a:highlight>
                <a:latin typeface="Arial"/>
                <a:ea typeface="Arial"/>
                <a:cs typeface="Arial"/>
                <a:sym typeface="Arial"/>
              </a:rPr>
              <a:t>[2]</a:t>
            </a:r>
            <a:endParaRPr b="1" baseline="30000" sz="2400"/>
          </a:p>
        </p:txBody>
      </p:sp>
      <p:graphicFrame>
        <p:nvGraphicFramePr>
          <p:cNvPr id="127" name="Google Shape;127;p18"/>
          <p:cNvGraphicFramePr/>
          <p:nvPr/>
        </p:nvGraphicFramePr>
        <p:xfrm>
          <a:off x="657913" y="1764800"/>
          <a:ext cx="3000000" cy="3000000"/>
        </p:xfrm>
        <a:graphic>
          <a:graphicData uri="http://schemas.openxmlformats.org/drawingml/2006/table">
            <a:tbl>
              <a:tblPr>
                <a:noFill/>
                <a:tableStyleId>{10744E1E-2313-4220-B2A7-9CEB3CFCF304}</a:tableStyleId>
              </a:tblPr>
              <a:tblGrid>
                <a:gridCol w="1239500"/>
                <a:gridCol w="1317725"/>
                <a:gridCol w="1707675"/>
                <a:gridCol w="1001425"/>
                <a:gridCol w="1122900"/>
                <a:gridCol w="1247875"/>
              </a:tblGrid>
              <a:tr h="381000">
                <a:tc>
                  <a:txBody>
                    <a:bodyPr/>
                    <a:lstStyle/>
                    <a:p>
                      <a:pPr indent="0" lvl="0" marL="0" rtl="0" algn="ctr">
                        <a:spcBef>
                          <a:spcPts val="0"/>
                        </a:spcBef>
                        <a:spcAft>
                          <a:spcPts val="0"/>
                        </a:spcAft>
                        <a:buNone/>
                      </a:pPr>
                      <a:r>
                        <a:rPr b="1" lang="en"/>
                        <a:t>Relevance</a:t>
                      </a:r>
                      <a:endParaRPr b="1"/>
                    </a:p>
                  </a:txBody>
                  <a:tcPr marT="91425" marB="91425" marR="91425" marL="91425"/>
                </a:tc>
                <a:tc>
                  <a:txBody>
                    <a:bodyPr/>
                    <a:lstStyle/>
                    <a:p>
                      <a:pPr indent="0" lvl="0" marL="0" rtl="0" algn="ctr">
                        <a:spcBef>
                          <a:spcPts val="0"/>
                        </a:spcBef>
                        <a:spcAft>
                          <a:spcPts val="0"/>
                        </a:spcAft>
                        <a:buNone/>
                      </a:pPr>
                      <a:r>
                        <a:rPr b="1" lang="en"/>
                        <a:t>Introduction</a:t>
                      </a:r>
                      <a:endParaRPr b="1"/>
                    </a:p>
                  </a:txBody>
                  <a:tcPr marT="91425" marB="91425" marR="91425" marL="91425"/>
                </a:tc>
                <a:tc>
                  <a:txBody>
                    <a:bodyPr/>
                    <a:lstStyle/>
                    <a:p>
                      <a:pPr indent="0" lvl="0" marL="0" rtl="0" algn="ctr">
                        <a:spcBef>
                          <a:spcPts val="0"/>
                        </a:spcBef>
                        <a:spcAft>
                          <a:spcPts val="0"/>
                        </a:spcAft>
                        <a:buNone/>
                      </a:pPr>
                      <a:r>
                        <a:rPr b="1" lang="en"/>
                        <a:t>Methodology</a:t>
                      </a:r>
                      <a:endParaRPr b="1"/>
                    </a:p>
                  </a:txBody>
                  <a:tcPr marT="91425" marB="91425" marR="91425" marL="91425"/>
                </a:tc>
                <a:tc>
                  <a:txBody>
                    <a:bodyPr/>
                    <a:lstStyle/>
                    <a:p>
                      <a:pPr indent="0" lvl="0" marL="0" rtl="0" algn="ctr">
                        <a:spcBef>
                          <a:spcPts val="0"/>
                        </a:spcBef>
                        <a:spcAft>
                          <a:spcPts val="0"/>
                        </a:spcAft>
                        <a:buNone/>
                      </a:pPr>
                      <a:r>
                        <a:rPr b="1" lang="en"/>
                        <a:t>Dataset</a:t>
                      </a:r>
                      <a:endParaRPr b="1"/>
                    </a:p>
                  </a:txBody>
                  <a:tcPr marT="91425" marB="91425" marR="91425" marL="91425"/>
                </a:tc>
                <a:tc>
                  <a:txBody>
                    <a:bodyPr/>
                    <a:lstStyle/>
                    <a:p>
                      <a:pPr indent="0" lvl="0" marL="0" rtl="0" algn="ctr">
                        <a:spcBef>
                          <a:spcPts val="0"/>
                        </a:spcBef>
                        <a:spcAft>
                          <a:spcPts val="0"/>
                        </a:spcAft>
                        <a:buNone/>
                      </a:pPr>
                      <a:r>
                        <a:rPr b="1" lang="en"/>
                        <a:t>Strengths</a:t>
                      </a:r>
                      <a:endParaRPr b="1"/>
                    </a:p>
                  </a:txBody>
                  <a:tcPr marT="91425" marB="91425" marR="91425" marL="91425"/>
                </a:tc>
                <a:tc>
                  <a:txBody>
                    <a:bodyPr/>
                    <a:lstStyle/>
                    <a:p>
                      <a:pPr indent="0" lvl="0" marL="0" rtl="0" algn="ctr">
                        <a:spcBef>
                          <a:spcPts val="0"/>
                        </a:spcBef>
                        <a:spcAft>
                          <a:spcPts val="0"/>
                        </a:spcAft>
                        <a:buNone/>
                      </a:pPr>
                      <a:r>
                        <a:rPr b="1" lang="en"/>
                        <a:t>Weakness</a:t>
                      </a:r>
                      <a:endParaRPr b="1"/>
                    </a:p>
                  </a:txBody>
                  <a:tcPr marT="91425" marB="91425" marR="91425" marL="91425"/>
                </a:tc>
              </a:tr>
              <a:tr h="381000">
                <a:tc>
                  <a:txBody>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Focuses on data poisoning attacks targeting neural networks</a:t>
                      </a:r>
                      <a:endParaRPr/>
                    </a:p>
                  </a:txBody>
                  <a:tcPr marT="91425" marB="91425" marR="91425" marL="91425"/>
                </a:tc>
                <a:tc>
                  <a:txBody>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Crafting poison instances that subtly modify training data to mislead neural network models </a:t>
                      </a:r>
                      <a:endParaRPr/>
                    </a:p>
                  </a:txBody>
                  <a:tcPr marT="91425" marB="91425" marR="91425" marL="91425"/>
                </a:tc>
                <a:tc>
                  <a:txBody>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optimization-based method for crafting poisons  </a:t>
                      </a:r>
                      <a:endParaRPr/>
                    </a:p>
                  </a:txBody>
                  <a:tcPr marT="91425" marB="91425" marR="91425" marL="91425"/>
                </a:tc>
                <a:tc>
                  <a:txBody>
                    <a:bodyPr/>
                    <a:lstStyle/>
                    <a:p>
                      <a:pPr indent="0" lvl="0" marL="0" rtl="0" algn="l">
                        <a:spcBef>
                          <a:spcPts val="0"/>
                        </a:spcBef>
                        <a:spcAft>
                          <a:spcPts val="0"/>
                        </a:spcAft>
                        <a:buNone/>
                      </a:pPr>
                      <a:r>
                        <a:rPr lang="en" sz="1200"/>
                        <a:t>CIFAR-10 </a:t>
                      </a:r>
                      <a:r>
                        <a:rPr baseline="30000" lang="en" sz="1200">
                          <a:highlight>
                            <a:schemeClr val="lt1"/>
                          </a:highlight>
                        </a:rPr>
                        <a:t>[3]</a:t>
                      </a:r>
                      <a:endParaRPr sz="800"/>
                    </a:p>
                  </a:txBody>
                  <a:tcPr marT="91425" marB="91425" marR="91425" marL="91425"/>
                </a:tc>
                <a:tc>
                  <a:txBody>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No need for altering the labels of poison instances</a:t>
                      </a:r>
                      <a:endParaRPr/>
                    </a:p>
                  </a:txBody>
                  <a:tcPr marT="91425" marB="91425" marR="91425" marL="91425"/>
                </a:tc>
                <a:tc>
                  <a:txBody>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Scalability</a:t>
                      </a:r>
                      <a:endParaRPr/>
                    </a:p>
                  </a:txBody>
                  <a:tcPr marT="91425" marB="91425" marR="91425" marL="91425"/>
                </a:tc>
              </a:tr>
            </a:tbl>
          </a:graphicData>
        </a:graphic>
      </p:graphicFrame>
      <p:sp>
        <p:nvSpPr>
          <p:cNvPr id="128" name="Google Shape;128;p18"/>
          <p:cNvSpPr txBox="1"/>
          <p:nvPr>
            <p:ph idx="12" type="sldNum"/>
          </p:nvPr>
        </p:nvSpPr>
        <p:spPr>
          <a:xfrm>
            <a:off x="-164969" y="4568865"/>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500">
                <a:solidFill>
                  <a:srgbClr val="0D0D0D"/>
                </a:solidFill>
              </a:rPr>
              <a:t>‹#›</a:t>
            </a:fld>
            <a:endParaRPr b="1" sz="1500">
              <a:solidFill>
                <a:srgbClr val="0D0D0D"/>
              </a:solidFill>
            </a:endParaRPr>
          </a:p>
        </p:txBody>
      </p:sp>
      <p:sp>
        <p:nvSpPr>
          <p:cNvPr id="129" name="Google Shape;129;p18"/>
          <p:cNvSpPr txBox="1"/>
          <p:nvPr/>
        </p:nvSpPr>
        <p:spPr>
          <a:xfrm>
            <a:off x="517650" y="4437250"/>
            <a:ext cx="589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2"/>
                </a:solidFill>
                <a:latin typeface="Roboto"/>
                <a:ea typeface="Roboto"/>
                <a:cs typeface="Roboto"/>
                <a:sym typeface="Roboto"/>
              </a:rPr>
              <a:t>2</a:t>
            </a:r>
            <a:r>
              <a:rPr lang="en" sz="600">
                <a:solidFill>
                  <a:schemeClr val="dk2"/>
                </a:solidFill>
                <a:latin typeface="Roboto"/>
                <a:ea typeface="Roboto"/>
                <a:cs typeface="Roboto"/>
                <a:sym typeface="Roboto"/>
              </a:rPr>
              <a:t>) </a:t>
            </a:r>
            <a:r>
              <a:rPr lang="en" sz="600">
                <a:solidFill>
                  <a:schemeClr val="dk2"/>
                </a:solidFill>
                <a:latin typeface="Roboto"/>
                <a:ea typeface="Roboto"/>
                <a:cs typeface="Roboto"/>
                <a:sym typeface="Roboto"/>
              </a:rPr>
              <a:t>Shafahi, A., Huang, W. R., Najibi, M., Suciu, O., Studer, C., Dumitras, T., &amp; Goldstein, T. (2018). Poison frogs! targeted clean-label poisoning attacks on neural networks. Advances in neural information processing systems, 31.</a:t>
            </a:r>
            <a:br>
              <a:rPr lang="en" sz="600">
                <a:solidFill>
                  <a:schemeClr val="dk2"/>
                </a:solidFill>
                <a:latin typeface="Roboto"/>
                <a:ea typeface="Roboto"/>
                <a:cs typeface="Roboto"/>
                <a:sym typeface="Roboto"/>
              </a:rPr>
            </a:br>
            <a:r>
              <a:rPr lang="en" sz="600">
                <a:solidFill>
                  <a:schemeClr val="dk2"/>
                </a:solidFill>
                <a:latin typeface="Roboto"/>
                <a:ea typeface="Roboto"/>
                <a:cs typeface="Roboto"/>
                <a:sym typeface="Roboto"/>
              </a:rPr>
              <a:t>3) Alex Krizhevsky and Geoffrey Hinton. Learning multiple layers of features from tiny images. 2009. Available on: https://www.cs.toronto.edu/~kriz/cifar.html</a:t>
            </a:r>
            <a:endParaRPr sz="6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700"/>
              <a:t>Related Work</a:t>
            </a:r>
            <a:endParaRPr sz="2700"/>
          </a:p>
        </p:txBody>
      </p:sp>
      <p:sp>
        <p:nvSpPr>
          <p:cNvPr id="135" name="Google Shape;135;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600">
                <a:solidFill>
                  <a:srgbClr val="0D0D0D"/>
                </a:solidFill>
                <a:highlight>
                  <a:srgbClr val="FFFFFF"/>
                </a:highlight>
              </a:rPr>
              <a:t>A Study of Face Obfuscation in ImageNet</a:t>
            </a:r>
            <a:r>
              <a:rPr b="1" baseline="30000" lang="en" sz="1600">
                <a:solidFill>
                  <a:srgbClr val="000000"/>
                </a:solidFill>
                <a:highlight>
                  <a:schemeClr val="lt1"/>
                </a:highlight>
                <a:latin typeface="Arial"/>
                <a:ea typeface="Arial"/>
                <a:cs typeface="Arial"/>
                <a:sym typeface="Arial"/>
              </a:rPr>
              <a:t>[4]</a:t>
            </a:r>
            <a:endParaRPr b="1" sz="2800"/>
          </a:p>
        </p:txBody>
      </p:sp>
      <p:graphicFrame>
        <p:nvGraphicFramePr>
          <p:cNvPr id="136" name="Google Shape;136;p19"/>
          <p:cNvGraphicFramePr/>
          <p:nvPr/>
        </p:nvGraphicFramePr>
        <p:xfrm>
          <a:off x="657913" y="1764800"/>
          <a:ext cx="3000000" cy="3000000"/>
        </p:xfrm>
        <a:graphic>
          <a:graphicData uri="http://schemas.openxmlformats.org/drawingml/2006/table">
            <a:tbl>
              <a:tblPr>
                <a:noFill/>
                <a:tableStyleId>{10744E1E-2313-4220-B2A7-9CEB3CFCF304}</a:tableStyleId>
              </a:tblPr>
              <a:tblGrid>
                <a:gridCol w="1239500"/>
                <a:gridCol w="1317725"/>
                <a:gridCol w="1707675"/>
                <a:gridCol w="1044350"/>
                <a:gridCol w="1277325"/>
                <a:gridCol w="1215925"/>
              </a:tblGrid>
              <a:tr h="381000">
                <a:tc>
                  <a:txBody>
                    <a:bodyPr/>
                    <a:lstStyle/>
                    <a:p>
                      <a:pPr indent="0" lvl="0" marL="0" rtl="0" algn="ctr">
                        <a:spcBef>
                          <a:spcPts val="0"/>
                        </a:spcBef>
                        <a:spcAft>
                          <a:spcPts val="0"/>
                        </a:spcAft>
                        <a:buNone/>
                      </a:pPr>
                      <a:r>
                        <a:rPr b="1" lang="en"/>
                        <a:t>Relevance</a:t>
                      </a:r>
                      <a:endParaRPr b="1"/>
                    </a:p>
                  </a:txBody>
                  <a:tcPr marT="91425" marB="91425" marR="91425" marL="91425"/>
                </a:tc>
                <a:tc>
                  <a:txBody>
                    <a:bodyPr/>
                    <a:lstStyle/>
                    <a:p>
                      <a:pPr indent="0" lvl="0" marL="0" rtl="0" algn="ctr">
                        <a:spcBef>
                          <a:spcPts val="0"/>
                        </a:spcBef>
                        <a:spcAft>
                          <a:spcPts val="0"/>
                        </a:spcAft>
                        <a:buNone/>
                      </a:pPr>
                      <a:r>
                        <a:rPr b="1" lang="en"/>
                        <a:t>Introduction</a:t>
                      </a:r>
                      <a:endParaRPr b="1"/>
                    </a:p>
                  </a:txBody>
                  <a:tcPr marT="91425" marB="91425" marR="91425" marL="91425"/>
                </a:tc>
                <a:tc>
                  <a:txBody>
                    <a:bodyPr/>
                    <a:lstStyle/>
                    <a:p>
                      <a:pPr indent="0" lvl="0" marL="0" rtl="0" algn="ctr">
                        <a:spcBef>
                          <a:spcPts val="0"/>
                        </a:spcBef>
                        <a:spcAft>
                          <a:spcPts val="0"/>
                        </a:spcAft>
                        <a:buNone/>
                      </a:pPr>
                      <a:r>
                        <a:rPr b="1" lang="en"/>
                        <a:t>Methodology</a:t>
                      </a:r>
                      <a:endParaRPr b="1"/>
                    </a:p>
                  </a:txBody>
                  <a:tcPr marT="91425" marB="91425" marR="91425" marL="91425"/>
                </a:tc>
                <a:tc>
                  <a:txBody>
                    <a:bodyPr/>
                    <a:lstStyle/>
                    <a:p>
                      <a:pPr indent="0" lvl="0" marL="0" rtl="0" algn="ctr">
                        <a:spcBef>
                          <a:spcPts val="0"/>
                        </a:spcBef>
                        <a:spcAft>
                          <a:spcPts val="0"/>
                        </a:spcAft>
                        <a:buNone/>
                      </a:pPr>
                      <a:r>
                        <a:rPr b="1" lang="en"/>
                        <a:t>Dataset</a:t>
                      </a:r>
                      <a:endParaRPr b="1"/>
                    </a:p>
                  </a:txBody>
                  <a:tcPr marT="91425" marB="91425" marR="91425" marL="91425"/>
                </a:tc>
                <a:tc>
                  <a:txBody>
                    <a:bodyPr/>
                    <a:lstStyle/>
                    <a:p>
                      <a:pPr indent="0" lvl="0" marL="0" rtl="0" algn="ctr">
                        <a:spcBef>
                          <a:spcPts val="0"/>
                        </a:spcBef>
                        <a:spcAft>
                          <a:spcPts val="0"/>
                        </a:spcAft>
                        <a:buNone/>
                      </a:pPr>
                      <a:r>
                        <a:rPr b="1" lang="en"/>
                        <a:t>Strengths</a:t>
                      </a:r>
                      <a:endParaRPr b="1"/>
                    </a:p>
                  </a:txBody>
                  <a:tcPr marT="91425" marB="91425" marR="91425" marL="91425"/>
                </a:tc>
                <a:tc>
                  <a:txBody>
                    <a:bodyPr/>
                    <a:lstStyle/>
                    <a:p>
                      <a:pPr indent="0" lvl="0" marL="0" rtl="0" algn="ctr">
                        <a:spcBef>
                          <a:spcPts val="0"/>
                        </a:spcBef>
                        <a:spcAft>
                          <a:spcPts val="0"/>
                        </a:spcAft>
                        <a:buNone/>
                      </a:pPr>
                      <a:r>
                        <a:rPr b="1" lang="en"/>
                        <a:t>Weakness</a:t>
                      </a:r>
                      <a:endParaRPr b="1"/>
                    </a:p>
                  </a:txBody>
                  <a:tcPr marT="91425" marB="91425" marR="91425" marL="91425"/>
                </a:tc>
              </a:tr>
              <a:tr h="381000">
                <a:tc>
                  <a:txBody>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face obfuscation techniques on the accuracy and reliability </a:t>
                      </a:r>
                      <a:endParaRPr/>
                    </a:p>
                  </a:txBody>
                  <a:tcPr marT="91425" marB="91425" marR="91425" marL="91425"/>
                </a:tc>
                <a:tc>
                  <a:txBody>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comprehensive analysis of face obfuscation on ImageNet</a:t>
                      </a:r>
                      <a:endParaRPr/>
                    </a:p>
                  </a:txBody>
                  <a:tcPr marT="91425" marB="91425" marR="91425" marL="91425"/>
                </a:tc>
                <a:tc>
                  <a:txBody>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Obfuscation techniques applied to faces within ImageNet images, such as blurring, pixelation</a:t>
                      </a:r>
                      <a:endParaRPr/>
                    </a:p>
                  </a:txBody>
                  <a:tcPr marT="91425" marB="91425" marR="91425" marL="91425"/>
                </a:tc>
                <a:tc>
                  <a:txBody>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ImageNet</a:t>
                      </a:r>
                      <a:r>
                        <a:rPr baseline="30000" lang="en" sz="1200">
                          <a:highlight>
                            <a:schemeClr val="lt1"/>
                          </a:highlight>
                        </a:rPr>
                        <a:t>[5]</a:t>
                      </a:r>
                      <a:endParaRPr sz="1000"/>
                    </a:p>
                  </a:txBody>
                  <a:tcPr marT="91425" marB="91425" marR="91425" marL="91425"/>
                </a:tc>
                <a:tc>
                  <a:txBody>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Effectiveness of obfuscation techniques in preserving individual privacy </a:t>
                      </a:r>
                      <a:endParaRPr/>
                    </a:p>
                  </a:txBody>
                  <a:tcPr marT="91425" marB="91425" marR="91425" marL="91425"/>
                </a:tc>
                <a:tc>
                  <a:txBody>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Negatively impacting the utility of images</a:t>
                      </a:r>
                      <a:endParaRPr/>
                    </a:p>
                  </a:txBody>
                  <a:tcPr marT="91425" marB="91425" marR="91425" marL="91425"/>
                </a:tc>
              </a:tr>
            </a:tbl>
          </a:graphicData>
        </a:graphic>
      </p:graphicFrame>
      <p:sp>
        <p:nvSpPr>
          <p:cNvPr id="137" name="Google Shape;137;p19"/>
          <p:cNvSpPr txBox="1"/>
          <p:nvPr>
            <p:ph idx="12" type="sldNum"/>
          </p:nvPr>
        </p:nvSpPr>
        <p:spPr>
          <a:xfrm>
            <a:off x="-164969" y="4568865"/>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500">
                <a:solidFill>
                  <a:srgbClr val="0D0D0D"/>
                </a:solidFill>
              </a:rPr>
              <a:t>‹#›</a:t>
            </a:fld>
            <a:endParaRPr b="1" sz="1500">
              <a:solidFill>
                <a:srgbClr val="0D0D0D"/>
              </a:solidFill>
            </a:endParaRPr>
          </a:p>
        </p:txBody>
      </p:sp>
      <p:sp>
        <p:nvSpPr>
          <p:cNvPr id="138" name="Google Shape;138;p19"/>
          <p:cNvSpPr txBox="1"/>
          <p:nvPr/>
        </p:nvSpPr>
        <p:spPr>
          <a:xfrm>
            <a:off x="517650" y="4437250"/>
            <a:ext cx="5894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2"/>
                </a:solidFill>
                <a:latin typeface="Roboto"/>
                <a:ea typeface="Roboto"/>
                <a:cs typeface="Roboto"/>
                <a:sym typeface="Roboto"/>
              </a:rPr>
              <a:t>4</a:t>
            </a:r>
            <a:r>
              <a:rPr lang="en" sz="600">
                <a:solidFill>
                  <a:schemeClr val="dk2"/>
                </a:solidFill>
                <a:latin typeface="Roboto"/>
                <a:ea typeface="Roboto"/>
                <a:cs typeface="Roboto"/>
                <a:sym typeface="Roboto"/>
              </a:rPr>
              <a:t>) Kaiyu Yang, Jacqueline H Yau, Li Fei-Fei, Jia Deng, and Olga Russakovsky. A study of face obfuscation in imagenet. In International Conference on Machine Learning, pages 25313–25330. PMLR, 2022. </a:t>
            </a:r>
            <a:br>
              <a:rPr lang="en" sz="600">
                <a:solidFill>
                  <a:schemeClr val="dk2"/>
                </a:solidFill>
                <a:latin typeface="Roboto"/>
                <a:ea typeface="Roboto"/>
                <a:cs typeface="Roboto"/>
                <a:sym typeface="Roboto"/>
              </a:rPr>
            </a:br>
            <a:r>
              <a:rPr lang="en" sz="600">
                <a:solidFill>
                  <a:schemeClr val="dk2"/>
                </a:solidFill>
                <a:latin typeface="Roboto"/>
                <a:ea typeface="Roboto"/>
                <a:cs typeface="Roboto"/>
                <a:sym typeface="Roboto"/>
              </a:rPr>
              <a:t>5) Deng, J., Dong, W., Socher, R., Li, L.-J., Li, K., and Fei-Fei, L. Imagenet: A large-scale hierarchical image database. In Conference on Computer Vision and Pattern Recognition, 2009.</a:t>
            </a:r>
            <a:endParaRPr sz="6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Adversarial Model</a:t>
            </a:r>
            <a:endParaRPr/>
          </a:p>
        </p:txBody>
      </p:sp>
      <p:sp>
        <p:nvSpPr>
          <p:cNvPr id="144" name="Google Shape;144;p20"/>
          <p:cNvSpPr txBox="1"/>
          <p:nvPr>
            <p:ph idx="12" type="sldNum"/>
          </p:nvPr>
        </p:nvSpPr>
        <p:spPr>
          <a:xfrm>
            <a:off x="-164969" y="4568865"/>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500">
                <a:solidFill>
                  <a:srgbClr val="0D0D0D"/>
                </a:solidFill>
              </a:rPr>
              <a:t>‹#›</a:t>
            </a:fld>
            <a:endParaRPr b="1" sz="1500">
              <a:solidFill>
                <a:srgbClr val="0D0D0D"/>
              </a:solidFill>
            </a:endParaRPr>
          </a:p>
        </p:txBody>
      </p:sp>
      <p:sp>
        <p:nvSpPr>
          <p:cNvPr id="145" name="Google Shape;145;p20"/>
          <p:cNvSpPr/>
          <p:nvPr/>
        </p:nvSpPr>
        <p:spPr>
          <a:xfrm>
            <a:off x="316125" y="1152950"/>
            <a:ext cx="2368800" cy="986700"/>
          </a:xfrm>
          <a:prstGeom prst="rect">
            <a:avLst/>
          </a:prstGeom>
          <a:solidFill>
            <a:srgbClr val="FFF3F7"/>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en" sz="1300">
                <a:solidFill>
                  <a:srgbClr val="0D0D0D"/>
                </a:solidFill>
                <a:latin typeface="Roboto"/>
                <a:ea typeface="Roboto"/>
                <a:cs typeface="Roboto"/>
                <a:sym typeface="Roboto"/>
              </a:rPr>
              <a:t>Adversary</a:t>
            </a:r>
            <a:endParaRPr b="1">
              <a:latin typeface="Roboto"/>
              <a:ea typeface="Roboto"/>
              <a:cs typeface="Roboto"/>
              <a:sym typeface="Roboto"/>
            </a:endParaRPr>
          </a:p>
          <a:p>
            <a:pPr indent="0" lvl="0" marL="0" rtl="0" algn="l">
              <a:spcBef>
                <a:spcPts val="1200"/>
              </a:spcBef>
              <a:spcAft>
                <a:spcPts val="0"/>
              </a:spcAft>
              <a:buNone/>
            </a:pPr>
            <a:r>
              <a:rPr lang="en" sz="1300">
                <a:latin typeface="Roboto"/>
                <a:ea typeface="Roboto"/>
                <a:cs typeface="Roboto"/>
                <a:sym typeface="Roboto"/>
              </a:rPr>
              <a:t>Social Media Service Provider</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(semi-honest party)</a:t>
            </a:r>
            <a:endParaRPr sz="1300">
              <a:latin typeface="Roboto"/>
              <a:ea typeface="Roboto"/>
              <a:cs typeface="Roboto"/>
              <a:sym typeface="Roboto"/>
            </a:endParaRPr>
          </a:p>
        </p:txBody>
      </p:sp>
      <p:pic>
        <p:nvPicPr>
          <p:cNvPr id="146" name="Google Shape;146;p20"/>
          <p:cNvPicPr preferRelativeResize="0"/>
          <p:nvPr/>
        </p:nvPicPr>
        <p:blipFill rotWithShape="1">
          <a:blip r:embed="rId3">
            <a:alphaModFix/>
          </a:blip>
          <a:srcRect b="9624" l="0" r="0" t="0"/>
          <a:stretch/>
        </p:blipFill>
        <p:spPr>
          <a:xfrm>
            <a:off x="2071438" y="1889050"/>
            <a:ext cx="436901" cy="456700"/>
          </a:xfrm>
          <a:prstGeom prst="rect">
            <a:avLst/>
          </a:prstGeom>
          <a:noFill/>
          <a:ln>
            <a:noFill/>
          </a:ln>
        </p:spPr>
      </p:pic>
      <p:sp>
        <p:nvSpPr>
          <p:cNvPr id="147" name="Google Shape;147;p20"/>
          <p:cNvSpPr/>
          <p:nvPr/>
        </p:nvSpPr>
        <p:spPr>
          <a:xfrm>
            <a:off x="947538" y="3038575"/>
            <a:ext cx="2658600" cy="1192800"/>
          </a:xfrm>
          <a:prstGeom prst="rect">
            <a:avLst/>
          </a:prstGeom>
          <a:solidFill>
            <a:srgbClr val="FFF3F7"/>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en">
                <a:solidFill>
                  <a:srgbClr val="0D0D0D"/>
                </a:solidFill>
                <a:latin typeface="Roboto"/>
                <a:ea typeface="Roboto"/>
                <a:cs typeface="Roboto"/>
                <a:sym typeface="Roboto"/>
              </a:rPr>
              <a:t>T</a:t>
            </a:r>
            <a:r>
              <a:rPr b="1" lang="en" sz="1300">
                <a:solidFill>
                  <a:srgbClr val="0D0D0D"/>
                </a:solidFill>
                <a:latin typeface="Roboto"/>
                <a:ea typeface="Roboto"/>
                <a:cs typeface="Roboto"/>
                <a:sym typeface="Roboto"/>
              </a:rPr>
              <a:t>hreat</a:t>
            </a:r>
            <a:endParaRPr b="1" sz="1300">
              <a:solidFill>
                <a:srgbClr val="0D0D0D"/>
              </a:solidFill>
              <a:latin typeface="Roboto"/>
              <a:ea typeface="Roboto"/>
              <a:cs typeface="Roboto"/>
              <a:sym typeface="Roboto"/>
            </a:endParaRPr>
          </a:p>
          <a:p>
            <a:pPr indent="0" lvl="0" marL="0" marR="0" rtl="0" algn="ctr">
              <a:lnSpc>
                <a:spcPct val="115000"/>
              </a:lnSpc>
              <a:spcBef>
                <a:spcPts val="1200"/>
              </a:spcBef>
              <a:spcAft>
                <a:spcPts val="1200"/>
              </a:spcAft>
              <a:buNone/>
            </a:pPr>
            <a:r>
              <a:rPr lang="en" sz="1300">
                <a:solidFill>
                  <a:srgbClr val="0D0D0D"/>
                </a:solidFill>
                <a:latin typeface="Roboto"/>
                <a:ea typeface="Roboto"/>
                <a:cs typeface="Roboto"/>
                <a:sym typeface="Roboto"/>
              </a:rPr>
              <a:t>Perform additional inferences using the user’s images beyond user’s expectations.</a:t>
            </a:r>
            <a:endParaRPr sz="1300">
              <a:solidFill>
                <a:srgbClr val="0D0D0D"/>
              </a:solidFill>
              <a:latin typeface="Roboto"/>
              <a:ea typeface="Roboto"/>
              <a:cs typeface="Roboto"/>
              <a:sym typeface="Roboto"/>
            </a:endParaRPr>
          </a:p>
        </p:txBody>
      </p:sp>
      <p:sp>
        <p:nvSpPr>
          <p:cNvPr id="148" name="Google Shape;148;p20"/>
          <p:cNvSpPr/>
          <p:nvPr/>
        </p:nvSpPr>
        <p:spPr>
          <a:xfrm>
            <a:off x="4258625" y="1152950"/>
            <a:ext cx="4060500" cy="1192800"/>
          </a:xfrm>
          <a:prstGeom prst="rect">
            <a:avLst/>
          </a:prstGeom>
          <a:solidFill>
            <a:srgbClr val="FFF3F7"/>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en" sz="1300">
                <a:solidFill>
                  <a:srgbClr val="0D0D0D"/>
                </a:solidFill>
                <a:latin typeface="Roboto"/>
                <a:ea typeface="Roboto"/>
                <a:cs typeface="Roboto"/>
                <a:sym typeface="Roboto"/>
              </a:rPr>
              <a:t>Vulnerability</a:t>
            </a:r>
            <a:endParaRPr b="1" sz="1300">
              <a:solidFill>
                <a:srgbClr val="0D0D0D"/>
              </a:solidFill>
              <a:latin typeface="Roboto"/>
              <a:ea typeface="Roboto"/>
              <a:cs typeface="Roboto"/>
              <a:sym typeface="Roboto"/>
            </a:endParaRPr>
          </a:p>
          <a:p>
            <a:pPr indent="0" lvl="0" marL="0" marR="0" rtl="0" algn="l">
              <a:lnSpc>
                <a:spcPct val="115000"/>
              </a:lnSpc>
              <a:spcBef>
                <a:spcPts val="1200"/>
              </a:spcBef>
              <a:spcAft>
                <a:spcPts val="0"/>
              </a:spcAft>
              <a:buNone/>
            </a:pPr>
            <a:r>
              <a:rPr lang="en" sz="1300">
                <a:solidFill>
                  <a:srgbClr val="0D0D0D"/>
                </a:solidFill>
                <a:latin typeface="Roboto"/>
                <a:ea typeface="Roboto"/>
                <a:cs typeface="Roboto"/>
                <a:sym typeface="Roboto"/>
              </a:rPr>
              <a:t>Individuals, places and objects can be easily tagged in the images and used for additional inference. </a:t>
            </a:r>
            <a:endParaRPr sz="1300">
              <a:solidFill>
                <a:srgbClr val="0D0D0D"/>
              </a:solidFill>
              <a:latin typeface="Roboto"/>
              <a:ea typeface="Roboto"/>
              <a:cs typeface="Roboto"/>
              <a:sym typeface="Roboto"/>
            </a:endParaRPr>
          </a:p>
          <a:p>
            <a:pPr indent="0" lvl="0" marL="0" marR="0" rtl="0" algn="l">
              <a:lnSpc>
                <a:spcPct val="115000"/>
              </a:lnSpc>
              <a:spcBef>
                <a:spcPts val="1200"/>
              </a:spcBef>
              <a:spcAft>
                <a:spcPts val="1200"/>
              </a:spcAft>
              <a:buNone/>
            </a:pPr>
            <a:r>
              <a:t/>
            </a:r>
            <a:endParaRPr sz="1300">
              <a:solidFill>
                <a:srgbClr val="0D0D0D"/>
              </a:solidFill>
              <a:latin typeface="Roboto"/>
              <a:ea typeface="Roboto"/>
              <a:cs typeface="Roboto"/>
              <a:sym typeface="Roboto"/>
            </a:endParaRPr>
          </a:p>
        </p:txBody>
      </p:sp>
      <p:sp>
        <p:nvSpPr>
          <p:cNvPr id="149" name="Google Shape;149;p20"/>
          <p:cNvSpPr/>
          <p:nvPr/>
        </p:nvSpPr>
        <p:spPr>
          <a:xfrm>
            <a:off x="4284075" y="3038575"/>
            <a:ext cx="2411700" cy="1192800"/>
          </a:xfrm>
          <a:prstGeom prst="rect">
            <a:avLst/>
          </a:prstGeom>
          <a:solidFill>
            <a:srgbClr val="FFF3F7"/>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en" sz="1300">
                <a:solidFill>
                  <a:srgbClr val="0D0D0D"/>
                </a:solidFill>
                <a:latin typeface="Roboto"/>
                <a:ea typeface="Roboto"/>
                <a:cs typeface="Roboto"/>
                <a:sym typeface="Roboto"/>
              </a:rPr>
              <a:t>Harm</a:t>
            </a:r>
            <a:r>
              <a:rPr lang="en" sz="1300">
                <a:solidFill>
                  <a:srgbClr val="0D0D0D"/>
                </a:solidFill>
                <a:latin typeface="Roboto"/>
                <a:ea typeface="Roboto"/>
                <a:cs typeface="Roboto"/>
                <a:sym typeface="Roboto"/>
              </a:rPr>
              <a:t>	</a:t>
            </a:r>
            <a:endParaRPr sz="1300">
              <a:solidFill>
                <a:srgbClr val="0D0D0D"/>
              </a:solidFill>
              <a:latin typeface="Roboto"/>
              <a:ea typeface="Roboto"/>
              <a:cs typeface="Roboto"/>
              <a:sym typeface="Roboto"/>
            </a:endParaRPr>
          </a:p>
          <a:p>
            <a:pPr indent="0" lvl="0" marL="0" marR="0" rtl="0" algn="l">
              <a:lnSpc>
                <a:spcPct val="115000"/>
              </a:lnSpc>
              <a:spcBef>
                <a:spcPts val="1200"/>
              </a:spcBef>
              <a:spcAft>
                <a:spcPts val="0"/>
              </a:spcAft>
              <a:buNone/>
            </a:pPr>
            <a:r>
              <a:rPr lang="en" sz="1300">
                <a:solidFill>
                  <a:srgbClr val="0D0D0D"/>
                </a:solidFill>
                <a:latin typeface="Roboto"/>
                <a:ea typeface="Roboto"/>
                <a:cs typeface="Roboto"/>
                <a:sym typeface="Roboto"/>
              </a:rPr>
              <a:t>Unwanted surveillance and/or information leak.</a:t>
            </a:r>
            <a:endParaRPr sz="1300">
              <a:solidFill>
                <a:srgbClr val="0D0D0D"/>
              </a:solidFill>
              <a:latin typeface="Roboto"/>
              <a:ea typeface="Roboto"/>
              <a:cs typeface="Roboto"/>
              <a:sym typeface="Roboto"/>
            </a:endParaRPr>
          </a:p>
          <a:p>
            <a:pPr indent="0" lvl="0" marL="0" marR="0" rtl="0" algn="l">
              <a:lnSpc>
                <a:spcPct val="115000"/>
              </a:lnSpc>
              <a:spcBef>
                <a:spcPts val="1200"/>
              </a:spcBef>
              <a:spcAft>
                <a:spcPts val="1200"/>
              </a:spcAft>
              <a:buNone/>
            </a:pPr>
            <a:r>
              <a:t/>
            </a:r>
            <a:endParaRPr sz="1300">
              <a:solidFill>
                <a:srgbClr val="0D0D0D"/>
              </a:solidFill>
              <a:latin typeface="Roboto"/>
              <a:ea typeface="Roboto"/>
              <a:cs typeface="Roboto"/>
              <a:sym typeface="Roboto"/>
            </a:endParaRPr>
          </a:p>
        </p:txBody>
      </p:sp>
      <p:sp>
        <p:nvSpPr>
          <p:cNvPr id="150" name="Google Shape;150;p20"/>
          <p:cNvSpPr/>
          <p:nvPr/>
        </p:nvSpPr>
        <p:spPr>
          <a:xfrm rot="5400000">
            <a:off x="1041850" y="2453800"/>
            <a:ext cx="726900" cy="329100"/>
          </a:xfrm>
          <a:prstGeom prst="rightArrow">
            <a:avLst>
              <a:gd fmla="val 50000" name="adj1"/>
              <a:gd fmla="val 50000" name="adj2"/>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1" name="Google Shape;151;p20"/>
          <p:cNvSpPr/>
          <p:nvPr/>
        </p:nvSpPr>
        <p:spPr>
          <a:xfrm>
            <a:off x="3009950" y="1562925"/>
            <a:ext cx="1213500" cy="1419000"/>
          </a:xfrm>
          <a:prstGeom prst="bentArrow">
            <a:avLst>
              <a:gd fmla="val 17021" name="adj1"/>
              <a:gd fmla="val 16042" name="adj2"/>
              <a:gd fmla="val 22055" name="adj3"/>
              <a:gd fmla="val 64577" name="adj4"/>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2" name="Google Shape;152;p20"/>
          <p:cNvSpPr/>
          <p:nvPr/>
        </p:nvSpPr>
        <p:spPr>
          <a:xfrm rot="5400000">
            <a:off x="5148125" y="2535275"/>
            <a:ext cx="609000" cy="329100"/>
          </a:xfrm>
          <a:prstGeom prst="rightArrow">
            <a:avLst>
              <a:gd fmla="val 50000" name="adj1"/>
              <a:gd fmla="val 50000" name="adj2"/>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Face-off </a:t>
            </a:r>
            <a:r>
              <a:rPr baseline="30000" lang="en"/>
              <a:t>[6]</a:t>
            </a:r>
            <a:endParaRPr baseline="30000"/>
          </a:p>
        </p:txBody>
      </p:sp>
      <p:sp>
        <p:nvSpPr>
          <p:cNvPr id="158" name="Google Shape;158;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A privacy-preserving framework that introduces strategic perturbations to the user’s face to prevent it from being correctly recognized.</a:t>
            </a:r>
            <a:endParaRPr sz="1200"/>
          </a:p>
          <a:p>
            <a:pPr indent="0" lvl="0" marL="0" rtl="0" algn="l">
              <a:spcBef>
                <a:spcPts val="1200"/>
              </a:spcBef>
              <a:spcAft>
                <a:spcPts val="0"/>
              </a:spcAft>
              <a:buNone/>
            </a:pPr>
            <a:r>
              <a:rPr lang="en" sz="1200"/>
              <a:t>Challenges:</a:t>
            </a:r>
            <a:endParaRPr sz="1200"/>
          </a:p>
          <a:p>
            <a:pPr indent="-292100" lvl="0" marL="457200" rtl="0" algn="l">
              <a:spcBef>
                <a:spcPts val="1200"/>
              </a:spcBef>
              <a:spcAft>
                <a:spcPts val="0"/>
              </a:spcAft>
              <a:buSzPts val="1000"/>
              <a:buChar char="●"/>
            </a:pPr>
            <a:r>
              <a:rPr lang="en" sz="1000"/>
              <a:t>Existing approaches target </a:t>
            </a:r>
            <a:r>
              <a:rPr lang="en" sz="1000"/>
              <a:t>classification networks and must be retrofit for metric learning.</a:t>
            </a:r>
            <a:endParaRPr sz="1000"/>
          </a:p>
          <a:p>
            <a:pPr indent="-292100" lvl="0" marL="457200" rtl="0" algn="l">
              <a:spcBef>
                <a:spcPts val="0"/>
              </a:spcBef>
              <a:spcAft>
                <a:spcPts val="0"/>
              </a:spcAft>
              <a:buSzPts val="1000"/>
              <a:buChar char="●"/>
            </a:pPr>
            <a:r>
              <a:rPr lang="en" sz="1000"/>
              <a:t>Black box nature of facial recognition models of social media platforms.</a:t>
            </a:r>
            <a:endParaRPr sz="10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id="159" name="Google Shape;159;p21"/>
          <p:cNvPicPr preferRelativeResize="0"/>
          <p:nvPr/>
        </p:nvPicPr>
        <p:blipFill>
          <a:blip r:embed="rId3">
            <a:alphaModFix/>
          </a:blip>
          <a:stretch>
            <a:fillRect/>
          </a:stretch>
        </p:blipFill>
        <p:spPr>
          <a:xfrm>
            <a:off x="952400" y="2691377"/>
            <a:ext cx="7239198" cy="1817450"/>
          </a:xfrm>
          <a:prstGeom prst="rect">
            <a:avLst/>
          </a:prstGeom>
          <a:noFill/>
          <a:ln>
            <a:noFill/>
          </a:ln>
        </p:spPr>
      </p:pic>
      <p:sp>
        <p:nvSpPr>
          <p:cNvPr id="160" name="Google Shape;160;p21"/>
          <p:cNvSpPr txBox="1"/>
          <p:nvPr>
            <p:ph idx="12" type="sldNum"/>
          </p:nvPr>
        </p:nvSpPr>
        <p:spPr>
          <a:xfrm>
            <a:off x="-164969" y="4568865"/>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500">
                <a:solidFill>
                  <a:srgbClr val="0D0D0D"/>
                </a:solidFill>
              </a:rPr>
              <a:t>‹#›</a:t>
            </a:fld>
            <a:endParaRPr b="1" sz="1500">
              <a:solidFill>
                <a:srgbClr val="0D0D0D"/>
              </a:solidFill>
            </a:endParaRPr>
          </a:p>
        </p:txBody>
      </p:sp>
      <p:sp>
        <p:nvSpPr>
          <p:cNvPr id="161" name="Google Shape;161;p21"/>
          <p:cNvSpPr txBox="1"/>
          <p:nvPr/>
        </p:nvSpPr>
        <p:spPr>
          <a:xfrm>
            <a:off x="517650" y="4508825"/>
            <a:ext cx="58941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2"/>
                </a:solidFill>
                <a:latin typeface="Roboto"/>
                <a:ea typeface="Roboto"/>
                <a:cs typeface="Roboto"/>
                <a:sym typeface="Roboto"/>
              </a:rPr>
              <a:t>6</a:t>
            </a:r>
            <a:r>
              <a:rPr lang="en" sz="600">
                <a:solidFill>
                  <a:schemeClr val="dk2"/>
                </a:solidFill>
                <a:latin typeface="Roboto"/>
                <a:ea typeface="Roboto"/>
                <a:cs typeface="Roboto"/>
                <a:sym typeface="Roboto"/>
              </a:rPr>
              <a:t>) Chandrasekaran, V., Gao, C., Tang, B., Fawaz, K., Jha, S., &amp; Banerjee, S. (2020). Face-off: Adversarial face obfuscation. arXiv preprint arXiv:2003.08861.</a:t>
            </a:r>
            <a:endParaRPr sz="6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