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  <p:sldMasterId id="2147483711" r:id="rId2"/>
  </p:sldMasterIdLst>
  <p:notesMasterIdLst>
    <p:notesMasterId r:id="rId76"/>
  </p:notesMasterIdLst>
  <p:handoutMasterIdLst>
    <p:handoutMasterId r:id="rId77"/>
  </p:handoutMasterIdLst>
  <p:sldIdLst>
    <p:sldId id="256" r:id="rId3"/>
    <p:sldId id="284" r:id="rId4"/>
    <p:sldId id="366" r:id="rId5"/>
    <p:sldId id="257" r:id="rId6"/>
    <p:sldId id="285" r:id="rId7"/>
    <p:sldId id="365" r:id="rId8"/>
    <p:sldId id="361" r:id="rId9"/>
    <p:sldId id="302" r:id="rId10"/>
    <p:sldId id="353" r:id="rId11"/>
    <p:sldId id="352" r:id="rId12"/>
    <p:sldId id="303" r:id="rId13"/>
    <p:sldId id="363" r:id="rId14"/>
    <p:sldId id="355" r:id="rId15"/>
    <p:sldId id="356" r:id="rId16"/>
    <p:sldId id="362" r:id="rId17"/>
    <p:sldId id="357" r:id="rId18"/>
    <p:sldId id="358" r:id="rId19"/>
    <p:sldId id="364" r:id="rId20"/>
    <p:sldId id="350" r:id="rId21"/>
    <p:sldId id="359" r:id="rId22"/>
    <p:sldId id="360" r:id="rId23"/>
    <p:sldId id="287" r:id="rId24"/>
    <p:sldId id="304" r:id="rId25"/>
    <p:sldId id="305" r:id="rId26"/>
    <p:sldId id="286" r:id="rId27"/>
    <p:sldId id="372" r:id="rId28"/>
    <p:sldId id="373" r:id="rId29"/>
    <p:sldId id="306" r:id="rId30"/>
    <p:sldId id="367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70" r:id="rId40"/>
    <p:sldId id="348" r:id="rId41"/>
    <p:sldId id="349" r:id="rId42"/>
    <p:sldId id="36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69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39" r:id="rId7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i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94660"/>
  </p:normalViewPr>
  <p:slideViewPr>
    <p:cSldViewPr>
      <p:cViewPr varScale="1">
        <p:scale>
          <a:sx n="106" d="100"/>
          <a:sy n="106" d="100"/>
        </p:scale>
        <p:origin x="5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wmf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wmf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image" Target="../media/image15.png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Week #1</a:t>
            </a:r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C6F92E9-30A2-47C4-876F-DBF938240FC0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Week #1</a:t>
            </a:r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2724CCF-3EBC-4FD6-AB39-A514ED210F91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tr-TR"/>
              <a:t>Week #1</a:t>
            </a:r>
          </a:p>
        </p:txBody>
      </p:sp>
      <p:sp>
        <p:nvSpPr>
          <p:cNvPr id="81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EECA491-BFA0-4098-A37A-06F4BC28E8DA}" type="slidenum">
              <a:rPr lang="en-US" altLang="tr-TR" smtClean="0"/>
              <a:pPr>
                <a:spcBef>
                  <a:spcPct val="0"/>
                </a:spcBef>
              </a:pPr>
              <a:t>1</a:t>
            </a:fld>
            <a:endParaRPr lang="en-US" altLang="tr-TR"/>
          </a:p>
        </p:txBody>
      </p:sp>
      <p:sp>
        <p:nvSpPr>
          <p:cNvPr id="81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tr-TR"/>
              <a:t>Week #1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AC1872B-1F0C-4C8E-8D0C-9D25B37B1C8F}" type="slidenum">
              <a:rPr lang="en-US" altLang="tr-TR" smtClean="0"/>
              <a:pPr>
                <a:spcBef>
                  <a:spcPct val="0"/>
                </a:spcBef>
              </a:pPr>
              <a:t>7</a:t>
            </a:fld>
            <a:endParaRPr lang="en-US" altLang="tr-TR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tr-TR"/>
              <a:t>Week #1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770724B-52A2-4C8C-B019-F1E604A7B34A}" type="slidenum">
              <a:rPr lang="en-US" altLang="tr-TR" smtClean="0"/>
              <a:pPr>
                <a:spcBef>
                  <a:spcPct val="0"/>
                </a:spcBef>
              </a:pPr>
              <a:t>12</a:t>
            </a:fld>
            <a:endParaRPr lang="en-US" altLang="tr-TR"/>
          </a:p>
        </p:txBody>
      </p:sp>
      <p:sp>
        <p:nvSpPr>
          <p:cNvPr id="215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2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tr-TR"/>
              <a:t>Week #1</a:t>
            </a:r>
          </a:p>
        </p:txBody>
      </p:sp>
      <p:sp>
        <p:nvSpPr>
          <p:cNvPr id="256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E9A5709-1404-4E88-AEC5-F7CE00FB68B0}" type="slidenum">
              <a:rPr lang="en-US" altLang="tr-TR" smtClean="0"/>
              <a:pPr>
                <a:spcBef>
                  <a:spcPct val="0"/>
                </a:spcBef>
              </a:pPr>
              <a:t>15</a:t>
            </a:fld>
            <a:endParaRPr lang="en-US" altLang="tr-TR"/>
          </a:p>
        </p:txBody>
      </p:sp>
      <p:sp>
        <p:nvSpPr>
          <p:cNvPr id="256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2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tr-TR"/>
              <a:t>Week #1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9E2E0B5-B972-4150-98CB-443F57815B51}" type="slidenum">
              <a:rPr lang="en-US" altLang="tr-TR" smtClean="0"/>
              <a:pPr>
                <a:spcBef>
                  <a:spcPct val="0"/>
                </a:spcBef>
              </a:pPr>
              <a:t>18</a:t>
            </a:fld>
            <a:endParaRPr lang="en-US" altLang="tr-TR"/>
          </a:p>
        </p:txBody>
      </p:sp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025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tr-TR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tr-TR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tr-TR" altLang="en-US"/>
            </a:p>
          </p:txBody>
        </p:sp>
      </p:grpSp>
      <p:sp>
        <p:nvSpPr>
          <p:cNvPr id="2242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2242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BB6D1B1-B526-432E-9DB0-CC125B4B016A}" type="datetime4">
              <a:rPr lang="en-US"/>
              <a:pPr>
                <a:defRPr/>
              </a:pPr>
              <a:t>October 13, 2024</a:t>
            </a:fld>
            <a:endParaRPr lang="tr-T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tr-TR"/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AF043B1-C65B-4E0C-BBFA-CA19623AA430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30285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DADD9-212C-449D-ACCC-E3C13AE48FE5}" type="datetime4">
              <a:rPr lang="en-US"/>
              <a:pPr>
                <a:defRPr/>
              </a:pPr>
              <a:t>October 13, 2024</a:t>
            </a:fld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81AF6-36B6-471F-B3BC-36B9F9A5871D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740716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00825" y="188913"/>
            <a:ext cx="1947863" cy="59150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692775" cy="59150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3786F-0DFF-4A93-BFAC-A319A4A63CBA}" type="datetime4">
              <a:rPr lang="en-US"/>
              <a:pPr>
                <a:defRPr/>
              </a:pPr>
              <a:t>October 13, 2024</a:t>
            </a:fld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494D5-74A2-4F60-9AD3-1FA58E20F5F6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351953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Başlık, 4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sz="quarter"/>
          </p:nvPr>
        </p:nvSpPr>
        <p:spPr>
          <a:xfrm>
            <a:off x="755650" y="188913"/>
            <a:ext cx="7793038" cy="1462087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755650" y="1989138"/>
            <a:ext cx="3810000" cy="1981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2"/>
          </p:nvPr>
        </p:nvSpPr>
        <p:spPr>
          <a:xfrm>
            <a:off x="4718050" y="1989138"/>
            <a:ext cx="3810000" cy="1981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3"/>
          </p:nvPr>
        </p:nvSpPr>
        <p:spPr>
          <a:xfrm>
            <a:off x="755650" y="4122738"/>
            <a:ext cx="3810000" cy="1981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718050" y="4122738"/>
            <a:ext cx="3810000" cy="1981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D467A-FC16-43C1-8A13-D292D767EC6F}" type="datetime4">
              <a:rPr lang="en-US"/>
              <a:pPr>
                <a:defRPr/>
              </a:pPr>
              <a:t>October 13, 2024</a:t>
            </a:fld>
            <a:endParaRPr lang="tr-T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C353D-9C7B-4E6A-A7AE-6A5994786F32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306937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Başlık, Metin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55650" y="188913"/>
            <a:ext cx="7793038" cy="1462087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810000" cy="4114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2"/>
          </p:nvPr>
        </p:nvSpPr>
        <p:spPr>
          <a:xfrm>
            <a:off x="4718050" y="1989138"/>
            <a:ext cx="3810000" cy="1981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3"/>
          </p:nvPr>
        </p:nvSpPr>
        <p:spPr>
          <a:xfrm>
            <a:off x="4718050" y="4122738"/>
            <a:ext cx="3810000" cy="1981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C3922-4E71-4681-9E1F-C827DA3D6ECA}" type="datetime4">
              <a:rPr lang="en-US"/>
              <a:pPr>
                <a:defRPr/>
              </a:pPr>
              <a:t>October 13, 2024</a:t>
            </a:fld>
            <a:endParaRPr lang="tr-T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56399-4E79-4B87-A961-406570856E74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8372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55650" y="188913"/>
            <a:ext cx="7793038" cy="1462087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810000" cy="4114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18050" y="1989138"/>
            <a:ext cx="3810000" cy="4114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2E41E-32BD-441E-BB90-199C8D173E7D}" type="datetime4">
              <a:rPr lang="en-US"/>
              <a:pPr>
                <a:defRPr/>
              </a:pPr>
              <a:t>October 13, 2024</a:t>
            </a:fld>
            <a:endParaRPr lang="tr-T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B577F0-CD0A-4515-9417-14487569D5A2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585010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tr-TR" altLang="tr-TR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tr-TR" altLang="tr-TR">
                <a:solidFill>
                  <a:srgbClr val="000000"/>
                </a:solidFill>
              </a:endParaRPr>
            </a:p>
          </p:txBody>
        </p:sp>
      </p:grpSp>
      <p:sp>
        <p:nvSpPr>
          <p:cNvPr id="22426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Click to edit Master title style</a:t>
            </a:r>
          </a:p>
        </p:txBody>
      </p:sp>
      <p:sp>
        <p:nvSpPr>
          <p:cNvPr id="22426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ctr" anchorCtr="1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tr-TR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C60E277A-D8CF-4598-9921-B174C75F067E}" type="datetime4">
              <a:rPr lang="en-US"/>
              <a:pPr>
                <a:defRPr/>
              </a:pPr>
              <a:t>October 13, 2024</a:t>
            </a:fld>
            <a:endParaRPr lang="tr-TR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r>
              <a:rPr lang="tr-TR"/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>
              <a:defRPr/>
            </a:pPr>
            <a:fld id="{989BB0EE-7244-4383-9DDA-00E10DF4888D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0632530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826D7-3F63-4B09-B3AB-B3F8DE0638B5}" type="datetime4">
              <a:rPr lang="en-US"/>
              <a:pPr>
                <a:defRPr/>
              </a:pPr>
              <a:t>October 13, 2024</a:t>
            </a:fld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C20EC4-7DDD-4061-BD6F-8986E043DC74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0104056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ED90E-F794-4FF8-AECE-452B7D98F893}" type="datetime4">
              <a:rPr lang="en-US"/>
              <a:pPr>
                <a:defRPr/>
              </a:pPr>
              <a:t>October 13, 2024</a:t>
            </a:fld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4164E-692D-49E9-9973-4817F73A4BD4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1897882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18050" y="19891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8C2C4-AA08-4BE2-BB62-95CBC5A3D1C2}" type="datetime4">
              <a:rPr lang="en-US"/>
              <a:pPr>
                <a:defRPr/>
              </a:pPr>
              <a:t>October 13, 2024</a:t>
            </a:fld>
            <a:endParaRPr lang="tr-T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9527D-3AEA-4898-AA7A-31397DED7203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412187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C34691-BC3A-41BD-A57B-F99307798FB0}" type="datetime4">
              <a:rPr lang="en-US"/>
              <a:pPr>
                <a:defRPr/>
              </a:pPr>
              <a:t>October 13, 2024</a:t>
            </a:fld>
            <a:endParaRPr lang="tr-T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E5A1A-F411-42F8-B793-79C92A32B5C8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51230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385C5-DE2A-4CB7-BBD1-388061E300F7}" type="datetime4">
              <a:rPr lang="en-US"/>
              <a:pPr>
                <a:defRPr/>
              </a:pPr>
              <a:t>October 13, 2024</a:t>
            </a:fld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E4E60F-DACF-4C5C-B4DA-011FC88E2520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641545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BDE8DC-92CC-46BE-A33B-7C4F6575B763}" type="datetime4">
              <a:rPr lang="en-US"/>
              <a:pPr>
                <a:defRPr/>
              </a:pPr>
              <a:t>October 13, 2024</a:t>
            </a:fld>
            <a:endParaRPr lang="tr-T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2AD392-FA24-4781-949C-C63E54A49475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567684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4211D6-3E0C-4367-AD48-D8CCA1AABAB8}" type="datetime4">
              <a:rPr lang="en-US"/>
              <a:pPr>
                <a:defRPr/>
              </a:pPr>
              <a:t>October 13, 2024</a:t>
            </a:fld>
            <a:endParaRPr lang="tr-T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7D92E-5638-4F4E-A250-6B5ACAA8A6D1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1079035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62433-6DC0-4489-87DB-DD454FA25F7B}" type="datetime4">
              <a:rPr lang="en-US"/>
              <a:pPr>
                <a:defRPr/>
              </a:pPr>
              <a:t>October 13, 2024</a:t>
            </a:fld>
            <a:endParaRPr lang="tr-T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CA675-18C5-4F61-8A5F-F84F879E4A14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7594782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E69C2-6FCB-41EF-BBB2-D807E1A94D6C}" type="datetime4">
              <a:rPr lang="en-US"/>
              <a:pPr>
                <a:defRPr/>
              </a:pPr>
              <a:t>October 13, 2024</a:t>
            </a:fld>
            <a:endParaRPr lang="tr-T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2A895-B753-4E31-A237-E7866A1A3716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03502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C17ECB-892D-4ADF-9BF4-D1388BCF70C8}" type="datetime4">
              <a:rPr lang="en-US"/>
              <a:pPr>
                <a:defRPr/>
              </a:pPr>
              <a:t>October 13, 2024</a:t>
            </a:fld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D3B18-80B0-496A-996D-738322C31EF0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6484545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00825" y="188913"/>
            <a:ext cx="1947863" cy="59150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755650" y="188913"/>
            <a:ext cx="5692775" cy="59150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98528-50E4-46A0-BDD1-FB2B055B7C9C}" type="datetime4">
              <a:rPr lang="en-US"/>
              <a:pPr>
                <a:defRPr/>
              </a:pPr>
              <a:t>October 13, 2024</a:t>
            </a:fld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0EC98-EB00-4294-8D05-FFA26B22F845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2330171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Başlık, 4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 sz="quarter"/>
          </p:nvPr>
        </p:nvSpPr>
        <p:spPr>
          <a:xfrm>
            <a:off x="755650" y="188913"/>
            <a:ext cx="7793038" cy="1462087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quarter" idx="1"/>
          </p:nvPr>
        </p:nvSpPr>
        <p:spPr>
          <a:xfrm>
            <a:off x="755650" y="1989138"/>
            <a:ext cx="3810000" cy="1981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2"/>
          </p:nvPr>
        </p:nvSpPr>
        <p:spPr>
          <a:xfrm>
            <a:off x="4718050" y="1989138"/>
            <a:ext cx="3810000" cy="1981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3"/>
          </p:nvPr>
        </p:nvSpPr>
        <p:spPr>
          <a:xfrm>
            <a:off x="755650" y="4122738"/>
            <a:ext cx="3810000" cy="1981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718050" y="4122738"/>
            <a:ext cx="3810000" cy="1981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FBCE2-50EA-4DD6-81EB-25A0F8028EBE}" type="datetime4">
              <a:rPr lang="en-US"/>
              <a:pPr>
                <a:defRPr/>
              </a:pPr>
              <a:t>October 13, 2024</a:t>
            </a:fld>
            <a:endParaRPr lang="tr-T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58B6D-7C93-4122-89EA-A224D2B604E4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57097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Başlık, Metin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55650" y="188913"/>
            <a:ext cx="7793038" cy="1462087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810000" cy="4114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2"/>
          </p:nvPr>
        </p:nvSpPr>
        <p:spPr>
          <a:xfrm>
            <a:off x="4718050" y="1989138"/>
            <a:ext cx="3810000" cy="1981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3"/>
          </p:nvPr>
        </p:nvSpPr>
        <p:spPr>
          <a:xfrm>
            <a:off x="4718050" y="4122738"/>
            <a:ext cx="3810000" cy="19812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0E944-DFB7-4EB3-A74B-50CA240CDE52}" type="datetime4">
              <a:rPr lang="en-US"/>
              <a:pPr>
                <a:defRPr/>
              </a:pPr>
              <a:t>October 13, 2024</a:t>
            </a:fld>
            <a:endParaRPr lang="tr-TR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91B41-F697-4B81-A03A-2F6FED0F9E8E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8268054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55650" y="188913"/>
            <a:ext cx="7793038" cy="1462087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810000" cy="4114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18050" y="1989138"/>
            <a:ext cx="3810000" cy="4114800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939E0-F370-41E5-B8A2-4B72FB700A80}" type="datetime4">
              <a:rPr lang="en-US"/>
              <a:pPr>
                <a:defRPr/>
              </a:pPr>
              <a:t>October 13, 2024</a:t>
            </a:fld>
            <a:endParaRPr lang="tr-T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F3ACB5-2B11-4464-A202-03A5E25687E5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631686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1B014-9EDA-49B6-A569-886EF4F9B843}" type="datetime4">
              <a:rPr lang="en-US"/>
              <a:pPr>
                <a:defRPr/>
              </a:pPr>
              <a:t>October 13, 2024</a:t>
            </a:fld>
            <a:endParaRPr lang="tr-TR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FBE52-DEE0-485C-AFD3-FD45D816A070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36351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755650" y="19891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718050" y="19891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5E529-C268-4A8D-B998-795C7A020E8F}" type="datetime4">
              <a:rPr lang="en-US"/>
              <a:pPr>
                <a:defRPr/>
              </a:pPr>
              <a:t>October 13, 2024</a:t>
            </a:fld>
            <a:endParaRPr lang="tr-T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E82E81-933D-4891-BBE9-AC44F510DD71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36837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50345E-1FA5-41EC-83CC-679E6B67C049}" type="datetime4">
              <a:rPr lang="en-US"/>
              <a:pPr>
                <a:defRPr/>
              </a:pPr>
              <a:t>October 13, 2024</a:t>
            </a:fld>
            <a:endParaRPr lang="tr-TR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0F09EF-875A-4838-BCE7-2370F3ED689C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85170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3E030-0EB1-4190-B4FD-6331BA57AEEE}" type="datetime4">
              <a:rPr lang="en-US"/>
              <a:pPr>
                <a:defRPr/>
              </a:pPr>
              <a:t>October 13, 2024</a:t>
            </a:fld>
            <a:endParaRPr lang="tr-TR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D2DC3-DB79-4125-862F-6CA8AD7E80B1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31000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B5F14-1B17-4247-A52B-A58951B83457}" type="datetime4">
              <a:rPr lang="en-US"/>
              <a:pPr>
                <a:defRPr/>
              </a:pPr>
              <a:t>October 13, 2024</a:t>
            </a:fld>
            <a:endParaRPr lang="tr-TR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09D8F-25F2-4FA4-AFF1-55E1CCA99F6E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502838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8C762-03B4-4F0B-A7D2-C15294EDC434}" type="datetime4">
              <a:rPr lang="en-US"/>
              <a:pPr>
                <a:defRPr/>
              </a:pPr>
              <a:t>October 13, 2024</a:t>
            </a:fld>
            <a:endParaRPr lang="tr-T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B2C18C-809A-4CA8-AF52-1A76D3C398B7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17186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770B4-B82A-4F42-B7AE-EEB75BE0FD96}" type="datetime4">
              <a:rPr lang="en-US"/>
              <a:pPr>
                <a:defRPr/>
              </a:pPr>
              <a:t>October 13, 2024</a:t>
            </a:fld>
            <a:endParaRPr lang="tr-TR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65CBFA-76EF-4B71-8A0A-D6B84F69E67E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11938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tr-TR" altLang="en-US" sz="2400" i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tr-TR" altLang="en-US" sz="2400" i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tr-TR" altLang="en-US" sz="2400" i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tr-TR" altLang="en-US" sz="2400" i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tr-TR" altLang="en-US" sz="2400" i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tr-TR" altLang="en-US" sz="2400" i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tr-TR" altLang="en-US" sz="2400" i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88913"/>
            <a:ext cx="7793038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tr-TR" altLang="tr-TR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/>
              <a:t>Click to edit Master text styles</a:t>
            </a:r>
          </a:p>
          <a:p>
            <a:pPr lvl="1"/>
            <a:r>
              <a:rPr lang="tr-TR" altLang="tr-TR"/>
              <a:t>Second level</a:t>
            </a:r>
          </a:p>
          <a:p>
            <a:pPr lvl="2"/>
            <a:r>
              <a:rPr lang="tr-TR" altLang="tr-TR"/>
              <a:t>Third level</a:t>
            </a:r>
          </a:p>
          <a:p>
            <a:pPr lvl="3"/>
            <a:r>
              <a:rPr lang="tr-TR" altLang="tr-TR"/>
              <a:t>Fourth level</a:t>
            </a:r>
          </a:p>
          <a:p>
            <a:pPr lvl="4"/>
            <a:r>
              <a:rPr lang="tr-TR" altLang="tr-TR"/>
              <a:t>Fifth level</a:t>
            </a:r>
          </a:p>
        </p:txBody>
      </p:sp>
      <p:sp>
        <p:nvSpPr>
          <p:cNvPr id="2232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i="0"/>
            </a:lvl1pPr>
          </a:lstStyle>
          <a:p>
            <a:pPr>
              <a:defRPr/>
            </a:pPr>
            <a:fld id="{C36A8137-80EC-40AF-951C-21C60D76C29A}" type="datetime4">
              <a:rPr lang="en-US"/>
              <a:pPr>
                <a:defRPr/>
              </a:pPr>
              <a:t>October 13, 2024</a:t>
            </a:fld>
            <a:endParaRPr lang="tr-TR"/>
          </a:p>
        </p:txBody>
      </p:sp>
      <p:sp>
        <p:nvSpPr>
          <p:cNvPr id="2232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i="0"/>
            </a:lvl1pPr>
          </a:lstStyle>
          <a:p>
            <a:pPr>
              <a:defRPr/>
            </a:pPr>
            <a:r>
              <a:rPr lang="tr-TR"/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232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i="0"/>
            </a:lvl1pPr>
          </a:lstStyle>
          <a:p>
            <a:pPr>
              <a:defRPr/>
            </a:pPr>
            <a:fld id="{BA27EDDB-5C57-4365-B704-EE7A2A27D701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tr-TR" altLang="tr-TR" sz="2400" i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tr-TR" altLang="tr-TR" sz="2400" i="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tr-TR" altLang="tr-TR" sz="2400" i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tr-TR" altLang="tr-TR" sz="2400" i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tr-TR" altLang="tr-TR" sz="2400" i="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tr-TR" altLang="tr-TR" sz="2400" i="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tr-TR" altLang="tr-TR" sz="2400" i="0">
              <a:solidFill>
                <a:srgbClr val="000000"/>
              </a:solidFill>
            </a:endParaRPr>
          </a:p>
        </p:txBody>
      </p:sp>
      <p:sp>
        <p:nvSpPr>
          <p:cNvPr id="205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755650" y="188913"/>
            <a:ext cx="7793038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tr-TR" altLang="tr-TR"/>
              <a:t>Click to edit Master title style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98913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/>
              <a:t>Click to edit Master text styles</a:t>
            </a:r>
          </a:p>
          <a:p>
            <a:pPr lvl="1"/>
            <a:r>
              <a:rPr lang="tr-TR" altLang="tr-TR"/>
              <a:t>Second level</a:t>
            </a:r>
          </a:p>
          <a:p>
            <a:pPr lvl="2"/>
            <a:r>
              <a:rPr lang="tr-TR" altLang="tr-TR"/>
              <a:t>Third level</a:t>
            </a:r>
          </a:p>
          <a:p>
            <a:pPr lvl="3"/>
            <a:r>
              <a:rPr lang="tr-TR" altLang="tr-TR"/>
              <a:t>Fourth level</a:t>
            </a:r>
          </a:p>
          <a:p>
            <a:pPr lvl="4"/>
            <a:r>
              <a:rPr lang="tr-TR" altLang="tr-TR"/>
              <a:t>Fifth level</a:t>
            </a:r>
          </a:p>
        </p:txBody>
      </p:sp>
      <p:sp>
        <p:nvSpPr>
          <p:cNvPr id="22324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i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5939388A-7862-411D-BD84-46EF6BE9C32F}" type="datetime4">
              <a:rPr lang="en-US"/>
              <a:pPr>
                <a:defRPr/>
              </a:pPr>
              <a:t>October 13, 2024</a:t>
            </a:fld>
            <a:endParaRPr lang="tr-TR"/>
          </a:p>
        </p:txBody>
      </p:sp>
      <p:sp>
        <p:nvSpPr>
          <p:cNvPr id="22324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i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tr-TR"/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2324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i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3EADBF6B-E4CF-45A3-82F2-22DBA703941F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  <p:sldLayoutId id="2147483782" r:id="rId13"/>
    <p:sldLayoutId id="2147483783" r:id="rId1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2.png"/><Relationship Id="rId26" Type="http://schemas.openxmlformats.org/officeDocument/2006/relationships/image" Target="../media/image26.png"/><Relationship Id="rId39" Type="http://schemas.openxmlformats.org/officeDocument/2006/relationships/oleObject" Target="../embeddings/oleObject28.bin"/><Relationship Id="rId21" Type="http://schemas.openxmlformats.org/officeDocument/2006/relationships/oleObject" Target="../embeddings/oleObject19.bin"/><Relationship Id="rId34" Type="http://schemas.openxmlformats.org/officeDocument/2006/relationships/image" Target="../media/image30.png"/><Relationship Id="rId42" Type="http://schemas.openxmlformats.org/officeDocument/2006/relationships/oleObject" Target="../embeddings/oleObject31.bin"/><Relationship Id="rId47" Type="http://schemas.openxmlformats.org/officeDocument/2006/relationships/oleObject" Target="../embeddings/oleObject36.bin"/><Relationship Id="rId50" Type="http://schemas.openxmlformats.org/officeDocument/2006/relationships/oleObject" Target="../embeddings/oleObject39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1.png"/><Relationship Id="rId29" Type="http://schemas.openxmlformats.org/officeDocument/2006/relationships/oleObject" Target="../embeddings/oleObject23.bin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5.png"/><Relationship Id="rId32" Type="http://schemas.openxmlformats.org/officeDocument/2006/relationships/image" Target="../media/image29.png"/><Relationship Id="rId37" Type="http://schemas.openxmlformats.org/officeDocument/2006/relationships/oleObject" Target="../embeddings/oleObject27.bin"/><Relationship Id="rId40" Type="http://schemas.openxmlformats.org/officeDocument/2006/relationships/oleObject" Target="../embeddings/oleObject29.bin"/><Relationship Id="rId45" Type="http://schemas.openxmlformats.org/officeDocument/2006/relationships/oleObject" Target="../embeddings/oleObject34.bin"/><Relationship Id="rId53" Type="http://schemas.openxmlformats.org/officeDocument/2006/relationships/oleObject" Target="../embeddings/oleObject42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8.png"/><Relationship Id="rId19" Type="http://schemas.openxmlformats.org/officeDocument/2006/relationships/oleObject" Target="../embeddings/oleObject18.bin"/><Relationship Id="rId31" Type="http://schemas.openxmlformats.org/officeDocument/2006/relationships/oleObject" Target="../embeddings/oleObject24.bin"/><Relationship Id="rId44" Type="http://schemas.openxmlformats.org/officeDocument/2006/relationships/oleObject" Target="../embeddings/oleObject33.bin"/><Relationship Id="rId52" Type="http://schemas.openxmlformats.org/officeDocument/2006/relationships/oleObject" Target="../embeddings/oleObject41.bin"/><Relationship Id="rId4" Type="http://schemas.openxmlformats.org/officeDocument/2006/relationships/image" Target="../media/image15.png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0.png"/><Relationship Id="rId22" Type="http://schemas.openxmlformats.org/officeDocument/2006/relationships/image" Target="../media/image24.png"/><Relationship Id="rId27" Type="http://schemas.openxmlformats.org/officeDocument/2006/relationships/oleObject" Target="../embeddings/oleObject22.bin"/><Relationship Id="rId30" Type="http://schemas.openxmlformats.org/officeDocument/2006/relationships/image" Target="../media/image28.png"/><Relationship Id="rId35" Type="http://schemas.openxmlformats.org/officeDocument/2006/relationships/oleObject" Target="../embeddings/oleObject26.bin"/><Relationship Id="rId43" Type="http://schemas.openxmlformats.org/officeDocument/2006/relationships/oleObject" Target="../embeddings/oleObject32.bin"/><Relationship Id="rId48" Type="http://schemas.openxmlformats.org/officeDocument/2006/relationships/oleObject" Target="../embeddings/oleObject37.bin"/><Relationship Id="rId8" Type="http://schemas.openxmlformats.org/officeDocument/2006/relationships/image" Target="../media/image17.png"/><Relationship Id="rId51" Type="http://schemas.openxmlformats.org/officeDocument/2006/relationships/oleObject" Target="../embeddings/oleObject40.bin"/><Relationship Id="rId3" Type="http://schemas.openxmlformats.org/officeDocument/2006/relationships/oleObject" Target="../embeddings/oleObject10.bin"/><Relationship Id="rId12" Type="http://schemas.openxmlformats.org/officeDocument/2006/relationships/image" Target="../media/image19.png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33" Type="http://schemas.openxmlformats.org/officeDocument/2006/relationships/oleObject" Target="../embeddings/oleObject25.bin"/><Relationship Id="rId38" Type="http://schemas.openxmlformats.org/officeDocument/2006/relationships/image" Target="../media/image32.wmf"/><Relationship Id="rId46" Type="http://schemas.openxmlformats.org/officeDocument/2006/relationships/oleObject" Target="../embeddings/oleObject35.bin"/><Relationship Id="rId20" Type="http://schemas.openxmlformats.org/officeDocument/2006/relationships/image" Target="../media/image23.png"/><Relationship Id="rId41" Type="http://schemas.openxmlformats.org/officeDocument/2006/relationships/oleObject" Target="../embeddings/oleObject30.bin"/><Relationship Id="rId54" Type="http://schemas.openxmlformats.org/officeDocument/2006/relationships/oleObject" Target="../embeddings/oleObject43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png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27.png"/><Relationship Id="rId36" Type="http://schemas.openxmlformats.org/officeDocument/2006/relationships/image" Target="../media/image31.wmf"/><Relationship Id="rId49" Type="http://schemas.openxmlformats.org/officeDocument/2006/relationships/oleObject" Target="../embeddings/oleObject38.bin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34.wm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6.w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37.wmf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38.wmf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0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2.wmf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3.wmf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4.wmf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4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tr-TR" sz="5400"/>
              <a:t>Data Structures – Week #2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000">
                <a:solidFill>
                  <a:schemeClr val="tx2"/>
                </a:solidFill>
              </a:rPr>
              <a:t>Algorithm Analysis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000">
                <a:solidFill>
                  <a:schemeClr val="tx2"/>
                </a:solidFill>
              </a:rPr>
              <a:t>&amp;</a:t>
            </a:r>
            <a:endParaRPr lang="tr-TR" altLang="tr-TR" sz="200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tr-TR" sz="2000">
                <a:solidFill>
                  <a:schemeClr val="tx2"/>
                </a:solidFill>
              </a:rPr>
              <a:t>Sparse Vectors/Matrices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000">
                <a:solidFill>
                  <a:schemeClr val="tx2"/>
                </a:solidFill>
              </a:rPr>
              <a:t>&amp;</a:t>
            </a:r>
            <a:endParaRPr lang="en-US" altLang="tr-TR" sz="200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tr-TR" sz="2000">
                <a:solidFill>
                  <a:schemeClr val="tx2"/>
                </a:solidFill>
              </a:rPr>
              <a:t>Recursion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4069E7A-705F-4DBB-B13D-F46DDB3DC5F7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18435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843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AC2015-556D-48E1-B71F-CA00A74B20E6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tr-TR" i="1" dirty="0"/>
              <a:t>O</a:t>
            </a:r>
            <a:r>
              <a:rPr lang="tr-TR" altLang="tr-TR" dirty="0"/>
              <a:t>-</a:t>
            </a:r>
            <a:r>
              <a:rPr lang="en-US" altLang="tr-TR" dirty="0"/>
              <a:t>Notation </a:t>
            </a:r>
            <a:r>
              <a:rPr lang="tr-TR" altLang="tr-TR" dirty="0"/>
              <a:t>(“</a:t>
            </a:r>
            <a:r>
              <a:rPr lang="tr-TR" altLang="tr-TR" dirty="0" err="1"/>
              <a:t>Big</a:t>
            </a:r>
            <a:r>
              <a:rPr lang="tr-TR" altLang="tr-TR" dirty="0"/>
              <a:t> Oh”)</a:t>
            </a:r>
            <a:br>
              <a:rPr lang="tr-TR" altLang="tr-TR" dirty="0"/>
            </a:br>
            <a:r>
              <a:rPr lang="tr-TR" altLang="tr-TR" dirty="0"/>
              <a:t> </a:t>
            </a:r>
            <a:r>
              <a:rPr lang="tr-TR" altLang="tr-TR" sz="3200" dirty="0" err="1"/>
              <a:t>Asymptotic</a:t>
            </a:r>
            <a:r>
              <a:rPr lang="tr-TR" altLang="tr-TR" sz="3200" dirty="0"/>
              <a:t> </a:t>
            </a:r>
            <a:r>
              <a:rPr lang="tr-TR" altLang="tr-TR" sz="3200" dirty="0" err="1"/>
              <a:t>Upper</a:t>
            </a:r>
            <a:r>
              <a:rPr lang="tr-TR" altLang="tr-TR" sz="3200" dirty="0"/>
              <a:t> </a:t>
            </a:r>
            <a:r>
              <a:rPr lang="tr-TR" altLang="tr-TR" sz="3200" dirty="0" err="1"/>
              <a:t>Bound</a:t>
            </a:r>
            <a:endParaRPr lang="en-US" altLang="tr-TR" sz="3200" dirty="0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772400" cy="31686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tr-TR"/>
              <a:t>Mathematically expressed, the “</a:t>
            </a:r>
            <a:r>
              <a:rPr lang="en-US" altLang="tr-TR" b="1" i="1"/>
              <a:t>Big O</a:t>
            </a:r>
            <a:r>
              <a:rPr lang="tr-TR" altLang="tr-TR" b="1" i="1"/>
              <a:t>h</a:t>
            </a:r>
            <a:r>
              <a:rPr lang="en-US" altLang="tr-TR"/>
              <a:t>” (</a:t>
            </a:r>
            <a:r>
              <a:rPr lang="en-US" altLang="tr-TR" i="1"/>
              <a:t>O()</a:t>
            </a:r>
            <a:r>
              <a:rPr lang="en-US" altLang="tr-TR"/>
              <a:t>)</a:t>
            </a:r>
            <a:r>
              <a:rPr lang="en-US" altLang="tr-TR" i="1"/>
              <a:t> </a:t>
            </a:r>
            <a:r>
              <a:rPr lang="en-US" altLang="tr-TR"/>
              <a:t>concept is as follows: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/>
              <a:t>Let </a:t>
            </a:r>
            <a:r>
              <a:rPr lang="tr-TR" altLang="tr-TR" i="1"/>
              <a:t>g</a:t>
            </a:r>
            <a:r>
              <a:rPr lang="en-US" altLang="tr-TR" i="1"/>
              <a:t>: </a:t>
            </a:r>
            <a:r>
              <a:rPr lang="en-US" altLang="tr-TR" b="1" i="1"/>
              <a:t>N </a:t>
            </a:r>
            <a:r>
              <a:rPr lang="en-US" altLang="tr-TR" i="1">
                <a:sym typeface="Symbol" panose="05050102010706020507" pitchFamily="18" charset="2"/>
              </a:rPr>
              <a:t></a:t>
            </a:r>
            <a:r>
              <a:rPr lang="en-US" altLang="tr-TR" b="1" i="1"/>
              <a:t> R*</a:t>
            </a:r>
            <a:r>
              <a:rPr lang="en-US" altLang="tr-TR"/>
              <a:t> be an arbitrary function.  </a:t>
            </a:r>
            <a:endParaRPr lang="en-US" altLang="tr-TR" i="1"/>
          </a:p>
          <a:p>
            <a:pPr eaLnBrk="1" hangingPunct="1">
              <a:lnSpc>
                <a:spcPct val="80000"/>
              </a:lnSpc>
            </a:pPr>
            <a:r>
              <a:rPr lang="en-US" altLang="tr-TR" i="1"/>
              <a:t>O(</a:t>
            </a:r>
            <a:r>
              <a:rPr lang="tr-TR" altLang="tr-TR" i="1"/>
              <a:t>g</a:t>
            </a:r>
            <a:r>
              <a:rPr lang="en-US" altLang="tr-TR" i="1"/>
              <a:t>(n)) = {</a:t>
            </a:r>
            <a:r>
              <a:rPr lang="tr-TR" altLang="tr-TR" i="1"/>
              <a:t>f</a:t>
            </a:r>
            <a:r>
              <a:rPr lang="en-US" altLang="tr-TR" i="1"/>
              <a:t>: </a:t>
            </a:r>
            <a:r>
              <a:rPr lang="en-US" altLang="tr-TR" b="1" i="1"/>
              <a:t>N </a:t>
            </a:r>
            <a:r>
              <a:rPr lang="en-US" altLang="tr-TR">
                <a:sym typeface="Symbol" panose="05050102010706020507" pitchFamily="18" charset="2"/>
              </a:rPr>
              <a:t></a:t>
            </a:r>
            <a:r>
              <a:rPr lang="en-US" altLang="tr-TR" b="1" i="1"/>
              <a:t> R*</a:t>
            </a:r>
            <a:r>
              <a:rPr lang="en-US" altLang="tr-TR" i="1"/>
              <a:t> | (</a:t>
            </a:r>
            <a:r>
              <a:rPr lang="en-US" altLang="tr-TR" i="1">
                <a:sym typeface="Symbol" panose="05050102010706020507" pitchFamily="18" charset="2"/>
              </a:rPr>
              <a:t></a:t>
            </a:r>
            <a:r>
              <a:rPr lang="en-US" altLang="tr-TR" i="1"/>
              <a:t>c </a:t>
            </a:r>
            <a:r>
              <a:rPr lang="en-US" altLang="tr-TR" i="1">
                <a:sym typeface="Symbol" panose="05050102010706020507" pitchFamily="18" charset="2"/>
              </a:rPr>
              <a:t></a:t>
            </a:r>
            <a:r>
              <a:rPr lang="en-US" altLang="tr-TR" i="1"/>
              <a:t> </a:t>
            </a:r>
            <a:r>
              <a:rPr lang="en-US" altLang="tr-TR" b="1" i="1"/>
              <a:t>R</a:t>
            </a:r>
            <a:r>
              <a:rPr lang="en-US" altLang="tr-TR" b="1" i="1" baseline="30000"/>
              <a:t>+</a:t>
            </a:r>
            <a:r>
              <a:rPr lang="en-US" altLang="tr-TR" i="1"/>
              <a:t>)(</a:t>
            </a:r>
            <a:r>
              <a:rPr lang="en-US" altLang="tr-TR" i="1">
                <a:sym typeface="Symbol" panose="05050102010706020507" pitchFamily="18" charset="2"/>
              </a:rPr>
              <a:t></a:t>
            </a:r>
            <a:r>
              <a:rPr lang="en-US" altLang="tr-TR" i="1"/>
              <a:t>n</a:t>
            </a:r>
            <a:r>
              <a:rPr lang="en-US" altLang="tr-TR" i="1" baseline="-25000"/>
              <a:t>0</a:t>
            </a:r>
            <a:r>
              <a:rPr lang="en-US" altLang="tr-TR" i="1"/>
              <a:t> </a:t>
            </a:r>
            <a:r>
              <a:rPr lang="en-US" altLang="tr-TR" i="1">
                <a:sym typeface="Symbol" panose="05050102010706020507" pitchFamily="18" charset="2"/>
              </a:rPr>
              <a:t></a:t>
            </a:r>
            <a:r>
              <a:rPr lang="en-US" altLang="tr-TR" i="1"/>
              <a:t> </a:t>
            </a:r>
            <a:r>
              <a:rPr lang="en-US" altLang="tr-TR" b="1" i="1"/>
              <a:t>N</a:t>
            </a:r>
            <a:r>
              <a:rPr lang="en-US" altLang="tr-TR" i="1"/>
              <a:t>)(</a:t>
            </a:r>
            <a:r>
              <a:rPr lang="en-US" altLang="tr-TR" i="1">
                <a:sym typeface="Symbol" panose="05050102010706020507" pitchFamily="18" charset="2"/>
              </a:rPr>
              <a:t></a:t>
            </a:r>
            <a:r>
              <a:rPr lang="en-US" altLang="tr-TR" i="1"/>
              <a:t>n </a:t>
            </a:r>
            <a:r>
              <a:rPr lang="en-US" altLang="tr-TR" i="1">
                <a:sym typeface="Symbol" panose="05050102010706020507" pitchFamily="18" charset="2"/>
              </a:rPr>
              <a:t></a:t>
            </a:r>
            <a:r>
              <a:rPr lang="en-US" altLang="tr-TR" i="1"/>
              <a:t> n</a:t>
            </a:r>
            <a:r>
              <a:rPr lang="en-US" altLang="tr-TR" i="1" baseline="-25000"/>
              <a:t>0</a:t>
            </a:r>
            <a:r>
              <a:rPr lang="en-US" altLang="tr-TR" i="1"/>
              <a:t>) [</a:t>
            </a:r>
            <a:r>
              <a:rPr lang="tr-TR" altLang="tr-TR" i="1"/>
              <a:t>f</a:t>
            </a:r>
            <a:r>
              <a:rPr lang="en-US" altLang="tr-TR" i="1"/>
              <a:t>(n)</a:t>
            </a:r>
            <a:r>
              <a:rPr lang="en-US" altLang="tr-TR" i="1">
                <a:sym typeface="Symbol" panose="05050102010706020507" pitchFamily="18" charset="2"/>
              </a:rPr>
              <a:t> </a:t>
            </a:r>
            <a:r>
              <a:rPr lang="en-US" altLang="tr-TR" i="1"/>
              <a:t>c</a:t>
            </a:r>
            <a:r>
              <a:rPr lang="tr-TR" altLang="tr-TR" i="1"/>
              <a:t>g</a:t>
            </a:r>
            <a:r>
              <a:rPr lang="en-US" altLang="tr-TR" i="1"/>
              <a:t>(n)]}, </a:t>
            </a:r>
            <a:endParaRPr lang="en-US" altLang="tr-TR"/>
          </a:p>
          <a:p>
            <a:pPr lvl="1" eaLnBrk="1" hangingPunct="1">
              <a:lnSpc>
                <a:spcPct val="80000"/>
              </a:lnSpc>
            </a:pPr>
            <a:r>
              <a:rPr lang="en-US" altLang="tr-TR" sz="2800"/>
              <a:t>where </a:t>
            </a:r>
            <a:r>
              <a:rPr lang="en-US" altLang="tr-TR" sz="2800" b="1" i="1"/>
              <a:t>R*</a:t>
            </a:r>
            <a:r>
              <a:rPr lang="en-US" altLang="tr-TR" sz="2800"/>
              <a:t> is the set of nonnegative real numbers and </a:t>
            </a:r>
            <a:r>
              <a:rPr lang="en-US" altLang="tr-TR" sz="2800" b="1" i="1"/>
              <a:t>R</a:t>
            </a:r>
            <a:r>
              <a:rPr lang="en-US" altLang="tr-TR" sz="2800" b="1" i="1" baseline="30000"/>
              <a:t>+</a:t>
            </a:r>
            <a:r>
              <a:rPr lang="en-US" altLang="tr-TR" sz="2800"/>
              <a:t> is the set of strictly positive real numbers (excluding 0).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D490DE-8D3B-4AEB-9592-5CC16BED2D7B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19459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946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5F437B-506A-43D6-982F-685934033FE1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i="1"/>
              <a:t>O</a:t>
            </a:r>
            <a:r>
              <a:rPr lang="tr-TR" altLang="tr-TR"/>
              <a:t>-</a:t>
            </a:r>
            <a:r>
              <a:rPr lang="en-US" altLang="tr-TR"/>
              <a:t>Notation by words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844675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000" b="1" i="1"/>
              <a:t>Expressed by words</a:t>
            </a:r>
            <a:r>
              <a:rPr lang="en-US" altLang="tr-TR" sz="2000"/>
              <a:t>; </a:t>
            </a:r>
            <a:r>
              <a:rPr lang="en-US" altLang="tr-TR" sz="2000" i="1">
                <a:solidFill>
                  <a:srgbClr val="FF0000"/>
                </a:solidFill>
              </a:rPr>
              <a:t>O(</a:t>
            </a:r>
            <a:r>
              <a:rPr lang="tr-TR" altLang="tr-TR" sz="2000" i="1">
                <a:solidFill>
                  <a:srgbClr val="FF0000"/>
                </a:solidFill>
              </a:rPr>
              <a:t>g</a:t>
            </a:r>
            <a:r>
              <a:rPr lang="en-US" altLang="tr-TR" sz="2000" i="1">
                <a:solidFill>
                  <a:srgbClr val="FF0000"/>
                </a:solidFill>
              </a:rPr>
              <a:t>(n))</a:t>
            </a:r>
            <a:r>
              <a:rPr lang="en-US" altLang="tr-TR" sz="2000"/>
              <a:t> is the set of all functions </a:t>
            </a:r>
            <a:r>
              <a:rPr lang="tr-TR" altLang="tr-TR" sz="2000" i="1"/>
              <a:t>f</a:t>
            </a:r>
            <a:r>
              <a:rPr lang="en-US" altLang="tr-TR" sz="2000" i="1"/>
              <a:t>(n)</a:t>
            </a:r>
            <a:r>
              <a:rPr lang="en-US" altLang="tr-TR" sz="2000"/>
              <a:t> mapping (</a:t>
            </a:r>
            <a:r>
              <a:rPr lang="en-US" altLang="tr-TR" sz="2000">
                <a:sym typeface="Symbol" panose="05050102010706020507" pitchFamily="18" charset="2"/>
              </a:rPr>
              <a:t></a:t>
            </a:r>
            <a:r>
              <a:rPr lang="en-US" altLang="tr-TR" sz="2000"/>
              <a:t>) integers (</a:t>
            </a:r>
            <a:r>
              <a:rPr lang="en-US" altLang="tr-TR" sz="2000" b="1" i="1"/>
              <a:t>N</a:t>
            </a:r>
            <a:r>
              <a:rPr lang="en-US" altLang="tr-TR" sz="2000"/>
              <a:t>) to nonnegative real numbers (</a:t>
            </a:r>
            <a:r>
              <a:rPr lang="en-US" altLang="tr-TR" sz="2000" b="1" i="1"/>
              <a:t>R*</a:t>
            </a:r>
            <a:r>
              <a:rPr lang="en-US" altLang="tr-TR" sz="2000"/>
              <a:t>) such that (</a:t>
            </a:r>
            <a:r>
              <a:rPr lang="en-US" altLang="tr-TR" sz="2000" i="1"/>
              <a:t>|</a:t>
            </a:r>
            <a:r>
              <a:rPr lang="en-US" altLang="tr-TR" sz="2000"/>
              <a:t>) there exists a positive real constant </a:t>
            </a:r>
            <a:r>
              <a:rPr lang="en-US" altLang="tr-TR" sz="2000" i="1"/>
              <a:t>c</a:t>
            </a:r>
            <a:r>
              <a:rPr lang="en-US" altLang="tr-TR" sz="2000"/>
              <a:t> </a:t>
            </a:r>
            <a:r>
              <a:rPr lang="en-US" altLang="tr-TR" sz="2000" i="1"/>
              <a:t>(</a:t>
            </a:r>
            <a:r>
              <a:rPr lang="en-US" altLang="tr-TR" sz="2000" i="1">
                <a:sym typeface="Symbol" panose="05050102010706020507" pitchFamily="18" charset="2"/>
              </a:rPr>
              <a:t></a:t>
            </a:r>
            <a:r>
              <a:rPr lang="en-US" altLang="tr-TR" sz="2000" i="1"/>
              <a:t>c </a:t>
            </a:r>
            <a:r>
              <a:rPr lang="en-US" altLang="tr-TR" sz="2000" i="1">
                <a:sym typeface="Symbol" panose="05050102010706020507" pitchFamily="18" charset="2"/>
              </a:rPr>
              <a:t></a:t>
            </a:r>
            <a:r>
              <a:rPr lang="en-US" altLang="tr-TR" sz="2000" i="1"/>
              <a:t> </a:t>
            </a:r>
            <a:r>
              <a:rPr lang="en-US" altLang="tr-TR" sz="2000" b="1" i="1"/>
              <a:t>R</a:t>
            </a:r>
            <a:r>
              <a:rPr lang="en-US" altLang="tr-TR" sz="2000" b="1" i="1" baseline="30000"/>
              <a:t>+</a:t>
            </a:r>
            <a:r>
              <a:rPr lang="en-US" altLang="tr-TR" sz="2000" i="1"/>
              <a:t>) and</a:t>
            </a:r>
            <a:r>
              <a:rPr lang="en-US" altLang="tr-TR" sz="2000"/>
              <a:t> there exists an integer constant </a:t>
            </a:r>
            <a:r>
              <a:rPr lang="en-US" altLang="tr-TR" sz="2000" i="1"/>
              <a:t>n</a:t>
            </a:r>
            <a:r>
              <a:rPr lang="en-US" altLang="tr-TR" sz="2000" i="1" baseline="-25000"/>
              <a:t>0</a:t>
            </a:r>
            <a:r>
              <a:rPr lang="en-US" altLang="tr-TR" sz="2000" i="1"/>
              <a:t> (</a:t>
            </a:r>
            <a:r>
              <a:rPr lang="en-US" altLang="tr-TR" sz="2000" i="1">
                <a:sym typeface="Symbol" panose="05050102010706020507" pitchFamily="18" charset="2"/>
              </a:rPr>
              <a:t></a:t>
            </a:r>
            <a:r>
              <a:rPr lang="en-US" altLang="tr-TR" sz="2000" i="1"/>
              <a:t>n</a:t>
            </a:r>
            <a:r>
              <a:rPr lang="en-US" altLang="tr-TR" sz="2000" i="1" baseline="-25000"/>
              <a:t>0</a:t>
            </a:r>
            <a:r>
              <a:rPr lang="en-US" altLang="tr-TR" sz="2000" i="1"/>
              <a:t> </a:t>
            </a:r>
            <a:r>
              <a:rPr lang="en-US" altLang="tr-TR" sz="2000" i="1">
                <a:sym typeface="Symbol" panose="05050102010706020507" pitchFamily="18" charset="2"/>
              </a:rPr>
              <a:t></a:t>
            </a:r>
            <a:r>
              <a:rPr lang="en-US" altLang="tr-TR" sz="2000" i="1"/>
              <a:t> </a:t>
            </a:r>
            <a:r>
              <a:rPr lang="en-US" altLang="tr-TR" sz="2000" b="1" i="1"/>
              <a:t>N</a:t>
            </a:r>
            <a:r>
              <a:rPr lang="en-US" altLang="tr-TR" sz="2000" i="1"/>
              <a:t>) </a:t>
            </a:r>
            <a:r>
              <a:rPr lang="en-US" altLang="tr-TR" sz="2000"/>
              <a:t>such that </a:t>
            </a:r>
            <a:r>
              <a:rPr lang="en-US" altLang="tr-TR" sz="2000" i="1"/>
              <a:t>for all</a:t>
            </a:r>
            <a:r>
              <a:rPr lang="en-US" altLang="tr-TR" sz="2000"/>
              <a:t> values of </a:t>
            </a:r>
            <a:r>
              <a:rPr lang="en-US" altLang="tr-TR" sz="2000" i="1"/>
              <a:t>n</a:t>
            </a:r>
            <a:r>
              <a:rPr lang="en-US" altLang="tr-TR" sz="2000"/>
              <a:t> greater than or equal to the constant </a:t>
            </a:r>
            <a:r>
              <a:rPr lang="en-US" altLang="tr-TR" sz="2000" i="1"/>
              <a:t>(</a:t>
            </a:r>
            <a:r>
              <a:rPr lang="en-US" altLang="tr-TR" sz="2000" i="1">
                <a:sym typeface="Symbol" panose="05050102010706020507" pitchFamily="18" charset="2"/>
              </a:rPr>
              <a:t></a:t>
            </a:r>
            <a:r>
              <a:rPr lang="en-US" altLang="tr-TR" sz="2000" i="1"/>
              <a:t>n </a:t>
            </a:r>
            <a:r>
              <a:rPr lang="en-US" altLang="tr-TR" sz="2000" i="1">
                <a:sym typeface="Symbol" panose="05050102010706020507" pitchFamily="18" charset="2"/>
              </a:rPr>
              <a:t></a:t>
            </a:r>
            <a:r>
              <a:rPr lang="en-US" altLang="tr-TR" sz="2000" i="1"/>
              <a:t> n</a:t>
            </a:r>
            <a:r>
              <a:rPr lang="en-US" altLang="tr-TR" sz="2000" i="1" baseline="-25000"/>
              <a:t>0</a:t>
            </a:r>
            <a:r>
              <a:rPr lang="en-US" altLang="tr-TR" sz="2000" i="1"/>
              <a:t>)</a:t>
            </a:r>
            <a:r>
              <a:rPr lang="en-US" altLang="tr-TR" sz="2000"/>
              <a:t>,</a:t>
            </a:r>
            <a:r>
              <a:rPr lang="en-US" altLang="tr-TR" sz="2000" i="1"/>
              <a:t> </a:t>
            </a:r>
            <a:r>
              <a:rPr lang="en-US" altLang="tr-TR" sz="2000"/>
              <a:t> the function values of </a:t>
            </a:r>
            <a:r>
              <a:rPr lang="tr-TR" altLang="tr-TR" sz="2000" i="1"/>
              <a:t>f</a:t>
            </a:r>
            <a:r>
              <a:rPr lang="en-US" altLang="tr-TR" sz="2000" i="1"/>
              <a:t>(n)</a:t>
            </a:r>
            <a:r>
              <a:rPr lang="en-US" altLang="tr-TR" sz="2000"/>
              <a:t> are less than or equal to the function values of </a:t>
            </a:r>
            <a:r>
              <a:rPr lang="tr-TR" altLang="tr-TR" sz="2000" i="1"/>
              <a:t>g</a:t>
            </a:r>
            <a:r>
              <a:rPr lang="en-US" altLang="tr-TR" sz="2000" i="1"/>
              <a:t>(n) </a:t>
            </a:r>
            <a:r>
              <a:rPr lang="en-US" altLang="tr-TR" sz="2000"/>
              <a:t>multiplied by the constant </a:t>
            </a:r>
            <a:r>
              <a:rPr lang="en-US" altLang="tr-TR" sz="2000" i="1"/>
              <a:t>c (</a:t>
            </a:r>
            <a:r>
              <a:rPr lang="tr-TR" altLang="tr-TR" sz="2000" i="1"/>
              <a:t>f</a:t>
            </a:r>
            <a:r>
              <a:rPr lang="en-US" altLang="tr-TR" sz="2000" i="1"/>
              <a:t>(n)</a:t>
            </a:r>
            <a:r>
              <a:rPr lang="en-US" altLang="tr-TR" sz="2000" i="1">
                <a:sym typeface="Symbol" panose="05050102010706020507" pitchFamily="18" charset="2"/>
              </a:rPr>
              <a:t> </a:t>
            </a:r>
            <a:r>
              <a:rPr lang="en-US" altLang="tr-TR" sz="2000" i="1"/>
              <a:t>c</a:t>
            </a:r>
            <a:r>
              <a:rPr lang="tr-TR" altLang="tr-TR" sz="2000" i="1"/>
              <a:t>g</a:t>
            </a:r>
            <a:r>
              <a:rPr lang="en-US" altLang="tr-TR" sz="2000" i="1"/>
              <a:t>(n)). </a:t>
            </a:r>
            <a:endParaRPr lang="tr-TR" altLang="tr-TR" sz="2000" i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tr-TR" sz="2000"/>
          </a:p>
          <a:p>
            <a:pPr eaLnBrk="1" hangingPunct="1">
              <a:lnSpc>
                <a:spcPct val="90000"/>
              </a:lnSpc>
            </a:pPr>
            <a:r>
              <a:rPr lang="en-US" altLang="tr-TR" sz="2000"/>
              <a:t>In other words, </a:t>
            </a:r>
            <a:r>
              <a:rPr lang="en-US" altLang="tr-TR" sz="2000" i="1"/>
              <a:t>O(</a:t>
            </a:r>
            <a:r>
              <a:rPr lang="tr-TR" altLang="tr-TR" sz="2000" i="1"/>
              <a:t>g</a:t>
            </a:r>
            <a:r>
              <a:rPr lang="en-US" altLang="tr-TR" sz="2000" i="1"/>
              <a:t>(n))</a:t>
            </a:r>
            <a:r>
              <a:rPr lang="en-US" altLang="tr-TR" sz="2000"/>
              <a:t> is the set of all functions </a:t>
            </a:r>
            <a:r>
              <a:rPr lang="tr-TR" altLang="tr-TR" sz="2000" i="1"/>
              <a:t>f</a:t>
            </a:r>
            <a:r>
              <a:rPr lang="en-US" altLang="tr-TR" sz="2000" i="1"/>
              <a:t>(n)</a:t>
            </a:r>
            <a:r>
              <a:rPr lang="en-US" altLang="tr-TR" sz="2000"/>
              <a:t> bounded above by a positive real multiple of </a:t>
            </a:r>
            <a:r>
              <a:rPr lang="tr-TR" altLang="tr-TR" sz="2000" i="1"/>
              <a:t>g</a:t>
            </a:r>
            <a:r>
              <a:rPr lang="en-US" altLang="tr-TR" sz="2000" i="1"/>
              <a:t>(n)</a:t>
            </a:r>
            <a:r>
              <a:rPr lang="en-US" altLang="tr-TR" sz="2000"/>
              <a:t>, provided </a:t>
            </a:r>
            <a:r>
              <a:rPr lang="en-US" altLang="tr-TR" sz="2000" i="1"/>
              <a:t>n</a:t>
            </a:r>
            <a:r>
              <a:rPr lang="en-US" altLang="tr-TR" sz="2000"/>
              <a:t> is sufficiently large (greater than </a:t>
            </a:r>
            <a:r>
              <a:rPr lang="en-US" altLang="tr-TR" sz="2000" i="1"/>
              <a:t>n</a:t>
            </a:r>
            <a:r>
              <a:rPr lang="en-US" altLang="tr-TR" sz="2000" i="1" baseline="-25000"/>
              <a:t>0</a:t>
            </a:r>
            <a:r>
              <a:rPr lang="en-US" altLang="tr-TR" sz="2000"/>
              <a:t>).</a:t>
            </a:r>
            <a:r>
              <a:rPr lang="tr-TR" altLang="tr-TR" sz="2000"/>
              <a:t>  </a:t>
            </a:r>
            <a:r>
              <a:rPr lang="tr-TR" altLang="tr-TR" sz="2000" i="1"/>
              <a:t>g</a:t>
            </a:r>
            <a:r>
              <a:rPr lang="en-US" altLang="tr-TR" sz="2000" i="1"/>
              <a:t>(n)</a:t>
            </a:r>
            <a:r>
              <a:rPr lang="tr-TR" altLang="tr-TR" sz="2000"/>
              <a:t> denotes the </a:t>
            </a:r>
            <a:r>
              <a:rPr lang="tr-TR" altLang="tr-TR" sz="2000" i="1">
                <a:solidFill>
                  <a:srgbClr val="FF0000"/>
                </a:solidFill>
              </a:rPr>
              <a:t>asymptotic upper bound</a:t>
            </a:r>
            <a:r>
              <a:rPr lang="tr-TR" altLang="tr-TR" sz="2000"/>
              <a:t> for the running time </a:t>
            </a:r>
            <a:r>
              <a:rPr lang="tr-TR" altLang="tr-TR" sz="2000" i="1"/>
              <a:t>f(n) </a:t>
            </a:r>
            <a:r>
              <a:rPr lang="tr-TR" altLang="tr-TR" sz="2000"/>
              <a:t>of an algorithm.</a:t>
            </a:r>
            <a:endParaRPr lang="en-US" altLang="tr-TR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64400B-BE60-4391-83BF-38CE73C82F9C}" type="datetime3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 October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20483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048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78976A5-EECB-412B-8D3D-40D1D12F6F75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33363"/>
            <a:ext cx="7794625" cy="1373187"/>
          </a:xfrm>
        </p:spPr>
        <p:txBody>
          <a:bodyPr lIns="0" tIns="0" rIns="0" bIns="0" anchorCtr="0"/>
          <a:lstStyle/>
          <a:p>
            <a:pPr algn="ctr"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tr-TR" i="1"/>
              <a:t>O</a:t>
            </a:r>
            <a:r>
              <a:rPr lang="en-GB" altLang="tr-TR"/>
              <a:t>-Notation (“Big Oh”)</a:t>
            </a:r>
            <a:br>
              <a:rPr lang="en-GB" altLang="tr-TR"/>
            </a:br>
            <a:r>
              <a:rPr lang="en-GB" altLang="tr-TR"/>
              <a:t> </a:t>
            </a:r>
            <a:r>
              <a:rPr lang="en-GB" altLang="tr-TR" sz="3200"/>
              <a:t>Asymptotic Upper Bound</a:t>
            </a:r>
          </a:p>
        </p:txBody>
      </p:sp>
      <p:pic>
        <p:nvPicPr>
          <p:cNvPr id="2048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2160588"/>
            <a:ext cx="575945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1BE065-7A50-4011-A87A-C16F8CB70B99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22531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253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834079-4E31-48AE-B5D7-F67E783A46E5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l-GR" altLang="tr-TR" i="1">
                <a:cs typeface="Times New Roman" panose="02020603050405020304" pitchFamily="18" charset="0"/>
              </a:rPr>
              <a:t>Θ</a:t>
            </a:r>
            <a:r>
              <a:rPr lang="tr-TR" altLang="tr-TR"/>
              <a:t>-</a:t>
            </a:r>
            <a:r>
              <a:rPr lang="en-US" altLang="tr-TR"/>
              <a:t>Notation </a:t>
            </a:r>
            <a:r>
              <a:rPr lang="tr-TR" altLang="tr-TR"/>
              <a:t>(“Theta”)</a:t>
            </a:r>
            <a:br>
              <a:rPr lang="tr-TR" altLang="tr-TR"/>
            </a:br>
            <a:r>
              <a:rPr lang="tr-TR" altLang="tr-TR"/>
              <a:t> </a:t>
            </a:r>
            <a:r>
              <a:rPr lang="tr-TR" altLang="tr-TR" sz="3200"/>
              <a:t>Asymptotic Tight Bound</a:t>
            </a:r>
            <a:endParaRPr lang="en-US" altLang="tr-TR" sz="320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772400" cy="3168650"/>
          </a:xfrm>
          <a:noFill/>
        </p:spPr>
        <p:txBody>
          <a:bodyPr anchorCtr="1"/>
          <a:lstStyle/>
          <a:p>
            <a:pPr eaLnBrk="1" hangingPunct="1">
              <a:lnSpc>
                <a:spcPct val="80000"/>
              </a:lnSpc>
            </a:pPr>
            <a:r>
              <a:rPr lang="en-US" altLang="tr-TR"/>
              <a:t>Mathematically expressed, the “</a:t>
            </a:r>
            <a:r>
              <a:rPr lang="tr-TR" altLang="tr-TR" b="1" i="1"/>
              <a:t>Theta</a:t>
            </a:r>
            <a:r>
              <a:rPr lang="en-US" altLang="tr-TR"/>
              <a:t>” (</a:t>
            </a:r>
            <a:r>
              <a:rPr lang="el-GR" altLang="tr-TR" i="1">
                <a:cs typeface="Times New Roman" panose="02020603050405020304" pitchFamily="18" charset="0"/>
              </a:rPr>
              <a:t>Θ</a:t>
            </a:r>
            <a:r>
              <a:rPr lang="en-US" altLang="tr-TR" i="1"/>
              <a:t>()</a:t>
            </a:r>
            <a:r>
              <a:rPr lang="en-US" altLang="tr-TR"/>
              <a:t>)</a:t>
            </a:r>
            <a:r>
              <a:rPr lang="en-US" altLang="tr-TR" i="1"/>
              <a:t> </a:t>
            </a:r>
            <a:r>
              <a:rPr lang="en-US" altLang="tr-TR"/>
              <a:t>concept is as follows: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tr-TR"/>
              <a:t>Let </a:t>
            </a:r>
            <a:r>
              <a:rPr lang="tr-TR" altLang="tr-TR" i="1"/>
              <a:t>g</a:t>
            </a:r>
            <a:r>
              <a:rPr lang="en-US" altLang="tr-TR" i="1"/>
              <a:t>: </a:t>
            </a:r>
            <a:r>
              <a:rPr lang="en-US" altLang="tr-TR" b="1" i="1"/>
              <a:t>N </a:t>
            </a:r>
            <a:r>
              <a:rPr lang="en-US" altLang="tr-TR" i="1">
                <a:sym typeface="Symbol" panose="05050102010706020507" pitchFamily="18" charset="2"/>
              </a:rPr>
              <a:t></a:t>
            </a:r>
            <a:r>
              <a:rPr lang="en-US" altLang="tr-TR" b="1" i="1"/>
              <a:t> R*</a:t>
            </a:r>
            <a:r>
              <a:rPr lang="en-US" altLang="tr-TR"/>
              <a:t> be an arbitrary function.  </a:t>
            </a:r>
            <a:endParaRPr lang="en-US" altLang="tr-TR" i="1"/>
          </a:p>
          <a:p>
            <a:pPr eaLnBrk="1" hangingPunct="1">
              <a:lnSpc>
                <a:spcPct val="80000"/>
              </a:lnSpc>
            </a:pPr>
            <a:r>
              <a:rPr lang="el-GR" altLang="tr-TR" sz="2400" i="1">
                <a:cs typeface="Times New Roman" panose="02020603050405020304" pitchFamily="18" charset="0"/>
              </a:rPr>
              <a:t>Θ</a:t>
            </a:r>
            <a:r>
              <a:rPr lang="en-US" altLang="tr-TR" sz="2400" i="1"/>
              <a:t>(</a:t>
            </a:r>
            <a:r>
              <a:rPr lang="tr-TR" altLang="tr-TR" sz="2400" i="1"/>
              <a:t>g</a:t>
            </a:r>
            <a:r>
              <a:rPr lang="en-US" altLang="tr-TR" sz="2400" i="1"/>
              <a:t>(n)) = {</a:t>
            </a:r>
            <a:r>
              <a:rPr lang="tr-TR" altLang="tr-TR" sz="2400" i="1"/>
              <a:t>f</a:t>
            </a:r>
            <a:r>
              <a:rPr lang="en-US" altLang="tr-TR" sz="2400" i="1"/>
              <a:t>: </a:t>
            </a:r>
            <a:r>
              <a:rPr lang="en-US" altLang="tr-TR" sz="2400" b="1" i="1"/>
              <a:t>N </a:t>
            </a:r>
            <a:r>
              <a:rPr lang="en-US" altLang="tr-TR">
                <a:sym typeface="Symbol" panose="05050102010706020507" pitchFamily="18" charset="2"/>
              </a:rPr>
              <a:t></a:t>
            </a:r>
            <a:r>
              <a:rPr lang="en-US" altLang="tr-TR" sz="2400" b="1" i="1"/>
              <a:t> R*</a:t>
            </a:r>
            <a:r>
              <a:rPr lang="en-US" altLang="tr-TR" sz="2400" i="1"/>
              <a:t> | (</a:t>
            </a:r>
            <a:r>
              <a:rPr lang="en-US" altLang="tr-TR" sz="2400" i="1">
                <a:sym typeface="Symbol" panose="05050102010706020507" pitchFamily="18" charset="2"/>
              </a:rPr>
              <a:t></a:t>
            </a:r>
            <a:r>
              <a:rPr lang="en-US" altLang="tr-TR" sz="2400" i="1"/>
              <a:t>c</a:t>
            </a:r>
            <a:r>
              <a:rPr lang="tr-TR" altLang="tr-TR" sz="2400" i="1" baseline="-18000"/>
              <a:t>1</a:t>
            </a:r>
            <a:r>
              <a:rPr lang="tr-TR" altLang="tr-TR" sz="2400" i="1"/>
              <a:t>,c</a:t>
            </a:r>
            <a:r>
              <a:rPr lang="tr-TR" altLang="tr-TR" sz="2400" i="1" baseline="-18000"/>
              <a:t>2</a:t>
            </a:r>
            <a:r>
              <a:rPr lang="en-US" altLang="tr-TR" sz="2400" i="1"/>
              <a:t> </a:t>
            </a:r>
            <a:r>
              <a:rPr lang="en-US" altLang="tr-TR" sz="2400" i="1">
                <a:sym typeface="Symbol" panose="05050102010706020507" pitchFamily="18" charset="2"/>
              </a:rPr>
              <a:t></a:t>
            </a:r>
            <a:r>
              <a:rPr lang="en-US" altLang="tr-TR" sz="2400" i="1"/>
              <a:t> </a:t>
            </a:r>
            <a:r>
              <a:rPr lang="en-US" altLang="tr-TR" sz="2400" b="1" i="1"/>
              <a:t>R</a:t>
            </a:r>
            <a:r>
              <a:rPr lang="en-US" altLang="tr-TR" sz="2400" b="1" i="1" baseline="30000"/>
              <a:t>+</a:t>
            </a:r>
            <a:r>
              <a:rPr lang="en-US" altLang="tr-TR" sz="2400" i="1"/>
              <a:t>)(</a:t>
            </a:r>
            <a:r>
              <a:rPr lang="en-US" altLang="tr-TR" sz="2400" i="1">
                <a:sym typeface="Symbol" panose="05050102010706020507" pitchFamily="18" charset="2"/>
              </a:rPr>
              <a:t></a:t>
            </a:r>
            <a:r>
              <a:rPr lang="en-US" altLang="tr-TR" sz="2400" i="1"/>
              <a:t>n</a:t>
            </a:r>
            <a:r>
              <a:rPr lang="en-US" altLang="tr-TR" sz="2400" i="1" baseline="-18000"/>
              <a:t>0</a:t>
            </a:r>
            <a:r>
              <a:rPr lang="en-US" altLang="tr-TR" sz="2400" i="1"/>
              <a:t> </a:t>
            </a:r>
            <a:r>
              <a:rPr lang="en-US" altLang="tr-TR" sz="2400" i="1">
                <a:sym typeface="Symbol" panose="05050102010706020507" pitchFamily="18" charset="2"/>
              </a:rPr>
              <a:t></a:t>
            </a:r>
            <a:r>
              <a:rPr lang="en-US" altLang="tr-TR" sz="2400" i="1"/>
              <a:t> </a:t>
            </a:r>
            <a:r>
              <a:rPr lang="en-US" altLang="tr-TR" sz="2400" b="1" i="1"/>
              <a:t>N</a:t>
            </a:r>
            <a:r>
              <a:rPr lang="en-US" altLang="tr-TR" sz="2400" i="1"/>
              <a:t>)(</a:t>
            </a:r>
            <a:r>
              <a:rPr lang="en-US" altLang="tr-TR" sz="2400" i="1">
                <a:sym typeface="Symbol" panose="05050102010706020507" pitchFamily="18" charset="2"/>
              </a:rPr>
              <a:t></a:t>
            </a:r>
            <a:r>
              <a:rPr lang="en-US" altLang="tr-TR" sz="2400" i="1"/>
              <a:t>n </a:t>
            </a:r>
            <a:r>
              <a:rPr lang="en-US" altLang="tr-TR" sz="2400" i="1">
                <a:sym typeface="Symbol" panose="05050102010706020507" pitchFamily="18" charset="2"/>
              </a:rPr>
              <a:t></a:t>
            </a:r>
            <a:r>
              <a:rPr lang="en-US" altLang="tr-TR" sz="2400" i="1"/>
              <a:t> n</a:t>
            </a:r>
            <a:r>
              <a:rPr lang="en-US" altLang="tr-TR" sz="2400" i="1" baseline="-18000"/>
              <a:t>0</a:t>
            </a:r>
            <a:r>
              <a:rPr lang="en-US" altLang="tr-TR" sz="2400" i="1"/>
              <a:t>) </a:t>
            </a:r>
            <a:endParaRPr lang="tr-TR" altLang="tr-TR" sz="2400" i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tr-TR" altLang="tr-TR" sz="2400" i="1"/>
              <a:t>	</a:t>
            </a:r>
            <a:r>
              <a:rPr lang="en-US" altLang="tr-TR" sz="2400" i="1"/>
              <a:t>[</a:t>
            </a:r>
            <a:r>
              <a:rPr lang="tr-TR" altLang="tr-TR" sz="2400" i="1"/>
              <a:t>0 </a:t>
            </a:r>
            <a:r>
              <a:rPr lang="en-US" altLang="tr-TR" sz="2400" i="1">
                <a:sym typeface="Symbol" panose="05050102010706020507" pitchFamily="18" charset="2"/>
              </a:rPr>
              <a:t></a:t>
            </a:r>
            <a:r>
              <a:rPr lang="tr-TR" altLang="tr-TR" sz="2400" i="1">
                <a:cs typeface="Times New Roman" panose="02020603050405020304" pitchFamily="18" charset="0"/>
              </a:rPr>
              <a:t> </a:t>
            </a:r>
            <a:r>
              <a:rPr lang="en-US" altLang="tr-TR" sz="2400" i="1"/>
              <a:t>c</a:t>
            </a:r>
            <a:r>
              <a:rPr lang="tr-TR" altLang="tr-TR" sz="2400" i="1" baseline="-18000"/>
              <a:t>1</a:t>
            </a:r>
            <a:r>
              <a:rPr lang="tr-TR" altLang="tr-TR" sz="2400" i="1"/>
              <a:t>g(</a:t>
            </a:r>
            <a:r>
              <a:rPr lang="en-US" altLang="tr-TR" sz="2400" i="1"/>
              <a:t>n)</a:t>
            </a:r>
            <a:r>
              <a:rPr lang="en-US" altLang="tr-TR" sz="2400" i="1">
                <a:sym typeface="Symbol" panose="05050102010706020507" pitchFamily="18" charset="2"/>
              </a:rPr>
              <a:t></a:t>
            </a:r>
            <a:r>
              <a:rPr lang="en-US" altLang="tr-TR" sz="2400" i="1"/>
              <a:t> </a:t>
            </a:r>
            <a:r>
              <a:rPr lang="tr-TR" altLang="tr-TR" sz="2400" i="1"/>
              <a:t>f</a:t>
            </a:r>
            <a:r>
              <a:rPr lang="en-US" altLang="tr-TR" sz="2400" i="1"/>
              <a:t>(n)</a:t>
            </a:r>
            <a:r>
              <a:rPr lang="en-US" altLang="tr-TR" sz="2400" i="1">
                <a:sym typeface="Symbol" panose="05050102010706020507" pitchFamily="18" charset="2"/>
              </a:rPr>
              <a:t> </a:t>
            </a:r>
            <a:r>
              <a:rPr lang="tr-TR" altLang="tr-TR" sz="2400" i="1"/>
              <a:t>c</a:t>
            </a:r>
            <a:r>
              <a:rPr lang="tr-TR" altLang="tr-TR" sz="2400" i="1" baseline="-18000"/>
              <a:t>2</a:t>
            </a:r>
            <a:r>
              <a:rPr lang="tr-TR" altLang="tr-TR" sz="2400" i="1"/>
              <a:t>g(</a:t>
            </a:r>
            <a:r>
              <a:rPr lang="en-US" altLang="tr-TR" sz="2400" i="1"/>
              <a:t>n)]}</a:t>
            </a:r>
            <a:r>
              <a:rPr lang="en-US" altLang="tr-TR" i="1"/>
              <a:t>, </a:t>
            </a:r>
            <a:endParaRPr lang="en-US" altLang="tr-TR"/>
          </a:p>
          <a:p>
            <a:pPr lvl="1" eaLnBrk="1" hangingPunct="1">
              <a:lnSpc>
                <a:spcPct val="80000"/>
              </a:lnSpc>
            </a:pPr>
            <a:r>
              <a:rPr lang="en-US" altLang="tr-TR" sz="2800"/>
              <a:t>where </a:t>
            </a:r>
            <a:r>
              <a:rPr lang="en-US" altLang="tr-TR" sz="2800" b="1" i="1"/>
              <a:t>R*</a:t>
            </a:r>
            <a:r>
              <a:rPr lang="en-US" altLang="tr-TR" sz="2800"/>
              <a:t> is the set of nonnegative real numbers and </a:t>
            </a:r>
            <a:r>
              <a:rPr lang="en-US" altLang="tr-TR" sz="2800" b="1" i="1"/>
              <a:t>R</a:t>
            </a:r>
            <a:r>
              <a:rPr lang="en-US" altLang="tr-TR" sz="2800" b="1" i="1" baseline="30000"/>
              <a:t>+</a:t>
            </a:r>
            <a:r>
              <a:rPr lang="en-US" altLang="tr-TR" sz="2800"/>
              <a:t> is the set of strictly positive real numbers (excluding </a:t>
            </a:r>
            <a:r>
              <a:rPr lang="en-US" altLang="tr-TR" sz="2800" i="1"/>
              <a:t>0</a:t>
            </a:r>
            <a:r>
              <a:rPr lang="en-US" altLang="tr-TR" sz="2800"/>
              <a:t>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92966B-72A6-4C77-A36B-8E30F4C214A4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23555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355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789787-DAD2-4544-9884-4D65470D857C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tr-TR" i="1">
                <a:cs typeface="Times New Roman" panose="02020603050405020304" pitchFamily="18" charset="0"/>
              </a:rPr>
              <a:t>Θ</a:t>
            </a:r>
            <a:r>
              <a:rPr lang="tr-TR" altLang="tr-TR"/>
              <a:t>-</a:t>
            </a:r>
            <a:r>
              <a:rPr lang="en-US" altLang="tr-TR"/>
              <a:t>Notation by words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844675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400" b="1" i="1"/>
              <a:t>Expressed by words</a:t>
            </a:r>
            <a:r>
              <a:rPr lang="en-US" altLang="tr-TR" sz="2400"/>
              <a:t>; </a:t>
            </a:r>
            <a:r>
              <a:rPr lang="tr-TR" altLang="tr-TR" sz="2400"/>
              <a:t>A function </a:t>
            </a:r>
            <a:r>
              <a:rPr lang="tr-TR" altLang="tr-TR" sz="2400" i="1"/>
              <a:t>f(n)</a:t>
            </a:r>
            <a:r>
              <a:rPr lang="en-US" altLang="tr-TR" sz="2400"/>
              <a:t> </a:t>
            </a:r>
            <a:r>
              <a:rPr lang="tr-TR" altLang="tr-TR" sz="2400"/>
              <a:t>belongs to the </a:t>
            </a:r>
            <a:r>
              <a:rPr lang="en-US" altLang="tr-TR" sz="2400"/>
              <a:t>set </a:t>
            </a:r>
            <a:r>
              <a:rPr lang="el-GR" altLang="tr-TR" sz="2400" i="1">
                <a:cs typeface="Times New Roman" panose="02020603050405020304" pitchFamily="18" charset="0"/>
              </a:rPr>
              <a:t>Θ</a:t>
            </a:r>
            <a:r>
              <a:rPr lang="en-US" altLang="tr-TR" sz="2400" i="1"/>
              <a:t>(</a:t>
            </a:r>
            <a:r>
              <a:rPr lang="tr-TR" altLang="tr-TR" sz="2400" i="1"/>
              <a:t>g</a:t>
            </a:r>
            <a:r>
              <a:rPr lang="en-US" altLang="tr-TR" sz="2400" i="1"/>
              <a:t>(n))</a:t>
            </a:r>
            <a:r>
              <a:rPr lang="en-US" altLang="tr-TR" sz="2400"/>
              <a:t> </a:t>
            </a:r>
            <a:r>
              <a:rPr lang="tr-TR" altLang="tr-TR" sz="2400"/>
              <a:t>if </a:t>
            </a:r>
            <a:r>
              <a:rPr lang="en-US" altLang="tr-TR" sz="2400"/>
              <a:t>there exist positive real constant</a:t>
            </a:r>
            <a:r>
              <a:rPr lang="tr-TR" altLang="tr-TR" sz="2400"/>
              <a:t>s</a:t>
            </a:r>
            <a:r>
              <a:rPr lang="en-US" altLang="tr-TR" sz="2400"/>
              <a:t> </a:t>
            </a:r>
            <a:r>
              <a:rPr lang="en-US" altLang="tr-TR" sz="2400" i="1"/>
              <a:t>c</a:t>
            </a:r>
            <a:r>
              <a:rPr lang="tr-TR" altLang="tr-TR" sz="2400" i="1" baseline="-18000"/>
              <a:t>1</a:t>
            </a:r>
            <a:r>
              <a:rPr lang="tr-TR" altLang="tr-TR" sz="2400" i="1"/>
              <a:t> </a:t>
            </a:r>
            <a:r>
              <a:rPr lang="tr-TR" altLang="tr-TR" sz="2400"/>
              <a:t>and</a:t>
            </a:r>
            <a:r>
              <a:rPr lang="tr-TR" altLang="tr-TR" sz="2400" i="1"/>
              <a:t> c</a:t>
            </a:r>
            <a:r>
              <a:rPr lang="tr-TR" altLang="tr-TR" sz="2400" i="1" baseline="-18000"/>
              <a:t>2</a:t>
            </a:r>
            <a:r>
              <a:rPr lang="en-US" altLang="tr-TR" sz="2400"/>
              <a:t> </a:t>
            </a:r>
            <a:r>
              <a:rPr lang="en-US" altLang="tr-TR" sz="2400" i="1"/>
              <a:t>(</a:t>
            </a:r>
            <a:r>
              <a:rPr lang="en-US" altLang="tr-TR" sz="2400" i="1">
                <a:sym typeface="Symbol" panose="05050102010706020507" pitchFamily="18" charset="2"/>
              </a:rPr>
              <a:t></a:t>
            </a:r>
            <a:r>
              <a:rPr lang="en-US" altLang="tr-TR" sz="2400" i="1"/>
              <a:t>c</a:t>
            </a:r>
            <a:r>
              <a:rPr lang="tr-TR" altLang="tr-TR" sz="2400" i="1" baseline="-18000"/>
              <a:t>1</a:t>
            </a:r>
            <a:r>
              <a:rPr lang="tr-TR" altLang="tr-TR" sz="2400" i="1"/>
              <a:t>,c</a:t>
            </a:r>
            <a:r>
              <a:rPr lang="tr-TR" altLang="tr-TR" sz="2400" i="1" baseline="-18000"/>
              <a:t>2</a:t>
            </a:r>
            <a:r>
              <a:rPr lang="en-US" altLang="tr-TR" sz="2400" i="1">
                <a:sym typeface="Symbol" panose="05050102010706020507" pitchFamily="18" charset="2"/>
              </a:rPr>
              <a:t></a:t>
            </a:r>
            <a:r>
              <a:rPr lang="en-US" altLang="tr-TR" sz="2400" b="1" i="1"/>
              <a:t>R</a:t>
            </a:r>
            <a:r>
              <a:rPr lang="en-US" altLang="tr-TR" sz="2400" b="1" i="1" baseline="30000"/>
              <a:t>+</a:t>
            </a:r>
            <a:r>
              <a:rPr lang="en-US" altLang="tr-TR" sz="2400" i="1"/>
              <a:t>)</a:t>
            </a:r>
            <a:r>
              <a:rPr lang="tr-TR" altLang="tr-TR" sz="2400"/>
              <a:t> </a:t>
            </a:r>
            <a:r>
              <a:rPr lang="en-US" altLang="tr-TR" sz="2400"/>
              <a:t>such that </a:t>
            </a:r>
            <a:r>
              <a:rPr lang="tr-TR" altLang="tr-TR" sz="2400"/>
              <a:t>it can be sandwiched between </a:t>
            </a:r>
            <a:r>
              <a:rPr lang="en-US" altLang="tr-TR" sz="2400" i="1"/>
              <a:t>c</a:t>
            </a:r>
            <a:r>
              <a:rPr lang="tr-TR" altLang="tr-TR" sz="2400" i="1" baseline="-18000"/>
              <a:t>1</a:t>
            </a:r>
            <a:r>
              <a:rPr lang="tr-TR" altLang="tr-TR" sz="2400" i="1"/>
              <a:t>g</a:t>
            </a:r>
            <a:r>
              <a:rPr lang="en-US" altLang="tr-TR" sz="2400" i="1"/>
              <a:t>(n)</a:t>
            </a:r>
            <a:r>
              <a:rPr lang="tr-TR" altLang="tr-TR" sz="2000" i="1"/>
              <a:t> </a:t>
            </a:r>
            <a:r>
              <a:rPr lang="tr-TR" altLang="tr-TR" sz="2400"/>
              <a:t>and</a:t>
            </a:r>
            <a:r>
              <a:rPr lang="tr-TR" altLang="tr-TR" sz="2000" i="1"/>
              <a:t> </a:t>
            </a:r>
            <a:r>
              <a:rPr lang="en-US" altLang="tr-TR" sz="2000" i="1">
                <a:sym typeface="Symbol" panose="05050102010706020507" pitchFamily="18" charset="2"/>
              </a:rPr>
              <a:t> </a:t>
            </a:r>
            <a:r>
              <a:rPr lang="tr-TR" altLang="tr-TR" sz="2400" i="1"/>
              <a:t>c</a:t>
            </a:r>
            <a:r>
              <a:rPr lang="tr-TR" altLang="tr-TR" sz="2400" i="1" baseline="-18000"/>
              <a:t>2</a:t>
            </a:r>
            <a:r>
              <a:rPr lang="tr-TR" altLang="tr-TR" sz="2400" i="1"/>
              <a:t>g</a:t>
            </a:r>
            <a:r>
              <a:rPr lang="en-US" altLang="tr-TR" sz="2400" i="1"/>
              <a:t>(n)</a:t>
            </a:r>
            <a:r>
              <a:rPr lang="en-US" altLang="tr-TR" sz="2000" i="1"/>
              <a:t> </a:t>
            </a:r>
            <a:r>
              <a:rPr lang="tr-TR" altLang="tr-TR" sz="2000" i="1"/>
              <a:t>(</a:t>
            </a:r>
            <a:r>
              <a:rPr lang="en-US" altLang="tr-TR" sz="2000" i="1"/>
              <a:t>[</a:t>
            </a:r>
            <a:r>
              <a:rPr lang="tr-TR" altLang="tr-TR" sz="2000" i="1"/>
              <a:t>0 </a:t>
            </a:r>
            <a:r>
              <a:rPr lang="en-US" altLang="tr-TR" sz="2000" i="1">
                <a:sym typeface="Symbol" panose="05050102010706020507" pitchFamily="18" charset="2"/>
              </a:rPr>
              <a:t></a:t>
            </a:r>
            <a:r>
              <a:rPr lang="tr-TR" altLang="tr-TR" sz="2000" i="1">
                <a:cs typeface="Times New Roman" panose="02020603050405020304" pitchFamily="18" charset="0"/>
              </a:rPr>
              <a:t> </a:t>
            </a:r>
            <a:r>
              <a:rPr lang="en-US" altLang="tr-TR" sz="2000" i="1"/>
              <a:t>c</a:t>
            </a:r>
            <a:r>
              <a:rPr lang="tr-TR" altLang="tr-TR" sz="2000" i="1" baseline="-18000"/>
              <a:t>1</a:t>
            </a:r>
            <a:r>
              <a:rPr lang="tr-TR" altLang="tr-TR" sz="2000" i="1"/>
              <a:t>g</a:t>
            </a:r>
            <a:r>
              <a:rPr lang="en-US" altLang="tr-TR" sz="2000" i="1"/>
              <a:t>n)</a:t>
            </a:r>
            <a:r>
              <a:rPr lang="en-US" altLang="tr-TR" sz="2000" i="1">
                <a:sym typeface="Symbol" panose="05050102010706020507" pitchFamily="18" charset="2"/>
              </a:rPr>
              <a:t></a:t>
            </a:r>
            <a:r>
              <a:rPr lang="en-US" altLang="tr-TR" sz="2000" i="1"/>
              <a:t> </a:t>
            </a:r>
            <a:r>
              <a:rPr lang="tr-TR" altLang="tr-TR" sz="2000" i="1"/>
              <a:t>f</a:t>
            </a:r>
            <a:r>
              <a:rPr lang="en-US" altLang="tr-TR" sz="2000" i="1"/>
              <a:t>(n)</a:t>
            </a:r>
            <a:r>
              <a:rPr lang="en-US" altLang="tr-TR" sz="2000" i="1">
                <a:sym typeface="Symbol" panose="05050102010706020507" pitchFamily="18" charset="2"/>
              </a:rPr>
              <a:t> </a:t>
            </a:r>
            <a:r>
              <a:rPr lang="tr-TR" altLang="tr-TR" sz="2000" i="1"/>
              <a:t>c</a:t>
            </a:r>
            <a:r>
              <a:rPr lang="tr-TR" altLang="tr-TR" sz="2000" i="1" baseline="-18000"/>
              <a:t>2</a:t>
            </a:r>
            <a:r>
              <a:rPr lang="tr-TR" altLang="tr-TR" sz="2000" i="1"/>
              <a:t>g</a:t>
            </a:r>
            <a:r>
              <a:rPr lang="en-US" altLang="tr-TR" sz="2000" i="1"/>
              <a:t>(n)]</a:t>
            </a:r>
            <a:r>
              <a:rPr lang="tr-TR" altLang="tr-TR" sz="2000" i="1"/>
              <a:t>)</a:t>
            </a:r>
            <a:r>
              <a:rPr lang="tr-TR" altLang="tr-TR" sz="2000"/>
              <a:t>,</a:t>
            </a:r>
            <a:r>
              <a:rPr lang="tr-TR" altLang="tr-TR" sz="2000" i="1"/>
              <a:t> </a:t>
            </a:r>
            <a:r>
              <a:rPr lang="en-US" altLang="tr-TR" sz="2400"/>
              <a:t>for</a:t>
            </a:r>
            <a:r>
              <a:rPr lang="tr-TR" altLang="tr-TR" sz="2400"/>
              <a:t> sufficiently large </a:t>
            </a:r>
            <a:r>
              <a:rPr lang="tr-TR" altLang="tr-TR" sz="2400" i="1"/>
              <a:t>n</a:t>
            </a:r>
            <a:r>
              <a:rPr lang="tr-TR" altLang="tr-TR" sz="2400"/>
              <a:t> </a:t>
            </a:r>
            <a:r>
              <a:rPr lang="en-US" altLang="tr-TR" sz="2400" i="1"/>
              <a:t>(</a:t>
            </a:r>
            <a:r>
              <a:rPr lang="en-US" altLang="tr-TR" sz="2400" i="1">
                <a:sym typeface="Symbol" panose="05050102010706020507" pitchFamily="18" charset="2"/>
              </a:rPr>
              <a:t></a:t>
            </a:r>
            <a:r>
              <a:rPr lang="en-US" altLang="tr-TR" sz="2400" i="1"/>
              <a:t>n </a:t>
            </a:r>
            <a:r>
              <a:rPr lang="en-US" altLang="tr-TR" sz="2400" i="1">
                <a:sym typeface="Symbol" panose="05050102010706020507" pitchFamily="18" charset="2"/>
              </a:rPr>
              <a:t></a:t>
            </a:r>
            <a:r>
              <a:rPr lang="en-US" altLang="tr-TR" sz="2400" i="1"/>
              <a:t> n</a:t>
            </a:r>
            <a:r>
              <a:rPr lang="en-US" altLang="tr-TR" sz="2400" i="1" baseline="-18000"/>
              <a:t>0</a:t>
            </a:r>
            <a:r>
              <a:rPr lang="en-US" altLang="tr-TR" sz="2400" i="1"/>
              <a:t>). </a:t>
            </a:r>
            <a:endParaRPr lang="tr-TR" altLang="tr-TR" sz="2400" i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tr-TR" sz="2400"/>
          </a:p>
          <a:p>
            <a:pPr eaLnBrk="1" hangingPunct="1">
              <a:lnSpc>
                <a:spcPct val="90000"/>
              </a:lnSpc>
            </a:pPr>
            <a:r>
              <a:rPr lang="en-US" altLang="tr-TR" sz="2400"/>
              <a:t>In other words, </a:t>
            </a:r>
            <a:r>
              <a:rPr lang="el-GR" altLang="tr-TR" sz="2400" i="1">
                <a:cs typeface="Times New Roman" panose="02020603050405020304" pitchFamily="18" charset="0"/>
              </a:rPr>
              <a:t>Θ</a:t>
            </a:r>
            <a:r>
              <a:rPr lang="en-US" altLang="tr-TR" sz="2400" i="1"/>
              <a:t>(</a:t>
            </a:r>
            <a:r>
              <a:rPr lang="tr-TR" altLang="tr-TR" sz="2400" i="1"/>
              <a:t>g</a:t>
            </a:r>
            <a:r>
              <a:rPr lang="en-US" altLang="tr-TR" sz="2400" i="1"/>
              <a:t>(n))</a:t>
            </a:r>
            <a:r>
              <a:rPr lang="en-US" altLang="tr-TR" sz="2400"/>
              <a:t> is the set of all functions </a:t>
            </a:r>
            <a:r>
              <a:rPr lang="tr-TR" altLang="tr-TR" sz="2400" i="1"/>
              <a:t>f</a:t>
            </a:r>
            <a:r>
              <a:rPr lang="en-US" altLang="tr-TR" sz="2400" i="1"/>
              <a:t>(n)</a:t>
            </a:r>
            <a:r>
              <a:rPr lang="en-US" altLang="tr-TR" sz="2400"/>
              <a:t> </a:t>
            </a:r>
            <a:r>
              <a:rPr lang="tr-TR" altLang="tr-TR" sz="2400"/>
              <a:t>tightly </a:t>
            </a:r>
            <a:r>
              <a:rPr lang="en-US" altLang="tr-TR" sz="2400"/>
              <a:t>bounded </a:t>
            </a:r>
            <a:r>
              <a:rPr lang="tr-TR" altLang="tr-TR" sz="2400"/>
              <a:t>below and </a:t>
            </a:r>
            <a:r>
              <a:rPr lang="en-US" altLang="tr-TR" sz="2400"/>
              <a:t>above by</a:t>
            </a:r>
            <a:r>
              <a:rPr lang="tr-TR" altLang="tr-TR" sz="2400"/>
              <a:t> a pair of </a:t>
            </a:r>
            <a:r>
              <a:rPr lang="en-US" altLang="tr-TR" sz="2400"/>
              <a:t> positive real multiple</a:t>
            </a:r>
            <a:r>
              <a:rPr lang="tr-TR" altLang="tr-TR" sz="2400"/>
              <a:t>s</a:t>
            </a:r>
            <a:r>
              <a:rPr lang="en-US" altLang="tr-TR" sz="2400"/>
              <a:t> of </a:t>
            </a:r>
            <a:r>
              <a:rPr lang="tr-TR" altLang="tr-TR" sz="2400" i="1"/>
              <a:t>g(</a:t>
            </a:r>
            <a:r>
              <a:rPr lang="en-US" altLang="tr-TR" sz="2400" i="1"/>
              <a:t>n)</a:t>
            </a:r>
            <a:r>
              <a:rPr lang="en-US" altLang="tr-TR" sz="2400"/>
              <a:t>, provided </a:t>
            </a:r>
            <a:r>
              <a:rPr lang="en-US" altLang="tr-TR" sz="2400" i="1"/>
              <a:t>n</a:t>
            </a:r>
            <a:r>
              <a:rPr lang="en-US" altLang="tr-TR" sz="2400"/>
              <a:t> is sufficiently large (greater than </a:t>
            </a:r>
            <a:r>
              <a:rPr lang="en-US" altLang="tr-TR" sz="2400" i="1"/>
              <a:t>n</a:t>
            </a:r>
            <a:r>
              <a:rPr lang="en-US" altLang="tr-TR" sz="2400" i="1" baseline="-25000"/>
              <a:t>0</a:t>
            </a:r>
            <a:r>
              <a:rPr lang="en-US" altLang="tr-TR" sz="2400"/>
              <a:t>).</a:t>
            </a:r>
            <a:r>
              <a:rPr lang="tr-TR" altLang="tr-TR" sz="2400"/>
              <a:t>  </a:t>
            </a:r>
            <a:r>
              <a:rPr lang="tr-TR" altLang="tr-TR" sz="2400" i="1"/>
              <a:t>g</a:t>
            </a:r>
            <a:r>
              <a:rPr lang="en-US" altLang="tr-TR" sz="2400" i="1"/>
              <a:t>(n)</a:t>
            </a:r>
            <a:r>
              <a:rPr lang="tr-TR" altLang="tr-TR" sz="2400"/>
              <a:t> denotes the </a:t>
            </a:r>
            <a:r>
              <a:rPr lang="tr-TR" altLang="tr-TR" sz="2400" i="1">
                <a:solidFill>
                  <a:srgbClr val="FF0000"/>
                </a:solidFill>
              </a:rPr>
              <a:t>asymptotic tight bound</a:t>
            </a:r>
            <a:r>
              <a:rPr lang="tr-TR" altLang="tr-TR" sz="2400"/>
              <a:t> for the running time </a:t>
            </a:r>
            <a:r>
              <a:rPr lang="tr-TR" altLang="tr-TR" sz="2400" i="1"/>
              <a:t>f(n) </a:t>
            </a:r>
            <a:r>
              <a:rPr lang="tr-TR" altLang="tr-TR" sz="2400"/>
              <a:t>of an algorithm.</a:t>
            </a:r>
            <a:endParaRPr lang="en-US" altLang="tr-TR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ACA15D-E85C-4837-ACCC-476E0D1F051D}" type="datetime3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 October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24579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458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969922-0740-4BCC-9ECF-202D288B3726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33363"/>
            <a:ext cx="7794625" cy="1373187"/>
          </a:xfrm>
        </p:spPr>
        <p:txBody>
          <a:bodyPr lIns="0" tIns="0" rIns="0" bIns="0" anchorCtr="0"/>
          <a:lstStyle/>
          <a:p>
            <a:pPr algn="ctr"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tr-TR" i="1">
                <a:cs typeface="Times New Roman" panose="02020603050405020304" pitchFamily="18" charset="0"/>
              </a:rPr>
              <a:t>Θ</a:t>
            </a:r>
            <a:r>
              <a:rPr lang="en-GB" altLang="tr-TR"/>
              <a:t>-Notation (“Theta”)</a:t>
            </a:r>
            <a:br>
              <a:rPr lang="en-GB" altLang="tr-TR"/>
            </a:br>
            <a:r>
              <a:rPr lang="en-GB" altLang="tr-TR"/>
              <a:t> </a:t>
            </a:r>
            <a:r>
              <a:rPr lang="en-GB" altLang="tr-TR" sz="3200"/>
              <a:t>Asymptotic Tight Bound</a:t>
            </a:r>
          </a:p>
        </p:txBody>
      </p:sp>
      <p:pic>
        <p:nvPicPr>
          <p:cNvPr id="2458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979613"/>
            <a:ext cx="5040312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E3FF4D-69BB-49D8-A1C3-1C68CA32A7C9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26627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662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A2A2ED-3332-46AF-AB8A-C4D2AA458BCF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l-GR" altLang="tr-TR" i="1">
                <a:cs typeface="Times New Roman" panose="02020603050405020304" pitchFamily="18" charset="0"/>
              </a:rPr>
              <a:t>Ω</a:t>
            </a:r>
            <a:r>
              <a:rPr lang="tr-TR" altLang="tr-TR"/>
              <a:t>-</a:t>
            </a:r>
            <a:r>
              <a:rPr lang="en-US" altLang="tr-TR"/>
              <a:t>Notation </a:t>
            </a:r>
            <a:r>
              <a:rPr lang="tr-TR" altLang="tr-TR"/>
              <a:t>(“Big-Omega”)</a:t>
            </a:r>
            <a:br>
              <a:rPr lang="tr-TR" altLang="tr-TR"/>
            </a:br>
            <a:r>
              <a:rPr lang="tr-TR" altLang="tr-TR"/>
              <a:t> </a:t>
            </a:r>
            <a:r>
              <a:rPr lang="tr-TR" altLang="tr-TR" sz="3200"/>
              <a:t>Asymptotic Lower Bound</a:t>
            </a:r>
            <a:endParaRPr lang="en-US" altLang="tr-TR" sz="3200"/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772400" cy="3168650"/>
          </a:xfrm>
          <a:noFill/>
        </p:spPr>
        <p:txBody>
          <a:bodyPr anchorCtr="1"/>
          <a:lstStyle/>
          <a:p>
            <a:pPr eaLnBrk="1" hangingPunct="1"/>
            <a:r>
              <a:rPr lang="en-US" altLang="tr-TR" sz="2400"/>
              <a:t>Mathematically expressed, the “</a:t>
            </a:r>
            <a:r>
              <a:rPr lang="tr-TR" altLang="tr-TR" sz="2400"/>
              <a:t>Omega</a:t>
            </a:r>
            <a:r>
              <a:rPr lang="en-US" altLang="tr-TR" sz="2400"/>
              <a:t>” (</a:t>
            </a:r>
            <a:r>
              <a:rPr lang="el-GR" altLang="tr-TR" sz="2400" i="1">
                <a:cs typeface="Times New Roman" panose="02020603050405020304" pitchFamily="18" charset="0"/>
              </a:rPr>
              <a:t>Ω</a:t>
            </a:r>
            <a:r>
              <a:rPr lang="en-US" altLang="tr-TR" sz="2400" i="1"/>
              <a:t>()</a:t>
            </a:r>
            <a:r>
              <a:rPr lang="en-US" altLang="tr-TR" sz="2400"/>
              <a:t>)</a:t>
            </a:r>
            <a:r>
              <a:rPr lang="en-US" altLang="tr-TR" sz="2400" i="1"/>
              <a:t> </a:t>
            </a:r>
            <a:r>
              <a:rPr lang="en-US" altLang="tr-TR" sz="2400"/>
              <a:t>concept is as follows:</a:t>
            </a:r>
          </a:p>
          <a:p>
            <a:pPr eaLnBrk="1" hangingPunct="1"/>
            <a:r>
              <a:rPr lang="en-US" altLang="tr-TR" sz="2400"/>
              <a:t>Let </a:t>
            </a:r>
            <a:r>
              <a:rPr lang="tr-TR" altLang="tr-TR" sz="2400" i="1"/>
              <a:t>g</a:t>
            </a:r>
            <a:r>
              <a:rPr lang="en-US" altLang="tr-TR" sz="2400" i="1"/>
              <a:t>: </a:t>
            </a:r>
            <a:r>
              <a:rPr lang="en-US" altLang="tr-TR" sz="2400" b="1" i="1"/>
              <a:t>N </a:t>
            </a:r>
            <a:r>
              <a:rPr lang="en-US" altLang="tr-TR" sz="2400" i="1">
                <a:sym typeface="Symbol" panose="05050102010706020507" pitchFamily="18" charset="2"/>
              </a:rPr>
              <a:t></a:t>
            </a:r>
            <a:r>
              <a:rPr lang="en-US" altLang="tr-TR" sz="2400" b="1" i="1"/>
              <a:t> R*</a:t>
            </a:r>
            <a:r>
              <a:rPr lang="en-US" altLang="tr-TR" sz="2400"/>
              <a:t> be an arbitrary function.  </a:t>
            </a:r>
            <a:endParaRPr lang="en-US" altLang="tr-TR" sz="2400" i="1"/>
          </a:p>
          <a:p>
            <a:pPr eaLnBrk="1" hangingPunct="1"/>
            <a:r>
              <a:rPr lang="el-GR" altLang="tr-TR" sz="2000" i="1">
                <a:cs typeface="Times New Roman" panose="02020603050405020304" pitchFamily="18" charset="0"/>
              </a:rPr>
              <a:t>Ω</a:t>
            </a:r>
            <a:r>
              <a:rPr lang="en-US" altLang="tr-TR" sz="2000" i="1"/>
              <a:t>(</a:t>
            </a:r>
            <a:r>
              <a:rPr lang="tr-TR" altLang="tr-TR" sz="2000" i="1"/>
              <a:t>g</a:t>
            </a:r>
            <a:r>
              <a:rPr lang="en-US" altLang="tr-TR" sz="2000" i="1"/>
              <a:t>(n)) = {</a:t>
            </a:r>
            <a:r>
              <a:rPr lang="tr-TR" altLang="tr-TR" sz="2000" i="1"/>
              <a:t>f</a:t>
            </a:r>
            <a:r>
              <a:rPr lang="en-US" altLang="tr-TR" sz="2000" i="1"/>
              <a:t>: </a:t>
            </a:r>
            <a:r>
              <a:rPr lang="en-US" altLang="tr-TR" sz="2000" b="1" i="1"/>
              <a:t>N </a:t>
            </a:r>
            <a:r>
              <a:rPr lang="en-US" altLang="tr-TR" sz="2400">
                <a:sym typeface="Symbol" panose="05050102010706020507" pitchFamily="18" charset="2"/>
              </a:rPr>
              <a:t></a:t>
            </a:r>
            <a:r>
              <a:rPr lang="en-US" altLang="tr-TR" sz="2000" b="1" i="1"/>
              <a:t> R*</a:t>
            </a:r>
            <a:r>
              <a:rPr lang="en-US" altLang="tr-TR" sz="2000" i="1"/>
              <a:t> | (</a:t>
            </a:r>
            <a:r>
              <a:rPr lang="en-US" altLang="tr-TR" sz="2000" i="1">
                <a:sym typeface="Symbol" panose="05050102010706020507" pitchFamily="18" charset="2"/>
              </a:rPr>
              <a:t></a:t>
            </a:r>
            <a:r>
              <a:rPr lang="en-US" altLang="tr-TR" sz="2000" i="1"/>
              <a:t>c</a:t>
            </a:r>
            <a:r>
              <a:rPr lang="tr-TR" altLang="tr-TR" sz="2000" i="1"/>
              <a:t> </a:t>
            </a:r>
            <a:r>
              <a:rPr lang="en-US" altLang="tr-TR" sz="2000" i="1">
                <a:sym typeface="Symbol" panose="05050102010706020507" pitchFamily="18" charset="2"/>
              </a:rPr>
              <a:t></a:t>
            </a:r>
            <a:r>
              <a:rPr lang="en-US" altLang="tr-TR" sz="2000" i="1"/>
              <a:t> </a:t>
            </a:r>
            <a:r>
              <a:rPr lang="en-US" altLang="tr-TR" sz="2000" b="1" i="1"/>
              <a:t>R</a:t>
            </a:r>
            <a:r>
              <a:rPr lang="en-US" altLang="tr-TR" sz="2000" b="1" i="1" baseline="30000"/>
              <a:t>+</a:t>
            </a:r>
            <a:r>
              <a:rPr lang="en-US" altLang="tr-TR" sz="2000" i="1"/>
              <a:t>)(</a:t>
            </a:r>
            <a:r>
              <a:rPr lang="en-US" altLang="tr-TR" sz="2000" i="1">
                <a:sym typeface="Symbol" panose="05050102010706020507" pitchFamily="18" charset="2"/>
              </a:rPr>
              <a:t></a:t>
            </a:r>
            <a:r>
              <a:rPr lang="en-US" altLang="tr-TR" sz="2000" i="1"/>
              <a:t>n</a:t>
            </a:r>
            <a:r>
              <a:rPr lang="en-US" altLang="tr-TR" sz="2000" i="1" baseline="-18000"/>
              <a:t>0</a:t>
            </a:r>
            <a:r>
              <a:rPr lang="en-US" altLang="tr-TR" sz="2000" i="1"/>
              <a:t> </a:t>
            </a:r>
            <a:r>
              <a:rPr lang="en-US" altLang="tr-TR" sz="2000" i="1">
                <a:sym typeface="Symbol" panose="05050102010706020507" pitchFamily="18" charset="2"/>
              </a:rPr>
              <a:t></a:t>
            </a:r>
            <a:r>
              <a:rPr lang="en-US" altLang="tr-TR" sz="2000" i="1"/>
              <a:t> </a:t>
            </a:r>
            <a:r>
              <a:rPr lang="en-US" altLang="tr-TR" sz="2000" b="1" i="1"/>
              <a:t>N</a:t>
            </a:r>
            <a:r>
              <a:rPr lang="en-US" altLang="tr-TR" sz="2000" i="1"/>
              <a:t>)(</a:t>
            </a:r>
            <a:r>
              <a:rPr lang="en-US" altLang="tr-TR" sz="2000" i="1">
                <a:sym typeface="Symbol" panose="05050102010706020507" pitchFamily="18" charset="2"/>
              </a:rPr>
              <a:t></a:t>
            </a:r>
            <a:r>
              <a:rPr lang="en-US" altLang="tr-TR" sz="2000" i="1"/>
              <a:t>n </a:t>
            </a:r>
            <a:r>
              <a:rPr lang="en-US" altLang="tr-TR" sz="2000" i="1">
                <a:sym typeface="Symbol" panose="05050102010706020507" pitchFamily="18" charset="2"/>
              </a:rPr>
              <a:t></a:t>
            </a:r>
            <a:r>
              <a:rPr lang="en-US" altLang="tr-TR" sz="2000" i="1"/>
              <a:t> n</a:t>
            </a:r>
            <a:r>
              <a:rPr lang="en-US" altLang="tr-TR" sz="2000" i="1" baseline="-18000"/>
              <a:t>0</a:t>
            </a:r>
            <a:r>
              <a:rPr lang="en-US" altLang="tr-TR" sz="2000" i="1"/>
              <a:t>) </a:t>
            </a:r>
            <a:endParaRPr lang="tr-TR" altLang="tr-TR" sz="2000" i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z="2000" i="1"/>
              <a:t>	</a:t>
            </a:r>
            <a:r>
              <a:rPr lang="en-US" altLang="tr-TR" sz="2000" i="1"/>
              <a:t>[</a:t>
            </a:r>
            <a:r>
              <a:rPr lang="tr-TR" altLang="tr-TR" sz="2000" i="1"/>
              <a:t>0 </a:t>
            </a:r>
            <a:r>
              <a:rPr lang="en-US" altLang="tr-TR" sz="2000" i="1">
                <a:sym typeface="Symbol" panose="05050102010706020507" pitchFamily="18" charset="2"/>
              </a:rPr>
              <a:t></a:t>
            </a:r>
            <a:r>
              <a:rPr lang="tr-TR" altLang="tr-TR" sz="2000" i="1">
                <a:cs typeface="Times New Roman" panose="02020603050405020304" pitchFamily="18" charset="0"/>
              </a:rPr>
              <a:t> </a:t>
            </a:r>
            <a:r>
              <a:rPr lang="en-US" altLang="tr-TR" sz="2000" i="1"/>
              <a:t>c</a:t>
            </a:r>
            <a:r>
              <a:rPr lang="tr-TR" altLang="tr-TR" sz="2000" i="1"/>
              <a:t>g</a:t>
            </a:r>
            <a:r>
              <a:rPr lang="en-US" altLang="tr-TR" sz="2000" i="1"/>
              <a:t>(n)</a:t>
            </a:r>
            <a:r>
              <a:rPr lang="en-US" altLang="tr-TR" sz="2000" i="1">
                <a:sym typeface="Symbol" panose="05050102010706020507" pitchFamily="18" charset="2"/>
              </a:rPr>
              <a:t></a:t>
            </a:r>
            <a:r>
              <a:rPr lang="en-US" altLang="tr-TR" sz="2000" i="1"/>
              <a:t> </a:t>
            </a:r>
            <a:r>
              <a:rPr lang="tr-TR" altLang="tr-TR" sz="2000" i="1"/>
              <a:t>f</a:t>
            </a:r>
            <a:r>
              <a:rPr lang="en-US" altLang="tr-TR" sz="2000" i="1"/>
              <a:t>(n)]}</a:t>
            </a:r>
            <a:r>
              <a:rPr lang="en-US" altLang="tr-TR" sz="2400" i="1"/>
              <a:t>, </a:t>
            </a:r>
            <a:endParaRPr lang="en-US" altLang="tr-TR" sz="2400"/>
          </a:p>
          <a:p>
            <a:pPr lvl="1" eaLnBrk="1" hangingPunct="1"/>
            <a:r>
              <a:rPr lang="en-US" altLang="tr-TR"/>
              <a:t>where </a:t>
            </a:r>
            <a:r>
              <a:rPr lang="en-US" altLang="tr-TR" b="1" i="1"/>
              <a:t>R*</a:t>
            </a:r>
            <a:r>
              <a:rPr lang="en-US" altLang="tr-TR"/>
              <a:t> is the set of nonnegative real numbers and </a:t>
            </a:r>
            <a:r>
              <a:rPr lang="en-US" altLang="tr-TR" b="1" i="1"/>
              <a:t>R</a:t>
            </a:r>
            <a:r>
              <a:rPr lang="en-US" altLang="tr-TR" b="1" i="1" baseline="30000"/>
              <a:t>+</a:t>
            </a:r>
            <a:r>
              <a:rPr lang="en-US" altLang="tr-TR"/>
              <a:t> is the set of strictly positive real numbers (excluding </a:t>
            </a:r>
            <a:r>
              <a:rPr lang="en-US" altLang="tr-TR" i="1"/>
              <a:t>0</a:t>
            </a:r>
            <a:r>
              <a:rPr lang="en-US" altLang="tr-TR"/>
              <a:t>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AA0EE7-4CAC-41CC-B560-B90D57DAF64C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27651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765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19413B-8A46-4FFF-AA54-7CA4AD8099DD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7793038" cy="1152525"/>
          </a:xfrm>
          <a:noFill/>
        </p:spPr>
        <p:txBody>
          <a:bodyPr/>
          <a:lstStyle/>
          <a:p>
            <a:pPr algn="ctr" eaLnBrk="1" hangingPunct="1"/>
            <a:r>
              <a:rPr lang="el-GR" altLang="tr-TR" i="1">
                <a:cs typeface="Times New Roman" panose="02020603050405020304" pitchFamily="18" charset="0"/>
              </a:rPr>
              <a:t>Ω</a:t>
            </a:r>
            <a:r>
              <a:rPr lang="tr-TR" altLang="tr-TR"/>
              <a:t>-</a:t>
            </a:r>
            <a:r>
              <a:rPr lang="en-US" altLang="tr-TR"/>
              <a:t>Notation by words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844675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tr-TR" sz="2400" b="1" i="1"/>
              <a:t>Expressed by words</a:t>
            </a:r>
            <a:r>
              <a:rPr lang="en-US" altLang="tr-TR" sz="2400"/>
              <a:t>; </a:t>
            </a:r>
            <a:r>
              <a:rPr lang="tr-TR" altLang="tr-TR" sz="2400"/>
              <a:t>A function </a:t>
            </a:r>
            <a:r>
              <a:rPr lang="tr-TR" altLang="tr-TR" sz="2400" i="1"/>
              <a:t>f(n)</a:t>
            </a:r>
            <a:r>
              <a:rPr lang="en-US" altLang="tr-TR" sz="2400"/>
              <a:t> </a:t>
            </a:r>
            <a:r>
              <a:rPr lang="tr-TR" altLang="tr-TR" sz="2400"/>
              <a:t>belongs to the </a:t>
            </a:r>
            <a:r>
              <a:rPr lang="en-US" altLang="tr-TR" sz="2400"/>
              <a:t>set </a:t>
            </a:r>
            <a:r>
              <a:rPr lang="el-GR" altLang="tr-TR" sz="2400" i="1">
                <a:cs typeface="Times New Roman" panose="02020603050405020304" pitchFamily="18" charset="0"/>
              </a:rPr>
              <a:t>Ω</a:t>
            </a:r>
            <a:r>
              <a:rPr lang="en-US" altLang="tr-TR" sz="2400" i="1"/>
              <a:t>(</a:t>
            </a:r>
            <a:r>
              <a:rPr lang="tr-TR" altLang="tr-TR" sz="2400" i="1"/>
              <a:t>g</a:t>
            </a:r>
            <a:r>
              <a:rPr lang="en-US" altLang="tr-TR" sz="2400" i="1"/>
              <a:t>(n))</a:t>
            </a:r>
            <a:r>
              <a:rPr lang="en-US" altLang="tr-TR" sz="2400"/>
              <a:t> </a:t>
            </a:r>
            <a:r>
              <a:rPr lang="tr-TR" altLang="tr-TR" sz="2400"/>
              <a:t>if </a:t>
            </a:r>
            <a:r>
              <a:rPr lang="en-US" altLang="tr-TR" sz="2400"/>
              <a:t>there exist</a:t>
            </a:r>
            <a:r>
              <a:rPr lang="tr-TR" altLang="tr-TR" sz="2400"/>
              <a:t>s a</a:t>
            </a:r>
            <a:r>
              <a:rPr lang="en-US" altLang="tr-TR" sz="2400"/>
              <a:t> positive real constant </a:t>
            </a:r>
            <a:r>
              <a:rPr lang="en-US" altLang="tr-TR" sz="2400" i="1"/>
              <a:t>c</a:t>
            </a:r>
            <a:r>
              <a:rPr lang="en-US" altLang="tr-TR" sz="2400"/>
              <a:t> </a:t>
            </a:r>
            <a:r>
              <a:rPr lang="en-US" altLang="tr-TR" sz="2400" i="1"/>
              <a:t>(</a:t>
            </a:r>
            <a:r>
              <a:rPr lang="en-US" altLang="tr-TR" sz="2400" i="1">
                <a:sym typeface="Symbol" panose="05050102010706020507" pitchFamily="18" charset="2"/>
              </a:rPr>
              <a:t></a:t>
            </a:r>
            <a:r>
              <a:rPr lang="en-US" altLang="tr-TR" sz="2400" i="1"/>
              <a:t>c</a:t>
            </a:r>
            <a:r>
              <a:rPr lang="en-US" altLang="tr-TR" sz="2400" i="1">
                <a:sym typeface="Symbol" panose="05050102010706020507" pitchFamily="18" charset="2"/>
              </a:rPr>
              <a:t></a:t>
            </a:r>
            <a:r>
              <a:rPr lang="en-US" altLang="tr-TR" sz="2400" b="1" i="1"/>
              <a:t>R</a:t>
            </a:r>
            <a:r>
              <a:rPr lang="en-US" altLang="tr-TR" sz="2400" b="1" i="1" baseline="30000"/>
              <a:t>+</a:t>
            </a:r>
            <a:r>
              <a:rPr lang="en-US" altLang="tr-TR" sz="2400" i="1"/>
              <a:t>)</a:t>
            </a:r>
            <a:r>
              <a:rPr lang="tr-TR" altLang="tr-TR" sz="2400"/>
              <a:t> </a:t>
            </a:r>
            <a:r>
              <a:rPr lang="en-US" altLang="tr-TR" sz="2400"/>
              <a:t>such that </a:t>
            </a:r>
            <a:r>
              <a:rPr lang="tr-TR" altLang="tr-TR" sz="2400" i="1"/>
              <a:t>f(n)</a:t>
            </a:r>
            <a:r>
              <a:rPr lang="tr-TR" altLang="tr-TR" sz="2400"/>
              <a:t> is greater than or equal to </a:t>
            </a:r>
            <a:r>
              <a:rPr lang="tr-TR" altLang="tr-TR" sz="2400" i="1"/>
              <a:t>cg(n) (</a:t>
            </a:r>
            <a:r>
              <a:rPr lang="en-US" altLang="tr-TR" sz="2400" i="1"/>
              <a:t>[</a:t>
            </a:r>
            <a:r>
              <a:rPr lang="tr-TR" altLang="tr-TR" sz="2400" i="1"/>
              <a:t>0</a:t>
            </a:r>
            <a:r>
              <a:rPr lang="en-US" altLang="tr-TR" sz="2400" i="1">
                <a:sym typeface="Symbol" panose="05050102010706020507" pitchFamily="18" charset="2"/>
              </a:rPr>
              <a:t></a:t>
            </a:r>
            <a:r>
              <a:rPr lang="tr-TR" altLang="tr-TR" sz="2400" i="1">
                <a:sym typeface="Symbol" panose="05050102010706020507" pitchFamily="18" charset="2"/>
              </a:rPr>
              <a:t> </a:t>
            </a:r>
            <a:r>
              <a:rPr lang="en-US" altLang="tr-TR" sz="2400" i="1"/>
              <a:t>c</a:t>
            </a:r>
            <a:r>
              <a:rPr lang="tr-TR" altLang="tr-TR" sz="2400" i="1"/>
              <a:t>g</a:t>
            </a:r>
            <a:r>
              <a:rPr lang="en-US" altLang="tr-TR" sz="2400" i="1"/>
              <a:t>(n)</a:t>
            </a:r>
            <a:r>
              <a:rPr lang="en-US" altLang="tr-TR" sz="2400" i="1">
                <a:sym typeface="Symbol" panose="05050102010706020507" pitchFamily="18" charset="2"/>
              </a:rPr>
              <a:t></a:t>
            </a:r>
            <a:r>
              <a:rPr lang="en-US" altLang="tr-TR" sz="2400" i="1"/>
              <a:t> </a:t>
            </a:r>
            <a:r>
              <a:rPr lang="tr-TR" altLang="tr-TR" sz="2400" i="1"/>
              <a:t>f</a:t>
            </a:r>
            <a:r>
              <a:rPr lang="en-US" altLang="tr-TR" sz="2400" i="1"/>
              <a:t>(n)]</a:t>
            </a:r>
            <a:r>
              <a:rPr lang="tr-TR" altLang="tr-TR" sz="2400" i="1"/>
              <a:t>)</a:t>
            </a:r>
            <a:r>
              <a:rPr lang="tr-TR" altLang="tr-TR" sz="2000"/>
              <a:t>,</a:t>
            </a:r>
            <a:r>
              <a:rPr lang="tr-TR" altLang="tr-TR" sz="2000" i="1"/>
              <a:t> </a:t>
            </a:r>
            <a:r>
              <a:rPr lang="en-US" altLang="tr-TR" sz="2400"/>
              <a:t>for</a:t>
            </a:r>
            <a:r>
              <a:rPr lang="tr-TR" altLang="tr-TR" sz="2400"/>
              <a:t> sufficiently large </a:t>
            </a:r>
            <a:r>
              <a:rPr lang="tr-TR" altLang="tr-TR" sz="2400" i="1"/>
              <a:t>n</a:t>
            </a:r>
            <a:r>
              <a:rPr lang="tr-TR" altLang="tr-TR" sz="2400"/>
              <a:t> </a:t>
            </a:r>
            <a:r>
              <a:rPr lang="en-US" altLang="tr-TR" sz="2400" i="1"/>
              <a:t>(</a:t>
            </a:r>
            <a:r>
              <a:rPr lang="en-US" altLang="tr-TR" sz="2400" i="1">
                <a:sym typeface="Symbol" panose="05050102010706020507" pitchFamily="18" charset="2"/>
              </a:rPr>
              <a:t></a:t>
            </a:r>
            <a:r>
              <a:rPr lang="en-US" altLang="tr-TR" sz="2400" i="1"/>
              <a:t>n </a:t>
            </a:r>
            <a:r>
              <a:rPr lang="en-US" altLang="tr-TR" sz="2400" i="1">
                <a:sym typeface="Symbol" panose="05050102010706020507" pitchFamily="18" charset="2"/>
              </a:rPr>
              <a:t></a:t>
            </a:r>
            <a:r>
              <a:rPr lang="en-US" altLang="tr-TR" sz="2400" i="1"/>
              <a:t> n</a:t>
            </a:r>
            <a:r>
              <a:rPr lang="en-US" altLang="tr-TR" sz="2400" i="1" baseline="-18000"/>
              <a:t>0</a:t>
            </a:r>
            <a:r>
              <a:rPr lang="en-US" altLang="tr-TR" sz="2400" i="1"/>
              <a:t>). </a:t>
            </a:r>
            <a:endParaRPr lang="tr-TR" altLang="tr-TR" sz="2400" i="1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2400"/>
          </a:p>
          <a:p>
            <a:pPr eaLnBrk="1" hangingPunct="1"/>
            <a:r>
              <a:rPr lang="en-US" altLang="tr-TR" sz="2400"/>
              <a:t>In other words, </a:t>
            </a:r>
            <a:r>
              <a:rPr lang="el-GR" altLang="tr-TR" sz="2400" i="1">
                <a:cs typeface="Times New Roman" panose="02020603050405020304" pitchFamily="18" charset="0"/>
              </a:rPr>
              <a:t>Ω</a:t>
            </a:r>
            <a:r>
              <a:rPr lang="en-US" altLang="tr-TR" sz="2400" i="1"/>
              <a:t>(</a:t>
            </a:r>
            <a:r>
              <a:rPr lang="tr-TR" altLang="tr-TR" sz="2400" i="1"/>
              <a:t>g</a:t>
            </a:r>
            <a:r>
              <a:rPr lang="en-US" altLang="tr-TR" sz="2400" i="1"/>
              <a:t>(n))</a:t>
            </a:r>
            <a:r>
              <a:rPr lang="en-US" altLang="tr-TR" sz="2400"/>
              <a:t> is the set of all functions </a:t>
            </a:r>
            <a:r>
              <a:rPr lang="en-US" altLang="tr-TR" sz="2400" i="1"/>
              <a:t>t(n)</a:t>
            </a:r>
            <a:r>
              <a:rPr lang="en-US" altLang="tr-TR" sz="2400"/>
              <a:t> bounded </a:t>
            </a:r>
            <a:r>
              <a:rPr lang="tr-TR" altLang="tr-TR" sz="2400"/>
              <a:t>below </a:t>
            </a:r>
            <a:r>
              <a:rPr lang="en-US" altLang="tr-TR" sz="2400"/>
              <a:t>by a positive real multiple of </a:t>
            </a:r>
            <a:r>
              <a:rPr lang="tr-TR" altLang="tr-TR" sz="2400" i="1"/>
              <a:t>g</a:t>
            </a:r>
            <a:r>
              <a:rPr lang="en-US" altLang="tr-TR" sz="2400" i="1"/>
              <a:t>(n)</a:t>
            </a:r>
            <a:r>
              <a:rPr lang="en-US" altLang="tr-TR" sz="2400"/>
              <a:t>, provided </a:t>
            </a:r>
            <a:r>
              <a:rPr lang="en-US" altLang="tr-TR" sz="2400" i="1"/>
              <a:t>n</a:t>
            </a:r>
            <a:r>
              <a:rPr lang="en-US" altLang="tr-TR" sz="2400"/>
              <a:t> is sufficiently large (greater than </a:t>
            </a:r>
            <a:r>
              <a:rPr lang="en-US" altLang="tr-TR" sz="2400" i="1"/>
              <a:t>n</a:t>
            </a:r>
            <a:r>
              <a:rPr lang="en-US" altLang="tr-TR" sz="2400" i="1" baseline="-25000"/>
              <a:t>0</a:t>
            </a:r>
            <a:r>
              <a:rPr lang="en-US" altLang="tr-TR" sz="2400"/>
              <a:t>).</a:t>
            </a:r>
            <a:r>
              <a:rPr lang="tr-TR" altLang="tr-TR" sz="2400"/>
              <a:t>  </a:t>
            </a:r>
            <a:r>
              <a:rPr lang="tr-TR" altLang="tr-TR" sz="2400" i="1"/>
              <a:t>g</a:t>
            </a:r>
            <a:r>
              <a:rPr lang="en-US" altLang="tr-TR" sz="2400" i="1"/>
              <a:t>(n)</a:t>
            </a:r>
            <a:r>
              <a:rPr lang="tr-TR" altLang="tr-TR" sz="2400"/>
              <a:t> denotes the </a:t>
            </a:r>
            <a:r>
              <a:rPr lang="tr-TR" altLang="tr-TR" sz="2400" i="1">
                <a:solidFill>
                  <a:srgbClr val="FF0000"/>
                </a:solidFill>
              </a:rPr>
              <a:t>asymptotic lower bound</a:t>
            </a:r>
            <a:r>
              <a:rPr lang="tr-TR" altLang="tr-TR" sz="2400"/>
              <a:t> for the running time </a:t>
            </a:r>
            <a:r>
              <a:rPr lang="tr-TR" altLang="tr-TR" sz="2400" i="1"/>
              <a:t>f(n) </a:t>
            </a:r>
            <a:r>
              <a:rPr lang="tr-TR" altLang="tr-TR" sz="2400"/>
              <a:t>of an algorithm.</a:t>
            </a:r>
            <a:endParaRPr lang="en-US" altLang="tr-TR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CC2663F-6BF8-454B-A091-AE901FC2E28F}" type="datetime3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 October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28675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2867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A203EB-290B-435D-BD6F-D762ACC4DC27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33363"/>
            <a:ext cx="7794625" cy="1373187"/>
          </a:xfrm>
        </p:spPr>
        <p:txBody>
          <a:bodyPr lIns="0" tIns="0" rIns="0" bIns="0" anchorCtr="0"/>
          <a:lstStyle/>
          <a:p>
            <a:pPr algn="ctr"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tr-TR" i="1">
                <a:cs typeface="Times New Roman" panose="02020603050405020304" pitchFamily="18" charset="0"/>
              </a:rPr>
              <a:t>Ω</a:t>
            </a:r>
            <a:r>
              <a:rPr lang="en-GB" altLang="tr-TR"/>
              <a:t>-Notation (“Big-Omega”)</a:t>
            </a:r>
            <a:br>
              <a:rPr lang="en-GB" altLang="tr-TR"/>
            </a:br>
            <a:r>
              <a:rPr lang="en-GB" altLang="tr-TR"/>
              <a:t> </a:t>
            </a:r>
            <a:r>
              <a:rPr lang="en-GB" altLang="tr-TR" sz="3200"/>
              <a:t>Asymptotic Lower Bound</a:t>
            </a:r>
          </a:p>
        </p:txBody>
      </p:sp>
      <p:pic>
        <p:nvPicPr>
          <p:cNvPr id="286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160588"/>
            <a:ext cx="5848350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72C7210-2AB0-49D3-9270-D9687759C3B0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30723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072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359604-C23D-4403-8819-09E54D234A78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altLang="tr-TR" i="1"/>
              <a:t>o</a:t>
            </a:r>
            <a:r>
              <a:rPr lang="tr-TR" altLang="tr-TR"/>
              <a:t>-</a:t>
            </a:r>
            <a:r>
              <a:rPr lang="en-US" altLang="tr-TR"/>
              <a:t>Notation </a:t>
            </a:r>
            <a:r>
              <a:rPr lang="tr-TR" altLang="tr-TR"/>
              <a:t>(“Little Oh”)</a:t>
            </a:r>
            <a:br>
              <a:rPr lang="tr-TR" altLang="tr-TR"/>
            </a:br>
            <a:r>
              <a:rPr lang="tr-TR" altLang="tr-TR"/>
              <a:t> </a:t>
            </a:r>
            <a:r>
              <a:rPr lang="tr-TR" altLang="tr-TR" sz="3200"/>
              <a:t>Upper bound NOT Asymptotically Tight</a:t>
            </a:r>
            <a:r>
              <a:rPr lang="tr-TR" altLang="tr-TR"/>
              <a:t> </a:t>
            </a:r>
            <a:endParaRPr lang="en-US" altLang="tr-TR"/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sz="2400" dirty="0"/>
              <a:t>“</a:t>
            </a:r>
            <a:r>
              <a:rPr lang="tr-TR" altLang="tr-TR" sz="2400" i="1" dirty="0"/>
              <a:t>o</a:t>
            </a:r>
            <a:r>
              <a:rPr lang="tr-TR" altLang="tr-TR" sz="2400" dirty="0"/>
              <a:t>” </a:t>
            </a:r>
            <a:r>
              <a:rPr lang="tr-TR" altLang="tr-TR" sz="2400" dirty="0" err="1"/>
              <a:t>notation</a:t>
            </a:r>
            <a:r>
              <a:rPr lang="tr-TR" altLang="tr-TR" sz="2400" dirty="0"/>
              <a:t> </a:t>
            </a:r>
            <a:r>
              <a:rPr lang="tr-TR" altLang="tr-TR" sz="2400" dirty="0" err="1"/>
              <a:t>does</a:t>
            </a:r>
            <a:r>
              <a:rPr lang="tr-TR" altLang="tr-TR" sz="2400" dirty="0"/>
              <a:t> not </a:t>
            </a:r>
            <a:r>
              <a:rPr lang="tr-TR" altLang="tr-TR" sz="2400" dirty="0" err="1"/>
              <a:t>reveal</a:t>
            </a:r>
            <a:r>
              <a:rPr lang="tr-TR" altLang="tr-TR" sz="2400" dirty="0"/>
              <a:t> </a:t>
            </a:r>
            <a:r>
              <a:rPr lang="tr-TR" altLang="tr-TR" sz="2400" dirty="0" err="1"/>
              <a:t>whether</a:t>
            </a:r>
            <a:r>
              <a:rPr lang="tr-TR" altLang="tr-TR" sz="2400" dirty="0"/>
              <a:t> </a:t>
            </a:r>
            <a:r>
              <a:rPr lang="tr-TR" altLang="tr-TR" sz="2400" dirty="0" err="1"/>
              <a:t>the</a:t>
            </a:r>
            <a:r>
              <a:rPr lang="tr-TR" altLang="tr-TR" sz="2400" dirty="0"/>
              <a:t> </a:t>
            </a:r>
            <a:r>
              <a:rPr lang="tr-TR" altLang="tr-TR" sz="2400" dirty="0" err="1"/>
              <a:t>function</a:t>
            </a:r>
            <a:r>
              <a:rPr lang="tr-TR" altLang="tr-TR" sz="2400" dirty="0"/>
              <a:t> </a:t>
            </a:r>
            <a:r>
              <a:rPr lang="tr-TR" altLang="tr-TR" sz="2400" i="1" dirty="0"/>
              <a:t>f(n)</a:t>
            </a:r>
            <a:r>
              <a:rPr lang="tr-TR" altLang="tr-TR" sz="2400" dirty="0"/>
              <a:t> is a </a:t>
            </a:r>
            <a:r>
              <a:rPr lang="tr-TR" altLang="tr-TR" sz="2400" i="1" dirty="0" err="1">
                <a:solidFill>
                  <a:srgbClr val="FF0000"/>
                </a:solidFill>
              </a:rPr>
              <a:t>tight</a:t>
            </a:r>
            <a:r>
              <a:rPr lang="tr-TR" altLang="tr-TR" sz="2400" i="1" dirty="0">
                <a:solidFill>
                  <a:srgbClr val="FF0000"/>
                </a:solidFill>
              </a:rPr>
              <a:t> </a:t>
            </a:r>
            <a:r>
              <a:rPr lang="tr-TR" altLang="tr-TR" sz="2400" i="1" dirty="0" err="1">
                <a:solidFill>
                  <a:srgbClr val="FF0000"/>
                </a:solidFill>
              </a:rPr>
              <a:t>asymptotic</a:t>
            </a:r>
            <a:r>
              <a:rPr lang="tr-TR" altLang="tr-TR" sz="2400" i="1" dirty="0">
                <a:solidFill>
                  <a:srgbClr val="FF0000"/>
                </a:solidFill>
              </a:rPr>
              <a:t> </a:t>
            </a:r>
            <a:r>
              <a:rPr lang="tr-TR" altLang="tr-TR" sz="2400" i="1" dirty="0" err="1">
                <a:solidFill>
                  <a:srgbClr val="FF0000"/>
                </a:solidFill>
              </a:rPr>
              <a:t>upper</a:t>
            </a:r>
            <a:r>
              <a:rPr lang="tr-TR" altLang="tr-TR" sz="2400" i="1" dirty="0">
                <a:solidFill>
                  <a:srgbClr val="FF0000"/>
                </a:solidFill>
              </a:rPr>
              <a:t> </a:t>
            </a:r>
            <a:r>
              <a:rPr lang="tr-TR" altLang="tr-TR" sz="2400" i="1" dirty="0" err="1">
                <a:solidFill>
                  <a:srgbClr val="FF0000"/>
                </a:solidFill>
              </a:rPr>
              <a:t>bound</a:t>
            </a:r>
            <a:r>
              <a:rPr lang="tr-TR" altLang="tr-TR" sz="2400" dirty="0"/>
              <a:t> </a:t>
            </a:r>
            <a:r>
              <a:rPr lang="tr-TR" altLang="tr-TR" sz="2400" dirty="0" err="1"/>
              <a:t>for</a:t>
            </a:r>
            <a:r>
              <a:rPr lang="tr-TR" altLang="tr-TR" sz="2400" dirty="0"/>
              <a:t> t(n) (</a:t>
            </a:r>
            <a:r>
              <a:rPr lang="en-US" altLang="tr-TR" sz="2400" i="1" dirty="0"/>
              <a:t>t(n)</a:t>
            </a:r>
            <a:r>
              <a:rPr lang="en-US" altLang="tr-TR" sz="2400" b="1" i="1" dirty="0">
                <a:solidFill>
                  <a:srgbClr val="FF0000"/>
                </a:solidFill>
                <a:sym typeface="Symbol" panose="05050102010706020507" pitchFamily="18" charset="2"/>
              </a:rPr>
              <a:t> </a:t>
            </a:r>
            <a:r>
              <a:rPr lang="en-US" altLang="tr-TR" sz="2400" i="1" dirty="0" err="1"/>
              <a:t>cf</a:t>
            </a:r>
            <a:r>
              <a:rPr lang="en-US" altLang="tr-TR" sz="2400" i="1" dirty="0"/>
              <a:t>(n)</a:t>
            </a:r>
            <a:r>
              <a:rPr lang="tr-TR" altLang="tr-TR" sz="2400" dirty="0"/>
              <a:t>).</a:t>
            </a:r>
          </a:p>
          <a:p>
            <a:pPr eaLnBrk="1" hangingPunct="1"/>
            <a:r>
              <a:rPr lang="tr-TR" altLang="tr-TR" sz="2400" dirty="0"/>
              <a:t>“</a:t>
            </a:r>
            <a:r>
              <a:rPr lang="tr-TR" altLang="tr-TR" sz="2400" dirty="0" err="1"/>
              <a:t>Little</a:t>
            </a:r>
            <a:r>
              <a:rPr lang="tr-TR" altLang="tr-TR" sz="2400" dirty="0"/>
              <a:t> Oh” </a:t>
            </a:r>
            <a:r>
              <a:rPr lang="tr-TR" altLang="tr-TR" sz="2400" dirty="0" err="1"/>
              <a:t>or</a:t>
            </a:r>
            <a:r>
              <a:rPr lang="tr-TR" altLang="tr-TR" sz="2400" dirty="0"/>
              <a:t> </a:t>
            </a:r>
            <a:r>
              <a:rPr lang="tr-TR" altLang="tr-TR" sz="2400" b="1" i="1" dirty="0"/>
              <a:t>o</a:t>
            </a:r>
            <a:r>
              <a:rPr lang="tr-TR" altLang="tr-TR" sz="2400" dirty="0"/>
              <a:t> </a:t>
            </a:r>
            <a:r>
              <a:rPr lang="tr-TR" altLang="tr-TR" sz="2400" dirty="0" err="1"/>
              <a:t>notation</a:t>
            </a:r>
            <a:r>
              <a:rPr lang="tr-TR" altLang="tr-TR" sz="2400" dirty="0"/>
              <a:t> </a:t>
            </a:r>
            <a:r>
              <a:rPr lang="tr-TR" altLang="tr-TR" sz="2400" dirty="0" err="1"/>
              <a:t>provides</a:t>
            </a:r>
            <a:r>
              <a:rPr lang="tr-TR" altLang="tr-TR" sz="2400" dirty="0"/>
              <a:t> an </a:t>
            </a:r>
            <a:r>
              <a:rPr lang="tr-TR" altLang="tr-TR" sz="2400" i="1" dirty="0" err="1">
                <a:solidFill>
                  <a:srgbClr val="FF0000"/>
                </a:solidFill>
              </a:rPr>
              <a:t>upper</a:t>
            </a:r>
            <a:r>
              <a:rPr lang="tr-TR" altLang="tr-TR" sz="2400" i="1" dirty="0">
                <a:solidFill>
                  <a:srgbClr val="FF0000"/>
                </a:solidFill>
              </a:rPr>
              <a:t> </a:t>
            </a:r>
            <a:r>
              <a:rPr lang="tr-TR" altLang="tr-TR" sz="2400" i="1" dirty="0" err="1">
                <a:solidFill>
                  <a:srgbClr val="FF0000"/>
                </a:solidFill>
              </a:rPr>
              <a:t>bound</a:t>
            </a:r>
            <a:r>
              <a:rPr lang="tr-TR" altLang="tr-TR" sz="2400" i="1" dirty="0">
                <a:solidFill>
                  <a:srgbClr val="FF0000"/>
                </a:solidFill>
              </a:rPr>
              <a:t> </a:t>
            </a:r>
            <a:r>
              <a:rPr lang="tr-TR" altLang="tr-TR" sz="2400" i="1" dirty="0" err="1">
                <a:solidFill>
                  <a:srgbClr val="FF0000"/>
                </a:solidFill>
              </a:rPr>
              <a:t>that</a:t>
            </a:r>
            <a:r>
              <a:rPr lang="tr-TR" altLang="tr-TR" sz="2400" i="1" dirty="0">
                <a:solidFill>
                  <a:srgbClr val="FF0000"/>
                </a:solidFill>
              </a:rPr>
              <a:t> </a:t>
            </a:r>
            <a:r>
              <a:rPr lang="tr-TR" altLang="tr-TR" sz="2400" i="1" dirty="0" err="1">
                <a:solidFill>
                  <a:srgbClr val="FF0000"/>
                </a:solidFill>
              </a:rPr>
              <a:t>strictly</a:t>
            </a:r>
            <a:r>
              <a:rPr lang="tr-TR" altLang="tr-TR" sz="2400" i="1" dirty="0">
                <a:solidFill>
                  <a:srgbClr val="FF0000"/>
                </a:solidFill>
              </a:rPr>
              <a:t> is NOT </a:t>
            </a:r>
            <a:r>
              <a:rPr lang="tr-TR" altLang="tr-TR" sz="2400" i="1" dirty="0" err="1">
                <a:solidFill>
                  <a:srgbClr val="FF0000"/>
                </a:solidFill>
              </a:rPr>
              <a:t>asymptotically</a:t>
            </a:r>
            <a:r>
              <a:rPr lang="tr-TR" altLang="tr-TR" sz="2400" i="1" dirty="0">
                <a:solidFill>
                  <a:srgbClr val="FF0000"/>
                </a:solidFill>
              </a:rPr>
              <a:t> </a:t>
            </a:r>
            <a:r>
              <a:rPr lang="tr-TR" altLang="tr-TR" sz="2400" i="1" dirty="0" err="1">
                <a:solidFill>
                  <a:srgbClr val="FF0000"/>
                </a:solidFill>
              </a:rPr>
              <a:t>tight</a:t>
            </a:r>
            <a:r>
              <a:rPr lang="tr-TR" altLang="tr-TR" sz="2400" dirty="0"/>
              <a:t>.</a:t>
            </a:r>
          </a:p>
          <a:p>
            <a:pPr eaLnBrk="1" hangingPunct="1"/>
            <a:r>
              <a:rPr lang="en-US" altLang="tr-TR" sz="2400" dirty="0"/>
              <a:t>Mathematically expressed</a:t>
            </a:r>
            <a:r>
              <a:rPr lang="tr-TR" altLang="tr-TR" sz="2400" dirty="0"/>
              <a:t>;</a:t>
            </a:r>
            <a:endParaRPr lang="en-US" altLang="tr-TR" sz="2400" dirty="0"/>
          </a:p>
          <a:p>
            <a:pPr eaLnBrk="1" hangingPunct="1"/>
            <a:r>
              <a:rPr lang="en-US" altLang="tr-TR" sz="2400" dirty="0"/>
              <a:t>Let f: </a:t>
            </a:r>
            <a:r>
              <a:rPr lang="en-US" altLang="tr-TR" sz="2400" b="1" i="1" dirty="0"/>
              <a:t>N </a:t>
            </a:r>
            <a:r>
              <a:rPr lang="en-US" altLang="tr-TR" sz="2400" dirty="0">
                <a:sym typeface="Symbol" panose="05050102010706020507" pitchFamily="18" charset="2"/>
              </a:rPr>
              <a:t></a:t>
            </a:r>
            <a:r>
              <a:rPr lang="en-US" altLang="tr-TR" sz="2400" b="1" i="1" dirty="0"/>
              <a:t> R*</a:t>
            </a:r>
            <a:r>
              <a:rPr lang="en-US" altLang="tr-TR" sz="2400" dirty="0"/>
              <a:t> be an arbitrary function.  </a:t>
            </a:r>
            <a:endParaRPr lang="en-US" altLang="tr-TR" sz="2400" i="1" dirty="0"/>
          </a:p>
          <a:p>
            <a:pPr eaLnBrk="1" hangingPunct="1"/>
            <a:r>
              <a:rPr lang="tr-TR" altLang="tr-TR" sz="2400" i="1" dirty="0"/>
              <a:t>o(</a:t>
            </a:r>
            <a:r>
              <a:rPr lang="en-US" altLang="tr-TR" sz="2400" i="1" dirty="0"/>
              <a:t>f(n)) = {t: </a:t>
            </a:r>
            <a:r>
              <a:rPr lang="en-US" altLang="tr-TR" sz="2400" b="1" i="1" dirty="0"/>
              <a:t>N </a:t>
            </a:r>
            <a:r>
              <a:rPr lang="en-US" altLang="tr-TR" sz="2400" dirty="0">
                <a:sym typeface="Symbol" panose="05050102010706020507" pitchFamily="18" charset="2"/>
              </a:rPr>
              <a:t></a:t>
            </a:r>
            <a:r>
              <a:rPr lang="en-US" altLang="tr-TR" sz="2400" b="1" i="1" dirty="0"/>
              <a:t> R*</a:t>
            </a:r>
            <a:r>
              <a:rPr lang="en-US" altLang="tr-TR" sz="2400" i="1" dirty="0"/>
              <a:t> | (</a:t>
            </a:r>
            <a:r>
              <a:rPr lang="en-US" altLang="tr-TR" sz="2400" i="1" dirty="0">
                <a:sym typeface="Symbol" panose="05050102010706020507" pitchFamily="18" charset="2"/>
              </a:rPr>
              <a:t></a:t>
            </a:r>
            <a:r>
              <a:rPr lang="en-US" altLang="tr-TR" sz="2400" i="1" dirty="0"/>
              <a:t>c </a:t>
            </a:r>
            <a:r>
              <a:rPr lang="en-US" altLang="tr-TR" sz="2400" i="1" dirty="0">
                <a:sym typeface="Symbol" panose="05050102010706020507" pitchFamily="18" charset="2"/>
              </a:rPr>
              <a:t></a:t>
            </a:r>
            <a:r>
              <a:rPr lang="en-US" altLang="tr-TR" sz="2400" i="1" dirty="0"/>
              <a:t> </a:t>
            </a:r>
            <a:r>
              <a:rPr lang="en-US" altLang="tr-TR" sz="2400" b="1" i="1" dirty="0"/>
              <a:t>R</a:t>
            </a:r>
            <a:r>
              <a:rPr lang="en-US" altLang="tr-TR" sz="2400" b="1" i="1" baseline="30000" dirty="0"/>
              <a:t>+</a:t>
            </a:r>
            <a:r>
              <a:rPr lang="en-US" altLang="tr-TR" sz="2400" i="1" dirty="0"/>
              <a:t>)(</a:t>
            </a:r>
            <a:r>
              <a:rPr lang="en-US" altLang="tr-TR" sz="2400" i="1" dirty="0">
                <a:sym typeface="Symbol" panose="05050102010706020507" pitchFamily="18" charset="2"/>
              </a:rPr>
              <a:t></a:t>
            </a:r>
            <a:r>
              <a:rPr lang="en-US" altLang="tr-TR" sz="2400" i="1" dirty="0"/>
              <a:t>n</a:t>
            </a:r>
            <a:r>
              <a:rPr lang="en-US" altLang="tr-TR" sz="2400" i="1" baseline="-25000" dirty="0"/>
              <a:t>0</a:t>
            </a:r>
            <a:r>
              <a:rPr lang="en-US" altLang="tr-TR" sz="2400" i="1" dirty="0"/>
              <a:t> </a:t>
            </a:r>
            <a:r>
              <a:rPr lang="en-US" altLang="tr-TR" sz="2400" i="1" dirty="0">
                <a:sym typeface="Symbol" panose="05050102010706020507" pitchFamily="18" charset="2"/>
              </a:rPr>
              <a:t></a:t>
            </a:r>
            <a:r>
              <a:rPr lang="en-US" altLang="tr-TR" sz="2400" i="1" dirty="0"/>
              <a:t> </a:t>
            </a:r>
            <a:r>
              <a:rPr lang="en-US" altLang="tr-TR" sz="2400" b="1" i="1" dirty="0"/>
              <a:t>N</a:t>
            </a:r>
            <a:r>
              <a:rPr lang="en-US" altLang="tr-TR" sz="2400" i="1" dirty="0"/>
              <a:t>)(</a:t>
            </a:r>
            <a:r>
              <a:rPr lang="en-US" altLang="tr-TR" sz="2400" i="1" dirty="0">
                <a:sym typeface="Symbol" panose="05050102010706020507" pitchFamily="18" charset="2"/>
              </a:rPr>
              <a:t></a:t>
            </a:r>
            <a:r>
              <a:rPr lang="en-US" altLang="tr-TR" sz="2400" i="1" dirty="0"/>
              <a:t>n </a:t>
            </a:r>
            <a:r>
              <a:rPr lang="en-US" altLang="tr-TR" sz="2400" i="1" dirty="0">
                <a:sym typeface="Symbol" panose="05050102010706020507" pitchFamily="18" charset="2"/>
              </a:rPr>
              <a:t></a:t>
            </a:r>
            <a:r>
              <a:rPr lang="en-US" altLang="tr-TR" sz="2400" i="1" dirty="0"/>
              <a:t> n</a:t>
            </a:r>
            <a:r>
              <a:rPr lang="en-US" altLang="tr-TR" sz="2400" i="1" baseline="-25000" dirty="0"/>
              <a:t>0</a:t>
            </a:r>
            <a:r>
              <a:rPr lang="en-US" altLang="tr-TR" sz="2400" i="1" dirty="0"/>
              <a:t>) [t(n)</a:t>
            </a:r>
            <a:r>
              <a:rPr lang="tr-TR" altLang="tr-TR" sz="2400" b="1" i="1" dirty="0">
                <a:solidFill>
                  <a:srgbClr val="FF0000"/>
                </a:solidFill>
              </a:rPr>
              <a:t>&lt;</a:t>
            </a:r>
            <a:r>
              <a:rPr lang="en-US" altLang="tr-TR" sz="2400" b="1" i="1" dirty="0">
                <a:sym typeface="Symbol" panose="05050102010706020507" pitchFamily="18" charset="2"/>
              </a:rPr>
              <a:t> </a:t>
            </a:r>
            <a:r>
              <a:rPr lang="en-US" altLang="tr-TR" sz="2400" i="1" dirty="0" err="1"/>
              <a:t>cf</a:t>
            </a:r>
            <a:r>
              <a:rPr lang="en-US" altLang="tr-TR" sz="2400" i="1" dirty="0"/>
              <a:t>(n)]}, </a:t>
            </a:r>
            <a:endParaRPr lang="en-US" altLang="tr-TR" sz="2400" dirty="0"/>
          </a:p>
          <a:p>
            <a:pPr lvl="1" eaLnBrk="1" hangingPunct="1"/>
            <a:r>
              <a:rPr lang="en-US" altLang="tr-TR" sz="2000" dirty="0"/>
              <a:t>where </a:t>
            </a:r>
            <a:r>
              <a:rPr lang="en-US" altLang="tr-TR" sz="2000" b="1" i="1" dirty="0"/>
              <a:t>R*</a:t>
            </a:r>
            <a:r>
              <a:rPr lang="en-US" altLang="tr-TR" sz="2000" dirty="0"/>
              <a:t> is the set of nonnegative real numbers and </a:t>
            </a:r>
            <a:r>
              <a:rPr lang="en-US" altLang="tr-TR" sz="2000" b="1" i="1" dirty="0"/>
              <a:t>R</a:t>
            </a:r>
            <a:r>
              <a:rPr lang="en-US" altLang="tr-TR" sz="2000" b="1" i="1" baseline="30000" dirty="0"/>
              <a:t>+</a:t>
            </a:r>
            <a:r>
              <a:rPr lang="en-US" altLang="tr-TR" sz="2000" dirty="0"/>
              <a:t> is the set of strictly positive real numbers (excluding 0).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C5CB83-686D-4D17-A3F3-614AA314EF79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9219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922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00CE44-A476-4EB9-8BAC-EAB1C23A9FDF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Outline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>
                <a:solidFill>
                  <a:srgbClr val="0000FF"/>
                </a:solidFill>
              </a:rPr>
              <a:t>Performance of Algorithms</a:t>
            </a:r>
          </a:p>
          <a:p>
            <a:pPr eaLnBrk="1" hangingPunct="1"/>
            <a:r>
              <a:rPr lang="en-US" altLang="tr-TR">
                <a:solidFill>
                  <a:srgbClr val="0000FF"/>
                </a:solidFill>
              </a:rPr>
              <a:t>Performance Prediction (Order of Algorithms)</a:t>
            </a:r>
          </a:p>
          <a:p>
            <a:pPr eaLnBrk="1" hangingPunct="1"/>
            <a:r>
              <a:rPr lang="en-US" altLang="tr-TR">
                <a:solidFill>
                  <a:srgbClr val="0000FF"/>
                </a:solidFill>
              </a:rPr>
              <a:t>Examples</a:t>
            </a:r>
          </a:p>
          <a:p>
            <a:pPr eaLnBrk="1" hangingPunct="1"/>
            <a:r>
              <a:rPr lang="en-US" altLang="tr-TR">
                <a:solidFill>
                  <a:srgbClr val="0000FF"/>
                </a:solidFill>
              </a:rPr>
              <a:t>Exercises</a:t>
            </a:r>
            <a:endParaRPr lang="tr-TR" altLang="tr-TR">
              <a:solidFill>
                <a:srgbClr val="0000FF"/>
              </a:solidFill>
            </a:endParaRPr>
          </a:p>
          <a:p>
            <a:pPr eaLnBrk="1" hangingPunct="1"/>
            <a:r>
              <a:rPr lang="tr-TR" altLang="tr-TR">
                <a:solidFill>
                  <a:srgbClr val="0000FF"/>
                </a:solidFill>
              </a:rPr>
              <a:t>Sparse Vectors/Matrices</a:t>
            </a:r>
            <a:endParaRPr lang="en-US" altLang="tr-TR">
              <a:solidFill>
                <a:srgbClr val="0000FF"/>
              </a:solidFill>
            </a:endParaRPr>
          </a:p>
          <a:p>
            <a:pPr eaLnBrk="1" hangingPunct="1"/>
            <a:r>
              <a:rPr lang="en-US" altLang="tr-TR">
                <a:solidFill>
                  <a:srgbClr val="0000FF"/>
                </a:solidFill>
              </a:rPr>
              <a:t>Recursion</a:t>
            </a:r>
          </a:p>
          <a:p>
            <a:pPr eaLnBrk="1" hangingPunct="1"/>
            <a:r>
              <a:rPr lang="en-US" altLang="tr-TR">
                <a:solidFill>
                  <a:srgbClr val="0000FF"/>
                </a:solidFill>
              </a:rPr>
              <a:t>Recurrences</a:t>
            </a:r>
          </a:p>
          <a:p>
            <a:pPr eaLnBrk="1" hangingPunct="1"/>
            <a:endParaRPr lang="en-US" altLang="tr-T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B52F42-BC89-4683-B2BB-2000994CF900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31747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17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C89A54C-30FE-47AF-A3F4-8FECDD05E383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l-GR" altLang="tr-TR" i="1">
                <a:cs typeface="Times New Roman" panose="02020603050405020304" pitchFamily="18" charset="0"/>
              </a:rPr>
              <a:t>ω</a:t>
            </a:r>
            <a:r>
              <a:rPr lang="tr-TR" altLang="tr-TR"/>
              <a:t>-</a:t>
            </a:r>
            <a:r>
              <a:rPr lang="en-US" altLang="tr-TR"/>
              <a:t>Notation </a:t>
            </a:r>
            <a:r>
              <a:rPr lang="tr-TR" altLang="tr-TR"/>
              <a:t>(“Little-Omega”)</a:t>
            </a:r>
            <a:br>
              <a:rPr lang="tr-TR" altLang="tr-TR"/>
            </a:br>
            <a:r>
              <a:rPr lang="tr-TR" altLang="tr-TR"/>
              <a:t> </a:t>
            </a:r>
            <a:r>
              <a:rPr lang="tr-TR" altLang="tr-TR" sz="3200"/>
              <a:t> Lower Bound NOT Asymptotically Tight</a:t>
            </a:r>
            <a:endParaRPr lang="en-US" altLang="tr-TR" sz="3200"/>
          </a:p>
        </p:txBody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772400" cy="3168650"/>
          </a:xfrm>
          <a:noFill/>
        </p:spPr>
        <p:txBody>
          <a:bodyPr anchorCtr="1"/>
          <a:lstStyle/>
          <a:p>
            <a:pPr eaLnBrk="1" hangingPunct="1">
              <a:lnSpc>
                <a:spcPct val="90000"/>
              </a:lnSpc>
            </a:pPr>
            <a:r>
              <a:rPr lang="el-GR" altLang="tr-TR" sz="2000" i="1" dirty="0">
                <a:cs typeface="Times New Roman" panose="02020603050405020304" pitchFamily="18" charset="0"/>
              </a:rPr>
              <a:t>ω</a:t>
            </a:r>
            <a:r>
              <a:rPr lang="tr-TR" altLang="tr-TR" sz="2000" dirty="0"/>
              <a:t> </a:t>
            </a:r>
            <a:r>
              <a:rPr lang="tr-TR" altLang="tr-TR" sz="2000" dirty="0" err="1"/>
              <a:t>concept</a:t>
            </a:r>
            <a:r>
              <a:rPr lang="tr-TR" altLang="tr-TR" sz="2000" dirty="0"/>
              <a:t> </a:t>
            </a:r>
            <a:r>
              <a:rPr lang="tr-TR" altLang="tr-TR" sz="2000" dirty="0" err="1"/>
              <a:t>relates</a:t>
            </a:r>
            <a:r>
              <a:rPr lang="tr-TR" altLang="tr-TR" sz="2000" dirty="0"/>
              <a:t> </a:t>
            </a:r>
            <a:r>
              <a:rPr lang="tr-TR" altLang="tr-TR" sz="2000" dirty="0" err="1"/>
              <a:t>to</a:t>
            </a:r>
            <a:r>
              <a:rPr lang="tr-TR" altLang="tr-TR" sz="2000" dirty="0"/>
              <a:t> </a:t>
            </a:r>
            <a:r>
              <a:rPr lang="el-GR" altLang="tr-TR" sz="2000" i="1" dirty="0">
                <a:cs typeface="Times New Roman" panose="02020603050405020304" pitchFamily="18" charset="0"/>
              </a:rPr>
              <a:t>Ω</a:t>
            </a:r>
            <a:r>
              <a:rPr lang="tr-TR" altLang="tr-TR" sz="2000" dirty="0"/>
              <a:t> </a:t>
            </a:r>
            <a:r>
              <a:rPr lang="tr-TR" altLang="tr-TR" sz="2000" dirty="0" err="1"/>
              <a:t>concept</a:t>
            </a:r>
            <a:r>
              <a:rPr lang="tr-TR" altLang="tr-TR" sz="2000" dirty="0"/>
              <a:t> in </a:t>
            </a:r>
            <a:r>
              <a:rPr lang="tr-TR" altLang="tr-TR" sz="2000" dirty="0" err="1"/>
              <a:t>analogy</a:t>
            </a:r>
            <a:r>
              <a:rPr lang="tr-TR" altLang="tr-TR" sz="2000" dirty="0"/>
              <a:t> </a:t>
            </a:r>
            <a:r>
              <a:rPr lang="tr-TR" altLang="tr-TR" sz="2000" dirty="0" err="1"/>
              <a:t>to</a:t>
            </a:r>
            <a:r>
              <a:rPr lang="tr-TR" altLang="tr-TR" sz="2000" dirty="0"/>
              <a:t> </a:t>
            </a:r>
            <a:r>
              <a:rPr lang="tr-TR" altLang="tr-TR" sz="2000" dirty="0" err="1"/>
              <a:t>the</a:t>
            </a:r>
            <a:r>
              <a:rPr lang="tr-TR" altLang="tr-TR" sz="2000" dirty="0"/>
              <a:t> </a:t>
            </a:r>
            <a:r>
              <a:rPr lang="tr-TR" altLang="tr-TR" sz="2000" dirty="0" err="1"/>
              <a:t>relation</a:t>
            </a:r>
            <a:r>
              <a:rPr lang="tr-TR" altLang="tr-TR" sz="2000" dirty="0"/>
              <a:t> of “</a:t>
            </a:r>
            <a:r>
              <a:rPr lang="tr-TR" altLang="tr-TR" sz="2000" dirty="0" err="1"/>
              <a:t>little</a:t>
            </a:r>
            <a:r>
              <a:rPr lang="tr-TR" altLang="tr-TR" sz="2000" dirty="0"/>
              <a:t>-Oh” </a:t>
            </a:r>
            <a:r>
              <a:rPr lang="tr-TR" altLang="tr-TR" sz="2000" dirty="0" err="1"/>
              <a:t>concept</a:t>
            </a:r>
            <a:r>
              <a:rPr lang="tr-TR" altLang="tr-TR" sz="2000" dirty="0"/>
              <a:t>  </a:t>
            </a:r>
            <a:r>
              <a:rPr lang="tr-TR" altLang="tr-TR" sz="2000" dirty="0" err="1"/>
              <a:t>to</a:t>
            </a:r>
            <a:r>
              <a:rPr lang="tr-TR" altLang="tr-TR" sz="2000" dirty="0"/>
              <a:t> “</a:t>
            </a:r>
            <a:r>
              <a:rPr lang="tr-TR" altLang="tr-TR" sz="2000" dirty="0" err="1"/>
              <a:t>big</a:t>
            </a:r>
            <a:r>
              <a:rPr lang="tr-TR" altLang="tr-TR" sz="2000" dirty="0"/>
              <a:t>-Oh” </a:t>
            </a:r>
            <a:r>
              <a:rPr lang="tr-TR" altLang="tr-TR" sz="2000" dirty="0" err="1"/>
              <a:t>concept</a:t>
            </a:r>
            <a:r>
              <a:rPr lang="tr-TR" altLang="tr-TR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000" dirty="0"/>
              <a:t>“</a:t>
            </a:r>
            <a:r>
              <a:rPr lang="tr-TR" altLang="tr-TR" sz="2000" dirty="0" err="1"/>
              <a:t>Little</a:t>
            </a:r>
            <a:r>
              <a:rPr lang="tr-TR" altLang="tr-TR" sz="2000" dirty="0"/>
              <a:t> </a:t>
            </a:r>
            <a:r>
              <a:rPr lang="tr-TR" altLang="tr-TR" sz="2000" dirty="0" err="1"/>
              <a:t>Omega</a:t>
            </a:r>
            <a:r>
              <a:rPr lang="tr-TR" altLang="tr-TR" sz="2000" dirty="0"/>
              <a:t>” </a:t>
            </a:r>
            <a:r>
              <a:rPr lang="tr-TR" altLang="tr-TR" sz="2000" dirty="0" err="1"/>
              <a:t>or</a:t>
            </a:r>
            <a:r>
              <a:rPr lang="tr-TR" altLang="tr-TR" sz="2000" dirty="0"/>
              <a:t> </a:t>
            </a:r>
            <a:r>
              <a:rPr lang="el-GR" altLang="tr-TR" sz="2000" i="1" dirty="0">
                <a:cs typeface="Times New Roman" panose="02020603050405020304" pitchFamily="18" charset="0"/>
              </a:rPr>
              <a:t>ω</a:t>
            </a:r>
            <a:r>
              <a:rPr lang="tr-TR" altLang="tr-TR" sz="2000" dirty="0"/>
              <a:t> </a:t>
            </a:r>
            <a:r>
              <a:rPr lang="tr-TR" altLang="tr-TR" sz="2000" dirty="0" err="1"/>
              <a:t>notation</a:t>
            </a:r>
            <a:r>
              <a:rPr lang="tr-TR" altLang="tr-TR" sz="2000" dirty="0"/>
              <a:t> </a:t>
            </a:r>
            <a:r>
              <a:rPr lang="tr-TR" altLang="tr-TR" sz="2000" dirty="0" err="1"/>
              <a:t>provides</a:t>
            </a:r>
            <a:r>
              <a:rPr lang="tr-TR" altLang="tr-TR" sz="2000" dirty="0"/>
              <a:t> a </a:t>
            </a:r>
            <a:r>
              <a:rPr lang="tr-TR" altLang="tr-TR" sz="2000" i="1" dirty="0" err="1">
                <a:solidFill>
                  <a:srgbClr val="FF0000"/>
                </a:solidFill>
              </a:rPr>
              <a:t>lower</a:t>
            </a:r>
            <a:r>
              <a:rPr lang="tr-TR" altLang="tr-TR" sz="2000" i="1" dirty="0">
                <a:solidFill>
                  <a:srgbClr val="FF0000"/>
                </a:solidFill>
              </a:rPr>
              <a:t> </a:t>
            </a:r>
            <a:r>
              <a:rPr lang="tr-TR" altLang="tr-TR" sz="2000" i="1" dirty="0" err="1">
                <a:solidFill>
                  <a:srgbClr val="FF0000"/>
                </a:solidFill>
              </a:rPr>
              <a:t>bound</a:t>
            </a:r>
            <a:r>
              <a:rPr lang="tr-TR" altLang="tr-TR" sz="2000" i="1" dirty="0">
                <a:solidFill>
                  <a:srgbClr val="FF0000"/>
                </a:solidFill>
              </a:rPr>
              <a:t> </a:t>
            </a:r>
            <a:r>
              <a:rPr lang="tr-TR" altLang="tr-TR" sz="2000" i="1" dirty="0" err="1">
                <a:solidFill>
                  <a:srgbClr val="FF0000"/>
                </a:solidFill>
              </a:rPr>
              <a:t>that</a:t>
            </a:r>
            <a:r>
              <a:rPr lang="tr-TR" altLang="tr-TR" sz="2000" i="1" dirty="0">
                <a:solidFill>
                  <a:srgbClr val="FF0000"/>
                </a:solidFill>
              </a:rPr>
              <a:t> </a:t>
            </a:r>
            <a:r>
              <a:rPr lang="tr-TR" altLang="tr-TR" sz="2000" i="1" dirty="0" err="1">
                <a:solidFill>
                  <a:srgbClr val="FF0000"/>
                </a:solidFill>
              </a:rPr>
              <a:t>strictly</a:t>
            </a:r>
            <a:r>
              <a:rPr lang="tr-TR" altLang="tr-TR" sz="2000" i="1" dirty="0">
                <a:solidFill>
                  <a:srgbClr val="FF0000"/>
                </a:solidFill>
              </a:rPr>
              <a:t> is NOT </a:t>
            </a:r>
            <a:r>
              <a:rPr lang="tr-TR" altLang="tr-TR" sz="2000" i="1" dirty="0" err="1">
                <a:solidFill>
                  <a:srgbClr val="FF0000"/>
                </a:solidFill>
              </a:rPr>
              <a:t>asymptotically</a:t>
            </a:r>
            <a:r>
              <a:rPr lang="tr-TR" altLang="tr-TR" sz="2000" i="1" dirty="0">
                <a:solidFill>
                  <a:srgbClr val="FF0000"/>
                </a:solidFill>
              </a:rPr>
              <a:t> </a:t>
            </a:r>
            <a:r>
              <a:rPr lang="tr-TR" altLang="tr-TR" sz="2000" i="1" dirty="0" err="1">
                <a:solidFill>
                  <a:srgbClr val="FF0000"/>
                </a:solidFill>
              </a:rPr>
              <a:t>tight</a:t>
            </a:r>
            <a:r>
              <a:rPr lang="tr-TR" altLang="tr-TR" sz="20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000" dirty="0"/>
              <a:t>Mathematically expressed, the “</a:t>
            </a:r>
            <a:r>
              <a:rPr lang="tr-TR" altLang="tr-TR" sz="2000" dirty="0" err="1"/>
              <a:t>Little</a:t>
            </a:r>
            <a:r>
              <a:rPr lang="tr-TR" altLang="tr-TR" sz="2000" dirty="0"/>
              <a:t> </a:t>
            </a:r>
            <a:r>
              <a:rPr lang="tr-TR" altLang="tr-TR" sz="2000" dirty="0" err="1"/>
              <a:t>Omega</a:t>
            </a:r>
            <a:r>
              <a:rPr lang="en-US" altLang="tr-TR" sz="2000" dirty="0"/>
              <a:t>” (</a:t>
            </a:r>
            <a:r>
              <a:rPr lang="el-GR" altLang="tr-TR" sz="2000" i="1" dirty="0">
                <a:cs typeface="Times New Roman" panose="02020603050405020304" pitchFamily="18" charset="0"/>
              </a:rPr>
              <a:t>ω</a:t>
            </a:r>
            <a:r>
              <a:rPr lang="en-US" altLang="tr-TR" sz="2000" i="1" dirty="0"/>
              <a:t>()</a:t>
            </a:r>
            <a:r>
              <a:rPr lang="en-US" altLang="tr-TR" sz="2000" dirty="0"/>
              <a:t>)</a:t>
            </a:r>
            <a:r>
              <a:rPr lang="en-US" altLang="tr-TR" sz="2000" i="1" dirty="0"/>
              <a:t> </a:t>
            </a:r>
            <a:r>
              <a:rPr lang="en-US" altLang="tr-TR" sz="2000" dirty="0"/>
              <a:t>concept is as follows: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000" dirty="0"/>
              <a:t>Let f: </a:t>
            </a:r>
            <a:r>
              <a:rPr lang="en-US" altLang="tr-TR" sz="2000" b="1" i="1" dirty="0"/>
              <a:t>N </a:t>
            </a:r>
            <a:r>
              <a:rPr lang="en-US" altLang="tr-TR" sz="2000" dirty="0">
                <a:sym typeface="Symbol" panose="05050102010706020507" pitchFamily="18" charset="2"/>
              </a:rPr>
              <a:t></a:t>
            </a:r>
            <a:r>
              <a:rPr lang="en-US" altLang="tr-TR" sz="2000" b="1" i="1" dirty="0"/>
              <a:t> R*</a:t>
            </a:r>
            <a:r>
              <a:rPr lang="en-US" altLang="tr-TR" sz="2000" dirty="0"/>
              <a:t> be an arbitrary function.  </a:t>
            </a:r>
            <a:endParaRPr lang="en-US" altLang="tr-TR" sz="2000" i="1" dirty="0"/>
          </a:p>
          <a:p>
            <a:pPr eaLnBrk="1" hangingPunct="1">
              <a:lnSpc>
                <a:spcPct val="90000"/>
              </a:lnSpc>
            </a:pPr>
            <a:r>
              <a:rPr lang="el-GR" altLang="tr-TR" sz="2000" i="1" dirty="0">
                <a:cs typeface="Times New Roman" panose="02020603050405020304" pitchFamily="18" charset="0"/>
              </a:rPr>
              <a:t>ω</a:t>
            </a:r>
            <a:r>
              <a:rPr lang="en-US" altLang="tr-TR" sz="1800" i="1" dirty="0"/>
              <a:t>(f(n)) = {t: </a:t>
            </a:r>
            <a:r>
              <a:rPr lang="en-US" altLang="tr-TR" sz="1800" b="1" i="1" dirty="0"/>
              <a:t>N </a:t>
            </a:r>
            <a:r>
              <a:rPr lang="en-US" altLang="tr-TR" sz="2000" dirty="0">
                <a:sym typeface="Symbol" panose="05050102010706020507" pitchFamily="18" charset="2"/>
              </a:rPr>
              <a:t></a:t>
            </a:r>
            <a:r>
              <a:rPr lang="en-US" altLang="tr-TR" sz="1800" b="1" i="1" dirty="0"/>
              <a:t> R*</a:t>
            </a:r>
            <a:r>
              <a:rPr lang="en-US" altLang="tr-TR" sz="1800" i="1" dirty="0"/>
              <a:t> | (</a:t>
            </a:r>
            <a:r>
              <a:rPr lang="en-US" altLang="tr-TR" sz="1800" i="1" dirty="0">
                <a:sym typeface="Symbol" panose="05050102010706020507" pitchFamily="18" charset="2"/>
              </a:rPr>
              <a:t></a:t>
            </a:r>
            <a:r>
              <a:rPr lang="en-US" altLang="tr-TR" sz="1800" i="1" dirty="0"/>
              <a:t>c</a:t>
            </a:r>
            <a:r>
              <a:rPr lang="tr-TR" altLang="tr-TR" sz="1800" i="1" dirty="0"/>
              <a:t> </a:t>
            </a:r>
            <a:r>
              <a:rPr lang="en-US" altLang="tr-TR" sz="1800" i="1" dirty="0">
                <a:sym typeface="Symbol" panose="05050102010706020507" pitchFamily="18" charset="2"/>
              </a:rPr>
              <a:t></a:t>
            </a:r>
            <a:r>
              <a:rPr lang="en-US" altLang="tr-TR" sz="1800" i="1" dirty="0"/>
              <a:t> </a:t>
            </a:r>
            <a:r>
              <a:rPr lang="en-US" altLang="tr-TR" sz="1800" b="1" i="1" dirty="0"/>
              <a:t>R</a:t>
            </a:r>
            <a:r>
              <a:rPr lang="en-US" altLang="tr-TR" sz="1800" b="1" i="1" baseline="30000" dirty="0"/>
              <a:t>+</a:t>
            </a:r>
            <a:r>
              <a:rPr lang="en-US" altLang="tr-TR" sz="1800" i="1" dirty="0"/>
              <a:t>)(</a:t>
            </a:r>
            <a:r>
              <a:rPr lang="en-US" altLang="tr-TR" sz="1800" i="1" dirty="0">
                <a:sym typeface="Symbol" panose="05050102010706020507" pitchFamily="18" charset="2"/>
              </a:rPr>
              <a:t></a:t>
            </a:r>
            <a:r>
              <a:rPr lang="en-US" altLang="tr-TR" sz="1800" i="1" dirty="0"/>
              <a:t>n</a:t>
            </a:r>
            <a:r>
              <a:rPr lang="en-US" altLang="tr-TR" sz="1800" i="1" baseline="-18000" dirty="0"/>
              <a:t>0</a:t>
            </a:r>
            <a:r>
              <a:rPr lang="en-US" altLang="tr-TR" sz="1800" i="1" dirty="0"/>
              <a:t> </a:t>
            </a:r>
            <a:r>
              <a:rPr lang="en-US" altLang="tr-TR" sz="1800" i="1" dirty="0">
                <a:sym typeface="Symbol" panose="05050102010706020507" pitchFamily="18" charset="2"/>
              </a:rPr>
              <a:t></a:t>
            </a:r>
            <a:r>
              <a:rPr lang="en-US" altLang="tr-TR" sz="1800" i="1" dirty="0"/>
              <a:t> </a:t>
            </a:r>
            <a:r>
              <a:rPr lang="en-US" altLang="tr-TR" sz="1800" b="1" i="1" dirty="0"/>
              <a:t>N</a:t>
            </a:r>
            <a:r>
              <a:rPr lang="en-US" altLang="tr-TR" sz="1800" i="1" dirty="0"/>
              <a:t>)(</a:t>
            </a:r>
            <a:r>
              <a:rPr lang="en-US" altLang="tr-TR" sz="1800" i="1" dirty="0">
                <a:sym typeface="Symbol" panose="05050102010706020507" pitchFamily="18" charset="2"/>
              </a:rPr>
              <a:t></a:t>
            </a:r>
            <a:r>
              <a:rPr lang="en-US" altLang="tr-TR" sz="1800" i="1" dirty="0"/>
              <a:t>n </a:t>
            </a:r>
            <a:r>
              <a:rPr lang="en-US" altLang="tr-TR" sz="1800" i="1" dirty="0">
                <a:sym typeface="Symbol" panose="05050102010706020507" pitchFamily="18" charset="2"/>
              </a:rPr>
              <a:t></a:t>
            </a:r>
            <a:r>
              <a:rPr lang="en-US" altLang="tr-TR" sz="1800" i="1" dirty="0"/>
              <a:t> n</a:t>
            </a:r>
            <a:r>
              <a:rPr lang="en-US" altLang="tr-TR" sz="1800" i="1" baseline="-18000" dirty="0"/>
              <a:t>0</a:t>
            </a:r>
            <a:r>
              <a:rPr lang="en-US" altLang="tr-TR" sz="1800" i="1" dirty="0"/>
              <a:t>) [</a:t>
            </a:r>
            <a:r>
              <a:rPr lang="en-US" altLang="tr-TR" sz="1800" i="1" dirty="0" err="1"/>
              <a:t>cf</a:t>
            </a:r>
            <a:r>
              <a:rPr lang="en-US" altLang="tr-TR" sz="1800" i="1" dirty="0"/>
              <a:t>(n)</a:t>
            </a:r>
            <a:r>
              <a:rPr lang="tr-TR" altLang="tr-TR" sz="1800" i="1" dirty="0"/>
              <a:t> </a:t>
            </a:r>
            <a:r>
              <a:rPr lang="tr-TR" altLang="tr-TR" sz="1800" b="1" i="1" dirty="0">
                <a:solidFill>
                  <a:srgbClr val="FF0000"/>
                </a:solidFill>
              </a:rPr>
              <a:t>&lt;</a:t>
            </a:r>
            <a:r>
              <a:rPr lang="tr-TR" altLang="tr-TR" sz="1800" i="1" dirty="0"/>
              <a:t> </a:t>
            </a:r>
            <a:r>
              <a:rPr lang="en-US" altLang="tr-TR" sz="1800" i="1" dirty="0"/>
              <a:t>t(n)]}</a:t>
            </a:r>
            <a:r>
              <a:rPr lang="en-US" altLang="tr-TR" sz="2000" i="1" dirty="0"/>
              <a:t>, </a:t>
            </a:r>
            <a:endParaRPr lang="en-US" altLang="tr-TR" sz="2000" dirty="0"/>
          </a:p>
          <a:p>
            <a:pPr lvl="1" eaLnBrk="1" hangingPunct="1">
              <a:lnSpc>
                <a:spcPct val="90000"/>
              </a:lnSpc>
            </a:pPr>
            <a:r>
              <a:rPr lang="en-US" altLang="tr-TR" sz="2000" dirty="0"/>
              <a:t>where </a:t>
            </a:r>
            <a:r>
              <a:rPr lang="en-US" altLang="tr-TR" sz="2000" b="1" i="1" dirty="0"/>
              <a:t>R*</a:t>
            </a:r>
            <a:r>
              <a:rPr lang="en-US" altLang="tr-TR" sz="2000" dirty="0"/>
              <a:t> is the set of nonnegative real numbers and </a:t>
            </a:r>
            <a:r>
              <a:rPr lang="en-US" altLang="tr-TR" sz="2000" b="1" i="1" dirty="0"/>
              <a:t>R</a:t>
            </a:r>
            <a:r>
              <a:rPr lang="en-US" altLang="tr-TR" sz="2000" b="1" i="1" baseline="30000" dirty="0"/>
              <a:t>+</a:t>
            </a:r>
            <a:r>
              <a:rPr lang="en-US" altLang="tr-TR" sz="2000" dirty="0"/>
              <a:t> is the set of strictly positive real numbers (excluding </a:t>
            </a:r>
            <a:r>
              <a:rPr lang="en-US" altLang="tr-TR" sz="2000" i="1" dirty="0"/>
              <a:t>0</a:t>
            </a:r>
            <a:r>
              <a:rPr lang="en-US" altLang="tr-TR" sz="2000" dirty="0"/>
              <a:t>).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CBA02F-4368-4F8C-8608-8E3392AB7FBC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32771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277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A49DDB8-FC17-487B-BBEC-72586FCE7D90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altLang="tr-TR"/>
              <a:t>Asymptotic Notations</a:t>
            </a:r>
            <a:br>
              <a:rPr lang="tr-TR" altLang="tr-TR"/>
            </a:br>
            <a:r>
              <a:rPr lang="tr-TR" altLang="tr-TR" sz="3200"/>
              <a:t>Examples</a:t>
            </a:r>
          </a:p>
        </p:txBody>
      </p:sp>
      <p:pic>
        <p:nvPicPr>
          <p:cNvPr id="3277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1989138"/>
            <a:ext cx="5761038" cy="4321175"/>
          </a:xfrm>
          <a:noFill/>
        </p:spPr>
      </p:pic>
      <p:sp>
        <p:nvSpPr>
          <p:cNvPr id="32775" name="Text Box 4"/>
          <p:cNvSpPr txBox="1">
            <a:spLocks noChangeArrowheads="1"/>
          </p:cNvSpPr>
          <p:nvPr/>
        </p:nvSpPr>
        <p:spPr bwMode="auto">
          <a:xfrm>
            <a:off x="971550" y="3716338"/>
            <a:ext cx="285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solidFill>
                  <a:srgbClr val="FF0000"/>
                </a:solidFill>
              </a:rPr>
              <a:t>Upper bound not asymptotically tight</a:t>
            </a:r>
          </a:p>
        </p:txBody>
      </p:sp>
      <p:sp>
        <p:nvSpPr>
          <p:cNvPr id="32776" name="Text Box 5"/>
          <p:cNvSpPr txBox="1">
            <a:spLocks noChangeArrowheads="1"/>
          </p:cNvSpPr>
          <p:nvPr/>
        </p:nvSpPr>
        <p:spPr bwMode="auto">
          <a:xfrm>
            <a:off x="1908175" y="4437063"/>
            <a:ext cx="1968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solidFill>
                  <a:schemeClr val="folHlink"/>
                </a:solidFill>
              </a:rPr>
              <a:t>Asymptotic upper bound </a:t>
            </a:r>
          </a:p>
        </p:txBody>
      </p:sp>
      <p:sp>
        <p:nvSpPr>
          <p:cNvPr id="32777" name="Text Box 6"/>
          <p:cNvSpPr txBox="1">
            <a:spLocks noChangeArrowheads="1"/>
          </p:cNvSpPr>
          <p:nvPr/>
        </p:nvSpPr>
        <p:spPr bwMode="auto">
          <a:xfrm>
            <a:off x="0" y="5300663"/>
            <a:ext cx="28527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solidFill>
                  <a:srgbClr val="FF0000"/>
                </a:solidFill>
              </a:rPr>
              <a:t>Lower bound not asymptotically tight</a:t>
            </a:r>
          </a:p>
        </p:txBody>
      </p:sp>
      <p:sp>
        <p:nvSpPr>
          <p:cNvPr id="32778" name="Text Box 7"/>
          <p:cNvSpPr txBox="1">
            <a:spLocks noChangeArrowheads="1"/>
          </p:cNvSpPr>
          <p:nvPr/>
        </p:nvSpPr>
        <p:spPr bwMode="auto">
          <a:xfrm>
            <a:off x="1258888" y="4941888"/>
            <a:ext cx="1958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solidFill>
                  <a:schemeClr val="folHlink"/>
                </a:solidFill>
              </a:rPr>
              <a:t>Asymptotic lower bound </a:t>
            </a:r>
          </a:p>
        </p:txBody>
      </p:sp>
      <p:sp>
        <p:nvSpPr>
          <p:cNvPr id="32779" name="Text Box 8"/>
          <p:cNvSpPr txBox="1">
            <a:spLocks noChangeArrowheads="1"/>
          </p:cNvSpPr>
          <p:nvPr/>
        </p:nvSpPr>
        <p:spPr bwMode="auto">
          <a:xfrm>
            <a:off x="1403350" y="4724400"/>
            <a:ext cx="2219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solidFill>
                  <a:srgbClr val="FF0000"/>
                </a:solidFill>
              </a:rPr>
              <a:t>Execution time of algorithm </a:t>
            </a:r>
          </a:p>
        </p:txBody>
      </p:sp>
      <p:sp>
        <p:nvSpPr>
          <p:cNvPr id="32780" name="Text Box 9"/>
          <p:cNvSpPr txBox="1">
            <a:spLocks noChangeArrowheads="1"/>
          </p:cNvSpPr>
          <p:nvPr/>
        </p:nvSpPr>
        <p:spPr bwMode="auto">
          <a:xfrm>
            <a:off x="6732588" y="1989138"/>
            <a:ext cx="1649412" cy="42116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>
                <a:solidFill>
                  <a:srgbClr val="00FFFF"/>
                </a:solidFill>
              </a:rPr>
              <a:t>t(n) </a:t>
            </a:r>
            <a:r>
              <a:rPr lang="tr-TR" altLang="tr-TR" sz="1800" b="1">
                <a:solidFill>
                  <a:srgbClr val="00FFFF"/>
                </a:solidFill>
                <a:sym typeface="Symbol" panose="05050102010706020507" pitchFamily="18" charset="2"/>
              </a:rPr>
              <a:t> O(f(n))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>
                <a:solidFill>
                  <a:srgbClr val="00FFFF"/>
                </a:solidFill>
              </a:rPr>
              <a:t>t(n) </a:t>
            </a:r>
            <a:r>
              <a:rPr lang="tr-TR" altLang="tr-TR" sz="1800" b="1">
                <a:solidFill>
                  <a:srgbClr val="00FFFF"/>
                </a:solidFill>
                <a:sym typeface="Symbol" panose="05050102010706020507" pitchFamily="18" charset="2"/>
              </a:rPr>
              <a:t> O(h(n))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800" b="1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>
                <a:solidFill>
                  <a:srgbClr val="00FFFF"/>
                </a:solidFill>
                <a:sym typeface="Symbol" panose="05050102010706020507" pitchFamily="18" charset="2"/>
              </a:rPr>
              <a:t>t(n)  </a:t>
            </a:r>
            <a:r>
              <a:rPr lang="el-GR" altLang="tr-TR" sz="1800" b="1">
                <a:solidFill>
                  <a:srgbClr val="00FFFF"/>
                </a:solidFill>
              </a:rPr>
              <a:t>Θ</a:t>
            </a:r>
            <a:r>
              <a:rPr lang="tr-TR" altLang="tr-TR" sz="1800" b="1">
                <a:solidFill>
                  <a:srgbClr val="00FFFF"/>
                </a:solidFill>
                <a:sym typeface="Symbol" panose="05050102010706020507" pitchFamily="18" charset="2"/>
              </a:rPr>
              <a:t>(f(n))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>
                <a:solidFill>
                  <a:srgbClr val="00FFFF"/>
                </a:solidFill>
                <a:sym typeface="Symbol" panose="05050102010706020507" pitchFamily="18" charset="2"/>
              </a:rPr>
              <a:t>t(n) </a:t>
            </a:r>
            <a:r>
              <a:rPr lang="tr-TR" altLang="tr-TR" sz="1800" b="1">
                <a:solidFill>
                  <a:srgbClr val="00FFFF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</a:t>
            </a:r>
            <a:r>
              <a:rPr lang="tr-TR" altLang="tr-TR" sz="1800" b="1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l-GR" altLang="tr-TR" sz="1800" b="1">
                <a:solidFill>
                  <a:srgbClr val="00FFFF"/>
                </a:solidFill>
              </a:rPr>
              <a:t>Θ</a:t>
            </a:r>
            <a:r>
              <a:rPr lang="tr-TR" altLang="tr-TR" sz="1800" b="1">
                <a:solidFill>
                  <a:srgbClr val="00FFFF"/>
                </a:solidFill>
                <a:sym typeface="Symbol" panose="05050102010706020507" pitchFamily="18" charset="2"/>
              </a:rPr>
              <a:t>(h(n))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>
                <a:solidFill>
                  <a:srgbClr val="00FFFF"/>
                </a:solidFill>
                <a:sym typeface="Symbol" panose="05050102010706020507" pitchFamily="18" charset="2"/>
              </a:rPr>
              <a:t>t(n)  </a:t>
            </a:r>
            <a:r>
              <a:rPr lang="el-GR" altLang="tr-TR" sz="1800" b="1">
                <a:solidFill>
                  <a:srgbClr val="00FFFF"/>
                </a:solidFill>
              </a:rPr>
              <a:t>Θ</a:t>
            </a:r>
            <a:r>
              <a:rPr lang="tr-TR" altLang="tr-TR" sz="1800" b="1">
                <a:solidFill>
                  <a:srgbClr val="00FFFF"/>
                </a:solidFill>
                <a:sym typeface="Symbol" panose="05050102010706020507" pitchFamily="18" charset="2"/>
              </a:rPr>
              <a:t>(g(n))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800" b="1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>
                <a:solidFill>
                  <a:srgbClr val="00FFFF"/>
                </a:solidFill>
                <a:sym typeface="Symbol" panose="05050102010706020507" pitchFamily="18" charset="2"/>
              </a:rPr>
              <a:t>t(n)  </a:t>
            </a:r>
            <a:r>
              <a:rPr lang="el-GR" altLang="tr-TR" sz="1800" b="1">
                <a:solidFill>
                  <a:srgbClr val="00FFFF"/>
                </a:solidFill>
                <a:sym typeface="Symbol" panose="05050102010706020507" pitchFamily="18" charset="2"/>
              </a:rPr>
              <a:t>Ω</a:t>
            </a:r>
            <a:r>
              <a:rPr lang="tr-TR" altLang="tr-TR" sz="1800" b="1">
                <a:solidFill>
                  <a:srgbClr val="00FFFF"/>
                </a:solidFill>
                <a:sym typeface="Symbol" panose="05050102010706020507" pitchFamily="18" charset="2"/>
              </a:rPr>
              <a:t>(f(n))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>
                <a:solidFill>
                  <a:srgbClr val="00FFFF"/>
                </a:solidFill>
                <a:sym typeface="Symbol" panose="05050102010706020507" pitchFamily="18" charset="2"/>
              </a:rPr>
              <a:t>t(n)  </a:t>
            </a:r>
            <a:r>
              <a:rPr lang="el-GR" altLang="tr-TR" sz="1800" b="1">
                <a:solidFill>
                  <a:srgbClr val="00FFFF"/>
                </a:solidFill>
                <a:sym typeface="Symbol" panose="05050102010706020507" pitchFamily="18" charset="2"/>
              </a:rPr>
              <a:t>Ω</a:t>
            </a:r>
            <a:r>
              <a:rPr lang="tr-TR" altLang="tr-TR" sz="1800" b="1">
                <a:solidFill>
                  <a:srgbClr val="00FFFF"/>
                </a:solidFill>
                <a:sym typeface="Symbol" panose="05050102010706020507" pitchFamily="18" charset="2"/>
              </a:rPr>
              <a:t>(g(n))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800" b="1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>
                <a:solidFill>
                  <a:srgbClr val="00FFFF"/>
                </a:solidFill>
              </a:rPr>
              <a:t>t(n) </a:t>
            </a:r>
            <a:r>
              <a:rPr lang="tr-TR" altLang="tr-TR" sz="1800" b="1">
                <a:solidFill>
                  <a:srgbClr val="00FFFF"/>
                </a:solidFill>
                <a:sym typeface="Symbol" panose="05050102010706020507" pitchFamily="18" charset="2"/>
              </a:rPr>
              <a:t> o(h(n))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>
                <a:solidFill>
                  <a:srgbClr val="00FFFF"/>
                </a:solidFill>
              </a:rPr>
              <a:t>t(n) </a:t>
            </a:r>
            <a:r>
              <a:rPr lang="tr-TR" altLang="tr-TR" sz="1800" b="1">
                <a:solidFill>
                  <a:srgbClr val="00FFFF"/>
                </a:solidFill>
                <a:sym typeface="Symbol" panose="05050102010706020507" pitchFamily="18" charset="2"/>
              </a:rPr>
              <a:t> o(f(n))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800" b="1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>
                <a:solidFill>
                  <a:srgbClr val="00FFFF"/>
                </a:solidFill>
              </a:rPr>
              <a:t>t(n) </a:t>
            </a:r>
            <a:r>
              <a:rPr lang="tr-TR" altLang="tr-TR" sz="1800" b="1">
                <a:solidFill>
                  <a:srgbClr val="00FFFF"/>
                </a:solidFill>
                <a:sym typeface="Symbol" panose="05050102010706020507" pitchFamily="18" charset="2"/>
              </a:rPr>
              <a:t> </a:t>
            </a:r>
            <a:r>
              <a:rPr lang="el-GR" altLang="tr-TR" sz="1800" b="1">
                <a:solidFill>
                  <a:srgbClr val="00FFFF"/>
                </a:solidFill>
                <a:sym typeface="Symbol" panose="05050102010706020507" pitchFamily="18" charset="2"/>
              </a:rPr>
              <a:t>ω</a:t>
            </a:r>
            <a:r>
              <a:rPr lang="tr-TR" altLang="tr-TR" sz="1800" b="1">
                <a:solidFill>
                  <a:srgbClr val="00FFFF"/>
                </a:solidFill>
                <a:sym typeface="Symbol" panose="05050102010706020507" pitchFamily="18" charset="2"/>
              </a:rPr>
              <a:t>(g(n))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>
                <a:solidFill>
                  <a:srgbClr val="00FFFF"/>
                </a:solidFill>
              </a:rPr>
              <a:t>t(n) </a:t>
            </a:r>
            <a:r>
              <a:rPr lang="tr-TR" altLang="tr-TR" sz="1800" b="1">
                <a:solidFill>
                  <a:srgbClr val="00FFFF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</a:t>
            </a:r>
            <a:r>
              <a:rPr lang="tr-TR" altLang="tr-TR" sz="1800" b="1">
                <a:solidFill>
                  <a:srgbClr val="00FFFF"/>
                </a:solidFill>
                <a:sym typeface="Symbol" panose="05050102010706020507" pitchFamily="18" charset="2"/>
              </a:rPr>
              <a:t> </a:t>
            </a:r>
            <a:r>
              <a:rPr lang="el-GR" altLang="tr-TR" sz="1800" b="1">
                <a:solidFill>
                  <a:srgbClr val="00FFFF"/>
                </a:solidFill>
                <a:sym typeface="Symbol" panose="05050102010706020507" pitchFamily="18" charset="2"/>
              </a:rPr>
              <a:t>ω</a:t>
            </a:r>
            <a:r>
              <a:rPr lang="tr-TR" altLang="tr-TR" sz="1800" b="1">
                <a:solidFill>
                  <a:srgbClr val="00FFFF"/>
                </a:solidFill>
                <a:sym typeface="Symbol" panose="05050102010706020507" pitchFamily="18" charset="2"/>
              </a:rPr>
              <a:t>(f(n))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2F921B-7381-492E-88DD-863E95739327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33795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379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7C9AC0-4920-4A48-9D2F-6552A1212EFF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4000"/>
              <a:t>Execution time of various structures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sz="2400"/>
              <a:t>Simple Statement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tr-TR" altLang="tr-TR" sz="2000"/>
              <a:t>	</a:t>
            </a:r>
            <a:r>
              <a:rPr lang="en-US" altLang="tr-TR" sz="2000" i="1"/>
              <a:t>O(1)</a:t>
            </a:r>
            <a:r>
              <a:rPr lang="en-US" altLang="tr-TR" sz="2000"/>
              <a:t>, executed within a constant amount of time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tr-TR" altLang="tr-TR" sz="2000"/>
              <a:t>	</a:t>
            </a:r>
            <a:r>
              <a:rPr lang="en-US" altLang="tr-TR" sz="2000"/>
              <a:t>irresponsive to any change in input size.</a:t>
            </a:r>
          </a:p>
          <a:p>
            <a:pPr eaLnBrk="1" hangingPunct="1"/>
            <a:r>
              <a:rPr lang="en-US" altLang="tr-TR" sz="2400"/>
              <a:t>Decision (if) structure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/>
              <a:t>	 </a:t>
            </a:r>
            <a:r>
              <a:rPr lang="tr-TR" altLang="tr-TR" sz="2400"/>
              <a:t>	</a:t>
            </a:r>
            <a:r>
              <a:rPr lang="en-US" altLang="tr-TR" sz="2400">
                <a:latin typeface="Tahoma" panose="020B0604030504040204" pitchFamily="34" charset="0"/>
              </a:rPr>
              <a:t>if (condition) f(n) else g(n)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/>
              <a:t>    </a:t>
            </a:r>
            <a:r>
              <a:rPr lang="tr-TR" altLang="tr-TR" sz="2400"/>
              <a:t>		</a:t>
            </a:r>
            <a:r>
              <a:rPr lang="en-US" altLang="tr-TR" sz="2400" i="1"/>
              <a:t>O</a:t>
            </a:r>
            <a:r>
              <a:rPr lang="en-US" altLang="tr-TR" sz="2400"/>
              <a:t>(if structure)=</a:t>
            </a:r>
            <a:r>
              <a:rPr lang="en-US" altLang="tr-TR" sz="2400" i="1"/>
              <a:t>max(O(f(n)),O(g(n))</a:t>
            </a:r>
            <a:r>
              <a:rPr lang="en-US" altLang="tr-TR" sz="2400"/>
              <a:t> </a:t>
            </a:r>
          </a:p>
          <a:p>
            <a:pPr eaLnBrk="1" hangingPunct="1"/>
            <a:r>
              <a:rPr lang="en-US" altLang="tr-TR" sz="2400"/>
              <a:t>Sequence of Simple Statements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/>
              <a:t>    </a:t>
            </a:r>
            <a:r>
              <a:rPr lang="tr-TR" altLang="tr-TR" sz="2400"/>
              <a:t>		</a:t>
            </a:r>
            <a:r>
              <a:rPr lang="en-US" altLang="tr-TR" sz="2400" i="1"/>
              <a:t>O(1)</a:t>
            </a:r>
            <a:r>
              <a:rPr lang="en-US" altLang="tr-TR" sz="2400"/>
              <a:t>, since </a:t>
            </a:r>
            <a:r>
              <a:rPr lang="en-US" altLang="tr-TR" sz="2400" i="1"/>
              <a:t>O(f</a:t>
            </a:r>
            <a:r>
              <a:rPr lang="en-US" altLang="tr-TR" sz="2400" i="1" baseline="-22000"/>
              <a:t>1</a:t>
            </a:r>
            <a:r>
              <a:rPr lang="en-US" altLang="tr-TR" sz="2400" i="1"/>
              <a:t>(n)+</a:t>
            </a:r>
            <a:r>
              <a:rPr lang="en-US" altLang="tr-TR" sz="2400" i="1">
                <a:sym typeface="Symbol" panose="05050102010706020507" pitchFamily="18" charset="2"/>
              </a:rPr>
              <a:t></a:t>
            </a:r>
            <a:r>
              <a:rPr lang="en-US" altLang="tr-TR" sz="2400" i="1"/>
              <a:t>+f</a:t>
            </a:r>
            <a:r>
              <a:rPr lang="en-US" altLang="tr-TR" sz="2400" i="1" baseline="-22000"/>
              <a:t>s</a:t>
            </a:r>
            <a:r>
              <a:rPr lang="en-US" altLang="tr-TR" sz="2400" i="1"/>
              <a:t>(n))=O(max(f</a:t>
            </a:r>
            <a:r>
              <a:rPr lang="en-US" altLang="tr-TR" sz="2400" i="1" baseline="-18000"/>
              <a:t>1</a:t>
            </a:r>
            <a:r>
              <a:rPr lang="en-US" altLang="tr-TR" sz="2400" i="1"/>
              <a:t>(n),</a:t>
            </a:r>
            <a:r>
              <a:rPr lang="en-US" altLang="tr-TR" sz="2400" i="1">
                <a:sym typeface="Symbol" panose="05050102010706020507" pitchFamily="18" charset="2"/>
              </a:rPr>
              <a:t>,</a:t>
            </a:r>
            <a:r>
              <a:rPr lang="en-US" altLang="tr-TR" sz="2400" i="1"/>
              <a:t>f</a:t>
            </a:r>
            <a:r>
              <a:rPr lang="en-US" altLang="tr-TR" sz="2400" i="1" baseline="-18000"/>
              <a:t>s</a:t>
            </a:r>
            <a:r>
              <a:rPr lang="en-US" altLang="tr-TR" sz="2400" i="1"/>
              <a:t>(n)))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6B45FE-8EBD-4253-824B-335DCBCBC39A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34819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482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5A389C-388C-4926-BE62-F501F4AE59DE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4000"/>
              <a:t>Execution time of various structures</a:t>
            </a:r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i="1"/>
              <a:t>O(f</a:t>
            </a:r>
            <a:r>
              <a:rPr lang="en-US" altLang="tr-TR" i="1" baseline="-25000"/>
              <a:t>1</a:t>
            </a:r>
            <a:r>
              <a:rPr lang="en-US" altLang="tr-TR" i="1"/>
              <a:t>(n)+</a:t>
            </a:r>
            <a:r>
              <a:rPr lang="en-US" altLang="tr-TR" i="1">
                <a:sym typeface="Symbol" panose="05050102010706020507" pitchFamily="18" charset="2"/>
              </a:rPr>
              <a:t></a:t>
            </a:r>
            <a:r>
              <a:rPr lang="en-US" altLang="tr-TR" i="1"/>
              <a:t>+f</a:t>
            </a:r>
            <a:r>
              <a:rPr lang="en-US" altLang="tr-TR" i="1" baseline="-25000"/>
              <a:t>s</a:t>
            </a:r>
            <a:r>
              <a:rPr lang="en-US" altLang="tr-TR" i="1"/>
              <a:t>(n))=O(max(f</a:t>
            </a:r>
            <a:r>
              <a:rPr lang="en-US" altLang="tr-TR" i="1" baseline="-25000"/>
              <a:t>1</a:t>
            </a:r>
            <a:r>
              <a:rPr lang="en-US" altLang="tr-TR" i="1"/>
              <a:t>(n),</a:t>
            </a:r>
            <a:r>
              <a:rPr lang="en-US" altLang="tr-TR" i="1">
                <a:sym typeface="Symbol" panose="05050102010706020507" pitchFamily="18" charset="2"/>
              </a:rPr>
              <a:t>,</a:t>
            </a:r>
            <a:r>
              <a:rPr lang="en-US" altLang="tr-TR" i="1"/>
              <a:t>f</a:t>
            </a:r>
            <a:r>
              <a:rPr lang="en-US" altLang="tr-TR" i="1" baseline="-25000"/>
              <a:t>s</a:t>
            </a:r>
            <a:r>
              <a:rPr lang="en-US" altLang="tr-TR" i="1"/>
              <a:t>(n)))</a:t>
            </a:r>
            <a:r>
              <a:rPr lang="en-US" altLang="tr-TR"/>
              <a:t> ???</a:t>
            </a:r>
          </a:p>
          <a:p>
            <a:pPr eaLnBrk="1" hangingPunct="1"/>
            <a:r>
              <a:rPr lang="en-US" altLang="tr-TR"/>
              <a:t>Proof: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i="1"/>
              <a:t>	t(n)</a:t>
            </a:r>
            <a:r>
              <a:rPr lang="en-US" altLang="tr-TR" i="1">
                <a:sym typeface="Symbol" panose="05050102010706020507" pitchFamily="18" charset="2"/>
              </a:rPr>
              <a:t> </a:t>
            </a:r>
            <a:r>
              <a:rPr lang="en-US" altLang="tr-TR" i="1"/>
              <a:t>O(f</a:t>
            </a:r>
            <a:r>
              <a:rPr lang="en-US" altLang="tr-TR" i="1" baseline="-25000"/>
              <a:t>1</a:t>
            </a:r>
            <a:r>
              <a:rPr lang="en-US" altLang="tr-TR" i="1"/>
              <a:t>(n)+</a:t>
            </a:r>
            <a:r>
              <a:rPr lang="en-US" altLang="tr-TR" i="1">
                <a:sym typeface="Symbol" panose="05050102010706020507" pitchFamily="18" charset="2"/>
              </a:rPr>
              <a:t></a:t>
            </a:r>
            <a:r>
              <a:rPr lang="en-US" altLang="tr-TR" i="1"/>
              <a:t>+f</a:t>
            </a:r>
            <a:r>
              <a:rPr lang="en-US" altLang="tr-TR" i="1" baseline="-25000"/>
              <a:t>s</a:t>
            </a:r>
            <a:r>
              <a:rPr lang="en-US" altLang="tr-TR" i="1"/>
              <a:t>(n))</a:t>
            </a:r>
            <a:r>
              <a:rPr lang="en-US" altLang="tr-TR"/>
              <a:t> </a:t>
            </a:r>
            <a:r>
              <a:rPr lang="en-US" altLang="tr-TR">
                <a:sym typeface="Symbol" panose="05050102010706020507" pitchFamily="18" charset="2"/>
              </a:rPr>
              <a:t> </a:t>
            </a:r>
            <a:r>
              <a:rPr lang="en-US" altLang="tr-TR" i="1">
                <a:sym typeface="Symbol" panose="05050102010706020507" pitchFamily="18" charset="2"/>
              </a:rPr>
              <a:t>t(n) </a:t>
            </a:r>
            <a:r>
              <a:rPr lang="en-US" altLang="tr-TR" i="1"/>
              <a:t>c[f</a:t>
            </a:r>
            <a:r>
              <a:rPr lang="en-US" altLang="tr-TR" i="1" baseline="-25000"/>
              <a:t>1</a:t>
            </a:r>
            <a:r>
              <a:rPr lang="en-US" altLang="tr-TR" i="1"/>
              <a:t>(n)+…+f</a:t>
            </a:r>
            <a:r>
              <a:rPr lang="en-US" altLang="tr-TR" i="1" baseline="-25000"/>
              <a:t>s</a:t>
            </a:r>
            <a:r>
              <a:rPr lang="en-US" altLang="tr-TR" i="1"/>
              <a:t>(n)] </a:t>
            </a:r>
            <a:r>
              <a:rPr lang="en-US" altLang="tr-TR" i="1">
                <a:sym typeface="Symbol" panose="05050102010706020507" pitchFamily="18" charset="2"/>
              </a:rPr>
              <a:t> 	sc*max </a:t>
            </a:r>
            <a:r>
              <a:rPr lang="en-US" altLang="tr-TR" i="1"/>
              <a:t>[f</a:t>
            </a:r>
            <a:r>
              <a:rPr lang="en-US" altLang="tr-TR" i="1" baseline="-25000"/>
              <a:t>1</a:t>
            </a:r>
            <a:r>
              <a:rPr lang="en-US" altLang="tr-TR" i="1"/>
              <a:t>(n),…, f</a:t>
            </a:r>
            <a:r>
              <a:rPr lang="en-US" altLang="tr-TR" i="1" baseline="-25000"/>
              <a:t>s</a:t>
            </a:r>
            <a:r>
              <a:rPr lang="en-US" altLang="tr-TR" i="1"/>
              <a:t>(n)]</a:t>
            </a:r>
            <a:r>
              <a:rPr lang="en-US" altLang="tr-TR"/>
              <a:t>,</a:t>
            </a:r>
            <a:r>
              <a:rPr lang="tr-TR" altLang="tr-TR"/>
              <a:t> </a:t>
            </a:r>
            <a:r>
              <a:rPr lang="en-US" altLang="tr-TR" i="1"/>
              <a:t>sc</a:t>
            </a:r>
            <a:r>
              <a:rPr lang="en-US" altLang="tr-TR"/>
              <a:t> another constant.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/>
              <a:t>	 </a:t>
            </a:r>
            <a:r>
              <a:rPr lang="en-US" altLang="tr-TR">
                <a:sym typeface="Symbol" panose="05050102010706020507" pitchFamily="18" charset="2"/>
              </a:rPr>
              <a:t> </a:t>
            </a:r>
            <a:r>
              <a:rPr lang="en-US" altLang="tr-TR" i="1"/>
              <a:t>t(n)</a:t>
            </a:r>
            <a:r>
              <a:rPr lang="en-US" altLang="tr-TR" i="1">
                <a:sym typeface="Symbol" panose="05050102010706020507" pitchFamily="18" charset="2"/>
              </a:rPr>
              <a:t> </a:t>
            </a:r>
            <a:r>
              <a:rPr lang="en-US" altLang="tr-TR" i="1"/>
              <a:t>O(max(f</a:t>
            </a:r>
            <a:r>
              <a:rPr lang="en-US" altLang="tr-TR" i="1" baseline="-25000"/>
              <a:t>1</a:t>
            </a:r>
            <a:r>
              <a:rPr lang="en-US" altLang="tr-TR" i="1"/>
              <a:t>(n),</a:t>
            </a:r>
            <a:r>
              <a:rPr lang="en-US" altLang="tr-TR" i="1">
                <a:sym typeface="Symbol" panose="05050102010706020507" pitchFamily="18" charset="2"/>
              </a:rPr>
              <a:t>,</a:t>
            </a:r>
            <a:r>
              <a:rPr lang="en-US" altLang="tr-TR" i="1"/>
              <a:t>f</a:t>
            </a:r>
            <a:r>
              <a:rPr lang="en-US" altLang="tr-TR" i="1" baseline="-25000"/>
              <a:t>s</a:t>
            </a:r>
            <a:r>
              <a:rPr lang="en-US" altLang="tr-TR" i="1"/>
              <a:t>(n)))</a:t>
            </a:r>
            <a:r>
              <a:rPr lang="en-US" altLang="tr-TR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/>
              <a:t>	Hence, hypothesis follows.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i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A4BF6F-1897-45E2-A5F7-E3A2D70614D2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35843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584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B13211-EF10-42F8-B7EA-BF44F7683056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Execution Time of Loop Structures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Loop structures’ execution time depends upon whether or not their index bounds are related to the input size.</a:t>
            </a:r>
          </a:p>
          <a:p>
            <a:pPr eaLnBrk="1" hangingPunct="1"/>
            <a:r>
              <a:rPr lang="en-US" altLang="tr-TR"/>
              <a:t>Assume </a:t>
            </a:r>
            <a:r>
              <a:rPr lang="en-US" altLang="tr-TR" i="1"/>
              <a:t>n</a:t>
            </a:r>
            <a:r>
              <a:rPr lang="en-US" altLang="tr-TR"/>
              <a:t> is the number of input records</a:t>
            </a:r>
          </a:p>
          <a:p>
            <a:pPr eaLnBrk="1" hangingPunct="1"/>
            <a:r>
              <a:rPr lang="en-US" altLang="tr-TR">
                <a:latin typeface="Tahoma" panose="020B0604030504040204" pitchFamily="34" charset="0"/>
              </a:rPr>
              <a:t>for (i=0; i&lt;=n; i++) {statement block}</a:t>
            </a:r>
            <a:r>
              <a:rPr lang="en-US" altLang="tr-TR"/>
              <a:t>, O(?)</a:t>
            </a:r>
            <a:endParaRPr lang="en-US" altLang="tr-TR" sz="700"/>
          </a:p>
          <a:p>
            <a:pPr eaLnBrk="1" hangingPunct="1"/>
            <a:r>
              <a:rPr lang="en-US" altLang="tr-TR">
                <a:latin typeface="Tahoma" panose="020B0604030504040204" pitchFamily="34" charset="0"/>
              </a:rPr>
              <a:t>for (i=0; i&lt;=m; i++) {statement block}</a:t>
            </a:r>
            <a:r>
              <a:rPr lang="en-US" altLang="tr-TR"/>
              <a:t>, O(?)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A57758-9E92-4166-842D-1D0873D4F5B9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36867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686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327A27-84D6-4743-95CC-92BA340B7B28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Examples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lvl="1" indent="-201613" eaLnBrk="1" hangingPunct="1">
              <a:lnSpc>
                <a:spcPct val="90000"/>
              </a:lnSpc>
              <a:buFontTx/>
              <a:buNone/>
              <a:tabLst>
                <a:tab pos="719138" algn="l"/>
              </a:tabLst>
            </a:pPr>
            <a:r>
              <a:rPr lang="en-US" altLang="tr-TR"/>
              <a:t>Find the execution time t(n) in terms of n!</a:t>
            </a:r>
          </a:p>
          <a:p>
            <a:pPr marL="381000" lvl="1" indent="-201613" eaLnBrk="1" hangingPunct="1">
              <a:lnSpc>
                <a:spcPct val="90000"/>
              </a:lnSpc>
              <a:buFontTx/>
              <a:buNone/>
              <a:tabLst>
                <a:tab pos="719138" algn="l"/>
              </a:tabLst>
            </a:pPr>
            <a:r>
              <a:rPr lang="en-US" altLang="tr-TR" sz="2000">
                <a:latin typeface="Tahoma" panose="020B0604030504040204" pitchFamily="34" charset="0"/>
              </a:rPr>
              <a:t>for (i=0; i&lt;=n; i++) </a:t>
            </a:r>
          </a:p>
          <a:p>
            <a:pPr marL="381000" lvl="1" indent="-201613" eaLnBrk="1" hangingPunct="1">
              <a:lnSpc>
                <a:spcPct val="90000"/>
              </a:lnSpc>
              <a:buFontTx/>
              <a:buNone/>
              <a:tabLst>
                <a:tab pos="719138" algn="l"/>
              </a:tabLst>
            </a:pPr>
            <a:r>
              <a:rPr lang="en-US" altLang="tr-TR" sz="2000">
                <a:latin typeface="Tahoma" panose="020B0604030504040204" pitchFamily="34" charset="0"/>
              </a:rPr>
              <a:t>	for (j=0; j&lt;=n; j++)</a:t>
            </a:r>
          </a:p>
          <a:p>
            <a:pPr marL="381000" lvl="1" indent="-201613" eaLnBrk="1" hangingPunct="1">
              <a:lnSpc>
                <a:spcPct val="90000"/>
              </a:lnSpc>
              <a:buFontTx/>
              <a:buNone/>
              <a:tabLst>
                <a:tab pos="719138" algn="l"/>
              </a:tabLst>
            </a:pPr>
            <a:r>
              <a:rPr lang="en-US" altLang="tr-TR" sz="2000">
                <a:latin typeface="Tahoma" panose="020B0604030504040204" pitchFamily="34" charset="0"/>
              </a:rPr>
              <a:t>		statement block;</a:t>
            </a:r>
          </a:p>
          <a:p>
            <a:pPr marL="381000" lvl="1" indent="-201613" eaLnBrk="1" hangingPunct="1">
              <a:lnSpc>
                <a:spcPct val="90000"/>
              </a:lnSpc>
              <a:buFontTx/>
              <a:buNone/>
              <a:tabLst>
                <a:tab pos="719138" algn="l"/>
              </a:tabLst>
            </a:pPr>
            <a:endParaRPr lang="en-US" altLang="tr-TR" sz="2000">
              <a:latin typeface="Tahoma" panose="020B0604030504040204" pitchFamily="34" charset="0"/>
            </a:endParaRPr>
          </a:p>
          <a:p>
            <a:pPr marL="381000" lvl="1" indent="-201613" eaLnBrk="1" hangingPunct="1">
              <a:lnSpc>
                <a:spcPct val="90000"/>
              </a:lnSpc>
              <a:buFontTx/>
              <a:buNone/>
              <a:tabLst>
                <a:tab pos="719138" algn="l"/>
              </a:tabLst>
            </a:pPr>
            <a:r>
              <a:rPr lang="en-US" altLang="tr-TR" sz="2000">
                <a:latin typeface="Tahoma" panose="020B0604030504040204" pitchFamily="34" charset="0"/>
              </a:rPr>
              <a:t>for (i=0; i&lt;=n; i++) </a:t>
            </a:r>
          </a:p>
          <a:p>
            <a:pPr marL="381000" lvl="1" indent="-201613" eaLnBrk="1" hangingPunct="1">
              <a:lnSpc>
                <a:spcPct val="90000"/>
              </a:lnSpc>
              <a:buFontTx/>
              <a:buNone/>
              <a:tabLst>
                <a:tab pos="719138" algn="l"/>
              </a:tabLst>
            </a:pPr>
            <a:r>
              <a:rPr lang="en-US" altLang="tr-TR" sz="2000">
                <a:latin typeface="Tahoma" panose="020B0604030504040204" pitchFamily="34" charset="0"/>
              </a:rPr>
              <a:t>	for (j=0; j&lt;=i; j++)</a:t>
            </a:r>
          </a:p>
          <a:p>
            <a:pPr marL="381000" lvl="1" indent="-201613" eaLnBrk="1" hangingPunct="1">
              <a:lnSpc>
                <a:spcPct val="90000"/>
              </a:lnSpc>
              <a:buFontTx/>
              <a:buNone/>
              <a:tabLst>
                <a:tab pos="719138" algn="l"/>
              </a:tabLst>
            </a:pPr>
            <a:r>
              <a:rPr lang="en-US" altLang="tr-TR" sz="2000">
                <a:latin typeface="Tahoma" panose="020B0604030504040204" pitchFamily="34" charset="0"/>
              </a:rPr>
              <a:t>		statement block;</a:t>
            </a:r>
          </a:p>
          <a:p>
            <a:pPr marL="381000" lvl="1" indent="-201613" eaLnBrk="1" hangingPunct="1">
              <a:lnSpc>
                <a:spcPct val="90000"/>
              </a:lnSpc>
              <a:buFontTx/>
              <a:buNone/>
              <a:tabLst>
                <a:tab pos="719138" algn="l"/>
              </a:tabLst>
            </a:pPr>
            <a:endParaRPr lang="en-US" altLang="tr-TR" sz="2000"/>
          </a:p>
          <a:p>
            <a:pPr marL="381000" lvl="1" indent="-201613" eaLnBrk="1" hangingPunct="1">
              <a:lnSpc>
                <a:spcPct val="90000"/>
              </a:lnSpc>
              <a:buFontTx/>
              <a:buNone/>
              <a:tabLst>
                <a:tab pos="719138" algn="l"/>
              </a:tabLst>
            </a:pPr>
            <a:r>
              <a:rPr lang="en-US" altLang="tr-TR" sz="2000">
                <a:latin typeface="Tahoma" panose="020B0604030504040204" pitchFamily="34" charset="0"/>
              </a:rPr>
              <a:t>for (i=0; i&lt;=n; i++) </a:t>
            </a:r>
          </a:p>
          <a:p>
            <a:pPr marL="381000" lvl="1" indent="-201613" eaLnBrk="1" hangingPunct="1">
              <a:lnSpc>
                <a:spcPct val="90000"/>
              </a:lnSpc>
              <a:buFontTx/>
              <a:buNone/>
              <a:tabLst>
                <a:tab pos="719138" algn="l"/>
              </a:tabLst>
            </a:pPr>
            <a:r>
              <a:rPr lang="en-US" altLang="tr-TR" sz="2000">
                <a:latin typeface="Tahoma" panose="020B0604030504040204" pitchFamily="34" charset="0"/>
              </a:rPr>
              <a:t>	for (j=</a:t>
            </a:r>
            <a:r>
              <a:rPr lang="tr-TR" altLang="tr-TR" sz="2000">
                <a:latin typeface="Tahoma" panose="020B0604030504040204" pitchFamily="34" charset="0"/>
              </a:rPr>
              <a:t>1</a:t>
            </a:r>
            <a:r>
              <a:rPr lang="en-US" altLang="tr-TR" sz="2000">
                <a:latin typeface="Tahoma" panose="020B0604030504040204" pitchFamily="34" charset="0"/>
              </a:rPr>
              <a:t>; j&lt;=n; j*=2)</a:t>
            </a:r>
          </a:p>
          <a:p>
            <a:pPr marL="381000" lvl="1" indent="-201613" eaLnBrk="1" hangingPunct="1">
              <a:lnSpc>
                <a:spcPct val="90000"/>
              </a:lnSpc>
              <a:buFontTx/>
              <a:buNone/>
              <a:tabLst>
                <a:tab pos="719138" algn="l"/>
              </a:tabLst>
            </a:pPr>
            <a:r>
              <a:rPr lang="en-US" altLang="tr-TR" sz="2000">
                <a:latin typeface="Tahoma" panose="020B0604030504040204" pitchFamily="34" charset="0"/>
              </a:rPr>
              <a:t>		statement block;</a:t>
            </a:r>
            <a:endParaRPr lang="en-US" altLang="tr-TR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5201E7A-DF81-493C-86EC-13872ED8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EB5F14-1B17-4247-A52B-A58951B83457}" type="datetime4">
              <a:rPr lang="en-US" smtClean="0"/>
              <a:pPr>
                <a:defRPr/>
              </a:pPr>
              <a:t>October 13, 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8DCD732-5099-4DD9-923E-E1698C67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1005736-9B54-4B5D-8D28-A59330C4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09D8F-25F2-4FA4-AFF1-55E1CCA99F6E}" type="slidenum">
              <a:rPr lang="tr-TR" altLang="tr-TR" smtClean="0"/>
              <a:pPr>
                <a:defRPr/>
              </a:pPr>
              <a:t>26</a:t>
            </a:fld>
            <a:endParaRPr lang="tr-TR" altLang="tr-T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Dikdörtgen 4">
                <a:extLst>
                  <a:ext uri="{FF2B5EF4-FFF2-40B4-BE49-F238E27FC236}">
                    <a16:creationId xmlns:a16="http://schemas.microsoft.com/office/drawing/2014/main" id="{44859016-23EA-463B-B245-925371F48668}"/>
                  </a:ext>
                </a:extLst>
              </p:cNvPr>
              <p:cNvSpPr/>
              <p:nvPr/>
            </p:nvSpPr>
            <p:spPr>
              <a:xfrm>
                <a:off x="634752" y="1988840"/>
                <a:ext cx="5089376" cy="4186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+5;</m:t>
                    </m:r>
                  </m:oMath>
                </a14:m>
                <a:r>
                  <a:rPr lang="en-US" sz="1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Show that</a:t>
                </a:r>
                <a:r>
                  <a:rPr lang="en-US" sz="1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b) </a:t>
                </a:r>
                <a14:m>
                  <m:oMath xmlns:m="http://schemas.openxmlformats.org/officeDocument/2006/math">
                    <m:r>
                      <a:rPr lang="en-US"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+mn-lt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+mn-lt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>
                                <a:latin typeface="+mn-lt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i="0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r>
                  <a:rPr lang="en-US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c) </a:t>
                </a:r>
                <a14:m>
                  <m:oMath xmlns:m="http://schemas.openxmlformats.org/officeDocument/2006/math">
                    <m:r>
                      <a:rPr lang="en-US"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𝜔</m:t>
                    </m:r>
                    <m:d>
                      <m:dPr>
                        <m:ctrlPr>
                          <a:rPr lang="en-US">
                            <a:latin typeface="+mn-lt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>
                                <a:latin typeface="+mn-lt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+mn-lt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>
                                <a:latin typeface="+mn-lt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i="0" dirty="0"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 d)</a:t>
                </a:r>
                <a14:m>
                  <m:oMath xmlns:m="http://schemas.openxmlformats.org/officeDocument/2006/math">
                    <m:r>
                      <a: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US"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18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;</m:t>
                    </m:r>
                  </m:oMath>
                </a14:m>
                <a:r>
                  <a:rPr lang="en-US" sz="1800" dirty="0">
                    <a:effectLst/>
                    <a:latin typeface="+mn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i="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e)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𝑜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f)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lvl="0"/>
                <a:r>
                  <a:rPr lang="en-US" dirty="0">
                    <a:latin typeface="+mn-lt"/>
                  </a:rPr>
                  <a:t>a) By the definition of big Oh:</a:t>
                </a:r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+5 ≤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≥</m:t>
                        </m:r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≥2+1+5</m:t>
                    </m:r>
                  </m:oMath>
                </a14:m>
                <a:r>
                  <a:rPr lang="en-US" dirty="0"/>
                  <a:t>=8  </a:t>
                </a:r>
              </a:p>
              <a:p>
                <a:r>
                  <a:rPr lang="en-US" dirty="0">
                    <a:latin typeface="+mn-lt"/>
                  </a:rPr>
                  <a:t>Hence,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≥8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satisfies all cases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b) Directly follows from (a)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" name="Dikdörtgen 4">
                <a:extLst>
                  <a:ext uri="{FF2B5EF4-FFF2-40B4-BE49-F238E27FC236}">
                    <a16:creationId xmlns:a16="http://schemas.microsoft.com/office/drawing/2014/main" id="{44859016-23EA-463B-B245-925371F48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52" y="1988840"/>
                <a:ext cx="5089376" cy="4186467"/>
              </a:xfrm>
              <a:prstGeom prst="rect">
                <a:avLst/>
              </a:prstGeom>
              <a:blipFill>
                <a:blip r:embed="rId2"/>
                <a:stretch>
                  <a:fillRect l="-958" b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246195AD-F45D-4807-BF7F-0B6375D74A03}"/>
              </a:ext>
            </a:extLst>
          </p:cNvPr>
          <p:cNvSpPr txBox="1">
            <a:spLocks noChangeArrowheads="1"/>
          </p:cNvSpPr>
          <p:nvPr/>
        </p:nvSpPr>
        <p:spPr>
          <a:xfrm>
            <a:off x="634752" y="499704"/>
            <a:ext cx="7985870" cy="79181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tr-TR" i="0" kern="0" dirty="0"/>
              <a:t>Asymptotic Bound Examples</a:t>
            </a:r>
          </a:p>
        </p:txBody>
      </p:sp>
    </p:spTree>
    <p:extLst>
      <p:ext uri="{BB962C8B-B14F-4D97-AF65-F5344CB8AC3E}">
        <p14:creationId xmlns:p14="http://schemas.microsoft.com/office/powerpoint/2010/main" val="3693135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5201E7A-DF81-493C-86EC-13872ED87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EB5F14-1B17-4247-A52B-A58951B83457}" type="datetime4">
              <a:rPr lang="en-US" smtClean="0"/>
              <a:pPr>
                <a:defRPr/>
              </a:pPr>
              <a:t>October 15, 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98DCD732-5099-4DD9-923E-E1698C67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1005736-9B54-4B5D-8D28-A59330C4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309D8F-25F2-4FA4-AFF1-55E1CCA99F6E}" type="slidenum">
              <a:rPr lang="tr-TR" altLang="tr-TR" smtClean="0"/>
              <a:pPr>
                <a:defRPr/>
              </a:pPr>
              <a:t>27</a:t>
            </a:fld>
            <a:endParaRPr lang="tr-TR" alt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ikdörtgen 4">
                <a:extLst>
                  <a:ext uri="{FF2B5EF4-FFF2-40B4-BE49-F238E27FC236}">
                    <a16:creationId xmlns:a16="http://schemas.microsoft.com/office/drawing/2014/main" id="{44859016-23EA-463B-B245-925371F48668}"/>
                  </a:ext>
                </a:extLst>
              </p:cNvPr>
              <p:cNvSpPr/>
              <p:nvPr/>
            </p:nvSpPr>
            <p:spPr>
              <a:xfrm>
                <a:off x="573286" y="2058398"/>
                <a:ext cx="5190728" cy="44174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dirty="0">
                    <a:latin typeface="+mn-lt"/>
                  </a:rPr>
                  <a:t>c) By the definition of little omega:</a:t>
                </a:r>
                <a:r>
                  <a:rPr lang="en-US" dirty="0"/>
                  <a:t> </a:t>
                </a:r>
              </a:p>
              <a:p>
                <a:pPr lvl="0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&lt;</m:t>
                        </m:r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dirty="0"/>
                  <a:t>; </a:t>
                </a:r>
                <a:r>
                  <a:rPr lang="en-US" dirty="0">
                    <a:latin typeface="+mn-lt"/>
                  </a:rPr>
                  <a:t>Hence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NOT correct for ANY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!!! </a:t>
                </a:r>
              </a:p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endParaRPr lang="en-US" dirty="0"/>
              </a:p>
              <a:p>
                <a:pPr lvl="0"/>
                <a:r>
                  <a:rPr lang="en-US" dirty="0">
                    <a:latin typeface="+mn-lt"/>
                  </a:rPr>
                  <a:t>d) </a:t>
                </a:r>
                <a:r>
                  <a:rPr lang="en-US" i="0" dirty="0">
                    <a:latin typeface="+mn-lt"/>
                  </a:rPr>
                  <a:t>For the same reason: i.e.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&lt;</m:t>
                        </m:r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i="0" dirty="0">
                    <a:latin typeface="+mj-lt"/>
                  </a:rPr>
                  <a:t>for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latin typeface="+mn-lt"/>
                  </a:rPr>
                  <a:t>e)By the definition of little oh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&gt;2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dirty="0"/>
                  <a:t>; </a:t>
                </a:r>
                <a:r>
                  <a:rPr lang="en-US" dirty="0">
                    <a:latin typeface="+mj-lt"/>
                  </a:rPr>
                  <a:t>Hence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j-lt"/>
                  </a:rPr>
                  <a:t>is NOT correct for ANY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j-lt"/>
                  </a:rPr>
                  <a:t> !!!</a:t>
                </a:r>
              </a:p>
              <a:p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j-lt"/>
                  </a:rPr>
                  <a:t>!!!</a:t>
                </a:r>
              </a:p>
              <a:p>
                <a:r>
                  <a:rPr lang="en-US" dirty="0">
                    <a:latin typeface="+mj-lt"/>
                  </a:rPr>
                  <a:t>f)Since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j-lt"/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marL="0" marR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endParaRPr lang="en-US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Dikdörtgen 4">
                <a:extLst>
                  <a:ext uri="{FF2B5EF4-FFF2-40B4-BE49-F238E27FC236}">
                    <a16:creationId xmlns:a16="http://schemas.microsoft.com/office/drawing/2014/main" id="{44859016-23EA-463B-B245-925371F486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286" y="2058398"/>
                <a:ext cx="5190728" cy="4417491"/>
              </a:xfrm>
              <a:prstGeom prst="rect">
                <a:avLst/>
              </a:prstGeom>
              <a:blipFill>
                <a:blip r:embed="rId2"/>
                <a:stretch>
                  <a:fillRect l="-939" t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>
            <a:extLst>
              <a:ext uri="{FF2B5EF4-FFF2-40B4-BE49-F238E27FC236}">
                <a16:creationId xmlns:a16="http://schemas.microsoft.com/office/drawing/2014/main" id="{915BC573-959C-4BBF-8912-68005E582CEF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499704"/>
            <a:ext cx="7793038" cy="791815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tr-TR" i="0" kern="0" dirty="0"/>
              <a:t>Asymptotic Bound Examples</a:t>
            </a:r>
          </a:p>
          <a:p>
            <a:pPr eaLnBrk="1" hangingPunct="1"/>
            <a:endParaRPr lang="en-US" altLang="tr-TR" i="0" kern="0" dirty="0"/>
          </a:p>
        </p:txBody>
      </p:sp>
    </p:spTree>
    <p:extLst>
      <p:ext uri="{BB962C8B-B14F-4D97-AF65-F5344CB8AC3E}">
        <p14:creationId xmlns:p14="http://schemas.microsoft.com/office/powerpoint/2010/main" val="1998950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D526AD-10F9-471B-A9D4-602BC799496C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37891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789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763B34-C99F-4659-8CBE-EB37F0DA8DCE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Exercises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Tx/>
              <a:buNone/>
            </a:pPr>
            <a:r>
              <a:rPr lang="en-US" altLang="tr-TR"/>
              <a:t>Find the number of times the statement block is executed! </a:t>
            </a:r>
          </a:p>
          <a:p>
            <a:pPr lvl="1" eaLnBrk="1" hangingPunct="1">
              <a:buFontTx/>
              <a:buNone/>
            </a:pPr>
            <a:r>
              <a:rPr lang="en-US" altLang="tr-TR">
                <a:latin typeface="Tahoma" panose="020B0604030504040204" pitchFamily="34" charset="0"/>
              </a:rPr>
              <a:t>for (i=0; i&lt;=n; i++) </a:t>
            </a:r>
          </a:p>
          <a:p>
            <a:pPr lvl="1" eaLnBrk="1" hangingPunct="1">
              <a:buFontTx/>
              <a:buNone/>
            </a:pPr>
            <a:r>
              <a:rPr lang="en-US" altLang="tr-TR">
                <a:latin typeface="Tahoma" panose="020B0604030504040204" pitchFamily="34" charset="0"/>
              </a:rPr>
              <a:t>	for (j=</a:t>
            </a:r>
            <a:r>
              <a:rPr lang="tr-TR" altLang="tr-TR">
                <a:latin typeface="Tahoma" panose="020B0604030504040204" pitchFamily="34" charset="0"/>
              </a:rPr>
              <a:t>1</a:t>
            </a:r>
            <a:r>
              <a:rPr lang="en-US" altLang="tr-TR">
                <a:latin typeface="Tahoma" panose="020B0604030504040204" pitchFamily="34" charset="0"/>
              </a:rPr>
              <a:t>; j&lt;=i; j*=2)</a:t>
            </a:r>
          </a:p>
          <a:p>
            <a:pPr lvl="1" eaLnBrk="1" hangingPunct="1">
              <a:buFontTx/>
              <a:buNone/>
            </a:pPr>
            <a:r>
              <a:rPr lang="en-US" altLang="tr-TR">
                <a:latin typeface="Tahoma" panose="020B0604030504040204" pitchFamily="34" charset="0"/>
              </a:rPr>
              <a:t>		statement block;</a:t>
            </a:r>
          </a:p>
          <a:p>
            <a:pPr lvl="1" eaLnBrk="1" hangingPunct="1">
              <a:buFontTx/>
              <a:buNone/>
            </a:pPr>
            <a:endParaRPr lang="en-US" altLang="tr-TR">
              <a:latin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r>
              <a:rPr lang="en-US" altLang="tr-TR">
                <a:latin typeface="Tahoma" panose="020B0604030504040204" pitchFamily="34" charset="0"/>
              </a:rPr>
              <a:t>for (i=</a:t>
            </a:r>
            <a:r>
              <a:rPr lang="tr-TR" altLang="tr-TR">
                <a:latin typeface="Tahoma" panose="020B0604030504040204" pitchFamily="34" charset="0"/>
              </a:rPr>
              <a:t>1</a:t>
            </a:r>
            <a:r>
              <a:rPr lang="en-US" altLang="tr-TR">
                <a:latin typeface="Tahoma" panose="020B0604030504040204" pitchFamily="34" charset="0"/>
              </a:rPr>
              <a:t>; i&lt;=n; i</a:t>
            </a:r>
            <a:r>
              <a:rPr lang="tr-TR" altLang="tr-TR">
                <a:latin typeface="Tahoma" panose="020B0604030504040204" pitchFamily="34" charset="0"/>
              </a:rPr>
              <a:t>*=3</a:t>
            </a:r>
            <a:r>
              <a:rPr lang="en-US" altLang="tr-TR">
                <a:latin typeface="Tahoma" panose="020B0604030504040204" pitchFamily="34" charset="0"/>
              </a:rPr>
              <a:t>) </a:t>
            </a:r>
          </a:p>
          <a:p>
            <a:pPr lvl="1" eaLnBrk="1" hangingPunct="1">
              <a:buFontTx/>
              <a:buNone/>
            </a:pPr>
            <a:r>
              <a:rPr lang="en-US" altLang="tr-TR">
                <a:latin typeface="Tahoma" panose="020B0604030504040204" pitchFamily="34" charset="0"/>
              </a:rPr>
              <a:t>	for (j=</a:t>
            </a:r>
            <a:r>
              <a:rPr lang="tr-TR" altLang="tr-TR">
                <a:latin typeface="Tahoma" panose="020B0604030504040204" pitchFamily="34" charset="0"/>
              </a:rPr>
              <a:t>1</a:t>
            </a:r>
            <a:r>
              <a:rPr lang="en-US" altLang="tr-TR">
                <a:latin typeface="Tahoma" panose="020B0604030504040204" pitchFamily="34" charset="0"/>
              </a:rPr>
              <a:t>; j&lt;=n; j*=2)</a:t>
            </a:r>
          </a:p>
          <a:p>
            <a:pPr lvl="1" eaLnBrk="1" hangingPunct="1">
              <a:buFontTx/>
              <a:buNone/>
            </a:pPr>
            <a:r>
              <a:rPr lang="en-US" altLang="tr-TR">
                <a:latin typeface="Tahoma" panose="020B0604030504040204" pitchFamily="34" charset="0"/>
              </a:rPr>
              <a:t>		statement block;</a:t>
            </a:r>
          </a:p>
          <a:p>
            <a:pPr lvl="1" eaLnBrk="1" hangingPunct="1">
              <a:buFontTx/>
              <a:buNone/>
            </a:pPr>
            <a:endParaRPr lang="en-US" altLang="tr-TR">
              <a:latin typeface="Tahoma" panose="020B0604030504040204" pitchFamily="34" charset="0"/>
            </a:endParaRPr>
          </a:p>
          <a:p>
            <a:pPr lvl="1" eaLnBrk="1" hangingPunct="1">
              <a:buFontTx/>
              <a:buNone/>
            </a:pPr>
            <a:endParaRPr lang="en-US" altLang="tr-TR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tr-TR" sz="4800"/>
              <a:t>Sparse Vectors and Matrices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tr-TR" sz="5400"/>
              <a:t>Algorithm Analysis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23CBE1-3C6D-417B-B727-B242D6B65937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39939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3994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2B2F31-5EFA-4FF8-BFFA-9B38BB54BBB8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Motivation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/>
              <a:t>In numerous applications, we may have to process vectors/matrices which mostly contain trivial information (i.e., most of their entries are zero!).  This type of vectors/matrices are defined to be </a:t>
            </a:r>
            <a:r>
              <a:rPr lang="tr-TR" altLang="tr-TR" sz="2400" i="1">
                <a:solidFill>
                  <a:srgbClr val="FF0000"/>
                </a:solidFill>
              </a:rPr>
              <a:t>sparse</a:t>
            </a:r>
            <a:r>
              <a:rPr lang="tr-TR" altLang="tr-TR" sz="2400" i="1"/>
              <a:t>.</a:t>
            </a:r>
            <a:endParaRPr lang="tr-TR" altLang="tr-TR" sz="2400" i="1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tr-TR" altLang="tr-TR" sz="2400"/>
              <a:t>Storing </a:t>
            </a:r>
            <a:r>
              <a:rPr lang="tr-TR" altLang="tr-TR" sz="2400" i="1"/>
              <a:t>sparse</a:t>
            </a:r>
            <a:r>
              <a:rPr lang="tr-TR" altLang="tr-TR" sz="2400"/>
              <a:t> vectors/matrices as usual (e.g., matrices in a 2D array or a vector a regular 1D array) causes wasting  memory space for storing trivial information. 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400">
                <a:solidFill>
                  <a:srgbClr val="FF0000"/>
                </a:solidFill>
              </a:rPr>
              <a:t>Example</a:t>
            </a:r>
            <a:r>
              <a:rPr lang="tr-TR" altLang="tr-TR" sz="2400"/>
              <a:t>: </a:t>
            </a:r>
            <a:r>
              <a:rPr lang="tr-TR" altLang="tr-TR" sz="2400" i="1"/>
              <a:t>What is the </a:t>
            </a:r>
            <a:r>
              <a:rPr lang="tr-TR" altLang="tr-TR" sz="2400" b="1" i="1"/>
              <a:t>space requirement</a:t>
            </a:r>
            <a:r>
              <a:rPr lang="tr-TR" altLang="tr-TR" sz="2400" i="1"/>
              <a:t> for a matrix m</a:t>
            </a:r>
            <a:r>
              <a:rPr lang="tr-TR" altLang="tr-TR" sz="2400" i="1" baseline="-25000"/>
              <a:t>nxn</a:t>
            </a:r>
            <a:r>
              <a:rPr lang="tr-TR" altLang="tr-TR" sz="2400" i="1"/>
              <a:t> with only </a:t>
            </a:r>
            <a:r>
              <a:rPr lang="tr-TR" altLang="tr-TR" sz="2400" b="1" i="1"/>
              <a:t>non-trivial information in its diagonal</a:t>
            </a:r>
            <a:r>
              <a:rPr lang="tr-TR" altLang="tr-TR" sz="2400" i="1"/>
              <a:t> if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i="1"/>
              <a:t>it is stored in a 2D array;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i="1"/>
              <a:t>in some other way?  Your suggestions?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6B326A7-287A-4A46-AF82-32482B93B954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40963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096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08A16D-69A6-44E3-9925-96C1CBCB3742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409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Sparse Vectors and Matrices</a:t>
            </a:r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This fact brings up the question: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tr-TR"/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tr-TR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/>
              <a:t>		</a:t>
            </a:r>
            <a:r>
              <a:rPr lang="tr-TR" altLang="tr-TR" sz="3600" i="1">
                <a:solidFill>
                  <a:srgbClr val="FF0000"/>
                </a:solidFill>
              </a:rPr>
              <a:t>May the vector/matrix be stored in MM avoiding waste of memory space?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72CC0F-8137-452D-94F3-86C3CED55FC1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41987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198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B55B28E-66DA-4075-9D4B-F7E75193F03F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419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Sparse Vectors and Matrices</a:t>
            </a:r>
          </a:p>
        </p:txBody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/>
            <a:r>
              <a:rPr lang="tr-TR" altLang="tr-TR"/>
              <a:t>Assuming that the vector/matrix is </a:t>
            </a:r>
            <a:r>
              <a:rPr lang="tr-TR" altLang="tr-TR" i="1">
                <a:solidFill>
                  <a:srgbClr val="FF0000"/>
                </a:solidFill>
              </a:rPr>
              <a:t>static</a:t>
            </a:r>
            <a:r>
              <a:rPr lang="tr-TR" altLang="tr-TR"/>
              <a:t> (i.e., it is not going to change throughout the execution of the program), we should study </a:t>
            </a:r>
            <a:r>
              <a:rPr lang="tr-TR" altLang="tr-TR" i="1"/>
              <a:t>two cases</a:t>
            </a:r>
            <a:r>
              <a:rPr lang="tr-TR" altLang="tr-TR"/>
              <a:t>:</a:t>
            </a:r>
          </a:p>
          <a:p>
            <a:pPr marL="533400" indent="-533400" eaLnBrk="1" hangingPunct="1">
              <a:buFont typeface="Wingdings" panose="05000000000000000000" pitchFamily="2" charset="2"/>
              <a:buNone/>
            </a:pPr>
            <a:endParaRPr lang="tr-TR" altLang="tr-TR"/>
          </a:p>
          <a:p>
            <a:pPr marL="1295400" lvl="2" indent="-381000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tr-TR" altLang="tr-TR" sz="2400"/>
              <a:t>Non-trivial information is placed in the vector/matrix </a:t>
            </a:r>
            <a:r>
              <a:rPr lang="tr-TR" altLang="tr-TR" sz="2400" i="1">
                <a:solidFill>
                  <a:srgbClr val="FF0000"/>
                </a:solidFill>
              </a:rPr>
              <a:t>following a specific order</a:t>
            </a:r>
            <a:r>
              <a:rPr lang="tr-TR" altLang="tr-TR" sz="2400"/>
              <a:t>;</a:t>
            </a:r>
          </a:p>
          <a:p>
            <a:pPr marL="1295400" lvl="2" indent="-381000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AutoNum type="arabicPeriod"/>
            </a:pPr>
            <a:endParaRPr lang="tr-TR" altLang="tr-TR" sz="2400"/>
          </a:p>
          <a:p>
            <a:pPr marL="1295400" lvl="2" indent="-381000" eaLnBrk="1" hangingPunct="1">
              <a:buClr>
                <a:schemeClr val="tx1"/>
              </a:buClr>
              <a:buSzPct val="75000"/>
              <a:buFont typeface="Wingdings" panose="05000000000000000000" pitchFamily="2" charset="2"/>
              <a:buAutoNum type="arabicPeriod"/>
            </a:pPr>
            <a:r>
              <a:rPr lang="tr-TR" altLang="tr-TR" sz="2400"/>
              <a:t>Non-trivial information is </a:t>
            </a:r>
            <a:r>
              <a:rPr lang="tr-TR" altLang="tr-TR" sz="2400" i="1">
                <a:solidFill>
                  <a:srgbClr val="FF0000"/>
                </a:solidFill>
              </a:rPr>
              <a:t>randomly</a:t>
            </a:r>
            <a:r>
              <a:rPr lang="tr-TR" altLang="tr-TR" sz="2400"/>
              <a:t> placed in the vector/matrix. </a:t>
            </a:r>
            <a:endParaRPr lang="tr-TR" altLang="tr-TR"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D36B715-CBBE-45F7-B755-D739F1F8F9F5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43011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301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E50106-C8A5-459A-AFD8-F5EC6C44FFC3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Case 1: Info. follows an order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Example structures:</a:t>
            </a:r>
          </a:p>
          <a:p>
            <a:pPr lvl="1" eaLnBrk="1" hangingPunct="1"/>
            <a:r>
              <a:rPr lang="tr-TR" altLang="tr-TR"/>
              <a:t>Triangular matrices (upper or lower triangular matrices)</a:t>
            </a:r>
          </a:p>
          <a:p>
            <a:pPr lvl="1" eaLnBrk="1" hangingPunct="1"/>
            <a:r>
              <a:rPr lang="tr-TR" altLang="tr-TR"/>
              <a:t>Symmetric matrices</a:t>
            </a:r>
          </a:p>
          <a:p>
            <a:pPr lvl="1" eaLnBrk="1" hangingPunct="1"/>
            <a:r>
              <a:rPr lang="tr-TR" altLang="tr-TR"/>
              <a:t>Band matrices</a:t>
            </a:r>
          </a:p>
          <a:p>
            <a:pPr lvl="1" eaLnBrk="1" hangingPunct="1"/>
            <a:r>
              <a:rPr lang="tr-TR" altLang="tr-TR"/>
              <a:t>Any other types ...?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EB8B11D-1518-4114-BBA3-484FCE757433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44035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403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06E2CD-71B2-4615-BACF-1141A5A221FA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Triangular Matrices</a:t>
            </a:r>
            <a:endParaRPr lang="en-US" altLang="tr-TR"/>
          </a:p>
        </p:txBody>
      </p:sp>
      <p:graphicFrame>
        <p:nvGraphicFramePr>
          <p:cNvPr id="44038" name="Object 4"/>
          <p:cNvGraphicFramePr>
            <a:graphicFrameLocks noChangeAspect="1"/>
          </p:cNvGraphicFramePr>
          <p:nvPr/>
        </p:nvGraphicFramePr>
        <p:xfrm>
          <a:off x="971550" y="2205038"/>
          <a:ext cx="2376488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4" name="Equation" r:id="rId3" imgW="1993900" imgH="1168400" progId="Equation.3">
                  <p:embed/>
                </p:oleObj>
              </mc:Choice>
              <mc:Fallback>
                <p:oleObj name="Equation" r:id="rId3" imgW="1993900" imgH="116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05038"/>
                        <a:ext cx="2376488" cy="139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4767263" y="2946400"/>
            <a:ext cx="2508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/>
              <a:t>Upper Triangular Matrix</a:t>
            </a:r>
            <a:endParaRPr lang="en-US" altLang="tr-TR" sz="1800"/>
          </a:p>
        </p:txBody>
      </p:sp>
      <p:graphicFrame>
        <p:nvGraphicFramePr>
          <p:cNvPr id="44040" name="Object 6"/>
          <p:cNvGraphicFramePr>
            <a:graphicFrameLocks noChangeAspect="1"/>
          </p:cNvGraphicFramePr>
          <p:nvPr/>
        </p:nvGraphicFramePr>
        <p:xfrm>
          <a:off x="965200" y="4292600"/>
          <a:ext cx="2390775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75" name="Equation" r:id="rId5" imgW="2006600" imgH="1168400" progId="Equation.3">
                  <p:embed/>
                </p:oleObj>
              </mc:Choice>
              <mc:Fallback>
                <p:oleObj name="Equation" r:id="rId5" imgW="2006600" imgH="1168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4292600"/>
                        <a:ext cx="2390775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4787900" y="4724400"/>
            <a:ext cx="2508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/>
              <a:t>Lower Triangular Matrix</a:t>
            </a:r>
            <a:endParaRPr lang="en-US" altLang="tr-TR" sz="18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94D3BF-A7F7-4885-A01A-A8A5979FD26A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45059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506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55BF56-F248-4E04-B401-B8A0D24236E8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Symmetric and Band Matrices</a:t>
            </a:r>
            <a:endParaRPr lang="en-US" altLang="tr-TR"/>
          </a:p>
        </p:txBody>
      </p:sp>
      <p:graphicFrame>
        <p:nvGraphicFramePr>
          <p:cNvPr id="45062" name="Object 3"/>
          <p:cNvGraphicFramePr>
            <a:graphicFrameLocks noChangeAspect="1"/>
          </p:cNvGraphicFramePr>
          <p:nvPr/>
        </p:nvGraphicFramePr>
        <p:xfrm>
          <a:off x="965200" y="2205038"/>
          <a:ext cx="2390775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0" name="Equation" r:id="rId3" imgW="2006600" imgH="1168400" progId="Equation.3">
                  <p:embed/>
                </p:oleObj>
              </mc:Choice>
              <mc:Fallback>
                <p:oleObj name="Equation" r:id="rId3" imgW="2006600" imgH="1168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2205038"/>
                        <a:ext cx="2390775" cy="139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4767263" y="29464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/>
              <a:t>Symmetric Matrix</a:t>
            </a:r>
            <a:endParaRPr lang="en-US" altLang="tr-TR" sz="1800"/>
          </a:p>
        </p:txBody>
      </p:sp>
      <p:graphicFrame>
        <p:nvGraphicFramePr>
          <p:cNvPr id="45064" name="Object 5"/>
          <p:cNvGraphicFramePr>
            <a:graphicFrameLocks noChangeAspect="1"/>
          </p:cNvGraphicFramePr>
          <p:nvPr/>
        </p:nvGraphicFramePr>
        <p:xfrm>
          <a:off x="755650" y="4292600"/>
          <a:ext cx="2754313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1" name="Equation" r:id="rId5" imgW="2311400" imgH="1168400" progId="Equation.3">
                  <p:embed/>
                </p:oleObj>
              </mc:Choice>
              <mc:Fallback>
                <p:oleObj name="Equation" r:id="rId5" imgW="2311400" imgH="1168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292600"/>
                        <a:ext cx="2754313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Text Box 6"/>
          <p:cNvSpPr txBox="1">
            <a:spLocks noChangeArrowheads="1"/>
          </p:cNvSpPr>
          <p:nvPr/>
        </p:nvSpPr>
        <p:spPr bwMode="auto">
          <a:xfrm>
            <a:off x="4787900" y="4724400"/>
            <a:ext cx="1346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/>
              <a:t>Band Matrix</a:t>
            </a:r>
            <a:endParaRPr lang="en-US" altLang="tr-TR" sz="1800"/>
          </a:p>
        </p:txBody>
      </p:sp>
      <p:sp>
        <p:nvSpPr>
          <p:cNvPr id="45066" name="Freeform 7"/>
          <p:cNvSpPr>
            <a:spLocks/>
          </p:cNvSpPr>
          <p:nvPr/>
        </p:nvSpPr>
        <p:spPr bwMode="auto">
          <a:xfrm>
            <a:off x="1042988" y="4749800"/>
            <a:ext cx="2114550" cy="1208088"/>
          </a:xfrm>
          <a:custGeom>
            <a:avLst/>
            <a:gdLst>
              <a:gd name="T0" fmla="*/ 0 w 1332"/>
              <a:gd name="T1" fmla="*/ 0 h 761"/>
              <a:gd name="T2" fmla="*/ 2147483646 w 1332"/>
              <a:gd name="T3" fmla="*/ 2147483646 h 761"/>
              <a:gd name="T4" fmla="*/ 0 60000 65536"/>
              <a:gd name="T5" fmla="*/ 0 60000 65536"/>
              <a:gd name="T6" fmla="*/ 0 w 1332"/>
              <a:gd name="T7" fmla="*/ 0 h 761"/>
              <a:gd name="T8" fmla="*/ 1332 w 1332"/>
              <a:gd name="T9" fmla="*/ 761 h 76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32" h="761">
                <a:moveTo>
                  <a:pt x="0" y="0"/>
                </a:moveTo>
                <a:lnTo>
                  <a:pt x="1332" y="761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7" name="Freeform 10"/>
          <p:cNvSpPr>
            <a:spLocks/>
          </p:cNvSpPr>
          <p:nvPr/>
        </p:nvSpPr>
        <p:spPr bwMode="auto">
          <a:xfrm>
            <a:off x="1403350" y="4149725"/>
            <a:ext cx="2184400" cy="1244600"/>
          </a:xfrm>
          <a:custGeom>
            <a:avLst/>
            <a:gdLst>
              <a:gd name="T0" fmla="*/ 0 w 1376"/>
              <a:gd name="T1" fmla="*/ 0 h 784"/>
              <a:gd name="T2" fmla="*/ 2147483646 w 1376"/>
              <a:gd name="T3" fmla="*/ 2147483646 h 784"/>
              <a:gd name="T4" fmla="*/ 0 60000 65536"/>
              <a:gd name="T5" fmla="*/ 0 60000 65536"/>
              <a:gd name="T6" fmla="*/ 0 w 1376"/>
              <a:gd name="T7" fmla="*/ 0 h 784"/>
              <a:gd name="T8" fmla="*/ 1376 w 1376"/>
              <a:gd name="T9" fmla="*/ 784 h 78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376" h="784">
                <a:moveTo>
                  <a:pt x="0" y="0"/>
                </a:moveTo>
                <a:lnTo>
                  <a:pt x="1376" y="784"/>
                </a:lnTo>
              </a:path>
            </a:pathLst>
          </a:custGeom>
          <a:noFill/>
          <a:ln w="25400">
            <a:solidFill>
              <a:srgbClr val="FF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BD9B4B-CB48-4B1D-9CC4-5101A8727E25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46083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608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3CB745F-A8AA-47FD-9044-66496B4F7730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460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Case 1:How to Efficiently Store...</a:t>
            </a:r>
            <a:endParaRPr lang="en-US" altLang="tr-TR"/>
          </a:p>
        </p:txBody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Store only the non-trivial information in a </a:t>
            </a:r>
            <a:r>
              <a:rPr lang="tr-TR" altLang="tr-TR" i="1"/>
              <a:t>1-dim</a:t>
            </a:r>
            <a:r>
              <a:rPr lang="tr-TR" altLang="tr-TR"/>
              <a:t> array </a:t>
            </a:r>
            <a:r>
              <a:rPr lang="tr-TR" altLang="tr-TR" i="1"/>
              <a:t>a</a:t>
            </a:r>
            <a:r>
              <a:rPr lang="tr-TR" altLang="tr-TR"/>
              <a:t>;</a:t>
            </a:r>
          </a:p>
          <a:p>
            <a:pPr eaLnBrk="1" hangingPunct="1"/>
            <a:r>
              <a:rPr lang="tr-TR" altLang="tr-TR"/>
              <a:t>Find a function </a:t>
            </a:r>
            <a:r>
              <a:rPr lang="tr-TR" altLang="tr-TR" i="1"/>
              <a:t>f</a:t>
            </a:r>
            <a:r>
              <a:rPr lang="tr-TR" altLang="tr-TR"/>
              <a:t> mapping the indices of the </a:t>
            </a:r>
            <a:r>
              <a:rPr lang="tr-TR" altLang="tr-TR" i="1"/>
              <a:t>2-dim</a:t>
            </a:r>
            <a:r>
              <a:rPr lang="tr-TR" altLang="tr-TR"/>
              <a:t> matrix (i.e., </a:t>
            </a:r>
            <a:r>
              <a:rPr lang="tr-TR" altLang="tr-TR" i="1"/>
              <a:t>i</a:t>
            </a:r>
            <a:r>
              <a:rPr lang="tr-TR" altLang="tr-TR"/>
              <a:t> and </a:t>
            </a:r>
            <a:r>
              <a:rPr lang="tr-TR" altLang="tr-TR" i="1"/>
              <a:t>j</a:t>
            </a:r>
            <a:r>
              <a:rPr lang="tr-TR" altLang="tr-TR"/>
              <a:t>) to the index </a:t>
            </a:r>
            <a:r>
              <a:rPr lang="tr-TR" altLang="tr-TR" i="1"/>
              <a:t>k</a:t>
            </a:r>
            <a:r>
              <a:rPr lang="tr-TR" altLang="tr-TR"/>
              <a:t> of </a:t>
            </a:r>
            <a:r>
              <a:rPr lang="tr-TR" altLang="tr-TR" i="1"/>
              <a:t>1-dim</a:t>
            </a:r>
            <a:r>
              <a:rPr lang="tr-TR" altLang="tr-TR"/>
              <a:t> array </a:t>
            </a:r>
            <a:r>
              <a:rPr lang="tr-TR" altLang="tr-TR" i="1"/>
              <a:t>a</a:t>
            </a:r>
            <a:r>
              <a:rPr lang="tr-TR" altLang="tr-TR"/>
              <a:t>, or</a:t>
            </a:r>
          </a:p>
          <a:p>
            <a:pPr eaLnBrk="1" hangingPunct="1"/>
            <a:endParaRPr lang="tr-TR" altLang="tr-TR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/>
              <a:t>    such that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/>
              <a:t>			      </a:t>
            </a:r>
            <a:r>
              <a:rPr lang="tr-TR" altLang="tr-TR" i="1"/>
              <a:t>k=f(i,j)</a:t>
            </a:r>
            <a:endParaRPr lang="en-US" altLang="tr-TR" i="1"/>
          </a:p>
        </p:txBody>
      </p:sp>
      <p:graphicFrame>
        <p:nvGraphicFramePr>
          <p:cNvPr id="46087" name="Object 4"/>
          <p:cNvGraphicFramePr>
            <a:graphicFrameLocks noChangeAspect="1"/>
          </p:cNvGraphicFramePr>
          <p:nvPr/>
        </p:nvGraphicFramePr>
        <p:xfrm>
          <a:off x="3132138" y="3933825"/>
          <a:ext cx="20891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04" name="Equation" r:id="rId3" imgW="812447" imgH="241195" progId="Equation.3">
                  <p:embed/>
                </p:oleObj>
              </mc:Choice>
              <mc:Fallback>
                <p:oleObj name="Equation" r:id="rId3" imgW="812447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933825"/>
                        <a:ext cx="208915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4383E2E-EE7B-4440-9850-F095FCEA9D98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47107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710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867106-2C06-4512-A3D9-C3BE92B60E48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Case 1: Example for Lower Triangular Matrices</a:t>
            </a:r>
            <a:endParaRPr lang="en-US" altLang="tr-TR"/>
          </a:p>
        </p:txBody>
      </p:sp>
      <p:graphicFrame>
        <p:nvGraphicFramePr>
          <p:cNvPr id="47110" name="Object 6"/>
          <p:cNvGraphicFramePr>
            <a:graphicFrameLocks noChangeAspect="1"/>
          </p:cNvGraphicFramePr>
          <p:nvPr/>
        </p:nvGraphicFramePr>
        <p:xfrm>
          <a:off x="323850" y="2133600"/>
          <a:ext cx="3322638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4" name="Equation" r:id="rId3" imgW="2489200" imgH="1168400" progId="Equation.3">
                  <p:embed/>
                </p:oleObj>
              </mc:Choice>
              <mc:Fallback>
                <p:oleObj name="Equation" r:id="rId3" imgW="2489200" imgH="1168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133600"/>
                        <a:ext cx="3322638" cy="155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11" name="Group 12"/>
          <p:cNvGrpSpPr>
            <a:grpSpLocks/>
          </p:cNvGrpSpPr>
          <p:nvPr/>
        </p:nvGrpSpPr>
        <p:grpSpPr bwMode="auto">
          <a:xfrm>
            <a:off x="3851275" y="2781300"/>
            <a:ext cx="1725613" cy="287338"/>
            <a:chOff x="2789" y="1752"/>
            <a:chExt cx="1087" cy="181"/>
          </a:xfrm>
        </p:grpSpPr>
        <p:sp>
          <p:nvSpPr>
            <p:cNvPr id="47124" name="Rectangle 8"/>
            <p:cNvSpPr>
              <a:spLocks noChangeArrowheads="1"/>
            </p:cNvSpPr>
            <p:nvPr/>
          </p:nvSpPr>
          <p:spPr bwMode="auto">
            <a:xfrm>
              <a:off x="2789" y="1752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/>
                <a:t>m</a:t>
              </a:r>
              <a:r>
                <a:rPr lang="tr-TR" altLang="tr-TR" sz="1400" baseline="-25000"/>
                <a:t>11</a:t>
              </a:r>
              <a:endParaRPr lang="en-US" altLang="tr-TR" sz="1400" baseline="-25000"/>
            </a:p>
          </p:txBody>
        </p:sp>
        <p:sp>
          <p:nvSpPr>
            <p:cNvPr id="47125" name="Rectangle 9"/>
            <p:cNvSpPr>
              <a:spLocks noChangeArrowheads="1"/>
            </p:cNvSpPr>
            <p:nvPr/>
          </p:nvSpPr>
          <p:spPr bwMode="auto">
            <a:xfrm>
              <a:off x="3061" y="1752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/>
                <a:t>m</a:t>
              </a:r>
              <a:r>
                <a:rPr lang="tr-TR" altLang="tr-TR" sz="1400" baseline="-25000"/>
                <a:t>21</a:t>
              </a:r>
              <a:endParaRPr lang="en-US" altLang="tr-TR" sz="1400" baseline="-25000"/>
            </a:p>
          </p:txBody>
        </p:sp>
        <p:sp>
          <p:nvSpPr>
            <p:cNvPr id="47126" name="Rectangle 10"/>
            <p:cNvSpPr>
              <a:spLocks noChangeArrowheads="1"/>
            </p:cNvSpPr>
            <p:nvPr/>
          </p:nvSpPr>
          <p:spPr bwMode="auto">
            <a:xfrm>
              <a:off x="3332" y="1752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/>
                <a:t>m</a:t>
              </a:r>
              <a:r>
                <a:rPr lang="tr-TR" altLang="tr-TR" sz="1400" baseline="-25000"/>
                <a:t>22</a:t>
              </a:r>
              <a:endParaRPr lang="en-US" altLang="tr-TR" sz="1400" baseline="-25000"/>
            </a:p>
          </p:txBody>
        </p:sp>
        <p:sp>
          <p:nvSpPr>
            <p:cNvPr id="47127" name="Rectangle 11"/>
            <p:cNvSpPr>
              <a:spLocks noChangeArrowheads="1"/>
            </p:cNvSpPr>
            <p:nvPr/>
          </p:nvSpPr>
          <p:spPr bwMode="auto">
            <a:xfrm>
              <a:off x="3604" y="1752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/>
                <a:t>m</a:t>
              </a:r>
              <a:r>
                <a:rPr lang="tr-TR" altLang="tr-TR" sz="1400" baseline="-25000"/>
                <a:t>31</a:t>
              </a:r>
              <a:endParaRPr lang="en-US" altLang="tr-TR" sz="1400" baseline="-25000"/>
            </a:p>
          </p:txBody>
        </p:sp>
      </p:grpSp>
      <p:grpSp>
        <p:nvGrpSpPr>
          <p:cNvPr id="47112" name="Group 13"/>
          <p:cNvGrpSpPr>
            <a:grpSpLocks/>
          </p:cNvGrpSpPr>
          <p:nvPr/>
        </p:nvGrpSpPr>
        <p:grpSpPr bwMode="auto">
          <a:xfrm>
            <a:off x="5580063" y="2781300"/>
            <a:ext cx="1725612" cy="287338"/>
            <a:chOff x="2789" y="1752"/>
            <a:chExt cx="1087" cy="181"/>
          </a:xfrm>
        </p:grpSpPr>
        <p:sp>
          <p:nvSpPr>
            <p:cNvPr id="47120" name="Rectangle 14"/>
            <p:cNvSpPr>
              <a:spLocks noChangeArrowheads="1"/>
            </p:cNvSpPr>
            <p:nvPr/>
          </p:nvSpPr>
          <p:spPr bwMode="auto">
            <a:xfrm>
              <a:off x="2789" y="1752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/>
                <a:t>m</a:t>
              </a:r>
              <a:r>
                <a:rPr lang="tr-TR" altLang="tr-TR" sz="1400" baseline="-25000"/>
                <a:t>32</a:t>
              </a:r>
              <a:endParaRPr lang="en-US" altLang="tr-TR" sz="1400" baseline="-25000"/>
            </a:p>
          </p:txBody>
        </p:sp>
        <p:sp>
          <p:nvSpPr>
            <p:cNvPr id="47121" name="Rectangle 15"/>
            <p:cNvSpPr>
              <a:spLocks noChangeArrowheads="1"/>
            </p:cNvSpPr>
            <p:nvPr/>
          </p:nvSpPr>
          <p:spPr bwMode="auto">
            <a:xfrm>
              <a:off x="3061" y="1752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/>
                <a:t>m</a:t>
              </a:r>
              <a:r>
                <a:rPr lang="tr-TR" altLang="tr-TR" sz="1400" baseline="-25000"/>
                <a:t>33</a:t>
              </a:r>
              <a:endParaRPr lang="en-US" altLang="tr-TR" sz="1400" baseline="-25000"/>
            </a:p>
          </p:txBody>
        </p:sp>
        <p:sp>
          <p:nvSpPr>
            <p:cNvPr id="47122" name="Rectangle 16"/>
            <p:cNvSpPr>
              <a:spLocks noChangeArrowheads="1"/>
            </p:cNvSpPr>
            <p:nvPr/>
          </p:nvSpPr>
          <p:spPr bwMode="auto">
            <a:xfrm>
              <a:off x="3332" y="1752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 baseline="-25000">
                  <a:latin typeface="Tahoma" panose="020B0604030504040204" pitchFamily="34" charset="0"/>
                </a:rPr>
                <a:t>.....</a:t>
              </a:r>
              <a:endParaRPr lang="en-US" altLang="tr-TR" sz="1400" baseline="-25000">
                <a:latin typeface="Tahoma" panose="020B0604030504040204" pitchFamily="34" charset="0"/>
              </a:endParaRPr>
            </a:p>
          </p:txBody>
        </p:sp>
        <p:sp>
          <p:nvSpPr>
            <p:cNvPr id="47123" name="Rectangle 17"/>
            <p:cNvSpPr>
              <a:spLocks noChangeArrowheads="1"/>
            </p:cNvSpPr>
            <p:nvPr/>
          </p:nvSpPr>
          <p:spPr bwMode="auto">
            <a:xfrm>
              <a:off x="3604" y="1752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/>
                <a:t>m</a:t>
              </a:r>
              <a:r>
                <a:rPr lang="tr-TR" altLang="tr-TR" sz="1400" baseline="-25000"/>
                <a:t>n1</a:t>
              </a:r>
              <a:endParaRPr lang="en-US" altLang="tr-TR" sz="1400" baseline="-25000"/>
            </a:p>
          </p:txBody>
        </p:sp>
      </p:grpSp>
      <p:grpSp>
        <p:nvGrpSpPr>
          <p:cNvPr id="47113" name="Group 18"/>
          <p:cNvGrpSpPr>
            <a:grpSpLocks/>
          </p:cNvGrpSpPr>
          <p:nvPr/>
        </p:nvGrpSpPr>
        <p:grpSpPr bwMode="auto">
          <a:xfrm>
            <a:off x="7308850" y="2781300"/>
            <a:ext cx="1725613" cy="287338"/>
            <a:chOff x="2789" y="1752"/>
            <a:chExt cx="1087" cy="181"/>
          </a:xfrm>
        </p:grpSpPr>
        <p:sp>
          <p:nvSpPr>
            <p:cNvPr id="47116" name="Rectangle 19"/>
            <p:cNvSpPr>
              <a:spLocks noChangeArrowheads="1"/>
            </p:cNvSpPr>
            <p:nvPr/>
          </p:nvSpPr>
          <p:spPr bwMode="auto">
            <a:xfrm>
              <a:off x="2789" y="1752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/>
                <a:t>m</a:t>
              </a:r>
              <a:r>
                <a:rPr lang="tr-TR" altLang="tr-TR" sz="1400" baseline="-25000"/>
                <a:t>n2</a:t>
              </a:r>
              <a:endParaRPr lang="en-US" altLang="tr-TR" sz="1400" baseline="-25000"/>
            </a:p>
          </p:txBody>
        </p:sp>
        <p:sp>
          <p:nvSpPr>
            <p:cNvPr id="47117" name="Rectangle 20"/>
            <p:cNvSpPr>
              <a:spLocks noChangeArrowheads="1"/>
            </p:cNvSpPr>
            <p:nvPr/>
          </p:nvSpPr>
          <p:spPr bwMode="auto">
            <a:xfrm>
              <a:off x="3061" y="1752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/>
                <a:t>m</a:t>
              </a:r>
              <a:r>
                <a:rPr lang="tr-TR" altLang="tr-TR" sz="1400" baseline="-25000"/>
                <a:t>n3</a:t>
              </a:r>
              <a:endParaRPr lang="en-US" altLang="tr-TR" sz="1400" baseline="-25000"/>
            </a:p>
          </p:txBody>
        </p:sp>
        <p:sp>
          <p:nvSpPr>
            <p:cNvPr id="47118" name="Rectangle 21"/>
            <p:cNvSpPr>
              <a:spLocks noChangeArrowheads="1"/>
            </p:cNvSpPr>
            <p:nvPr/>
          </p:nvSpPr>
          <p:spPr bwMode="auto">
            <a:xfrm>
              <a:off x="3332" y="1752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 baseline="-25000">
                  <a:latin typeface="Tahoma" panose="020B0604030504040204" pitchFamily="34" charset="0"/>
                </a:rPr>
                <a:t>......</a:t>
              </a:r>
              <a:endParaRPr lang="en-US" altLang="tr-TR" sz="1400" baseline="-25000">
                <a:latin typeface="Tahoma" panose="020B0604030504040204" pitchFamily="34" charset="0"/>
              </a:endParaRPr>
            </a:p>
          </p:txBody>
        </p:sp>
        <p:sp>
          <p:nvSpPr>
            <p:cNvPr id="47119" name="Rectangle 22"/>
            <p:cNvSpPr>
              <a:spLocks noChangeArrowheads="1"/>
            </p:cNvSpPr>
            <p:nvPr/>
          </p:nvSpPr>
          <p:spPr bwMode="auto">
            <a:xfrm>
              <a:off x="3604" y="1752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/>
                <a:t>m</a:t>
              </a:r>
              <a:r>
                <a:rPr lang="tr-TR" altLang="tr-TR" sz="1400" baseline="-25000"/>
                <a:t>nn</a:t>
              </a:r>
              <a:endParaRPr lang="en-US" altLang="tr-TR" sz="1400" baseline="-25000"/>
            </a:p>
          </p:txBody>
        </p:sp>
      </p:grpSp>
      <p:sp>
        <p:nvSpPr>
          <p:cNvPr id="47114" name="Text Box 23"/>
          <p:cNvSpPr txBox="1">
            <a:spLocks noChangeArrowheads="1"/>
          </p:cNvSpPr>
          <p:nvPr/>
        </p:nvSpPr>
        <p:spPr bwMode="auto">
          <a:xfrm>
            <a:off x="3276600" y="2420938"/>
            <a:ext cx="4489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/>
              <a:t>k </a:t>
            </a:r>
            <a:r>
              <a:rPr lang="tr-TR" altLang="tr-TR" sz="1800">
                <a:sym typeface="Symbol" panose="05050102010706020507" pitchFamily="18" charset="2"/>
              </a:rPr>
              <a:t>     0     1      2     3     4      5    .... </a:t>
            </a:r>
            <a:r>
              <a:rPr lang="tr-TR" altLang="tr-TR" sz="1400">
                <a:sym typeface="Symbol" panose="05050102010706020507" pitchFamily="18" charset="2"/>
              </a:rPr>
              <a:t>n(n-1)/2  .... </a:t>
            </a:r>
          </a:p>
        </p:txBody>
      </p:sp>
      <p:sp>
        <p:nvSpPr>
          <p:cNvPr id="241688" name="Text Box 24"/>
          <p:cNvSpPr txBox="1">
            <a:spLocks noChangeArrowheads="1"/>
          </p:cNvSpPr>
          <p:nvPr/>
        </p:nvSpPr>
        <p:spPr bwMode="auto">
          <a:xfrm>
            <a:off x="2627313" y="4076700"/>
            <a:ext cx="3097212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2400" b="1">
                <a:solidFill>
                  <a:srgbClr val="FF0000"/>
                </a:solidFill>
              </a:rPr>
              <a:t>k</a:t>
            </a:r>
            <a:r>
              <a:rPr lang="tr-TR" altLang="tr-TR" sz="2400">
                <a:solidFill>
                  <a:srgbClr val="FF0000"/>
                </a:solidFill>
              </a:rPr>
              <a:t>=f(i,j)=</a:t>
            </a:r>
            <a:r>
              <a:rPr lang="tr-TR" altLang="tr-TR" sz="2400" b="1">
                <a:solidFill>
                  <a:srgbClr val="FF0000"/>
                </a:solidFill>
              </a:rPr>
              <a:t>i(i-1)/2+j-1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2400" b="1">
                <a:solidFill>
                  <a:srgbClr val="FF0000"/>
                </a:solidFill>
              </a:rPr>
              <a:t>                 </a:t>
            </a:r>
            <a:r>
              <a:rPr lang="tr-TR" altLang="tr-TR" sz="2400" b="1">
                <a:solidFill>
                  <a:srgbClr val="FF0000"/>
                </a:solidFill>
                <a:sym typeface="Symbol" panose="05050102010706020507" pitchFamily="18" charset="2"/>
              </a:rPr>
              <a:t>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2400" b="1">
                <a:solidFill>
                  <a:srgbClr val="FF0000"/>
                </a:solidFill>
                <a:sym typeface="Symbol" panose="05050102010706020507" pitchFamily="18" charset="2"/>
              </a:rPr>
              <a:t>m</a:t>
            </a:r>
            <a:r>
              <a:rPr lang="tr-TR" altLang="tr-TR" sz="2400" b="1" baseline="-25000">
                <a:solidFill>
                  <a:srgbClr val="FF0000"/>
                </a:solidFill>
                <a:sym typeface="Symbol" panose="05050102010706020507" pitchFamily="18" charset="2"/>
              </a:rPr>
              <a:t>ij </a:t>
            </a:r>
            <a:r>
              <a:rPr lang="tr-TR" altLang="tr-TR" sz="2400" b="1">
                <a:solidFill>
                  <a:srgbClr val="FF0000"/>
                </a:solidFill>
                <a:sym typeface="Symbol" panose="05050102010706020507" pitchFamily="18" charset="2"/>
              </a:rPr>
              <a:t>= a[</a:t>
            </a:r>
            <a:r>
              <a:rPr lang="tr-TR" altLang="tr-TR" sz="1800" b="1">
                <a:solidFill>
                  <a:srgbClr val="FF0000"/>
                </a:solidFill>
              </a:rPr>
              <a:t>i(i-1)/2+j-1</a:t>
            </a:r>
            <a:r>
              <a:rPr lang="tr-TR" altLang="tr-TR" sz="2400" b="1">
                <a:solidFill>
                  <a:srgbClr val="FF0000"/>
                </a:solidFill>
                <a:sym typeface="Symbol" panose="05050102010706020507" pitchFamily="18" charset="2"/>
              </a:rPr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8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C7789D-8572-4290-9E98-97495BA46538}" type="datetime4">
              <a:rPr lang="en-US" altLang="tr-TR" sz="1400" smtClean="0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8131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solidFill>
                  <a:srgbClr val="000000"/>
                </a:solidFill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813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128E7A-84D6-429B-834B-CC2E772E747C}" type="slidenum">
              <a:rPr lang="tr-TR" altLang="tr-TR" sz="1400" smtClean="0">
                <a:solidFill>
                  <a:srgbClr val="000000"/>
                </a:solidFill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tr-TR" altLang="tr-TR" sz="14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8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Case 1: Example for </a:t>
            </a:r>
            <a:r>
              <a:rPr lang="en-US" altLang="tr-TR"/>
              <a:t>Upp</a:t>
            </a:r>
            <a:r>
              <a:rPr lang="tr-TR" altLang="tr-TR"/>
              <a:t>er Triangular Matrices</a:t>
            </a:r>
            <a:endParaRPr lang="en-US" altLang="tr-TR"/>
          </a:p>
        </p:txBody>
      </p:sp>
      <p:grpSp>
        <p:nvGrpSpPr>
          <p:cNvPr id="48134" name="Group 12"/>
          <p:cNvGrpSpPr>
            <a:grpSpLocks/>
          </p:cNvGrpSpPr>
          <p:nvPr/>
        </p:nvGrpSpPr>
        <p:grpSpPr bwMode="auto">
          <a:xfrm>
            <a:off x="3563938" y="2781300"/>
            <a:ext cx="1725612" cy="287338"/>
            <a:chOff x="2789" y="1752"/>
            <a:chExt cx="1087" cy="181"/>
          </a:xfrm>
        </p:grpSpPr>
        <p:sp>
          <p:nvSpPr>
            <p:cNvPr id="48148" name="Rectangle 8"/>
            <p:cNvSpPr>
              <a:spLocks noChangeArrowheads="1"/>
            </p:cNvSpPr>
            <p:nvPr/>
          </p:nvSpPr>
          <p:spPr bwMode="auto">
            <a:xfrm>
              <a:off x="2789" y="1752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solidFill>
                    <a:srgbClr val="000000"/>
                  </a:solidFill>
                </a:rPr>
                <a:t>m</a:t>
              </a:r>
              <a:r>
                <a:rPr lang="tr-TR" altLang="tr-TR" sz="1400" baseline="-25000">
                  <a:solidFill>
                    <a:srgbClr val="000000"/>
                  </a:solidFill>
                </a:rPr>
                <a:t>11</a:t>
              </a:r>
              <a:endParaRPr lang="en-US" altLang="tr-TR" sz="1400" baseline="-25000">
                <a:solidFill>
                  <a:srgbClr val="000000"/>
                </a:solidFill>
              </a:endParaRPr>
            </a:p>
          </p:txBody>
        </p:sp>
        <p:sp>
          <p:nvSpPr>
            <p:cNvPr id="48149" name="Rectangle 9"/>
            <p:cNvSpPr>
              <a:spLocks noChangeArrowheads="1"/>
            </p:cNvSpPr>
            <p:nvPr/>
          </p:nvSpPr>
          <p:spPr bwMode="auto">
            <a:xfrm>
              <a:off x="3061" y="1752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solidFill>
                    <a:srgbClr val="000000"/>
                  </a:solidFill>
                </a:rPr>
                <a:t>m</a:t>
              </a:r>
              <a:r>
                <a:rPr lang="tr-TR" altLang="tr-TR" sz="1400" baseline="-25000">
                  <a:solidFill>
                    <a:srgbClr val="000000"/>
                  </a:solidFill>
                </a:rPr>
                <a:t>1</a:t>
              </a:r>
              <a:r>
                <a:rPr lang="en-US" altLang="tr-TR" sz="1400" baseline="-250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48150" name="Rectangle 10"/>
            <p:cNvSpPr>
              <a:spLocks noChangeArrowheads="1"/>
            </p:cNvSpPr>
            <p:nvPr/>
          </p:nvSpPr>
          <p:spPr bwMode="auto">
            <a:xfrm>
              <a:off x="3332" y="1752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solidFill>
                    <a:srgbClr val="000000"/>
                  </a:solidFill>
                </a:rPr>
                <a:t>m</a:t>
              </a:r>
              <a:r>
                <a:rPr lang="en-US" altLang="tr-TR" sz="1400" baseline="-25000">
                  <a:solidFill>
                    <a:srgbClr val="000000"/>
                  </a:solidFill>
                </a:rPr>
                <a:t>13</a:t>
              </a:r>
            </a:p>
          </p:txBody>
        </p:sp>
        <p:sp>
          <p:nvSpPr>
            <p:cNvPr id="48151" name="Rectangle 11"/>
            <p:cNvSpPr>
              <a:spLocks noChangeArrowheads="1"/>
            </p:cNvSpPr>
            <p:nvPr/>
          </p:nvSpPr>
          <p:spPr bwMode="auto">
            <a:xfrm>
              <a:off x="3604" y="1752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tr-TR" sz="1400">
                  <a:solidFill>
                    <a:srgbClr val="000000"/>
                  </a:solidFill>
                </a:rPr>
                <a:t>…</a:t>
              </a:r>
              <a:endParaRPr lang="en-US" altLang="tr-TR" sz="1400" baseline="-25000">
                <a:solidFill>
                  <a:srgbClr val="000000"/>
                </a:solidFill>
              </a:endParaRPr>
            </a:p>
          </p:txBody>
        </p:sp>
      </p:grpSp>
      <p:grpSp>
        <p:nvGrpSpPr>
          <p:cNvPr id="48135" name="Group 13"/>
          <p:cNvGrpSpPr>
            <a:grpSpLocks/>
          </p:cNvGrpSpPr>
          <p:nvPr/>
        </p:nvGrpSpPr>
        <p:grpSpPr bwMode="auto">
          <a:xfrm>
            <a:off x="5292725" y="2781300"/>
            <a:ext cx="1725613" cy="287338"/>
            <a:chOff x="2789" y="1752"/>
            <a:chExt cx="1087" cy="181"/>
          </a:xfrm>
        </p:grpSpPr>
        <p:sp>
          <p:nvSpPr>
            <p:cNvPr id="48144" name="Rectangle 14"/>
            <p:cNvSpPr>
              <a:spLocks noChangeArrowheads="1"/>
            </p:cNvSpPr>
            <p:nvPr/>
          </p:nvSpPr>
          <p:spPr bwMode="auto">
            <a:xfrm>
              <a:off x="2789" y="1752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solidFill>
                    <a:srgbClr val="000000"/>
                  </a:solidFill>
                </a:rPr>
                <a:t>m</a:t>
              </a:r>
              <a:r>
                <a:rPr lang="en-US" altLang="tr-TR" sz="1400" baseline="-25000">
                  <a:solidFill>
                    <a:srgbClr val="000000"/>
                  </a:solidFill>
                </a:rPr>
                <a:t>1n</a:t>
              </a:r>
            </a:p>
          </p:txBody>
        </p:sp>
        <p:sp>
          <p:nvSpPr>
            <p:cNvPr id="48145" name="Rectangle 15"/>
            <p:cNvSpPr>
              <a:spLocks noChangeArrowheads="1"/>
            </p:cNvSpPr>
            <p:nvPr/>
          </p:nvSpPr>
          <p:spPr bwMode="auto">
            <a:xfrm>
              <a:off x="3061" y="1752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solidFill>
                    <a:srgbClr val="000000"/>
                  </a:solidFill>
                </a:rPr>
                <a:t>m</a:t>
              </a:r>
              <a:r>
                <a:rPr lang="en-US" altLang="tr-TR" sz="1400" baseline="-25000">
                  <a:solidFill>
                    <a:srgbClr val="000000"/>
                  </a:solidFill>
                </a:rPr>
                <a:t>22</a:t>
              </a:r>
            </a:p>
          </p:txBody>
        </p:sp>
        <p:sp>
          <p:nvSpPr>
            <p:cNvPr id="48146" name="Rectangle 16"/>
            <p:cNvSpPr>
              <a:spLocks noChangeArrowheads="1"/>
            </p:cNvSpPr>
            <p:nvPr/>
          </p:nvSpPr>
          <p:spPr bwMode="auto">
            <a:xfrm>
              <a:off x="3332" y="1752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 baseline="-25000">
                  <a:solidFill>
                    <a:srgbClr val="000000"/>
                  </a:solidFill>
                  <a:latin typeface="Tahoma" panose="020B0604030504040204" pitchFamily="34" charset="0"/>
                </a:rPr>
                <a:t>.....</a:t>
              </a:r>
              <a:endParaRPr lang="en-US" altLang="tr-TR" sz="1400" baseline="-25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8147" name="Rectangle 17"/>
            <p:cNvSpPr>
              <a:spLocks noChangeArrowheads="1"/>
            </p:cNvSpPr>
            <p:nvPr/>
          </p:nvSpPr>
          <p:spPr bwMode="auto">
            <a:xfrm>
              <a:off x="3604" y="1752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solidFill>
                    <a:srgbClr val="000000"/>
                  </a:solidFill>
                </a:rPr>
                <a:t>m</a:t>
              </a:r>
              <a:r>
                <a:rPr lang="en-US" altLang="tr-TR" sz="1400" baseline="-25000">
                  <a:solidFill>
                    <a:srgbClr val="000000"/>
                  </a:solidFill>
                </a:rPr>
                <a:t>2n</a:t>
              </a:r>
            </a:p>
          </p:txBody>
        </p:sp>
      </p:grpSp>
      <p:grpSp>
        <p:nvGrpSpPr>
          <p:cNvPr id="48136" name="Group 18"/>
          <p:cNvGrpSpPr>
            <a:grpSpLocks/>
          </p:cNvGrpSpPr>
          <p:nvPr/>
        </p:nvGrpSpPr>
        <p:grpSpPr bwMode="auto">
          <a:xfrm>
            <a:off x="7019925" y="2781300"/>
            <a:ext cx="1725613" cy="287338"/>
            <a:chOff x="2789" y="1752"/>
            <a:chExt cx="1087" cy="181"/>
          </a:xfrm>
        </p:grpSpPr>
        <p:sp>
          <p:nvSpPr>
            <p:cNvPr id="48140" name="Rectangle 19"/>
            <p:cNvSpPr>
              <a:spLocks noChangeArrowheads="1"/>
            </p:cNvSpPr>
            <p:nvPr/>
          </p:nvSpPr>
          <p:spPr bwMode="auto">
            <a:xfrm>
              <a:off x="2789" y="1752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solidFill>
                    <a:srgbClr val="000000"/>
                  </a:solidFill>
                </a:rPr>
                <a:t>m</a:t>
              </a:r>
              <a:r>
                <a:rPr lang="en-US" altLang="tr-TR" sz="1400" baseline="-25000">
                  <a:solidFill>
                    <a:srgbClr val="000000"/>
                  </a:solidFill>
                </a:rPr>
                <a:t>33</a:t>
              </a:r>
            </a:p>
          </p:txBody>
        </p:sp>
        <p:sp>
          <p:nvSpPr>
            <p:cNvPr id="48141" name="Rectangle 20"/>
            <p:cNvSpPr>
              <a:spLocks noChangeArrowheads="1"/>
            </p:cNvSpPr>
            <p:nvPr/>
          </p:nvSpPr>
          <p:spPr bwMode="auto">
            <a:xfrm>
              <a:off x="3061" y="1752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solidFill>
                    <a:srgbClr val="000000"/>
                  </a:solidFill>
                </a:rPr>
                <a:t>m</a:t>
              </a:r>
              <a:r>
                <a:rPr lang="en-US" altLang="tr-TR" sz="1400" baseline="-25000">
                  <a:solidFill>
                    <a:srgbClr val="000000"/>
                  </a:solidFill>
                </a:rPr>
                <a:t>3n</a:t>
              </a:r>
            </a:p>
          </p:txBody>
        </p:sp>
        <p:sp>
          <p:nvSpPr>
            <p:cNvPr id="48142" name="Rectangle 21"/>
            <p:cNvSpPr>
              <a:spLocks noChangeArrowheads="1"/>
            </p:cNvSpPr>
            <p:nvPr/>
          </p:nvSpPr>
          <p:spPr bwMode="auto">
            <a:xfrm>
              <a:off x="3332" y="1752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 baseline="-25000">
                  <a:solidFill>
                    <a:srgbClr val="000000"/>
                  </a:solidFill>
                  <a:latin typeface="Tahoma" panose="020B0604030504040204" pitchFamily="34" charset="0"/>
                </a:rPr>
                <a:t>......</a:t>
              </a:r>
              <a:endParaRPr lang="en-US" altLang="tr-TR" sz="1400" baseline="-25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8143" name="Rectangle 22"/>
            <p:cNvSpPr>
              <a:spLocks noChangeArrowheads="1"/>
            </p:cNvSpPr>
            <p:nvPr/>
          </p:nvSpPr>
          <p:spPr bwMode="auto">
            <a:xfrm>
              <a:off x="3604" y="1752"/>
              <a:ext cx="272" cy="1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b" anchorCtr="1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tr-TR" altLang="tr-TR" sz="1400">
                  <a:solidFill>
                    <a:srgbClr val="000000"/>
                  </a:solidFill>
                </a:rPr>
                <a:t>m</a:t>
              </a:r>
              <a:r>
                <a:rPr lang="tr-TR" altLang="tr-TR" sz="1400" baseline="-25000">
                  <a:solidFill>
                    <a:srgbClr val="000000"/>
                  </a:solidFill>
                </a:rPr>
                <a:t>nn</a:t>
              </a:r>
              <a:endParaRPr lang="en-US" altLang="tr-TR" sz="1400" baseline="-25000">
                <a:solidFill>
                  <a:srgbClr val="000000"/>
                </a:solidFill>
              </a:endParaRPr>
            </a:p>
          </p:txBody>
        </p:sp>
      </p:grpSp>
      <p:sp>
        <p:nvSpPr>
          <p:cNvPr id="48137" name="Text Box 23"/>
          <p:cNvSpPr txBox="1">
            <a:spLocks noChangeArrowheads="1"/>
          </p:cNvSpPr>
          <p:nvPr/>
        </p:nvSpPr>
        <p:spPr bwMode="auto">
          <a:xfrm>
            <a:off x="2987675" y="2420938"/>
            <a:ext cx="59769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solidFill>
                  <a:srgbClr val="000000"/>
                </a:solidFill>
              </a:rPr>
              <a:t>k </a:t>
            </a:r>
            <a:r>
              <a:rPr lang="tr-TR" altLang="tr-TR" sz="1400">
                <a:solidFill>
                  <a:srgbClr val="000000"/>
                </a:solidFill>
                <a:sym typeface="Symbol" panose="05050102010706020507" pitchFamily="18" charset="2"/>
              </a:rPr>
              <a:t>    </a:t>
            </a:r>
            <a:r>
              <a:rPr lang="en-US" altLang="tr-TR" sz="1400">
                <a:solidFill>
                  <a:srgbClr val="000000"/>
                </a:solidFill>
                <a:sym typeface="Symbol" panose="05050102010706020507" pitchFamily="18" charset="2"/>
              </a:rPr>
              <a:t>    </a:t>
            </a:r>
            <a:r>
              <a:rPr lang="tr-TR" altLang="tr-TR" sz="1400">
                <a:solidFill>
                  <a:srgbClr val="000000"/>
                </a:solidFill>
                <a:sym typeface="Symbol" panose="05050102010706020507" pitchFamily="18" charset="2"/>
              </a:rPr>
              <a:t>0   </a:t>
            </a:r>
            <a:r>
              <a:rPr lang="en-US" altLang="tr-TR" sz="1400">
                <a:solidFill>
                  <a:srgbClr val="000000"/>
                </a:solidFill>
                <a:sym typeface="Symbol" panose="05050102010706020507" pitchFamily="18" charset="2"/>
              </a:rPr>
              <a:t>   </a:t>
            </a:r>
            <a:r>
              <a:rPr lang="tr-TR" altLang="tr-TR" sz="1400">
                <a:solidFill>
                  <a:srgbClr val="000000"/>
                </a:solidFill>
                <a:sym typeface="Symbol" panose="05050102010706020507" pitchFamily="18" charset="2"/>
              </a:rPr>
              <a:t>  1      </a:t>
            </a:r>
            <a:r>
              <a:rPr lang="en-US" altLang="tr-TR" sz="1400">
                <a:solidFill>
                  <a:srgbClr val="000000"/>
                </a:solidFill>
                <a:sym typeface="Symbol" panose="05050102010706020507" pitchFamily="18" charset="2"/>
              </a:rPr>
              <a:t>  </a:t>
            </a:r>
            <a:r>
              <a:rPr lang="tr-TR" altLang="tr-TR" sz="1400">
                <a:solidFill>
                  <a:srgbClr val="000000"/>
                </a:solidFill>
                <a:sym typeface="Symbol" panose="05050102010706020507" pitchFamily="18" charset="2"/>
              </a:rPr>
              <a:t>2    </a:t>
            </a:r>
            <a:r>
              <a:rPr lang="en-US" altLang="tr-TR" sz="1400">
                <a:solidFill>
                  <a:srgbClr val="000000"/>
                </a:solidFill>
                <a:sym typeface="Symbol" panose="05050102010706020507" pitchFamily="18" charset="2"/>
              </a:rPr>
              <a:t>  </a:t>
            </a:r>
            <a:r>
              <a:rPr lang="tr-TR" altLang="tr-TR" sz="140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tr-TR" sz="1400">
                <a:solidFill>
                  <a:srgbClr val="000000"/>
                </a:solidFill>
                <a:sym typeface="Symbol" panose="05050102010706020507" pitchFamily="18" charset="2"/>
              </a:rPr>
              <a:t>…</a:t>
            </a:r>
            <a:r>
              <a:rPr lang="tr-TR" altLang="tr-TR" sz="140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tr-TR" sz="1400">
                <a:solidFill>
                  <a:srgbClr val="000000"/>
                </a:solidFill>
                <a:sym typeface="Symbol" panose="05050102010706020507" pitchFamily="18" charset="2"/>
              </a:rPr>
              <a:t>   </a:t>
            </a:r>
            <a:r>
              <a:rPr lang="tr-TR" altLang="tr-TR" sz="140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tr-TR" sz="1400">
                <a:solidFill>
                  <a:srgbClr val="000000"/>
                </a:solidFill>
                <a:sym typeface="Symbol" panose="05050102010706020507" pitchFamily="18" charset="2"/>
              </a:rPr>
              <a:t>n-1</a:t>
            </a:r>
            <a:r>
              <a:rPr lang="tr-TR" altLang="tr-TR" sz="1400">
                <a:solidFill>
                  <a:srgbClr val="000000"/>
                </a:solidFill>
                <a:sym typeface="Symbol" panose="05050102010706020507" pitchFamily="18" charset="2"/>
              </a:rPr>
              <a:t>    </a:t>
            </a:r>
            <a:r>
              <a:rPr lang="en-US" altLang="tr-TR" sz="1400">
                <a:solidFill>
                  <a:srgbClr val="000000"/>
                </a:solidFill>
                <a:sym typeface="Symbol" panose="05050102010706020507" pitchFamily="18" charset="2"/>
              </a:rPr>
              <a:t>  n</a:t>
            </a:r>
            <a:r>
              <a:rPr lang="tr-TR" altLang="tr-TR" sz="140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tr-TR" sz="140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tr-TR" altLang="tr-TR" sz="140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tr-TR" sz="140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tr-TR" altLang="tr-TR" sz="1400">
                <a:solidFill>
                  <a:srgbClr val="000000"/>
                </a:solidFill>
                <a:sym typeface="Symbol" panose="05050102010706020507" pitchFamily="18" charset="2"/>
              </a:rPr>
              <a:t> ....</a:t>
            </a:r>
            <a:r>
              <a:rPr lang="en-US" altLang="tr-TR" sz="1400">
                <a:solidFill>
                  <a:srgbClr val="000000"/>
                </a:solidFill>
                <a:sym typeface="Symbol" panose="05050102010706020507" pitchFamily="18" charset="2"/>
              </a:rPr>
              <a:t>     2n-2</a:t>
            </a:r>
            <a:r>
              <a:rPr lang="tr-TR" altLang="tr-TR" sz="140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tr-TR" sz="1400">
                <a:solidFill>
                  <a:srgbClr val="000000"/>
                </a:solidFill>
                <a:sym typeface="Symbol" panose="05050102010706020507" pitchFamily="18" charset="2"/>
              </a:rPr>
              <a:t>2n-1…3n-4…  </a:t>
            </a:r>
            <a:r>
              <a:rPr lang="tr-TR" altLang="tr-TR" sz="1400">
                <a:solidFill>
                  <a:srgbClr val="000000"/>
                </a:solidFill>
                <a:sym typeface="Symbol" panose="05050102010706020507" pitchFamily="18" charset="2"/>
              </a:rPr>
              <a:t>n(n</a:t>
            </a:r>
            <a:r>
              <a:rPr lang="en-US" altLang="tr-TR" sz="1400">
                <a:solidFill>
                  <a:srgbClr val="000000"/>
                </a:solidFill>
                <a:sym typeface="Symbol" panose="05050102010706020507" pitchFamily="18" charset="2"/>
              </a:rPr>
              <a:t>+</a:t>
            </a:r>
            <a:r>
              <a:rPr lang="tr-TR" altLang="tr-TR" sz="1400">
                <a:solidFill>
                  <a:srgbClr val="000000"/>
                </a:solidFill>
                <a:sym typeface="Symbol" panose="05050102010706020507" pitchFamily="18" charset="2"/>
              </a:rPr>
              <a:t>1)/2</a:t>
            </a:r>
            <a:r>
              <a:rPr lang="en-US" altLang="tr-TR" sz="1400">
                <a:solidFill>
                  <a:srgbClr val="000000"/>
                </a:solidFill>
                <a:sym typeface="Symbol" panose="05050102010706020507" pitchFamily="18" charset="2"/>
              </a:rPr>
              <a:t>-1</a:t>
            </a:r>
            <a:r>
              <a:rPr lang="tr-TR" altLang="tr-TR" sz="140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48138" name="Object 4"/>
          <p:cNvGraphicFramePr>
            <a:graphicFrameLocks noChangeAspect="1"/>
          </p:cNvGraphicFramePr>
          <p:nvPr/>
        </p:nvGraphicFramePr>
        <p:xfrm>
          <a:off x="179388" y="2165350"/>
          <a:ext cx="2887662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8" name="Equation" r:id="rId3" imgW="1993900" imgH="1168400" progId="Equation.3">
                  <p:embed/>
                </p:oleObj>
              </mc:Choice>
              <mc:Fallback>
                <p:oleObj name="Equation" r:id="rId3" imgW="1993900" imgH="1168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165350"/>
                        <a:ext cx="2887662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TextBox 24"/>
          <p:cNvSpPr txBox="1">
            <a:spLocks noChangeArrowheads="1"/>
          </p:cNvSpPr>
          <p:nvPr/>
        </p:nvSpPr>
        <p:spPr bwMode="auto">
          <a:xfrm>
            <a:off x="3276600" y="3141663"/>
            <a:ext cx="55435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8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8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lang="en-US" altLang="tr-TR" sz="1800" baseline="-25000">
                <a:solidFill>
                  <a:srgbClr val="000000"/>
                </a:solidFill>
                <a:cs typeface="Times New Roman" panose="02020603050405020304" pitchFamily="18" charset="0"/>
              </a:rPr>
              <a:t>11</a:t>
            </a:r>
            <a:r>
              <a:rPr lang="en-US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 at k=0 m</a:t>
            </a:r>
            <a:r>
              <a:rPr lang="en-US" altLang="tr-TR" sz="1800" baseline="-25000">
                <a:solidFill>
                  <a:srgbClr val="000000"/>
                </a:solidFill>
                <a:cs typeface="Times New Roman" panose="02020603050405020304" pitchFamily="18" charset="0"/>
              </a:rPr>
              <a:t>1j</a:t>
            </a:r>
            <a:r>
              <a:rPr lang="en-US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 at k=j-1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lang="en-US" altLang="tr-TR" sz="1800" baseline="-25000">
                <a:solidFill>
                  <a:srgbClr val="000000"/>
                </a:solidFill>
                <a:cs typeface="Times New Roman" panose="02020603050405020304" pitchFamily="18" charset="0"/>
              </a:rPr>
              <a:t>22</a:t>
            </a:r>
            <a:r>
              <a:rPr lang="en-US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 at k=n m</a:t>
            </a:r>
            <a:r>
              <a:rPr lang="en-US" altLang="tr-TR" sz="1800" baseline="-25000">
                <a:solidFill>
                  <a:srgbClr val="000000"/>
                </a:solidFill>
                <a:cs typeface="Times New Roman" panose="02020603050405020304" pitchFamily="18" charset="0"/>
              </a:rPr>
              <a:t>2j</a:t>
            </a:r>
            <a:r>
              <a:rPr lang="en-US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 at k=n+j-2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 m</a:t>
            </a:r>
            <a:r>
              <a:rPr lang="en-US" altLang="tr-TR" sz="1800" baseline="-25000">
                <a:solidFill>
                  <a:srgbClr val="000000"/>
                </a:solidFill>
                <a:cs typeface="Times New Roman" panose="02020603050405020304" pitchFamily="18" charset="0"/>
              </a:rPr>
              <a:t>33</a:t>
            </a:r>
            <a:r>
              <a:rPr lang="en-US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 at k=2n-1 m</a:t>
            </a:r>
            <a:r>
              <a:rPr lang="en-US" altLang="tr-TR" sz="1800" baseline="-25000">
                <a:solidFill>
                  <a:srgbClr val="000000"/>
                </a:solidFill>
                <a:cs typeface="Times New Roman" panose="02020603050405020304" pitchFamily="18" charset="0"/>
              </a:rPr>
              <a:t>3j</a:t>
            </a:r>
            <a:r>
              <a:rPr lang="en-US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 at k=2n-1+j-3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lang="en-US" altLang="tr-TR" sz="1800" baseline="-25000">
                <a:solidFill>
                  <a:srgbClr val="000000"/>
                </a:solidFill>
                <a:cs typeface="Times New Roman" panose="02020603050405020304" pitchFamily="18" charset="0"/>
              </a:rPr>
              <a:t>44</a:t>
            </a:r>
            <a:r>
              <a:rPr lang="en-US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 at k=3n-3 m</a:t>
            </a:r>
            <a:r>
              <a:rPr lang="en-US" altLang="tr-TR" sz="1800" baseline="-25000">
                <a:solidFill>
                  <a:srgbClr val="000000"/>
                </a:solidFill>
                <a:cs typeface="Times New Roman" panose="02020603050405020304" pitchFamily="18" charset="0"/>
              </a:rPr>
              <a:t>4j</a:t>
            </a:r>
            <a:r>
              <a:rPr lang="en-US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 at k=3n-3+j-4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lang="en-US" altLang="tr-TR" sz="1800" baseline="-25000">
                <a:solidFill>
                  <a:srgbClr val="000000"/>
                </a:solidFill>
                <a:cs typeface="Times New Roman" panose="02020603050405020304" pitchFamily="18" charset="0"/>
              </a:rPr>
              <a:t>55</a:t>
            </a:r>
            <a:r>
              <a:rPr lang="en-US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 at k=4n-</a:t>
            </a:r>
            <a:r>
              <a:rPr lang="tr-TR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6</a:t>
            </a:r>
            <a:r>
              <a:rPr lang="en-US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 m</a:t>
            </a:r>
            <a:r>
              <a:rPr lang="en-US" altLang="tr-TR" sz="1800" baseline="-25000">
                <a:solidFill>
                  <a:srgbClr val="000000"/>
                </a:solidFill>
                <a:cs typeface="Times New Roman" panose="02020603050405020304" pitchFamily="18" charset="0"/>
              </a:rPr>
              <a:t>5j</a:t>
            </a:r>
            <a:r>
              <a:rPr lang="en-US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 at k=4n-</a:t>
            </a:r>
            <a:r>
              <a:rPr lang="tr-TR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6</a:t>
            </a:r>
            <a:r>
              <a:rPr lang="en-US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+j-5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lang="en-US" altLang="tr-TR" sz="1800" baseline="-25000">
                <a:solidFill>
                  <a:srgbClr val="000000"/>
                </a:solidFill>
                <a:cs typeface="Times New Roman" panose="02020603050405020304" pitchFamily="18" charset="0"/>
              </a:rPr>
              <a:t>66</a:t>
            </a:r>
            <a:r>
              <a:rPr lang="en-US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 at k=5n-1</a:t>
            </a:r>
            <a:r>
              <a:rPr lang="tr-TR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0</a:t>
            </a:r>
            <a:r>
              <a:rPr lang="en-US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 m</a:t>
            </a:r>
            <a:r>
              <a:rPr lang="en-US" altLang="tr-TR" sz="1800" baseline="-25000">
                <a:solidFill>
                  <a:srgbClr val="000000"/>
                </a:solidFill>
                <a:cs typeface="Times New Roman" panose="02020603050405020304" pitchFamily="18" charset="0"/>
              </a:rPr>
              <a:t>5j</a:t>
            </a:r>
            <a:r>
              <a:rPr lang="en-US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 at k=5n-1</a:t>
            </a:r>
            <a:r>
              <a:rPr lang="tr-TR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0</a:t>
            </a:r>
            <a:r>
              <a:rPr lang="en-US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+j-6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m</a:t>
            </a:r>
            <a:r>
              <a:rPr lang="en-US" altLang="tr-TR" sz="1800" baseline="-25000">
                <a:solidFill>
                  <a:srgbClr val="000000"/>
                </a:solidFill>
                <a:cs typeface="Times New Roman" panose="02020603050405020304" pitchFamily="18" charset="0"/>
              </a:rPr>
              <a:t>ii</a:t>
            </a:r>
            <a:r>
              <a:rPr lang="en-US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 at k=(i-1)n-(i-</a:t>
            </a:r>
            <a:r>
              <a:rPr lang="tr-TR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lang="tr-TR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tr-TR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-1)</a:t>
            </a:r>
            <a:r>
              <a:rPr lang="en-US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/2 m</a:t>
            </a:r>
            <a:r>
              <a:rPr lang="tr-TR" altLang="tr-TR" sz="1800" baseline="-25000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en-US" altLang="tr-TR" sz="1800" baseline="-25000">
                <a:solidFill>
                  <a:srgbClr val="000000"/>
                </a:solidFill>
                <a:cs typeface="Times New Roman" panose="02020603050405020304" pitchFamily="18" charset="0"/>
              </a:rPr>
              <a:t>j</a:t>
            </a:r>
            <a:r>
              <a:rPr lang="en-US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 at k=(i-1)n- (i-</a:t>
            </a:r>
            <a:r>
              <a:rPr lang="tr-TR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  <a:r>
              <a:rPr lang="en-US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lang="tr-TR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i</a:t>
            </a:r>
            <a:r>
              <a:rPr lang="tr-TR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-1)</a:t>
            </a:r>
            <a:r>
              <a:rPr lang="en-US" altLang="tr-TR" sz="1800">
                <a:solidFill>
                  <a:srgbClr val="000000"/>
                </a:solidFill>
                <a:cs typeface="Times New Roman" panose="02020603050405020304" pitchFamily="18" charset="0"/>
              </a:rPr>
              <a:t>/2+j-i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tr-TR" sz="18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tr-TR" sz="18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tr-TR" sz="180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tr-TR" altLang="tr-TR" sz="180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23FDD18-6D8C-40D9-A079-D8CB6EBF3E2C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49155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915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6BCF3D-A451-4B31-ABD3-6CA8FFD22135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491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Case 2: Non-trivial Info. Randomly Located</a:t>
            </a:r>
            <a:endParaRPr lang="en-US" altLang="tr-TR"/>
          </a:p>
        </p:txBody>
      </p:sp>
      <p:graphicFrame>
        <p:nvGraphicFramePr>
          <p:cNvPr id="49158" name="Object 3"/>
          <p:cNvGraphicFramePr>
            <a:graphicFrameLocks noChangeAspect="1"/>
          </p:cNvGraphicFramePr>
          <p:nvPr/>
        </p:nvGraphicFramePr>
        <p:xfrm>
          <a:off x="2627313" y="2565400"/>
          <a:ext cx="3097212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6" name="Equation" r:id="rId3" imgW="1498600" imgH="1143000" progId="Equation.3">
                  <p:embed/>
                </p:oleObj>
              </mc:Choice>
              <mc:Fallback>
                <p:oleObj name="Equation" r:id="rId3" imgW="1498600" imgH="1143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565400"/>
                        <a:ext cx="3097212" cy="235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Text Box 21"/>
          <p:cNvSpPr txBox="1">
            <a:spLocks noChangeArrowheads="1"/>
          </p:cNvSpPr>
          <p:nvPr/>
        </p:nvSpPr>
        <p:spPr bwMode="auto">
          <a:xfrm>
            <a:off x="1258888" y="2133600"/>
            <a:ext cx="1350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2400"/>
              <a:t>Example:</a:t>
            </a:r>
            <a:endParaRPr lang="en-US" altLang="tr-TR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407D35-BE99-4B7D-957A-89749A9BE221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11267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126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57599C-D563-40C9-9BB2-448B9CB30A2C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tr-TR"/>
              <a:t>Performance of Algorithms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tr-TR" sz="2000" dirty="0">
                <a:solidFill>
                  <a:srgbClr val="FF0000"/>
                </a:solidFill>
              </a:rPr>
              <a:t>Algorithm</a:t>
            </a:r>
            <a:r>
              <a:rPr lang="tr-TR" altLang="tr-TR" sz="2000" dirty="0">
                <a:solidFill>
                  <a:srgbClr val="FF0000"/>
                </a:solidFill>
              </a:rPr>
              <a:t>:</a:t>
            </a:r>
            <a:r>
              <a:rPr lang="en-US" altLang="tr-TR" sz="2000" dirty="0"/>
              <a:t> a </a:t>
            </a:r>
            <a:r>
              <a:rPr lang="en-US" altLang="tr-TR" sz="2000" i="1" dirty="0"/>
              <a:t>finite sequence of instructions</a:t>
            </a:r>
            <a:r>
              <a:rPr lang="en-US" altLang="tr-TR" sz="2000" dirty="0"/>
              <a:t> that the computer follows to solve a problem.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tr-TR" sz="2000" dirty="0"/>
              <a:t>Algorithms solving the </a:t>
            </a:r>
            <a:r>
              <a:rPr lang="en-US" altLang="tr-TR" sz="2000" i="1" dirty="0"/>
              <a:t>same problem</a:t>
            </a:r>
            <a:r>
              <a:rPr lang="en-US" altLang="tr-TR" sz="2000" dirty="0"/>
              <a:t> may </a:t>
            </a:r>
            <a:r>
              <a:rPr lang="en-US" altLang="tr-TR" sz="2000" i="1" dirty="0"/>
              <a:t>perform differently</a:t>
            </a:r>
            <a:r>
              <a:rPr lang="en-US" altLang="tr-TR" sz="2000" dirty="0"/>
              <a:t>.  Depending on </a:t>
            </a:r>
            <a:r>
              <a:rPr lang="en-US" altLang="tr-TR" sz="2000" i="1" dirty="0">
                <a:solidFill>
                  <a:srgbClr val="FF0000"/>
                </a:solidFill>
              </a:rPr>
              <a:t>resource requirements</a:t>
            </a:r>
            <a:r>
              <a:rPr lang="en-US" altLang="tr-TR" sz="2000" dirty="0"/>
              <a:t> an algorithm  may be </a:t>
            </a:r>
            <a:r>
              <a:rPr lang="en-US" altLang="tr-TR" sz="2000" i="1" dirty="0">
                <a:solidFill>
                  <a:srgbClr val="FF0000"/>
                </a:solidFill>
              </a:rPr>
              <a:t>feasible </a:t>
            </a:r>
            <a:r>
              <a:rPr lang="en-US" altLang="tr-TR" sz="2000" dirty="0"/>
              <a:t>or not.  To find out </a:t>
            </a:r>
            <a:r>
              <a:rPr lang="en-US" altLang="tr-TR" sz="2000" i="1" dirty="0">
                <a:solidFill>
                  <a:srgbClr val="FF0000"/>
                </a:solidFill>
              </a:rPr>
              <a:t>whether an algorithm </a:t>
            </a:r>
            <a:r>
              <a:rPr lang="en-US" altLang="tr-TR" sz="2000" dirty="0"/>
              <a:t>is usable or </a:t>
            </a:r>
            <a:r>
              <a:rPr lang="en-US" altLang="tr-TR" sz="2000" i="1" dirty="0">
                <a:solidFill>
                  <a:srgbClr val="FF0000"/>
                </a:solidFill>
              </a:rPr>
              <a:t>relatively better than another one </a:t>
            </a:r>
            <a:r>
              <a:rPr lang="en-US" altLang="tr-TR" sz="2000" dirty="0"/>
              <a:t>solving the same problem, its resource requirements should be determined.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b="1" dirty="0"/>
              <a:t>The </a:t>
            </a:r>
            <a:r>
              <a:rPr lang="en-US" altLang="en-US" sz="2000" b="1" i="1" dirty="0"/>
              <a:t>process of determining the resources of an algorithm</a:t>
            </a:r>
            <a:r>
              <a:rPr lang="en-US" altLang="en-US" sz="2000" b="1" dirty="0"/>
              <a:t> is called </a:t>
            </a:r>
            <a:r>
              <a:rPr lang="en-US" altLang="en-US" sz="2000" b="1" i="1" dirty="0">
                <a:solidFill>
                  <a:srgbClr val="FF0000"/>
                </a:solidFill>
              </a:rPr>
              <a:t>algorithm analysis</a:t>
            </a:r>
            <a:r>
              <a:rPr lang="en-US" altLang="en-US" sz="2000" b="1" dirty="0"/>
              <a:t>.</a:t>
            </a:r>
            <a:endParaRPr lang="en-US" altLang="tr-TR" sz="2000" dirty="0"/>
          </a:p>
          <a:p>
            <a:pPr eaLnBrk="1" hangingPunct="1">
              <a:lnSpc>
                <a:spcPct val="90000"/>
              </a:lnSpc>
            </a:pPr>
            <a:r>
              <a:rPr lang="en-US" altLang="tr-TR" sz="2000" dirty="0"/>
              <a:t>Two essential resources, hence, </a:t>
            </a:r>
            <a:r>
              <a:rPr lang="en-US" altLang="tr-TR" sz="2000" i="1" dirty="0"/>
              <a:t>performance criteria</a:t>
            </a:r>
            <a:r>
              <a:rPr lang="en-US" altLang="tr-TR" sz="2000" dirty="0"/>
              <a:t> of algorithms are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tr-TR" altLang="tr-TR" i="1" dirty="0">
                <a:solidFill>
                  <a:srgbClr val="FF0000"/>
                </a:solidFill>
              </a:rPr>
              <a:t>e</a:t>
            </a:r>
            <a:r>
              <a:rPr lang="en-US" altLang="tr-TR" i="1" dirty="0" err="1">
                <a:solidFill>
                  <a:srgbClr val="FF0000"/>
                </a:solidFill>
              </a:rPr>
              <a:t>xecution</a:t>
            </a:r>
            <a:r>
              <a:rPr lang="tr-TR" altLang="tr-TR" i="1" dirty="0">
                <a:solidFill>
                  <a:srgbClr val="FF0000"/>
                </a:solidFill>
              </a:rPr>
              <a:t> </a:t>
            </a:r>
            <a:r>
              <a:rPr lang="tr-TR" altLang="tr-TR" i="1" dirty="0" err="1">
                <a:solidFill>
                  <a:srgbClr val="FF0000"/>
                </a:solidFill>
              </a:rPr>
              <a:t>or</a:t>
            </a:r>
            <a:r>
              <a:rPr lang="tr-TR" altLang="tr-TR" i="1" dirty="0">
                <a:solidFill>
                  <a:srgbClr val="FF0000"/>
                </a:solidFill>
              </a:rPr>
              <a:t> </a:t>
            </a:r>
            <a:r>
              <a:rPr lang="tr-TR" altLang="tr-TR" i="1" dirty="0" err="1">
                <a:solidFill>
                  <a:srgbClr val="FF0000"/>
                </a:solidFill>
              </a:rPr>
              <a:t>running</a:t>
            </a:r>
            <a:r>
              <a:rPr lang="en-US" altLang="tr-TR" i="1" dirty="0">
                <a:solidFill>
                  <a:srgbClr val="FF0000"/>
                </a:solidFill>
              </a:rPr>
              <a:t> time</a:t>
            </a:r>
          </a:p>
          <a:p>
            <a:pPr lvl="1" eaLnBrk="1" hangingPunct="1">
              <a:lnSpc>
                <a:spcPct val="90000"/>
              </a:lnSpc>
              <a:buClr>
                <a:schemeClr val="tx1"/>
              </a:buClr>
            </a:pPr>
            <a:r>
              <a:rPr lang="en-US" altLang="tr-TR" i="1" dirty="0">
                <a:solidFill>
                  <a:srgbClr val="FF0000"/>
                </a:solidFill>
              </a:rPr>
              <a:t>memory space used</a:t>
            </a:r>
            <a:r>
              <a:rPr lang="en-US" altLang="tr-TR" sz="1800" dirty="0"/>
              <a:t>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C02D2D-4A7C-4AC1-8464-1D841C3721A0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50179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018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7AC963-B257-4C13-9FC2-87DDE742B913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Case 2:How to Efficiently Store...</a:t>
            </a:r>
            <a:endParaRPr lang="en-US" altLang="tr-TR"/>
          </a:p>
        </p:txBody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89138"/>
            <a:ext cx="7772400" cy="1584325"/>
          </a:xfrm>
        </p:spPr>
        <p:txBody>
          <a:bodyPr/>
          <a:lstStyle/>
          <a:p>
            <a:pPr eaLnBrk="1" hangingPunct="1"/>
            <a:r>
              <a:rPr lang="tr-TR" altLang="tr-TR"/>
              <a:t>Store only the non-trivial information in a </a:t>
            </a:r>
            <a:r>
              <a:rPr lang="tr-TR" altLang="tr-TR" i="1"/>
              <a:t>1-dim</a:t>
            </a:r>
            <a:r>
              <a:rPr lang="tr-TR" altLang="tr-TR"/>
              <a:t> array </a:t>
            </a:r>
            <a:r>
              <a:rPr lang="tr-TR" altLang="tr-TR" i="1"/>
              <a:t>a</a:t>
            </a:r>
            <a:r>
              <a:rPr lang="tr-TR" altLang="tr-TR"/>
              <a:t> along with the entry coordinates.</a:t>
            </a:r>
          </a:p>
          <a:p>
            <a:pPr eaLnBrk="1" hangingPunct="1"/>
            <a:r>
              <a:rPr lang="tr-TR" altLang="tr-TR"/>
              <a:t>Example:</a:t>
            </a:r>
            <a:endParaRPr lang="en-US" altLang="tr-TR"/>
          </a:p>
        </p:txBody>
      </p:sp>
      <p:sp>
        <p:nvSpPr>
          <p:cNvPr id="50183" name="Rectangle 20"/>
          <p:cNvSpPr>
            <a:spLocks noChangeArrowheads="1"/>
          </p:cNvSpPr>
          <p:nvPr/>
        </p:nvSpPr>
        <p:spPr bwMode="auto">
          <a:xfrm>
            <a:off x="1692275" y="3860800"/>
            <a:ext cx="6477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/>
              <a:t>a;0,0</a:t>
            </a:r>
            <a:endParaRPr lang="en-US" altLang="tr-TR" sz="1400"/>
          </a:p>
        </p:txBody>
      </p:sp>
      <p:sp>
        <p:nvSpPr>
          <p:cNvPr id="50184" name="Rectangle 21"/>
          <p:cNvSpPr>
            <a:spLocks noChangeArrowheads="1"/>
          </p:cNvSpPr>
          <p:nvPr/>
        </p:nvSpPr>
        <p:spPr bwMode="auto">
          <a:xfrm>
            <a:off x="2339975" y="3860800"/>
            <a:ext cx="6477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/>
              <a:t>b;1,1</a:t>
            </a:r>
            <a:endParaRPr lang="en-US" altLang="tr-TR" sz="1400"/>
          </a:p>
        </p:txBody>
      </p:sp>
      <p:sp>
        <p:nvSpPr>
          <p:cNvPr id="50185" name="Rectangle 22"/>
          <p:cNvSpPr>
            <a:spLocks noChangeArrowheads="1"/>
          </p:cNvSpPr>
          <p:nvPr/>
        </p:nvSpPr>
        <p:spPr bwMode="auto">
          <a:xfrm>
            <a:off x="2987675" y="3860800"/>
            <a:ext cx="6477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/>
              <a:t>f;1,n-1</a:t>
            </a:r>
            <a:endParaRPr lang="en-US" altLang="tr-TR" sz="1400"/>
          </a:p>
        </p:txBody>
      </p:sp>
      <p:sp>
        <p:nvSpPr>
          <p:cNvPr id="50186" name="Rectangle 23"/>
          <p:cNvSpPr>
            <a:spLocks noChangeArrowheads="1"/>
          </p:cNvSpPr>
          <p:nvPr/>
        </p:nvSpPr>
        <p:spPr bwMode="auto">
          <a:xfrm>
            <a:off x="3635375" y="3860800"/>
            <a:ext cx="6477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/>
              <a:t>c;2,1</a:t>
            </a:r>
            <a:endParaRPr lang="en-US" altLang="tr-TR" sz="1400"/>
          </a:p>
        </p:txBody>
      </p:sp>
      <p:sp>
        <p:nvSpPr>
          <p:cNvPr id="50187" name="Rectangle 24"/>
          <p:cNvSpPr>
            <a:spLocks noChangeArrowheads="1"/>
          </p:cNvSpPr>
          <p:nvPr/>
        </p:nvSpPr>
        <p:spPr bwMode="auto">
          <a:xfrm>
            <a:off x="4284663" y="3860800"/>
            <a:ext cx="6477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/>
              <a:t>g;i,j</a:t>
            </a:r>
            <a:endParaRPr lang="en-US" altLang="tr-TR" sz="1400"/>
          </a:p>
        </p:txBody>
      </p:sp>
      <p:sp>
        <p:nvSpPr>
          <p:cNvPr id="50188" name="Rectangle 25"/>
          <p:cNvSpPr>
            <a:spLocks noChangeArrowheads="1"/>
          </p:cNvSpPr>
          <p:nvPr/>
        </p:nvSpPr>
        <p:spPr bwMode="auto">
          <a:xfrm>
            <a:off x="4932363" y="3860800"/>
            <a:ext cx="6477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/>
              <a:t>e;n-1,0</a:t>
            </a:r>
            <a:endParaRPr lang="en-US" altLang="tr-TR" sz="1400"/>
          </a:p>
        </p:txBody>
      </p:sp>
      <p:sp>
        <p:nvSpPr>
          <p:cNvPr id="50189" name="Rectangle 26"/>
          <p:cNvSpPr>
            <a:spLocks noChangeArrowheads="1"/>
          </p:cNvSpPr>
          <p:nvPr/>
        </p:nvSpPr>
        <p:spPr bwMode="auto">
          <a:xfrm>
            <a:off x="5580063" y="3860800"/>
            <a:ext cx="647700" cy="36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/>
              <a:t>d;n-1,2</a:t>
            </a:r>
            <a:endParaRPr lang="en-US" altLang="tr-TR" sz="1400"/>
          </a:p>
        </p:txBody>
      </p:sp>
      <p:sp>
        <p:nvSpPr>
          <p:cNvPr id="50190" name="Text Box 28"/>
          <p:cNvSpPr txBox="1">
            <a:spLocks noChangeArrowheads="1"/>
          </p:cNvSpPr>
          <p:nvPr/>
        </p:nvSpPr>
        <p:spPr bwMode="auto">
          <a:xfrm>
            <a:off x="1331913" y="3789363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2000"/>
              <a:t>a</a:t>
            </a:r>
            <a:endParaRPr lang="en-US" altLang="tr-TR" sz="2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tr-TR" sz="5400"/>
              <a:t>Recursion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FE0796-876A-4A70-9A27-04B140279E65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52227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222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9A0340-ECEB-435D-9CAB-64079CD7BB6A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522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Recursion</a:t>
            </a:r>
          </a:p>
        </p:txBody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b="1"/>
              <a:t>Definition: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i="1">
                <a:solidFill>
                  <a:srgbClr val="FF0000"/>
                </a:solidFill>
              </a:rPr>
              <a:t>Recursion</a:t>
            </a:r>
            <a:r>
              <a:rPr lang="en-US" altLang="tr-TR"/>
              <a:t> is a mathematical concept referring</a:t>
            </a:r>
            <a:endParaRPr lang="tr-TR" altLang="tr-TR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/>
              <a:t>to programs or functions calling or using </a:t>
            </a:r>
            <a:endParaRPr lang="tr-TR" altLang="tr-TR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/>
              <a:t>itself.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/>
              <a:t>A </a:t>
            </a:r>
            <a:r>
              <a:rPr lang="en-US" altLang="tr-TR" i="1">
                <a:solidFill>
                  <a:srgbClr val="FF0000"/>
                </a:solidFill>
              </a:rPr>
              <a:t>recursive function</a:t>
            </a:r>
            <a:r>
              <a:rPr lang="en-US" altLang="tr-TR"/>
              <a:t> is a functional piece of</a:t>
            </a:r>
            <a:endParaRPr lang="tr-TR" altLang="tr-TR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/>
              <a:t>c</a:t>
            </a:r>
            <a:r>
              <a:rPr lang="en-US" altLang="tr-TR"/>
              <a:t>ode</a:t>
            </a:r>
            <a:r>
              <a:rPr lang="tr-TR" altLang="tr-TR"/>
              <a:t> </a:t>
            </a:r>
            <a:r>
              <a:rPr lang="en-US" altLang="tr-TR"/>
              <a:t>that invokes or calls itself.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B3E044-C41D-4916-A780-0D87C948AA7F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53251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325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A8E1B8-4FDE-4186-A45E-07833810DA1E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Recursion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b="1"/>
              <a:t>Concept:</a:t>
            </a:r>
            <a:endParaRPr lang="en-US" altLang="tr-TR"/>
          </a:p>
          <a:p>
            <a:pPr eaLnBrk="1" hangingPunct="1"/>
            <a:r>
              <a:rPr lang="en-US" altLang="tr-TR"/>
              <a:t>A recursive function divides the problem into two conceptual pieces: </a:t>
            </a:r>
          </a:p>
          <a:p>
            <a:pPr lvl="1" eaLnBrk="1" hangingPunct="1"/>
            <a:r>
              <a:rPr lang="en-US" altLang="tr-TR"/>
              <a:t>a piece that the function knows how to solve (</a:t>
            </a:r>
            <a:r>
              <a:rPr lang="en-US" altLang="tr-TR" b="1"/>
              <a:t>base case</a:t>
            </a:r>
            <a:r>
              <a:rPr lang="en-US" altLang="tr-TR"/>
              <a:t>), </a:t>
            </a:r>
          </a:p>
          <a:p>
            <a:pPr lvl="1" eaLnBrk="1" hangingPunct="1"/>
            <a:r>
              <a:rPr lang="en-US" altLang="tr-TR"/>
              <a:t>a piece that is very similar to</a:t>
            </a:r>
            <a:r>
              <a:rPr lang="tr-TR" altLang="tr-TR"/>
              <a:t>, but </a:t>
            </a:r>
            <a:r>
              <a:rPr lang="tr-TR" altLang="tr-TR" i="1">
                <a:solidFill>
                  <a:srgbClr val="FF0000"/>
                </a:solidFill>
              </a:rPr>
              <a:t>a little simpler than</a:t>
            </a:r>
            <a:r>
              <a:rPr lang="tr-TR" altLang="tr-TR"/>
              <a:t>,</a:t>
            </a:r>
            <a:r>
              <a:rPr lang="en-US" altLang="tr-TR"/>
              <a:t> the original problem, hence still unknown how to solve by the function (</a:t>
            </a:r>
            <a:r>
              <a:rPr lang="en-US" altLang="tr-TR" b="1"/>
              <a:t>call(s) of the function to itself</a:t>
            </a:r>
            <a:r>
              <a:rPr lang="en-US" altLang="tr-TR"/>
              <a:t>).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836EBD-B9D1-4708-A92C-8F665D911DF7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54275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427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1BB90B-F206-4383-A600-AD0B4AA484B9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542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Recursion… cont’d</a:t>
            </a:r>
          </a:p>
        </p:txBody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b="1" i="1"/>
              <a:t>Base case</a:t>
            </a:r>
            <a:r>
              <a:rPr lang="en-US" altLang="tr-TR" b="1"/>
              <a:t>:</a:t>
            </a:r>
            <a:r>
              <a:rPr lang="en-US" altLang="tr-TR"/>
              <a:t> the simplest version of the problem that is </a:t>
            </a:r>
            <a:r>
              <a:rPr lang="en-US" altLang="tr-TR" i="1"/>
              <a:t>not further reducible</a:t>
            </a:r>
            <a:r>
              <a:rPr lang="en-US" altLang="tr-TR"/>
              <a:t>.  The function actually knows how to solve this version of the problem.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/>
          </a:p>
          <a:p>
            <a:pPr eaLnBrk="1" hangingPunct="1"/>
            <a:r>
              <a:rPr lang="en-US" altLang="tr-TR"/>
              <a:t>To make the recursion feasible, the latter piece must be  slightly simpler.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60CF56-C26C-40A3-A3F2-4CE54D7AF28F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55299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530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10464F-A0DF-4036-80B4-EF77FE01FA4A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Recursion Examples</a:t>
            </a:r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 b="1"/>
              <a:t>Towers of Hanoi</a:t>
            </a:r>
          </a:p>
          <a:p>
            <a:pPr eaLnBrk="1" hangingPunct="1"/>
            <a:r>
              <a:rPr lang="en-US" altLang="tr-TR"/>
              <a:t>Story: According to the legend, the life on the world will end when </a:t>
            </a:r>
            <a:r>
              <a:rPr lang="tr-TR" altLang="tr-TR"/>
              <a:t>Buddhist monk</a:t>
            </a:r>
            <a:r>
              <a:rPr lang="en-US" altLang="tr-TR"/>
              <a:t>s in a Far-Eastern temple move 64 disks stacked on a peg in a decreasing order in size to another peg.  They are allowed to move one </a:t>
            </a:r>
            <a:r>
              <a:rPr lang="tr-TR" altLang="tr-TR"/>
              <a:t>disk</a:t>
            </a:r>
            <a:r>
              <a:rPr lang="en-US" altLang="tr-TR"/>
              <a:t> at a time and a larger disk can never be placed over a smaller one.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A2E804-1819-4798-B56C-327FDE61C4E0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56323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632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A7AAD7B-42A1-4088-8DBC-666AA007D2F3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Towers of Hanoi… cont’d</a:t>
            </a:r>
          </a:p>
        </p:txBody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000"/>
              <a:t>Algorithm: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000"/>
              <a:t>		</a:t>
            </a:r>
            <a:r>
              <a:rPr lang="en-US" altLang="tr-TR" sz="2000" i="1">
                <a:solidFill>
                  <a:schemeClr val="accent1"/>
                </a:solidFill>
                <a:latin typeface="Tahoma" panose="020B0604030504040204" pitchFamily="34" charset="0"/>
              </a:rPr>
              <a:t>Hanoi(n,i,j)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000">
                <a:latin typeface="Tahoma" panose="020B0604030504040204" pitchFamily="34" charset="0"/>
              </a:rPr>
              <a:t>		// moves n smallest </a:t>
            </a:r>
            <a:r>
              <a:rPr lang="tr-TR" altLang="tr-TR" sz="2000">
                <a:latin typeface="Tahoma" panose="020B0604030504040204" pitchFamily="34" charset="0"/>
              </a:rPr>
              <a:t>ring</a:t>
            </a:r>
            <a:r>
              <a:rPr lang="en-US" altLang="tr-TR" sz="2000">
                <a:latin typeface="Tahoma" panose="020B0604030504040204" pitchFamily="34" charset="0"/>
              </a:rPr>
              <a:t>s from </a:t>
            </a:r>
            <a:r>
              <a:rPr lang="tr-TR" altLang="tr-TR" sz="2000">
                <a:latin typeface="Tahoma" panose="020B0604030504040204" pitchFamily="34" charset="0"/>
              </a:rPr>
              <a:t>rod</a:t>
            </a:r>
            <a:r>
              <a:rPr lang="en-US" altLang="tr-TR" sz="2000">
                <a:latin typeface="Tahoma" panose="020B0604030504040204" pitchFamily="34" charset="0"/>
              </a:rPr>
              <a:t> i to rod j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000">
                <a:solidFill>
                  <a:srgbClr val="FF0000"/>
                </a:solidFill>
              </a:rPr>
              <a:t>F0A0</a:t>
            </a:r>
            <a:r>
              <a:rPr lang="en-US" altLang="tr-TR" sz="2000">
                <a:latin typeface="Tahoma" panose="020B0604030504040204" pitchFamily="34" charset="0"/>
              </a:rPr>
              <a:t>	</a:t>
            </a:r>
            <a:r>
              <a:rPr lang="en-US" altLang="tr-TR" sz="2000" i="1">
                <a:solidFill>
                  <a:schemeClr val="accent1"/>
                </a:solidFill>
                <a:latin typeface="Tahoma" panose="020B0604030504040204" pitchFamily="34" charset="0"/>
              </a:rPr>
              <a:t>if (n &gt; 0)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000">
                <a:latin typeface="Tahoma" panose="020B0604030504040204" pitchFamily="34" charset="0"/>
              </a:rPr>
              <a:t>		    //moves top n-1 rings to intermediary rod (6-i-j)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000">
                <a:solidFill>
                  <a:srgbClr val="FF0000"/>
                </a:solidFill>
              </a:rPr>
              <a:t>F0A2</a:t>
            </a:r>
            <a:r>
              <a:rPr lang="en-US" altLang="tr-TR" sz="2000">
                <a:latin typeface="Tahoma" panose="020B0604030504040204" pitchFamily="34" charset="0"/>
              </a:rPr>
              <a:t>	    </a:t>
            </a:r>
            <a:r>
              <a:rPr lang="en-US" altLang="tr-TR" sz="2000" i="1">
                <a:solidFill>
                  <a:schemeClr val="accent1"/>
                </a:solidFill>
                <a:latin typeface="Tahoma" panose="020B0604030504040204" pitchFamily="34" charset="0"/>
              </a:rPr>
              <a:t>Hanoi(n-1,i,6-i-j);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000">
                <a:latin typeface="Tahoma" panose="020B0604030504040204" pitchFamily="34" charset="0"/>
              </a:rPr>
              <a:t>		    //moves the bottom (n</a:t>
            </a:r>
            <a:r>
              <a:rPr lang="en-US" altLang="tr-TR" sz="2000" baseline="30000">
                <a:latin typeface="Tahoma" panose="020B0604030504040204" pitchFamily="34" charset="0"/>
              </a:rPr>
              <a:t>th</a:t>
            </a:r>
            <a:r>
              <a:rPr lang="en-US" altLang="tr-TR" sz="2000">
                <a:latin typeface="Tahoma" panose="020B0604030504040204" pitchFamily="34" charset="0"/>
              </a:rPr>
              <a:t> largest) ring to rod j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000">
                <a:solidFill>
                  <a:srgbClr val="FF0000"/>
                </a:solidFill>
              </a:rPr>
              <a:t>F0A5</a:t>
            </a:r>
            <a:r>
              <a:rPr lang="en-US" altLang="tr-TR" sz="2000">
                <a:latin typeface="Tahoma" panose="020B0604030504040204" pitchFamily="34" charset="0"/>
              </a:rPr>
              <a:t>	    </a:t>
            </a:r>
            <a:r>
              <a:rPr lang="en-US" altLang="tr-TR" sz="2000" i="1">
                <a:solidFill>
                  <a:schemeClr val="accent1"/>
                </a:solidFill>
                <a:latin typeface="Tahoma" panose="020B0604030504040204" pitchFamily="34" charset="0"/>
              </a:rPr>
              <a:t>move i to j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000">
                <a:latin typeface="Tahoma" panose="020B0604030504040204" pitchFamily="34" charset="0"/>
              </a:rPr>
              <a:t>		    // moves n-1 rings at rod 6-i-j to destination rod j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000">
                <a:solidFill>
                  <a:srgbClr val="FF0000"/>
                </a:solidFill>
              </a:rPr>
              <a:t>F0A8</a:t>
            </a:r>
            <a:r>
              <a:rPr lang="en-US" altLang="tr-TR" sz="2000">
                <a:latin typeface="Tahoma" panose="020B0604030504040204" pitchFamily="34" charset="0"/>
              </a:rPr>
              <a:t>	    </a:t>
            </a:r>
            <a:r>
              <a:rPr lang="en-US" altLang="tr-TR" sz="2000" i="1">
                <a:solidFill>
                  <a:schemeClr val="accent1"/>
                </a:solidFill>
                <a:latin typeface="Tahoma" panose="020B0604030504040204" pitchFamily="34" charset="0"/>
              </a:rPr>
              <a:t>Hanoi(n-1,6-i-j,j);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000">
                <a:solidFill>
                  <a:srgbClr val="FF0000"/>
                </a:solidFill>
              </a:rPr>
              <a:t>F0AB</a:t>
            </a:r>
            <a:r>
              <a:rPr lang="en-US" altLang="tr-TR" sz="2000">
                <a:latin typeface="Tahoma" panose="020B0604030504040204" pitchFamily="34" charset="0"/>
              </a:rPr>
              <a:t>	</a:t>
            </a:r>
            <a:r>
              <a:rPr lang="en-US" altLang="tr-TR" sz="2000" i="1">
                <a:solidFill>
                  <a:schemeClr val="accent1"/>
                </a:solidFill>
                <a:latin typeface="Tahoma" panose="020B060403050404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49C054-E64B-4A9C-AFE0-9DA04D4E0643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57347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734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646420-201F-48B0-B816-7101465FA32A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573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Function Invocation in MM</a:t>
            </a:r>
          </a:p>
        </p:txBody>
      </p:sp>
      <p:graphicFrame>
        <p:nvGraphicFramePr>
          <p:cNvPr id="5735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647825" y="1989138"/>
          <a:ext cx="598805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7" name="Bitmap Image" r:id="rId3" imgW="10019048" imgH="7152381" progId="Paint.Picture">
                  <p:embed/>
                </p:oleObj>
              </mc:Choice>
              <mc:Fallback>
                <p:oleObj name="Bitmap Image" r:id="rId3" imgW="10019048" imgH="7152381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1989138"/>
                        <a:ext cx="598805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F25D3F9-19FA-4054-BC8B-2B5B0C52B5BD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58371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837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1B759FB-F7BE-4A91-854F-D1BF3C5AD0EC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583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Function Invocation (Call) in MM</a:t>
            </a:r>
          </a:p>
        </p:txBody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Code and data are both in MM.</a:t>
            </a:r>
          </a:p>
          <a:p>
            <a:pPr eaLnBrk="1" hangingPunct="1"/>
            <a:r>
              <a:rPr lang="en-US" altLang="tr-TR"/>
              <a:t>Hanoi function is called by the instruction at MM cell C0D5 with arguments (4,1,3).</a:t>
            </a:r>
          </a:p>
          <a:p>
            <a:pPr eaLnBrk="1" hangingPunct="1"/>
            <a:r>
              <a:rPr lang="en-US" altLang="tr-TR" i="1"/>
              <a:t>Program counter</a:t>
            </a:r>
            <a:r>
              <a:rPr lang="en-US" altLang="tr-TR"/>
              <a:t> is a register in </a:t>
            </a:r>
            <a:r>
              <a:rPr lang="el-GR" altLang="tr-TR" i="1">
                <a:cs typeface="Times New Roman" panose="02020603050405020304" pitchFamily="18" charset="0"/>
              </a:rPr>
              <a:t>μ</a:t>
            </a:r>
            <a:r>
              <a:rPr lang="en-US" altLang="tr-TR">
                <a:cs typeface="Times New Roman" panose="02020603050405020304" pitchFamily="18" charset="0"/>
              </a:rPr>
              <a:t>P that holds  MM address of next instruction to execute.</a:t>
            </a:r>
          </a:p>
          <a:p>
            <a:pPr eaLnBrk="1" hangingPunct="1"/>
            <a:r>
              <a:rPr lang="en-US" altLang="tr-TR">
                <a:cs typeface="Times New Roman" panose="02020603050405020304" pitchFamily="18" charset="0"/>
              </a:rPr>
              <a:t>If current instruction is a function call, the serial flow of execution is interrupted.</a:t>
            </a:r>
            <a:endParaRPr lang="el-GR" altLang="tr-TR">
              <a:cs typeface="Times New Roman" panose="02020603050405020304" pitchFamily="18" charset="0"/>
            </a:endParaRPr>
          </a:p>
          <a:p>
            <a:pPr eaLnBrk="1" hangingPunct="1"/>
            <a:endParaRPr lang="en-US" altLang="tr-TR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E3D63CC-51D9-4024-88CF-B09E6CA54BB8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59395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5939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7D70E55-0097-4D87-8D0C-2816214AB4BF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593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Function Call in MM… cont’d</a:t>
            </a:r>
          </a:p>
        </p:txBody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tabLst>
                <a:tab pos="0" algn="l"/>
              </a:tabLst>
            </a:pPr>
            <a:r>
              <a:rPr lang="en-US" altLang="tr-TR" sz="2400">
                <a:cs typeface="Times New Roman" panose="02020603050405020304" pitchFamily="18" charset="0"/>
              </a:rPr>
              <a:t>Following problems arise:</a:t>
            </a:r>
          </a:p>
          <a:p>
            <a:pPr marL="820738" lvl="1" eaLnBrk="1" hangingPunct="1">
              <a:lnSpc>
                <a:spcPct val="80000"/>
              </a:lnSpc>
              <a:tabLst>
                <a:tab pos="0" algn="l"/>
              </a:tabLst>
            </a:pPr>
            <a:r>
              <a:rPr lang="en-US" altLang="tr-TR" sz="2000">
                <a:cs typeface="Times New Roman" panose="02020603050405020304" pitchFamily="18" charset="0"/>
              </a:rPr>
              <a:t>how to keep the return address from the function called (</a:t>
            </a:r>
            <a:r>
              <a:rPr lang="en-US" altLang="tr-TR" sz="2000">
                <a:latin typeface="Tahoma" panose="020B0604030504040204" pitchFamily="34" charset="0"/>
                <a:cs typeface="Times New Roman" panose="02020603050405020304" pitchFamily="18" charset="0"/>
              </a:rPr>
              <a:t>Hanoi</a:t>
            </a:r>
            <a:r>
              <a:rPr lang="en-US" altLang="tr-TR" sz="2000">
                <a:cs typeface="Times New Roman" panose="02020603050405020304" pitchFamily="18" charset="0"/>
              </a:rPr>
              <a:t>) back to the caller function (C0D8 at </a:t>
            </a:r>
            <a:r>
              <a:rPr lang="en-US" altLang="tr-TR" sz="2000">
                <a:latin typeface="Tahoma" panose="020B0604030504040204" pitchFamily="34" charset="0"/>
                <a:cs typeface="Times New Roman" panose="02020603050405020304" pitchFamily="18" charset="0"/>
              </a:rPr>
              <a:t>main</a:t>
            </a:r>
            <a:r>
              <a:rPr lang="en-US" altLang="tr-TR" sz="2000">
                <a:cs typeface="Times New Roman" panose="02020603050405020304" pitchFamily="18" charset="0"/>
              </a:rPr>
              <a:t> and both F0A5 and F0AB at </a:t>
            </a:r>
            <a:r>
              <a:rPr lang="en-US" altLang="tr-TR" sz="2000">
                <a:latin typeface="Tahoma" panose="020B0604030504040204" pitchFamily="34" charset="0"/>
                <a:cs typeface="Times New Roman" panose="02020603050405020304" pitchFamily="18" charset="0"/>
              </a:rPr>
              <a:t>Hanoi</a:t>
            </a:r>
            <a:r>
              <a:rPr lang="en-US" altLang="tr-TR" sz="2000">
                <a:cs typeface="Times New Roman" panose="02020603050405020304" pitchFamily="18" charset="0"/>
              </a:rPr>
              <a:t>);</a:t>
            </a:r>
          </a:p>
          <a:p>
            <a:pPr marL="820738" lvl="1" eaLnBrk="1" hangingPunct="1">
              <a:lnSpc>
                <a:spcPct val="80000"/>
              </a:lnSpc>
              <a:tabLst>
                <a:tab pos="0" algn="l"/>
              </a:tabLst>
            </a:pPr>
            <a:r>
              <a:rPr lang="en-US" altLang="tr-TR" sz="2000">
                <a:cs typeface="Times New Roman" panose="02020603050405020304" pitchFamily="18" charset="0"/>
              </a:rPr>
              <a:t>how to store the values of variables local to caller function.</a:t>
            </a:r>
          </a:p>
          <a:p>
            <a:pPr eaLnBrk="1" hangingPunct="1">
              <a:lnSpc>
                <a:spcPct val="80000"/>
              </a:lnSpc>
              <a:tabLst>
                <a:tab pos="0" algn="l"/>
              </a:tabLst>
            </a:pPr>
            <a:r>
              <a:rPr lang="en-US" altLang="tr-TR" sz="2400">
                <a:cs typeface="Times New Roman" panose="02020603050405020304" pitchFamily="18" charset="0"/>
              </a:rPr>
              <a:t>Both problems are solved by keeping the return address and local variables’ values in a portion of the main memory called </a:t>
            </a:r>
            <a:r>
              <a:rPr lang="en-US" altLang="tr-TR" sz="2400" i="1">
                <a:cs typeface="Times New Roman" panose="02020603050405020304" pitchFamily="18" charset="0"/>
              </a:rPr>
              <a:t>system stack</a:t>
            </a:r>
            <a:r>
              <a:rPr lang="en-US" altLang="tr-TR" sz="2400">
                <a:cs typeface="Times New Roman" panose="02020603050405020304" pitchFamily="18" charset="0"/>
              </a:rPr>
              <a:t>.  </a:t>
            </a:r>
          </a:p>
          <a:p>
            <a:pPr eaLnBrk="1" hangingPunct="1">
              <a:lnSpc>
                <a:spcPct val="80000"/>
              </a:lnSpc>
              <a:tabLst>
                <a:tab pos="0" algn="l"/>
              </a:tabLst>
            </a:pPr>
            <a:r>
              <a:rPr lang="en-US" altLang="tr-TR" sz="2400">
                <a:cs typeface="Times New Roman" panose="02020603050405020304" pitchFamily="18" charset="0"/>
              </a:rPr>
              <a:t>Another register called </a:t>
            </a:r>
            <a:r>
              <a:rPr lang="en-US" altLang="tr-TR" sz="2400" b="1" i="1">
                <a:cs typeface="Times New Roman" panose="02020603050405020304" pitchFamily="18" charset="0"/>
              </a:rPr>
              <a:t>S</a:t>
            </a:r>
            <a:r>
              <a:rPr lang="en-US" altLang="tr-TR" sz="2400" i="1">
                <a:cs typeface="Times New Roman" panose="02020603050405020304" pitchFamily="18" charset="0"/>
              </a:rPr>
              <a:t>tack </a:t>
            </a:r>
            <a:r>
              <a:rPr lang="en-US" altLang="tr-TR" sz="2400" b="1" i="1">
                <a:cs typeface="Times New Roman" panose="02020603050405020304" pitchFamily="18" charset="0"/>
              </a:rPr>
              <a:t>P</a:t>
            </a:r>
            <a:r>
              <a:rPr lang="en-US" altLang="tr-TR" sz="2400" i="1">
                <a:cs typeface="Times New Roman" panose="02020603050405020304" pitchFamily="18" charset="0"/>
              </a:rPr>
              <a:t>ointer</a:t>
            </a:r>
            <a:r>
              <a:rPr lang="en-US" altLang="tr-TR" sz="2400">
                <a:cs typeface="Times New Roman" panose="02020603050405020304" pitchFamily="18" charset="0"/>
              </a:rPr>
              <a:t> points to the address pushed most recently to </a:t>
            </a:r>
            <a:r>
              <a:rPr lang="en-US" altLang="tr-TR" sz="2400" i="1">
                <a:cs typeface="Times New Roman" panose="02020603050405020304" pitchFamily="18" charset="0"/>
              </a:rPr>
              <a:t>system stack</a:t>
            </a:r>
            <a:r>
              <a:rPr lang="en-US" altLang="tr-TR" sz="2400">
                <a:cs typeface="Times New Roman" panose="02020603050405020304" pitchFamily="18" charset="0"/>
              </a:rPr>
              <a:t>.  Return addresses are retrieved from </a:t>
            </a:r>
            <a:r>
              <a:rPr lang="en-US" altLang="tr-TR" sz="2400" i="1">
                <a:cs typeface="Times New Roman" panose="02020603050405020304" pitchFamily="18" charset="0"/>
              </a:rPr>
              <a:t>system stack</a:t>
            </a:r>
            <a:r>
              <a:rPr lang="en-US" altLang="tr-TR" sz="2400">
                <a:cs typeface="Times New Roman" panose="02020603050405020304" pitchFamily="18" charset="0"/>
              </a:rPr>
              <a:t> in a last-in-first-out  (LIFO) fashion.  We will see stacks later.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CCC76E-7F28-413C-AF08-E2AD6D0923F1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12291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229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F49AD53-FEF8-42D1-B630-FBBE4BEFE4C7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Performance </a:t>
            </a:r>
            <a:r>
              <a:rPr lang="tr-TR" altLang="tr-TR"/>
              <a:t>Assessment - 1</a:t>
            </a:r>
            <a:endParaRPr lang="en-US" altLang="tr-TR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b="1" dirty="0">
                <a:solidFill>
                  <a:schemeClr val="hlink"/>
                </a:solidFill>
              </a:rPr>
              <a:t>E</a:t>
            </a:r>
            <a:r>
              <a:rPr lang="en-US" altLang="tr-TR" b="1" dirty="0" err="1">
                <a:solidFill>
                  <a:schemeClr val="hlink"/>
                </a:solidFill>
              </a:rPr>
              <a:t>xecution</a:t>
            </a:r>
            <a:r>
              <a:rPr lang="en-US" altLang="tr-TR" b="1" dirty="0">
                <a:solidFill>
                  <a:schemeClr val="hlink"/>
                </a:solidFill>
              </a:rPr>
              <a:t> time</a:t>
            </a:r>
            <a:r>
              <a:rPr lang="en-US" altLang="tr-TR" dirty="0"/>
              <a:t> (or memory space required) of an algorithm is hard to assess </a:t>
            </a:r>
            <a:r>
              <a:rPr lang="tr-TR" altLang="tr-TR" dirty="0" err="1"/>
              <a:t>unless</a:t>
            </a:r>
            <a:r>
              <a:rPr lang="en-US" altLang="tr-TR" dirty="0"/>
              <a:t> one know</a:t>
            </a:r>
            <a:r>
              <a:rPr lang="tr-TR" altLang="tr-TR" dirty="0"/>
              <a:t>s</a:t>
            </a:r>
            <a:r>
              <a:rPr lang="en-US" altLang="tr-TR" dirty="0"/>
              <a:t> </a:t>
            </a:r>
            <a:endParaRPr lang="tr-TR" altLang="tr-TR" dirty="0"/>
          </a:p>
          <a:p>
            <a:pPr lvl="1" eaLnBrk="1" hangingPunct="1"/>
            <a:r>
              <a:rPr lang="en-US" altLang="tr-TR" dirty="0"/>
              <a:t>the </a:t>
            </a:r>
            <a:r>
              <a:rPr lang="en-US" altLang="tr-TR" i="1" dirty="0"/>
              <a:t>intimate details of the computer architecture</a:t>
            </a:r>
            <a:r>
              <a:rPr lang="en-US" altLang="tr-TR" dirty="0"/>
              <a:t>, </a:t>
            </a:r>
            <a:endParaRPr lang="tr-TR" altLang="tr-TR" dirty="0"/>
          </a:p>
          <a:p>
            <a:pPr lvl="1" eaLnBrk="1" hangingPunct="1"/>
            <a:r>
              <a:rPr lang="en-US" altLang="tr-TR" dirty="0"/>
              <a:t>the operating system, </a:t>
            </a:r>
            <a:endParaRPr lang="tr-TR" altLang="tr-TR" dirty="0"/>
          </a:p>
          <a:p>
            <a:pPr lvl="1" eaLnBrk="1" hangingPunct="1"/>
            <a:r>
              <a:rPr lang="en-US" altLang="tr-TR" dirty="0"/>
              <a:t>the compiler, </a:t>
            </a:r>
            <a:endParaRPr lang="tr-TR" altLang="tr-TR" dirty="0"/>
          </a:p>
          <a:p>
            <a:pPr lvl="1" eaLnBrk="1" hangingPunct="1"/>
            <a:r>
              <a:rPr lang="en-US" altLang="tr-TR" dirty="0"/>
              <a:t>the quality of the program</a:t>
            </a:r>
            <a:r>
              <a:rPr lang="tr-TR" altLang="tr-TR" dirty="0"/>
              <a:t>,</a:t>
            </a:r>
            <a:r>
              <a:rPr lang="en-US" altLang="tr-TR" dirty="0"/>
              <a:t> </a:t>
            </a:r>
            <a:endParaRPr lang="tr-TR" altLang="tr-TR" dirty="0"/>
          </a:p>
          <a:p>
            <a:pPr lvl="1" eaLnBrk="1" hangingPunct="1"/>
            <a:r>
              <a:rPr lang="en-US" altLang="tr-TR" dirty="0"/>
              <a:t>the </a:t>
            </a:r>
            <a:r>
              <a:rPr lang="tr-TR" altLang="tr-TR" dirty="0" err="1"/>
              <a:t>current</a:t>
            </a:r>
            <a:r>
              <a:rPr lang="tr-TR" altLang="tr-TR" dirty="0"/>
              <a:t> </a:t>
            </a:r>
            <a:r>
              <a:rPr lang="tr-TR" altLang="tr-TR" dirty="0" err="1"/>
              <a:t>load</a:t>
            </a:r>
            <a:r>
              <a:rPr lang="tr-TR" altLang="tr-TR" dirty="0"/>
              <a:t> of </a:t>
            </a:r>
            <a:r>
              <a:rPr lang="tr-TR" altLang="tr-TR" dirty="0" err="1"/>
              <a:t>the</a:t>
            </a:r>
            <a:r>
              <a:rPr lang="tr-TR" altLang="tr-TR" dirty="0"/>
              <a:t> </a:t>
            </a:r>
            <a:r>
              <a:rPr lang="tr-TR" altLang="tr-TR" dirty="0" err="1"/>
              <a:t>system</a:t>
            </a:r>
            <a:r>
              <a:rPr lang="tr-TR" altLang="tr-TR" dirty="0"/>
              <a:t> </a:t>
            </a:r>
            <a:r>
              <a:rPr lang="tr-TR" altLang="tr-TR" dirty="0" err="1"/>
              <a:t>and</a:t>
            </a:r>
            <a:r>
              <a:rPr lang="tr-TR" altLang="tr-TR" dirty="0"/>
              <a:t> </a:t>
            </a:r>
          </a:p>
          <a:p>
            <a:pPr lvl="1" eaLnBrk="1" hangingPunct="1"/>
            <a:r>
              <a:rPr lang="en-US" altLang="tr-TR" dirty="0"/>
              <a:t>other factors. </a:t>
            </a:r>
          </a:p>
          <a:p>
            <a:pPr eaLnBrk="1" hangingPunct="1"/>
            <a:endParaRPr lang="en-US" altLang="tr-TR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4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D53AD3-4B3B-4EFB-B243-FB999EFC2E4F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60419" name="5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0420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A81347F-E52C-49A5-8C4D-42613C5A6486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60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Towers of Hanoi… cont’d</a:t>
            </a:r>
          </a:p>
        </p:txBody>
      </p:sp>
      <p:sp>
        <p:nvSpPr>
          <p:cNvPr id="6042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989138"/>
            <a:ext cx="4038600" cy="4525962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200"/>
              <a:t>Example: </a:t>
            </a:r>
            <a:r>
              <a:rPr lang="en-US" altLang="tr-TR" sz="1200">
                <a:latin typeface="Tahoma" panose="020B0604030504040204" pitchFamily="34" charset="0"/>
              </a:rPr>
              <a:t>Hanoi(4,i,j)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/>
              <a:t>4 1 3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/>
              <a:t>   3 1 2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/>
              <a:t>      2 1 3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/>
              <a:t>         1 1 2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/>
              <a:t>            0 1 3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/>
              <a:t>            </a:t>
            </a:r>
            <a:r>
              <a:rPr lang="en-US" altLang="tr-TR" sz="1200" b="1">
                <a:solidFill>
                  <a:srgbClr val="FF0000"/>
                </a:solidFill>
              </a:rPr>
              <a:t>1</a:t>
            </a:r>
            <a:r>
              <a:rPr lang="en-US" altLang="tr-TR" sz="1200" b="1">
                <a:solidFill>
                  <a:srgbClr val="FF0000"/>
                </a:solidFill>
                <a:sym typeface="Symbol" panose="05050102010706020507" pitchFamily="18" charset="2"/>
              </a:rPr>
              <a:t>2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>
                <a:sym typeface="Symbol" panose="05050102010706020507" pitchFamily="18" charset="2"/>
              </a:rPr>
              <a:t>            0 3 2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/>
              <a:t>         </a:t>
            </a:r>
            <a:r>
              <a:rPr lang="en-US" altLang="tr-TR" sz="1200" b="1">
                <a:solidFill>
                  <a:srgbClr val="FF0000"/>
                </a:solidFill>
              </a:rPr>
              <a:t>1</a:t>
            </a:r>
            <a:r>
              <a:rPr lang="en-US" altLang="tr-TR" sz="1200" b="1">
                <a:solidFill>
                  <a:srgbClr val="FF0000"/>
                </a:solidFill>
                <a:sym typeface="Symbol" panose="05050102010706020507" pitchFamily="18" charset="2"/>
              </a:rPr>
              <a:t>3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>
                <a:sym typeface="Symbol" panose="05050102010706020507" pitchFamily="18" charset="2"/>
              </a:rPr>
              <a:t>         1 2 3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>
                <a:sym typeface="Symbol" panose="05050102010706020507" pitchFamily="18" charset="2"/>
              </a:rPr>
              <a:t>            0 2 1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>
                <a:sym typeface="Symbol" panose="05050102010706020507" pitchFamily="18" charset="2"/>
              </a:rPr>
              <a:t>            </a:t>
            </a:r>
            <a:r>
              <a:rPr lang="en-US" altLang="tr-TR" sz="1200" b="1">
                <a:solidFill>
                  <a:srgbClr val="FF0000"/>
                </a:solidFill>
                <a:sym typeface="Symbol" panose="05050102010706020507" pitchFamily="18" charset="2"/>
              </a:rPr>
              <a:t>23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>
                <a:sym typeface="Symbol" panose="05050102010706020507" pitchFamily="18" charset="2"/>
              </a:rPr>
              <a:t>            0 1 3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/>
              <a:t>      </a:t>
            </a:r>
            <a:r>
              <a:rPr lang="en-US" altLang="tr-TR" sz="1200" b="1">
                <a:solidFill>
                  <a:srgbClr val="FF0000"/>
                </a:solidFill>
              </a:rPr>
              <a:t>1</a:t>
            </a:r>
            <a:r>
              <a:rPr lang="en-US" altLang="tr-TR" sz="1200" b="1">
                <a:solidFill>
                  <a:srgbClr val="FF0000"/>
                </a:solidFill>
                <a:sym typeface="Symbol" panose="05050102010706020507" pitchFamily="18" charset="2"/>
              </a:rPr>
              <a:t>2</a:t>
            </a:r>
            <a:r>
              <a:rPr lang="en-US" altLang="tr-TR" sz="1000">
                <a:sym typeface="Symbol" panose="05050102010706020507" pitchFamily="18" charset="2"/>
              </a:rPr>
              <a:t> 	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/>
              <a:t>      2 3 2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/>
              <a:t>         1 3 1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/>
              <a:t>            0 3 2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/>
              <a:t>            </a:t>
            </a:r>
            <a:r>
              <a:rPr lang="en-US" altLang="tr-TR" sz="1200" b="1">
                <a:solidFill>
                  <a:srgbClr val="FF0000"/>
                </a:solidFill>
              </a:rPr>
              <a:t>3</a:t>
            </a:r>
            <a:r>
              <a:rPr lang="en-US" altLang="tr-TR" sz="1200" b="1">
                <a:solidFill>
                  <a:srgbClr val="FF0000"/>
                </a:solidFill>
                <a:sym typeface="Symbol" panose="05050102010706020507" pitchFamily="18" charset="2"/>
              </a:rPr>
              <a:t>1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/>
              <a:t>            0 2 1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/>
              <a:t>         </a:t>
            </a:r>
            <a:r>
              <a:rPr lang="en-US" altLang="tr-TR" sz="1200" b="1">
                <a:solidFill>
                  <a:srgbClr val="FF0000"/>
                </a:solidFill>
              </a:rPr>
              <a:t>3</a:t>
            </a:r>
            <a:r>
              <a:rPr lang="en-US" altLang="tr-TR" sz="1200" b="1">
                <a:solidFill>
                  <a:srgbClr val="FF0000"/>
                </a:solidFill>
                <a:sym typeface="Symbol" panose="05050102010706020507" pitchFamily="18" charset="2"/>
              </a:rPr>
              <a:t>2</a:t>
            </a:r>
            <a:r>
              <a:rPr lang="en-US" altLang="tr-TR" sz="1000"/>
              <a:t>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/>
              <a:t>         1 1 2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/>
              <a:t>            0 1 3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/>
              <a:t>            </a:t>
            </a:r>
            <a:r>
              <a:rPr lang="en-US" altLang="tr-TR" sz="1200" b="1">
                <a:solidFill>
                  <a:srgbClr val="FF0000"/>
                </a:solidFill>
              </a:rPr>
              <a:t>1</a:t>
            </a:r>
            <a:r>
              <a:rPr lang="en-US" altLang="tr-TR" sz="1200" b="1">
                <a:solidFill>
                  <a:srgbClr val="FF0000"/>
                </a:solidFill>
                <a:sym typeface="Symbol" panose="05050102010706020507" pitchFamily="18" charset="2"/>
              </a:rPr>
              <a:t>2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>
                <a:sym typeface="Symbol" panose="05050102010706020507" pitchFamily="18" charset="2"/>
              </a:rPr>
              <a:t>            0 3 2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/>
              <a:t>      </a:t>
            </a:r>
            <a:r>
              <a:rPr lang="en-US" altLang="tr-TR" sz="1200" b="1">
                <a:solidFill>
                  <a:srgbClr val="FF0000"/>
                </a:solidFill>
              </a:rPr>
              <a:t>1</a:t>
            </a:r>
            <a:r>
              <a:rPr lang="en-US" altLang="tr-TR" sz="1200" b="1">
                <a:solidFill>
                  <a:srgbClr val="FF0000"/>
                </a:solidFill>
                <a:sym typeface="Symbol" panose="05050102010706020507" pitchFamily="18" charset="2"/>
              </a:rPr>
              <a:t>3</a:t>
            </a:r>
            <a:r>
              <a:rPr lang="en-US" altLang="tr-TR" sz="1000"/>
              <a:t> 		</a:t>
            </a:r>
          </a:p>
        </p:txBody>
      </p:sp>
      <p:sp>
        <p:nvSpPr>
          <p:cNvPr id="60423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067175" y="2332038"/>
            <a:ext cx="40386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/>
              <a:t>3 2 3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/>
              <a:t>   2 2 1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/>
              <a:t>      1 2 3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/>
              <a:t>         </a:t>
            </a:r>
            <a:r>
              <a:rPr lang="en-US" altLang="tr-TR" sz="1000">
                <a:sym typeface="Symbol" panose="05050102010706020507" pitchFamily="18" charset="2"/>
              </a:rPr>
              <a:t>0 2 1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>
                <a:sym typeface="Symbol" panose="05050102010706020507" pitchFamily="18" charset="2"/>
              </a:rPr>
              <a:t>         </a:t>
            </a:r>
            <a:r>
              <a:rPr lang="en-US" altLang="tr-TR" sz="1200" b="1">
                <a:solidFill>
                  <a:srgbClr val="FF0000"/>
                </a:solidFill>
                <a:sym typeface="Symbol" panose="05050102010706020507" pitchFamily="18" charset="2"/>
              </a:rPr>
              <a:t>23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>
                <a:sym typeface="Symbol" panose="05050102010706020507" pitchFamily="18" charset="2"/>
              </a:rPr>
              <a:t>         0 1 3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>
                <a:sym typeface="Symbol" panose="05050102010706020507" pitchFamily="18" charset="2"/>
              </a:rPr>
              <a:t>      </a:t>
            </a:r>
            <a:r>
              <a:rPr lang="en-US" altLang="tr-TR" sz="1200" b="1">
                <a:solidFill>
                  <a:srgbClr val="FF0000"/>
                </a:solidFill>
                <a:sym typeface="Symbol" panose="05050102010706020507" pitchFamily="18" charset="2"/>
              </a:rPr>
              <a:t>21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>
                <a:sym typeface="Symbol" panose="05050102010706020507" pitchFamily="18" charset="2"/>
              </a:rPr>
              <a:t>      </a:t>
            </a:r>
            <a:r>
              <a:rPr lang="en-US" altLang="tr-TR" sz="1000"/>
              <a:t>1 3 1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/>
              <a:t>         0 3 2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/>
              <a:t>         </a:t>
            </a:r>
            <a:r>
              <a:rPr lang="en-US" altLang="tr-TR" sz="1200" b="1">
                <a:solidFill>
                  <a:srgbClr val="FF0000"/>
                </a:solidFill>
              </a:rPr>
              <a:t>3</a:t>
            </a:r>
            <a:r>
              <a:rPr lang="en-US" altLang="tr-TR" sz="1200" b="1">
                <a:solidFill>
                  <a:srgbClr val="FF0000"/>
                </a:solidFill>
                <a:sym typeface="Symbol" panose="05050102010706020507" pitchFamily="18" charset="2"/>
              </a:rPr>
              <a:t>1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/>
              <a:t>         0 2 1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/>
              <a:t>   </a:t>
            </a:r>
            <a:r>
              <a:rPr lang="en-US" altLang="tr-TR" sz="1200" b="1">
                <a:solidFill>
                  <a:srgbClr val="FF0000"/>
                </a:solidFill>
                <a:sym typeface="Symbol" panose="05050102010706020507" pitchFamily="18" charset="2"/>
              </a:rPr>
              <a:t>23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>
                <a:sym typeface="Symbol" panose="05050102010706020507" pitchFamily="18" charset="2"/>
              </a:rPr>
              <a:t>   </a:t>
            </a:r>
            <a:r>
              <a:rPr lang="en-US" altLang="tr-TR" sz="1000"/>
              <a:t>2 1 3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/>
              <a:t>      1 1 2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/>
              <a:t>         0 1 3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/>
              <a:t>         </a:t>
            </a:r>
            <a:r>
              <a:rPr lang="en-US" altLang="tr-TR" sz="1200" b="1">
                <a:solidFill>
                  <a:srgbClr val="FF0000"/>
                </a:solidFill>
              </a:rPr>
              <a:t>1</a:t>
            </a:r>
            <a:r>
              <a:rPr lang="en-US" altLang="tr-TR" sz="1200" b="1">
                <a:solidFill>
                  <a:srgbClr val="FF0000"/>
                </a:solidFill>
                <a:sym typeface="Symbol" panose="05050102010706020507" pitchFamily="18" charset="2"/>
              </a:rPr>
              <a:t>2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>
                <a:sym typeface="Symbol" panose="05050102010706020507" pitchFamily="18" charset="2"/>
              </a:rPr>
              <a:t>         0 3 2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/>
              <a:t>      </a:t>
            </a:r>
            <a:r>
              <a:rPr lang="en-US" altLang="tr-TR" sz="1200" b="1">
                <a:solidFill>
                  <a:srgbClr val="FF0000"/>
                </a:solidFill>
              </a:rPr>
              <a:t>1</a:t>
            </a:r>
            <a:r>
              <a:rPr lang="en-US" altLang="tr-TR" sz="1200" b="1">
                <a:solidFill>
                  <a:srgbClr val="FF0000"/>
                </a:solidFill>
                <a:sym typeface="Symbol" panose="05050102010706020507" pitchFamily="18" charset="2"/>
              </a:rPr>
              <a:t>3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>
                <a:sym typeface="Symbol" panose="05050102010706020507" pitchFamily="18" charset="2"/>
              </a:rPr>
              <a:t>      1 2 3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>
                <a:sym typeface="Symbol" panose="05050102010706020507" pitchFamily="18" charset="2"/>
              </a:rPr>
              <a:t>         0 2 1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>
                <a:sym typeface="Symbol" panose="05050102010706020507" pitchFamily="18" charset="2"/>
              </a:rPr>
              <a:t>         </a:t>
            </a:r>
            <a:r>
              <a:rPr lang="en-US" altLang="tr-TR" sz="1200" b="1">
                <a:solidFill>
                  <a:srgbClr val="FF0000"/>
                </a:solidFill>
                <a:sym typeface="Symbol" panose="05050102010706020507" pitchFamily="18" charset="2"/>
              </a:rPr>
              <a:t>23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>
                <a:sym typeface="Symbol" panose="05050102010706020507" pitchFamily="18" charset="2"/>
              </a:rPr>
              <a:t>         0 1 3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tr-TR" sz="100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tr-TR" sz="1000">
                <a:sym typeface="Symbol" panose="05050102010706020507" pitchFamily="18" charset="2"/>
              </a:rPr>
              <a:t> </a:t>
            </a:r>
            <a:r>
              <a:rPr lang="en-US" altLang="tr-TR" sz="1000"/>
              <a:t> </a:t>
            </a:r>
          </a:p>
        </p:txBody>
      </p:sp>
      <p:sp>
        <p:nvSpPr>
          <p:cNvPr id="60424" name="Freeform 9"/>
          <p:cNvSpPr>
            <a:spLocks/>
          </p:cNvSpPr>
          <p:nvPr/>
        </p:nvSpPr>
        <p:spPr bwMode="auto">
          <a:xfrm>
            <a:off x="179388" y="2492375"/>
            <a:ext cx="431800" cy="3457575"/>
          </a:xfrm>
          <a:custGeom>
            <a:avLst/>
            <a:gdLst>
              <a:gd name="T0" fmla="*/ 2147483646 w 279"/>
              <a:gd name="T1" fmla="*/ 0 h 2132"/>
              <a:gd name="T2" fmla="*/ 2147483646 w 279"/>
              <a:gd name="T3" fmla="*/ 2147483646 h 2132"/>
              <a:gd name="T4" fmla="*/ 2147483646 w 279"/>
              <a:gd name="T5" fmla="*/ 2147483646 h 2132"/>
              <a:gd name="T6" fmla="*/ 0 60000 65536"/>
              <a:gd name="T7" fmla="*/ 0 60000 65536"/>
              <a:gd name="T8" fmla="*/ 0 60000 65536"/>
              <a:gd name="T9" fmla="*/ 0 w 279"/>
              <a:gd name="T10" fmla="*/ 0 h 2132"/>
              <a:gd name="T11" fmla="*/ 279 w 279"/>
              <a:gd name="T12" fmla="*/ 2132 h 21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9" h="2132">
                <a:moveTo>
                  <a:pt x="234" y="0"/>
                </a:moveTo>
                <a:cubicBezTo>
                  <a:pt x="117" y="344"/>
                  <a:pt x="0" y="689"/>
                  <a:pt x="7" y="1044"/>
                </a:cubicBezTo>
                <a:cubicBezTo>
                  <a:pt x="14" y="1399"/>
                  <a:pt x="146" y="1765"/>
                  <a:pt x="279" y="2132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5" name="Freeform 10"/>
          <p:cNvSpPr>
            <a:spLocks/>
          </p:cNvSpPr>
          <p:nvPr/>
        </p:nvSpPr>
        <p:spPr bwMode="auto">
          <a:xfrm>
            <a:off x="3348038" y="2565400"/>
            <a:ext cx="442912" cy="3384550"/>
          </a:xfrm>
          <a:custGeom>
            <a:avLst/>
            <a:gdLst>
              <a:gd name="T0" fmla="*/ 2147483646 w 279"/>
              <a:gd name="T1" fmla="*/ 0 h 2132"/>
              <a:gd name="T2" fmla="*/ 2147483646 w 279"/>
              <a:gd name="T3" fmla="*/ 2147483646 h 2132"/>
              <a:gd name="T4" fmla="*/ 2147483646 w 279"/>
              <a:gd name="T5" fmla="*/ 2147483646 h 2132"/>
              <a:gd name="T6" fmla="*/ 0 60000 65536"/>
              <a:gd name="T7" fmla="*/ 0 60000 65536"/>
              <a:gd name="T8" fmla="*/ 0 60000 65536"/>
              <a:gd name="T9" fmla="*/ 0 w 279"/>
              <a:gd name="T10" fmla="*/ 0 h 2132"/>
              <a:gd name="T11" fmla="*/ 279 w 279"/>
              <a:gd name="T12" fmla="*/ 2132 h 21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9" h="2132">
                <a:moveTo>
                  <a:pt x="234" y="0"/>
                </a:moveTo>
                <a:cubicBezTo>
                  <a:pt x="117" y="344"/>
                  <a:pt x="0" y="689"/>
                  <a:pt x="7" y="1044"/>
                </a:cubicBezTo>
                <a:cubicBezTo>
                  <a:pt x="14" y="1399"/>
                  <a:pt x="146" y="1765"/>
                  <a:pt x="279" y="2132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6" name="Freeform 11"/>
          <p:cNvSpPr>
            <a:spLocks/>
          </p:cNvSpPr>
          <p:nvPr/>
        </p:nvSpPr>
        <p:spPr bwMode="auto">
          <a:xfrm flipH="1">
            <a:off x="1619250" y="2565400"/>
            <a:ext cx="576263" cy="1584325"/>
          </a:xfrm>
          <a:custGeom>
            <a:avLst/>
            <a:gdLst>
              <a:gd name="T0" fmla="*/ 2147483646 w 279"/>
              <a:gd name="T1" fmla="*/ 0 h 2132"/>
              <a:gd name="T2" fmla="*/ 2147483646 w 279"/>
              <a:gd name="T3" fmla="*/ 2147483646 h 2132"/>
              <a:gd name="T4" fmla="*/ 2147483646 w 279"/>
              <a:gd name="T5" fmla="*/ 2147483646 h 2132"/>
              <a:gd name="T6" fmla="*/ 0 60000 65536"/>
              <a:gd name="T7" fmla="*/ 0 60000 65536"/>
              <a:gd name="T8" fmla="*/ 0 60000 65536"/>
              <a:gd name="T9" fmla="*/ 0 w 279"/>
              <a:gd name="T10" fmla="*/ 0 h 2132"/>
              <a:gd name="T11" fmla="*/ 279 w 279"/>
              <a:gd name="T12" fmla="*/ 2132 h 21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9" h="2132">
                <a:moveTo>
                  <a:pt x="234" y="0"/>
                </a:moveTo>
                <a:cubicBezTo>
                  <a:pt x="117" y="344"/>
                  <a:pt x="0" y="689"/>
                  <a:pt x="7" y="1044"/>
                </a:cubicBezTo>
                <a:cubicBezTo>
                  <a:pt x="14" y="1399"/>
                  <a:pt x="146" y="1765"/>
                  <a:pt x="279" y="2132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Freeform 12"/>
          <p:cNvSpPr>
            <a:spLocks/>
          </p:cNvSpPr>
          <p:nvPr/>
        </p:nvSpPr>
        <p:spPr bwMode="auto">
          <a:xfrm flipH="1">
            <a:off x="1547813" y="4365625"/>
            <a:ext cx="576262" cy="1584325"/>
          </a:xfrm>
          <a:custGeom>
            <a:avLst/>
            <a:gdLst>
              <a:gd name="T0" fmla="*/ 2147483646 w 279"/>
              <a:gd name="T1" fmla="*/ 0 h 2132"/>
              <a:gd name="T2" fmla="*/ 2147483646 w 279"/>
              <a:gd name="T3" fmla="*/ 2147483646 h 2132"/>
              <a:gd name="T4" fmla="*/ 2147483646 w 279"/>
              <a:gd name="T5" fmla="*/ 2147483646 h 2132"/>
              <a:gd name="T6" fmla="*/ 0 60000 65536"/>
              <a:gd name="T7" fmla="*/ 0 60000 65536"/>
              <a:gd name="T8" fmla="*/ 0 60000 65536"/>
              <a:gd name="T9" fmla="*/ 0 w 279"/>
              <a:gd name="T10" fmla="*/ 0 h 2132"/>
              <a:gd name="T11" fmla="*/ 279 w 279"/>
              <a:gd name="T12" fmla="*/ 2132 h 21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9" h="2132">
                <a:moveTo>
                  <a:pt x="234" y="0"/>
                </a:moveTo>
                <a:cubicBezTo>
                  <a:pt x="117" y="344"/>
                  <a:pt x="0" y="689"/>
                  <a:pt x="7" y="1044"/>
                </a:cubicBezTo>
                <a:cubicBezTo>
                  <a:pt x="14" y="1399"/>
                  <a:pt x="146" y="1765"/>
                  <a:pt x="279" y="2132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8" name="Freeform 13"/>
          <p:cNvSpPr>
            <a:spLocks/>
          </p:cNvSpPr>
          <p:nvPr/>
        </p:nvSpPr>
        <p:spPr bwMode="auto">
          <a:xfrm flipH="1">
            <a:off x="4859338" y="2565400"/>
            <a:ext cx="576262" cy="1584325"/>
          </a:xfrm>
          <a:custGeom>
            <a:avLst/>
            <a:gdLst>
              <a:gd name="T0" fmla="*/ 2147483646 w 279"/>
              <a:gd name="T1" fmla="*/ 0 h 2132"/>
              <a:gd name="T2" fmla="*/ 2147483646 w 279"/>
              <a:gd name="T3" fmla="*/ 2147483646 h 2132"/>
              <a:gd name="T4" fmla="*/ 2147483646 w 279"/>
              <a:gd name="T5" fmla="*/ 2147483646 h 2132"/>
              <a:gd name="T6" fmla="*/ 0 60000 65536"/>
              <a:gd name="T7" fmla="*/ 0 60000 65536"/>
              <a:gd name="T8" fmla="*/ 0 60000 65536"/>
              <a:gd name="T9" fmla="*/ 0 w 279"/>
              <a:gd name="T10" fmla="*/ 0 h 2132"/>
              <a:gd name="T11" fmla="*/ 279 w 279"/>
              <a:gd name="T12" fmla="*/ 2132 h 21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9" h="2132">
                <a:moveTo>
                  <a:pt x="234" y="0"/>
                </a:moveTo>
                <a:cubicBezTo>
                  <a:pt x="117" y="344"/>
                  <a:pt x="0" y="689"/>
                  <a:pt x="7" y="1044"/>
                </a:cubicBezTo>
                <a:cubicBezTo>
                  <a:pt x="14" y="1399"/>
                  <a:pt x="146" y="1765"/>
                  <a:pt x="279" y="2132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9" name="Freeform 14"/>
          <p:cNvSpPr>
            <a:spLocks/>
          </p:cNvSpPr>
          <p:nvPr/>
        </p:nvSpPr>
        <p:spPr bwMode="auto">
          <a:xfrm flipH="1">
            <a:off x="4787900" y="4365625"/>
            <a:ext cx="576263" cy="1584325"/>
          </a:xfrm>
          <a:custGeom>
            <a:avLst/>
            <a:gdLst>
              <a:gd name="T0" fmla="*/ 2147483646 w 279"/>
              <a:gd name="T1" fmla="*/ 0 h 2132"/>
              <a:gd name="T2" fmla="*/ 2147483646 w 279"/>
              <a:gd name="T3" fmla="*/ 2147483646 h 2132"/>
              <a:gd name="T4" fmla="*/ 2147483646 w 279"/>
              <a:gd name="T5" fmla="*/ 2147483646 h 2132"/>
              <a:gd name="T6" fmla="*/ 0 60000 65536"/>
              <a:gd name="T7" fmla="*/ 0 60000 65536"/>
              <a:gd name="T8" fmla="*/ 0 60000 65536"/>
              <a:gd name="T9" fmla="*/ 0 w 279"/>
              <a:gd name="T10" fmla="*/ 0 h 2132"/>
              <a:gd name="T11" fmla="*/ 279 w 279"/>
              <a:gd name="T12" fmla="*/ 2132 h 21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9" h="2132">
                <a:moveTo>
                  <a:pt x="234" y="0"/>
                </a:moveTo>
                <a:cubicBezTo>
                  <a:pt x="117" y="344"/>
                  <a:pt x="0" y="689"/>
                  <a:pt x="7" y="1044"/>
                </a:cubicBezTo>
                <a:cubicBezTo>
                  <a:pt x="14" y="1399"/>
                  <a:pt x="146" y="1765"/>
                  <a:pt x="279" y="2132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0" name="Freeform 15"/>
          <p:cNvSpPr>
            <a:spLocks/>
          </p:cNvSpPr>
          <p:nvPr/>
        </p:nvSpPr>
        <p:spPr bwMode="auto">
          <a:xfrm>
            <a:off x="900113" y="2781300"/>
            <a:ext cx="215900" cy="503238"/>
          </a:xfrm>
          <a:custGeom>
            <a:avLst/>
            <a:gdLst>
              <a:gd name="T0" fmla="*/ 2147483646 w 279"/>
              <a:gd name="T1" fmla="*/ 0 h 2132"/>
              <a:gd name="T2" fmla="*/ 2147483646 w 279"/>
              <a:gd name="T3" fmla="*/ 2147483646 h 2132"/>
              <a:gd name="T4" fmla="*/ 2147483646 w 279"/>
              <a:gd name="T5" fmla="*/ 2147483646 h 2132"/>
              <a:gd name="T6" fmla="*/ 0 60000 65536"/>
              <a:gd name="T7" fmla="*/ 0 60000 65536"/>
              <a:gd name="T8" fmla="*/ 0 60000 65536"/>
              <a:gd name="T9" fmla="*/ 0 w 279"/>
              <a:gd name="T10" fmla="*/ 0 h 2132"/>
              <a:gd name="T11" fmla="*/ 279 w 279"/>
              <a:gd name="T12" fmla="*/ 2132 h 21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9" h="2132">
                <a:moveTo>
                  <a:pt x="234" y="0"/>
                </a:moveTo>
                <a:cubicBezTo>
                  <a:pt x="117" y="344"/>
                  <a:pt x="0" y="689"/>
                  <a:pt x="7" y="1044"/>
                </a:cubicBezTo>
                <a:cubicBezTo>
                  <a:pt x="14" y="1399"/>
                  <a:pt x="146" y="1765"/>
                  <a:pt x="279" y="2132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1" name="Freeform 16"/>
          <p:cNvSpPr>
            <a:spLocks/>
          </p:cNvSpPr>
          <p:nvPr/>
        </p:nvSpPr>
        <p:spPr bwMode="auto">
          <a:xfrm>
            <a:off x="827088" y="3573463"/>
            <a:ext cx="215900" cy="431800"/>
          </a:xfrm>
          <a:custGeom>
            <a:avLst/>
            <a:gdLst>
              <a:gd name="T0" fmla="*/ 2147483646 w 279"/>
              <a:gd name="T1" fmla="*/ 0 h 2132"/>
              <a:gd name="T2" fmla="*/ 2147483646 w 279"/>
              <a:gd name="T3" fmla="*/ 2147483646 h 2132"/>
              <a:gd name="T4" fmla="*/ 2147483646 w 279"/>
              <a:gd name="T5" fmla="*/ 2147483646 h 2132"/>
              <a:gd name="T6" fmla="*/ 0 60000 65536"/>
              <a:gd name="T7" fmla="*/ 0 60000 65536"/>
              <a:gd name="T8" fmla="*/ 0 60000 65536"/>
              <a:gd name="T9" fmla="*/ 0 w 279"/>
              <a:gd name="T10" fmla="*/ 0 h 2132"/>
              <a:gd name="T11" fmla="*/ 279 w 279"/>
              <a:gd name="T12" fmla="*/ 2132 h 21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9" h="2132">
                <a:moveTo>
                  <a:pt x="234" y="0"/>
                </a:moveTo>
                <a:cubicBezTo>
                  <a:pt x="117" y="344"/>
                  <a:pt x="0" y="689"/>
                  <a:pt x="7" y="1044"/>
                </a:cubicBezTo>
                <a:cubicBezTo>
                  <a:pt x="14" y="1399"/>
                  <a:pt x="146" y="1765"/>
                  <a:pt x="279" y="2132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Freeform 17"/>
          <p:cNvSpPr>
            <a:spLocks/>
          </p:cNvSpPr>
          <p:nvPr/>
        </p:nvSpPr>
        <p:spPr bwMode="auto">
          <a:xfrm>
            <a:off x="827088" y="4508500"/>
            <a:ext cx="215900" cy="576263"/>
          </a:xfrm>
          <a:custGeom>
            <a:avLst/>
            <a:gdLst>
              <a:gd name="T0" fmla="*/ 2147483646 w 279"/>
              <a:gd name="T1" fmla="*/ 0 h 2132"/>
              <a:gd name="T2" fmla="*/ 2147483646 w 279"/>
              <a:gd name="T3" fmla="*/ 2147483646 h 2132"/>
              <a:gd name="T4" fmla="*/ 2147483646 w 279"/>
              <a:gd name="T5" fmla="*/ 2147483646 h 2132"/>
              <a:gd name="T6" fmla="*/ 0 60000 65536"/>
              <a:gd name="T7" fmla="*/ 0 60000 65536"/>
              <a:gd name="T8" fmla="*/ 0 60000 65536"/>
              <a:gd name="T9" fmla="*/ 0 w 279"/>
              <a:gd name="T10" fmla="*/ 0 h 2132"/>
              <a:gd name="T11" fmla="*/ 279 w 279"/>
              <a:gd name="T12" fmla="*/ 2132 h 21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9" h="2132">
                <a:moveTo>
                  <a:pt x="234" y="0"/>
                </a:moveTo>
                <a:cubicBezTo>
                  <a:pt x="117" y="344"/>
                  <a:pt x="0" y="689"/>
                  <a:pt x="7" y="1044"/>
                </a:cubicBezTo>
                <a:cubicBezTo>
                  <a:pt x="14" y="1399"/>
                  <a:pt x="146" y="1765"/>
                  <a:pt x="279" y="2132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3" name="Freeform 18"/>
          <p:cNvSpPr>
            <a:spLocks/>
          </p:cNvSpPr>
          <p:nvPr/>
        </p:nvSpPr>
        <p:spPr bwMode="auto">
          <a:xfrm>
            <a:off x="827088" y="5373688"/>
            <a:ext cx="215900" cy="431800"/>
          </a:xfrm>
          <a:custGeom>
            <a:avLst/>
            <a:gdLst>
              <a:gd name="T0" fmla="*/ 2147483646 w 279"/>
              <a:gd name="T1" fmla="*/ 0 h 2132"/>
              <a:gd name="T2" fmla="*/ 2147483646 w 279"/>
              <a:gd name="T3" fmla="*/ 2147483646 h 2132"/>
              <a:gd name="T4" fmla="*/ 2147483646 w 279"/>
              <a:gd name="T5" fmla="*/ 2147483646 h 2132"/>
              <a:gd name="T6" fmla="*/ 0 60000 65536"/>
              <a:gd name="T7" fmla="*/ 0 60000 65536"/>
              <a:gd name="T8" fmla="*/ 0 60000 65536"/>
              <a:gd name="T9" fmla="*/ 0 w 279"/>
              <a:gd name="T10" fmla="*/ 0 h 2132"/>
              <a:gd name="T11" fmla="*/ 279 w 279"/>
              <a:gd name="T12" fmla="*/ 2132 h 21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9" h="2132">
                <a:moveTo>
                  <a:pt x="234" y="0"/>
                </a:moveTo>
                <a:cubicBezTo>
                  <a:pt x="117" y="344"/>
                  <a:pt x="0" y="689"/>
                  <a:pt x="7" y="1044"/>
                </a:cubicBezTo>
                <a:cubicBezTo>
                  <a:pt x="14" y="1399"/>
                  <a:pt x="146" y="1765"/>
                  <a:pt x="279" y="2132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4" name="Freeform 19"/>
          <p:cNvSpPr>
            <a:spLocks/>
          </p:cNvSpPr>
          <p:nvPr/>
        </p:nvSpPr>
        <p:spPr bwMode="auto">
          <a:xfrm>
            <a:off x="4068763" y="2781300"/>
            <a:ext cx="215900" cy="503238"/>
          </a:xfrm>
          <a:custGeom>
            <a:avLst/>
            <a:gdLst>
              <a:gd name="T0" fmla="*/ 2147483646 w 279"/>
              <a:gd name="T1" fmla="*/ 0 h 2132"/>
              <a:gd name="T2" fmla="*/ 2147483646 w 279"/>
              <a:gd name="T3" fmla="*/ 2147483646 h 2132"/>
              <a:gd name="T4" fmla="*/ 2147483646 w 279"/>
              <a:gd name="T5" fmla="*/ 2147483646 h 2132"/>
              <a:gd name="T6" fmla="*/ 0 60000 65536"/>
              <a:gd name="T7" fmla="*/ 0 60000 65536"/>
              <a:gd name="T8" fmla="*/ 0 60000 65536"/>
              <a:gd name="T9" fmla="*/ 0 w 279"/>
              <a:gd name="T10" fmla="*/ 0 h 2132"/>
              <a:gd name="T11" fmla="*/ 279 w 279"/>
              <a:gd name="T12" fmla="*/ 2132 h 21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9" h="2132">
                <a:moveTo>
                  <a:pt x="234" y="0"/>
                </a:moveTo>
                <a:cubicBezTo>
                  <a:pt x="117" y="344"/>
                  <a:pt x="0" y="689"/>
                  <a:pt x="7" y="1044"/>
                </a:cubicBezTo>
                <a:cubicBezTo>
                  <a:pt x="14" y="1399"/>
                  <a:pt x="146" y="1765"/>
                  <a:pt x="279" y="2132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5" name="Freeform 20"/>
          <p:cNvSpPr>
            <a:spLocks/>
          </p:cNvSpPr>
          <p:nvPr/>
        </p:nvSpPr>
        <p:spPr bwMode="auto">
          <a:xfrm>
            <a:off x="3995738" y="3573463"/>
            <a:ext cx="215900" cy="431800"/>
          </a:xfrm>
          <a:custGeom>
            <a:avLst/>
            <a:gdLst>
              <a:gd name="T0" fmla="*/ 2147483646 w 279"/>
              <a:gd name="T1" fmla="*/ 0 h 2132"/>
              <a:gd name="T2" fmla="*/ 2147483646 w 279"/>
              <a:gd name="T3" fmla="*/ 2147483646 h 2132"/>
              <a:gd name="T4" fmla="*/ 2147483646 w 279"/>
              <a:gd name="T5" fmla="*/ 2147483646 h 2132"/>
              <a:gd name="T6" fmla="*/ 0 60000 65536"/>
              <a:gd name="T7" fmla="*/ 0 60000 65536"/>
              <a:gd name="T8" fmla="*/ 0 60000 65536"/>
              <a:gd name="T9" fmla="*/ 0 w 279"/>
              <a:gd name="T10" fmla="*/ 0 h 2132"/>
              <a:gd name="T11" fmla="*/ 279 w 279"/>
              <a:gd name="T12" fmla="*/ 2132 h 21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9" h="2132">
                <a:moveTo>
                  <a:pt x="234" y="0"/>
                </a:moveTo>
                <a:cubicBezTo>
                  <a:pt x="117" y="344"/>
                  <a:pt x="0" y="689"/>
                  <a:pt x="7" y="1044"/>
                </a:cubicBezTo>
                <a:cubicBezTo>
                  <a:pt x="14" y="1399"/>
                  <a:pt x="146" y="1765"/>
                  <a:pt x="279" y="2132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6" name="Freeform 21"/>
          <p:cNvSpPr>
            <a:spLocks/>
          </p:cNvSpPr>
          <p:nvPr/>
        </p:nvSpPr>
        <p:spPr bwMode="auto">
          <a:xfrm>
            <a:off x="3995738" y="4508500"/>
            <a:ext cx="215900" cy="576263"/>
          </a:xfrm>
          <a:custGeom>
            <a:avLst/>
            <a:gdLst>
              <a:gd name="T0" fmla="*/ 2147483646 w 279"/>
              <a:gd name="T1" fmla="*/ 0 h 2132"/>
              <a:gd name="T2" fmla="*/ 2147483646 w 279"/>
              <a:gd name="T3" fmla="*/ 2147483646 h 2132"/>
              <a:gd name="T4" fmla="*/ 2147483646 w 279"/>
              <a:gd name="T5" fmla="*/ 2147483646 h 2132"/>
              <a:gd name="T6" fmla="*/ 0 60000 65536"/>
              <a:gd name="T7" fmla="*/ 0 60000 65536"/>
              <a:gd name="T8" fmla="*/ 0 60000 65536"/>
              <a:gd name="T9" fmla="*/ 0 w 279"/>
              <a:gd name="T10" fmla="*/ 0 h 2132"/>
              <a:gd name="T11" fmla="*/ 279 w 279"/>
              <a:gd name="T12" fmla="*/ 2132 h 21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9" h="2132">
                <a:moveTo>
                  <a:pt x="234" y="0"/>
                </a:moveTo>
                <a:cubicBezTo>
                  <a:pt x="117" y="344"/>
                  <a:pt x="0" y="689"/>
                  <a:pt x="7" y="1044"/>
                </a:cubicBezTo>
                <a:cubicBezTo>
                  <a:pt x="14" y="1399"/>
                  <a:pt x="146" y="1765"/>
                  <a:pt x="279" y="2132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7" name="Freeform 22"/>
          <p:cNvSpPr>
            <a:spLocks/>
          </p:cNvSpPr>
          <p:nvPr/>
        </p:nvSpPr>
        <p:spPr bwMode="auto">
          <a:xfrm>
            <a:off x="3995738" y="5445125"/>
            <a:ext cx="215900" cy="431800"/>
          </a:xfrm>
          <a:custGeom>
            <a:avLst/>
            <a:gdLst>
              <a:gd name="T0" fmla="*/ 2147483646 w 279"/>
              <a:gd name="T1" fmla="*/ 0 h 2132"/>
              <a:gd name="T2" fmla="*/ 2147483646 w 279"/>
              <a:gd name="T3" fmla="*/ 2147483646 h 2132"/>
              <a:gd name="T4" fmla="*/ 2147483646 w 279"/>
              <a:gd name="T5" fmla="*/ 2147483646 h 2132"/>
              <a:gd name="T6" fmla="*/ 0 60000 65536"/>
              <a:gd name="T7" fmla="*/ 0 60000 65536"/>
              <a:gd name="T8" fmla="*/ 0 60000 65536"/>
              <a:gd name="T9" fmla="*/ 0 w 279"/>
              <a:gd name="T10" fmla="*/ 0 h 2132"/>
              <a:gd name="T11" fmla="*/ 279 w 279"/>
              <a:gd name="T12" fmla="*/ 2132 h 21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9" h="2132">
                <a:moveTo>
                  <a:pt x="234" y="0"/>
                </a:moveTo>
                <a:cubicBezTo>
                  <a:pt x="117" y="344"/>
                  <a:pt x="0" y="689"/>
                  <a:pt x="7" y="1044"/>
                </a:cubicBezTo>
                <a:cubicBezTo>
                  <a:pt x="14" y="1399"/>
                  <a:pt x="146" y="1765"/>
                  <a:pt x="279" y="2132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6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69BE4B-639C-4E9B-90E6-5D0D0C6C917B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61443" name="7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1444" name="8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385E06-0FF8-486F-BE55-7A6D8DED8204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Towers of Hanoi… cont’d</a:t>
            </a:r>
          </a:p>
        </p:txBody>
      </p:sp>
      <p:grpSp>
        <p:nvGrpSpPr>
          <p:cNvPr id="61446" name="Group 37"/>
          <p:cNvGrpSpPr>
            <a:grpSpLocks/>
          </p:cNvGrpSpPr>
          <p:nvPr/>
        </p:nvGrpSpPr>
        <p:grpSpPr bwMode="auto">
          <a:xfrm>
            <a:off x="468313" y="1700213"/>
            <a:ext cx="8615362" cy="4651375"/>
            <a:chOff x="68" y="845"/>
            <a:chExt cx="5427" cy="2930"/>
          </a:xfrm>
        </p:grpSpPr>
        <p:graphicFrame>
          <p:nvGraphicFramePr>
            <p:cNvPr id="61478" name="Object 3"/>
            <p:cNvGraphicFramePr>
              <a:graphicFrameLocks noChangeAspect="1"/>
            </p:cNvGraphicFramePr>
            <p:nvPr/>
          </p:nvGraphicFramePr>
          <p:xfrm>
            <a:off x="158" y="845"/>
            <a:ext cx="1027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56" name="Bitmap Image" r:id="rId3" imgW="8152381" imgH="5020376" progId="Paint.Picture">
                    <p:embed/>
                  </p:oleObj>
                </mc:Choice>
                <mc:Fallback>
                  <p:oleObj name="Bitmap Image" r:id="rId3" imgW="8152381" imgH="5020376" progId="Paint.Picture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845"/>
                          <a:ext cx="1027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79" name="Object 4"/>
            <p:cNvGraphicFramePr>
              <a:graphicFrameLocks noChangeAspect="1"/>
            </p:cNvGraphicFramePr>
            <p:nvPr/>
          </p:nvGraphicFramePr>
          <p:xfrm>
            <a:off x="1292" y="890"/>
            <a:ext cx="943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57" name="Bitmap Image" r:id="rId5" imgW="7485714" imgH="4544059" progId="Paint.Picture">
                    <p:embed/>
                  </p:oleObj>
                </mc:Choice>
                <mc:Fallback>
                  <p:oleObj name="Bitmap Image" r:id="rId5" imgW="7485714" imgH="4544059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890"/>
                          <a:ext cx="943" cy="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0" name="Object 5"/>
            <p:cNvGraphicFramePr>
              <a:graphicFrameLocks noChangeAspect="1"/>
            </p:cNvGraphicFramePr>
            <p:nvPr/>
          </p:nvGraphicFramePr>
          <p:xfrm>
            <a:off x="2336" y="890"/>
            <a:ext cx="931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58" name="Bitmap Image" r:id="rId7" imgW="7392432" imgH="4667902" progId="Paint.Picture">
                    <p:embed/>
                  </p:oleObj>
                </mc:Choice>
                <mc:Fallback>
                  <p:oleObj name="Bitmap Image" r:id="rId7" imgW="7392432" imgH="4667902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890"/>
                          <a:ext cx="931" cy="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1" name="Object 6"/>
            <p:cNvGraphicFramePr>
              <a:graphicFrameLocks noChangeAspect="1"/>
            </p:cNvGraphicFramePr>
            <p:nvPr/>
          </p:nvGraphicFramePr>
          <p:xfrm>
            <a:off x="3379" y="890"/>
            <a:ext cx="948" cy="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59" name="Bitmap Image" r:id="rId9" imgW="7523810" imgH="4610744" progId="Paint.Picture">
                    <p:embed/>
                  </p:oleObj>
                </mc:Choice>
                <mc:Fallback>
                  <p:oleObj name="Bitmap Image" r:id="rId9" imgW="7523810" imgH="4610744" progId="Paint.Picture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890"/>
                          <a:ext cx="948" cy="5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2" name="Object 7"/>
            <p:cNvGraphicFramePr>
              <a:graphicFrameLocks noChangeAspect="1"/>
            </p:cNvGraphicFramePr>
            <p:nvPr/>
          </p:nvGraphicFramePr>
          <p:xfrm>
            <a:off x="4422" y="890"/>
            <a:ext cx="96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60" name="Bitmap Image" r:id="rId11" imgW="7685714" imgH="4571429" progId="Paint.Picture">
                    <p:embed/>
                  </p:oleObj>
                </mc:Choice>
                <mc:Fallback>
                  <p:oleObj name="Bitmap Image" r:id="rId11" imgW="7685714" imgH="4571429" progId="Paint.Picture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890"/>
                          <a:ext cx="968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3" name="Object 8"/>
            <p:cNvGraphicFramePr>
              <a:graphicFrameLocks noChangeAspect="1"/>
            </p:cNvGraphicFramePr>
            <p:nvPr/>
          </p:nvGraphicFramePr>
          <p:xfrm>
            <a:off x="158" y="1661"/>
            <a:ext cx="952" cy="5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61" name="Bitmap Image" r:id="rId13" imgW="7561905" imgH="4600000" progId="Paint.Picture">
                    <p:embed/>
                  </p:oleObj>
                </mc:Choice>
                <mc:Fallback>
                  <p:oleObj name="Bitmap Image" r:id="rId13" imgW="7561905" imgH="4600000" progId="Paint.Picture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1661"/>
                          <a:ext cx="952" cy="5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4" name="Object 9"/>
            <p:cNvGraphicFramePr>
              <a:graphicFrameLocks noChangeAspect="1"/>
            </p:cNvGraphicFramePr>
            <p:nvPr/>
          </p:nvGraphicFramePr>
          <p:xfrm>
            <a:off x="1292" y="1661"/>
            <a:ext cx="936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62" name="Bitmap Image" r:id="rId15" imgW="7430537" imgH="4533333" progId="Paint.Picture">
                    <p:embed/>
                  </p:oleObj>
                </mc:Choice>
                <mc:Fallback>
                  <p:oleObj name="Bitmap Image" r:id="rId15" imgW="7430537" imgH="4533333" progId="Paint.Picture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1661"/>
                          <a:ext cx="936" cy="5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5" name="Object 10"/>
            <p:cNvGraphicFramePr>
              <a:graphicFrameLocks noChangeAspect="1"/>
            </p:cNvGraphicFramePr>
            <p:nvPr/>
          </p:nvGraphicFramePr>
          <p:xfrm>
            <a:off x="2336" y="1661"/>
            <a:ext cx="936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63" name="Bitmap Image" r:id="rId17" imgW="7430537" imgH="4648849" progId="Paint.Picture">
                    <p:embed/>
                  </p:oleObj>
                </mc:Choice>
                <mc:Fallback>
                  <p:oleObj name="Bitmap Image" r:id="rId17" imgW="7430537" imgH="4648849" progId="Paint.Picture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1661"/>
                          <a:ext cx="936" cy="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6" name="Object 11"/>
            <p:cNvGraphicFramePr>
              <a:graphicFrameLocks noChangeAspect="1"/>
            </p:cNvGraphicFramePr>
            <p:nvPr/>
          </p:nvGraphicFramePr>
          <p:xfrm>
            <a:off x="3379" y="1661"/>
            <a:ext cx="948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64" name="Bitmap Image" r:id="rId19" imgW="7523810" imgH="4772691" progId="Paint.Picture">
                    <p:embed/>
                  </p:oleObj>
                </mc:Choice>
                <mc:Fallback>
                  <p:oleObj name="Bitmap Image" r:id="rId19" imgW="7523810" imgH="4772691" progId="Paint.Picture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1661"/>
                          <a:ext cx="948" cy="6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7" name="Object 12"/>
            <p:cNvGraphicFramePr>
              <a:graphicFrameLocks noChangeAspect="1"/>
            </p:cNvGraphicFramePr>
            <p:nvPr/>
          </p:nvGraphicFramePr>
          <p:xfrm>
            <a:off x="4422" y="1661"/>
            <a:ext cx="939" cy="5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65" name="Bitmap Image" r:id="rId21" imgW="7457143" imgH="4552381" progId="Paint.Picture">
                    <p:embed/>
                  </p:oleObj>
                </mc:Choice>
                <mc:Fallback>
                  <p:oleObj name="Bitmap Image" r:id="rId21" imgW="7457143" imgH="4552381" progId="Paint.Picture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1661"/>
                          <a:ext cx="939" cy="5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8" name="Object 13"/>
            <p:cNvGraphicFramePr>
              <a:graphicFrameLocks noChangeAspect="1"/>
            </p:cNvGraphicFramePr>
            <p:nvPr/>
          </p:nvGraphicFramePr>
          <p:xfrm>
            <a:off x="158" y="2523"/>
            <a:ext cx="934" cy="5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66" name="Bitmap Image" r:id="rId23" imgW="7411485" imgH="4409524" progId="Paint.Picture">
                    <p:embed/>
                  </p:oleObj>
                </mc:Choice>
                <mc:Fallback>
                  <p:oleObj name="Bitmap Image" r:id="rId23" imgW="7411485" imgH="4409524" progId="Paint.Picture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" y="2523"/>
                          <a:ext cx="934" cy="5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89" name="Object 14"/>
            <p:cNvGraphicFramePr>
              <a:graphicFrameLocks noChangeAspect="1"/>
            </p:cNvGraphicFramePr>
            <p:nvPr/>
          </p:nvGraphicFramePr>
          <p:xfrm>
            <a:off x="1292" y="2523"/>
            <a:ext cx="934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67" name="Bitmap Image" r:id="rId25" imgW="7411485" imgH="4476190" progId="Paint.Picture">
                    <p:embed/>
                  </p:oleObj>
                </mc:Choice>
                <mc:Fallback>
                  <p:oleObj name="Bitmap Image" r:id="rId25" imgW="7411485" imgH="4476190" progId="Paint.Picture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523"/>
                          <a:ext cx="934" cy="5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0" name="Object 15"/>
            <p:cNvGraphicFramePr>
              <a:graphicFrameLocks noChangeAspect="1"/>
            </p:cNvGraphicFramePr>
            <p:nvPr/>
          </p:nvGraphicFramePr>
          <p:xfrm>
            <a:off x="2336" y="2523"/>
            <a:ext cx="939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68" name="Bitmap Image" r:id="rId27" imgW="7457143" imgH="4382112" progId="Paint.Picture">
                    <p:embed/>
                  </p:oleObj>
                </mc:Choice>
                <mc:Fallback>
                  <p:oleObj name="Bitmap Image" r:id="rId27" imgW="7457143" imgH="4382112" progId="Paint.Picture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2523"/>
                          <a:ext cx="939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1" name="Object 16"/>
            <p:cNvGraphicFramePr>
              <a:graphicFrameLocks noChangeAspect="1"/>
            </p:cNvGraphicFramePr>
            <p:nvPr/>
          </p:nvGraphicFramePr>
          <p:xfrm>
            <a:off x="3379" y="2523"/>
            <a:ext cx="932" cy="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69" name="Bitmap Image" r:id="rId29" imgW="7392432" imgH="4505954" progId="Paint.Picture">
                    <p:embed/>
                  </p:oleObj>
                </mc:Choice>
                <mc:Fallback>
                  <p:oleObj name="Bitmap Image" r:id="rId29" imgW="7392432" imgH="4505954" progId="Paint.Picture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2523"/>
                          <a:ext cx="932" cy="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2" name="Object 17"/>
            <p:cNvGraphicFramePr>
              <a:graphicFrameLocks noChangeAspect="1"/>
            </p:cNvGraphicFramePr>
            <p:nvPr/>
          </p:nvGraphicFramePr>
          <p:xfrm>
            <a:off x="4422" y="2523"/>
            <a:ext cx="929" cy="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70" name="Bitmap Image" r:id="rId31" imgW="7380952" imgH="4439270" progId="Paint.Picture">
                    <p:embed/>
                  </p:oleObj>
                </mc:Choice>
                <mc:Fallback>
                  <p:oleObj name="Bitmap Image" r:id="rId31" imgW="7380952" imgH="4439270" progId="Paint.Picture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2523"/>
                          <a:ext cx="929" cy="5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3" name="Object 18"/>
            <p:cNvGraphicFramePr>
              <a:graphicFrameLocks noChangeAspect="1"/>
            </p:cNvGraphicFramePr>
            <p:nvPr/>
          </p:nvGraphicFramePr>
          <p:xfrm>
            <a:off x="2336" y="3203"/>
            <a:ext cx="943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71" name="Bitmap Image" r:id="rId33" imgW="7485714" imgH="4544059" progId="Paint.Picture">
                    <p:embed/>
                  </p:oleObj>
                </mc:Choice>
                <mc:Fallback>
                  <p:oleObj name="Bitmap Image" r:id="rId33" imgW="7485714" imgH="4544059" progId="Paint.Picture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3203"/>
                          <a:ext cx="943" cy="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4" name="Object 19"/>
            <p:cNvGraphicFramePr>
              <a:graphicFrameLocks noChangeAspect="1"/>
            </p:cNvGraphicFramePr>
            <p:nvPr/>
          </p:nvGraphicFramePr>
          <p:xfrm>
            <a:off x="1156" y="1071"/>
            <a:ext cx="12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72" name="Equation" r:id="rId35" imgW="190417" imgH="139639" progId="Equation.3">
                    <p:embed/>
                  </p:oleObj>
                </mc:Choice>
                <mc:Fallback>
                  <p:oleObj name="Equation" r:id="rId35" imgW="190417" imgH="139639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1071"/>
                          <a:ext cx="12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5" name="Object 20"/>
            <p:cNvGraphicFramePr>
              <a:graphicFrameLocks noChangeAspect="1"/>
            </p:cNvGraphicFramePr>
            <p:nvPr/>
          </p:nvGraphicFramePr>
          <p:xfrm>
            <a:off x="2245" y="1071"/>
            <a:ext cx="12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73" name="Equation" r:id="rId37" imgW="190417" imgH="139639" progId="Equation.3">
                    <p:embed/>
                  </p:oleObj>
                </mc:Choice>
                <mc:Fallback>
                  <p:oleObj name="Equation" r:id="rId37" imgW="190417" imgH="139639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1071"/>
                          <a:ext cx="12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6" name="Object 21"/>
            <p:cNvGraphicFramePr>
              <a:graphicFrameLocks noChangeAspect="1"/>
            </p:cNvGraphicFramePr>
            <p:nvPr/>
          </p:nvGraphicFramePr>
          <p:xfrm>
            <a:off x="3243" y="1071"/>
            <a:ext cx="12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74" name="Equation" r:id="rId39" imgW="190417" imgH="139639" progId="Equation.3">
                    <p:embed/>
                  </p:oleObj>
                </mc:Choice>
                <mc:Fallback>
                  <p:oleObj name="Equation" r:id="rId39" imgW="190417" imgH="139639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1071"/>
                          <a:ext cx="12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7" name="Object 22"/>
            <p:cNvGraphicFramePr>
              <a:graphicFrameLocks noChangeAspect="1"/>
            </p:cNvGraphicFramePr>
            <p:nvPr/>
          </p:nvGraphicFramePr>
          <p:xfrm>
            <a:off x="4332" y="1071"/>
            <a:ext cx="12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75" name="Equation" r:id="rId40" imgW="190417" imgH="139639" progId="Equation.3">
                    <p:embed/>
                  </p:oleObj>
                </mc:Choice>
                <mc:Fallback>
                  <p:oleObj name="Equation" r:id="rId40" imgW="190417" imgH="139639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071"/>
                          <a:ext cx="12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8" name="Object 23"/>
            <p:cNvGraphicFramePr>
              <a:graphicFrameLocks noChangeAspect="1"/>
            </p:cNvGraphicFramePr>
            <p:nvPr/>
          </p:nvGraphicFramePr>
          <p:xfrm>
            <a:off x="5375" y="1071"/>
            <a:ext cx="12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76" name="Equation" r:id="rId41" imgW="190417" imgH="139639" progId="Equation.3">
                    <p:embed/>
                  </p:oleObj>
                </mc:Choice>
                <mc:Fallback>
                  <p:oleObj name="Equation" r:id="rId41" imgW="190417" imgH="139639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5" y="1071"/>
                          <a:ext cx="12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99" name="Object 24"/>
            <p:cNvGraphicFramePr>
              <a:graphicFrameLocks noChangeAspect="1"/>
            </p:cNvGraphicFramePr>
            <p:nvPr/>
          </p:nvGraphicFramePr>
          <p:xfrm>
            <a:off x="1111" y="1842"/>
            <a:ext cx="12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77" name="Equation" r:id="rId42" imgW="190417" imgH="139639" progId="Equation.3">
                    <p:embed/>
                  </p:oleObj>
                </mc:Choice>
                <mc:Fallback>
                  <p:oleObj name="Equation" r:id="rId42" imgW="190417" imgH="139639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842"/>
                          <a:ext cx="12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0" name="Object 25"/>
            <p:cNvGraphicFramePr>
              <a:graphicFrameLocks noChangeAspect="1"/>
            </p:cNvGraphicFramePr>
            <p:nvPr/>
          </p:nvGraphicFramePr>
          <p:xfrm>
            <a:off x="2245" y="1842"/>
            <a:ext cx="12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78" name="Equation" r:id="rId43" imgW="190417" imgH="139639" progId="Equation.3">
                    <p:embed/>
                  </p:oleObj>
                </mc:Choice>
                <mc:Fallback>
                  <p:oleObj name="Equation" r:id="rId43" imgW="190417" imgH="139639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1842"/>
                          <a:ext cx="12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1" name="Object 26"/>
            <p:cNvGraphicFramePr>
              <a:graphicFrameLocks noChangeAspect="1"/>
            </p:cNvGraphicFramePr>
            <p:nvPr/>
          </p:nvGraphicFramePr>
          <p:xfrm>
            <a:off x="3243" y="1842"/>
            <a:ext cx="12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79" name="Equation" r:id="rId44" imgW="190417" imgH="139639" progId="Equation.3">
                    <p:embed/>
                  </p:oleObj>
                </mc:Choice>
                <mc:Fallback>
                  <p:oleObj name="Equation" r:id="rId44" imgW="190417" imgH="139639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1842"/>
                          <a:ext cx="12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2" name="Object 27"/>
            <p:cNvGraphicFramePr>
              <a:graphicFrameLocks noChangeAspect="1"/>
            </p:cNvGraphicFramePr>
            <p:nvPr/>
          </p:nvGraphicFramePr>
          <p:xfrm>
            <a:off x="4286" y="1842"/>
            <a:ext cx="12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80" name="Equation" r:id="rId45" imgW="190417" imgH="139639" progId="Equation.3">
                    <p:embed/>
                  </p:oleObj>
                </mc:Choice>
                <mc:Fallback>
                  <p:oleObj name="Equation" r:id="rId45" imgW="190417" imgH="139639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1842"/>
                          <a:ext cx="12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3" name="Object 28"/>
            <p:cNvGraphicFramePr>
              <a:graphicFrameLocks noChangeAspect="1"/>
            </p:cNvGraphicFramePr>
            <p:nvPr/>
          </p:nvGraphicFramePr>
          <p:xfrm>
            <a:off x="5375" y="1842"/>
            <a:ext cx="12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81" name="Equation" r:id="rId46" imgW="190417" imgH="139639" progId="Equation.3">
                    <p:embed/>
                  </p:oleObj>
                </mc:Choice>
                <mc:Fallback>
                  <p:oleObj name="Equation" r:id="rId46" imgW="190417" imgH="139639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5" y="1842"/>
                          <a:ext cx="12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4" name="Object 29"/>
            <p:cNvGraphicFramePr>
              <a:graphicFrameLocks noChangeAspect="1"/>
            </p:cNvGraphicFramePr>
            <p:nvPr/>
          </p:nvGraphicFramePr>
          <p:xfrm>
            <a:off x="1111" y="2659"/>
            <a:ext cx="12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82" name="Equation" r:id="rId47" imgW="190417" imgH="139639" progId="Equation.3">
                    <p:embed/>
                  </p:oleObj>
                </mc:Choice>
                <mc:Fallback>
                  <p:oleObj name="Equation" r:id="rId47" imgW="190417" imgH="139639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659"/>
                          <a:ext cx="12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5" name="Object 30"/>
            <p:cNvGraphicFramePr>
              <a:graphicFrameLocks noChangeAspect="1"/>
            </p:cNvGraphicFramePr>
            <p:nvPr/>
          </p:nvGraphicFramePr>
          <p:xfrm>
            <a:off x="2200" y="2704"/>
            <a:ext cx="12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83" name="Equation" r:id="rId48" imgW="190417" imgH="139639" progId="Equation.3">
                    <p:embed/>
                  </p:oleObj>
                </mc:Choice>
                <mc:Fallback>
                  <p:oleObj name="Equation" r:id="rId48" imgW="190417" imgH="139639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704"/>
                          <a:ext cx="12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6" name="Object 31"/>
            <p:cNvGraphicFramePr>
              <a:graphicFrameLocks noChangeAspect="1"/>
            </p:cNvGraphicFramePr>
            <p:nvPr/>
          </p:nvGraphicFramePr>
          <p:xfrm>
            <a:off x="3243" y="2704"/>
            <a:ext cx="12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84" name="Equation" r:id="rId49" imgW="190417" imgH="139639" progId="Equation.3">
                    <p:embed/>
                  </p:oleObj>
                </mc:Choice>
                <mc:Fallback>
                  <p:oleObj name="Equation" r:id="rId49" imgW="190417" imgH="139639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2704"/>
                          <a:ext cx="12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7" name="Object 32"/>
            <p:cNvGraphicFramePr>
              <a:graphicFrameLocks noChangeAspect="1"/>
            </p:cNvGraphicFramePr>
            <p:nvPr/>
          </p:nvGraphicFramePr>
          <p:xfrm>
            <a:off x="4286" y="2704"/>
            <a:ext cx="12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85" name="Equation" r:id="rId50" imgW="190417" imgH="139639" progId="Equation.3">
                    <p:embed/>
                  </p:oleObj>
                </mc:Choice>
                <mc:Fallback>
                  <p:oleObj name="Equation" r:id="rId50" imgW="190417" imgH="139639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2704"/>
                          <a:ext cx="12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8" name="Object 33"/>
            <p:cNvGraphicFramePr>
              <a:graphicFrameLocks noChangeAspect="1"/>
            </p:cNvGraphicFramePr>
            <p:nvPr/>
          </p:nvGraphicFramePr>
          <p:xfrm>
            <a:off x="5375" y="2704"/>
            <a:ext cx="12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86" name="Equation" r:id="rId51" imgW="190417" imgH="139639" progId="Equation.3">
                    <p:embed/>
                  </p:oleObj>
                </mc:Choice>
                <mc:Fallback>
                  <p:oleObj name="Equation" r:id="rId51" imgW="190417" imgH="139639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5" y="2704"/>
                          <a:ext cx="12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09" name="Object 34"/>
            <p:cNvGraphicFramePr>
              <a:graphicFrameLocks noChangeAspect="1"/>
            </p:cNvGraphicFramePr>
            <p:nvPr/>
          </p:nvGraphicFramePr>
          <p:xfrm>
            <a:off x="68" y="1842"/>
            <a:ext cx="12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87" name="Equation" r:id="rId52" imgW="190417" imgH="139639" progId="Equation.3">
                    <p:embed/>
                  </p:oleObj>
                </mc:Choice>
                <mc:Fallback>
                  <p:oleObj name="Equation" r:id="rId52" imgW="190417" imgH="139639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" y="1842"/>
                          <a:ext cx="12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10" name="Object 35"/>
            <p:cNvGraphicFramePr>
              <a:graphicFrameLocks noChangeAspect="1"/>
            </p:cNvGraphicFramePr>
            <p:nvPr/>
          </p:nvGraphicFramePr>
          <p:xfrm>
            <a:off x="68" y="2704"/>
            <a:ext cx="12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88" name="Equation" r:id="rId53" imgW="190417" imgH="139639" progId="Equation.3">
                    <p:embed/>
                  </p:oleObj>
                </mc:Choice>
                <mc:Fallback>
                  <p:oleObj name="Equation" r:id="rId53" imgW="190417" imgH="139639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" y="2704"/>
                          <a:ext cx="12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11" name="Object 36"/>
            <p:cNvGraphicFramePr>
              <a:graphicFrameLocks noChangeAspect="1"/>
            </p:cNvGraphicFramePr>
            <p:nvPr/>
          </p:nvGraphicFramePr>
          <p:xfrm>
            <a:off x="2200" y="3430"/>
            <a:ext cx="120" cy="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89" name="Equation" r:id="rId54" imgW="190417" imgH="139639" progId="Equation.3">
                    <p:embed/>
                  </p:oleObj>
                </mc:Choice>
                <mc:Fallback>
                  <p:oleObj name="Equation" r:id="rId54" imgW="190417" imgH="139639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3430"/>
                          <a:ext cx="120" cy="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47" name="Text Box 38"/>
          <p:cNvSpPr txBox="1">
            <a:spLocks noChangeArrowheads="1"/>
          </p:cNvSpPr>
          <p:nvPr/>
        </p:nvSpPr>
        <p:spPr bwMode="auto">
          <a:xfrm>
            <a:off x="827088" y="908050"/>
            <a:ext cx="1223962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/>
              <a:t>4 1 3 start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/>
              <a:t>3 1 2 start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/>
              <a:t>2 1 3 start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/>
              <a:t>1 1 2 start</a:t>
            </a:r>
          </a:p>
        </p:txBody>
      </p:sp>
      <p:sp>
        <p:nvSpPr>
          <p:cNvPr id="61448" name="Rectangle 42"/>
          <p:cNvSpPr>
            <a:spLocks noChangeArrowheads="1"/>
          </p:cNvSpPr>
          <p:nvPr/>
        </p:nvSpPr>
        <p:spPr bwMode="auto">
          <a:xfrm>
            <a:off x="5292725" y="2997200"/>
            <a:ext cx="701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b="1" i="0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  <a:r>
              <a:rPr lang="en-US" altLang="tr-TR" sz="1800" b="1" i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3</a:t>
            </a:r>
            <a:endParaRPr lang="tr-TR" altLang="tr-TR" sz="1800" b="1" i="0">
              <a:solidFill>
                <a:srgbClr val="FF0000"/>
              </a:solidFill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61449" name="Rectangle 44"/>
          <p:cNvSpPr>
            <a:spLocks noChangeArrowheads="1"/>
          </p:cNvSpPr>
          <p:nvPr/>
        </p:nvSpPr>
        <p:spPr bwMode="auto">
          <a:xfrm>
            <a:off x="1908175" y="1773238"/>
            <a:ext cx="701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b="1" i="0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  <a:r>
              <a:rPr lang="en-US" altLang="tr-TR" sz="1800" b="1" i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tr-TR" altLang="tr-TR" sz="1800" b="1" i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1450" name="Rectangle 46"/>
          <p:cNvSpPr>
            <a:spLocks noChangeArrowheads="1"/>
          </p:cNvSpPr>
          <p:nvPr/>
        </p:nvSpPr>
        <p:spPr bwMode="auto">
          <a:xfrm>
            <a:off x="3635375" y="1773238"/>
            <a:ext cx="701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b="1" i="0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  <a:r>
              <a:rPr lang="en-US" altLang="tr-TR" sz="1800" b="1" i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3</a:t>
            </a:r>
            <a:endParaRPr lang="tr-TR" altLang="tr-TR" sz="1800" b="1" i="0">
              <a:solidFill>
                <a:srgbClr val="FF0000"/>
              </a:solidFill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61451" name="Text Box 47"/>
          <p:cNvSpPr txBox="1">
            <a:spLocks noChangeArrowheads="1"/>
          </p:cNvSpPr>
          <p:nvPr/>
        </p:nvSpPr>
        <p:spPr bwMode="auto">
          <a:xfrm>
            <a:off x="4211638" y="1412875"/>
            <a:ext cx="1223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/>
              <a:t>1 2 3 start</a:t>
            </a:r>
          </a:p>
        </p:txBody>
      </p:sp>
      <p:sp>
        <p:nvSpPr>
          <p:cNvPr id="61452" name="Text Box 48"/>
          <p:cNvSpPr txBox="1">
            <a:spLocks noChangeArrowheads="1"/>
          </p:cNvSpPr>
          <p:nvPr/>
        </p:nvSpPr>
        <p:spPr bwMode="auto">
          <a:xfrm>
            <a:off x="5940425" y="1196975"/>
            <a:ext cx="1152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/>
              <a:t>1 2 3 end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/>
              <a:t>2 1 3 end</a:t>
            </a:r>
          </a:p>
        </p:txBody>
      </p:sp>
      <p:sp>
        <p:nvSpPr>
          <p:cNvPr id="61453" name="Text Box 49"/>
          <p:cNvSpPr txBox="1">
            <a:spLocks noChangeArrowheads="1"/>
          </p:cNvSpPr>
          <p:nvPr/>
        </p:nvSpPr>
        <p:spPr bwMode="auto">
          <a:xfrm>
            <a:off x="2700338" y="1412875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/>
              <a:t>1 1 2 end</a:t>
            </a:r>
          </a:p>
        </p:txBody>
      </p:sp>
      <p:sp>
        <p:nvSpPr>
          <p:cNvPr id="61454" name="Rectangle 50"/>
          <p:cNvSpPr>
            <a:spLocks noChangeArrowheads="1"/>
          </p:cNvSpPr>
          <p:nvPr/>
        </p:nvSpPr>
        <p:spPr bwMode="auto">
          <a:xfrm>
            <a:off x="5292725" y="1773238"/>
            <a:ext cx="701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 i="0">
                <a:solidFill>
                  <a:srgbClr val="FF0000"/>
                </a:solidFill>
                <a:latin typeface="Tahoma" panose="020B0604030504040204" pitchFamily="34" charset="0"/>
              </a:rPr>
              <a:t>2</a:t>
            </a:r>
            <a:r>
              <a:rPr lang="en-US" altLang="tr-TR" sz="1800" b="1" i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3</a:t>
            </a:r>
            <a:endParaRPr lang="tr-TR" altLang="tr-TR" sz="1800" b="1" i="0">
              <a:solidFill>
                <a:srgbClr val="FF0000"/>
              </a:solidFill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61455" name="Rectangle 51"/>
          <p:cNvSpPr>
            <a:spLocks noChangeArrowheads="1"/>
          </p:cNvSpPr>
          <p:nvPr/>
        </p:nvSpPr>
        <p:spPr bwMode="auto">
          <a:xfrm>
            <a:off x="6948488" y="1773238"/>
            <a:ext cx="701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b="1" i="0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  <a:r>
              <a:rPr lang="en-US" altLang="tr-TR" sz="1800" b="1" i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tr-TR" altLang="tr-TR" sz="1800" b="1" i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1456" name="Text Box 52"/>
          <p:cNvSpPr txBox="1">
            <a:spLocks noChangeArrowheads="1"/>
          </p:cNvSpPr>
          <p:nvPr/>
        </p:nvSpPr>
        <p:spPr bwMode="auto">
          <a:xfrm>
            <a:off x="7667625" y="1196975"/>
            <a:ext cx="1152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/>
              <a:t>2 3 2 start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/>
              <a:t>1 3 1 start</a:t>
            </a:r>
          </a:p>
        </p:txBody>
      </p:sp>
      <p:sp>
        <p:nvSpPr>
          <p:cNvPr id="61457" name="Rectangle 53"/>
          <p:cNvSpPr>
            <a:spLocks noChangeArrowheads="1"/>
          </p:cNvSpPr>
          <p:nvPr/>
        </p:nvSpPr>
        <p:spPr bwMode="auto">
          <a:xfrm>
            <a:off x="107950" y="2997200"/>
            <a:ext cx="701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 i="0">
                <a:solidFill>
                  <a:srgbClr val="FF0000"/>
                </a:solidFill>
                <a:latin typeface="Tahoma" panose="020B0604030504040204" pitchFamily="34" charset="0"/>
              </a:rPr>
              <a:t>3</a:t>
            </a:r>
            <a:r>
              <a:rPr lang="en-US" altLang="tr-TR" sz="1800" b="1" i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tr-TR" altLang="tr-TR" sz="1800" b="1" i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61458" name="Text Box 54"/>
          <p:cNvSpPr txBox="1">
            <a:spLocks noChangeArrowheads="1"/>
          </p:cNvSpPr>
          <p:nvPr/>
        </p:nvSpPr>
        <p:spPr bwMode="auto">
          <a:xfrm>
            <a:off x="827088" y="2708275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/>
              <a:t>1 3 1 end</a:t>
            </a:r>
          </a:p>
        </p:txBody>
      </p:sp>
      <p:sp>
        <p:nvSpPr>
          <p:cNvPr id="61459" name="Rectangle 55"/>
          <p:cNvSpPr>
            <a:spLocks noChangeArrowheads="1"/>
          </p:cNvSpPr>
          <p:nvPr/>
        </p:nvSpPr>
        <p:spPr bwMode="auto">
          <a:xfrm>
            <a:off x="1908175" y="2997200"/>
            <a:ext cx="701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 i="0">
                <a:solidFill>
                  <a:srgbClr val="FF0000"/>
                </a:solidFill>
                <a:latin typeface="Tahoma" panose="020B0604030504040204" pitchFamily="34" charset="0"/>
              </a:rPr>
              <a:t>3</a:t>
            </a:r>
            <a:r>
              <a:rPr lang="en-US" altLang="tr-TR" sz="1800" b="1" i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tr-TR" altLang="tr-TR" sz="1800" b="1" i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1460" name="Text Box 56"/>
          <p:cNvSpPr txBox="1">
            <a:spLocks noChangeArrowheads="1"/>
          </p:cNvSpPr>
          <p:nvPr/>
        </p:nvSpPr>
        <p:spPr bwMode="auto">
          <a:xfrm>
            <a:off x="2627313" y="2708275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/>
              <a:t>1 1 2 start</a:t>
            </a:r>
          </a:p>
        </p:txBody>
      </p:sp>
      <p:sp>
        <p:nvSpPr>
          <p:cNvPr id="61461" name="Rectangle 57"/>
          <p:cNvSpPr>
            <a:spLocks noChangeArrowheads="1"/>
          </p:cNvSpPr>
          <p:nvPr/>
        </p:nvSpPr>
        <p:spPr bwMode="auto">
          <a:xfrm>
            <a:off x="3635375" y="2997200"/>
            <a:ext cx="701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b="1" i="0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  <a:r>
              <a:rPr lang="en-US" altLang="tr-TR" sz="1800" b="1" i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tr-TR" altLang="tr-TR" sz="1800" b="1" i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1462" name="Text Box 58"/>
          <p:cNvSpPr txBox="1">
            <a:spLocks noChangeArrowheads="1"/>
          </p:cNvSpPr>
          <p:nvPr/>
        </p:nvSpPr>
        <p:spPr bwMode="auto">
          <a:xfrm>
            <a:off x="4211638" y="2492375"/>
            <a:ext cx="122396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/>
              <a:t>3 1 2 end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/>
              <a:t>2 3 2 end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/>
              <a:t>1 1 2 end</a:t>
            </a:r>
          </a:p>
        </p:txBody>
      </p:sp>
      <p:sp>
        <p:nvSpPr>
          <p:cNvPr id="61463" name="Text Box 59"/>
          <p:cNvSpPr txBox="1">
            <a:spLocks noChangeArrowheads="1"/>
          </p:cNvSpPr>
          <p:nvPr/>
        </p:nvSpPr>
        <p:spPr bwMode="auto">
          <a:xfrm>
            <a:off x="5867400" y="2492375"/>
            <a:ext cx="122396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/>
              <a:t>3 2 3 start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/>
              <a:t>2 2 1 start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/>
              <a:t>1 2 3 start</a:t>
            </a:r>
          </a:p>
        </p:txBody>
      </p:sp>
      <p:sp>
        <p:nvSpPr>
          <p:cNvPr id="61464" name="Rectangle 60"/>
          <p:cNvSpPr>
            <a:spLocks noChangeArrowheads="1"/>
          </p:cNvSpPr>
          <p:nvPr/>
        </p:nvSpPr>
        <p:spPr bwMode="auto">
          <a:xfrm>
            <a:off x="6948488" y="2997200"/>
            <a:ext cx="701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 i="0">
                <a:solidFill>
                  <a:srgbClr val="FF0000"/>
                </a:solidFill>
                <a:latin typeface="Tahoma" panose="020B0604030504040204" pitchFamily="34" charset="0"/>
              </a:rPr>
              <a:t>2</a:t>
            </a:r>
            <a:r>
              <a:rPr lang="en-US" altLang="tr-TR" sz="1800" b="1" i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3</a:t>
            </a:r>
            <a:endParaRPr lang="tr-TR" altLang="tr-TR" sz="1800" b="1" i="0">
              <a:solidFill>
                <a:srgbClr val="FF0000"/>
              </a:solidFill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61465" name="Text Box 61"/>
          <p:cNvSpPr txBox="1">
            <a:spLocks noChangeArrowheads="1"/>
          </p:cNvSpPr>
          <p:nvPr/>
        </p:nvSpPr>
        <p:spPr bwMode="auto">
          <a:xfrm>
            <a:off x="7667625" y="2636838"/>
            <a:ext cx="12239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/>
              <a:t>1 2 3 end</a:t>
            </a:r>
          </a:p>
        </p:txBody>
      </p:sp>
      <p:sp>
        <p:nvSpPr>
          <p:cNvPr id="61466" name="Rectangle 62"/>
          <p:cNvSpPr>
            <a:spLocks noChangeArrowheads="1"/>
          </p:cNvSpPr>
          <p:nvPr/>
        </p:nvSpPr>
        <p:spPr bwMode="auto">
          <a:xfrm>
            <a:off x="107950" y="4292600"/>
            <a:ext cx="701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 i="0">
                <a:solidFill>
                  <a:srgbClr val="FF0000"/>
                </a:solidFill>
                <a:latin typeface="Tahoma" panose="020B0604030504040204" pitchFamily="34" charset="0"/>
              </a:rPr>
              <a:t>2</a:t>
            </a:r>
            <a:r>
              <a:rPr lang="en-US" altLang="tr-TR" sz="1800" b="1" i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tr-TR" altLang="tr-TR" sz="1800" b="1" i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61467" name="Text Box 63"/>
          <p:cNvSpPr txBox="1">
            <a:spLocks noChangeArrowheads="1"/>
          </p:cNvSpPr>
          <p:nvPr/>
        </p:nvSpPr>
        <p:spPr bwMode="auto">
          <a:xfrm>
            <a:off x="755650" y="3933825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/>
              <a:t>1 3 1 start</a:t>
            </a:r>
          </a:p>
        </p:txBody>
      </p:sp>
      <p:sp>
        <p:nvSpPr>
          <p:cNvPr id="61468" name="Text Box 64"/>
          <p:cNvSpPr txBox="1">
            <a:spLocks noChangeArrowheads="1"/>
          </p:cNvSpPr>
          <p:nvPr/>
        </p:nvSpPr>
        <p:spPr bwMode="auto">
          <a:xfrm>
            <a:off x="2484438" y="3860800"/>
            <a:ext cx="11525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/>
              <a:t>2 2 1 end 1 3 1 end</a:t>
            </a:r>
          </a:p>
        </p:txBody>
      </p:sp>
      <p:sp>
        <p:nvSpPr>
          <p:cNvPr id="61469" name="Rectangle 65"/>
          <p:cNvSpPr>
            <a:spLocks noChangeArrowheads="1"/>
          </p:cNvSpPr>
          <p:nvPr/>
        </p:nvSpPr>
        <p:spPr bwMode="auto">
          <a:xfrm>
            <a:off x="1908175" y="4292600"/>
            <a:ext cx="701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 i="0">
                <a:solidFill>
                  <a:srgbClr val="FF0000"/>
                </a:solidFill>
                <a:latin typeface="Tahoma" panose="020B0604030504040204" pitchFamily="34" charset="0"/>
              </a:rPr>
              <a:t>3</a:t>
            </a:r>
            <a:r>
              <a:rPr lang="en-US" altLang="tr-TR" sz="1800" b="1" i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tr-TR" altLang="tr-TR" sz="1800" b="1" i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61470" name="Rectangle 66"/>
          <p:cNvSpPr>
            <a:spLocks noChangeArrowheads="1"/>
          </p:cNvSpPr>
          <p:nvPr/>
        </p:nvSpPr>
        <p:spPr bwMode="auto">
          <a:xfrm>
            <a:off x="3635375" y="4292600"/>
            <a:ext cx="701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 i="0">
                <a:solidFill>
                  <a:srgbClr val="FF0000"/>
                </a:solidFill>
                <a:latin typeface="Tahoma" panose="020B0604030504040204" pitchFamily="34" charset="0"/>
              </a:rPr>
              <a:t>2</a:t>
            </a:r>
            <a:r>
              <a:rPr lang="en-US" altLang="tr-TR" sz="1800" b="1" i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3</a:t>
            </a:r>
            <a:endParaRPr lang="tr-TR" altLang="tr-TR" sz="1800" b="1" i="0">
              <a:solidFill>
                <a:srgbClr val="FF0000"/>
              </a:solidFill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61471" name="Text Box 67"/>
          <p:cNvSpPr txBox="1">
            <a:spLocks noChangeArrowheads="1"/>
          </p:cNvSpPr>
          <p:nvPr/>
        </p:nvSpPr>
        <p:spPr bwMode="auto">
          <a:xfrm>
            <a:off x="4211638" y="3933825"/>
            <a:ext cx="1223962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/>
              <a:t>2 1 3 start</a:t>
            </a:r>
          </a:p>
          <a:p>
            <a:pPr eaLnBrk="1" hangingPunct="1">
              <a:lnSpc>
                <a:spcPct val="6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/>
              <a:t>1 1 2 start</a:t>
            </a:r>
          </a:p>
        </p:txBody>
      </p:sp>
      <p:sp>
        <p:nvSpPr>
          <p:cNvPr id="61472" name="Rectangle 68"/>
          <p:cNvSpPr>
            <a:spLocks noChangeArrowheads="1"/>
          </p:cNvSpPr>
          <p:nvPr/>
        </p:nvSpPr>
        <p:spPr bwMode="auto">
          <a:xfrm>
            <a:off x="5292725" y="4292600"/>
            <a:ext cx="701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b="1" i="0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  <a:r>
              <a:rPr lang="en-US" altLang="tr-TR" sz="1800" b="1" i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tr-TR" altLang="tr-TR" sz="1800" b="1" i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1473" name="Text Box 69"/>
          <p:cNvSpPr txBox="1">
            <a:spLocks noChangeArrowheads="1"/>
          </p:cNvSpPr>
          <p:nvPr/>
        </p:nvSpPr>
        <p:spPr bwMode="auto">
          <a:xfrm>
            <a:off x="5867400" y="3933825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/>
              <a:t>1 1 2 end</a:t>
            </a:r>
          </a:p>
        </p:txBody>
      </p:sp>
      <p:sp>
        <p:nvSpPr>
          <p:cNvPr id="61474" name="Rectangle 70"/>
          <p:cNvSpPr>
            <a:spLocks noChangeArrowheads="1"/>
          </p:cNvSpPr>
          <p:nvPr/>
        </p:nvSpPr>
        <p:spPr bwMode="auto">
          <a:xfrm>
            <a:off x="6948488" y="4292600"/>
            <a:ext cx="701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tr-TR" sz="1800" b="1" i="0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  <a:r>
              <a:rPr lang="en-US" altLang="tr-TR" sz="1800" b="1" i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3</a:t>
            </a:r>
            <a:endParaRPr lang="tr-TR" altLang="tr-TR" sz="1800" b="1" i="0">
              <a:solidFill>
                <a:srgbClr val="FF0000"/>
              </a:solidFill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61475" name="Text Box 71"/>
          <p:cNvSpPr txBox="1">
            <a:spLocks noChangeArrowheads="1"/>
          </p:cNvSpPr>
          <p:nvPr/>
        </p:nvSpPr>
        <p:spPr bwMode="auto">
          <a:xfrm>
            <a:off x="7524750" y="4005263"/>
            <a:ext cx="12239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/>
              <a:t>1 2 3 start</a:t>
            </a:r>
          </a:p>
        </p:txBody>
      </p:sp>
      <p:sp>
        <p:nvSpPr>
          <p:cNvPr id="61476" name="Rectangle 72"/>
          <p:cNvSpPr>
            <a:spLocks noChangeArrowheads="1"/>
          </p:cNvSpPr>
          <p:nvPr/>
        </p:nvSpPr>
        <p:spPr bwMode="auto">
          <a:xfrm>
            <a:off x="3563938" y="5445125"/>
            <a:ext cx="701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 i="0">
                <a:solidFill>
                  <a:srgbClr val="FF0000"/>
                </a:solidFill>
                <a:latin typeface="Tahoma" panose="020B0604030504040204" pitchFamily="34" charset="0"/>
              </a:rPr>
              <a:t>2</a:t>
            </a:r>
            <a:r>
              <a:rPr lang="en-US" altLang="tr-TR" sz="1800" b="1" i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3</a:t>
            </a:r>
            <a:endParaRPr lang="tr-TR" altLang="tr-TR" sz="1800" b="1" i="0">
              <a:solidFill>
                <a:srgbClr val="FF0000"/>
              </a:solidFill>
              <a:latin typeface="Tahoma" panose="020B0604030504040204" pitchFamily="34" charset="0"/>
              <a:sym typeface="Symbol" panose="05050102010706020507" pitchFamily="18" charset="2"/>
            </a:endParaRPr>
          </a:p>
        </p:txBody>
      </p:sp>
      <p:sp>
        <p:nvSpPr>
          <p:cNvPr id="61477" name="Text Box 73"/>
          <p:cNvSpPr txBox="1">
            <a:spLocks noChangeArrowheads="1"/>
          </p:cNvSpPr>
          <p:nvPr/>
        </p:nvSpPr>
        <p:spPr bwMode="auto">
          <a:xfrm>
            <a:off x="5651500" y="5516563"/>
            <a:ext cx="1223963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/>
              <a:t>4 1 3 end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/>
              <a:t>3 2 3 end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/>
              <a:t>2 1 3 end</a:t>
            </a:r>
          </a:p>
          <a:p>
            <a:pPr eaLnBrk="1" hangingPunct="1">
              <a:lnSpc>
                <a:spcPct val="7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800" b="1"/>
              <a:t>1 2 3 end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4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EC067A-46CB-4DB7-8CB1-3085CAFA6AD7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62467" name="5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2468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4F7D13-E5E2-4143-B9B3-9A0322E4A30C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Recursion Examples</a:t>
            </a:r>
          </a:p>
        </p:txBody>
      </p:sp>
      <p:sp>
        <p:nvSpPr>
          <p:cNvPr id="6247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89138"/>
            <a:ext cx="3683000" cy="4114800"/>
          </a:xfrm>
        </p:spPr>
        <p:txBody>
          <a:bodyPr/>
          <a:lstStyle/>
          <a:p>
            <a:pPr eaLnBrk="1" hangingPunct="1"/>
            <a:r>
              <a:rPr lang="en-US" altLang="tr-TR" sz="2000" b="1"/>
              <a:t>Fibonacci Series</a:t>
            </a:r>
          </a:p>
          <a:p>
            <a:pPr lvl="1" eaLnBrk="1" hangingPunct="1"/>
            <a:r>
              <a:rPr lang="en-US" altLang="tr-TR" sz="1800"/>
              <a:t>t</a:t>
            </a:r>
            <a:r>
              <a:rPr lang="en-US" altLang="tr-TR" sz="1800" baseline="-25000"/>
              <a:t>n</a:t>
            </a:r>
            <a:r>
              <a:rPr lang="en-US" altLang="tr-TR" sz="1800"/>
              <a:t>= t</a:t>
            </a:r>
            <a:r>
              <a:rPr lang="en-US" altLang="tr-TR" sz="1800" baseline="-25000"/>
              <a:t>n-1</a:t>
            </a:r>
            <a:r>
              <a:rPr lang="en-US" altLang="tr-TR" sz="1800"/>
              <a:t> + t</a:t>
            </a:r>
            <a:r>
              <a:rPr lang="en-US" altLang="tr-TR" sz="1800" baseline="-25000"/>
              <a:t>n-2</a:t>
            </a:r>
            <a:r>
              <a:rPr lang="en-US" altLang="tr-TR" sz="1800"/>
              <a:t>; t</a:t>
            </a:r>
            <a:r>
              <a:rPr lang="en-US" altLang="tr-TR" sz="1800" baseline="-25000"/>
              <a:t>0</a:t>
            </a:r>
            <a:r>
              <a:rPr lang="en-US" altLang="tr-TR" sz="1800"/>
              <a:t>=0; t</a:t>
            </a:r>
            <a:r>
              <a:rPr lang="en-US" altLang="tr-TR" sz="1800" baseline="-25000"/>
              <a:t>1</a:t>
            </a:r>
            <a:r>
              <a:rPr lang="en-US" altLang="tr-TR" sz="1800"/>
              <a:t>=1</a:t>
            </a:r>
          </a:p>
          <a:p>
            <a:pPr eaLnBrk="1" hangingPunct="1"/>
            <a:r>
              <a:rPr lang="en-US" altLang="tr-TR" sz="2000"/>
              <a:t>Algorithm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000">
                <a:latin typeface="Tahoma" panose="020B0604030504040204" pitchFamily="34" charset="0"/>
              </a:rPr>
              <a:t>long int fib(n)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000">
                <a:latin typeface="Tahoma" panose="020B0604030504040204" pitchFamily="34" charset="0"/>
              </a:rPr>
              <a:t>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000">
                <a:latin typeface="Tahoma" panose="020B0604030504040204" pitchFamily="34" charset="0"/>
              </a:rPr>
              <a:t>if (n==0 || n==1)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000">
                <a:latin typeface="Tahoma" panose="020B0604030504040204" pitchFamily="34" charset="0"/>
              </a:rPr>
              <a:t>	return n;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000">
                <a:latin typeface="Tahoma" panose="020B0604030504040204" pitchFamily="34" charset="0"/>
              </a:rPr>
              <a:t>else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000">
                <a:latin typeface="Tahoma" panose="020B0604030504040204" pitchFamily="34" charset="0"/>
              </a:rPr>
              <a:t>	return fib(n-1)+fib(n-2);</a:t>
            </a:r>
            <a:endParaRPr lang="en-US" altLang="tr-TR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000">
                <a:latin typeface="Tahoma" panose="020B060403050404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5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20CAF12-D6DA-48CF-9B4B-C3738EF73F49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63491" name="6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3492" name="7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270F24-5A69-4C2D-A8B3-DA115E20AA5C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634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Fibonacci Series… cont’d</a:t>
            </a:r>
          </a:p>
        </p:txBody>
      </p:sp>
      <p:sp>
        <p:nvSpPr>
          <p:cNvPr id="6349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89138"/>
            <a:ext cx="3814763" cy="4114800"/>
          </a:xfrm>
        </p:spPr>
        <p:txBody>
          <a:bodyPr/>
          <a:lstStyle/>
          <a:p>
            <a:pPr eaLnBrk="1" hangingPunct="1"/>
            <a:r>
              <a:rPr lang="en-US" altLang="tr-TR" sz="2400"/>
              <a:t>Tree of recursive function calls for </a:t>
            </a:r>
            <a:r>
              <a:rPr lang="en-US" altLang="tr-TR" sz="2400">
                <a:latin typeface="Tahoma" panose="020B0604030504040204" pitchFamily="34" charset="0"/>
              </a:rPr>
              <a:t>fib(5)</a:t>
            </a:r>
          </a:p>
          <a:p>
            <a:pPr eaLnBrk="1" hangingPunct="1"/>
            <a:r>
              <a:rPr lang="en-US" altLang="tr-TR" sz="2400"/>
              <a:t>Any problems???</a:t>
            </a:r>
          </a:p>
        </p:txBody>
      </p:sp>
      <p:graphicFrame>
        <p:nvGraphicFramePr>
          <p:cNvPr id="63495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04900" y="3455988"/>
          <a:ext cx="5168900" cy="234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2" name="Bitmap Image" r:id="rId3" imgW="8752381" imgH="4123810" progId="Paint.Picture">
                  <p:embed/>
                </p:oleObj>
              </mc:Choice>
              <mc:Fallback>
                <p:oleObj name="Bitmap Image" r:id="rId3" imgW="8752381" imgH="412381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3455988"/>
                        <a:ext cx="5168900" cy="234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9761B1-F290-489B-84B7-33B2E54395B7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64515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451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7BCB19-9E04-4324-9C25-AEA02148244A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645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Fibonacci Series… cont’d</a:t>
            </a:r>
          </a:p>
        </p:txBody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Redundant function calls slow the execution down.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/>
          </a:p>
          <a:p>
            <a:pPr eaLnBrk="1" hangingPunct="1"/>
            <a:r>
              <a:rPr lang="en-US" altLang="tr-TR"/>
              <a:t>A </a:t>
            </a:r>
            <a:r>
              <a:rPr lang="en-US" altLang="tr-TR" b="1"/>
              <a:t>lookup table</a:t>
            </a:r>
            <a:r>
              <a:rPr lang="en-US" altLang="tr-TR"/>
              <a:t> used to store the Fibonacci values already computed saves redundant function executions and speeds up the process.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/>
          </a:p>
          <a:p>
            <a:pPr eaLnBrk="1" hangingPunct="1"/>
            <a:r>
              <a:rPr lang="en-US" altLang="tr-TR" b="1" i="1" u="sng"/>
              <a:t>Homework</a:t>
            </a:r>
            <a:r>
              <a:rPr lang="en-US" altLang="tr-TR"/>
              <a:t>: Write </a:t>
            </a:r>
            <a:r>
              <a:rPr lang="en-US" altLang="tr-TR">
                <a:latin typeface="Tahoma" panose="020B0604030504040204" pitchFamily="34" charset="0"/>
              </a:rPr>
              <a:t>fib(n)</a:t>
            </a:r>
            <a:r>
              <a:rPr lang="en-US" altLang="tr-TR"/>
              <a:t> with a lookup table!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tr-TR" altLang="tr-TR" sz="5400"/>
              <a:t>Recurrences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4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385985-66CF-474C-AF17-DF468C293038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66563" name="5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6564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00FCF2C-A323-4A9B-9DA6-F15040C91418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665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4000"/>
              <a:t>Recurrences or Difference Equations</a:t>
            </a:r>
          </a:p>
        </p:txBody>
      </p:sp>
      <p:sp>
        <p:nvSpPr>
          <p:cNvPr id="665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89138"/>
            <a:ext cx="7083425" cy="4019550"/>
          </a:xfrm>
        </p:spPr>
        <p:txBody>
          <a:bodyPr/>
          <a:lstStyle/>
          <a:p>
            <a:pPr eaLnBrk="1" hangingPunct="1"/>
            <a:r>
              <a:rPr lang="en-US" altLang="tr-TR" sz="2400" b="1"/>
              <a:t>Homogeneous Recurrences</a:t>
            </a:r>
          </a:p>
          <a:p>
            <a:pPr eaLnBrk="1" hangingPunct="1"/>
            <a:r>
              <a:rPr lang="en-US" altLang="tr-TR" sz="2400"/>
              <a:t>Consider  a</a:t>
            </a:r>
            <a:r>
              <a:rPr lang="en-US" altLang="tr-TR" sz="2400" i="1" baseline="-25000"/>
              <a:t>0</a:t>
            </a:r>
            <a:r>
              <a:rPr lang="en-US" altLang="tr-TR" sz="2400"/>
              <a:t> </a:t>
            </a:r>
            <a:r>
              <a:rPr lang="en-US" altLang="tr-TR" sz="2400" i="1"/>
              <a:t>t</a:t>
            </a:r>
            <a:r>
              <a:rPr lang="en-US" altLang="tr-TR" sz="2400" i="1" baseline="-25000"/>
              <a:t>n</a:t>
            </a:r>
            <a:r>
              <a:rPr lang="en-US" altLang="tr-TR" sz="2400"/>
              <a:t> + a</a:t>
            </a:r>
            <a:r>
              <a:rPr lang="en-US" altLang="tr-TR" sz="2400" baseline="-25000"/>
              <a:t>1</a:t>
            </a:r>
            <a:r>
              <a:rPr lang="en-US" altLang="tr-TR" sz="2400" i="1"/>
              <a:t>t</a:t>
            </a:r>
            <a:r>
              <a:rPr lang="en-US" altLang="tr-TR" sz="2400" i="1" baseline="-25000"/>
              <a:t>n-1</a:t>
            </a:r>
            <a:r>
              <a:rPr lang="en-US" altLang="tr-TR" sz="2400"/>
              <a:t> + … + a</a:t>
            </a:r>
            <a:r>
              <a:rPr lang="en-US" altLang="tr-TR" sz="2400" i="1" baseline="-25000"/>
              <a:t>k</a:t>
            </a:r>
            <a:r>
              <a:rPr lang="en-US" altLang="tr-TR" sz="2400"/>
              <a:t> </a:t>
            </a:r>
            <a:r>
              <a:rPr lang="en-US" altLang="tr-TR" sz="2400" i="1"/>
              <a:t>t</a:t>
            </a:r>
            <a:r>
              <a:rPr lang="en-US" altLang="tr-TR" sz="2400" i="1" baseline="-25000"/>
              <a:t>n-k</a:t>
            </a:r>
            <a:r>
              <a:rPr lang="en-US" altLang="tr-TR" sz="2400"/>
              <a:t> = 0.</a:t>
            </a:r>
          </a:p>
          <a:p>
            <a:pPr eaLnBrk="1" hangingPunct="1"/>
            <a:r>
              <a:rPr lang="en-US" altLang="tr-TR" sz="2400"/>
              <a:t>The recurrence</a:t>
            </a:r>
          </a:p>
          <a:p>
            <a:pPr lvl="1" eaLnBrk="1" hangingPunct="1"/>
            <a:r>
              <a:rPr lang="en-US" altLang="tr-TR" sz="2000"/>
              <a:t>contains</a:t>
            </a:r>
            <a:r>
              <a:rPr lang="en-US" altLang="tr-TR" sz="2000" i="1"/>
              <a:t> t</a:t>
            </a:r>
            <a:r>
              <a:rPr lang="en-US" altLang="tr-TR" sz="2000" i="1" baseline="-25000"/>
              <a:t>i</a:t>
            </a:r>
            <a:r>
              <a:rPr lang="en-US" altLang="tr-TR" sz="2000" i="1"/>
              <a:t> </a:t>
            </a:r>
            <a:r>
              <a:rPr lang="en-US" altLang="tr-TR" sz="2000"/>
              <a:t>values which we are looking for.  </a:t>
            </a:r>
          </a:p>
          <a:p>
            <a:pPr lvl="1" eaLnBrk="1" hangingPunct="1"/>
            <a:r>
              <a:rPr lang="en-US" altLang="tr-TR" sz="2000"/>
              <a:t>is a linear recurrence (i.e., </a:t>
            </a:r>
            <a:r>
              <a:rPr lang="en-US" altLang="tr-TR" sz="2000" i="1"/>
              <a:t>t</a:t>
            </a:r>
            <a:r>
              <a:rPr lang="en-US" altLang="tr-TR" sz="2000" i="1" baseline="-25000"/>
              <a:t>i</a:t>
            </a:r>
            <a:r>
              <a:rPr lang="en-US" altLang="tr-TR" sz="2000" i="1"/>
              <a:t> </a:t>
            </a:r>
            <a:r>
              <a:rPr lang="en-US" altLang="tr-TR" sz="2000"/>
              <a:t>values appear alone, no powered values, divisions or products)</a:t>
            </a:r>
          </a:p>
          <a:p>
            <a:pPr lvl="1" eaLnBrk="1" hangingPunct="1"/>
            <a:r>
              <a:rPr lang="en-US" altLang="tr-TR" sz="2000"/>
              <a:t>contains constant coefficients (i.e., a</a:t>
            </a:r>
            <a:r>
              <a:rPr lang="en-US" altLang="tr-TR" sz="2000" i="1" baseline="-25000"/>
              <a:t>i</a:t>
            </a:r>
            <a:r>
              <a:rPr lang="en-US" altLang="tr-TR" sz="2000"/>
              <a:t>).</a:t>
            </a:r>
          </a:p>
          <a:p>
            <a:pPr lvl="1" eaLnBrk="1" hangingPunct="1"/>
            <a:r>
              <a:rPr lang="en-US" altLang="tr-TR" sz="2000"/>
              <a:t>is homogeneous (i.e., RHS of equation is 0).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4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5508D3-1C27-4CFC-950A-CC79D1F45551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67587" name="5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7588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309B2A-2022-433E-AC64-EF611B5E92DE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675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Homogeneous Recurrences</a:t>
            </a:r>
          </a:p>
        </p:txBody>
      </p:sp>
      <p:sp>
        <p:nvSpPr>
          <p:cNvPr id="6759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89138"/>
            <a:ext cx="7694613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/>
              <a:t>We are looking for solutions of the form: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/>
              <a:t>					</a:t>
            </a:r>
            <a:r>
              <a:rPr lang="en-US" altLang="tr-TR" sz="2400" i="1"/>
              <a:t>t</a:t>
            </a:r>
            <a:r>
              <a:rPr lang="en-US" altLang="tr-TR" sz="2400" i="1" baseline="-25000"/>
              <a:t>n</a:t>
            </a:r>
            <a:r>
              <a:rPr lang="en-US" altLang="tr-TR" sz="2400" i="1"/>
              <a:t> </a:t>
            </a:r>
            <a:r>
              <a:rPr lang="en-US" altLang="tr-TR" sz="2400"/>
              <a:t>= </a:t>
            </a:r>
            <a:r>
              <a:rPr lang="en-US" altLang="tr-TR" sz="2400" i="1"/>
              <a:t>x</a:t>
            </a:r>
            <a:r>
              <a:rPr lang="en-US" altLang="tr-TR" sz="2400" i="1" baseline="30000"/>
              <a:t>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/>
              <a:t>Then, we can write the recurrence as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/>
              <a:t>			a</a:t>
            </a:r>
            <a:r>
              <a:rPr lang="en-US" altLang="tr-TR" sz="2400" i="1" baseline="-25000"/>
              <a:t>0 </a:t>
            </a:r>
            <a:r>
              <a:rPr lang="en-US" altLang="tr-TR" sz="2400" i="1"/>
              <a:t>x</a:t>
            </a:r>
            <a:r>
              <a:rPr lang="en-US" altLang="tr-TR" sz="2400" i="1" baseline="30000"/>
              <a:t>n</a:t>
            </a:r>
            <a:r>
              <a:rPr lang="en-US" altLang="tr-TR" sz="2400"/>
              <a:t> + a</a:t>
            </a:r>
            <a:r>
              <a:rPr lang="en-US" altLang="tr-TR" sz="2400" baseline="-25000"/>
              <a:t>1</a:t>
            </a:r>
            <a:r>
              <a:rPr lang="en-US" altLang="tr-TR" sz="2400" i="1"/>
              <a:t>x</a:t>
            </a:r>
            <a:r>
              <a:rPr lang="en-US" altLang="tr-TR" sz="2400" i="1" baseline="30000"/>
              <a:t>n-1</a:t>
            </a:r>
            <a:r>
              <a:rPr lang="en-US" altLang="tr-TR" sz="2400"/>
              <a:t>+ … + a</a:t>
            </a:r>
            <a:r>
              <a:rPr lang="en-US" altLang="tr-TR" sz="2400" i="1" baseline="-25000"/>
              <a:t>k </a:t>
            </a:r>
            <a:r>
              <a:rPr lang="en-US" altLang="tr-TR" sz="2400" i="1"/>
              <a:t>x</a:t>
            </a:r>
            <a:r>
              <a:rPr lang="en-US" altLang="tr-TR" sz="2400" i="1" baseline="30000"/>
              <a:t>n-k</a:t>
            </a:r>
            <a:r>
              <a:rPr lang="en-US" altLang="tr-TR" sz="2400"/>
              <a:t> = 0</a:t>
            </a:r>
          </a:p>
          <a:p>
            <a:pPr eaLnBrk="1" hangingPunct="1"/>
            <a:r>
              <a:rPr lang="en-US" altLang="tr-TR" sz="2400"/>
              <a:t>This k</a:t>
            </a:r>
            <a:r>
              <a:rPr lang="en-US" altLang="tr-TR" sz="2400" baseline="30000"/>
              <a:t>th</a:t>
            </a:r>
            <a:r>
              <a:rPr lang="en-US" altLang="tr-TR" sz="2400"/>
              <a:t> degree equation is the </a:t>
            </a:r>
            <a:r>
              <a:rPr lang="en-US" altLang="tr-TR" sz="2400" b="1"/>
              <a:t>characteristic equation (CE) </a:t>
            </a:r>
            <a:r>
              <a:rPr lang="en-US" altLang="tr-TR" sz="2400"/>
              <a:t>of the</a:t>
            </a:r>
            <a:r>
              <a:rPr lang="en-US" altLang="tr-TR" sz="2400" b="1"/>
              <a:t> </a:t>
            </a:r>
            <a:r>
              <a:rPr lang="en-US" altLang="tr-TR" sz="2400"/>
              <a:t>recurrence.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tr-TR" sz="2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5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42286E7-CD4C-4133-9C6E-1232725D3ACF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68611" name="6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8612" name="7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F39652-5C4C-4107-87A4-7BDA130DC7B3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686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Homogeneous Recurrences</a:t>
            </a:r>
          </a:p>
        </p:txBody>
      </p:sp>
      <p:sp>
        <p:nvSpPr>
          <p:cNvPr id="6861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05038"/>
            <a:ext cx="8362950" cy="338455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/>
              <a:t>If </a:t>
            </a:r>
            <a:r>
              <a:rPr lang="en-US" altLang="tr-TR" sz="2400" i="1"/>
              <a:t>r</a:t>
            </a:r>
            <a:r>
              <a:rPr lang="en-US" altLang="tr-TR" sz="2400" i="1" baseline="-25000"/>
              <a:t>i</a:t>
            </a:r>
            <a:r>
              <a:rPr lang="en-US" altLang="tr-TR" sz="2400"/>
              <a:t>, </a:t>
            </a:r>
            <a:r>
              <a:rPr lang="en-US" altLang="tr-TR" sz="2400" i="1"/>
              <a:t>i=1,…, k</a:t>
            </a:r>
            <a:r>
              <a:rPr lang="en-US" altLang="tr-TR" sz="2400"/>
              <a:t>,</a:t>
            </a:r>
            <a:r>
              <a:rPr lang="en-US" altLang="tr-TR" sz="2400" i="1"/>
              <a:t> </a:t>
            </a:r>
            <a:r>
              <a:rPr lang="en-US" altLang="tr-TR" sz="2400"/>
              <a:t>are </a:t>
            </a:r>
            <a:r>
              <a:rPr lang="en-US" altLang="tr-TR" sz="2400" i="1"/>
              <a:t>k</a:t>
            </a:r>
            <a:r>
              <a:rPr lang="en-US" altLang="tr-TR" sz="2400"/>
              <a:t> distinct roots of a</a:t>
            </a:r>
            <a:r>
              <a:rPr lang="en-US" altLang="tr-TR" sz="2400" i="1" baseline="-25000"/>
              <a:t>0 </a:t>
            </a:r>
            <a:r>
              <a:rPr lang="en-US" altLang="tr-TR" sz="2400" i="1"/>
              <a:t>x</a:t>
            </a:r>
            <a:r>
              <a:rPr lang="en-US" altLang="tr-TR" sz="2400" i="1" baseline="30000"/>
              <a:t>k</a:t>
            </a:r>
            <a:r>
              <a:rPr lang="en-US" altLang="tr-TR" sz="2400"/>
              <a:t> + a</a:t>
            </a:r>
            <a:r>
              <a:rPr lang="en-US" altLang="tr-TR" sz="2400" baseline="-25000"/>
              <a:t>1 </a:t>
            </a:r>
            <a:r>
              <a:rPr lang="en-US" altLang="tr-TR" sz="2400" i="1"/>
              <a:t>x</a:t>
            </a:r>
            <a:r>
              <a:rPr lang="en-US" altLang="tr-TR" sz="2400" i="1" baseline="30000"/>
              <a:t>k-1</a:t>
            </a:r>
            <a:r>
              <a:rPr lang="en-US" altLang="tr-TR" sz="2400"/>
              <a:t>+ … + a</a:t>
            </a:r>
            <a:r>
              <a:rPr lang="en-US" altLang="tr-TR" sz="2400" i="1" baseline="-25000"/>
              <a:t>k</a:t>
            </a:r>
            <a:r>
              <a:rPr lang="en-US" altLang="tr-TR" sz="2400"/>
              <a:t> = 0, then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24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/>
              <a:t>If </a:t>
            </a:r>
            <a:r>
              <a:rPr lang="en-US" altLang="tr-TR" sz="2400" i="1"/>
              <a:t>r</a:t>
            </a:r>
            <a:r>
              <a:rPr lang="en-US" altLang="tr-TR" sz="2400" i="1" baseline="-25000"/>
              <a:t>i</a:t>
            </a:r>
            <a:r>
              <a:rPr lang="en-US" altLang="tr-TR" sz="2400"/>
              <a:t>, </a:t>
            </a:r>
            <a:r>
              <a:rPr lang="en-US" altLang="tr-TR" sz="2400" i="1"/>
              <a:t>i=1,…, k</a:t>
            </a:r>
            <a:r>
              <a:rPr lang="en-US" altLang="tr-TR" sz="2400"/>
              <a:t>,</a:t>
            </a:r>
            <a:r>
              <a:rPr lang="en-US" altLang="tr-TR" sz="2400" i="1"/>
              <a:t> </a:t>
            </a:r>
            <a:r>
              <a:rPr lang="en-US" altLang="tr-TR" sz="2400"/>
              <a:t>is a single root of multiplicity </a:t>
            </a:r>
            <a:r>
              <a:rPr lang="en-US" altLang="tr-TR" sz="2400" i="1"/>
              <a:t>k</a:t>
            </a:r>
            <a:r>
              <a:rPr lang="en-US" altLang="tr-TR" sz="2400"/>
              <a:t>, then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/>
              <a:t>				</a:t>
            </a:r>
          </a:p>
        </p:txBody>
      </p:sp>
      <p:graphicFrame>
        <p:nvGraphicFramePr>
          <p:cNvPr id="68615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622675" y="2865438"/>
          <a:ext cx="12223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49" name="Equation" r:id="rId3" imgW="723586" imgH="431613" progId="Equation.3">
                  <p:embed/>
                </p:oleObj>
              </mc:Choice>
              <mc:Fallback>
                <p:oleObj name="Equation" r:id="rId3" imgW="723586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2675" y="2865438"/>
                        <a:ext cx="122237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417888" y="4633913"/>
          <a:ext cx="1633537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0" name="Equation" r:id="rId5" imgW="927100" imgH="431800" progId="Equation.3">
                  <p:embed/>
                </p:oleObj>
              </mc:Choice>
              <mc:Fallback>
                <p:oleObj name="Equation" r:id="rId5" imgW="927100" imgH="431800" progId="Equation.3">
                  <p:embed/>
                  <p:pic>
                    <p:nvPicPr>
                      <p:cNvPr id="0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4633913"/>
                        <a:ext cx="1633537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8F2561-EA52-4EBF-84EF-350FDF30B042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69635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6963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8D675B-52C2-47BD-B6CB-1ED12D2F25C0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696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Inhomogeneous Recurrences</a:t>
            </a:r>
          </a:p>
        </p:txBody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/>
              <a:t>Consider </a:t>
            </a:r>
          </a:p>
          <a:p>
            <a:pPr eaLnBrk="1" hangingPunct="1"/>
            <a:r>
              <a:rPr lang="en-US" altLang="tr-TR"/>
              <a:t>a</a:t>
            </a:r>
            <a:r>
              <a:rPr lang="en-US" altLang="tr-TR" i="1" baseline="-25000"/>
              <a:t>0</a:t>
            </a:r>
            <a:r>
              <a:rPr lang="en-US" altLang="tr-TR"/>
              <a:t> </a:t>
            </a:r>
            <a:r>
              <a:rPr lang="en-US" altLang="tr-TR" i="1"/>
              <a:t>t</a:t>
            </a:r>
            <a:r>
              <a:rPr lang="en-US" altLang="tr-TR" i="1" baseline="-25000"/>
              <a:t>n</a:t>
            </a:r>
            <a:r>
              <a:rPr lang="en-US" altLang="tr-TR"/>
              <a:t> + a</a:t>
            </a:r>
            <a:r>
              <a:rPr lang="en-US" altLang="tr-TR" baseline="-25000"/>
              <a:t>1</a:t>
            </a:r>
            <a:r>
              <a:rPr lang="en-US" altLang="tr-TR" i="1"/>
              <a:t>t</a:t>
            </a:r>
            <a:r>
              <a:rPr lang="en-US" altLang="tr-TR" i="1" baseline="-25000"/>
              <a:t>n-1</a:t>
            </a:r>
            <a:r>
              <a:rPr lang="en-US" altLang="tr-TR"/>
              <a:t> + … + a</a:t>
            </a:r>
            <a:r>
              <a:rPr lang="en-US" altLang="tr-TR" i="1" baseline="-25000"/>
              <a:t>k</a:t>
            </a:r>
            <a:r>
              <a:rPr lang="en-US" altLang="tr-TR"/>
              <a:t> </a:t>
            </a:r>
            <a:r>
              <a:rPr lang="en-US" altLang="tr-TR" i="1"/>
              <a:t>t</a:t>
            </a:r>
            <a:r>
              <a:rPr lang="en-US" altLang="tr-TR" i="1" baseline="-25000"/>
              <a:t>n-k</a:t>
            </a:r>
            <a:r>
              <a:rPr lang="en-US" altLang="tr-TR"/>
              <a:t> = b</a:t>
            </a:r>
            <a:r>
              <a:rPr lang="en-US" altLang="tr-TR" baseline="30000"/>
              <a:t>n</a:t>
            </a:r>
            <a:r>
              <a:rPr lang="en-US" altLang="tr-TR"/>
              <a:t> </a:t>
            </a:r>
            <a:r>
              <a:rPr lang="en-US" altLang="tr-TR" i="1"/>
              <a:t>p</a:t>
            </a:r>
            <a:r>
              <a:rPr lang="en-US" altLang="tr-TR"/>
              <a:t>(n) </a:t>
            </a:r>
          </a:p>
          <a:p>
            <a:pPr eaLnBrk="1" hangingPunct="1"/>
            <a:r>
              <a:rPr lang="en-US" altLang="tr-TR"/>
              <a:t>where </a:t>
            </a:r>
            <a:r>
              <a:rPr lang="en-US" altLang="tr-TR" i="1"/>
              <a:t>b</a:t>
            </a:r>
            <a:r>
              <a:rPr lang="en-US" altLang="tr-TR"/>
              <a:t> is a constant; and </a:t>
            </a:r>
            <a:r>
              <a:rPr lang="en-US" altLang="tr-TR" i="1"/>
              <a:t>p</a:t>
            </a:r>
            <a:r>
              <a:rPr lang="en-US" altLang="tr-TR"/>
              <a:t>(n) is a polynomial in </a:t>
            </a:r>
            <a:r>
              <a:rPr lang="en-US" altLang="tr-TR" i="1"/>
              <a:t>n</a:t>
            </a:r>
            <a:r>
              <a:rPr lang="en-US" altLang="tr-TR"/>
              <a:t> of degree </a:t>
            </a:r>
            <a:r>
              <a:rPr lang="en-US" altLang="tr-TR" i="1"/>
              <a:t>d</a:t>
            </a:r>
            <a:r>
              <a:rPr lang="en-US" altLang="tr-TR"/>
              <a:t>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288476-FB89-4068-8635-0394DB7B411B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13315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331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7E143F-38CA-4B39-B896-2820CCBA131B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Performance </a:t>
            </a:r>
            <a:r>
              <a:rPr lang="tr-TR" altLang="tr-TR"/>
              <a:t>Assessment - 2</a:t>
            </a:r>
            <a:endParaRPr lang="en-US" altLang="tr-TR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tr-TR" altLang="tr-TR" dirty="0" err="1"/>
              <a:t>Two</a:t>
            </a:r>
            <a:r>
              <a:rPr lang="tr-TR" altLang="tr-TR" dirty="0"/>
              <a:t> </a:t>
            </a:r>
            <a:r>
              <a:rPr lang="tr-TR" altLang="tr-TR" dirty="0" err="1"/>
              <a:t>ways</a:t>
            </a:r>
            <a:r>
              <a:rPr lang="tr-TR" altLang="tr-TR" dirty="0"/>
              <a:t> </a:t>
            </a:r>
            <a:r>
              <a:rPr lang="tr-TR" altLang="tr-TR" dirty="0" err="1"/>
              <a:t>to</a:t>
            </a:r>
            <a:r>
              <a:rPr lang="tr-TR" altLang="tr-TR" dirty="0"/>
              <a:t> </a:t>
            </a:r>
            <a:r>
              <a:rPr lang="tr-TR" altLang="tr-TR" dirty="0" err="1"/>
              <a:t>assess</a:t>
            </a:r>
            <a:r>
              <a:rPr lang="tr-TR" altLang="tr-TR" dirty="0"/>
              <a:t> </a:t>
            </a:r>
            <a:r>
              <a:rPr lang="tr-TR" altLang="tr-TR" dirty="0" err="1"/>
              <a:t>performance</a:t>
            </a:r>
            <a:r>
              <a:rPr lang="tr-TR" altLang="tr-TR" dirty="0"/>
              <a:t> of an </a:t>
            </a:r>
            <a:r>
              <a:rPr lang="tr-TR" altLang="tr-TR" dirty="0" err="1"/>
              <a:t>algorithm</a:t>
            </a:r>
            <a:endParaRPr lang="tr-TR" altLang="tr-TR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tr-TR" dirty="0"/>
          </a:p>
          <a:p>
            <a:pPr lvl="1" eaLnBrk="1" hangingPunct="1"/>
            <a:r>
              <a:rPr lang="en-US" altLang="tr-TR" dirty="0"/>
              <a:t>Execution time may be </a:t>
            </a:r>
            <a:r>
              <a:rPr lang="tr-TR" altLang="tr-TR" dirty="0" err="1"/>
              <a:t>compared</a:t>
            </a:r>
            <a:r>
              <a:rPr lang="en-US" altLang="tr-TR" dirty="0"/>
              <a:t> for a given algorithm using some special performance programs called </a:t>
            </a:r>
            <a:r>
              <a:rPr lang="en-US" altLang="tr-TR" i="1" dirty="0">
                <a:solidFill>
                  <a:srgbClr val="FF0000"/>
                </a:solidFill>
              </a:rPr>
              <a:t>benchmarks (</a:t>
            </a:r>
            <a:r>
              <a:rPr lang="en-US" altLang="tr-TR" i="1" dirty="0" err="1">
                <a:solidFill>
                  <a:srgbClr val="FF0000"/>
                </a:solidFill>
              </a:rPr>
              <a:t>denektaşları</a:t>
            </a:r>
            <a:r>
              <a:rPr lang="en-US" altLang="tr-TR" i="1" dirty="0">
                <a:solidFill>
                  <a:srgbClr val="FF0000"/>
                </a:solidFill>
              </a:rPr>
              <a:t>)</a:t>
            </a:r>
            <a:r>
              <a:rPr lang="en-US" altLang="tr-TR" dirty="0"/>
              <a:t> </a:t>
            </a:r>
            <a:r>
              <a:rPr lang="tr-TR" altLang="tr-TR" dirty="0" err="1"/>
              <a:t>and</a:t>
            </a:r>
            <a:r>
              <a:rPr lang="tr-TR" altLang="tr-TR" dirty="0"/>
              <a:t> </a:t>
            </a:r>
            <a:r>
              <a:rPr lang="tr-TR" altLang="tr-TR" dirty="0" err="1"/>
              <a:t>evaluated</a:t>
            </a:r>
            <a:r>
              <a:rPr lang="tr-TR" altLang="tr-TR" dirty="0"/>
              <a:t> as </a:t>
            </a:r>
            <a:r>
              <a:rPr lang="tr-TR" altLang="tr-TR" dirty="0" err="1"/>
              <a:t>such</a:t>
            </a:r>
            <a:r>
              <a:rPr lang="tr-TR" altLang="tr-TR" dirty="0"/>
              <a:t>.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tr-TR" dirty="0"/>
          </a:p>
          <a:p>
            <a:pPr lvl="1" eaLnBrk="1" hangingPunct="1"/>
            <a:r>
              <a:rPr lang="tr-TR" altLang="tr-TR" i="1" dirty="0">
                <a:solidFill>
                  <a:srgbClr val="FF0000"/>
                </a:solidFill>
              </a:rPr>
              <a:t>G</a:t>
            </a:r>
            <a:r>
              <a:rPr lang="en-US" altLang="tr-TR" i="1" dirty="0" err="1">
                <a:solidFill>
                  <a:srgbClr val="FF0000"/>
                </a:solidFill>
              </a:rPr>
              <a:t>rowth</a:t>
            </a:r>
            <a:r>
              <a:rPr lang="en-US" altLang="tr-TR" i="1" dirty="0">
                <a:solidFill>
                  <a:srgbClr val="FF0000"/>
                </a:solidFill>
              </a:rPr>
              <a:t> rate</a:t>
            </a:r>
            <a:r>
              <a:rPr lang="en-US" altLang="tr-TR" i="1" dirty="0"/>
              <a:t> </a:t>
            </a:r>
            <a:r>
              <a:rPr lang="en-US" altLang="tr-TR" dirty="0"/>
              <a:t>of </a:t>
            </a:r>
            <a:r>
              <a:rPr lang="tr-TR" altLang="tr-TR" i="1" dirty="0" err="1"/>
              <a:t>execution</a:t>
            </a:r>
            <a:r>
              <a:rPr lang="tr-TR" altLang="tr-TR" i="1" dirty="0"/>
              <a:t> time</a:t>
            </a:r>
            <a:r>
              <a:rPr lang="tr-TR" altLang="tr-TR" dirty="0"/>
              <a:t> (</a:t>
            </a:r>
            <a:r>
              <a:rPr lang="tr-TR" altLang="tr-TR" dirty="0" err="1"/>
              <a:t>or</a:t>
            </a:r>
            <a:r>
              <a:rPr lang="tr-TR" altLang="tr-TR" dirty="0"/>
              <a:t> </a:t>
            </a:r>
            <a:r>
              <a:rPr lang="tr-TR" altLang="tr-TR" i="1" dirty="0" err="1"/>
              <a:t>memory</a:t>
            </a:r>
            <a:r>
              <a:rPr lang="tr-TR" altLang="tr-TR" i="1" dirty="0"/>
              <a:t> </a:t>
            </a:r>
            <a:r>
              <a:rPr lang="tr-TR" altLang="tr-TR" i="1" dirty="0" err="1"/>
              <a:t>space</a:t>
            </a:r>
            <a:r>
              <a:rPr lang="tr-TR" altLang="tr-TR" dirty="0"/>
              <a:t>) of </a:t>
            </a:r>
            <a:r>
              <a:rPr lang="en-US" altLang="tr-TR" dirty="0"/>
              <a:t>an algorithm</a:t>
            </a:r>
            <a:r>
              <a:rPr lang="tr-TR" altLang="tr-TR" dirty="0"/>
              <a:t> </a:t>
            </a:r>
            <a:r>
              <a:rPr lang="tr-TR" altLang="tr-TR" dirty="0" err="1"/>
              <a:t>with</a:t>
            </a:r>
            <a:r>
              <a:rPr lang="tr-TR" altLang="tr-TR" dirty="0"/>
              <a:t> </a:t>
            </a:r>
            <a:r>
              <a:rPr lang="tr-TR" altLang="tr-TR" dirty="0" err="1"/>
              <a:t>the</a:t>
            </a:r>
            <a:r>
              <a:rPr lang="tr-TR" altLang="tr-TR" dirty="0"/>
              <a:t> </a:t>
            </a:r>
            <a:r>
              <a:rPr lang="tr-TR" altLang="tr-TR" i="1" dirty="0" err="1"/>
              <a:t>growing</a:t>
            </a:r>
            <a:r>
              <a:rPr lang="tr-TR" altLang="tr-TR" i="1" dirty="0"/>
              <a:t> </a:t>
            </a:r>
            <a:r>
              <a:rPr lang="tr-TR" altLang="tr-TR" i="1" dirty="0" err="1"/>
              <a:t>input</a:t>
            </a:r>
            <a:r>
              <a:rPr lang="tr-TR" altLang="tr-TR" i="1" dirty="0"/>
              <a:t> size</a:t>
            </a:r>
            <a:r>
              <a:rPr lang="tr-TR" altLang="tr-TR" dirty="0"/>
              <a:t> </a:t>
            </a:r>
            <a:r>
              <a:rPr lang="tr-TR" altLang="tr-TR" dirty="0" err="1"/>
              <a:t>may</a:t>
            </a:r>
            <a:r>
              <a:rPr lang="tr-TR" altLang="tr-TR" dirty="0"/>
              <a:t> be </a:t>
            </a:r>
            <a:r>
              <a:rPr lang="tr-TR" altLang="tr-TR" dirty="0" err="1"/>
              <a:t>found</a:t>
            </a:r>
            <a:r>
              <a:rPr lang="tr-TR" altLang="tr-TR" dirty="0"/>
              <a:t>.</a:t>
            </a:r>
            <a:endParaRPr lang="en-US" altLang="tr-TR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4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1275277-2504-4FE4-AD74-4E8FE7ABD522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70659" name="5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0660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B5ED93-6666-4D53-ADE9-6A86D5EFB177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706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Inhomogeneous Recurrences</a:t>
            </a:r>
          </a:p>
        </p:txBody>
      </p:sp>
      <p:sp>
        <p:nvSpPr>
          <p:cNvPr id="7066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89138"/>
            <a:ext cx="7083425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000" b="1"/>
              <a:t>Generalized Solution for Recurrences</a:t>
            </a:r>
            <a:endParaRPr lang="en-US" altLang="tr-TR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000"/>
              <a:t>Consider a general equation of the form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000"/>
              <a:t>		(a</a:t>
            </a:r>
            <a:r>
              <a:rPr lang="en-US" altLang="tr-TR" sz="2000" i="1" baseline="-25000"/>
              <a:t>0</a:t>
            </a:r>
            <a:r>
              <a:rPr lang="en-US" altLang="tr-TR" sz="2000"/>
              <a:t> </a:t>
            </a:r>
            <a:r>
              <a:rPr lang="en-US" altLang="tr-TR" sz="2000" i="1"/>
              <a:t>t</a:t>
            </a:r>
            <a:r>
              <a:rPr lang="en-US" altLang="tr-TR" sz="2000" i="1" baseline="-25000"/>
              <a:t>n</a:t>
            </a:r>
            <a:r>
              <a:rPr lang="en-US" altLang="tr-TR" sz="2000"/>
              <a:t> + a</a:t>
            </a:r>
            <a:r>
              <a:rPr lang="en-US" altLang="tr-TR" sz="2000" baseline="-25000"/>
              <a:t>1</a:t>
            </a:r>
            <a:r>
              <a:rPr lang="en-US" altLang="tr-TR" sz="2000" i="1"/>
              <a:t>t</a:t>
            </a:r>
            <a:r>
              <a:rPr lang="en-US" altLang="tr-TR" sz="2000" i="1" baseline="-25000"/>
              <a:t>n-1</a:t>
            </a:r>
            <a:r>
              <a:rPr lang="en-US" altLang="tr-TR" sz="2000"/>
              <a:t> + … + a</a:t>
            </a:r>
            <a:r>
              <a:rPr lang="en-US" altLang="tr-TR" sz="2000" i="1" baseline="-25000"/>
              <a:t>k</a:t>
            </a:r>
            <a:r>
              <a:rPr lang="en-US" altLang="tr-TR" sz="2000"/>
              <a:t> </a:t>
            </a:r>
            <a:r>
              <a:rPr lang="en-US" altLang="tr-TR" sz="2000" i="1"/>
              <a:t>t</a:t>
            </a:r>
            <a:r>
              <a:rPr lang="en-US" altLang="tr-TR" sz="2000" i="1" baseline="-25000"/>
              <a:t>n-k</a:t>
            </a:r>
            <a:r>
              <a:rPr lang="en-US" altLang="tr-TR" sz="2000"/>
              <a:t> ) = </a:t>
            </a:r>
            <a:r>
              <a:rPr lang="en-US" altLang="tr-TR" sz="2000" i="1"/>
              <a:t>b</a:t>
            </a:r>
            <a:r>
              <a:rPr lang="en-US" altLang="tr-TR" sz="2000" i="1" baseline="-25000"/>
              <a:t>1</a:t>
            </a:r>
            <a:r>
              <a:rPr lang="en-US" altLang="tr-TR" sz="2000" baseline="30000"/>
              <a:t>n</a:t>
            </a:r>
            <a:r>
              <a:rPr lang="en-US" altLang="tr-TR" sz="2000"/>
              <a:t> </a:t>
            </a:r>
            <a:r>
              <a:rPr lang="en-US" altLang="tr-TR" sz="2000" i="1"/>
              <a:t>p</a:t>
            </a:r>
            <a:r>
              <a:rPr lang="en-US" altLang="tr-TR" sz="2000" i="1" baseline="-25000"/>
              <a:t>1</a:t>
            </a:r>
            <a:r>
              <a:rPr lang="en-US" altLang="tr-TR" sz="2000"/>
              <a:t>(n) + </a:t>
            </a:r>
            <a:r>
              <a:rPr lang="en-US" altLang="tr-TR" sz="2000" i="1"/>
              <a:t>b</a:t>
            </a:r>
            <a:r>
              <a:rPr lang="en-US" altLang="tr-TR" sz="2000" i="1" baseline="-25000"/>
              <a:t>2</a:t>
            </a:r>
            <a:r>
              <a:rPr lang="en-US" altLang="tr-TR" sz="2000" baseline="30000"/>
              <a:t>n</a:t>
            </a:r>
            <a:r>
              <a:rPr lang="en-US" altLang="tr-TR" sz="2000" i="1"/>
              <a:t> p</a:t>
            </a:r>
            <a:r>
              <a:rPr lang="en-US" altLang="tr-TR" sz="2000" i="1" baseline="-25000"/>
              <a:t>2</a:t>
            </a:r>
            <a:r>
              <a:rPr lang="en-US" altLang="tr-TR" sz="2000"/>
              <a:t>(n) + …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000"/>
              <a:t>We are looking for solutions of the form:</a:t>
            </a:r>
            <a:endParaRPr lang="en-US" altLang="tr-TR" sz="2000" i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000" i="1"/>
              <a:t>		t</a:t>
            </a:r>
            <a:r>
              <a:rPr lang="en-US" altLang="tr-TR" sz="2000" i="1" baseline="-25000"/>
              <a:t>n</a:t>
            </a:r>
            <a:r>
              <a:rPr lang="en-US" altLang="tr-TR" sz="2000" i="1"/>
              <a:t> </a:t>
            </a:r>
            <a:r>
              <a:rPr lang="en-US" altLang="tr-TR" sz="2000"/>
              <a:t>= </a:t>
            </a:r>
            <a:r>
              <a:rPr lang="en-US" altLang="tr-TR" sz="2000" i="1"/>
              <a:t>x</a:t>
            </a:r>
            <a:r>
              <a:rPr lang="en-US" altLang="tr-TR" sz="2000" i="1" baseline="30000"/>
              <a:t>n</a:t>
            </a:r>
            <a:endParaRPr lang="en-US" altLang="tr-TR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000"/>
              <a:t>Then, we can write the recurrence as </a:t>
            </a:r>
            <a:endParaRPr lang="tr-TR" altLang="tr-TR" sz="20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000"/>
              <a:t>	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000"/>
              <a:t>where </a:t>
            </a:r>
            <a:r>
              <a:rPr lang="en-US" altLang="tr-TR" sz="2000" i="1"/>
              <a:t>d</a:t>
            </a:r>
            <a:r>
              <a:rPr lang="en-US" altLang="tr-TR" sz="2000" i="1" baseline="-25000"/>
              <a:t>i</a:t>
            </a:r>
            <a:r>
              <a:rPr lang="en-US" altLang="tr-TR" sz="2000" i="1"/>
              <a:t> </a:t>
            </a:r>
            <a:r>
              <a:rPr lang="en-US" altLang="tr-TR" sz="2000"/>
              <a:t>is the polynomial degree of polynomial </a:t>
            </a:r>
            <a:r>
              <a:rPr lang="en-US" altLang="tr-TR" sz="2000" i="1"/>
              <a:t>p</a:t>
            </a:r>
            <a:r>
              <a:rPr lang="en-US" altLang="tr-TR" sz="2000" i="1" baseline="-25000"/>
              <a:t>i</a:t>
            </a:r>
            <a:r>
              <a:rPr lang="en-US" altLang="tr-TR" sz="2000"/>
              <a:t>(n).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000"/>
              <a:t>This is the </a:t>
            </a:r>
            <a:r>
              <a:rPr lang="en-US" altLang="tr-TR" sz="2000" b="1" i="1">
                <a:solidFill>
                  <a:srgbClr val="FF0000"/>
                </a:solidFill>
              </a:rPr>
              <a:t>characteristic equation (CE)</a:t>
            </a:r>
            <a:r>
              <a:rPr lang="en-US" altLang="tr-TR" sz="2000" b="1"/>
              <a:t> </a:t>
            </a:r>
            <a:r>
              <a:rPr lang="en-US" altLang="tr-TR" sz="2000"/>
              <a:t>of the</a:t>
            </a:r>
            <a:r>
              <a:rPr lang="en-US" altLang="tr-TR" sz="2000" b="1"/>
              <a:t> </a:t>
            </a:r>
            <a:r>
              <a:rPr lang="en-US" altLang="tr-TR" sz="2000"/>
              <a:t>recurrence.</a:t>
            </a:r>
          </a:p>
        </p:txBody>
      </p:sp>
      <p:graphicFrame>
        <p:nvGraphicFramePr>
          <p:cNvPr id="70663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827088" y="4292600"/>
          <a:ext cx="63325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80" name="Equation" r:id="rId3" imgW="3048000" imgH="254000" progId="Equation.3">
                  <p:embed/>
                </p:oleObj>
              </mc:Choice>
              <mc:Fallback>
                <p:oleObj name="Equation" r:id="rId3" imgW="30480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92600"/>
                        <a:ext cx="633253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4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42D0E1-58C5-4B66-BA1B-AE2AB2F92707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71683" name="5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1684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AE1B4B-2A01-4592-850E-BF1426F9FE93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z="4000"/>
              <a:t>Generalized Solution for Recurrences</a:t>
            </a:r>
          </a:p>
        </p:txBody>
      </p:sp>
      <p:sp>
        <p:nvSpPr>
          <p:cNvPr id="716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89138"/>
            <a:ext cx="73533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tr-TR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/>
              <a:t>If </a:t>
            </a:r>
            <a:r>
              <a:rPr lang="en-US" altLang="tr-TR" sz="2400" i="1"/>
              <a:t>r</a:t>
            </a:r>
            <a:r>
              <a:rPr lang="en-US" altLang="tr-TR" sz="2400" i="1" baseline="-25000"/>
              <a:t>i</a:t>
            </a:r>
            <a:r>
              <a:rPr lang="en-US" altLang="tr-TR" sz="2400"/>
              <a:t>, </a:t>
            </a:r>
            <a:r>
              <a:rPr lang="en-US" altLang="tr-TR" sz="2400" i="1"/>
              <a:t>i=1,…, k, </a:t>
            </a:r>
            <a:r>
              <a:rPr lang="en-US" altLang="tr-TR" sz="2400"/>
              <a:t>are </a:t>
            </a:r>
            <a:r>
              <a:rPr lang="en-US" altLang="tr-TR" sz="2400" i="1"/>
              <a:t>k</a:t>
            </a:r>
            <a:r>
              <a:rPr lang="en-US" altLang="tr-TR" sz="2400"/>
              <a:t> distinct roots of </a:t>
            </a:r>
            <a:endParaRPr lang="tr-TR" altLang="tr-TR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z="2400"/>
              <a:t>			</a:t>
            </a:r>
            <a:r>
              <a:rPr lang="en-US" altLang="tr-TR" sz="2400" i="1"/>
              <a:t>(</a:t>
            </a:r>
            <a:r>
              <a:rPr lang="en-US" altLang="tr-TR" sz="2400"/>
              <a:t>a</a:t>
            </a:r>
            <a:r>
              <a:rPr lang="en-US" altLang="tr-TR" sz="2400" i="1" baseline="-25000"/>
              <a:t>0 </a:t>
            </a:r>
            <a:r>
              <a:rPr lang="en-US" altLang="tr-TR" sz="2400" i="1"/>
              <a:t>x</a:t>
            </a:r>
            <a:r>
              <a:rPr lang="en-US" altLang="tr-TR" sz="2400" i="1" baseline="30000"/>
              <a:t>k</a:t>
            </a:r>
            <a:r>
              <a:rPr lang="en-US" altLang="tr-TR" sz="2400"/>
              <a:t> + a</a:t>
            </a:r>
            <a:r>
              <a:rPr lang="en-US" altLang="tr-TR" sz="2400" baseline="-25000"/>
              <a:t>1 </a:t>
            </a:r>
            <a:r>
              <a:rPr lang="en-US" altLang="tr-TR" sz="2400" i="1"/>
              <a:t>x</a:t>
            </a:r>
            <a:r>
              <a:rPr lang="en-US" altLang="tr-TR" sz="2400" i="1" baseline="30000"/>
              <a:t>k-1</a:t>
            </a:r>
            <a:r>
              <a:rPr lang="en-US" altLang="tr-TR" sz="2400"/>
              <a:t>+ … + a</a:t>
            </a:r>
            <a:r>
              <a:rPr lang="en-US" altLang="tr-TR" sz="2400" i="1" baseline="-25000"/>
              <a:t>k</a:t>
            </a:r>
            <a:r>
              <a:rPr lang="en-US" altLang="tr-TR" sz="2400" i="1"/>
              <a:t>)=0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2400"/>
          </a:p>
        </p:txBody>
      </p:sp>
      <p:graphicFrame>
        <p:nvGraphicFramePr>
          <p:cNvPr id="71687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825625" y="3395663"/>
          <a:ext cx="5538788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4" name="Equation" r:id="rId3" imgW="3136900" imgH="1041400" progId="Equation.3">
                  <p:embed/>
                </p:oleObj>
              </mc:Choice>
              <mc:Fallback>
                <p:oleObj name="Equation" r:id="rId3" imgW="3136900" imgH="1041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25" y="3395663"/>
                        <a:ext cx="5538788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4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F1C957-E668-4F2C-BB94-D85818D85E4D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72707" name="5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2708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A756A2-C34C-4895-B423-9AA15283C17B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Examples</a:t>
            </a:r>
          </a:p>
        </p:txBody>
      </p:sp>
      <p:sp>
        <p:nvSpPr>
          <p:cNvPr id="7271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2060575"/>
            <a:ext cx="7581900" cy="4114800"/>
          </a:xfrm>
          <a:noFill/>
        </p:spPr>
        <p:txBody>
          <a:bodyPr anchor="ctr" anchorCtr="1"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tr-TR" sz="2400"/>
              <a:t>Homogeneous Recurrences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tr-TR" sz="2400" i="1"/>
              <a:t>Example 1.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tr-TR" sz="2400" i="1"/>
              <a:t>t</a:t>
            </a:r>
            <a:r>
              <a:rPr lang="en-US" altLang="tr-TR" sz="2400" i="1" baseline="-25000"/>
              <a:t>n</a:t>
            </a:r>
            <a:r>
              <a:rPr lang="en-US" altLang="tr-TR" sz="2400"/>
              <a:t> + 5</a:t>
            </a:r>
            <a:r>
              <a:rPr lang="en-US" altLang="tr-TR" sz="2400" i="1"/>
              <a:t>t</a:t>
            </a:r>
            <a:r>
              <a:rPr lang="en-US" altLang="tr-TR" sz="2400" i="1" baseline="-25000"/>
              <a:t>n-1</a:t>
            </a:r>
            <a:r>
              <a:rPr lang="en-US" altLang="tr-TR" sz="2400"/>
              <a:t> + 4 </a:t>
            </a:r>
            <a:r>
              <a:rPr lang="en-US" altLang="tr-TR" sz="2400" i="1"/>
              <a:t>t</a:t>
            </a:r>
            <a:r>
              <a:rPr lang="en-US" altLang="tr-TR" sz="2400" i="1" baseline="-25000"/>
              <a:t>n-2</a:t>
            </a:r>
            <a:r>
              <a:rPr lang="en-US" altLang="tr-TR" sz="2400"/>
              <a:t>  </a:t>
            </a:r>
            <a:r>
              <a:rPr lang="en-US" altLang="tr-TR" sz="2400" i="1"/>
              <a:t>= 0</a:t>
            </a:r>
            <a:r>
              <a:rPr lang="en-US" altLang="tr-TR" sz="2400"/>
              <a:t>;   sol’ns of the form </a:t>
            </a:r>
            <a:r>
              <a:rPr lang="en-US" altLang="tr-TR" sz="2400" i="1"/>
              <a:t>t</a:t>
            </a:r>
            <a:r>
              <a:rPr lang="en-US" altLang="tr-TR" sz="2400" i="1" baseline="-25000"/>
              <a:t>n</a:t>
            </a:r>
            <a:r>
              <a:rPr lang="en-US" altLang="tr-TR" sz="2400" i="1"/>
              <a:t> </a:t>
            </a:r>
            <a:r>
              <a:rPr lang="en-US" altLang="tr-TR" sz="2400"/>
              <a:t>= </a:t>
            </a:r>
            <a:r>
              <a:rPr lang="en-US" altLang="tr-TR" sz="2400" i="1"/>
              <a:t>x</a:t>
            </a:r>
            <a:r>
              <a:rPr lang="en-US" altLang="tr-TR" sz="2400" i="1" baseline="30000"/>
              <a:t>n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tr-TR" sz="2400" i="1"/>
              <a:t>x</a:t>
            </a:r>
            <a:r>
              <a:rPr lang="en-US" altLang="tr-TR" sz="2400" i="1" baseline="30000"/>
              <a:t>n </a:t>
            </a:r>
            <a:r>
              <a:rPr lang="en-US" altLang="tr-TR" sz="2400"/>
              <a:t>+ 5</a:t>
            </a:r>
            <a:r>
              <a:rPr lang="en-US" altLang="tr-TR" sz="2400" i="1"/>
              <a:t>x</a:t>
            </a:r>
            <a:r>
              <a:rPr lang="en-US" altLang="tr-TR" sz="2400" i="1" baseline="30000"/>
              <a:t>n-1</a:t>
            </a:r>
            <a:r>
              <a:rPr lang="en-US" altLang="tr-TR" sz="2400"/>
              <a:t>+ 4</a:t>
            </a:r>
            <a:r>
              <a:rPr lang="en-US" altLang="tr-TR" sz="2400" i="1"/>
              <a:t>x</a:t>
            </a:r>
            <a:r>
              <a:rPr lang="en-US" altLang="tr-TR" sz="2400" i="1" baseline="30000"/>
              <a:t>n-2 </a:t>
            </a:r>
            <a:r>
              <a:rPr lang="en-US" altLang="tr-TR" sz="2400" i="1"/>
              <a:t>= 0</a:t>
            </a:r>
            <a:r>
              <a:rPr lang="en-US" altLang="tr-TR" sz="2400"/>
              <a:t>;</a:t>
            </a:r>
            <a:r>
              <a:rPr lang="tr-TR" altLang="tr-TR" sz="2400"/>
              <a:t> (CE)  </a:t>
            </a:r>
            <a:r>
              <a:rPr lang="en-US" altLang="tr-TR" sz="2400"/>
              <a:t>n-2 trivial sol’ns</a:t>
            </a:r>
            <a:r>
              <a:rPr lang="tr-TR" altLang="tr-TR" sz="2400"/>
              <a:t> (i.e., x</a:t>
            </a:r>
            <a:r>
              <a:rPr lang="tr-TR" altLang="tr-TR" sz="1800" baseline="-25000"/>
              <a:t>1,...,n-2</a:t>
            </a:r>
            <a:r>
              <a:rPr lang="tr-TR" altLang="tr-TR" sz="2400"/>
              <a:t>=0)</a:t>
            </a:r>
            <a:endParaRPr lang="en-US" altLang="tr-TR" sz="240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tr-TR" sz="2400" i="1"/>
              <a:t>(x</a:t>
            </a:r>
            <a:r>
              <a:rPr lang="en-US" altLang="tr-TR" sz="2400" i="1" baseline="30000"/>
              <a:t>2</a:t>
            </a:r>
            <a:r>
              <a:rPr lang="en-US" altLang="tr-TR" sz="2400" i="1"/>
              <a:t>+5x+4) = 0</a:t>
            </a:r>
            <a:r>
              <a:rPr lang="en-US" altLang="tr-TR" sz="2400"/>
              <a:t>; characteristic equation (</a:t>
            </a:r>
            <a:r>
              <a:rPr lang="tr-TR" altLang="tr-TR" sz="2400"/>
              <a:t>simplified </a:t>
            </a:r>
            <a:r>
              <a:rPr lang="en-US" altLang="tr-TR" sz="2400"/>
              <a:t>CE)</a:t>
            </a:r>
            <a:endParaRPr lang="en-US" altLang="tr-TR" sz="2400" i="1" baseline="30000"/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tr-TR" sz="2400" i="1"/>
              <a:t>x</a:t>
            </a:r>
            <a:r>
              <a:rPr lang="en-US" altLang="tr-TR" sz="2400" i="1" baseline="-25000"/>
              <a:t>1</a:t>
            </a:r>
            <a:r>
              <a:rPr lang="en-US" altLang="tr-TR" sz="2400" i="1"/>
              <a:t>=-1; x</a:t>
            </a:r>
            <a:r>
              <a:rPr lang="en-US" altLang="tr-TR" sz="2400" i="1" baseline="-25000"/>
              <a:t>2</a:t>
            </a:r>
            <a:r>
              <a:rPr lang="en-US" altLang="tr-TR" sz="2400" i="1"/>
              <a:t>=-4; </a:t>
            </a:r>
            <a:r>
              <a:rPr lang="en-US" altLang="tr-TR" sz="2400"/>
              <a:t>nontrivial sol’ns</a:t>
            </a:r>
          </a:p>
          <a:p>
            <a:pPr marL="609600" indent="-609600" eaLnBrk="1" hangingPunct="1">
              <a:buFont typeface="Symbol" panose="05050102010706020507" pitchFamily="18" charset="2"/>
              <a:buChar char="Þ"/>
            </a:pPr>
            <a:r>
              <a:rPr lang="en-US" altLang="tr-TR" sz="2400" i="1"/>
              <a:t>t</a:t>
            </a:r>
            <a:r>
              <a:rPr lang="en-US" altLang="tr-TR" sz="2400" i="1" baseline="-25000"/>
              <a:t>n</a:t>
            </a:r>
            <a:r>
              <a:rPr lang="en-US" altLang="tr-TR" sz="2400" i="1"/>
              <a:t> </a:t>
            </a:r>
            <a:r>
              <a:rPr lang="en-US" altLang="tr-TR" sz="2400"/>
              <a:t>= </a:t>
            </a:r>
            <a:r>
              <a:rPr lang="en-US" altLang="tr-TR" sz="2400" i="1"/>
              <a:t>c</a:t>
            </a:r>
            <a:r>
              <a:rPr lang="en-US" altLang="tr-TR" sz="2400" i="1" baseline="-25000"/>
              <a:t>1</a:t>
            </a:r>
            <a:r>
              <a:rPr lang="en-US" altLang="tr-TR" sz="2400" i="1"/>
              <a:t>(-1)</a:t>
            </a:r>
            <a:r>
              <a:rPr lang="en-US" altLang="tr-TR" sz="2400" i="1" baseline="30000"/>
              <a:t>n</a:t>
            </a:r>
            <a:r>
              <a:rPr lang="en-US" altLang="tr-TR" sz="2400" i="1"/>
              <a:t>+ c</a:t>
            </a:r>
            <a:r>
              <a:rPr lang="en-US" altLang="tr-TR" sz="2400" i="1" baseline="-25000"/>
              <a:t>2</a:t>
            </a:r>
            <a:r>
              <a:rPr lang="en-US" altLang="tr-TR" sz="2400" i="1"/>
              <a:t>(-4)</a:t>
            </a:r>
            <a:r>
              <a:rPr lang="en-US" altLang="tr-TR" sz="2400" i="1" baseline="30000"/>
              <a:t>n </a:t>
            </a:r>
            <a:r>
              <a:rPr lang="en-US" altLang="tr-TR" sz="2400"/>
              <a:t>;   general sol’n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DD2202-8ADB-48FE-A19A-0FF26F683EF7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73731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373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DF178D-949B-430F-A020-0847456A80C6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737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Examples</a:t>
            </a:r>
          </a:p>
        </p:txBody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/>
              <a:t>Homogeneous Recurrence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i="1"/>
              <a:t>Example 2.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i="1"/>
              <a:t>t</a:t>
            </a:r>
            <a:r>
              <a:rPr lang="en-US" altLang="tr-TR" i="1" baseline="-25000"/>
              <a:t>n</a:t>
            </a:r>
            <a:r>
              <a:rPr lang="en-US" altLang="tr-TR"/>
              <a:t>-6 </a:t>
            </a:r>
            <a:r>
              <a:rPr lang="en-US" altLang="tr-TR" i="1"/>
              <a:t>t</a:t>
            </a:r>
            <a:r>
              <a:rPr lang="en-US" altLang="tr-TR" i="1" baseline="-25000"/>
              <a:t>n-1</a:t>
            </a:r>
            <a:r>
              <a:rPr lang="en-US" altLang="tr-TR"/>
              <a:t>+12</a:t>
            </a:r>
            <a:r>
              <a:rPr lang="en-US" altLang="tr-TR" i="1"/>
              <a:t>t</a:t>
            </a:r>
            <a:r>
              <a:rPr lang="en-US" altLang="tr-TR" i="1" baseline="-25000"/>
              <a:t>n-2</a:t>
            </a:r>
            <a:r>
              <a:rPr lang="en-US" altLang="tr-TR"/>
              <a:t>-8</a:t>
            </a:r>
            <a:r>
              <a:rPr lang="en-US" altLang="tr-TR" i="1"/>
              <a:t>t</a:t>
            </a:r>
            <a:r>
              <a:rPr lang="en-US" altLang="tr-TR" i="1" baseline="-25000"/>
              <a:t>n-3</a:t>
            </a:r>
            <a:r>
              <a:rPr lang="en-US" altLang="tr-TR" i="1"/>
              <a:t>=0</a:t>
            </a:r>
            <a:r>
              <a:rPr lang="en-US" altLang="tr-TR"/>
              <a:t>;    </a:t>
            </a:r>
            <a:r>
              <a:rPr lang="en-US" altLang="tr-TR" i="1"/>
              <a:t>t</a:t>
            </a:r>
            <a:r>
              <a:rPr lang="en-US" altLang="tr-TR" i="1" baseline="-25000"/>
              <a:t>n</a:t>
            </a:r>
            <a:r>
              <a:rPr lang="en-US" altLang="tr-TR" i="1"/>
              <a:t> </a:t>
            </a:r>
            <a:r>
              <a:rPr lang="en-US" altLang="tr-TR"/>
              <a:t>= </a:t>
            </a:r>
            <a:r>
              <a:rPr lang="en-US" altLang="tr-TR" i="1"/>
              <a:t>x</a:t>
            </a:r>
            <a:r>
              <a:rPr lang="en-US" altLang="tr-TR" i="1" baseline="30000"/>
              <a:t>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i="1"/>
              <a:t>x</a:t>
            </a:r>
            <a:r>
              <a:rPr lang="en-US" altLang="tr-TR" i="1" baseline="30000"/>
              <a:t>n</a:t>
            </a:r>
            <a:r>
              <a:rPr lang="en-US" altLang="tr-TR"/>
              <a:t>-6</a:t>
            </a:r>
            <a:r>
              <a:rPr lang="en-US" altLang="tr-TR" i="1"/>
              <a:t>x</a:t>
            </a:r>
            <a:r>
              <a:rPr lang="en-US" altLang="tr-TR" i="1" baseline="30000"/>
              <a:t>n-1</a:t>
            </a:r>
            <a:r>
              <a:rPr lang="en-US" altLang="tr-TR"/>
              <a:t>+12</a:t>
            </a:r>
            <a:r>
              <a:rPr lang="en-US" altLang="tr-TR" i="1"/>
              <a:t>x</a:t>
            </a:r>
            <a:r>
              <a:rPr lang="en-US" altLang="tr-TR" i="1" baseline="30000"/>
              <a:t>n-2</a:t>
            </a:r>
            <a:r>
              <a:rPr lang="en-US" altLang="tr-TR"/>
              <a:t>-8</a:t>
            </a:r>
            <a:r>
              <a:rPr lang="en-US" altLang="tr-TR" i="1"/>
              <a:t>x</a:t>
            </a:r>
            <a:r>
              <a:rPr lang="en-US" altLang="tr-TR" i="1" baseline="30000"/>
              <a:t>n-3</a:t>
            </a:r>
            <a:r>
              <a:rPr lang="en-US" altLang="tr-TR" i="1"/>
              <a:t>= 0</a:t>
            </a:r>
            <a:r>
              <a:rPr lang="en-US" altLang="tr-TR"/>
              <a:t>;   n-3 trivial sol’ns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/>
              <a:t>CE: </a:t>
            </a:r>
            <a:r>
              <a:rPr lang="en-US" altLang="tr-TR" i="1"/>
              <a:t>(x</a:t>
            </a:r>
            <a:r>
              <a:rPr lang="en-US" altLang="tr-TR" i="1" baseline="30000"/>
              <a:t>3</a:t>
            </a:r>
            <a:r>
              <a:rPr lang="en-US" altLang="tr-TR" i="1"/>
              <a:t>-6x</a:t>
            </a:r>
            <a:r>
              <a:rPr lang="en-US" altLang="tr-TR" i="1" baseline="30000"/>
              <a:t>2</a:t>
            </a:r>
            <a:r>
              <a:rPr lang="en-US" altLang="tr-TR" i="1"/>
              <a:t>+12x-8) = (x-2)</a:t>
            </a:r>
            <a:r>
              <a:rPr lang="en-US" altLang="tr-TR" i="1" baseline="30000"/>
              <a:t>3</a:t>
            </a:r>
            <a:r>
              <a:rPr lang="en-US" altLang="tr-TR" i="1"/>
              <a:t>= 0</a:t>
            </a:r>
            <a:r>
              <a:rPr lang="en-US" altLang="tr-TR"/>
              <a:t>; </a:t>
            </a:r>
            <a:r>
              <a:rPr lang="en-US" altLang="tr-TR" sz="1800"/>
              <a:t>by polynomial division</a:t>
            </a:r>
            <a:endParaRPr lang="en-US" altLang="tr-TR" sz="1800" i="1" baseline="30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i="1"/>
              <a:t>x</a:t>
            </a:r>
            <a:r>
              <a:rPr lang="en-US" altLang="tr-TR" i="1" baseline="-25000"/>
              <a:t>1</a:t>
            </a:r>
            <a:r>
              <a:rPr lang="en-US" altLang="tr-TR" i="1"/>
              <a:t>= x</a:t>
            </a:r>
            <a:r>
              <a:rPr lang="en-US" altLang="tr-TR" i="1" baseline="-25000"/>
              <a:t>2</a:t>
            </a:r>
            <a:r>
              <a:rPr lang="en-US" altLang="tr-TR" i="1"/>
              <a:t>= x</a:t>
            </a:r>
            <a:r>
              <a:rPr lang="en-US" altLang="tr-TR" i="1" baseline="-25000"/>
              <a:t>3 </a:t>
            </a:r>
            <a:r>
              <a:rPr lang="en-US" altLang="tr-TR" i="1"/>
              <a:t>= 2; </a:t>
            </a:r>
            <a:r>
              <a:rPr lang="en-US" altLang="tr-TR"/>
              <a:t>roots not distinct!!!</a:t>
            </a:r>
          </a:p>
          <a:p>
            <a:pPr eaLnBrk="1" hangingPunct="1">
              <a:buFont typeface="Symbol" panose="05050102010706020507" pitchFamily="18" charset="2"/>
              <a:buChar char="Þ"/>
            </a:pPr>
            <a:r>
              <a:rPr lang="en-US" altLang="tr-TR" i="1"/>
              <a:t>t</a:t>
            </a:r>
            <a:r>
              <a:rPr lang="en-US" altLang="tr-TR" i="1" baseline="-25000"/>
              <a:t>n</a:t>
            </a:r>
            <a:r>
              <a:rPr lang="en-US" altLang="tr-TR" i="1"/>
              <a:t> </a:t>
            </a:r>
            <a:r>
              <a:rPr lang="en-US" altLang="tr-TR"/>
              <a:t>= </a:t>
            </a:r>
            <a:r>
              <a:rPr lang="en-US" altLang="tr-TR" i="1"/>
              <a:t>c</a:t>
            </a:r>
            <a:r>
              <a:rPr lang="en-US" altLang="tr-TR" i="1" baseline="-25000"/>
              <a:t>1</a:t>
            </a:r>
            <a:r>
              <a:rPr lang="en-US" altLang="tr-TR" i="1"/>
              <a:t>2</a:t>
            </a:r>
            <a:r>
              <a:rPr lang="en-US" altLang="tr-TR" i="1" baseline="30000"/>
              <a:t>n</a:t>
            </a:r>
            <a:r>
              <a:rPr lang="en-US" altLang="tr-TR" i="1"/>
              <a:t>+ c</a:t>
            </a:r>
            <a:r>
              <a:rPr lang="en-US" altLang="tr-TR" i="1" baseline="-25000"/>
              <a:t>2</a:t>
            </a:r>
            <a:r>
              <a:rPr lang="en-US" altLang="tr-TR" b="1" i="1"/>
              <a:t>n</a:t>
            </a:r>
            <a:r>
              <a:rPr lang="en-US" altLang="tr-TR" i="1"/>
              <a:t>2</a:t>
            </a:r>
            <a:r>
              <a:rPr lang="en-US" altLang="tr-TR" i="1" baseline="30000"/>
              <a:t>n </a:t>
            </a:r>
            <a:r>
              <a:rPr lang="en-US" altLang="tr-TR"/>
              <a:t>+ </a:t>
            </a:r>
            <a:r>
              <a:rPr lang="en-US" altLang="tr-TR" i="1"/>
              <a:t>c</a:t>
            </a:r>
            <a:r>
              <a:rPr lang="en-US" altLang="tr-TR" i="1" baseline="-25000"/>
              <a:t>3</a:t>
            </a:r>
            <a:r>
              <a:rPr lang="en-US" altLang="tr-TR" b="1" i="1"/>
              <a:t>n</a:t>
            </a:r>
            <a:r>
              <a:rPr lang="en-US" altLang="tr-TR" b="1" i="1" baseline="30000"/>
              <a:t>2</a:t>
            </a:r>
            <a:r>
              <a:rPr lang="en-US" altLang="tr-TR" i="1"/>
              <a:t>2</a:t>
            </a:r>
            <a:r>
              <a:rPr lang="en-US" altLang="tr-TR" i="1" baseline="30000"/>
              <a:t>n</a:t>
            </a:r>
            <a:r>
              <a:rPr lang="en-US" altLang="tr-TR"/>
              <a:t>;   general sol’n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5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4E7203-AB80-4FD6-845C-89BBE9BE8781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74755" name="6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4756" name="7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A91D15-27FD-4889-92A5-9DF282B896EB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Examples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89138"/>
            <a:ext cx="67437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/>
              <a:t>Homogeneous Recurrence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i="1"/>
              <a:t>Example 3.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i="1"/>
              <a:t>t</a:t>
            </a:r>
            <a:r>
              <a:rPr lang="en-US" altLang="tr-TR" sz="2400" i="1" baseline="-25000"/>
              <a:t>n </a:t>
            </a:r>
            <a:r>
              <a:rPr lang="en-US" altLang="tr-TR" sz="2400"/>
              <a:t>= </a:t>
            </a:r>
            <a:r>
              <a:rPr lang="en-US" altLang="tr-TR" sz="2400" i="1"/>
              <a:t>t</a:t>
            </a:r>
            <a:r>
              <a:rPr lang="en-US" altLang="tr-TR" sz="2400" i="1" baseline="-25000"/>
              <a:t>n-1</a:t>
            </a:r>
            <a:r>
              <a:rPr lang="en-US" altLang="tr-TR" sz="2400"/>
              <a:t>+ </a:t>
            </a:r>
            <a:r>
              <a:rPr lang="en-US" altLang="tr-TR" sz="2400" i="1"/>
              <a:t>t</a:t>
            </a:r>
            <a:r>
              <a:rPr lang="en-US" altLang="tr-TR" sz="2400" i="1" baseline="-25000"/>
              <a:t>n-2</a:t>
            </a:r>
            <a:r>
              <a:rPr lang="en-US" altLang="tr-TR" sz="2400"/>
              <a:t>; Fibonacci Series </a:t>
            </a:r>
            <a:endParaRPr lang="en-US" altLang="tr-TR" sz="2400" i="1" baseline="30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i="1"/>
              <a:t>x</a:t>
            </a:r>
            <a:r>
              <a:rPr lang="en-US" altLang="tr-TR" sz="2400" i="1" baseline="30000"/>
              <a:t>n</a:t>
            </a:r>
            <a:r>
              <a:rPr lang="en-US" altLang="tr-TR" sz="2400"/>
              <a:t>-</a:t>
            </a:r>
            <a:r>
              <a:rPr lang="en-US" altLang="tr-TR" sz="2400" i="1"/>
              <a:t>x</a:t>
            </a:r>
            <a:r>
              <a:rPr lang="en-US" altLang="tr-TR" sz="2400" i="1" baseline="30000"/>
              <a:t>n-1</a:t>
            </a:r>
            <a:r>
              <a:rPr lang="en-US" altLang="tr-TR" sz="2400"/>
              <a:t>-</a:t>
            </a:r>
            <a:r>
              <a:rPr lang="en-US" altLang="tr-TR" sz="2400" i="1"/>
              <a:t>x</a:t>
            </a:r>
            <a:r>
              <a:rPr lang="en-US" altLang="tr-TR" sz="2400" i="1" baseline="30000"/>
              <a:t>n-2</a:t>
            </a:r>
            <a:r>
              <a:rPr lang="en-US" altLang="tr-TR" sz="2400"/>
              <a:t> = 0; </a:t>
            </a:r>
            <a:r>
              <a:rPr lang="en-US" altLang="tr-TR" sz="2400">
                <a:sym typeface="Symbol" panose="05050102010706020507" pitchFamily="18" charset="2"/>
              </a:rPr>
              <a:t> CE: </a:t>
            </a:r>
            <a:r>
              <a:rPr lang="en-US" altLang="tr-TR" sz="2400" i="1"/>
              <a:t>x</a:t>
            </a:r>
            <a:r>
              <a:rPr lang="en-US" altLang="tr-TR" sz="2400" i="1" baseline="30000"/>
              <a:t>2</a:t>
            </a:r>
            <a:r>
              <a:rPr lang="en-US" altLang="tr-TR" sz="2400"/>
              <a:t>-</a:t>
            </a:r>
            <a:r>
              <a:rPr lang="en-US" altLang="tr-TR" sz="2400" i="1"/>
              <a:t>x</a:t>
            </a:r>
            <a:r>
              <a:rPr lang="en-US" altLang="tr-TR" sz="2400"/>
              <a:t>-1 = 0;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i="1"/>
              <a:t>                  ; </a:t>
            </a:r>
            <a:r>
              <a:rPr lang="en-US" altLang="tr-TR" sz="2400"/>
              <a:t>distinct</a:t>
            </a:r>
            <a:r>
              <a:rPr lang="en-US" altLang="tr-TR" sz="2400" i="1"/>
              <a:t> </a:t>
            </a:r>
            <a:r>
              <a:rPr lang="en-US" altLang="tr-TR" sz="2400"/>
              <a:t>roots!!!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/>
              <a:t>                                         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/>
              <a:t>                                                     ; general sol’n!!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/>
              <a:t>We find coefficients </a:t>
            </a:r>
            <a:r>
              <a:rPr lang="en-US" altLang="tr-TR" sz="2400" i="1"/>
              <a:t>c</a:t>
            </a:r>
            <a:r>
              <a:rPr lang="en-US" altLang="tr-TR" sz="2400" i="1" baseline="-25000"/>
              <a:t>i</a:t>
            </a:r>
            <a:r>
              <a:rPr lang="en-US" altLang="tr-TR" sz="2400" i="1"/>
              <a:t> </a:t>
            </a:r>
            <a:r>
              <a:rPr lang="en-US" altLang="tr-TR" sz="2400"/>
              <a:t>using initial values </a:t>
            </a:r>
            <a:r>
              <a:rPr lang="en-US" altLang="tr-TR" sz="2400" i="1"/>
              <a:t>t</a:t>
            </a:r>
            <a:r>
              <a:rPr lang="en-US" altLang="tr-TR" sz="2400" i="1" baseline="-25000"/>
              <a:t>0 </a:t>
            </a:r>
            <a:r>
              <a:rPr lang="en-US" altLang="tr-TR" sz="2400"/>
              <a:t> and </a:t>
            </a:r>
            <a:r>
              <a:rPr lang="en-US" altLang="tr-TR" sz="2400" i="1"/>
              <a:t>t</a:t>
            </a:r>
            <a:r>
              <a:rPr lang="en-US" altLang="tr-TR" sz="2400" i="1" baseline="-25000"/>
              <a:t>1</a:t>
            </a:r>
            <a:r>
              <a:rPr lang="en-US" altLang="tr-TR" sz="2400"/>
              <a:t> of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/>
              <a:t>Fibonacci series on the next slide!!!</a:t>
            </a:r>
          </a:p>
        </p:txBody>
      </p:sp>
      <p:graphicFrame>
        <p:nvGraphicFramePr>
          <p:cNvPr id="74759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27088" y="3573463"/>
          <a:ext cx="1262062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3" name="Equation" r:id="rId3" imgW="787400" imgH="431800" progId="Equation.3">
                  <p:embed/>
                </p:oleObj>
              </mc:Choice>
              <mc:Fallback>
                <p:oleObj name="Equation" r:id="rId3" imgW="787400" imgH="431800" progId="Equation.3">
                  <p:embed/>
                  <p:pic>
                    <p:nvPicPr>
                      <p:cNvPr id="0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573463"/>
                        <a:ext cx="1262062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900113" y="4076700"/>
          <a:ext cx="35369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4" name="Equation" r:id="rId5" imgW="2057400" imgH="533400" progId="Equation.3">
                  <p:embed/>
                </p:oleObj>
              </mc:Choice>
              <mc:Fallback>
                <p:oleObj name="Equation" r:id="rId5" imgW="2057400" imgH="533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076700"/>
                        <a:ext cx="353695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5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E1ED3F-049D-469A-AB45-23B2562F21EB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75779" name="6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5780" name="7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66190F-13B9-4D6B-8A1C-27C2CF9CE707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757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Examples</a:t>
            </a:r>
          </a:p>
        </p:txBody>
      </p:sp>
      <p:sp>
        <p:nvSpPr>
          <p:cNvPr id="7578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89138"/>
            <a:ext cx="6537325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i="1"/>
              <a:t>Example 3… cont’d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/>
              <a:t>We use as many </a:t>
            </a:r>
            <a:r>
              <a:rPr lang="en-US" altLang="tr-TR" sz="2400" i="1"/>
              <a:t>t</a:t>
            </a:r>
            <a:r>
              <a:rPr lang="en-US" altLang="tr-TR" sz="2400" i="1" baseline="-25000"/>
              <a:t>i</a:t>
            </a:r>
            <a:r>
              <a:rPr lang="en-US" altLang="tr-TR" sz="2400" i="1"/>
              <a:t> </a:t>
            </a:r>
            <a:r>
              <a:rPr lang="en-US" altLang="tr-TR" sz="2400"/>
              <a:t>values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/>
              <a:t> as </a:t>
            </a:r>
            <a:r>
              <a:rPr lang="en-US" altLang="tr-TR" sz="2400" i="1"/>
              <a:t>c</a:t>
            </a:r>
            <a:r>
              <a:rPr lang="en-US" altLang="tr-TR" sz="2400" i="1" baseline="-25000"/>
              <a:t>i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2400" i="1" baseline="-250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2400" i="1" baseline="-250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2400" i="1" baseline="-250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/>
              <a:t>Check it out using </a:t>
            </a:r>
            <a:r>
              <a:rPr lang="en-US" altLang="tr-TR" sz="2400" i="1"/>
              <a:t>t</a:t>
            </a:r>
            <a:r>
              <a:rPr lang="en-US" altLang="tr-TR" sz="2400" i="1" baseline="-25000"/>
              <a:t>2</a:t>
            </a:r>
            <a:r>
              <a:rPr lang="en-US" altLang="tr-TR" sz="2400"/>
              <a:t>!!!</a:t>
            </a:r>
            <a:endParaRPr lang="en-US" altLang="tr-TR" sz="2400" baseline="-2500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2400" i="1" baseline="-25000"/>
          </a:p>
        </p:txBody>
      </p:sp>
      <p:graphicFrame>
        <p:nvGraphicFramePr>
          <p:cNvPr id="75783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833438" y="3476625"/>
          <a:ext cx="51784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7" name="Equation" r:id="rId3" imgW="5067300" imgH="1066800" progId="Equation.3">
                  <p:embed/>
                </p:oleObj>
              </mc:Choice>
              <mc:Fallback>
                <p:oleObj name="Equation" r:id="rId3" imgW="5067300" imgH="1066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3476625"/>
                        <a:ext cx="51784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68313" y="5276850"/>
          <a:ext cx="38449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18" name="Equation" r:id="rId5" imgW="2273300" imgH="533400" progId="Equation.3">
                  <p:embed/>
                </p:oleObj>
              </mc:Choice>
              <mc:Fallback>
                <p:oleObj name="Equation" r:id="rId5" imgW="2273300" imgH="533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276850"/>
                        <a:ext cx="3844925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06CE820-C7D2-40F3-93EA-D605188B32B4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76803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6804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1EA5A3-AD87-40FD-ADEA-FBD4E0940256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768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Examples</a:t>
            </a:r>
          </a:p>
        </p:txBody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3600" i="1"/>
              <a:t>Example 3… cont’d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tr-TR" sz="36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3600"/>
              <a:t>What do </a:t>
            </a:r>
            <a:r>
              <a:rPr lang="en-US" altLang="tr-TR" sz="3600" i="1">
                <a:solidFill>
                  <a:srgbClr val="FF0000"/>
                </a:solidFill>
              </a:rPr>
              <a:t>n</a:t>
            </a:r>
            <a:r>
              <a:rPr lang="en-US" altLang="tr-TR" sz="3600"/>
              <a:t> and </a:t>
            </a:r>
            <a:r>
              <a:rPr lang="en-US" altLang="tr-TR" sz="3600" i="1">
                <a:solidFill>
                  <a:srgbClr val="FF0000"/>
                </a:solidFill>
              </a:rPr>
              <a:t>t</a:t>
            </a:r>
            <a:r>
              <a:rPr lang="en-US" altLang="tr-TR" sz="3600" i="1" baseline="-25000">
                <a:solidFill>
                  <a:srgbClr val="FF0000"/>
                </a:solidFill>
              </a:rPr>
              <a:t>n</a:t>
            </a:r>
            <a:r>
              <a:rPr lang="en-US" altLang="tr-TR" sz="3600"/>
              <a:t> represent?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7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700"/>
              <a:t>n is the location and </a:t>
            </a:r>
            <a:r>
              <a:rPr lang="en-US" altLang="tr-TR" sz="700" i="1"/>
              <a:t>t</a:t>
            </a:r>
            <a:r>
              <a:rPr lang="en-US" altLang="tr-TR" sz="700" i="1" baseline="-25000"/>
              <a:t>n</a:t>
            </a:r>
            <a:r>
              <a:rPr lang="en-US" altLang="tr-TR" sz="700"/>
              <a:t> the value of any Fibonacci number in the series.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D587DC3-B8F7-497D-8C71-F7355A9234C1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77827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782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F4A969-10E6-4E3D-8DD1-F28AE0F8CEE0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778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Examples</a:t>
            </a:r>
          </a:p>
        </p:txBody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000" i="1"/>
              <a:t>Example 4</a:t>
            </a:r>
            <a:r>
              <a:rPr lang="en-US" altLang="tr-TR" sz="200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000" i="1"/>
              <a:t>t</a:t>
            </a:r>
            <a:r>
              <a:rPr lang="en-US" altLang="tr-TR" sz="2000" i="1" baseline="-25000"/>
              <a:t>n</a:t>
            </a:r>
            <a:r>
              <a:rPr lang="en-US" altLang="tr-TR" sz="2000"/>
              <a:t> =</a:t>
            </a:r>
            <a:r>
              <a:rPr lang="en-US" altLang="tr-TR" sz="2000" i="1"/>
              <a:t> 2t</a:t>
            </a:r>
            <a:r>
              <a:rPr lang="en-US" altLang="tr-TR" sz="2000" i="1" baseline="-25000"/>
              <a:t>n-1</a:t>
            </a:r>
            <a:r>
              <a:rPr lang="en-US" altLang="tr-TR" sz="2000"/>
              <a:t> -</a:t>
            </a:r>
            <a:r>
              <a:rPr lang="en-US" altLang="tr-TR" sz="2000" i="1"/>
              <a:t> 2t</a:t>
            </a:r>
            <a:r>
              <a:rPr lang="en-US" altLang="tr-TR" sz="2000" i="1" baseline="-25000"/>
              <a:t>n-2</a:t>
            </a:r>
            <a:r>
              <a:rPr lang="en-US" altLang="tr-TR" sz="2000"/>
              <a:t>;   </a:t>
            </a:r>
            <a:r>
              <a:rPr lang="en-US" altLang="tr-TR" sz="2000" i="1"/>
              <a:t>n </a:t>
            </a:r>
            <a:r>
              <a:rPr lang="en-US" altLang="tr-TR" sz="2000" i="1">
                <a:sym typeface="Symbol" panose="05050102010706020507" pitchFamily="18" charset="2"/>
              </a:rPr>
              <a:t></a:t>
            </a:r>
            <a:r>
              <a:rPr lang="en-US" altLang="tr-TR" sz="2000" i="1"/>
              <a:t> 2</a:t>
            </a:r>
            <a:r>
              <a:rPr lang="en-US" altLang="tr-TR" sz="2000"/>
              <a:t>; </a:t>
            </a:r>
            <a:r>
              <a:rPr lang="en-US" altLang="tr-TR" sz="2400" i="1"/>
              <a:t>t</a:t>
            </a:r>
            <a:r>
              <a:rPr lang="en-US" altLang="tr-TR" sz="2400" i="1" baseline="-25000"/>
              <a:t>0 </a:t>
            </a:r>
            <a:r>
              <a:rPr lang="en-US" altLang="tr-TR" sz="2400"/>
              <a:t> = 0; </a:t>
            </a:r>
            <a:r>
              <a:rPr lang="en-US" altLang="tr-TR" sz="2400" i="1"/>
              <a:t>t</a:t>
            </a:r>
            <a:r>
              <a:rPr lang="en-US" altLang="tr-TR" sz="2400" i="1" baseline="-25000"/>
              <a:t>1</a:t>
            </a:r>
            <a:r>
              <a:rPr lang="en-US" altLang="tr-TR" sz="2400"/>
              <a:t> = 1</a:t>
            </a:r>
            <a:r>
              <a:rPr lang="en-US" altLang="tr-TR" sz="2000"/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000">
                <a:sym typeface="Symbol" panose="05050102010706020507" pitchFamily="18" charset="2"/>
              </a:rPr>
              <a:t>CE: </a:t>
            </a:r>
            <a:r>
              <a:rPr lang="en-US" altLang="tr-TR" sz="2000" i="1"/>
              <a:t>x</a:t>
            </a:r>
            <a:r>
              <a:rPr lang="en-US" altLang="tr-TR" sz="2000" i="1" baseline="30000"/>
              <a:t>2</a:t>
            </a:r>
            <a:r>
              <a:rPr lang="en-US" altLang="tr-TR" sz="2000" i="1"/>
              <a:t>-2x+2 = 0;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000"/>
              <a:t>Complex roots</a:t>
            </a:r>
            <a:r>
              <a:rPr lang="en-US" altLang="tr-TR" sz="2000" b="1" i="1"/>
              <a:t>: x</a:t>
            </a:r>
            <a:r>
              <a:rPr lang="en-US" altLang="tr-TR" sz="2000" b="1" i="1" baseline="-25000"/>
              <a:t>1,2</a:t>
            </a:r>
            <a:r>
              <a:rPr lang="en-US" altLang="tr-TR" sz="2000" b="1" i="1"/>
              <a:t>=1</a:t>
            </a:r>
            <a:r>
              <a:rPr lang="en-US" altLang="tr-TR" sz="2000" b="1" i="1">
                <a:sym typeface="Symbol" panose="05050102010706020507" pitchFamily="18" charset="2"/>
              </a:rPr>
              <a:t></a:t>
            </a:r>
            <a:r>
              <a:rPr lang="en-US" altLang="tr-TR" sz="2000" b="1" i="1"/>
              <a:t>i</a:t>
            </a:r>
            <a:endParaRPr lang="en-US" altLang="tr-TR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000"/>
              <a:t>As in differential equations, we represent the complex roots as a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000"/>
              <a:t>vector in polar coordinates by a combination of a real radius </a:t>
            </a:r>
            <a:r>
              <a:rPr lang="en-US" altLang="tr-TR" sz="2000" i="1"/>
              <a:t>r</a:t>
            </a:r>
            <a:r>
              <a:rPr lang="en-US" altLang="tr-TR" sz="200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000"/>
              <a:t>and a complex argument </a:t>
            </a:r>
            <a:r>
              <a:rPr lang="en-US" altLang="tr-TR" sz="2000" i="1">
                <a:sym typeface="Symbol" panose="05050102010706020507" pitchFamily="18" charset="2"/>
              </a:rPr>
              <a:t></a:t>
            </a:r>
            <a:r>
              <a:rPr lang="en-US" altLang="tr-TR" sz="2000"/>
              <a:t>:</a:t>
            </a:r>
            <a:endParaRPr lang="en-US" altLang="tr-TR" sz="2000" i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000" i="1"/>
              <a:t>				       z</a:t>
            </a:r>
            <a:r>
              <a:rPr lang="en-US" altLang="tr-TR" sz="2000"/>
              <a:t>=</a:t>
            </a:r>
            <a:r>
              <a:rPr lang="en-US" altLang="tr-TR" sz="2000" i="1"/>
              <a:t>r*e</a:t>
            </a:r>
            <a:r>
              <a:rPr lang="en-US" altLang="tr-TR" sz="2000" i="1" baseline="30000">
                <a:sym typeface="Symbol" panose="05050102010706020507" pitchFamily="18" charset="2"/>
              </a:rPr>
              <a:t></a:t>
            </a:r>
            <a:r>
              <a:rPr lang="en-US" altLang="tr-TR" sz="2000" i="1" baseline="30000"/>
              <a:t> i</a:t>
            </a:r>
            <a:r>
              <a:rPr lang="en-US" altLang="tr-TR" sz="2000"/>
              <a:t>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000"/>
              <a:t>Here, </a:t>
            </a:r>
            <a:endParaRPr lang="en-US" altLang="tr-TR" sz="2000" b="1" i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000" b="1" i="1"/>
              <a:t>				1+i=</a:t>
            </a:r>
            <a:r>
              <a:rPr lang="en-US" altLang="tr-TR" sz="2000" b="1" i="1">
                <a:sym typeface="Symbol" panose="05050102010706020507" pitchFamily="18" charset="2"/>
              </a:rPr>
              <a:t></a:t>
            </a:r>
            <a:r>
              <a:rPr lang="en-US" altLang="tr-TR" sz="2000" b="1" i="1"/>
              <a:t>2 * e</a:t>
            </a:r>
            <a:r>
              <a:rPr lang="en-US" altLang="tr-TR" sz="2000" i="1" baseline="30000"/>
              <a:t>(</a:t>
            </a:r>
            <a:r>
              <a:rPr lang="en-US" altLang="tr-TR" sz="2000" i="1" baseline="30000">
                <a:sym typeface="Symbol" panose="05050102010706020507" pitchFamily="18" charset="2"/>
              </a:rPr>
              <a:t></a:t>
            </a:r>
            <a:r>
              <a:rPr lang="en-US" altLang="tr-TR" sz="2000" i="1" baseline="30000"/>
              <a:t>/4)i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000" b="1" i="1"/>
              <a:t>				1-i=</a:t>
            </a:r>
            <a:r>
              <a:rPr lang="en-US" altLang="tr-TR" sz="2000" b="1" i="1">
                <a:sym typeface="Symbol" panose="05050102010706020507" pitchFamily="18" charset="2"/>
              </a:rPr>
              <a:t></a:t>
            </a:r>
            <a:r>
              <a:rPr lang="en-US" altLang="tr-TR" sz="2000" b="1" i="1"/>
              <a:t>2 * e</a:t>
            </a:r>
            <a:r>
              <a:rPr lang="en-US" altLang="tr-TR" sz="2000" i="1" baseline="30000"/>
              <a:t>(-</a:t>
            </a:r>
            <a:r>
              <a:rPr lang="en-US" altLang="tr-TR" sz="2000" i="1" baseline="30000">
                <a:sym typeface="Symbol" panose="05050102010706020507" pitchFamily="18" charset="2"/>
              </a:rPr>
              <a:t></a:t>
            </a:r>
            <a:r>
              <a:rPr lang="en-US" altLang="tr-TR" sz="2000" i="1" baseline="30000"/>
              <a:t>/4)i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tr-TR" sz="2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tr-TR" sz="2000" i="1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4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40119FC-56E7-422B-9114-5863C1BF96BA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78851" name="5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8852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FF76B0-25C8-4B53-862D-557FB4694E7C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788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Examples</a:t>
            </a:r>
          </a:p>
        </p:txBody>
      </p:sp>
      <p:sp>
        <p:nvSpPr>
          <p:cNvPr id="788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89138"/>
            <a:ext cx="7561263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i="1"/>
              <a:t>Example 4… cont’d</a:t>
            </a:r>
            <a:endParaRPr lang="en-US" altLang="tr-TR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/>
              <a:t>Solution: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/>
              <a:t>		</a:t>
            </a:r>
            <a:r>
              <a:rPr lang="en-US" altLang="tr-TR" sz="2400" i="1"/>
              <a:t>t</a:t>
            </a:r>
            <a:r>
              <a:rPr lang="en-US" altLang="tr-TR" sz="2400" i="1" baseline="-25000"/>
              <a:t>n</a:t>
            </a:r>
            <a:r>
              <a:rPr lang="en-US" altLang="tr-TR" sz="2400"/>
              <a:t> = </a:t>
            </a:r>
            <a:r>
              <a:rPr lang="en-US" altLang="tr-TR" sz="2400" i="1"/>
              <a:t>c</a:t>
            </a:r>
            <a:r>
              <a:rPr lang="en-US" altLang="tr-TR" sz="2400" i="1" baseline="-25000"/>
              <a:t>1</a:t>
            </a:r>
            <a:r>
              <a:rPr lang="en-US" altLang="tr-TR" sz="2400" i="1"/>
              <a:t> (2)</a:t>
            </a:r>
            <a:r>
              <a:rPr lang="en-US" altLang="tr-TR" sz="2400" i="1" baseline="30000"/>
              <a:t>n/2</a:t>
            </a:r>
            <a:r>
              <a:rPr lang="en-US" altLang="tr-TR" sz="2400"/>
              <a:t> </a:t>
            </a:r>
            <a:r>
              <a:rPr lang="en-US" altLang="tr-TR" sz="2400" b="1" i="1"/>
              <a:t>e</a:t>
            </a:r>
            <a:r>
              <a:rPr lang="en-US" altLang="tr-TR" sz="2400" i="1" baseline="30000"/>
              <a:t>(n</a:t>
            </a:r>
            <a:r>
              <a:rPr lang="en-US" altLang="tr-TR" sz="2400" i="1" baseline="30000">
                <a:sym typeface="Symbol" panose="05050102010706020507" pitchFamily="18" charset="2"/>
              </a:rPr>
              <a:t></a:t>
            </a:r>
            <a:r>
              <a:rPr lang="en-US" altLang="tr-TR" sz="2400" i="1" baseline="30000"/>
              <a:t>/4)i</a:t>
            </a:r>
            <a:r>
              <a:rPr lang="en-US" altLang="tr-TR" sz="2400" baseline="30000"/>
              <a:t> </a:t>
            </a:r>
            <a:r>
              <a:rPr lang="en-US" altLang="tr-TR" sz="2400"/>
              <a:t>+ </a:t>
            </a:r>
            <a:r>
              <a:rPr lang="en-US" altLang="tr-TR" sz="2400" i="1"/>
              <a:t>c</a:t>
            </a:r>
            <a:r>
              <a:rPr lang="en-US" altLang="tr-TR" sz="2400" i="1" baseline="-25000"/>
              <a:t>2</a:t>
            </a:r>
            <a:r>
              <a:rPr lang="en-US" altLang="tr-TR" sz="2400" i="1"/>
              <a:t> (2)</a:t>
            </a:r>
            <a:r>
              <a:rPr lang="en-US" altLang="tr-TR" sz="2400" i="1" baseline="30000"/>
              <a:t>n/2</a:t>
            </a:r>
            <a:r>
              <a:rPr lang="en-US" altLang="tr-TR" sz="2400"/>
              <a:t> </a:t>
            </a:r>
            <a:r>
              <a:rPr lang="en-US" altLang="tr-TR" sz="2400" b="1" i="1"/>
              <a:t>e</a:t>
            </a:r>
            <a:r>
              <a:rPr lang="en-US" altLang="tr-TR" sz="2400" i="1" baseline="30000"/>
              <a:t>(-n</a:t>
            </a:r>
            <a:r>
              <a:rPr lang="en-US" altLang="tr-TR" sz="2400" i="1" baseline="30000">
                <a:sym typeface="Symbol" panose="05050102010706020507" pitchFamily="18" charset="2"/>
              </a:rPr>
              <a:t></a:t>
            </a:r>
            <a:r>
              <a:rPr lang="en-US" altLang="tr-TR" sz="2400" i="1" baseline="30000"/>
              <a:t>/4)i</a:t>
            </a:r>
            <a:r>
              <a:rPr lang="en-US" altLang="tr-TR" sz="2400"/>
              <a:t>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/>
              <a:t>From initial values </a:t>
            </a:r>
            <a:r>
              <a:rPr lang="en-US" altLang="tr-TR" i="1"/>
              <a:t>t</a:t>
            </a:r>
            <a:r>
              <a:rPr lang="en-US" altLang="tr-TR" i="1" baseline="-25000"/>
              <a:t>0 </a:t>
            </a:r>
            <a:r>
              <a:rPr lang="en-US" altLang="tr-TR" i="1"/>
              <a:t> = 0, t</a:t>
            </a:r>
            <a:r>
              <a:rPr lang="en-US" altLang="tr-TR" i="1" baseline="-25000"/>
              <a:t>1</a:t>
            </a:r>
            <a:r>
              <a:rPr lang="en-US" altLang="tr-TR" i="1"/>
              <a:t> = 1</a:t>
            </a:r>
            <a:r>
              <a:rPr lang="en-US" altLang="tr-TR" sz="2400"/>
              <a:t>, </a:t>
            </a:r>
            <a:endParaRPr lang="en-US" altLang="tr-TR" sz="2400" i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i="1"/>
              <a:t>		t</a:t>
            </a:r>
            <a:r>
              <a:rPr lang="en-US" altLang="tr-TR" sz="2400" i="1" baseline="-25000"/>
              <a:t>n</a:t>
            </a:r>
            <a:r>
              <a:rPr lang="en-US" altLang="tr-TR" sz="2400"/>
              <a:t> = </a:t>
            </a:r>
            <a:r>
              <a:rPr lang="en-US" altLang="tr-TR" sz="2400" i="1"/>
              <a:t>2</a:t>
            </a:r>
            <a:r>
              <a:rPr lang="en-US" altLang="tr-TR" sz="2400" i="1" baseline="30000"/>
              <a:t>n/2</a:t>
            </a:r>
            <a:r>
              <a:rPr lang="en-US" altLang="tr-TR" sz="2400"/>
              <a:t> </a:t>
            </a:r>
            <a:r>
              <a:rPr lang="en-US" altLang="tr-TR" sz="2400" i="1"/>
              <a:t>sin(n</a:t>
            </a:r>
            <a:r>
              <a:rPr lang="en-US" altLang="tr-TR" sz="2400" i="1">
                <a:sym typeface="Symbol" panose="05050102010706020507" pitchFamily="18" charset="2"/>
              </a:rPr>
              <a:t></a:t>
            </a:r>
            <a:r>
              <a:rPr lang="en-US" altLang="tr-TR" sz="2400" i="1"/>
              <a:t>/4);  (prove that!!!)</a:t>
            </a:r>
            <a:endParaRPr lang="tr-TR" altLang="tr-TR" sz="2400" i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tr-TR" altLang="tr-TR" sz="2400" i="1"/>
              <a:t>Hint: </a:t>
            </a:r>
            <a:endParaRPr lang="en-US" altLang="tr-TR" sz="2400" i="1"/>
          </a:p>
        </p:txBody>
      </p:sp>
      <p:graphicFrame>
        <p:nvGraphicFramePr>
          <p:cNvPr id="78855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476375" y="4652963"/>
          <a:ext cx="7200900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2" name="Equation" r:id="rId3" imgW="2489200" imgH="482600" progId="Equation.3">
                  <p:embed/>
                </p:oleObj>
              </mc:Choice>
              <mc:Fallback>
                <p:oleObj name="Equation" r:id="rId3" imgW="2489200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652963"/>
                        <a:ext cx="7200900" cy="139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53CE4D-04D9-4A2D-AD2F-8FF7B3DF2B52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79875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79876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B113F8-1D00-4789-B8C7-ECAA07ADE902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Examples</a:t>
            </a:r>
          </a:p>
        </p:txBody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tr-TR"/>
              <a:t>Inhomogeneous Recurrences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tr-TR" i="1"/>
              <a:t>Example 1</a:t>
            </a:r>
            <a:r>
              <a:rPr lang="en-US" altLang="tr-TR"/>
              <a:t>. (</a:t>
            </a:r>
            <a:r>
              <a:rPr lang="en-US" altLang="tr-TR" i="1"/>
              <a:t>From Example 3</a:t>
            </a:r>
            <a:r>
              <a:rPr lang="en-US" altLang="tr-TR"/>
              <a:t>)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tr-TR"/>
              <a:t>We would like to know </a:t>
            </a:r>
            <a:r>
              <a:rPr lang="en-US" altLang="tr-TR">
                <a:solidFill>
                  <a:srgbClr val="FF0000"/>
                </a:solidFill>
              </a:rPr>
              <a:t>how many times </a:t>
            </a:r>
            <a:r>
              <a:rPr lang="en-US" altLang="tr-TR">
                <a:solidFill>
                  <a:srgbClr val="FF0000"/>
                </a:solidFill>
                <a:latin typeface="Tahoma" panose="020B0604030504040204" pitchFamily="34" charset="0"/>
              </a:rPr>
              <a:t>fib(n)</a:t>
            </a:r>
            <a:endParaRPr lang="en-US" altLang="tr-TR">
              <a:solidFill>
                <a:srgbClr val="FF0000"/>
              </a:solidFill>
            </a:endParaRP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r>
              <a:rPr lang="en-US" altLang="tr-TR"/>
              <a:t>on page 22 </a:t>
            </a:r>
            <a:r>
              <a:rPr lang="en-US" altLang="tr-TR">
                <a:solidFill>
                  <a:srgbClr val="FF0000"/>
                </a:solidFill>
              </a:rPr>
              <a:t>is executed in terms of </a:t>
            </a:r>
            <a:r>
              <a:rPr lang="en-US" altLang="tr-TR" i="1">
                <a:solidFill>
                  <a:srgbClr val="FF0000"/>
                </a:solidFill>
              </a:rPr>
              <a:t>n</a:t>
            </a:r>
            <a:r>
              <a:rPr lang="en-US" altLang="tr-TR"/>
              <a:t>. To find out: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tr-TR"/>
              <a:t>choose a barometer in </a:t>
            </a:r>
            <a:r>
              <a:rPr lang="en-US" altLang="tr-TR">
                <a:latin typeface="Tahoma" panose="020B0604030504040204" pitchFamily="34" charset="0"/>
              </a:rPr>
              <a:t>fib(n)</a:t>
            </a:r>
            <a:r>
              <a:rPr lang="en-US" altLang="tr-TR"/>
              <a:t>;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altLang="tr-TR"/>
              <a:t>devise a formula to count up the number of times the barometer is ex</a:t>
            </a:r>
            <a:r>
              <a:rPr lang="tr-TR" altLang="tr-TR"/>
              <a:t>e</a:t>
            </a:r>
            <a:r>
              <a:rPr lang="en-US" altLang="tr-TR"/>
              <a:t>cuted.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1323C4C-D4BE-487A-9619-DE9E88382AFB}" type="datetime3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 October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14339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434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7C4A03-CBFD-46C8-B578-94A812EB53FA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188913"/>
            <a:ext cx="7794625" cy="1463675"/>
          </a:xfrm>
        </p:spPr>
        <p:txBody>
          <a:bodyPr lIns="90000" tIns="46800" rIns="90000" bIns="46800"/>
          <a:lstStyle/>
          <a:p>
            <a:pPr algn="ctr" defTabSz="449263"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tr-TR"/>
              <a:t>Performance Assessment</a:t>
            </a:r>
            <a:r>
              <a:rPr lang="tr-TR" altLang="tr-TR"/>
              <a:t> - 3</a:t>
            </a:r>
            <a:endParaRPr lang="en-GB" altLang="tr-TR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908175"/>
            <a:ext cx="8459787" cy="4476750"/>
          </a:xfrm>
        </p:spPr>
        <p:txBody>
          <a:bodyPr lIns="90000" tIns="46800" rIns="90000" bIns="46800"/>
          <a:lstStyle/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altLang="tr-TR"/>
              <a:t>Here, we define t</a:t>
            </a:r>
            <a:r>
              <a:rPr lang="en-US" altLang="tr-TR"/>
              <a:t>he</a:t>
            </a:r>
            <a:r>
              <a:rPr lang="en-US" altLang="tr-TR" i="1"/>
              <a:t> </a:t>
            </a:r>
            <a:r>
              <a:rPr lang="en-US" altLang="tr-TR" i="1">
                <a:solidFill>
                  <a:srgbClr val="FF0000"/>
                </a:solidFill>
              </a:rPr>
              <a:t>execution time</a:t>
            </a:r>
            <a:r>
              <a:rPr lang="en-US" altLang="tr-TR" i="1"/>
              <a:t> </a:t>
            </a:r>
            <a:r>
              <a:rPr lang="tr-TR" altLang="tr-TR"/>
              <a:t>or the </a:t>
            </a:r>
            <a:r>
              <a:rPr lang="tr-TR" altLang="tr-TR" i="1">
                <a:solidFill>
                  <a:srgbClr val="FF0000"/>
                </a:solidFill>
              </a:rPr>
              <a:t>memory space</a:t>
            </a:r>
            <a:r>
              <a:rPr lang="tr-TR" altLang="tr-TR"/>
              <a:t> used a</a:t>
            </a:r>
            <a:r>
              <a:rPr lang="en-US" altLang="tr-TR"/>
              <a:t>s a</a:t>
            </a:r>
            <a:r>
              <a:rPr lang="en-US" altLang="tr-TR" i="1"/>
              <a:t> </a:t>
            </a:r>
            <a:r>
              <a:rPr lang="en-US" altLang="tr-TR" i="1">
                <a:solidFill>
                  <a:srgbClr val="FF0000"/>
                </a:solidFill>
              </a:rPr>
              <a:t>function of the input size</a:t>
            </a:r>
            <a:r>
              <a:rPr lang="tr-TR" altLang="tr-TR" i="1"/>
              <a:t>.</a:t>
            </a:r>
          </a:p>
          <a:p>
            <a:pPr marL="341313" indent="-341313" defTabSz="449263" eaLnBrk="1" hangingPunct="1">
              <a:buFont typeface="Wingdings" panose="05000000000000000000" pitchFamily="2" charset="2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tr-TR" altLang="tr-TR" i="1"/>
          </a:p>
          <a:p>
            <a:pPr marL="341313" indent="-34131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altLang="tr-TR"/>
              <a:t>By “</a:t>
            </a:r>
            <a:r>
              <a:rPr lang="tr-TR" altLang="tr-TR" i="1"/>
              <a:t>input size</a:t>
            </a:r>
            <a:r>
              <a:rPr lang="tr-TR" altLang="tr-TR"/>
              <a:t>”</a:t>
            </a:r>
            <a:r>
              <a:rPr lang="tr-TR" altLang="tr-TR" i="1"/>
              <a:t> </a:t>
            </a:r>
            <a:r>
              <a:rPr lang="tr-TR" altLang="tr-TR"/>
              <a:t>we mean</a:t>
            </a:r>
          </a:p>
          <a:p>
            <a:pPr marL="741363" lvl="1" indent="-28416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altLang="tr-TR"/>
              <a:t>t</a:t>
            </a:r>
            <a:r>
              <a:rPr lang="en-US" altLang="tr-TR"/>
              <a:t>he number of elements </a:t>
            </a:r>
            <a:r>
              <a:rPr lang="tr-TR" altLang="tr-TR"/>
              <a:t>to store </a:t>
            </a:r>
            <a:r>
              <a:rPr lang="en-US" altLang="tr-TR"/>
              <a:t>in a</a:t>
            </a:r>
            <a:r>
              <a:rPr lang="tr-TR" altLang="tr-TR"/>
              <a:t> data structure</a:t>
            </a:r>
            <a:r>
              <a:rPr lang="en-US" altLang="tr-TR"/>
              <a:t>, </a:t>
            </a:r>
            <a:endParaRPr lang="tr-TR" altLang="tr-TR"/>
          </a:p>
          <a:p>
            <a:pPr marL="741363" lvl="1" indent="-28416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tr-TR"/>
              <a:t>the number of records in a file etc…</a:t>
            </a:r>
            <a:endParaRPr lang="tr-TR" altLang="tr-TR"/>
          </a:p>
          <a:p>
            <a:pPr marL="741363" lvl="1" indent="-28416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altLang="tr-TR"/>
              <a:t>the nodes in a LL or a tree or </a:t>
            </a:r>
          </a:p>
          <a:p>
            <a:pPr marL="741363" lvl="1" indent="-284163" defTabSz="449263"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tr-TR" altLang="tr-TR"/>
              <a:t>the nodes as well as connections of a graph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25D968-AA9C-43F0-9513-29A7E1B49EFA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80899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80900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5A1128C-9551-45D6-976F-0A8CF045F0AE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809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Examples</a:t>
            </a:r>
          </a:p>
        </p:txBody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i="1"/>
              <a:t>Example 1… cont’d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/>
              <a:t>In </a:t>
            </a:r>
            <a:r>
              <a:rPr lang="en-US" altLang="tr-TR">
                <a:latin typeface="Tahoma" panose="020B0604030504040204" pitchFamily="34" charset="0"/>
              </a:rPr>
              <a:t>fib(n)</a:t>
            </a:r>
            <a:r>
              <a:rPr lang="en-US" altLang="tr-TR"/>
              <a:t>, the only statement is the </a:t>
            </a:r>
            <a:r>
              <a:rPr lang="en-US" altLang="tr-TR" i="1"/>
              <a:t>if</a:t>
            </a:r>
            <a:r>
              <a:rPr lang="en-US" altLang="tr-TR"/>
              <a:t> statement.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/>
              <a:t>Hence, </a:t>
            </a:r>
            <a:r>
              <a:rPr lang="en-US" altLang="tr-TR" i="1">
                <a:solidFill>
                  <a:srgbClr val="FF0000"/>
                </a:solidFill>
              </a:rPr>
              <a:t>if</a:t>
            </a:r>
            <a:r>
              <a:rPr lang="en-US" altLang="tr-TR">
                <a:solidFill>
                  <a:srgbClr val="FF0000"/>
                </a:solidFill>
              </a:rPr>
              <a:t> condition</a:t>
            </a:r>
            <a:r>
              <a:rPr lang="en-US" altLang="tr-TR"/>
              <a:t> is chosen as the </a:t>
            </a:r>
            <a:r>
              <a:rPr lang="en-US" altLang="tr-TR">
                <a:solidFill>
                  <a:srgbClr val="FF0000"/>
                </a:solidFill>
              </a:rPr>
              <a:t>barometer</a:t>
            </a:r>
            <a:r>
              <a:rPr lang="en-US" altLang="tr-TR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/>
              <a:t>Suppose </a:t>
            </a:r>
            <a:r>
              <a:rPr lang="en-US" altLang="tr-TR">
                <a:latin typeface="Tahoma" panose="020B0604030504040204" pitchFamily="34" charset="0"/>
              </a:rPr>
              <a:t>fib(n)</a:t>
            </a:r>
            <a:r>
              <a:rPr lang="en-US" altLang="tr-TR"/>
              <a:t> takes </a:t>
            </a:r>
            <a:r>
              <a:rPr lang="en-US" altLang="tr-TR" i="1"/>
              <a:t>t</a:t>
            </a:r>
            <a:r>
              <a:rPr lang="en-US" altLang="tr-TR" i="1" baseline="-25000"/>
              <a:t>n</a:t>
            </a:r>
            <a:r>
              <a:rPr lang="en-US" altLang="tr-TR"/>
              <a:t> time units to execute,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/>
              <a:t>where the barometer takes one time unit and the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/>
              <a:t>function calls </a:t>
            </a:r>
            <a:r>
              <a:rPr lang="en-US" altLang="tr-TR">
                <a:latin typeface="Tahoma" panose="020B0604030504040204" pitchFamily="34" charset="0"/>
              </a:rPr>
              <a:t>fib(n-1)</a:t>
            </a:r>
            <a:r>
              <a:rPr lang="en-US" altLang="tr-TR"/>
              <a:t> and </a:t>
            </a:r>
            <a:r>
              <a:rPr lang="en-US" altLang="tr-TR">
                <a:latin typeface="Tahoma" panose="020B0604030504040204" pitchFamily="34" charset="0"/>
              </a:rPr>
              <a:t>fib(n-2)</a:t>
            </a:r>
            <a:r>
              <a:rPr lang="en-US" altLang="tr-TR"/>
              <a:t>, </a:t>
            </a:r>
            <a:r>
              <a:rPr lang="en-US" altLang="tr-TR" i="1"/>
              <a:t>t</a:t>
            </a:r>
            <a:r>
              <a:rPr lang="en-US" altLang="tr-TR" i="1" baseline="-25000"/>
              <a:t>n-1</a:t>
            </a:r>
            <a:r>
              <a:rPr lang="en-US" altLang="tr-TR"/>
              <a:t> and </a:t>
            </a:r>
            <a:r>
              <a:rPr lang="en-US" altLang="tr-TR" i="1"/>
              <a:t>t</a:t>
            </a:r>
            <a:r>
              <a:rPr lang="en-US" altLang="tr-TR" i="1" baseline="-25000"/>
              <a:t>n-2</a:t>
            </a:r>
            <a:r>
              <a:rPr lang="en-US" altLang="tr-TR"/>
              <a:t>,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/>
              <a:t>respectively.  Hence, the recurrence to solve is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>
                <a:sym typeface="Symbol" panose="05050102010706020507" pitchFamily="18" charset="2"/>
              </a:rPr>
              <a:t>			      </a:t>
            </a:r>
            <a:r>
              <a:rPr lang="en-US" altLang="tr-TR" i="1">
                <a:solidFill>
                  <a:srgbClr val="FF0000"/>
                </a:solidFill>
              </a:rPr>
              <a:t>t</a:t>
            </a:r>
            <a:r>
              <a:rPr lang="en-US" altLang="tr-TR" i="1" baseline="-25000">
                <a:solidFill>
                  <a:srgbClr val="FF0000"/>
                </a:solidFill>
              </a:rPr>
              <a:t>n</a:t>
            </a:r>
            <a:r>
              <a:rPr lang="en-US" altLang="tr-TR">
                <a:solidFill>
                  <a:srgbClr val="FF0000"/>
                </a:solidFill>
                <a:sym typeface="Symbol" panose="05050102010706020507" pitchFamily="18" charset="2"/>
              </a:rPr>
              <a:t> = </a:t>
            </a:r>
            <a:r>
              <a:rPr lang="en-US" altLang="tr-TR" i="1">
                <a:solidFill>
                  <a:srgbClr val="FF0000"/>
                </a:solidFill>
              </a:rPr>
              <a:t>t</a:t>
            </a:r>
            <a:r>
              <a:rPr lang="en-US" altLang="tr-TR" i="1" baseline="-25000">
                <a:solidFill>
                  <a:srgbClr val="FF0000"/>
                </a:solidFill>
              </a:rPr>
              <a:t>n-1</a:t>
            </a:r>
            <a:r>
              <a:rPr lang="en-US" altLang="tr-TR">
                <a:solidFill>
                  <a:srgbClr val="FF0000"/>
                </a:solidFill>
                <a:sym typeface="Symbol" panose="05050102010706020507" pitchFamily="18" charset="2"/>
              </a:rPr>
              <a:t> + </a:t>
            </a:r>
            <a:r>
              <a:rPr lang="en-US" altLang="tr-TR" i="1">
                <a:solidFill>
                  <a:srgbClr val="FF0000"/>
                </a:solidFill>
              </a:rPr>
              <a:t>t</a:t>
            </a:r>
            <a:r>
              <a:rPr lang="en-US" altLang="tr-TR" i="1" baseline="-25000">
                <a:solidFill>
                  <a:srgbClr val="FF0000"/>
                </a:solidFill>
              </a:rPr>
              <a:t>n-2</a:t>
            </a:r>
            <a:r>
              <a:rPr lang="en-US" altLang="tr-TR">
                <a:solidFill>
                  <a:srgbClr val="FF0000"/>
                </a:solidFill>
                <a:sym typeface="Symbol" panose="05050102010706020507" pitchFamily="18" charset="2"/>
              </a:rPr>
              <a:t> + 1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4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D887C14-8544-4AC3-9E56-AF1BEBCBE4D6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81923" name="5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81924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475FCD1-17AD-456C-8DB9-8E050A8480A1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819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Examples</a:t>
            </a:r>
          </a:p>
        </p:txBody>
      </p:sp>
      <p:sp>
        <p:nvSpPr>
          <p:cNvPr id="819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89138"/>
            <a:ext cx="762635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i="1"/>
              <a:t>Example 1… cont’d</a:t>
            </a:r>
            <a:endParaRPr lang="en-US" altLang="tr-TR" sz="24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 i="1"/>
              <a:t>t</a:t>
            </a:r>
            <a:r>
              <a:rPr lang="en-US" altLang="tr-TR" sz="2400" i="1" baseline="-25000"/>
              <a:t>n</a:t>
            </a:r>
            <a:r>
              <a:rPr lang="en-US" altLang="tr-TR" sz="2400">
                <a:sym typeface="Symbol" panose="05050102010706020507" pitchFamily="18" charset="2"/>
              </a:rPr>
              <a:t> - </a:t>
            </a:r>
            <a:r>
              <a:rPr lang="en-US" altLang="tr-TR" sz="2400" i="1"/>
              <a:t>t</a:t>
            </a:r>
            <a:r>
              <a:rPr lang="en-US" altLang="tr-TR" sz="2400" i="1" baseline="-25000"/>
              <a:t>n-1</a:t>
            </a:r>
            <a:r>
              <a:rPr lang="en-US" altLang="tr-TR" sz="2400">
                <a:sym typeface="Symbol" panose="05050102010706020507" pitchFamily="18" charset="2"/>
              </a:rPr>
              <a:t> - </a:t>
            </a:r>
            <a:r>
              <a:rPr lang="en-US" altLang="tr-TR" sz="2400" i="1"/>
              <a:t>t</a:t>
            </a:r>
            <a:r>
              <a:rPr lang="en-US" altLang="tr-TR" sz="2400" i="1" baseline="-25000"/>
              <a:t>n-2</a:t>
            </a:r>
            <a:r>
              <a:rPr lang="en-US" altLang="tr-TR" sz="2400">
                <a:sym typeface="Symbol" panose="05050102010706020507" pitchFamily="18" charset="2"/>
              </a:rPr>
              <a:t> = 1; inhomogeneous recurrence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>
                <a:sym typeface="Symbol" panose="05050102010706020507" pitchFamily="18" charset="2"/>
              </a:rPr>
              <a:t>The homogeneous part comes directly from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>
                <a:sym typeface="Symbol" panose="05050102010706020507" pitchFamily="18" charset="2"/>
              </a:rPr>
              <a:t>Fibonacci Series example on page </a:t>
            </a:r>
            <a:r>
              <a:rPr lang="tr-TR" altLang="tr-TR" sz="2400">
                <a:sym typeface="Symbol" panose="05050102010706020507" pitchFamily="18" charset="2"/>
              </a:rPr>
              <a:t>52</a:t>
            </a:r>
            <a:r>
              <a:rPr lang="en-US" altLang="tr-TR" sz="2400">
                <a:sym typeface="Symbol" panose="05050102010706020507" pitchFamily="18" charset="2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>
                <a:sym typeface="Symbol" panose="05050102010706020507" pitchFamily="18" charset="2"/>
              </a:rPr>
              <a:t>RHS of recurrence is 1 which can be expressed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>
                <a:sym typeface="Symbol" panose="05050102010706020507" pitchFamily="18" charset="2"/>
              </a:rPr>
              <a:t> as </a:t>
            </a:r>
            <a:r>
              <a:rPr lang="en-US" altLang="tr-TR" sz="2400" i="1">
                <a:sym typeface="Symbol" panose="05050102010706020507" pitchFamily="18" charset="2"/>
              </a:rPr>
              <a:t>1</a:t>
            </a:r>
            <a:r>
              <a:rPr lang="en-US" altLang="tr-TR" sz="2400" i="1" baseline="30000">
                <a:sym typeface="Symbol" panose="05050102010706020507" pitchFamily="18" charset="2"/>
              </a:rPr>
              <a:t>n</a:t>
            </a:r>
            <a:r>
              <a:rPr lang="en-US" altLang="tr-TR" sz="2400" i="1">
                <a:sym typeface="Symbol" panose="05050102010706020507" pitchFamily="18" charset="2"/>
              </a:rPr>
              <a:t>x</a:t>
            </a:r>
            <a:r>
              <a:rPr lang="en-US" altLang="tr-TR" sz="2400" i="1" baseline="30000">
                <a:sym typeface="Symbol" panose="05050102010706020507" pitchFamily="18" charset="2"/>
              </a:rPr>
              <a:t>0</a:t>
            </a:r>
            <a:r>
              <a:rPr lang="en-US" altLang="tr-TR" sz="2400">
                <a:sym typeface="Symbol" panose="05050102010706020507" pitchFamily="18" charset="2"/>
              </a:rPr>
              <a:t>.  Then, from the equation on page </a:t>
            </a:r>
            <a:r>
              <a:rPr lang="tr-TR" altLang="tr-TR" sz="2400">
                <a:sym typeface="Symbol" panose="05050102010706020507" pitchFamily="18" charset="2"/>
              </a:rPr>
              <a:t>48</a:t>
            </a:r>
            <a:r>
              <a:rPr lang="en-US" altLang="tr-TR" sz="2400">
                <a:sym typeface="Symbol" panose="05050102010706020507" pitchFamily="18" charset="2"/>
              </a:rPr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tr-TR" sz="2400">
                <a:sym typeface="Symbol" panose="05050102010706020507" pitchFamily="18" charset="2"/>
              </a:rPr>
              <a:t>CE: </a:t>
            </a:r>
            <a:r>
              <a:rPr lang="en-US" altLang="tr-TR" sz="2400" i="1">
                <a:sym typeface="Symbol" panose="05050102010706020507" pitchFamily="18" charset="2"/>
              </a:rPr>
              <a:t>(</a:t>
            </a:r>
            <a:r>
              <a:rPr lang="en-US" altLang="tr-TR" sz="2400" i="1"/>
              <a:t>x</a:t>
            </a:r>
            <a:r>
              <a:rPr lang="en-US" altLang="tr-TR" sz="2400" i="1" baseline="30000"/>
              <a:t>2</a:t>
            </a:r>
            <a:r>
              <a:rPr lang="en-US" altLang="tr-TR" sz="2400" i="1"/>
              <a:t>-x-1)(x-1) = 0</a:t>
            </a:r>
            <a:r>
              <a:rPr lang="en-US" altLang="tr-TR" sz="2400"/>
              <a:t>; from page </a:t>
            </a:r>
            <a:r>
              <a:rPr lang="tr-TR" altLang="tr-TR" sz="2400"/>
              <a:t>49</a:t>
            </a:r>
            <a:r>
              <a:rPr lang="en-US" altLang="tr-TR" sz="2400"/>
              <a:t>,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z="2400"/>
          </a:p>
        </p:txBody>
      </p:sp>
      <p:graphicFrame>
        <p:nvGraphicFramePr>
          <p:cNvPr id="81927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901700" y="5354638"/>
          <a:ext cx="309403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4" name="Equation" r:id="rId3" imgW="2260600" imgH="533400" progId="Equation.3">
                  <p:embed/>
                </p:oleObj>
              </mc:Choice>
              <mc:Fallback>
                <p:oleObj name="Equation" r:id="rId3" imgW="2260600" imgH="53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5354638"/>
                        <a:ext cx="3094038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4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BED307-BE4D-4A95-83F1-238C6AE1BC58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82947" name="5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82948" name="6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CC46C0-8483-4B4B-B4AF-FE6E4F966886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829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Examples</a:t>
            </a:r>
          </a:p>
        </p:txBody>
      </p:sp>
      <p:sp>
        <p:nvSpPr>
          <p:cNvPr id="8295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989138"/>
            <a:ext cx="73533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400" i="1"/>
              <a:t>Example 1… cont’d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tr-TR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tr-TR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400"/>
              <a:t>Now, we have to find </a:t>
            </a:r>
            <a:r>
              <a:rPr lang="en-US" altLang="tr-TR" sz="2400" i="1"/>
              <a:t>c</a:t>
            </a:r>
            <a:r>
              <a:rPr lang="en-US" altLang="tr-TR" sz="2400" i="1" baseline="-25000"/>
              <a:t>1</a:t>
            </a:r>
            <a:r>
              <a:rPr lang="en-US" altLang="tr-TR" sz="2400" i="1"/>
              <a:t>,…,c</a:t>
            </a:r>
            <a:r>
              <a:rPr lang="en-US" altLang="tr-TR" sz="2400" i="1" baseline="-25000"/>
              <a:t>3</a:t>
            </a:r>
            <a:r>
              <a:rPr lang="en-US" altLang="tr-TR" sz="240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400"/>
              <a:t>Initial values: for both </a:t>
            </a:r>
            <a:r>
              <a:rPr lang="en-US" altLang="tr-TR" sz="2400" i="1"/>
              <a:t>n=0</a:t>
            </a:r>
            <a:r>
              <a:rPr lang="en-US" altLang="tr-TR" sz="2400"/>
              <a:t> and </a:t>
            </a:r>
            <a:r>
              <a:rPr lang="en-US" altLang="tr-TR" sz="2400" i="1"/>
              <a:t>n=1</a:t>
            </a:r>
            <a:r>
              <a:rPr lang="en-US" altLang="tr-TR" sz="2400"/>
              <a:t>, </a:t>
            </a:r>
            <a:r>
              <a:rPr lang="en-US" altLang="tr-TR" sz="2400" i="1"/>
              <a:t>if</a:t>
            </a:r>
            <a:r>
              <a:rPr lang="en-US" altLang="tr-TR" sz="2400"/>
              <a:t> condition is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400"/>
              <a:t>checked once and no recursive calls are done.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400"/>
              <a:t>For </a:t>
            </a:r>
            <a:r>
              <a:rPr lang="en-US" altLang="tr-TR" sz="2400" i="1"/>
              <a:t>n=2</a:t>
            </a:r>
            <a:r>
              <a:rPr lang="en-US" altLang="tr-TR" sz="2400"/>
              <a:t>, </a:t>
            </a:r>
            <a:r>
              <a:rPr lang="en-US" altLang="tr-TR" sz="2400" i="1"/>
              <a:t>if</a:t>
            </a:r>
            <a:r>
              <a:rPr lang="en-US" altLang="tr-TR" sz="2400"/>
              <a:t> condition is checked once and recursive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400"/>
              <a:t>calls </a:t>
            </a:r>
            <a:r>
              <a:rPr lang="en-US" altLang="tr-TR" sz="2400">
                <a:latin typeface="Tahoma" panose="020B0604030504040204" pitchFamily="34" charset="0"/>
              </a:rPr>
              <a:t>fib(1)</a:t>
            </a:r>
            <a:r>
              <a:rPr lang="en-US" altLang="tr-TR" sz="2400"/>
              <a:t> and </a:t>
            </a:r>
            <a:r>
              <a:rPr lang="en-US" altLang="tr-TR" sz="2400">
                <a:latin typeface="Tahoma" panose="020B0604030504040204" pitchFamily="34" charset="0"/>
              </a:rPr>
              <a:t>fib(0)</a:t>
            </a:r>
            <a:r>
              <a:rPr lang="en-US" altLang="tr-TR" sz="2400"/>
              <a:t> are done.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>
                <a:sym typeface="Symbol" panose="05050102010706020507" pitchFamily="18" charset="2"/>
              </a:rPr>
              <a:t> </a:t>
            </a:r>
            <a:r>
              <a:rPr lang="en-US" altLang="tr-TR" i="1"/>
              <a:t>t</a:t>
            </a:r>
            <a:r>
              <a:rPr lang="en-US" altLang="tr-TR" i="1" baseline="-25000"/>
              <a:t>0 </a:t>
            </a:r>
            <a:r>
              <a:rPr lang="en-US" altLang="tr-TR"/>
              <a:t> = </a:t>
            </a:r>
            <a:r>
              <a:rPr lang="en-US" altLang="tr-TR" i="1"/>
              <a:t>t</a:t>
            </a:r>
            <a:r>
              <a:rPr lang="en-US" altLang="tr-TR" i="1" baseline="-25000"/>
              <a:t>1</a:t>
            </a:r>
            <a:r>
              <a:rPr lang="en-US" altLang="tr-TR"/>
              <a:t> = 1 and </a:t>
            </a:r>
            <a:r>
              <a:rPr lang="en-US" altLang="tr-TR" i="1"/>
              <a:t>t</a:t>
            </a:r>
            <a:r>
              <a:rPr lang="en-US" altLang="tr-TR" i="1" baseline="-25000"/>
              <a:t>2 </a:t>
            </a:r>
            <a:r>
              <a:rPr lang="en-US" altLang="tr-TR" i="1"/>
              <a:t> = t</a:t>
            </a:r>
            <a:r>
              <a:rPr lang="en-US" altLang="tr-TR" i="1" baseline="-25000"/>
              <a:t>0</a:t>
            </a:r>
            <a:r>
              <a:rPr lang="en-US" altLang="tr-TR" i="1"/>
              <a:t> + t</a:t>
            </a:r>
            <a:r>
              <a:rPr lang="en-US" altLang="tr-TR" i="1" baseline="-25000"/>
              <a:t>1</a:t>
            </a:r>
            <a:r>
              <a:rPr lang="en-US" altLang="tr-TR" i="1"/>
              <a:t> + 1 = 3</a:t>
            </a:r>
            <a:r>
              <a:rPr lang="en-US" altLang="tr-TR" sz="2400"/>
              <a:t>. </a:t>
            </a:r>
          </a:p>
        </p:txBody>
      </p:sp>
      <p:graphicFrame>
        <p:nvGraphicFramePr>
          <p:cNvPr id="82951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833438" y="2474913"/>
          <a:ext cx="367188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8" name="Equation" r:id="rId3" imgW="2133600" imgH="533400" progId="Equation.3">
                  <p:embed/>
                </p:oleObj>
              </mc:Choice>
              <mc:Fallback>
                <p:oleObj name="Equation" r:id="rId3" imgW="2133600" imgH="533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2474913"/>
                        <a:ext cx="3671887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5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A27993-D7AE-46CA-851F-F795B66CABEE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83971" name="6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83972" name="7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B9ADCE-0C28-4FEA-8D59-049BA01CD37E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839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Examples</a:t>
            </a:r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89138"/>
            <a:ext cx="7354888" cy="41767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400" i="1"/>
              <a:t>Example 1… cont’d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tr-TR" sz="2400" i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tr-TR" sz="2400" i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tr-TR" sz="2400" i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tr-TR" sz="2400" i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tr-TR" sz="24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400"/>
              <a:t>Here, </a:t>
            </a:r>
            <a:r>
              <a:rPr lang="en-US" altLang="tr-TR" i="1"/>
              <a:t>t</a:t>
            </a:r>
            <a:r>
              <a:rPr lang="en-US" altLang="tr-TR" i="1" baseline="-25000"/>
              <a:t>n</a:t>
            </a:r>
            <a:r>
              <a:rPr lang="en-US" altLang="tr-TR" sz="2400"/>
              <a:t> provides the number of times the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400"/>
              <a:t>barometer is executed in terms of </a:t>
            </a:r>
            <a:r>
              <a:rPr lang="en-US" altLang="tr-TR" sz="2400" i="1"/>
              <a:t>n</a:t>
            </a:r>
            <a:r>
              <a:rPr lang="en-US" altLang="tr-TR" sz="2400"/>
              <a:t>.  Practically,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400"/>
              <a:t>this number also gives the number of times </a:t>
            </a:r>
            <a:r>
              <a:rPr lang="en-US" altLang="tr-TR" sz="2400">
                <a:latin typeface="Tahoma" panose="020B0604030504040204" pitchFamily="34" charset="0"/>
              </a:rPr>
              <a:t>fib(n)</a:t>
            </a:r>
            <a:r>
              <a:rPr lang="en-US" altLang="tr-TR" sz="2400"/>
              <a:t> is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tr-TR" sz="2400"/>
              <a:t>called.</a:t>
            </a:r>
          </a:p>
        </p:txBody>
      </p:sp>
      <p:graphicFrame>
        <p:nvGraphicFramePr>
          <p:cNvPr id="83975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567488" y="2884488"/>
          <a:ext cx="107950" cy="19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9"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488" y="2884488"/>
                        <a:ext cx="107950" cy="19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33438" y="2603500"/>
          <a:ext cx="3713162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0" name="Equation" r:id="rId5" imgW="3213100" imgH="1549400" progId="Equation.3">
                  <p:embed/>
                </p:oleObj>
              </mc:Choice>
              <mc:Fallback>
                <p:oleObj name="Equation" r:id="rId5" imgW="3213100" imgH="154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438" y="2603500"/>
                        <a:ext cx="3713162" cy="172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1316C8-3E59-495B-9FD5-2F605A9CF12F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16387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6388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D21FCB-D59C-457A-A690-F9457D160D50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Assessment Tools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tr-TR"/>
              <a:t>We can use the concept the </a:t>
            </a:r>
            <a:r>
              <a:rPr lang="tr-TR" altLang="tr-TR"/>
              <a:t>“</a:t>
            </a:r>
            <a:r>
              <a:rPr lang="en-US" altLang="tr-TR" i="1">
                <a:solidFill>
                  <a:srgbClr val="FF0000"/>
                </a:solidFill>
              </a:rPr>
              <a:t>growth rate</a:t>
            </a:r>
            <a:r>
              <a:rPr lang="en-US" altLang="tr-TR" i="1"/>
              <a:t> or </a:t>
            </a:r>
            <a:r>
              <a:rPr lang="en-US" altLang="tr-TR" i="1">
                <a:solidFill>
                  <a:srgbClr val="FF0000"/>
                </a:solidFill>
              </a:rPr>
              <a:t>order of</a:t>
            </a:r>
            <a:r>
              <a:rPr lang="en-US" altLang="tr-TR"/>
              <a:t> an algorithm” to assess both criteria.  However, our main concern will be the execution time.</a:t>
            </a:r>
            <a:endParaRPr lang="tr-TR" altLang="tr-TR"/>
          </a:p>
          <a:p>
            <a:pPr eaLnBrk="1" hangingPunct="1">
              <a:buFont typeface="Wingdings" panose="05000000000000000000" pitchFamily="2" charset="2"/>
              <a:buNone/>
            </a:pPr>
            <a:endParaRPr lang="tr-TR" altLang="tr-TR"/>
          </a:p>
          <a:p>
            <a:pPr eaLnBrk="1" hangingPunct="1"/>
            <a:r>
              <a:rPr lang="tr-TR" altLang="tr-TR"/>
              <a:t>We use </a:t>
            </a:r>
            <a:r>
              <a:rPr lang="tr-TR" altLang="tr-TR" i="1">
                <a:solidFill>
                  <a:srgbClr val="FF0000"/>
                </a:solidFill>
              </a:rPr>
              <a:t>asymptotic notations</a:t>
            </a:r>
            <a:r>
              <a:rPr lang="tr-TR" altLang="tr-TR"/>
              <a:t> to symbolize the </a:t>
            </a:r>
            <a:r>
              <a:rPr lang="tr-TR" altLang="tr-TR" i="1"/>
              <a:t>asymptotic running time of an algorithm</a:t>
            </a:r>
            <a:r>
              <a:rPr lang="tr-TR" altLang="tr-TR"/>
              <a:t> in terms of the input size.</a:t>
            </a:r>
          </a:p>
          <a:p>
            <a:pPr lvl="1" eaLnBrk="1" hangingPunct="1"/>
            <a:endParaRPr lang="en-US" altLang="tr-TR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3 Veri Yer Tutucusu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A9CF98-4B61-482C-9F16-7AAB709923AB}" type="datetime4">
              <a:rPr lang="en-US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October 13, 2024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17411" name="4 Altbilgi Yer Tutucusu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tr-TR" altLang="tr-TR" sz="1400">
                <a:latin typeface="Tahoma" panose="020B0604030504040204" pitchFamily="34" charset="0"/>
              </a:rPr>
              <a:t>Borahan Tümer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17412" name="5 Slayt Numarası Yer Tutucusu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687ECF-ABC3-4724-A36B-FF9C5180A3CE}" type="slidenum">
              <a:rPr lang="tr-TR" altLang="tr-TR" sz="1400" smtClean="0">
                <a:latin typeface="Tahoma" panose="020B060403050404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tr-TR" altLang="tr-TR" sz="1400">
              <a:latin typeface="Tahoma" panose="020B0604030504040204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/>
              <a:t>Asymptotic Notations</a:t>
            </a:r>
            <a:endParaRPr lang="en-US" altLang="tr-TR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sz="2400"/>
              <a:t>We use </a:t>
            </a:r>
            <a:r>
              <a:rPr lang="tr-TR" altLang="tr-TR" sz="2400" i="1">
                <a:solidFill>
                  <a:srgbClr val="FF0000"/>
                </a:solidFill>
              </a:rPr>
              <a:t>asymptotic notations</a:t>
            </a:r>
            <a:r>
              <a:rPr lang="tr-TR" altLang="tr-TR" sz="2400"/>
              <a:t> to symbolize the </a:t>
            </a:r>
            <a:r>
              <a:rPr lang="tr-TR" altLang="tr-TR" sz="2400" i="1"/>
              <a:t>asymptotic running time of an algorithm</a:t>
            </a:r>
            <a:r>
              <a:rPr lang="tr-TR" altLang="tr-TR" sz="2400"/>
              <a:t> in terms of the input size.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400"/>
              <a:t>The following notations are frequently used in algorithm analysis: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b="1" i="1"/>
              <a:t>O </a:t>
            </a:r>
            <a:r>
              <a:rPr lang="tr-TR" altLang="tr-TR" sz="2000" i="1"/>
              <a:t>(Big Oh) </a:t>
            </a:r>
            <a:r>
              <a:rPr lang="tr-TR" altLang="tr-TR" sz="2000"/>
              <a:t>Notation (</a:t>
            </a:r>
            <a:r>
              <a:rPr lang="tr-TR" altLang="tr-TR" sz="2000" i="1">
                <a:solidFill>
                  <a:srgbClr val="FF0000"/>
                </a:solidFill>
              </a:rPr>
              <a:t>asymptotic upper bound</a:t>
            </a:r>
            <a:r>
              <a:rPr lang="tr-TR" altLang="tr-TR" sz="200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tr-TR" sz="2000" b="1" i="1">
                <a:cs typeface="Times New Roman" panose="02020603050405020304" pitchFamily="18" charset="0"/>
              </a:rPr>
              <a:t>Ω</a:t>
            </a:r>
            <a:r>
              <a:rPr lang="tr-TR" altLang="tr-TR" sz="2000" b="1" i="1">
                <a:cs typeface="Times New Roman" panose="02020603050405020304" pitchFamily="18" charset="0"/>
              </a:rPr>
              <a:t> </a:t>
            </a:r>
            <a:r>
              <a:rPr lang="tr-TR" altLang="tr-TR" sz="2000" i="1">
                <a:cs typeface="Times New Roman" panose="02020603050405020304" pitchFamily="18" charset="0"/>
              </a:rPr>
              <a:t>(Omega)</a:t>
            </a:r>
            <a:r>
              <a:rPr lang="tr-TR" altLang="tr-TR" sz="2000" b="1" i="1">
                <a:cs typeface="Times New Roman" panose="02020603050405020304" pitchFamily="18" charset="0"/>
              </a:rPr>
              <a:t> </a:t>
            </a:r>
            <a:r>
              <a:rPr lang="tr-TR" altLang="tr-TR" sz="2000">
                <a:cs typeface="Times New Roman" panose="02020603050405020304" pitchFamily="18" charset="0"/>
              </a:rPr>
              <a:t>Notation (</a:t>
            </a:r>
            <a:r>
              <a:rPr lang="tr-TR" altLang="tr-TR" sz="2000" i="1">
                <a:solidFill>
                  <a:srgbClr val="FF0000"/>
                </a:solidFill>
              </a:rPr>
              <a:t>asymptotic lower bound</a:t>
            </a:r>
            <a:r>
              <a:rPr lang="tr-TR" altLang="tr-TR" sz="2000"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tr-TR" sz="2000" b="1" i="1">
                <a:cs typeface="Times New Roman" panose="02020603050405020304" pitchFamily="18" charset="0"/>
              </a:rPr>
              <a:t>Θ</a:t>
            </a:r>
            <a:r>
              <a:rPr lang="tr-TR" altLang="tr-TR" sz="2000" b="1" i="1">
                <a:cs typeface="Times New Roman" panose="02020603050405020304" pitchFamily="18" charset="0"/>
              </a:rPr>
              <a:t> </a:t>
            </a:r>
            <a:r>
              <a:rPr lang="tr-TR" altLang="tr-TR" sz="2000" i="1">
                <a:cs typeface="Times New Roman" panose="02020603050405020304" pitchFamily="18" charset="0"/>
              </a:rPr>
              <a:t>(Theta)</a:t>
            </a:r>
            <a:r>
              <a:rPr lang="tr-TR" altLang="tr-TR" sz="2000" b="1" i="1">
                <a:cs typeface="Times New Roman" panose="02020603050405020304" pitchFamily="18" charset="0"/>
              </a:rPr>
              <a:t> </a:t>
            </a:r>
            <a:r>
              <a:rPr lang="tr-TR" altLang="tr-TR" sz="2000">
                <a:cs typeface="Times New Roman" panose="02020603050405020304" pitchFamily="18" charset="0"/>
              </a:rPr>
              <a:t>Notation (</a:t>
            </a:r>
            <a:r>
              <a:rPr lang="tr-TR" altLang="tr-TR" sz="2000" i="1">
                <a:solidFill>
                  <a:srgbClr val="FF0000"/>
                </a:solidFill>
              </a:rPr>
              <a:t>asymptotic tight bound</a:t>
            </a:r>
            <a:r>
              <a:rPr lang="tr-TR" altLang="tr-TR" sz="2000"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tr-TR" altLang="tr-TR" sz="2000" b="1" i="1">
                <a:cs typeface="Times New Roman" panose="02020603050405020304" pitchFamily="18" charset="0"/>
              </a:rPr>
              <a:t>o</a:t>
            </a:r>
            <a:r>
              <a:rPr lang="tr-TR" altLang="tr-TR" sz="2000">
                <a:cs typeface="Times New Roman" panose="02020603050405020304" pitchFamily="18" charset="0"/>
              </a:rPr>
              <a:t> </a:t>
            </a:r>
            <a:r>
              <a:rPr lang="tr-TR" altLang="tr-TR" sz="2000" i="1">
                <a:cs typeface="Times New Roman" panose="02020603050405020304" pitchFamily="18" charset="0"/>
              </a:rPr>
              <a:t>(little Oh)</a:t>
            </a:r>
            <a:r>
              <a:rPr lang="tr-TR" altLang="tr-TR" sz="2000">
                <a:cs typeface="Times New Roman" panose="02020603050405020304" pitchFamily="18" charset="0"/>
              </a:rPr>
              <a:t> Notation (</a:t>
            </a:r>
            <a:r>
              <a:rPr lang="tr-TR" altLang="tr-TR" sz="2000" i="1">
                <a:solidFill>
                  <a:srgbClr val="FF0000"/>
                </a:solidFill>
                <a:cs typeface="Times New Roman" panose="02020603050405020304" pitchFamily="18" charset="0"/>
              </a:rPr>
              <a:t>upper bound that is </a:t>
            </a:r>
            <a:r>
              <a:rPr lang="tr-TR" altLang="tr-TR" sz="2000" b="1" i="1">
                <a:solidFill>
                  <a:srgbClr val="FF0000"/>
                </a:solidFill>
                <a:cs typeface="Times New Roman" panose="02020603050405020304" pitchFamily="18" charset="0"/>
              </a:rPr>
              <a:t>not</a:t>
            </a:r>
            <a:r>
              <a:rPr lang="tr-TR" altLang="tr-TR" sz="2000" i="1">
                <a:solidFill>
                  <a:srgbClr val="FF0000"/>
                </a:solidFill>
                <a:cs typeface="Times New Roman" panose="02020603050405020304" pitchFamily="18" charset="0"/>
              </a:rPr>
              <a:t> asymptotically tight</a:t>
            </a:r>
            <a:r>
              <a:rPr lang="tr-TR" altLang="tr-TR" sz="2000"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l-GR" altLang="tr-TR" sz="2000" b="1" i="1">
                <a:cs typeface="Times New Roman" panose="02020603050405020304" pitchFamily="18" charset="0"/>
              </a:rPr>
              <a:t>ω</a:t>
            </a:r>
            <a:r>
              <a:rPr lang="tr-TR" altLang="tr-TR" sz="2000">
                <a:cs typeface="Times New Roman" panose="02020603050405020304" pitchFamily="18" charset="0"/>
              </a:rPr>
              <a:t> </a:t>
            </a:r>
            <a:r>
              <a:rPr lang="tr-TR" altLang="tr-TR" sz="2000" i="1">
                <a:cs typeface="Times New Roman" panose="02020603050405020304" pitchFamily="18" charset="0"/>
              </a:rPr>
              <a:t>(omega)</a:t>
            </a:r>
            <a:r>
              <a:rPr lang="tr-TR" altLang="tr-TR" sz="2000">
                <a:cs typeface="Times New Roman" panose="02020603050405020304" pitchFamily="18" charset="0"/>
              </a:rPr>
              <a:t> Notation (</a:t>
            </a:r>
            <a:r>
              <a:rPr lang="tr-TR" altLang="tr-TR" sz="2000" i="1">
                <a:solidFill>
                  <a:srgbClr val="FF0000"/>
                </a:solidFill>
                <a:cs typeface="Times New Roman" panose="02020603050405020304" pitchFamily="18" charset="0"/>
              </a:rPr>
              <a:t>lower bound that is </a:t>
            </a:r>
            <a:r>
              <a:rPr lang="tr-TR" altLang="tr-TR" sz="2000" b="1" i="1">
                <a:solidFill>
                  <a:srgbClr val="FF0000"/>
                </a:solidFill>
                <a:cs typeface="Times New Roman" panose="02020603050405020304" pitchFamily="18" charset="0"/>
              </a:rPr>
              <a:t>not</a:t>
            </a:r>
            <a:r>
              <a:rPr lang="tr-TR" altLang="tr-TR" sz="2000" i="1">
                <a:solidFill>
                  <a:srgbClr val="FF0000"/>
                </a:solidFill>
                <a:cs typeface="Times New Roman" panose="02020603050405020304" pitchFamily="18" charset="0"/>
              </a:rPr>
              <a:t> asymptotically tight</a:t>
            </a:r>
            <a:r>
              <a:rPr lang="tr-TR" altLang="tr-TR" sz="2000"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tr-TR" altLang="tr-TR" sz="2400">
                <a:solidFill>
                  <a:srgbClr val="FF0000"/>
                </a:solidFill>
              </a:rPr>
              <a:t>Goal</a:t>
            </a:r>
            <a:r>
              <a:rPr lang="tr-TR" altLang="tr-TR" sz="2400"/>
              <a:t>: </a:t>
            </a:r>
            <a:r>
              <a:rPr lang="tr-TR" altLang="tr-TR" sz="2400" i="1"/>
              <a:t>To find a function that asymptotically limits the  execution time or the memory space of an algorithm</a:t>
            </a:r>
            <a:r>
              <a:rPr lang="tr-TR" altLang="tr-TR" sz="2400"/>
              <a:t>.</a:t>
            </a:r>
            <a:endParaRPr lang="en-US" altLang="tr-TR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26313</TotalTime>
  <Words>5494</Words>
  <Application>Microsoft Office PowerPoint</Application>
  <PresentationFormat>Ekran Gösterisi (4:3)</PresentationFormat>
  <Paragraphs>803</Paragraphs>
  <Slides>73</Slides>
  <Notes>5</Notes>
  <HiddenSlides>3</HiddenSlides>
  <MMClips>0</MMClips>
  <ScaleCrop>false</ScaleCrop>
  <HeadingPairs>
    <vt:vector size="8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2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73</vt:i4>
      </vt:variant>
    </vt:vector>
  </HeadingPairs>
  <TitlesOfParts>
    <vt:vector size="83" baseType="lpstr">
      <vt:lpstr>Calibri</vt:lpstr>
      <vt:lpstr>Cambria Math</vt:lpstr>
      <vt:lpstr>Symbol</vt:lpstr>
      <vt:lpstr>Tahoma</vt:lpstr>
      <vt:lpstr>Times New Roman</vt:lpstr>
      <vt:lpstr>Wingdings</vt:lpstr>
      <vt:lpstr>Blends</vt:lpstr>
      <vt:lpstr>1_Blends</vt:lpstr>
      <vt:lpstr>Equation</vt:lpstr>
      <vt:lpstr>Bitmap Image</vt:lpstr>
      <vt:lpstr>Data Structures – Week #2</vt:lpstr>
      <vt:lpstr>Outline</vt:lpstr>
      <vt:lpstr>Algorithm Analysis</vt:lpstr>
      <vt:lpstr>Performance of Algorithms</vt:lpstr>
      <vt:lpstr>Performance Assessment - 1</vt:lpstr>
      <vt:lpstr>Performance Assessment - 2</vt:lpstr>
      <vt:lpstr>Performance Assessment - 3</vt:lpstr>
      <vt:lpstr>Assessment Tools</vt:lpstr>
      <vt:lpstr>Asymptotic Notations</vt:lpstr>
      <vt:lpstr>O-Notation (“Big Oh”)  Asymptotic Upper Bound</vt:lpstr>
      <vt:lpstr>O-Notation by words</vt:lpstr>
      <vt:lpstr>O-Notation (“Big Oh”)  Asymptotic Upper Bound</vt:lpstr>
      <vt:lpstr>Θ-Notation (“Theta”)  Asymptotic Tight Bound</vt:lpstr>
      <vt:lpstr>Θ-Notation by words</vt:lpstr>
      <vt:lpstr>Θ-Notation (“Theta”)  Asymptotic Tight Bound</vt:lpstr>
      <vt:lpstr>Ω-Notation (“Big-Omega”)  Asymptotic Lower Bound</vt:lpstr>
      <vt:lpstr>Ω-Notation by words</vt:lpstr>
      <vt:lpstr>Ω-Notation (“Big-Omega”)  Asymptotic Lower Bound</vt:lpstr>
      <vt:lpstr>o-Notation (“Little Oh”)  Upper bound NOT Asymptotically Tight </vt:lpstr>
      <vt:lpstr>ω-Notation (“Little-Omega”)   Lower Bound NOT Asymptotically Tight</vt:lpstr>
      <vt:lpstr>Asymptotic Notations Examples</vt:lpstr>
      <vt:lpstr>Execution time of various structures</vt:lpstr>
      <vt:lpstr>Execution time of various structures</vt:lpstr>
      <vt:lpstr>Execution Time of Loop Structures</vt:lpstr>
      <vt:lpstr>Examples</vt:lpstr>
      <vt:lpstr>PowerPoint Sunusu</vt:lpstr>
      <vt:lpstr>PowerPoint Sunusu</vt:lpstr>
      <vt:lpstr>Exercises</vt:lpstr>
      <vt:lpstr>Sparse Vectors and Matrices</vt:lpstr>
      <vt:lpstr>Motivation</vt:lpstr>
      <vt:lpstr>Sparse Vectors and Matrices</vt:lpstr>
      <vt:lpstr>Sparse Vectors and Matrices</vt:lpstr>
      <vt:lpstr>Case 1: Info. follows an order</vt:lpstr>
      <vt:lpstr>Triangular Matrices</vt:lpstr>
      <vt:lpstr>Symmetric and Band Matrices</vt:lpstr>
      <vt:lpstr>Case 1:How to Efficiently Store...</vt:lpstr>
      <vt:lpstr>Case 1: Example for Lower Triangular Matrices</vt:lpstr>
      <vt:lpstr>Case 1: Example for Upper Triangular Matrices</vt:lpstr>
      <vt:lpstr>Case 2: Non-trivial Info. Randomly Located</vt:lpstr>
      <vt:lpstr>Case 2:How to Efficiently Store...</vt:lpstr>
      <vt:lpstr>Recursion</vt:lpstr>
      <vt:lpstr>Recursion</vt:lpstr>
      <vt:lpstr>Recursion</vt:lpstr>
      <vt:lpstr>Recursion… cont’d</vt:lpstr>
      <vt:lpstr>Recursion Examples</vt:lpstr>
      <vt:lpstr>Towers of Hanoi… cont’d</vt:lpstr>
      <vt:lpstr>Function Invocation in MM</vt:lpstr>
      <vt:lpstr>Function Invocation (Call) in MM</vt:lpstr>
      <vt:lpstr>Function Call in MM… cont’d</vt:lpstr>
      <vt:lpstr>Towers of Hanoi… cont’d</vt:lpstr>
      <vt:lpstr>Towers of Hanoi… cont’d</vt:lpstr>
      <vt:lpstr>Recursion Examples</vt:lpstr>
      <vt:lpstr>Fibonacci Series… cont’d</vt:lpstr>
      <vt:lpstr>Fibonacci Series… cont’d</vt:lpstr>
      <vt:lpstr>Recurrences</vt:lpstr>
      <vt:lpstr>Recurrences or Difference Equations</vt:lpstr>
      <vt:lpstr>Homogeneous Recurrences</vt:lpstr>
      <vt:lpstr>Homogeneous Recurrences</vt:lpstr>
      <vt:lpstr>Inhomogeneous Recurrences</vt:lpstr>
      <vt:lpstr>Inhomogeneous Recurrences</vt:lpstr>
      <vt:lpstr>Generalized Solution for Recurrences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– Week #1</dc:title>
  <dc:creator>PINAR TUMER</dc:creator>
  <cp:lastModifiedBy>Borahan Tumer</cp:lastModifiedBy>
  <cp:revision>156</cp:revision>
  <dcterms:created xsi:type="dcterms:W3CDTF">2005-09-19T13:51:52Z</dcterms:created>
  <dcterms:modified xsi:type="dcterms:W3CDTF">2024-10-15T08:36:53Z</dcterms:modified>
</cp:coreProperties>
</file>