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325" r:id="rId4"/>
    <p:sldId id="328" r:id="rId5"/>
    <p:sldId id="329" r:id="rId6"/>
    <p:sldId id="330" r:id="rId7"/>
    <p:sldId id="331" r:id="rId8"/>
    <p:sldId id="334" r:id="rId9"/>
    <p:sldId id="332" r:id="rId10"/>
    <p:sldId id="335" r:id="rId11"/>
    <p:sldId id="333" r:id="rId12"/>
    <p:sldId id="327" r:id="rId13"/>
    <p:sldId id="337" r:id="rId14"/>
    <p:sldId id="338" r:id="rId15"/>
    <p:sldId id="336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7" r:id="rId24"/>
    <p:sldId id="348" r:id="rId25"/>
    <p:sldId id="349" r:id="rId26"/>
    <p:sldId id="345" r:id="rId27"/>
    <p:sldId id="35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NAR TUM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3D3115C-8012-4862-9B22-2F0E7B3575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8B5EB0C-4612-43D4-B8B6-45B30A94E5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Week #1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495F630-A782-4EB0-A7B0-14DD517FAF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25D64474-7D20-4CA2-B2C2-563B621188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CBD66-4D29-499E-A913-990F8DFF1A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B5B498F-4590-4567-AD03-456C79AF9C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077090C-824C-42C3-8285-475F46B97C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Week #1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EF4D8E3-6125-46A9-B921-EFA783E8D3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BF8229A-8DAC-42C7-B2F8-36E265B190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B0C647B6-B6F2-46DE-B9C9-BF91A77BD5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E0DA963F-2725-404C-B36B-EFAAD0DE8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69F9F4-797C-4732-A2A9-8A4186B741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DF8A61F-CBF8-4AB4-B308-A931545589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Week #1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4CAB74-1361-4909-A6F3-CD493FF9C6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7C268-8769-48F5-BEE0-D219FF7AA2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77E3E0E-0425-4B12-A0E1-EC67BFA0F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0AD6A86-FD8F-42A4-BD15-85DDD8E87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1F13B47-0B4D-4CED-884F-841DE66B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BEED1D-EC54-4A7B-BDC4-E34EC1147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E6D332-D4E2-43A6-830F-86246B01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519EB-CB53-41E5-88D7-4A0F527DAADE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EFFBB3-60F1-48A7-9B5B-A6019D7B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839876-A5BC-4485-A51E-3AFBFB52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1A24-EB32-4908-90DF-6838A792A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77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5013589-7CD0-48B9-91CD-F3149D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07DEF3-DEBE-42E3-B879-F16C7D24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CA2BBB-7AB5-4468-ADBD-89712E05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80975F-1EBC-46F2-AC4D-A795B3AE75E8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25ED1C-F84A-4F32-9F27-E3E1960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021621-1C99-4116-96AA-ABA712A7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F968C-B8F8-4A13-A595-45CE99C8BF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E0EB445-8FDB-4B27-8948-AD61FBAAE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958E050-21C8-43CB-A856-418998A6E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C109A7-2D29-455A-9D05-44BB4990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16DF2-7ADB-4427-87EB-909122B6D932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2EB1EC-A60C-4101-989D-F8D693CC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1E877A-DF4A-4BA4-8FA7-CCB9C57F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1F37-12D9-4356-8323-305B067D5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90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E41F61-2B26-4270-A13E-91D0DB8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CE45C3-3BD3-429F-82B5-D1D0E23ED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CDB5284-1399-49D0-8096-89F653A407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B2DFC24-0C02-4F4B-AA99-4B8DB654FA1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B9533A9A-0403-4943-8F06-840D7F0F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43B0848-91D4-4B06-97D4-6D06E53D6B59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36655D70-7A2A-4849-89E0-344697D3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239B890F-BC45-4987-89EF-DBB0E692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4CFA245-DEDD-4CE1-8C6E-F2541FB7C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07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F236F7B-4FCC-49D2-9622-3D11D758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AE6E4F-3790-465A-B6A4-380CD28859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1E663A-2343-4319-93C4-FA8351D18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AC7C27-6AE7-4CD1-A2EA-4CA9AA50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D7B49FA-036D-4EC5-BBDF-B052DFD2B1B8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531478-E615-41EC-B51B-FB647FD8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644BE8-5A3B-406D-A15D-50BF790C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EF35049-1DF4-4B63-A11E-1DF48D94CA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09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D9B6BBE-80CB-4486-BE6E-E4703BE1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B68125-BD2B-433B-B9AD-0AB9D51B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21215D-6405-490C-9F1E-781451AC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77CAFA-0E9B-4D19-8947-CAC3857CD1A7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177F48-5970-47F0-BD79-661F1961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70E3CC-2CAE-42F9-AA6B-D2CFF117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607D5-33F8-4A1C-A986-B7DAF1203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2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4E8212-8384-403C-A4DC-A5BD73E9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B05F14-6612-446C-B330-39E939333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E38BB7-DF90-4C0A-AD34-533CDDBA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AF720-17DF-49C6-AC27-3ED11FACED1D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17E019-575F-4967-85E0-53D17681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EC51B9-97EF-424D-9AE9-B23C7BA6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641A0-2533-4076-AFD7-4197C9861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44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276A97-37DE-4ADB-9192-92EA2FE5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CBCDB9-875B-433A-B71B-2DA325CE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51D1B55-2746-45EE-A06F-157B6E13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9ABDAB-3AB4-4BC2-B961-1AD1B17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19B463-FF59-4523-9C91-29A3B96F817E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7C385B7-D713-4230-A5E3-09B04AF0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95CFDD-4553-4DA4-ABA5-4D2C0C6E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B576-C2DD-45F2-9E58-72B15B902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8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103A21-BF63-4EED-A5A6-9BBE3893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A40FC0-89CA-44C7-AFFB-A0C57502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636E58-2EDB-49FC-8AB7-C339DA74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46850A-3363-48B0-A628-744C1A822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ACB39B-EBC6-4B58-9006-5D6807C6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D5707B4-F4C0-4CBF-919F-440F44E0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B425D0-C6E8-441C-BB6D-8E9317BDB223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08F7E34-9B6B-4849-96F2-1F10AD2E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CF341FD-B1C3-4E8C-8774-66C2B9D1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4D58B-4DC6-4992-9A7F-71DC0BEE3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5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F5A3D00-182E-4B53-BB5E-74E07841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A7DC92D-42D0-4D4C-8040-E485959C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06E95-0F6E-4931-A794-9C6A7E4DC576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01E7FFF-8A13-4EE5-A07D-54920DFA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709A150-1CE7-4000-A490-FCDD51B4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754F-5F77-4EE2-AE7E-039D063E4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77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72FCA0E-5F98-4051-8F2B-A945742D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EFC580-63FD-4E77-86AC-CDAC56E61CA6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04D81F-DE90-4899-A2AD-C5E13F54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3A3563-9148-46E8-856C-355F23DC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E9B79-67FB-4101-BFFB-26B372310E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08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FD9C008-9D71-485E-AE62-ACCEF1BC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2EC481-A37B-479B-A6F6-3455A3D9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DC853A0-689D-4098-9FD1-CA97BA0D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DF9F57F-9F7C-4598-A8B6-51791F64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7CC18B-6567-4259-96FA-41317CD4A036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1E7401-86BE-40A9-A240-A3946B76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7F0722-1D36-49EA-A514-1214232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D96E4-807C-4B9D-99B4-0C36A800A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95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B0C36-815C-4967-9EB4-E17DC75D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9975DD8-3D7B-4F65-8939-744D88DB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0D34E86-9F5F-45AF-B600-085052D6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893A069-4728-4334-AF83-D6D69395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6B4E7-C18D-406A-AD0E-5FAE92510B9D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A964098-0E38-455E-A1F7-F30EA554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0067B9-E9A3-4AF4-B048-E79FA00C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63934-AA3A-439E-8E2C-500C757E9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01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5B03572-7476-4069-9648-35A5DA119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DB38964-49AD-437A-B39E-261ECB3F9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1048609-6AC8-4352-B1C3-DA9324D09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733694AC-83BE-46B7-8D98-4DB079B28731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E13B6BF-162A-4902-92A4-4B10AD360C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1A88B37-245F-4EB4-89B4-3E1DFC101E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BA43BF-A6A0-4C7D-A918-8A7924A1D2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png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png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1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2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png"/><Relationship Id="rId22" Type="http://schemas.openxmlformats.org/officeDocument/2006/relationships/image" Target="../media/image14.png"/><Relationship Id="rId27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29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384FAC2-6CA8-4F65-A288-0B63A519E7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5400"/>
              <a:t>Data Structures – Week #3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1372F59-1728-4BE7-BE89-06E16F27B0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 anchor="ctr" anchorCtr="1"/>
          <a:lstStyle/>
          <a:p>
            <a:r>
              <a:rPr lang="en-US" altLang="en-US" sz="4000">
                <a:solidFill>
                  <a:srgbClr val="FF0000"/>
                </a:solidFill>
              </a:rPr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5">
            <a:extLst>
              <a:ext uri="{FF2B5EF4-FFF2-40B4-BE49-F238E27FC236}">
                <a16:creationId xmlns:a16="http://schemas.microsoft.com/office/drawing/2014/main" id="{781E9319-B582-4DF5-82B6-8718E71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2399-7168-49B2-89A2-0701A38B6EE6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8" name="Alt Bilgi Yer Tutucusu 6">
            <a:extLst>
              <a:ext uri="{FF2B5EF4-FFF2-40B4-BE49-F238E27FC236}">
                <a16:creationId xmlns:a16="http://schemas.microsoft.com/office/drawing/2014/main" id="{6B184356-DF44-4D52-9690-F54F2D97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7">
            <a:extLst>
              <a:ext uri="{FF2B5EF4-FFF2-40B4-BE49-F238E27FC236}">
                <a16:creationId xmlns:a16="http://schemas.microsoft.com/office/drawing/2014/main" id="{B4B07FA0-489B-4689-BA97-C815263E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FF7-315E-4CFD-BF03-68E61B26DF1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32272D18-8A13-49E3-96D0-2C7A7FB26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 Operation</a:t>
            </a:r>
          </a:p>
        </p:txBody>
      </p:sp>
      <p:graphicFrame>
        <p:nvGraphicFramePr>
          <p:cNvPr id="202755" name="Object 3">
            <a:extLst>
              <a:ext uri="{FF2B5EF4-FFF2-40B4-BE49-F238E27FC236}">
                <a16:creationId xmlns:a16="http://schemas.microsoft.com/office/drawing/2014/main" id="{8395F647-2090-405C-A69C-D1D89035E88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2565400"/>
          <a:ext cx="162877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5" name="Bitmap Image" r:id="rId3" imgW="1628571" imgH="2486372" progId="Paint.Picture">
                  <p:embed/>
                </p:oleObj>
              </mc:Choice>
              <mc:Fallback>
                <p:oleObj name="Bitmap Image" r:id="rId3" imgW="1628571" imgH="248637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1628775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>
            <a:extLst>
              <a:ext uri="{FF2B5EF4-FFF2-40B4-BE49-F238E27FC236}">
                <a16:creationId xmlns:a16="http://schemas.microsoft.com/office/drawing/2014/main" id="{6AAAB60F-10A6-4C81-A051-56DC9A7DAD1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659563" y="4797425"/>
          <a:ext cx="1628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6" name="Bitmap Image" r:id="rId5" imgW="1628571" imgH="409632" progId="Paint.Picture">
                  <p:embed/>
                </p:oleObj>
              </mc:Choice>
              <mc:Fallback>
                <p:oleObj name="Bitmap Image" r:id="rId5" imgW="1628571" imgH="40963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797425"/>
                        <a:ext cx="1628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>
            <a:extLst>
              <a:ext uri="{FF2B5EF4-FFF2-40B4-BE49-F238E27FC236}">
                <a16:creationId xmlns:a16="http://schemas.microsoft.com/office/drawing/2014/main" id="{93FC06B4-31A7-44F1-8BE5-01B4789E75B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3500438"/>
          <a:ext cx="1657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7" name="Bitmap Image" r:id="rId7" imgW="1657581" imgH="295238" progId="Paint.Picture">
                  <p:embed/>
                </p:oleObj>
              </mc:Choice>
              <mc:Fallback>
                <p:oleObj name="Bitmap Image" r:id="rId7" imgW="1657581" imgH="2952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00438"/>
                        <a:ext cx="1657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Rectangle 6">
            <a:extLst>
              <a:ext uri="{FF2B5EF4-FFF2-40B4-BE49-F238E27FC236}">
                <a16:creationId xmlns:a16="http://schemas.microsoft.com/office/drawing/2014/main" id="{CA395A64-E6EA-4356-9DE9-4BC99B58A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149725"/>
            <a:ext cx="3887787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en-US" sz="1400"/>
              <a:t>int </a:t>
            </a:r>
            <a:r>
              <a:rPr lang="en-US" altLang="en-US" sz="1400"/>
              <a:t>push(</a:t>
            </a:r>
            <a:r>
              <a:rPr lang="tr-TR" altLang="en-US" sz="1400"/>
              <a:t>s</a:t>
            </a:r>
            <a:r>
              <a:rPr lang="en-US" altLang="en-US" sz="1400"/>
              <a:t>tack</a:t>
            </a:r>
            <a:r>
              <a:rPr lang="tr-TR" altLang="en-US" sz="1400"/>
              <a:t>Type</a:t>
            </a:r>
            <a:r>
              <a:rPr lang="en-US" altLang="en-US" sz="1400"/>
              <a:t> *sptr</a:t>
            </a:r>
            <a:r>
              <a:rPr lang="tr-TR" altLang="en-US" sz="1400"/>
              <a:t>,</a:t>
            </a:r>
            <a:r>
              <a:rPr lang="tr-TR" altLang="en-US" sz="1400">
                <a:solidFill>
                  <a:srgbClr val="969696"/>
                </a:solidFill>
              </a:rPr>
              <a:t> </a:t>
            </a:r>
            <a:r>
              <a:rPr lang="tr-TR" altLang="en-US" sz="1400"/>
              <a:t>myType </a:t>
            </a:r>
            <a:r>
              <a:rPr lang="en-US" altLang="en-US" sz="1400"/>
              <a:t>*node, int n){</a:t>
            </a:r>
          </a:p>
          <a:p>
            <a:r>
              <a:rPr lang="tr-TR" altLang="en-US" sz="1400"/>
              <a:t>  </a:t>
            </a:r>
            <a:r>
              <a:rPr lang="en-US" altLang="en-US" sz="1400"/>
              <a:t>if ( sptr-&gt;top &gt;= n ) {</a:t>
            </a:r>
          </a:p>
          <a:p>
            <a:r>
              <a:rPr lang="en-US" altLang="en-US" sz="1400"/>
              <a:t>          printf("stack full");</a:t>
            </a:r>
          </a:p>
          <a:p>
            <a:r>
              <a:rPr lang="en-US" altLang="en-US" sz="1400"/>
              <a:t>          </a:t>
            </a:r>
            <a:r>
              <a:rPr lang="tr-TR" altLang="en-US" sz="1400"/>
              <a:t>return </a:t>
            </a:r>
            <a:r>
              <a:rPr lang="en-US" altLang="en-US" sz="1400"/>
              <a:t>0; //failure</a:t>
            </a:r>
          </a:p>
          <a:p>
            <a:r>
              <a:rPr lang="en-US" altLang="en-US" sz="1400"/>
              <a:t>   }</a:t>
            </a:r>
          </a:p>
          <a:p>
            <a:r>
              <a:rPr lang="en-US" altLang="en-US" sz="1400"/>
              <a:t>   </a:t>
            </a:r>
            <a:r>
              <a:rPr lang="en-US" altLang="en-US" sz="1200"/>
              <a:t>++(sptr</a:t>
            </a:r>
            <a:r>
              <a:rPr lang="tr-TR" altLang="en-US" sz="1200"/>
              <a:t>-&gt;</a:t>
            </a:r>
            <a:r>
              <a:rPr lang="en-US" altLang="en-US" sz="1200"/>
              <a:t>top); //or sptr</a:t>
            </a:r>
            <a:r>
              <a:rPr lang="tr-TR" altLang="en-US" sz="1200"/>
              <a:t>-&gt;</a:t>
            </a:r>
            <a:r>
              <a:rPr lang="en-US" altLang="en-US" sz="1200"/>
              <a:t>content[++(sptr</a:t>
            </a:r>
            <a:r>
              <a:rPr lang="tr-TR" altLang="en-US" sz="1200"/>
              <a:t>-&gt;</a:t>
            </a:r>
            <a:r>
              <a:rPr lang="en-US" altLang="en-US" sz="1200"/>
              <a:t>top)]=node;</a:t>
            </a:r>
          </a:p>
          <a:p>
            <a:r>
              <a:rPr lang="tr-TR" altLang="en-US" sz="1400"/>
              <a:t>   </a:t>
            </a:r>
            <a:r>
              <a:rPr lang="en-US" altLang="en-US" sz="1400"/>
              <a:t>sptr</a:t>
            </a:r>
            <a:r>
              <a:rPr lang="tr-TR" altLang="en-US" sz="1400"/>
              <a:t>-&gt;</a:t>
            </a:r>
            <a:r>
              <a:rPr lang="en-US" altLang="en-US" sz="1400"/>
              <a:t>content[ (sptr</a:t>
            </a:r>
            <a:r>
              <a:rPr lang="tr-TR" altLang="en-US" sz="1400"/>
              <a:t>-&gt;</a:t>
            </a:r>
            <a:r>
              <a:rPr lang="en-US" altLang="en-US" sz="1400"/>
              <a:t>top)]=node;</a:t>
            </a:r>
          </a:p>
          <a:p>
            <a:r>
              <a:rPr lang="tr-TR" altLang="en-US" sz="1400"/>
              <a:t>   </a:t>
            </a:r>
            <a:r>
              <a:rPr lang="en-US" altLang="en-US" sz="1400"/>
              <a:t>return</a:t>
            </a:r>
            <a:r>
              <a:rPr lang="tr-TR" altLang="en-US" sz="1400"/>
              <a:t> </a:t>
            </a:r>
            <a:r>
              <a:rPr lang="en-US" altLang="en-US" sz="1400"/>
              <a:t>1; //success</a:t>
            </a:r>
            <a:r>
              <a:rPr lang="tr-TR" altLang="en-US" sz="1400"/>
              <a:t> </a:t>
            </a:r>
          </a:p>
          <a:p>
            <a:r>
              <a:rPr lang="en-US" altLang="en-US" sz="14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02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5254 L 2.22222E-6 -1.48148E-6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202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271 -0.25417 L -0.54358 -0.45209 C -0.45399 -0.48009 -0.10417 -0.49491 -0.00538 -0.42153 C 0.0934 -0.34815 0.03802 -0.09722 0.04931 -0.01204 " pathEditMode="relative" rAng="0" ptsTypes="AaaA">
                                      <p:cBhvr>
                                        <p:cTn id="20" dur="2000" spd="-1000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3AE7BD-9CBF-44F9-ABAD-F4D12395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933-82A5-4358-9157-6D92A9C0493A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ABA606-F8BD-4634-A6CE-893BCFBB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DF4478-73C7-46C5-94C9-258E57B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2BA96-209B-4C23-A851-CBCA9DA7FE5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E0485AB0-EFDF-48E6-AF3B-65EDE21C5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C Implementation… push()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130AC96-F040-435A-B934-F2CC4D6AC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07412" cy="4525963"/>
          </a:xfrm>
        </p:spPr>
        <p:txBody>
          <a:bodyPr/>
          <a:lstStyle/>
          <a:p>
            <a:pPr algn="just"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int 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push(</a:t>
            </a:r>
            <a:r>
              <a:rPr lang="tr-TR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tack</a:t>
            </a:r>
            <a:r>
              <a:rPr lang="tr-TR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 *sptr</a:t>
            </a:r>
            <a:r>
              <a:rPr lang="tr-TR" altLang="en-US" sz="2800">
                <a:latin typeface="Tahoma" panose="020B0604030504040204" pitchFamily="34" charset="0"/>
              </a:rPr>
              <a:t>,</a:t>
            </a:r>
            <a:r>
              <a:rPr lang="tr-TR" altLang="en-US" sz="2800">
                <a:solidFill>
                  <a:srgbClr val="969696"/>
                </a:solidFill>
                <a:latin typeface="Tahoma" panose="020B0604030504040204" pitchFamily="34" charset="0"/>
              </a:rPr>
              <a:t> </a:t>
            </a:r>
            <a:r>
              <a:rPr lang="tr-TR" altLang="en-US" sz="2800">
                <a:latin typeface="Tahoma" panose="020B0604030504040204" pitchFamily="34" charset="0"/>
              </a:rPr>
              <a:t>myType </a:t>
            </a:r>
            <a:r>
              <a:rPr lang="en-US" altLang="en-US" sz="2800">
                <a:latin typeface="Tahoma" panose="020B0604030504040204" pitchFamily="34" charset="0"/>
              </a:rPr>
              <a:t>*node, int n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){</a:t>
            </a:r>
          </a:p>
          <a:p>
            <a:pPr algn="just"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  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if ( sptr-&gt;top &gt;= n ) {</a:t>
            </a:r>
          </a:p>
          <a:p>
            <a:pPr algn="just">
              <a:buFontTx/>
              <a:buNone/>
            </a:pP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          printf("stack full");</a:t>
            </a:r>
            <a:endParaRPr lang="en-US" altLang="en-US" sz="2800">
              <a:latin typeface="Tahoma" panose="020B0604030504040204" pitchFamily="34" charset="0"/>
            </a:endParaRPr>
          </a:p>
          <a:p>
            <a:pPr algn="just">
              <a:buFontTx/>
              <a:buNone/>
            </a:pP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tr-TR" altLang="en-US" sz="2800">
                <a:latin typeface="Tahoma" panose="020B0604030504040204" pitchFamily="34" charset="0"/>
              </a:rPr>
              <a:t>return </a:t>
            </a:r>
            <a:r>
              <a:rPr lang="en-US" altLang="en-US" sz="2800">
                <a:latin typeface="Tahoma" panose="020B0604030504040204" pitchFamily="34" charset="0"/>
              </a:rPr>
              <a:t>0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; //failure</a:t>
            </a:r>
          </a:p>
          <a:p>
            <a:pPr algn="just">
              <a:buFontTx/>
              <a:buNone/>
            </a:pP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   }</a:t>
            </a:r>
          </a:p>
          <a:p>
            <a:pPr algn="just"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   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sptr</a:t>
            </a:r>
            <a:r>
              <a:rPr lang="tr-TR" altLang="en-US" sz="2800">
                <a:latin typeface="Tahoma" panose="020B0604030504040204" pitchFamily="34" charset="0"/>
              </a:rPr>
              <a:t>-&gt;i</a:t>
            </a:r>
            <a:r>
              <a:rPr lang="en-US" altLang="en-US" sz="2800">
                <a:latin typeface="Tahoma" panose="020B0604030504040204" pitchFamily="34" charset="0"/>
              </a:rPr>
              <a:t>t</a:t>
            </a:r>
            <a:r>
              <a:rPr lang="tr-TR" altLang="en-US" sz="2800">
                <a:latin typeface="Tahoma" panose="020B0604030504040204" pitchFamily="34" charset="0"/>
              </a:rPr>
              <a:t>ems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[++(sptr</a:t>
            </a:r>
            <a:r>
              <a:rPr lang="tr-TR" altLang="en-US" sz="2800">
                <a:latin typeface="Tahoma" panose="020B0604030504040204" pitchFamily="34" charset="0"/>
              </a:rPr>
              <a:t>-&gt;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top)]=</a:t>
            </a: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node;</a:t>
            </a:r>
          </a:p>
          <a:p>
            <a:pPr algn="just"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   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tr-TR" altLang="en-US" sz="2800">
                <a:latin typeface="Tahoma" panose="020B0604030504040204" pitchFamily="34" charset="0"/>
              </a:rPr>
              <a:t> </a:t>
            </a:r>
            <a:r>
              <a:rPr lang="en-US" altLang="en-US" sz="2800">
                <a:latin typeface="Tahoma" panose="020B0604030504040204" pitchFamily="34" charset="0"/>
              </a:rPr>
              <a:t>1</a:t>
            </a: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; //success</a:t>
            </a:r>
            <a:r>
              <a:rPr lang="tr-TR" altLang="en-US" sz="2800">
                <a:latin typeface="Tahoma" panose="020B0604030504040204" pitchFamily="34" charset="0"/>
              </a:rPr>
              <a:t> </a:t>
            </a:r>
          </a:p>
          <a:p>
            <a:pPr algn="just">
              <a:buFontTx/>
              <a:buNone/>
            </a:pPr>
            <a:r>
              <a:rPr lang="en-US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altLang="en-US" sz="2800">
                <a:latin typeface="Tahoma" panose="020B0604030504040204" pitchFamily="34" charset="0"/>
              </a:rPr>
              <a:t> </a:t>
            </a:r>
            <a:endParaRPr lang="en-US" altLang="en-US" sz="2800"/>
          </a:p>
          <a:p>
            <a:pPr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67C8AD-B2C3-4209-8680-29A5A1A4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A328-AE42-4834-9809-2F1EA2E830B0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9727FC-418D-47A6-BE47-0AA6E6DB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E82629-EDD6-4539-A770-EAF0167C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FCE9-AB80-4A61-9E61-AC1053F9797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046A57A-9FD6-419C-9201-BFDC3302D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Linked List Implementation of Stacks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0F24A49C-8167-4266-976C-76C7AAD3A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//Declaration of a stack node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800">
                <a:latin typeface="Tahoma" panose="020B0604030504040204" pitchFamily="34" charset="0"/>
              </a:rPr>
              <a:t>s</a:t>
            </a:r>
            <a:r>
              <a:rPr lang="en-US" altLang="en-US" sz="2800">
                <a:latin typeface="Tahoma" panose="020B0604030504040204" pitchFamily="34" charset="0"/>
              </a:rPr>
              <a:t>truct StackNode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int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	struct StackNode *next;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typedef struct StackNode StackNode;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typedef StackNode * StackNodePtr;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893112-55E3-4288-8452-69B4B1CE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8084-8A94-4D14-ADA1-17BD7B4F17FF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0D9E1EF-1EF6-455B-AB74-F9EC6422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3964B0-548D-4B39-B432-2519D726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67BC-8C04-4F0A-B43E-61F6E94AD02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E0E6C2F6-AE34-49BD-A2D7-BD3168B61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Linked List Implementation of Stacks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70166DA6-E559-4E9D-9DBC-C5E53AEEF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StackNodePtr NodePtr, top;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NodePtr = malloc(sizeof(StackNode));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top = NodePtr;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NodePtr-&gt;data=2; 	// or top-&gt;data=2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NodePtr-&gt;next=NULL;	// or top-&gt;next=NULL;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Push(&amp;top,&amp;NodePtr);</a:t>
            </a:r>
            <a:r>
              <a:rPr lang="tr-TR" altLang="en-US" sz="2400">
                <a:latin typeface="Tahoma" panose="020B0604030504040204" pitchFamily="34" charset="0"/>
              </a:rPr>
              <a:t> //Nodeptr is an output variable!!! 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Pop(&amp;top);</a:t>
            </a:r>
          </a:p>
          <a:p>
            <a:pPr>
              <a:lnSpc>
                <a:spcPct val="90000"/>
              </a:lnSpc>
              <a:buFontTx/>
              <a:buNone/>
              <a:tabLst>
                <a:tab pos="4129088" algn="l"/>
              </a:tabLst>
            </a:pPr>
            <a:r>
              <a:rPr lang="en-US" altLang="en-US" sz="2400">
                <a:latin typeface="Tahoma" panose="020B060403050404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441547-CFAA-444E-8E12-929E0AD3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2E83-8A1E-4694-93A3-A14174F82EEC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C46752-2661-4743-B0E6-E2728F4C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4F4107-9D2F-4FD7-8C16-AEF4A4F4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54EAD-4CB5-4802-A005-92DB85E00A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1875FAA2-F856-47CD-8661-43A2F38F7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Push and Pop Functions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30BA94D9-62A1-4849-83D0-F2DB398E4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Void Push (StackNodePtr *TopPtr, StackNodePtr </a:t>
            </a:r>
            <a:r>
              <a:rPr lang="tr-TR" altLang="en-US" sz="2000">
                <a:latin typeface="Tahoma" panose="020B0604030504040204" pitchFamily="34" charset="0"/>
              </a:rPr>
              <a:t>*</a:t>
            </a:r>
            <a:r>
              <a:rPr lang="en-US" altLang="en-US" sz="2000">
                <a:latin typeface="Tahoma" panose="020B0604030504040204" pitchFamily="34" charset="0"/>
              </a:rPr>
              <a:t>NewNodePtr)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*NewNodePtr = malloc(sizeof(StackNode));</a:t>
            </a:r>
            <a:r>
              <a:rPr lang="tr-TR" altLang="en-US" sz="20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// </a:t>
            </a:r>
            <a:r>
              <a:rPr lang="tr-TR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NewNodePtr to pass to invoking function!!!</a:t>
            </a:r>
            <a:r>
              <a:rPr lang="tr-TR" altLang="en-US" sz="2000">
                <a:latin typeface="Tahoma" panose="020B0604030504040204" pitchFamily="34" charset="0"/>
              </a:rPr>
              <a:t> </a:t>
            </a: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(*NewNodePtr)-&gt;data=5;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(*NewNodePtr)-&gt;next = *TopPtr;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*TopPtr = *NewNodePtr;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Void Pop(StackNodePtr *TopPtr)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StackNodePtr TempPtr;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TempPtr= *TopPtr;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*TopPtr = *TopPtr-&gt;next;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  free(TempPtr); // or you may return TempPtr!!!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eri Yer Tutucusu 5">
            <a:extLst>
              <a:ext uri="{FF2B5EF4-FFF2-40B4-BE49-F238E27FC236}">
                <a16:creationId xmlns:a16="http://schemas.microsoft.com/office/drawing/2014/main" id="{8FA207D8-03A6-4937-9B3C-8B40AE71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2A97-09D6-496E-85DD-9CB212810E00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27" name="Alt Bilgi Yer Tutucusu 6">
            <a:extLst>
              <a:ext uri="{FF2B5EF4-FFF2-40B4-BE49-F238E27FC236}">
                <a16:creationId xmlns:a16="http://schemas.microsoft.com/office/drawing/2014/main" id="{81FFE80D-B725-4C95-96DA-824D801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" name="Slayt Numarası Yer Tutucusu 7">
            <a:extLst>
              <a:ext uri="{FF2B5EF4-FFF2-40B4-BE49-F238E27FC236}">
                <a16:creationId xmlns:a16="http://schemas.microsoft.com/office/drawing/2014/main" id="{41867F28-99EC-47BB-BA22-03B3E554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DABE6-D1B1-4EF8-AEB5-433280C58AD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FB0C41BB-9A7A-4067-B75F-30229F338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Linked List Implementation of Stacks</a:t>
            </a:r>
          </a:p>
        </p:txBody>
      </p:sp>
      <p:graphicFrame>
        <p:nvGraphicFramePr>
          <p:cNvPr id="203818" name="Object 42">
            <a:extLst>
              <a:ext uri="{FF2B5EF4-FFF2-40B4-BE49-F238E27FC236}">
                <a16:creationId xmlns:a16="http://schemas.microsoft.com/office/drawing/2014/main" id="{4A2CD039-2D80-4C6D-8740-C2193ECD28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133600"/>
          <a:ext cx="6858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2" name="Bitmap Image" r:id="rId3" imgW="685714" imgH="200159" progId="Paint.Picture">
                  <p:embed/>
                </p:oleObj>
              </mc:Choice>
              <mc:Fallback>
                <p:oleObj name="Bitmap Image" r:id="rId3" imgW="685714" imgH="200159" progId="Paint.Picture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33600"/>
                        <a:ext cx="6858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>
            <a:extLst>
              <a:ext uri="{FF2B5EF4-FFF2-40B4-BE49-F238E27FC236}">
                <a16:creationId xmlns:a16="http://schemas.microsoft.com/office/drawing/2014/main" id="{C42690A1-FD45-4413-B685-DE935EC7B62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44713" y="2565400"/>
          <a:ext cx="381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3" name="Bitmap Image" r:id="rId5" imgW="380852" imgH="923810" progId="Paint.Picture">
                  <p:embed/>
                </p:oleObj>
              </mc:Choice>
              <mc:Fallback>
                <p:oleObj name="Bitmap Image" r:id="rId5" imgW="380852" imgH="92381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2565400"/>
                        <a:ext cx="381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794" name="Group 18">
            <a:extLst>
              <a:ext uri="{FF2B5EF4-FFF2-40B4-BE49-F238E27FC236}">
                <a16:creationId xmlns:a16="http://schemas.microsoft.com/office/drawing/2014/main" id="{480F9974-50A8-4D0D-8DE8-299F5391C3B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33600"/>
            <a:ext cx="2520950" cy="695325"/>
            <a:chOff x="1960" y="2387"/>
            <a:chExt cx="1633" cy="438"/>
          </a:xfrm>
        </p:grpSpPr>
        <p:graphicFrame>
          <p:nvGraphicFramePr>
            <p:cNvPr id="203791" name="Object 15">
              <a:extLst>
                <a:ext uri="{FF2B5EF4-FFF2-40B4-BE49-F238E27FC236}">
                  <a16:creationId xmlns:a16="http://schemas.microsoft.com/office/drawing/2014/main" id="{B2E39F4F-A924-47D4-9B5A-CF6BBC97E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2387"/>
            <a:ext cx="115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94" name="Bitmap Image" r:id="rId7" imgW="1828571" imgH="257007" progId="Paint.Picture">
                    <p:embed/>
                  </p:oleObj>
                </mc:Choice>
                <mc:Fallback>
                  <p:oleObj name="Bitmap Image" r:id="rId7" imgW="1828571" imgH="257007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387"/>
                          <a:ext cx="115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784" name="Object 8">
              <a:extLst>
                <a:ext uri="{FF2B5EF4-FFF2-40B4-BE49-F238E27FC236}">
                  <a16:creationId xmlns:a16="http://schemas.microsoft.com/office/drawing/2014/main" id="{FBB8F328-34DC-4182-8DAF-A92C7EB47A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387"/>
            <a:ext cx="48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95" name="Bitmap Image" r:id="rId9" imgW="771429" imgH="695238" progId="Paint.Picture">
                    <p:embed/>
                  </p:oleObj>
                </mc:Choice>
                <mc:Fallback>
                  <p:oleObj name="Bitmap Image" r:id="rId9" imgW="771429" imgH="695238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387"/>
                          <a:ext cx="486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3800" name="Object 24">
            <a:extLst>
              <a:ext uri="{FF2B5EF4-FFF2-40B4-BE49-F238E27FC236}">
                <a16:creationId xmlns:a16="http://schemas.microsoft.com/office/drawing/2014/main" id="{B3EBFF81-24B4-4FEB-B9B1-2999D83E9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276475"/>
          <a:ext cx="2016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6" name="Bitmap Image" r:id="rId11" imgW="200159" imgH="352474" progId="Paint.Picture">
                  <p:embed/>
                </p:oleObj>
              </mc:Choice>
              <mc:Fallback>
                <p:oleObj name="Bitmap Image" r:id="rId11" imgW="200159" imgH="352474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6475"/>
                        <a:ext cx="2016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1" name="Object 25">
            <a:extLst>
              <a:ext uri="{FF2B5EF4-FFF2-40B4-BE49-F238E27FC236}">
                <a16:creationId xmlns:a16="http://schemas.microsoft.com/office/drawing/2014/main" id="{BCE5B3D4-7890-457C-AB9E-329EDAB66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2170113"/>
          <a:ext cx="1238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7" name="Bitmap Image" r:id="rId13" imgW="123842" imgH="123842" progId="Paint.Picture">
                  <p:embed/>
                </p:oleObj>
              </mc:Choice>
              <mc:Fallback>
                <p:oleObj name="Bitmap Image" r:id="rId13" imgW="123842" imgH="123842" progId="Paint.Picture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170113"/>
                        <a:ext cx="123825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3" name="Object 27">
            <a:extLst>
              <a:ext uri="{FF2B5EF4-FFF2-40B4-BE49-F238E27FC236}">
                <a16:creationId xmlns:a16="http://schemas.microsoft.com/office/drawing/2014/main" id="{30317892-7675-4CF8-9330-E23D24EBA9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084763"/>
          <a:ext cx="20066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8" name="Bitmap Image" r:id="rId15" imgW="1809524" imgH="228571" progId="Paint.Picture">
                  <p:embed/>
                </p:oleObj>
              </mc:Choice>
              <mc:Fallback>
                <p:oleObj name="Bitmap Image" r:id="rId15" imgW="1809524" imgH="228571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084763"/>
                        <a:ext cx="20066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4" name="Object 28">
            <a:extLst>
              <a:ext uri="{FF2B5EF4-FFF2-40B4-BE49-F238E27FC236}">
                <a16:creationId xmlns:a16="http://schemas.microsoft.com/office/drawing/2014/main" id="{F4F33B07-7953-4CBA-94CA-E324AACE12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084763"/>
          <a:ext cx="7715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99" name="Bitmap Image" r:id="rId17" imgW="771429" imgH="695238" progId="Paint.Picture">
                  <p:embed/>
                </p:oleObj>
              </mc:Choice>
              <mc:Fallback>
                <p:oleObj name="Bitmap Image" r:id="rId17" imgW="771429" imgH="695238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7715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06" name="Object 30">
            <a:extLst>
              <a:ext uri="{FF2B5EF4-FFF2-40B4-BE49-F238E27FC236}">
                <a16:creationId xmlns:a16="http://schemas.microsoft.com/office/drawing/2014/main" id="{B8570BF4-A777-4849-9148-D51930307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229225"/>
          <a:ext cx="219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00" name="Bitmap Image" r:id="rId18" imgW="219222" imgH="333333" progId="Paint.Picture">
                  <p:embed/>
                </p:oleObj>
              </mc:Choice>
              <mc:Fallback>
                <p:oleObj name="Bitmap Image" r:id="rId18" imgW="219222" imgH="333333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229225"/>
                        <a:ext cx="2190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20" name="Group 44">
            <a:extLst>
              <a:ext uri="{FF2B5EF4-FFF2-40B4-BE49-F238E27FC236}">
                <a16:creationId xmlns:a16="http://schemas.microsoft.com/office/drawing/2014/main" id="{9078E088-749C-4D6D-8352-40D9513B87B0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2133600"/>
            <a:ext cx="750887" cy="695325"/>
            <a:chOff x="1589" y="1344"/>
            <a:chExt cx="473" cy="438"/>
          </a:xfrm>
        </p:grpSpPr>
        <p:graphicFrame>
          <p:nvGraphicFramePr>
            <p:cNvPr id="203811" name="Object 35">
              <a:extLst>
                <a:ext uri="{FF2B5EF4-FFF2-40B4-BE49-F238E27FC236}">
                  <a16:creationId xmlns:a16="http://schemas.microsoft.com/office/drawing/2014/main" id="{0E81FA0C-6596-408B-9D5D-C807EDAEEC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1344"/>
            <a:ext cx="473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01" name="Bitmap Image" r:id="rId20" imgW="771429" imgH="695238" progId="Paint.Picture">
                    <p:embed/>
                  </p:oleObj>
                </mc:Choice>
                <mc:Fallback>
                  <p:oleObj name="Bitmap Image" r:id="rId20" imgW="771429" imgH="695238" progId="Paint.Picture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1344"/>
                          <a:ext cx="473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3814" name="Picture 38">
              <a:extLst>
                <a:ext uri="{FF2B5EF4-FFF2-40B4-BE49-F238E27FC236}">
                  <a16:creationId xmlns:a16="http://schemas.microsoft.com/office/drawing/2014/main" id="{36EA7875-4C6D-4ACA-9614-F6D21CA26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" y="1435"/>
              <a:ext cx="127" cy="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815" name="Picture 39">
              <a:extLst>
                <a:ext uri="{FF2B5EF4-FFF2-40B4-BE49-F238E27FC236}">
                  <a16:creationId xmlns:a16="http://schemas.microsoft.com/office/drawing/2014/main" id="{EE8D562D-AB18-407F-90A0-86BA2592C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" y="1367"/>
              <a:ext cx="78" cy="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03821" name="Object 45">
            <a:extLst>
              <a:ext uri="{FF2B5EF4-FFF2-40B4-BE49-F238E27FC236}">
                <a16:creationId xmlns:a16="http://schemas.microsoft.com/office/drawing/2014/main" id="{5739B17C-BF0D-4B9D-AD59-E7F0DD44B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2150" y="5138738"/>
          <a:ext cx="13335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902" name="Bitmap Image" r:id="rId23" imgW="133192" imgH="114467" progId="Paint.Picture">
                  <p:embed/>
                </p:oleObj>
              </mc:Choice>
              <mc:Fallback>
                <p:oleObj name="Bitmap Image" r:id="rId23" imgW="133192" imgH="114467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138738"/>
                        <a:ext cx="13335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24" name="Group 48">
            <a:extLst>
              <a:ext uri="{FF2B5EF4-FFF2-40B4-BE49-F238E27FC236}">
                <a16:creationId xmlns:a16="http://schemas.microsoft.com/office/drawing/2014/main" id="{B238F43A-E06C-4AE1-B4FE-681431B9485E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5084763"/>
            <a:ext cx="771525" cy="695325"/>
            <a:chOff x="3243" y="3203"/>
            <a:chExt cx="486" cy="438"/>
          </a:xfrm>
        </p:grpSpPr>
        <p:graphicFrame>
          <p:nvGraphicFramePr>
            <p:cNvPr id="203825" name="Object 49">
              <a:extLst>
                <a:ext uri="{FF2B5EF4-FFF2-40B4-BE49-F238E27FC236}">
                  <a16:creationId xmlns:a16="http://schemas.microsoft.com/office/drawing/2014/main" id="{30F83810-96C8-4F5C-BE72-DCFBE1FD6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3203"/>
            <a:ext cx="486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03" name="Bitmap Image" r:id="rId25" imgW="771429" imgH="695238" progId="Paint.Picture">
                    <p:embed/>
                  </p:oleObj>
                </mc:Choice>
                <mc:Fallback>
                  <p:oleObj name="Bitmap Image" r:id="rId25" imgW="771429" imgH="695238" progId="Paint.Picture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EFEFE"/>
                            </a:clrFrom>
                            <a:clrTo>
                              <a:srgbClr val="FEFEFE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203"/>
                          <a:ext cx="486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26" name="Object 50">
              <a:extLst>
                <a:ext uri="{FF2B5EF4-FFF2-40B4-BE49-F238E27FC236}">
                  <a16:creationId xmlns:a16="http://schemas.microsoft.com/office/drawing/2014/main" id="{163E8664-D40C-463A-A2A8-DE0EE21C58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3294"/>
            <a:ext cx="13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04" name="Bitmap Image" r:id="rId26" imgW="219222" imgH="333333" progId="Paint.Picture">
                    <p:embed/>
                  </p:oleObj>
                </mc:Choice>
                <mc:Fallback>
                  <p:oleObj name="Bitmap Image" r:id="rId26" imgW="219222" imgH="333333" progId="Paint.Picture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294"/>
                          <a:ext cx="13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27" name="Object 51">
              <a:extLst>
                <a:ext uri="{FF2B5EF4-FFF2-40B4-BE49-F238E27FC236}">
                  <a16:creationId xmlns:a16="http://schemas.microsoft.com/office/drawing/2014/main" id="{E29ACE3B-AED0-4FD4-87FC-F995EB17E0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6" y="3237"/>
            <a:ext cx="8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905" name="Bitmap Image" r:id="rId27" imgW="133192" imgH="114467" progId="Paint.Picture">
                    <p:embed/>
                  </p:oleObj>
                </mc:Choice>
                <mc:Fallback>
                  <p:oleObj name="Bitmap Image" r:id="rId27" imgW="133192" imgH="114467" progId="Paint.Picture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3237"/>
                          <a:ext cx="8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30" name="Rectangle 54">
            <a:extLst>
              <a:ext uri="{FF2B5EF4-FFF2-40B4-BE49-F238E27FC236}">
                <a16:creationId xmlns:a16="http://schemas.microsoft.com/office/drawing/2014/main" id="{8A0250A3-D6A2-4BFD-9C5D-952A0E96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791493"/>
            <a:ext cx="3744913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 err="1"/>
              <a:t>NodePtr</a:t>
            </a:r>
            <a:r>
              <a:rPr lang="en-US" altLang="en-US" dirty="0"/>
              <a:t> = malloc(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StackNode</a:t>
            </a:r>
            <a:r>
              <a:rPr lang="en-US" altLang="en-US" dirty="0"/>
              <a:t>));</a:t>
            </a:r>
          </a:p>
          <a:p>
            <a:r>
              <a:rPr lang="en-US" altLang="en-US" dirty="0"/>
              <a:t>top = </a:t>
            </a:r>
            <a:r>
              <a:rPr lang="en-US" altLang="en-US" dirty="0" err="1"/>
              <a:t>NodePtr</a:t>
            </a:r>
            <a:r>
              <a:rPr lang="en-US" altLang="en-US" dirty="0"/>
              <a:t>;</a:t>
            </a:r>
          </a:p>
          <a:p>
            <a:r>
              <a:rPr lang="en-US" altLang="en-US" dirty="0" err="1"/>
              <a:t>NodePtr</a:t>
            </a:r>
            <a:r>
              <a:rPr lang="en-US" altLang="en-US" dirty="0"/>
              <a:t>-&gt;data=2; 	// or top-&gt;data=2</a:t>
            </a:r>
          </a:p>
          <a:p>
            <a:r>
              <a:rPr lang="en-US" altLang="en-US" sz="1400" dirty="0" err="1"/>
              <a:t>NodePtr</a:t>
            </a:r>
            <a:r>
              <a:rPr lang="en-US" altLang="en-US" sz="1400" dirty="0"/>
              <a:t>-&gt;next=NULL;// or top-&gt;next=NULL;</a:t>
            </a:r>
          </a:p>
          <a:p>
            <a:r>
              <a:rPr lang="en-US" altLang="en-US" dirty="0"/>
              <a:t>Push(&amp;top,&amp;</a:t>
            </a:r>
            <a:r>
              <a:rPr lang="en-US" altLang="en-US" dirty="0" err="1"/>
              <a:t>NodePtr</a:t>
            </a:r>
            <a:r>
              <a:rPr lang="en-US" altLang="en-US" dirty="0"/>
              <a:t>);</a:t>
            </a:r>
          </a:p>
        </p:txBody>
      </p:sp>
      <p:sp>
        <p:nvSpPr>
          <p:cNvPr id="203831" name="Rectangle 55">
            <a:extLst>
              <a:ext uri="{FF2B5EF4-FFF2-40B4-BE49-F238E27FC236}">
                <a16:creationId xmlns:a16="http://schemas.microsoft.com/office/drawing/2014/main" id="{E52A6B23-E90C-442A-A785-69591208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210561"/>
            <a:ext cx="4032250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  <a:tab pos="8048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Void Push (</a:t>
            </a:r>
            <a:r>
              <a:rPr lang="en-US" altLang="en-US" sz="1400" dirty="0" err="1"/>
              <a:t>StackNodePtr</a:t>
            </a:r>
            <a:r>
              <a:rPr lang="en-US" altLang="en-US" sz="1400" dirty="0"/>
              <a:t> *</a:t>
            </a:r>
            <a:r>
              <a:rPr lang="en-US" altLang="en-US" sz="1400" dirty="0" err="1"/>
              <a:t>TopPtr</a:t>
            </a:r>
            <a:r>
              <a:rPr lang="en-US" altLang="en-US" sz="1400" dirty="0"/>
              <a:t>, </a:t>
            </a:r>
          </a:p>
          <a:p>
            <a:r>
              <a:rPr lang="en-US" altLang="en-US" sz="1400" dirty="0"/>
              <a:t>		</a:t>
            </a:r>
            <a:r>
              <a:rPr lang="en-US" altLang="en-US" sz="1400" dirty="0" err="1"/>
              <a:t>StackNodePtr</a:t>
            </a:r>
            <a:r>
              <a:rPr lang="en-US" altLang="en-US" sz="1400" dirty="0"/>
              <a:t> 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) {           </a:t>
            </a:r>
          </a:p>
          <a:p>
            <a:r>
              <a:rPr lang="en-US" altLang="en-US" sz="1400" dirty="0"/>
              <a:t>	 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 = malloc(</a:t>
            </a:r>
            <a:r>
              <a:rPr lang="en-US" altLang="en-US" sz="1400" dirty="0" err="1"/>
              <a:t>sizeof</a:t>
            </a:r>
            <a:r>
              <a:rPr lang="en-US" altLang="en-US" sz="1400" dirty="0"/>
              <a:t>(</a:t>
            </a:r>
            <a:r>
              <a:rPr lang="en-US" altLang="en-US" sz="1400" dirty="0" err="1"/>
              <a:t>StackNode</a:t>
            </a:r>
            <a:r>
              <a:rPr lang="en-US" altLang="en-US" sz="1400" dirty="0"/>
              <a:t>));</a:t>
            </a:r>
          </a:p>
          <a:p>
            <a:r>
              <a:rPr lang="en-US" altLang="en-US" sz="1400" dirty="0"/>
              <a:t>             (*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)-&gt;data=5;</a:t>
            </a:r>
          </a:p>
          <a:p>
            <a:r>
              <a:rPr lang="en-US" altLang="en-US" sz="1400" dirty="0"/>
              <a:t>	 (*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)-&gt;next =NULL;</a:t>
            </a:r>
          </a:p>
          <a:p>
            <a:r>
              <a:rPr lang="en-US" altLang="en-US" sz="1400" dirty="0"/>
              <a:t>	 (*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)-&gt;next = *</a:t>
            </a:r>
            <a:r>
              <a:rPr lang="en-US" altLang="en-US" sz="1400" dirty="0" err="1"/>
              <a:t>TopPtr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             *</a:t>
            </a:r>
            <a:r>
              <a:rPr lang="en-US" altLang="en-US" sz="1400" dirty="0" err="1"/>
              <a:t>TopPtr</a:t>
            </a:r>
            <a:r>
              <a:rPr lang="en-US" altLang="en-US" sz="1400" dirty="0"/>
              <a:t> = *</a:t>
            </a:r>
            <a:r>
              <a:rPr lang="en-US" altLang="en-US" sz="1400" dirty="0" err="1"/>
              <a:t>NewNodePtr</a:t>
            </a:r>
            <a:r>
              <a:rPr lang="en-US" altLang="en-US" sz="1400" dirty="0"/>
              <a:t>;</a:t>
            </a:r>
          </a:p>
          <a:p>
            <a:r>
              <a:rPr lang="en-US" altLang="en-US" sz="1400" dirty="0"/>
              <a:t>}</a:t>
            </a:r>
          </a:p>
        </p:txBody>
      </p:sp>
      <p:pic>
        <p:nvPicPr>
          <p:cNvPr id="203833" name="Picture 57">
            <a:extLst>
              <a:ext uri="{FF2B5EF4-FFF2-40B4-BE49-F238E27FC236}">
                <a16:creationId xmlns:a16="http://schemas.microsoft.com/office/drawing/2014/main" id="{29F5F713-F891-435E-ABA6-22BEBFE0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33600"/>
            <a:ext cx="2006600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835" name="Picture 59">
            <a:extLst>
              <a:ext uri="{FF2B5EF4-FFF2-40B4-BE49-F238E27FC236}">
                <a16:creationId xmlns:a16="http://schemas.microsoft.com/office/drawing/2014/main" id="{7EE18329-A2E8-40E4-A0D5-ABB3C2AF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2565400"/>
            <a:ext cx="381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0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20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0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203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03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203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0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03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3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44444E-6 C 0.02431 -0.00024 0.11597 -0.00093 0.14636 -0.0011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-6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185 C 0.01215 -0.0287 0.11423 -0.14838 0.07153 -0.18148 C 0.02882 -0.21458 -0.19636 -0.15556 -0.25608 -0.19699 C -0.3158 -0.23843 -0.28212 -0.39144 -0.28733 -0.43032 " pathEditMode="relative" rAng="0" ptsTypes="aaaa">
                                      <p:cBhvr>
                                        <p:cTn id="131" dur="2000" fill="hold"/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2162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203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203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0" grpId="0" build="allAtOnce"/>
      <p:bldP spid="203831" grpI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779A84-150E-489D-8F18-7C1E45F4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4E0B-1CA3-4165-8F7C-BEBC09612353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02278-30FF-49AD-9202-20E5021F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2D7596-4026-4B49-993B-74BCE06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ABC1-C47D-4C54-9704-5A2A5429048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9C75E125-FBBB-47BD-A395-6EC668525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Applications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D81A4852-B26A-4EA4-81F7-85CCC53C8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uses of stacks</a:t>
            </a:r>
          </a:p>
          <a:p>
            <a:pPr lvl="1"/>
            <a:r>
              <a:rPr lang="en-US" altLang="en-US"/>
              <a:t>Symbol matching in compiler design</a:t>
            </a:r>
          </a:p>
          <a:p>
            <a:pPr lvl="1"/>
            <a:r>
              <a:rPr lang="en-US" altLang="en-US"/>
              <a:t>Return address storage in function invocations</a:t>
            </a:r>
          </a:p>
          <a:p>
            <a:pPr lvl="1"/>
            <a:r>
              <a:rPr lang="en-US" altLang="en-US"/>
              <a:t>Evaluation of arithmetic expressions and cross-conversion into infix,</a:t>
            </a:r>
            <a:r>
              <a:rPr lang="tr-TR" altLang="en-US"/>
              <a:t> </a:t>
            </a:r>
            <a:r>
              <a:rPr lang="en-US" altLang="en-US"/>
              <a:t>prefix and postfix versions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40F075-9A2B-4FA8-94E1-F0DBA9EC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7BAB-00FB-474D-8DA6-1715AC885EFE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33024D-79E0-4F3A-8F9D-9288AE90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91FCAD-B71A-4818-B616-A33CB23A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F483-D385-414F-AA35-AE68E905479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BF01DDD6-6572-42F4-9A7A-055A83112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Symbol Matching in Compiler Design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60284B2E-2A81-4436-9911-CF5953871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0075" cy="4525963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Algorithm: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1.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tr-TR" altLang="en-US" sz="2000"/>
              <a:t>Create</a:t>
            </a:r>
            <a:r>
              <a:rPr lang="en-US" altLang="en-US" sz="2000">
                <a:cs typeface="Times New Roman" panose="02020603050405020304" pitchFamily="18" charset="0"/>
              </a:rPr>
              <a:t> an empty stack.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2.</a:t>
            </a:r>
            <a:r>
              <a:rPr lang="en-US" altLang="en-US" sz="2000">
                <a:cs typeface="Times New Roman" panose="02020603050405020304" pitchFamily="18" charset="0"/>
              </a:rPr>
              <a:t> Read </a:t>
            </a:r>
            <a:r>
              <a:rPr lang="tr-TR" altLang="en-US" sz="2000"/>
              <a:t>tokens </a:t>
            </a:r>
            <a:r>
              <a:rPr lang="en-US" altLang="en-US" sz="2000">
                <a:cs typeface="Times New Roman" panose="02020603050405020304" pitchFamily="18" charset="0"/>
              </a:rPr>
              <a:t>until </a:t>
            </a:r>
            <a:r>
              <a:rPr lang="tr-TR" altLang="en-US" sz="2000"/>
              <a:t>EOF</a:t>
            </a:r>
            <a:r>
              <a:rPr lang="en-US" altLang="en-US" sz="2000">
                <a:cs typeface="Times New Roman" panose="02020603050405020304" pitchFamily="18" charset="0"/>
              </a:rPr>
              <a:t>.</a:t>
            </a:r>
            <a:r>
              <a:rPr lang="tr-TR" altLang="en-US" sz="2000"/>
              <a:t> Ignore all tokens other than symbols.</a:t>
            </a:r>
            <a:endParaRPr lang="en-US" altLang="en-US" sz="20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3.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tr-TR" altLang="en-US" sz="2000"/>
              <a:t>		</a:t>
            </a:r>
            <a:r>
              <a:rPr lang="en-US" altLang="en-US" sz="2000">
                <a:cs typeface="Times New Roman" panose="02020603050405020304" pitchFamily="18" charset="0"/>
              </a:rPr>
              <a:t>If token is an </a:t>
            </a:r>
            <a:r>
              <a:rPr lang="en-US" altLang="en-US" sz="2000" b="1">
                <a:cs typeface="Times New Roman" panose="02020603050405020304" pitchFamily="18" charset="0"/>
              </a:rPr>
              <a:t>opening symbol</a:t>
            </a:r>
            <a:r>
              <a:rPr lang="en-US" altLang="en-US" sz="2000">
                <a:cs typeface="Times New Roman" panose="02020603050405020304" pitchFamily="18" charset="0"/>
              </a:rPr>
              <a:t>, </a:t>
            </a:r>
            <a:endParaRPr lang="tr-TR" altLang="en-US" sz="20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	push it onto the stack</a:t>
            </a:r>
            <a:r>
              <a:rPr lang="en-US" altLang="en-US" sz="2000" i="1">
                <a:cs typeface="Times New Roman" panose="02020603050405020304" pitchFamily="18" charset="0"/>
              </a:rPr>
              <a:t>.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4.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tr-TR" altLang="en-US" sz="2000"/>
              <a:t>		</a:t>
            </a:r>
            <a:r>
              <a:rPr lang="en-US" altLang="en-US" sz="2000">
                <a:cs typeface="Times New Roman" panose="02020603050405020304" pitchFamily="18" charset="0"/>
              </a:rPr>
              <a:t>If token is a </a:t>
            </a:r>
            <a:r>
              <a:rPr lang="en-US" altLang="en-US" sz="2000" b="1">
                <a:cs typeface="Times New Roman" panose="02020603050405020304" pitchFamily="18" charset="0"/>
              </a:rPr>
              <a:t>closing symbol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cs typeface="Times New Roman" panose="02020603050405020304" pitchFamily="18" charset="0"/>
              </a:rPr>
              <a:t> stack empty</a:t>
            </a:r>
            <a:r>
              <a:rPr lang="tr-TR" altLang="en-US" sz="2000"/>
              <a:t>,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endParaRPr lang="tr-TR" altLang="en-US" sz="20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tr-TR" altLang="en-US" sz="2000" i="1"/>
              <a:t>			</a:t>
            </a:r>
            <a:r>
              <a:rPr lang="en-US" altLang="en-US" sz="2000">
                <a:cs typeface="Times New Roman" panose="02020603050405020304" pitchFamily="18" charset="0"/>
              </a:rPr>
              <a:t>report </a:t>
            </a:r>
            <a:r>
              <a:rPr lang="tr-TR" altLang="en-US" sz="2000"/>
              <a:t>an </a:t>
            </a:r>
            <a:r>
              <a:rPr lang="en-US" altLang="en-US" sz="2000">
                <a:cs typeface="Times New Roman" panose="02020603050405020304" pitchFamily="18" charset="0"/>
              </a:rPr>
              <a:t>error.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5.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tr-TR" altLang="en-US" sz="2000"/>
              <a:t>		</a:t>
            </a:r>
            <a:r>
              <a:rPr lang="en-US" altLang="en-US" sz="2000"/>
              <a:t>Else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endParaRPr lang="tr-TR" altLang="en-US" sz="20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tr-TR" altLang="en-US" sz="2000"/>
              <a:t>			</a:t>
            </a:r>
            <a:r>
              <a:rPr lang="en-US" altLang="en-US" sz="2000">
                <a:cs typeface="Times New Roman" panose="02020603050405020304" pitchFamily="18" charset="0"/>
              </a:rPr>
              <a:t>pop the stack</a:t>
            </a:r>
            <a:r>
              <a:rPr lang="en-US" altLang="en-US" sz="2000" i="1">
                <a:cs typeface="Times New Roman" panose="02020603050405020304" pitchFamily="18" charset="0"/>
              </a:rPr>
              <a:t>.</a:t>
            </a:r>
            <a:endParaRPr lang="en-US" altLang="en-US" sz="200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tr-TR" altLang="en-US" sz="2000"/>
              <a:t>			</a:t>
            </a:r>
            <a:r>
              <a:rPr lang="en-US" altLang="en-US" sz="2000">
                <a:cs typeface="Times New Roman" panose="02020603050405020304" pitchFamily="18" charset="0"/>
              </a:rPr>
              <a:t>If symbol popped and </a:t>
            </a:r>
            <a:r>
              <a:rPr lang="tr-TR" altLang="en-US" sz="2000"/>
              <a:t>op</a:t>
            </a:r>
            <a:r>
              <a:rPr lang="en-US" altLang="en-US" sz="2000"/>
              <a:t>ening</a:t>
            </a:r>
            <a:r>
              <a:rPr lang="tr-TR" altLang="en-US" sz="2000"/>
              <a:t> </a:t>
            </a:r>
            <a:r>
              <a:rPr lang="en-US" altLang="en-US" sz="2000">
                <a:cs typeface="Times New Roman" panose="02020603050405020304" pitchFamily="18" charset="0"/>
              </a:rPr>
              <a:t>symbol do not match</a:t>
            </a:r>
            <a:endParaRPr lang="tr-TR" altLang="en-US" sz="2000"/>
          </a:p>
          <a:p>
            <a:pPr algn="just">
              <a:lnSpc>
                <a:spcPct val="80000"/>
              </a:lnSpc>
              <a:buFontTx/>
              <a:buNone/>
            </a:pPr>
            <a:r>
              <a:rPr lang="tr-TR" altLang="en-US" sz="2000" i="1"/>
              <a:t>			</a:t>
            </a:r>
            <a:r>
              <a:rPr lang="en-US" altLang="en-US" sz="2000" u="sng">
                <a:cs typeface="Times New Roman" panose="02020603050405020304" pitchFamily="18" charset="0"/>
              </a:rPr>
              <a:t>report an error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6.</a:t>
            </a:r>
            <a:r>
              <a:rPr lang="en-US" altLang="en-US" sz="2000">
                <a:cs typeface="Times New Roman" panose="02020603050405020304" pitchFamily="18" charset="0"/>
              </a:rPr>
              <a:t> If EOF </a:t>
            </a:r>
            <a:r>
              <a:rPr lang="en-US" altLang="en-US" sz="2000" i="1"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cs typeface="Times New Roman" panose="02020603050405020304" pitchFamily="18" charset="0"/>
              </a:rPr>
              <a:t> stack not empty</a:t>
            </a:r>
            <a:r>
              <a:rPr lang="tr-TR" altLang="en-US" sz="2000"/>
              <a:t>,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report an error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7. </a:t>
            </a:r>
            <a:r>
              <a:rPr lang="en-US" altLang="en-US" sz="2000">
                <a:cs typeface="Times New Roman" panose="02020603050405020304" pitchFamily="18" charset="0"/>
              </a:rPr>
              <a:t>Else, the symbols are balanced</a:t>
            </a:r>
            <a:r>
              <a:rPr lang="en-US" altLang="en-US" sz="2000" i="1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i Yer Tutucusu 4">
            <a:extLst>
              <a:ext uri="{FF2B5EF4-FFF2-40B4-BE49-F238E27FC236}">
                <a16:creationId xmlns:a16="http://schemas.microsoft.com/office/drawing/2014/main" id="{817433D0-0E1E-4DB6-8A6D-79AC035E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E6CC-9BB9-45FF-AA30-18CC6E84E73D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13" name="Alt Bilgi Yer Tutucusu 5">
            <a:extLst>
              <a:ext uri="{FF2B5EF4-FFF2-40B4-BE49-F238E27FC236}">
                <a16:creationId xmlns:a16="http://schemas.microsoft.com/office/drawing/2014/main" id="{587E7400-1A31-4238-BF6C-0F8888A0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" name="Slayt Numarası Yer Tutucusu 6">
            <a:extLst>
              <a:ext uri="{FF2B5EF4-FFF2-40B4-BE49-F238E27FC236}">
                <a16:creationId xmlns:a16="http://schemas.microsoft.com/office/drawing/2014/main" id="{F0B5B5B8-76A6-4B9E-9B55-FBCC57AD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375E-D221-4B9C-B13C-4E186DEB6FF3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216086" name="Object 22">
            <a:extLst>
              <a:ext uri="{FF2B5EF4-FFF2-40B4-BE49-F238E27FC236}">
                <a16:creationId xmlns:a16="http://schemas.microsoft.com/office/drawing/2014/main" id="{D17EF3D9-BF0F-4354-BD1A-56CBC6B18B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31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7" name="Bitmap Image" r:id="rId3" imgW="314286" imgH="438095" progId="Paint.Picture">
                  <p:embed/>
                </p:oleObj>
              </mc:Choice>
              <mc:Fallback>
                <p:oleObj name="Bitmap Image" r:id="rId3" imgW="314286" imgH="438095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314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6" name="Rectangle 2">
            <a:extLst>
              <a:ext uri="{FF2B5EF4-FFF2-40B4-BE49-F238E27FC236}">
                <a16:creationId xmlns:a16="http://schemas.microsoft.com/office/drawing/2014/main" id="{129329A2-09F7-4AD9-8E3F-87A6489CC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 Matching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52D5390C-EBD5-4389-8256-7EEB4F8240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84358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Example:</a:t>
            </a:r>
          </a:p>
          <a:p>
            <a:pPr algn="just"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int 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pop(</a:t>
            </a:r>
            <a:r>
              <a:rPr lang="tr-TR" altLang="en-US" sz="2400">
                <a:latin typeface="Tahoma" panose="020B0604030504040204" pitchFamily="34" charset="0"/>
              </a:rPr>
              <a:t>S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tack *sptr</a:t>
            </a:r>
            <a:r>
              <a:rPr lang="tr-TR" altLang="en-US" sz="2400">
                <a:latin typeface="Tahoma" panose="020B0604030504040204" pitchFamily="34" charset="0"/>
              </a:rPr>
              <a:t>,</a:t>
            </a:r>
            <a:r>
              <a:rPr lang="tr-TR" altLang="en-US" sz="2400">
                <a:solidFill>
                  <a:srgbClr val="969696"/>
                </a:solidFill>
                <a:latin typeface="Tahoma" panose="020B0604030504040204" pitchFamily="34" charset="0"/>
              </a:rPr>
              <a:t> </a:t>
            </a:r>
            <a:r>
              <a:rPr lang="tr-TR" altLang="en-US" sz="2400">
                <a:latin typeface="Tahoma" panose="020B0604030504040204" pitchFamily="34" charset="0"/>
              </a:rPr>
              <a:t>myType </a:t>
            </a:r>
            <a:r>
              <a:rPr lang="en-US" altLang="en-US" sz="2400">
                <a:latin typeface="Tahoma" panose="020B0604030504040204" pitchFamily="34" charset="0"/>
              </a:rPr>
              <a:t>*node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) {</a:t>
            </a:r>
          </a:p>
          <a:p>
            <a:pPr algn="just"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  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if ( </a:t>
            </a:r>
            <a:r>
              <a:rPr lang="tr-TR" altLang="en-US" sz="2400">
                <a:latin typeface="Tahoma" panose="020B0604030504040204" pitchFamily="34" charset="0"/>
              </a:rPr>
              <a:t>isE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mpty(</a:t>
            </a:r>
            <a:r>
              <a:rPr lang="tr-TR" altLang="en-US" sz="2400">
                <a:latin typeface="Arial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sptr) ) {</a:t>
            </a:r>
          </a:p>
          <a:p>
            <a:pPr algn="just">
              <a:buFontTx/>
              <a:buNone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		  printf("stack empty");</a:t>
            </a:r>
            <a:endParaRPr lang="en-US" altLang="en-US" sz="2400">
              <a:latin typeface="Tahoma" panose="020B0604030504040204" pitchFamily="34" charset="0"/>
            </a:endParaRPr>
          </a:p>
          <a:p>
            <a:pPr algn="just">
              <a:buFontTx/>
              <a:buNone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tr-TR" altLang="en-US" sz="2400">
                <a:latin typeface="Tahoma" panose="020B0604030504040204" pitchFamily="34" charset="0"/>
              </a:rPr>
              <a:t>return </a:t>
            </a:r>
            <a:r>
              <a:rPr lang="en-US" altLang="en-US" sz="2400">
                <a:latin typeface="Tahoma" panose="020B0604030504040204" pitchFamily="34" charset="0"/>
              </a:rPr>
              <a:t>0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; //failure</a:t>
            </a:r>
          </a:p>
          <a:p>
            <a:pPr algn="just">
              <a:buFontTx/>
              <a:buNone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  }</a:t>
            </a:r>
          </a:p>
          <a:p>
            <a:pPr algn="just"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   </a:t>
            </a:r>
            <a:r>
              <a:rPr lang="en-US" altLang="en-US" sz="2400">
                <a:latin typeface="Tahoma" panose="020B0604030504040204" pitchFamily="34" charset="0"/>
              </a:rPr>
              <a:t>*node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 = sptr</a:t>
            </a:r>
            <a:r>
              <a:rPr lang="tr-TR" altLang="en-US" sz="2400">
                <a:latin typeface="Tahoma" panose="020B0604030504040204" pitchFamily="34" charset="0"/>
              </a:rPr>
              <a:t>-&gt;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items[sptr</a:t>
            </a:r>
            <a:r>
              <a:rPr lang="tr-TR" altLang="en-US" sz="2400">
                <a:latin typeface="Tahoma" panose="020B0604030504040204" pitchFamily="34" charset="0"/>
              </a:rPr>
              <a:t>-&gt;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top</a:t>
            </a:r>
            <a:r>
              <a:rPr lang="tr-TR" altLang="en-US" sz="2400">
                <a:latin typeface="Tahoma" panose="020B0604030504040204" pitchFamily="34" charset="0"/>
              </a:rPr>
              <a:t>--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];</a:t>
            </a:r>
          </a:p>
          <a:p>
            <a:pPr algn="just"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   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tr-TR" altLang="en-US" sz="2400">
                <a:latin typeface="Tahoma" panose="020B0604030504040204" pitchFamily="34" charset="0"/>
              </a:rPr>
              <a:t> </a:t>
            </a:r>
            <a:r>
              <a:rPr lang="en-US" altLang="en-US" sz="2400">
                <a:latin typeface="Tahoma" panose="020B0604030504040204" pitchFamily="34" charset="0"/>
              </a:rPr>
              <a:t>1</a:t>
            </a: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; //success</a:t>
            </a:r>
            <a:r>
              <a:rPr lang="tr-TR" altLang="en-US" sz="2400">
                <a:latin typeface="Tahoma" panose="020B0604030504040204" pitchFamily="34" charset="0"/>
              </a:rPr>
              <a:t> </a:t>
            </a:r>
          </a:p>
          <a:p>
            <a:pPr algn="just">
              <a:buFontTx/>
              <a:buNone/>
            </a:pPr>
            <a:r>
              <a:rPr lang="en-US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graphicFrame>
        <p:nvGraphicFramePr>
          <p:cNvPr id="216069" name="Object 5">
            <a:extLst>
              <a:ext uri="{FF2B5EF4-FFF2-40B4-BE49-F238E27FC236}">
                <a16:creationId xmlns:a16="http://schemas.microsoft.com/office/drawing/2014/main" id="{C8E6F6B4-75A7-49A5-860B-9BCD48389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357563"/>
          <a:ext cx="145732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8" name="Bitmap Image" r:id="rId5" imgW="1457143" imgH="2048161" progId="Paint.Picture">
                  <p:embed/>
                </p:oleObj>
              </mc:Choice>
              <mc:Fallback>
                <p:oleObj name="Bitmap Image" r:id="rId5" imgW="1457143" imgH="204816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57563"/>
                        <a:ext cx="145732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>
            <a:extLst>
              <a:ext uri="{FF2B5EF4-FFF2-40B4-BE49-F238E27FC236}">
                <a16:creationId xmlns:a16="http://schemas.microsoft.com/office/drawing/2014/main" id="{ACE463ED-CED7-46FA-B0E7-362AA2CDE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3263" y="5013325"/>
          <a:ext cx="1390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9" name="Bitmap Image" r:id="rId7" imgW="1390844" imgH="323981" progId="Paint.Picture">
                  <p:embed/>
                </p:oleObj>
              </mc:Choice>
              <mc:Fallback>
                <p:oleObj name="Bitmap Image" r:id="rId7" imgW="1390844" imgH="323981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5013325"/>
                        <a:ext cx="13906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4" name="Object 10">
            <a:extLst>
              <a:ext uri="{FF2B5EF4-FFF2-40B4-BE49-F238E27FC236}">
                <a16:creationId xmlns:a16="http://schemas.microsoft.com/office/drawing/2014/main" id="{585C8987-15B5-4E56-AC64-620714D4E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5325" y="5013325"/>
          <a:ext cx="14097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0" name="Bitmap Image" r:id="rId9" imgW="1409897" imgH="314286" progId="Paint.Picture">
                  <p:embed/>
                </p:oleObj>
              </mc:Choice>
              <mc:Fallback>
                <p:oleObj name="Bitmap Image" r:id="rId9" imgW="1409897" imgH="314286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5013325"/>
                        <a:ext cx="14097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6076" name="Picture 12">
            <a:extLst>
              <a:ext uri="{FF2B5EF4-FFF2-40B4-BE49-F238E27FC236}">
                <a16:creationId xmlns:a16="http://schemas.microsoft.com/office/drawing/2014/main" id="{F48F1F04-357E-48D4-A290-46E6E9FF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4687888"/>
            <a:ext cx="13906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079" name="Picture 15">
            <a:extLst>
              <a:ext uri="{FF2B5EF4-FFF2-40B4-BE49-F238E27FC236}">
                <a16:creationId xmlns:a16="http://schemas.microsoft.com/office/drawing/2014/main" id="{9DF4F524-1FEF-4C0B-B801-CEF1488C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4687888"/>
            <a:ext cx="14097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080" name="Picture 16">
            <a:extLst>
              <a:ext uri="{FF2B5EF4-FFF2-40B4-BE49-F238E27FC236}">
                <a16:creationId xmlns:a16="http://schemas.microsoft.com/office/drawing/2014/main" id="{E76542DD-FF75-4D6E-B3CA-CA69C206D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4365625"/>
            <a:ext cx="13906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6081" name="Object 17">
            <a:extLst>
              <a:ext uri="{FF2B5EF4-FFF2-40B4-BE49-F238E27FC236}">
                <a16:creationId xmlns:a16="http://schemas.microsoft.com/office/drawing/2014/main" id="{57C7AB9D-0F99-40D4-A6D4-75BAA0997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5325" y="4687888"/>
          <a:ext cx="14097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1" name="Bitmap Image" r:id="rId13" imgW="1409897" imgH="323981" progId="Paint.Picture">
                  <p:embed/>
                </p:oleObj>
              </mc:Choice>
              <mc:Fallback>
                <p:oleObj name="Bitmap Image" r:id="rId13" imgW="1409897" imgH="32398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4687888"/>
                        <a:ext cx="14097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023 C 0.03125 -0.01551 0.12604 -0.09259 0.19444 -0.09259 C 0.26285 -0.09259 0.36441 -0.01944 0.40903 -0.00023 " pathEditMode="relative" rAng="0" ptsTypes="aaa">
                                      <p:cBhvr>
                                        <p:cTn id="17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03 -0.00023 L 0.44045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03 -0.00023 C 0.36927 -0.00278 0.24722 -0.02546 0.17066 -0.01528 C 0.0941 -0.00509 -0.00469 0.04514 -0.05087 0.06088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3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87 0.06088 L 0.08524 0.0627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8 0.06088 L 0.146 0.06088 " pathEditMode="relative" ptsTypes="AA">
                                      <p:cBhvr>
                                        <p:cTn id="49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 0.06088 L 0.16961 0.06088 " pathEditMode="relative" ptsTypes="AA">
                                      <p:cBhvr>
                                        <p:cTn id="57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1 0.06088 L 0.20104 0.0608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2 0.06088 C 0.16545 0.04908 0.15139 -0.01481 0.14514 -0.00995 C 0.13889 -0.00509 0.1401 0.06713 0.13247 0.09051 C 0.12483 0.11389 0.10608 0.12245 0.09913 0.13079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13 0.13079 L 0.30573 0.125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73 0.1257 C 0.31163 0.12709 0.30833 0.1257 0.31441 0.13102 C 0.31527 0.13171 0.31684 0.1331 0.31684 0.13334 C 0.32204 0.14213 0.32395 0.14584 0.32708 0.15625 C 0.32795 0.15972 0.3302 0.1669 0.3302 0.16713 C 0.32899 0.1831 0.33142 0.19815 0.32309 0.20926 C 0.31927 0.22246 0.31232 0.22408 0.30468 0.23148 C 0.29444 0.24167 0.28125 0.24676 0.26909 0.25255 C 0.26111 0.25625 0.25468 0.26042 0.24618 0.26227 C 0.24097 0.26459 0.2302 0.26644 0.2302 0.26667 C 0.22569 0.26597 0.221 0.26644 0.21684 0.26435 C 0.2118 0.26204 0.20972 0.25417 0.20573 0.25046 C 0.20191 0.24144 0.19687 0.2331 0.19288 0.22408 C 0.19114 0.21644 0.18941 0.20834 0.18732 0.2007 C 0.18819 0.18866 0.18767 0.18588 0.19531 0.18079 C 0.20295 0.16945 0.21788 0.16551 0.22864 0.16158 C 0.23402 0.16204 0.23958 0.16111 0.24461 0.16366 C 0.25763 0.1706 0.24079 0.16412 0.25173 0.16806 C 0.25416 0.17037 0.25607 0.17246 0.25885 0.17431 L 0.26684 0.18588 C 0.26684 0.18611 0.26684 0.18588 0.26684 0.18611 C 0.27187 0.19584 0.275 0.20602 0.27708 0.21783 C 0.27656 0.22871 0.27795 0.24051 0.27465 0.25046 C 0.26944 0.26621 0.25711 0.28195 0.24461 0.28658 C 0.24236 0.28935 0.24027 0.28959 0.23732 0.29074 C 0.23316 0.29468 0.23107 0.29421 0.22552 0.29491 C 0.22031 0.29676 0.21493 0.29722 0.20954 0.29815 C 0.19774 0.29699 0.20034 0.29676 0.19288 0.29398 C 0.1868 0.28542 0.17708 0.28426 0.16892 0.28218 C 0.15312 0.27801 0.13698 0.27616 0.12066 0.27384 C 0.11319 0.27292 0.10573 0.2713 0.09843 0.26852 C 0.09531 0.26736 0.08906 0.26435 0.08906 0.26459 C 0.08073 0.25509 0.07934 0.2588 0.07309 0.24514 C 0.07204 0.24306 0.071 0.24097 0.06996 0.23889 C 0.06857 0.23634 0.06684 0.23033 0.06684 0.23056 C 0.06458 0.2169 0.06215 0.20394 0.06041 0.19028 C 0.06111 0.17824 0.06111 0.16065 0.06684 0.15 C 0.06823 0.14352 0.0717 0.13426 0.07552 0.12986 C 0.07847 0.12662 0.08263 0.12523 0.08576 0.12246 C 0.09878 0.12315 0.10416 0.1213 0.11336 0.12986 C 0.11614 0.13565 0.12031 0.13866 0.12309 0.14468 C 0.12465 0.15301 0.125 0.16019 0.12552 0.16898 C 0.12413 0.18125 0.12291 0.1956 0.11909 0.20718 C 0.10659 0.24607 0.07621 0.27338 0.04531 0.27709 C 0.03316 0.27593 0.02152 0.27477 0.00954 0.27269 C -0.01233 0.26459 -0.03282 0.25 -0.04914 0.22824 C -0.06146 0.21181 -0.0691 0.19028 -0.07761 0.17014 C -0.07934 0.16158 -0.08247 0.15602 -0.0849 0.14792 C -0.09028 0.12917 -0.0948 0.11065 -0.09983 0.0919 C -0.10157 0.07639 -0.10434 0.06042 -0.10712 0.04514 C -0.10677 0.0375 -0.10677 0.02963 -0.10625 0.02199 C -0.10504 0.00371 -0.0915 -0.01041 -0.07934 -0.01412 C -0.07344 -0.01296 -0.06771 -0.0118 -0.06181 -0.01088 C -0.05434 -0.00717 -0.05764 -0.00833 -0.05226 -0.00671 C -0.04931 -0.00278 -0.04705 -0.00254 -0.04358 0.0007 C -0.04289 0.00139 -0.04271 0.00232 -0.04202 0.00301 C -0.04028 0.00486 -0.03837 0.00648 -0.03646 0.0081 C -0.03438 0.00996 -0.03004 0.02084 -0.02848 0.02408 C -0.02761 0.03102 -0.02639 0.03843 -0.02448 0.04514 C -0.02136 0.06945 -0.02535 0.09167 -0.02934 0.11505 C -0.03177 0.12917 -0.03386 0.14491 -0.03959 0.15741 C -0.04063 0.16204 -0.04167 0.16597 -0.04358 0.17014 C -0.04445 0.17384 -0.04601 0.17639 -0.04757 0.17963 C -0.04983 0.18982 -0.05504 0.19746 -0.05938 0.20602 C -0.06059 0.20857 -0.06268 0.21042 -0.06424 0.2125 C -0.06493 0.21343 -0.0665 0.21551 -0.0665 0.21574 C -0.06858 0.22315 -0.06737 0.22014 -0.0698 0.22523 C -0.07101 0.23056 -0.07136 0.23264 -0.07136 0.23889 " pathEditMode="relative" rAng="0" ptsTypes="ffffffffffffffffffFffffffffffffffffffffffffffffffffffffffffffffffffA">
                                      <p:cBhvr>
                                        <p:cTn id="89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135 0.23889 L 0.23681 0.3094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81 0.30949 L 0.41007 0.30949 " pathEditMode="relative" ptsTypes="AA">
                                      <p:cBhvr>
                                        <p:cTn id="105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07 0.3095 C 0.5559 0.17246 0.70191 0.03542 0.61649 0.05556 C 0.53108 0.0757 0.01684 0.3676 -0.1026 0.4301 " pathEditMode="relative" ptsTypes="aaA">
                                      <p:cBhvr>
                                        <p:cTn id="113" dur="20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E66FAE-7B9C-46FA-913D-3C99BEB2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FA84-411D-4A69-874F-B20D71626498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E52BC3-18DC-455F-89ED-D3585046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C03006-0028-4CF7-8D86-E6F7FD81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6EF1-D671-40B5-A436-EB89A939027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F389D20D-1743-4131-8404-49F3F80D0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Use of Stacks in Function Invocation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6531C1A3-7100-468F-93A3-77BD0D4FE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During a function invocation </a:t>
            </a:r>
            <a:r>
              <a:rPr lang="tr-TR" altLang="en-US"/>
              <a:t>(function </a:t>
            </a:r>
            <a:r>
              <a:rPr lang="en-US" altLang="en-US"/>
              <a:t>call)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Each argument value is copied to a local variable called “a dummy variable.”  Any possible attempt to change the argument changes the dummy variable, not its counterpart in the caller.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Memory space is allocated for local and dummy variables of the </a:t>
            </a:r>
            <a:r>
              <a:rPr lang="en-US" altLang="en-US"/>
              <a:t>called</a:t>
            </a:r>
            <a:r>
              <a:rPr lang="tr-TR" altLang="en-US"/>
              <a:t> function</a:t>
            </a:r>
            <a:r>
              <a:rPr lang="en-US" altLang="en-US"/>
              <a:t>.</a:t>
            </a:r>
          </a:p>
          <a:p>
            <a:pPr lvl="1" algn="just">
              <a:lnSpc>
                <a:spcPct val="90000"/>
              </a:lnSpc>
              <a:buSzPct val="90000"/>
            </a:pPr>
            <a:r>
              <a:rPr lang="en-US" altLang="en-US">
                <a:cs typeface="Times New Roman" panose="02020603050405020304" pitchFamily="18" charset="0"/>
              </a:rPr>
              <a:t>Control is transferred to the called. Before this</a:t>
            </a:r>
            <a:r>
              <a:rPr lang="tr-TR" altLang="en-US"/>
              <a:t>,</a:t>
            </a:r>
            <a:r>
              <a:rPr lang="en-US" altLang="en-US">
                <a:cs typeface="Times New Roman" panose="02020603050405020304" pitchFamily="18" charset="0"/>
              </a:rPr>
              <a:t> return address </a:t>
            </a:r>
            <a:r>
              <a:rPr lang="tr-TR" altLang="en-US"/>
              <a:t>of</a:t>
            </a:r>
            <a:r>
              <a:rPr lang="en-US" altLang="en-US">
                <a:cs typeface="Times New Roman" panose="02020603050405020304" pitchFamily="18" charset="0"/>
              </a:rPr>
              <a:t> the call</a:t>
            </a:r>
            <a:r>
              <a:rPr lang="tr-TR" altLang="en-US"/>
              <a:t>er</a:t>
            </a:r>
            <a:r>
              <a:rPr lang="en-US" altLang="en-US">
                <a:cs typeface="Times New Roman" panose="02020603050405020304" pitchFamily="18" charset="0"/>
              </a:rPr>
              <a:t> must also be saved. This is the point where a </a:t>
            </a:r>
            <a:r>
              <a:rPr lang="en-US" altLang="en-US" b="1">
                <a:cs typeface="Times New Roman" panose="02020603050405020304" pitchFamily="18" charset="0"/>
              </a:rPr>
              <a:t>system stack</a:t>
            </a:r>
            <a:r>
              <a:rPr lang="en-US" altLang="en-US">
                <a:cs typeface="Times New Roman" panose="02020603050405020304" pitchFamily="18" charset="0"/>
              </a:rPr>
              <a:t> is used.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D73D30-D637-43CB-890F-CE948D0C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D486-F69B-47D6-936E-7C99F975AFBB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4B30AB-0200-4C1C-B4FC-C71B50F2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DBEFB8-B8AC-426A-AF7C-74C58E2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A18D-008F-475F-90ED-87CEB50032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ED4ACD55-97A1-4B77-BF19-1D1797928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BDDFBB1-F899-4755-BA48-9B94D4D84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Stacks</a:t>
            </a:r>
          </a:p>
          <a:p>
            <a:r>
              <a:rPr lang="en-US" altLang="en-US">
                <a:solidFill>
                  <a:srgbClr val="0000FF"/>
                </a:solidFill>
              </a:rPr>
              <a:t>Operations on Stacks</a:t>
            </a:r>
          </a:p>
          <a:p>
            <a:r>
              <a:rPr lang="en-US" altLang="en-US">
                <a:solidFill>
                  <a:srgbClr val="0000FF"/>
                </a:solidFill>
              </a:rPr>
              <a:t>Array Implementation of Stacks</a:t>
            </a:r>
          </a:p>
          <a:p>
            <a:r>
              <a:rPr lang="en-US" altLang="en-US">
                <a:solidFill>
                  <a:srgbClr val="0000FF"/>
                </a:solidFill>
              </a:rPr>
              <a:t>Linked List Implementation of Stacks</a:t>
            </a:r>
          </a:p>
          <a:p>
            <a:r>
              <a:rPr lang="en-US" altLang="en-US">
                <a:solidFill>
                  <a:srgbClr val="0000FF"/>
                </a:solidFill>
              </a:rPr>
              <a:t>Stack Applications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E95DE1-F19B-4C7D-BA8F-B43092C9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EB46-5478-41BB-95D5-7F18E21E2D2A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E2E908-2894-4DDA-B2C2-3DAF2F53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0B28FF-7486-4DF8-AFDF-BA81E90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099ED-7883-43E8-AA85-F23D4CAE1CE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E2EDDFAB-7FDD-4AAE-AF69-40988FA51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Use of Stacks in Function Invocation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33049DE3-0557-4763-B5C2-6A43C14F7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Returning to the caller</a:t>
            </a:r>
            <a:r>
              <a:rPr lang="tr-TR" altLang="en-US"/>
              <a:t>,</a:t>
            </a:r>
            <a:r>
              <a:rPr lang="en-US" altLang="en-US">
                <a:cs typeface="Times New Roman" panose="02020603050405020304" pitchFamily="18" charset="0"/>
              </a:rPr>
              <a:t> three actions are taken</a:t>
            </a:r>
            <a:r>
              <a:rPr lang="tr-TR" altLang="en-US"/>
              <a:t>:</a:t>
            </a:r>
          </a:p>
          <a:p>
            <a:pPr marL="609600" indent="-609600" algn="just"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Return address is </a:t>
            </a:r>
            <a:r>
              <a:rPr lang="tr-TR" altLang="en-US"/>
              <a:t>retrieved.</a:t>
            </a:r>
          </a:p>
          <a:p>
            <a:pPr marL="609600" indent="-609600" algn="just"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Data area from the called is cleaned up. </a:t>
            </a:r>
            <a:endParaRPr lang="tr-TR" altLang="en-US"/>
          </a:p>
          <a:p>
            <a:pPr marL="609600" indent="-609600" algn="just">
              <a:buSzPct val="90000"/>
              <a:buFont typeface="Wingdings" panose="05000000000000000000" pitchFamily="2" charset="2"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Finally, control returns to the caller. Any returned value is also stored in known registers. </a:t>
            </a:r>
            <a:endParaRPr lang="en-US" altLang="en-US"/>
          </a:p>
          <a:p>
            <a:pPr marL="609600" indent="-609600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Veri Yer Tutucusu 3">
            <a:extLst>
              <a:ext uri="{FF2B5EF4-FFF2-40B4-BE49-F238E27FC236}">
                <a16:creationId xmlns:a16="http://schemas.microsoft.com/office/drawing/2014/main" id="{6B7F0D2F-6CF5-4784-AB35-2DA0F2D4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2D7C-EEF7-4047-B13E-5ECA8C1277A4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45" name="Alt Bilgi Yer Tutucusu 4">
            <a:extLst>
              <a:ext uri="{FF2B5EF4-FFF2-40B4-BE49-F238E27FC236}">
                <a16:creationId xmlns:a16="http://schemas.microsoft.com/office/drawing/2014/main" id="{D9E2BDCF-EFBF-41F6-9DFA-EFA8E17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" name="Slayt Numarası Yer Tutucusu 5">
            <a:extLst>
              <a:ext uri="{FF2B5EF4-FFF2-40B4-BE49-F238E27FC236}">
                <a16:creationId xmlns:a16="http://schemas.microsoft.com/office/drawing/2014/main" id="{E65EDF02-D0D8-44DD-AF42-09D47DEE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A7FD-524A-44F8-B8C4-F4F7C1F34E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229B4017-515F-4280-868B-32DFE5892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Call Example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21CC7FFA-DD76-40C1-BD2A-4BD7C603AF91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7235825" y="1773238"/>
          <a:ext cx="12271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4" name="Bitmap Image" r:id="rId3" imgW="2457143" imgH="800212" progId="Paint.Picture">
                  <p:embed/>
                </p:oleObj>
              </mc:Choice>
              <mc:Fallback>
                <p:oleObj name="Bitmap Image" r:id="rId3" imgW="2457143" imgH="8002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773238"/>
                        <a:ext cx="1227138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>
            <a:extLst>
              <a:ext uri="{FF2B5EF4-FFF2-40B4-BE49-F238E27FC236}">
                <a16:creationId xmlns:a16="http://schemas.microsoft.com/office/drawing/2014/main" id="{901187AB-DAA4-497F-A944-53D5805F0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2492375"/>
          <a:ext cx="1227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5" name="Bitmap Image" r:id="rId5" imgW="2457143" imgH="800212" progId="Paint.Picture">
                  <p:embed/>
                </p:oleObj>
              </mc:Choice>
              <mc:Fallback>
                <p:oleObj name="Bitmap Image" r:id="rId5" imgW="2457143" imgH="80021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492375"/>
                        <a:ext cx="1227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>
            <a:extLst>
              <a:ext uri="{FF2B5EF4-FFF2-40B4-BE49-F238E27FC236}">
                <a16:creationId xmlns:a16="http://schemas.microsoft.com/office/drawing/2014/main" id="{D0F47496-EFB4-4881-8F72-3DCC8461C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484313"/>
            <a:ext cx="1592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Program Counter</a:t>
            </a:r>
          </a:p>
        </p:txBody>
      </p:sp>
      <p:sp>
        <p:nvSpPr>
          <p:cNvPr id="221193" name="Text Box 9">
            <a:extLst>
              <a:ext uri="{FF2B5EF4-FFF2-40B4-BE49-F238E27FC236}">
                <a16:creationId xmlns:a16="http://schemas.microsoft.com/office/drawing/2014/main" id="{3DDAE6B4-7B63-4901-8FF8-2A2B5DC4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628775"/>
            <a:ext cx="18002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… 	main(…) {</a:t>
            </a:r>
          </a:p>
          <a:p>
            <a:r>
              <a:rPr lang="en-US" altLang="en-US"/>
              <a:t>n11	  …</a:t>
            </a:r>
          </a:p>
          <a:p>
            <a:r>
              <a:rPr lang="en-US" altLang="en-US"/>
              <a:t>n12	  …</a:t>
            </a:r>
          </a:p>
          <a:p>
            <a:r>
              <a:rPr lang="en-US" altLang="en-US"/>
              <a:t>n13	  call f2(…);</a:t>
            </a:r>
          </a:p>
          <a:p>
            <a:r>
              <a:rPr lang="en-US" altLang="en-US"/>
              <a:t>r1	  …</a:t>
            </a:r>
          </a:p>
          <a:p>
            <a:r>
              <a:rPr lang="en-US" altLang="en-US"/>
              <a:t>n14	  …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221194" name="Rectangle 10">
            <a:extLst>
              <a:ext uri="{FF2B5EF4-FFF2-40B4-BE49-F238E27FC236}">
                <a16:creationId xmlns:a16="http://schemas.microsoft.com/office/drawing/2014/main" id="{EFF94EE7-3675-4F07-ABB9-93C96D71F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205038"/>
            <a:ext cx="1276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Stack Pointer</a:t>
            </a:r>
          </a:p>
        </p:txBody>
      </p:sp>
      <p:sp>
        <p:nvSpPr>
          <p:cNvPr id="221195" name="Text Box 11">
            <a:extLst>
              <a:ext uri="{FF2B5EF4-FFF2-40B4-BE49-F238E27FC236}">
                <a16:creationId xmlns:a16="http://schemas.microsoft.com/office/drawing/2014/main" id="{0D7532F1-F852-472E-9345-BEAD8A85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628775"/>
            <a:ext cx="201612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	…   f2(…) {</a:t>
            </a:r>
          </a:p>
          <a:p>
            <a:r>
              <a:rPr lang="en-US" altLang="en-US"/>
              <a:t>	n24		…</a:t>
            </a:r>
          </a:p>
          <a:p>
            <a:r>
              <a:rPr lang="en-US" altLang="en-US"/>
              <a:t>	n25		…</a:t>
            </a:r>
          </a:p>
          <a:p>
            <a:r>
              <a:rPr lang="en-US" altLang="en-US"/>
              <a:t>	n26		call f3(…);</a:t>
            </a:r>
          </a:p>
          <a:p>
            <a:r>
              <a:rPr lang="en-US" altLang="en-US"/>
              <a:t>	r2		   …</a:t>
            </a:r>
          </a:p>
          <a:p>
            <a:r>
              <a:rPr lang="en-US" altLang="en-US"/>
              <a:t>	n27     …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221197" name="Text Box 13">
            <a:extLst>
              <a:ext uri="{FF2B5EF4-FFF2-40B4-BE49-F238E27FC236}">
                <a16:creationId xmlns:a16="http://schemas.microsoft.com/office/drawing/2014/main" id="{E2D90872-316F-4450-BD5B-7962320C5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628775"/>
            <a:ext cx="2016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536575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	…   f3(…) {</a:t>
            </a:r>
          </a:p>
          <a:p>
            <a:r>
              <a:rPr lang="en-US" altLang="en-US"/>
              <a:t>	n37		…</a:t>
            </a:r>
          </a:p>
          <a:p>
            <a:r>
              <a:rPr lang="en-US" altLang="en-US"/>
              <a:t>	n38		…</a:t>
            </a:r>
          </a:p>
          <a:p>
            <a:r>
              <a:rPr lang="en-US" altLang="en-US"/>
              <a:t>	n39		call f</a:t>
            </a:r>
            <a:r>
              <a:rPr lang="tr-TR" altLang="en-US"/>
              <a:t>4</a:t>
            </a:r>
            <a:r>
              <a:rPr lang="en-US" altLang="en-US"/>
              <a:t>(…);</a:t>
            </a:r>
          </a:p>
          <a:p>
            <a:r>
              <a:rPr lang="en-US" altLang="en-US"/>
              <a:t>	r3		   …</a:t>
            </a:r>
          </a:p>
          <a:p>
            <a:r>
              <a:rPr lang="en-US" altLang="en-US"/>
              <a:t>}</a:t>
            </a:r>
          </a:p>
        </p:txBody>
      </p:sp>
      <p:graphicFrame>
        <p:nvGraphicFramePr>
          <p:cNvPr id="221198" name="Object 14">
            <a:extLst>
              <a:ext uri="{FF2B5EF4-FFF2-40B4-BE49-F238E27FC236}">
                <a16:creationId xmlns:a16="http://schemas.microsoft.com/office/drawing/2014/main" id="{EE0F0286-2A5E-403E-B013-78CF514A2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3716338"/>
          <a:ext cx="1582737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6" name="Bitmap Image" r:id="rId6" imgW="1980952" imgH="2838846" progId="Paint.Picture">
                  <p:embed/>
                </p:oleObj>
              </mc:Choice>
              <mc:Fallback>
                <p:oleObj name="Bitmap Image" r:id="rId6" imgW="1980952" imgH="2838846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716338"/>
                        <a:ext cx="1582737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0" name="Text Box 16">
            <a:extLst>
              <a:ext uri="{FF2B5EF4-FFF2-40B4-BE49-F238E27FC236}">
                <a16:creationId xmlns:a16="http://schemas.microsoft.com/office/drawing/2014/main" id="{83B2458A-AD45-47F3-B0C7-2D145BBE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18002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7313" algn="l"/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… 	f4(…) {</a:t>
            </a:r>
          </a:p>
          <a:p>
            <a:r>
              <a:rPr lang="en-US" altLang="en-US"/>
              <a:t>n41  …</a:t>
            </a:r>
          </a:p>
          <a:p>
            <a:r>
              <a:rPr lang="en-US" altLang="en-US"/>
              <a:t>n42	  …</a:t>
            </a:r>
          </a:p>
          <a:p>
            <a:r>
              <a:rPr lang="en-US" altLang="en-US"/>
              <a:t>n43	  …</a:t>
            </a:r>
          </a:p>
          <a:p>
            <a:r>
              <a:rPr lang="en-US" altLang="en-US"/>
              <a:t>}</a:t>
            </a:r>
          </a:p>
        </p:txBody>
      </p:sp>
      <p:graphicFrame>
        <p:nvGraphicFramePr>
          <p:cNvPr id="221202" name="Object 18">
            <a:extLst>
              <a:ext uri="{FF2B5EF4-FFF2-40B4-BE49-F238E27FC236}">
                <a16:creationId xmlns:a16="http://schemas.microsoft.com/office/drawing/2014/main" id="{EEE5E149-8B4D-4625-8BA1-B4B0A91C6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2325" y="5522913"/>
          <a:ext cx="15652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7" name="Bitmap Image" r:id="rId8" imgW="1952898" imgH="542857" progId="Paint.Picture">
                  <p:embed/>
                </p:oleObj>
              </mc:Choice>
              <mc:Fallback>
                <p:oleObj name="Bitmap Image" r:id="rId8" imgW="1952898" imgH="542857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5522913"/>
                        <a:ext cx="15652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6" name="Object 22">
            <a:extLst>
              <a:ext uri="{FF2B5EF4-FFF2-40B4-BE49-F238E27FC236}">
                <a16:creationId xmlns:a16="http://schemas.microsoft.com/office/drawing/2014/main" id="{AB1EFAC7-8661-4D31-924E-E816B24E9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2325" y="5084763"/>
          <a:ext cx="1554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8" name="Bitmap Image" r:id="rId10" imgW="1924319" imgH="542857" progId="Paint.Picture">
                  <p:embed/>
                </p:oleObj>
              </mc:Choice>
              <mc:Fallback>
                <p:oleObj name="Bitmap Image" r:id="rId10" imgW="1924319" imgH="542857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5084763"/>
                        <a:ext cx="15541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0" name="Object 26">
            <a:extLst>
              <a:ext uri="{FF2B5EF4-FFF2-40B4-BE49-F238E27FC236}">
                <a16:creationId xmlns:a16="http://schemas.microsoft.com/office/drawing/2014/main" id="{BF5FB80F-DA7F-4464-8260-FF894A7BD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2325" y="4652963"/>
          <a:ext cx="1568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59" name="Bitmap Image" r:id="rId12" imgW="1961905" imgH="561905" progId="Paint.Picture">
                  <p:embed/>
                </p:oleObj>
              </mc:Choice>
              <mc:Fallback>
                <p:oleObj name="Bitmap Image" r:id="rId12" imgW="1961905" imgH="561905" progId="Paint.Picture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652963"/>
                        <a:ext cx="15684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11" name="Object 27">
            <a:extLst>
              <a:ext uri="{FF2B5EF4-FFF2-40B4-BE49-F238E27FC236}">
                <a16:creationId xmlns:a16="http://schemas.microsoft.com/office/drawing/2014/main" id="{8D7AAB4B-8D18-4745-95F1-2EB0894F8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2325" y="4221163"/>
          <a:ext cx="15589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60" name="Bitmap Image" r:id="rId14" imgW="1943371" imgH="552527" progId="Paint.Picture">
                  <p:embed/>
                </p:oleObj>
              </mc:Choice>
              <mc:Fallback>
                <p:oleObj name="Bitmap Image" r:id="rId14" imgW="1943371" imgH="552527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4221163"/>
                        <a:ext cx="15589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2" name="Text Box 28">
            <a:extLst>
              <a:ext uri="{FF2B5EF4-FFF2-40B4-BE49-F238E27FC236}">
                <a16:creationId xmlns:a16="http://schemas.microsoft.com/office/drawing/2014/main" id="{651EBD4C-ACC0-4A92-A5F0-9308A757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284538"/>
            <a:ext cx="142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System Stack</a:t>
            </a:r>
          </a:p>
        </p:txBody>
      </p:sp>
      <p:sp>
        <p:nvSpPr>
          <p:cNvPr id="221213" name="Rectangle 29">
            <a:extLst>
              <a:ext uri="{FF2B5EF4-FFF2-40B4-BE49-F238E27FC236}">
                <a16:creationId xmlns:a16="http://schemas.microsoft.com/office/drawing/2014/main" id="{D50624BF-A583-4495-9EAD-04324D3D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n11</a:t>
            </a:r>
          </a:p>
        </p:txBody>
      </p:sp>
      <p:sp>
        <p:nvSpPr>
          <p:cNvPr id="221214" name="Rectangle 30">
            <a:extLst>
              <a:ext uri="{FF2B5EF4-FFF2-40B4-BE49-F238E27FC236}">
                <a16:creationId xmlns:a16="http://schemas.microsoft.com/office/drawing/2014/main" id="{629ED24D-CD15-42BD-93CC-05C7FB0A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n12</a:t>
            </a:r>
          </a:p>
        </p:txBody>
      </p:sp>
      <p:sp>
        <p:nvSpPr>
          <p:cNvPr id="221215" name="Rectangle 31">
            <a:extLst>
              <a:ext uri="{FF2B5EF4-FFF2-40B4-BE49-F238E27FC236}">
                <a16:creationId xmlns:a16="http://schemas.microsoft.com/office/drawing/2014/main" id="{CFF7C9B6-F52F-4444-A543-A33F8B87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n13</a:t>
            </a:r>
          </a:p>
        </p:txBody>
      </p:sp>
      <p:sp>
        <p:nvSpPr>
          <p:cNvPr id="221216" name="Text Box 32">
            <a:extLst>
              <a:ext uri="{FF2B5EF4-FFF2-40B4-BE49-F238E27FC236}">
                <a16:creationId xmlns:a16="http://schemas.microsoft.com/office/drawing/2014/main" id="{C165F998-D980-4CDB-B093-5E80A0A3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5895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s0</a:t>
            </a:r>
          </a:p>
        </p:txBody>
      </p:sp>
      <p:sp>
        <p:nvSpPr>
          <p:cNvPr id="221217" name="Text Box 33">
            <a:extLst>
              <a:ext uri="{FF2B5EF4-FFF2-40B4-BE49-F238E27FC236}">
                <a16:creationId xmlns:a16="http://schemas.microsoft.com/office/drawing/2014/main" id="{8974EF7F-F17E-490F-BC93-0705F1AF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15778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s1</a:t>
            </a:r>
          </a:p>
        </p:txBody>
      </p:sp>
      <p:sp>
        <p:nvSpPr>
          <p:cNvPr id="221218" name="Text Box 34">
            <a:extLst>
              <a:ext uri="{FF2B5EF4-FFF2-40B4-BE49-F238E27FC236}">
                <a16:creationId xmlns:a16="http://schemas.microsoft.com/office/drawing/2014/main" id="{AD0A6C0F-CD9F-4C41-9153-61EFA3781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24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s2</a:t>
            </a:r>
          </a:p>
        </p:txBody>
      </p:sp>
      <p:sp>
        <p:nvSpPr>
          <p:cNvPr id="221219" name="Text Box 35">
            <a:extLst>
              <a:ext uri="{FF2B5EF4-FFF2-40B4-BE49-F238E27FC236}">
                <a16:creationId xmlns:a16="http://schemas.microsoft.com/office/drawing/2014/main" id="{86D8C344-AD3F-4A28-9067-C9292567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2926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s3</a:t>
            </a:r>
          </a:p>
        </p:txBody>
      </p:sp>
      <p:sp>
        <p:nvSpPr>
          <p:cNvPr id="221220" name="Text Box 36">
            <a:extLst>
              <a:ext uri="{FF2B5EF4-FFF2-40B4-BE49-F238E27FC236}">
                <a16:creationId xmlns:a16="http://schemas.microsoft.com/office/drawing/2014/main" id="{F25ECCF5-018C-4A97-948A-AC8031F66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492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s0</a:t>
            </a:r>
          </a:p>
        </p:txBody>
      </p:sp>
      <p:sp>
        <p:nvSpPr>
          <p:cNvPr id="221221" name="Rectangle 37">
            <a:extLst>
              <a:ext uri="{FF2B5EF4-FFF2-40B4-BE49-F238E27FC236}">
                <a16:creationId xmlns:a16="http://schemas.microsoft.com/office/drawing/2014/main" id="{0C4470C0-CB7D-4563-BB01-7568D626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n24</a:t>
            </a:r>
          </a:p>
        </p:txBody>
      </p:sp>
      <p:sp>
        <p:nvSpPr>
          <p:cNvPr id="221222" name="Text Box 38">
            <a:extLst>
              <a:ext uri="{FF2B5EF4-FFF2-40B4-BE49-F238E27FC236}">
                <a16:creationId xmlns:a16="http://schemas.microsoft.com/office/drawing/2014/main" id="{DF66AF68-28E3-469B-B32B-8662C40C2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492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s1</a:t>
            </a:r>
          </a:p>
        </p:txBody>
      </p:sp>
      <p:sp>
        <p:nvSpPr>
          <p:cNvPr id="221223" name="Rectangle 39">
            <a:extLst>
              <a:ext uri="{FF2B5EF4-FFF2-40B4-BE49-F238E27FC236}">
                <a16:creationId xmlns:a16="http://schemas.microsoft.com/office/drawing/2014/main" id="{987D774E-B620-42FB-8258-8B1653AB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n25</a:t>
            </a:r>
          </a:p>
        </p:txBody>
      </p:sp>
      <p:sp>
        <p:nvSpPr>
          <p:cNvPr id="221224" name="Rectangle 40">
            <a:extLst>
              <a:ext uri="{FF2B5EF4-FFF2-40B4-BE49-F238E27FC236}">
                <a16:creationId xmlns:a16="http://schemas.microsoft.com/office/drawing/2014/main" id="{39409105-7249-4E90-939B-7BFB1C99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n26</a:t>
            </a:r>
          </a:p>
        </p:txBody>
      </p:sp>
      <p:sp>
        <p:nvSpPr>
          <p:cNvPr id="221225" name="Text Box 41">
            <a:extLst>
              <a:ext uri="{FF2B5EF4-FFF2-40B4-BE49-F238E27FC236}">
                <a16:creationId xmlns:a16="http://schemas.microsoft.com/office/drawing/2014/main" id="{B3D1BDD3-D5B7-49A6-8C81-162E13A7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492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s2</a:t>
            </a:r>
          </a:p>
        </p:txBody>
      </p:sp>
      <p:sp>
        <p:nvSpPr>
          <p:cNvPr id="221226" name="Rectangle 42">
            <a:extLst>
              <a:ext uri="{FF2B5EF4-FFF2-40B4-BE49-F238E27FC236}">
                <a16:creationId xmlns:a16="http://schemas.microsoft.com/office/drawing/2014/main" id="{AE58BAA9-12E6-49E8-8CD0-E26329E9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n37</a:t>
            </a:r>
          </a:p>
        </p:txBody>
      </p:sp>
      <p:sp>
        <p:nvSpPr>
          <p:cNvPr id="221227" name="Rectangle 43">
            <a:extLst>
              <a:ext uri="{FF2B5EF4-FFF2-40B4-BE49-F238E27FC236}">
                <a16:creationId xmlns:a16="http://schemas.microsoft.com/office/drawing/2014/main" id="{87043FAA-2F1B-4258-B094-ECD7FE60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n38</a:t>
            </a:r>
          </a:p>
        </p:txBody>
      </p:sp>
      <p:sp>
        <p:nvSpPr>
          <p:cNvPr id="221228" name="Rectangle 44">
            <a:extLst>
              <a:ext uri="{FF2B5EF4-FFF2-40B4-BE49-F238E27FC236}">
                <a16:creationId xmlns:a16="http://schemas.microsoft.com/office/drawing/2014/main" id="{BE6C7EF6-85CE-465A-B05D-D4ED5BF4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n39</a:t>
            </a:r>
          </a:p>
        </p:txBody>
      </p:sp>
      <p:sp>
        <p:nvSpPr>
          <p:cNvPr id="221229" name="Rectangle 45">
            <a:extLst>
              <a:ext uri="{FF2B5EF4-FFF2-40B4-BE49-F238E27FC236}">
                <a16:creationId xmlns:a16="http://schemas.microsoft.com/office/drawing/2014/main" id="{B446125F-C0A4-42F1-8381-6923880D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4923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s3</a:t>
            </a:r>
          </a:p>
        </p:txBody>
      </p:sp>
      <p:sp>
        <p:nvSpPr>
          <p:cNvPr id="221230" name="Rectangle 46">
            <a:extLst>
              <a:ext uri="{FF2B5EF4-FFF2-40B4-BE49-F238E27FC236}">
                <a16:creationId xmlns:a16="http://schemas.microsoft.com/office/drawing/2014/main" id="{8B0D7D33-58E6-4CEF-9B05-8E18F3B4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n41</a:t>
            </a:r>
          </a:p>
        </p:txBody>
      </p:sp>
      <p:sp>
        <p:nvSpPr>
          <p:cNvPr id="221231" name="Rectangle 47">
            <a:extLst>
              <a:ext uri="{FF2B5EF4-FFF2-40B4-BE49-F238E27FC236}">
                <a16:creationId xmlns:a16="http://schemas.microsoft.com/office/drawing/2014/main" id="{AB657959-7F07-47FA-8F43-82552E7B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n42</a:t>
            </a:r>
          </a:p>
        </p:txBody>
      </p:sp>
      <p:sp>
        <p:nvSpPr>
          <p:cNvPr id="221232" name="Rectangle 48">
            <a:extLst>
              <a:ext uri="{FF2B5EF4-FFF2-40B4-BE49-F238E27FC236}">
                <a16:creationId xmlns:a16="http://schemas.microsoft.com/office/drawing/2014/main" id="{12E6A8C2-1A91-4BB2-A844-5570AB78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n43</a:t>
            </a:r>
          </a:p>
        </p:txBody>
      </p:sp>
      <p:sp>
        <p:nvSpPr>
          <p:cNvPr id="221233" name="Rectangle 49">
            <a:extLst>
              <a:ext uri="{FF2B5EF4-FFF2-40B4-BE49-F238E27FC236}">
                <a16:creationId xmlns:a16="http://schemas.microsoft.com/office/drawing/2014/main" id="{E5AC209D-7D7F-4D86-8763-B20C50EB6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r3</a:t>
            </a:r>
          </a:p>
        </p:txBody>
      </p:sp>
      <p:sp>
        <p:nvSpPr>
          <p:cNvPr id="221234" name="Rectangle 50">
            <a:extLst>
              <a:ext uri="{FF2B5EF4-FFF2-40B4-BE49-F238E27FC236}">
                <a16:creationId xmlns:a16="http://schemas.microsoft.com/office/drawing/2014/main" id="{34D38112-97E2-4322-9C8F-5EA6B09F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r2</a:t>
            </a:r>
          </a:p>
        </p:txBody>
      </p:sp>
      <p:sp>
        <p:nvSpPr>
          <p:cNvPr id="221235" name="Rectangle 51">
            <a:extLst>
              <a:ext uri="{FF2B5EF4-FFF2-40B4-BE49-F238E27FC236}">
                <a16:creationId xmlns:a16="http://schemas.microsoft.com/office/drawing/2014/main" id="{34AF68B4-C3E7-4E0C-BDEA-5C7C2963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n27</a:t>
            </a:r>
          </a:p>
        </p:txBody>
      </p:sp>
      <p:sp>
        <p:nvSpPr>
          <p:cNvPr id="221236" name="Rectangle 52">
            <a:extLst>
              <a:ext uri="{FF2B5EF4-FFF2-40B4-BE49-F238E27FC236}">
                <a16:creationId xmlns:a16="http://schemas.microsoft.com/office/drawing/2014/main" id="{C17F53C2-5236-41A6-8908-82BCB2F4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r1</a:t>
            </a:r>
          </a:p>
        </p:txBody>
      </p:sp>
      <p:sp>
        <p:nvSpPr>
          <p:cNvPr id="221237" name="Rectangle 53">
            <a:extLst>
              <a:ext uri="{FF2B5EF4-FFF2-40B4-BE49-F238E27FC236}">
                <a16:creationId xmlns:a16="http://schemas.microsoft.com/office/drawing/2014/main" id="{A388238C-004B-4B87-BEA4-4F6CCD62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73238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n14</a:t>
            </a:r>
          </a:p>
        </p:txBody>
      </p:sp>
      <p:sp>
        <p:nvSpPr>
          <p:cNvPr id="221238" name="Text Box 54">
            <a:extLst>
              <a:ext uri="{FF2B5EF4-FFF2-40B4-BE49-F238E27FC236}">
                <a16:creationId xmlns:a16="http://schemas.microsoft.com/office/drawing/2014/main" id="{E123002B-FE78-413F-8DA6-E2323C8F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49237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sEmpty</a:t>
            </a:r>
          </a:p>
        </p:txBody>
      </p:sp>
      <p:sp>
        <p:nvSpPr>
          <p:cNvPr id="221239" name="Text Box 55">
            <a:extLst>
              <a:ext uri="{FF2B5EF4-FFF2-40B4-BE49-F238E27FC236}">
                <a16:creationId xmlns:a16="http://schemas.microsoft.com/office/drawing/2014/main" id="{E7BC9217-20CF-4C0C-9F88-1882B3743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2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22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2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3000" fill="hold"/>
                                        <p:tgtEl>
                                          <p:spTgt spid="221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2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2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3000" fill="hold"/>
                                        <p:tgtEl>
                                          <p:spTgt spid="22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221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221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3000" fill="hold"/>
                                        <p:tgtEl>
                                          <p:spTgt spid="221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22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22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0" fill="hold"/>
                                        <p:tgtEl>
                                          <p:spTgt spid="22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3000" fill="hold"/>
                                        <p:tgtEl>
                                          <p:spTgt spid="221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6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2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9" dur="500" fill="hold"/>
                                        <p:tgtEl>
                                          <p:spTgt spid="22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2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3000" fill="hold"/>
                                        <p:tgtEl>
                                          <p:spTgt spid="221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3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2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3000" fill="hold"/>
                                        <p:tgtEl>
                                          <p:spTgt spid="221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3000" fill="hold"/>
                                        <p:tgtEl>
                                          <p:spTgt spid="221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22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3" grpId="0"/>
      <p:bldP spid="221213" grpId="1"/>
      <p:bldP spid="221214" grpId="0"/>
      <p:bldP spid="221214" grpId="1"/>
      <p:bldP spid="221215" grpId="0"/>
      <p:bldP spid="221215" grpId="1"/>
      <p:bldP spid="221220" grpId="0"/>
      <p:bldP spid="221220" grpId="1"/>
      <p:bldP spid="221220" grpId="2"/>
      <p:bldP spid="221220" grpId="3"/>
      <p:bldP spid="221221" grpId="0"/>
      <p:bldP spid="221221" grpId="1"/>
      <p:bldP spid="221222" grpId="0"/>
      <p:bldP spid="221222" grpId="1"/>
      <p:bldP spid="221222" grpId="2"/>
      <p:bldP spid="221222" grpId="3"/>
      <p:bldP spid="221223" grpId="0"/>
      <p:bldP spid="221223" grpId="1"/>
      <p:bldP spid="221224" grpId="0"/>
      <p:bldP spid="221224" grpId="1"/>
      <p:bldP spid="221225" grpId="0"/>
      <p:bldP spid="221225" grpId="1"/>
      <p:bldP spid="221225" grpId="2"/>
      <p:bldP spid="221225" grpId="3"/>
      <p:bldP spid="221226" grpId="0"/>
      <p:bldP spid="221226" grpId="1"/>
      <p:bldP spid="221227" grpId="0"/>
      <p:bldP spid="221227" grpId="1"/>
      <p:bldP spid="221228" grpId="0"/>
      <p:bldP spid="221228" grpId="1"/>
      <p:bldP spid="221229" grpId="0"/>
      <p:bldP spid="221229" grpId="1"/>
      <p:bldP spid="221230" grpId="0"/>
      <p:bldP spid="221230" grpId="1"/>
      <p:bldP spid="221231" grpId="0"/>
      <p:bldP spid="221231" grpId="1"/>
      <p:bldP spid="221232" grpId="0"/>
      <p:bldP spid="221232" grpId="1"/>
      <p:bldP spid="221233" grpId="0"/>
      <p:bldP spid="221233" grpId="1"/>
      <p:bldP spid="221234" grpId="0"/>
      <p:bldP spid="221234" grpId="1"/>
      <p:bldP spid="221235" grpId="0"/>
      <p:bldP spid="221235" grpId="1"/>
      <p:bldP spid="221236" grpId="0"/>
      <p:bldP spid="221236" grpId="1"/>
      <p:bldP spid="221237" grpId="0"/>
      <p:bldP spid="221237" grpId="1"/>
      <p:bldP spid="221238" grpId="0"/>
      <p:bldP spid="2212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A833CA-D52A-4750-91D0-704484CE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FE6A-AE01-43F3-86D4-7BA3F6F99700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FA67A1-9DE5-4EBE-AF50-F847BB7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A1C1D6-76B4-4654-B5E4-D667EF3B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CB61-52B3-40CF-84D1-6AB380B2E52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B5D8F6C2-202D-42F7-AE7E-2E62CE8E3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Infix, Postfix and Prefix Formats of Arithmetic Expressions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0F2D8F09-7AE3-4F2D-9DB4-1C19026FA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The name of the format of arithmetic expression</a:t>
            </a:r>
          </a:p>
          <a:p>
            <a:pPr>
              <a:buFontTx/>
              <a:buNone/>
            </a:pPr>
            <a:r>
              <a:rPr lang="en-US" altLang="en-US"/>
              <a:t>states the location of the operator.</a:t>
            </a:r>
          </a:p>
          <a:p>
            <a:pPr>
              <a:buFontTx/>
              <a:buNone/>
            </a:pPr>
            <a:r>
              <a:rPr lang="en-US" altLang="en-US"/>
              <a:t>Infix: operator is between the operands (L op R)</a:t>
            </a:r>
          </a:p>
          <a:p>
            <a:pPr>
              <a:buFontTx/>
              <a:buNone/>
            </a:pPr>
            <a:r>
              <a:rPr lang="en-US" altLang="en-US"/>
              <a:t>Postfix: operator is after the operands (L R op)</a:t>
            </a:r>
          </a:p>
          <a:p>
            <a:pPr>
              <a:buFontTx/>
              <a:buNone/>
            </a:pPr>
            <a:r>
              <a:rPr lang="en-US" altLang="en-US"/>
              <a:t>Prefix: operator is before the operands (op L R)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Veri Yer Tutucusu 3">
            <a:extLst>
              <a:ext uri="{FF2B5EF4-FFF2-40B4-BE49-F238E27FC236}">
                <a16:creationId xmlns:a16="http://schemas.microsoft.com/office/drawing/2014/main" id="{8D90F8B6-FE2C-4462-9579-05906B1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F27C-9219-4108-99D2-5FAE86BC64FA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35" name="Alt Bilgi Yer Tutucusu 4">
            <a:extLst>
              <a:ext uri="{FF2B5EF4-FFF2-40B4-BE49-F238E27FC236}">
                <a16:creationId xmlns:a16="http://schemas.microsoft.com/office/drawing/2014/main" id="{00EDC976-59B1-4A8E-AD99-0C800FE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" name="Slayt Numarası Yer Tutucusu 5">
            <a:extLst>
              <a:ext uri="{FF2B5EF4-FFF2-40B4-BE49-F238E27FC236}">
                <a16:creationId xmlns:a16="http://schemas.microsoft.com/office/drawing/2014/main" id="{758D497A-8267-45F2-B2AD-496D0F45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A268-D246-45A3-9A6B-BCF2222CD38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A240FA9E-D91D-416E-9A0B-BDAFF3273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Examples to Infix, Postfix and Prefix Formats 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12948F52-5E9B-4508-95BE-8989011B4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24347" name="Group 91">
            <a:extLst>
              <a:ext uri="{FF2B5EF4-FFF2-40B4-BE49-F238E27FC236}">
                <a16:creationId xmlns:a16="http://schemas.microsoft.com/office/drawing/2014/main" id="{D17509CC-7229-41A1-81F9-2D84396135F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825752"/>
        </p:xfrm>
        <a:graphic>
          <a:graphicData uri="http://schemas.openxmlformats.org/drawingml/2006/table">
            <a:tbl>
              <a:tblPr/>
              <a:tblGrid>
                <a:gridCol w="2039938">
                  <a:extLst>
                    <a:ext uri="{9D8B030D-6E8A-4147-A177-3AD203B41FA5}">
                      <a16:colId xmlns:a16="http://schemas.microsoft.com/office/drawing/2014/main" val="131913125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223448178"/>
                    </a:ext>
                  </a:extLst>
                </a:gridCol>
                <a:gridCol w="1824037">
                  <a:extLst>
                    <a:ext uri="{9D8B030D-6E8A-4147-A177-3AD203B41FA5}">
                      <a16:colId xmlns:a16="http://schemas.microsoft.com/office/drawing/2014/main" val="2935126401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998568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663205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A/(B+C)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ABC+/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/A+BC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751866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A/B+C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AB/C+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+/ABC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39200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A-B*C+D/(E+F)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ABC*-DEF+/+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+-A*BC/D+EF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24856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A*((B+C)/(D-E)+F)-G/(H-I)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ABC+DE-/F+*GHI-/-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-*A+/+BC-DEF/G-HI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726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C03C10-07D2-4F5D-B4C6-36D0F62A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7C43-E1AE-464F-8130-ABEA62C57C72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FB5E1D-4456-4292-89A2-11872C5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A587AB-67FF-4EC4-A8D4-E2DB1DDF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BD1F-9C9E-4871-992F-C006423C7CF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5282" name="Rectangle 2">
            <a:extLst>
              <a:ext uri="{FF2B5EF4-FFF2-40B4-BE49-F238E27FC236}">
                <a16:creationId xmlns:a16="http://schemas.microsoft.com/office/drawing/2014/main" id="{10BC63E1-E71E-49D3-8437-CC924673A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Rules to watch during </a:t>
            </a:r>
            <a:br>
              <a:rPr lang="en-US" altLang="en-US" sz="4000"/>
            </a:br>
            <a:r>
              <a:rPr lang="en-US" altLang="en-US" sz="4000"/>
              <a:t>Cross-conversions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CFD3D8A-54D6-4E60-9364-F66DE5B97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b="1" u="sng">
                <a:cs typeface="Times New Roman" panose="02020603050405020304" pitchFamily="18" charset="0"/>
              </a:rPr>
              <a:t>Associative Rules</a:t>
            </a:r>
            <a:endParaRPr lang="en-US" altLang="en-US" sz="280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1) + and - associate left to right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2) * and /  associate left to right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3) Exponentiation operator (^ or **) associates from right to left.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 b="1" u="sng">
                <a:cs typeface="Times New Roman" panose="02020603050405020304" pitchFamily="18" charset="0"/>
              </a:rPr>
              <a:t>Priorities and Precedence Rules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1)  + and - have the same priority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2)  * and / have the same priority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3)  (* and /) precede (+ and -)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B3AD23-94B4-4C73-8CBE-2FC553D2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C9C3-A25C-4380-A046-DB169B673C40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8C0736-E072-4F3B-8DE9-32003AFD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E9F83F-38CA-4C29-95C2-FA4D5883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B4B6-A3FC-469C-A7EB-5BC303AF96C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6306" name="Rectangle 2">
            <a:extLst>
              <a:ext uri="{FF2B5EF4-FFF2-40B4-BE49-F238E27FC236}">
                <a16:creationId xmlns:a16="http://schemas.microsoft.com/office/drawing/2014/main" id="{61611520-A603-43DF-9533-17DDE593F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Algorithm for </a:t>
            </a:r>
            <a:br>
              <a:rPr lang="en-US" altLang="en-US" sz="4000"/>
            </a:br>
            <a:r>
              <a:rPr lang="en-US" altLang="en-US" sz="4000"/>
              <a:t>Infix</a:t>
            </a:r>
            <a:r>
              <a:rPr lang="en-US" altLang="en-US" sz="4000">
                <a:sym typeface="Symbol" panose="05050102010706020507" pitchFamily="18" charset="2"/>
              </a:rPr>
              <a:t>Postfix Conversion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746A9844-ED91-4C17-97EC-5490C7AD4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824412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>
                <a:cs typeface="Times New Roman" panose="02020603050405020304" pitchFamily="18" charset="0"/>
              </a:rPr>
              <a:t>Initialize an </a:t>
            </a:r>
            <a:r>
              <a:rPr lang="tr-TR" altLang="en-US" sz="2400"/>
              <a:t>operator</a:t>
            </a:r>
            <a:r>
              <a:rPr lang="en-US" altLang="en-US" sz="2400"/>
              <a:t> stack</a:t>
            </a:r>
            <a:endParaRPr lang="tr-TR" altLang="en-US" sz="2400"/>
          </a:p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>
                <a:cs typeface="Times New Roman" panose="02020603050405020304" pitchFamily="18" charset="0"/>
              </a:rPr>
              <a:t>While not EOArithmeticExpression Do</a:t>
            </a:r>
          </a:p>
          <a:p>
            <a:pPr marL="955675" lvl="1" indent="-498475" algn="just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400">
                <a:cs typeface="Times New Roman" panose="02020603050405020304" pitchFamily="18" charset="0"/>
              </a:rPr>
              <a:t>Get next token </a:t>
            </a:r>
          </a:p>
          <a:p>
            <a:pPr marL="955675" lvl="1" indent="-498475" algn="just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400">
                <a:cs typeface="Times New Roman" panose="02020603050405020304" pitchFamily="18" charset="0"/>
              </a:rPr>
              <a:t>case </a:t>
            </a:r>
            <a:r>
              <a:rPr lang="en-US" altLang="en-US" sz="2400" u="sng">
                <a:cs typeface="Times New Roman" panose="02020603050405020304" pitchFamily="18" charset="0"/>
              </a:rPr>
              <a:t>token</a:t>
            </a:r>
            <a:r>
              <a:rPr lang="en-US" altLang="en-US" sz="2400">
                <a:cs typeface="Times New Roman" panose="02020603050405020304" pitchFamily="18" charset="0"/>
              </a:rPr>
              <a:t> of</a:t>
            </a:r>
            <a:r>
              <a:rPr lang="en-US" altLang="en-US" sz="2400"/>
              <a:t> </a:t>
            </a:r>
          </a:p>
          <a:p>
            <a:pPr marL="1624013" lvl="2" indent="-4572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1800"/>
              <a:t>‘</a:t>
            </a:r>
            <a:r>
              <a:rPr lang="tr-TR" altLang="en-US" sz="1800"/>
              <a:t>(</a:t>
            </a:r>
            <a:r>
              <a:rPr lang="en-US" altLang="en-US" sz="1800">
                <a:cs typeface="Times New Roman" panose="02020603050405020304" pitchFamily="18" charset="0"/>
                <a:sym typeface="Symbol" panose="05050102010706020507" pitchFamily="18" charset="2"/>
              </a:rPr>
              <a:t>’:</a:t>
            </a:r>
            <a:r>
              <a:rPr lang="tr-TR" altLang="en-US" sz="1800"/>
              <a:t> </a:t>
            </a:r>
            <a:r>
              <a:rPr lang="en-US" altLang="en-US" sz="180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Push; 	//assume the lowest precedence for ‘(’</a:t>
            </a:r>
          </a:p>
          <a:p>
            <a:pPr marL="1624013" lvl="2" indent="-4572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tr-TR" altLang="en-US" sz="1800"/>
              <a:t> </a:t>
            </a:r>
            <a:r>
              <a:rPr lang="en-US" altLang="en-US" sz="1800"/>
              <a:t>‘</a:t>
            </a:r>
            <a:r>
              <a:rPr lang="tr-TR" altLang="en-US" sz="1800"/>
              <a:t>)</a:t>
            </a:r>
            <a:r>
              <a:rPr lang="en-US" altLang="en-US" sz="1800"/>
              <a:t>’:</a:t>
            </a:r>
            <a:r>
              <a:rPr lang="tr-TR" altLang="en-US" sz="1800"/>
              <a:t> </a:t>
            </a:r>
            <a:r>
              <a:rPr lang="en-US" altLang="en-US" sz="1800">
                <a:cs typeface="Times New Roman" panose="02020603050405020304" pitchFamily="18" charset="0"/>
              </a:rPr>
              <a:t>Pop and place token in the incomplete postfix expression until a left parenthesis is encountered;</a:t>
            </a:r>
          </a:p>
          <a:p>
            <a:pPr marL="2184400" lvl="3" indent="-38100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cs typeface="Times New Roman" panose="02020603050405020304" pitchFamily="18" charset="0"/>
              </a:rPr>
              <a:t>  </a:t>
            </a:r>
            <a:r>
              <a:rPr lang="en-US" altLang="en-US" sz="1800">
                <a:cs typeface="Times New Roman" panose="02020603050405020304" pitchFamily="18" charset="0"/>
              </a:rPr>
              <a:t>If no left parenthesis return with failure</a:t>
            </a:r>
            <a:r>
              <a:rPr lang="en-US" altLang="en-US" sz="1600">
                <a:cs typeface="Times New Roman" panose="02020603050405020304" pitchFamily="18" charset="0"/>
              </a:rPr>
              <a:t> </a:t>
            </a:r>
          </a:p>
          <a:p>
            <a:pPr marL="1624013" lvl="2" indent="-4572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1800">
                <a:cs typeface="Times New Roman" panose="02020603050405020304" pitchFamily="18" charset="0"/>
              </a:rPr>
              <a:t> an operator:</a:t>
            </a:r>
          </a:p>
          <a:p>
            <a:pPr marL="2184400" lvl="3" indent="-3810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1600">
                <a:cs typeface="Times New Roman" panose="02020603050405020304" pitchFamily="18" charset="0"/>
              </a:rPr>
              <a:t>If empty stack or token has a higher precedence than the top stack element, push token and go to 2.i</a:t>
            </a:r>
          </a:p>
          <a:p>
            <a:pPr marL="2184400" lvl="3" indent="-3810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1600">
                <a:cs typeface="Times New Roman" panose="02020603050405020304" pitchFamily="18" charset="0"/>
              </a:rPr>
              <a:t>Else pop and place in the incomplete postfix expression and go to c </a:t>
            </a:r>
          </a:p>
          <a:p>
            <a:pPr marL="1624013" lvl="2" indent="-457200" algn="just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1800">
                <a:cs typeface="Times New Roman" panose="02020603050405020304" pitchFamily="18" charset="0"/>
              </a:rPr>
              <a:t>an operand: place token in the incomplete postfix expression </a:t>
            </a:r>
          </a:p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>
                <a:cs typeface="Times New Roman" panose="02020603050405020304" pitchFamily="18" charset="0"/>
              </a:rPr>
              <a:t>If EOArithmeticExpression </a:t>
            </a:r>
          </a:p>
          <a:p>
            <a:pPr marL="955675" lvl="1" indent="-498475" algn="just">
              <a:lnSpc>
                <a:spcPct val="8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000">
                <a:cs typeface="Times New Roman" panose="02020603050405020304" pitchFamily="18" charset="0"/>
              </a:rPr>
              <a:t>Pop and place token in the incomplete postfix expression until stack is empty</a:t>
            </a: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FED989-A9DD-44BD-B77D-75169D3D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7FF0-FAE4-438B-B55F-382C778D4DCB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77A662-07D4-445B-A09E-3A598272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2D757A6-653A-46FC-A7B3-D9C8B578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7B87-388C-4AE2-BA8E-283EF2C6763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2AD698F8-8EF5-4A62-A02D-189B98E8A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Evaluation of Arithmetic Expressions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BE6F59A6-3272-4848-B206-EE0A99EC7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Tx/>
              <a:buAutoNum type="arabicPeriod"/>
            </a:pPr>
            <a:r>
              <a:rPr lang="en-US" altLang="en-US"/>
              <a:t>Initialize an operand stack</a:t>
            </a:r>
          </a:p>
          <a:p>
            <a:pPr marL="660400" indent="-660400">
              <a:buFontTx/>
              <a:buAutoNum type="arabicPeriod"/>
            </a:pPr>
            <a:r>
              <a:rPr lang="en-US" altLang="en-US"/>
              <a:t>While </a:t>
            </a:r>
            <a:r>
              <a:rPr lang="en-US" altLang="en-US">
                <a:cs typeface="Times New Roman" panose="02020603050405020304" pitchFamily="18" charset="0"/>
              </a:rPr>
              <a:t>not EOArithmeticExpression Do</a:t>
            </a:r>
            <a:endParaRPr lang="en-US" altLang="en-US"/>
          </a:p>
          <a:p>
            <a:pPr marL="1035050" lvl="1" indent="-577850">
              <a:buFontTx/>
              <a:buAutoNum type="romanLcPeriod"/>
            </a:pPr>
            <a:r>
              <a:rPr lang="en-US" altLang="en-US"/>
              <a:t>Get next token;</a:t>
            </a:r>
          </a:p>
          <a:p>
            <a:pPr marL="1035050" lvl="1" indent="-577850">
              <a:buFontTx/>
              <a:buAutoNum type="romanLcPeriod"/>
            </a:pPr>
            <a:r>
              <a:rPr lang="en-US" altLang="en-US"/>
              <a:t>Case token of</a:t>
            </a:r>
          </a:p>
          <a:p>
            <a:pPr marL="1409700" lvl="2" indent="-495300">
              <a:buFontTx/>
              <a:buAutoNum type="alphaLcPeriod"/>
            </a:pPr>
            <a:r>
              <a:rPr lang="en-US" altLang="en-US"/>
              <a:t>an operand: push;</a:t>
            </a:r>
          </a:p>
          <a:p>
            <a:pPr marL="1409700" lvl="2" indent="-495300">
              <a:buFontTx/>
              <a:buAutoNum type="alphaLcPeriod"/>
            </a:pPr>
            <a:r>
              <a:rPr lang="en-US" altLang="en-US"/>
              <a:t>an operator:</a:t>
            </a:r>
          </a:p>
          <a:p>
            <a:pPr marL="1784350" lvl="3" indent="-412750">
              <a:buFontTx/>
              <a:buAutoNum type="alphaLcPeriod"/>
            </a:pPr>
            <a:r>
              <a:rPr lang="en-US" altLang="en-US"/>
              <a:t>if the last token was an operator, return with failure;</a:t>
            </a:r>
          </a:p>
          <a:p>
            <a:pPr marL="1784350" lvl="3" indent="-412750">
              <a:buFontTx/>
              <a:buAutoNum type="alphaLcPeriod"/>
            </a:pPr>
            <a:r>
              <a:rPr lang="en-US" altLang="en-US"/>
              <a:t>pop twice;</a:t>
            </a:r>
          </a:p>
          <a:p>
            <a:pPr marL="1784350" lvl="3" indent="-412750">
              <a:buFontTx/>
              <a:buAutoNum type="alphaLcPeriod"/>
            </a:pPr>
            <a:r>
              <a:rPr lang="en-US" altLang="en-US"/>
              <a:t>evaluate expression;</a:t>
            </a:r>
          </a:p>
          <a:p>
            <a:pPr marL="1784350" lvl="3" indent="-412750">
              <a:buFontTx/>
              <a:buAutoNum type="alphaLcPeriod"/>
            </a:pPr>
            <a:r>
              <a:rPr lang="en-US" altLang="en-US"/>
              <a:t>push result;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Veri Yer Tutucusu 3">
            <a:extLst>
              <a:ext uri="{FF2B5EF4-FFF2-40B4-BE49-F238E27FC236}">
                <a16:creationId xmlns:a16="http://schemas.microsoft.com/office/drawing/2014/main" id="{BE24C694-9542-4D1F-8956-FF6178F0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2EC0-734A-4435-B7B6-8C864DA3C569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9" name="Alt Bilgi Yer Tutucusu 4">
            <a:extLst>
              <a:ext uri="{FF2B5EF4-FFF2-40B4-BE49-F238E27FC236}">
                <a16:creationId xmlns:a16="http://schemas.microsoft.com/office/drawing/2014/main" id="{388A05AD-C755-40A1-AE41-67987AE4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0" name="Slayt Numarası Yer Tutucusu 5">
            <a:extLst>
              <a:ext uri="{FF2B5EF4-FFF2-40B4-BE49-F238E27FC236}">
                <a16:creationId xmlns:a16="http://schemas.microsoft.com/office/drawing/2014/main" id="{CC93F977-FBB4-4E8E-A323-26245D03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D372-C43F-4BF9-AADA-241DCD6F571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061EC794-9C60-49A9-826F-331F8F6E8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15888"/>
            <a:ext cx="8229600" cy="1143000"/>
          </a:xfrm>
        </p:spPr>
        <p:txBody>
          <a:bodyPr/>
          <a:lstStyle/>
          <a:p>
            <a:r>
              <a:rPr lang="en-US" altLang="en-US" sz="4000"/>
              <a:t>Evaluation of Arithmetic Expressions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22B1AB80-0971-4F3C-898B-907CB2C78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0525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Example: </a:t>
            </a:r>
            <a:r>
              <a:rPr lang="en-US" altLang="en-US">
                <a:solidFill>
                  <a:srgbClr val="0000FF"/>
                </a:solidFill>
              </a:rPr>
              <a:t>9 8 8 6 - / 2*1+- = ?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227487" name="Group 159">
            <a:extLst>
              <a:ext uri="{FF2B5EF4-FFF2-40B4-BE49-F238E27FC236}">
                <a16:creationId xmlns:a16="http://schemas.microsoft.com/office/drawing/2014/main" id="{86DD1BCB-FADD-465F-B11D-4A2D3618E17D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1700213"/>
          <a:ext cx="6937375" cy="4389120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245676159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31676544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637373284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Token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Stack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384950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336286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676835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9 8 8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817728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9 8 8 6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62248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9 8 2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8-6=2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492916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9 4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8/2=4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826248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9 4 2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96072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9 8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4*2=8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148857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9 8 1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26448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9 9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8+1=9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80314"/>
                  </a:ext>
                </a:extLst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9-9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854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027004-C949-4D4C-8900-75FE99FF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82DB-F364-4711-93B7-9474FDD7CF08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9DE7BA-3D9D-4408-8ADD-78DCC249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424962-230B-49ED-9D9E-6F54A5E9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8314-64DF-4535-AB1C-70A51712AF9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8B659766-01B7-4BD0-B55B-85403A9C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Stacks (Y</a:t>
            </a:r>
            <a:r>
              <a:rPr lang="tr-TR" altLang="en-US"/>
              <a:t>ığın</a:t>
            </a:r>
            <a:r>
              <a:rPr lang="en-US" altLang="en-US"/>
              <a:t>lar)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335F3A0F-82D0-4E6A-9009-D3CAE826B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stack</a:t>
            </a:r>
            <a:r>
              <a:rPr lang="en-US" altLang="en-US"/>
              <a:t> is a list of data with the restriction that </a:t>
            </a:r>
            <a:r>
              <a:rPr lang="en-US" altLang="en-US" i="1"/>
              <a:t>data can be retrieved from or inserted to the “top” of the list</a:t>
            </a:r>
            <a:r>
              <a:rPr lang="en-US" altLang="en-US"/>
              <a:t>.  </a:t>
            </a:r>
          </a:p>
          <a:p>
            <a:pPr marL="609600" indent="-609600"/>
            <a:r>
              <a:rPr lang="en-US" altLang="en-US"/>
              <a:t>By “</a:t>
            </a:r>
            <a:r>
              <a:rPr lang="en-US" altLang="en-US">
                <a:solidFill>
                  <a:srgbClr val="FF0000"/>
                </a:solidFill>
              </a:rPr>
              <a:t>top</a:t>
            </a:r>
            <a:r>
              <a:rPr lang="en-US" altLang="en-US"/>
              <a:t>” we mean a </a:t>
            </a:r>
            <a:r>
              <a:rPr lang="en-US" altLang="en-US" i="1"/>
              <a:t>pointer pointing to the element that is last added to the list</a:t>
            </a:r>
            <a:r>
              <a:rPr lang="en-US" altLang="en-US"/>
              <a:t>.</a:t>
            </a:r>
          </a:p>
          <a:p>
            <a:pPr marL="609600" indent="-609600"/>
            <a:r>
              <a:rPr lang="en-US" altLang="en-US"/>
              <a:t>A stack is a </a:t>
            </a:r>
            <a:r>
              <a:rPr lang="en-US" altLang="en-US" i="1">
                <a:solidFill>
                  <a:srgbClr val="FF0000"/>
                </a:solidFill>
              </a:rPr>
              <a:t>last-in-first-out (LIFO)</a:t>
            </a:r>
            <a:r>
              <a:rPr lang="en-US" altLang="en-US"/>
              <a:t> 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87E9E1-80C9-4344-944F-52077730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1176-95C0-4B4B-822D-4C1A7C16DECA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98A83B-00AE-4E5A-9346-FCEE623C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076CC5-EB88-438F-BC97-64DC4FC1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7EDD-ED84-45FE-A299-939206BE32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9A78187D-2D54-4B76-912B-017B06403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Stacks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730197D4-95E0-41D8-9050-CC040607E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524000" algn="l"/>
              </a:tabLst>
            </a:pPr>
            <a:r>
              <a:rPr lang="en-US" altLang="en-US"/>
              <a:t>Two basic operations related to stacks:</a:t>
            </a:r>
          </a:p>
          <a:p>
            <a:pPr lvl="1">
              <a:tabLst>
                <a:tab pos="1524000" algn="l"/>
              </a:tabLst>
            </a:pPr>
            <a:r>
              <a:rPr lang="en-US" altLang="en-US" i="1">
                <a:solidFill>
                  <a:srgbClr val="FF0000"/>
                </a:solidFill>
              </a:rPr>
              <a:t>Push</a:t>
            </a:r>
            <a:r>
              <a:rPr lang="en-US" altLang="en-US"/>
              <a:t> (Put data to the top of the stack)</a:t>
            </a:r>
          </a:p>
          <a:p>
            <a:pPr lvl="1">
              <a:tabLst>
                <a:tab pos="1524000" algn="l"/>
              </a:tabLst>
            </a:pPr>
            <a:r>
              <a:rPr lang="en-US" altLang="en-US" i="1">
                <a:solidFill>
                  <a:srgbClr val="FF0000"/>
                </a:solidFill>
              </a:rPr>
              <a:t>Pop</a:t>
            </a:r>
            <a:r>
              <a:rPr lang="en-US" altLang="en-US"/>
              <a:t>	(Retrieve data from the top of the stack)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8F9E1C-7BB3-4758-AEEB-9B9380AA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73A-3E24-4F34-A27A-799D309374D9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AD2670-929F-4918-93A8-1995D073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1E1B30-F169-442C-ACD6-A250BB24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D1D-DDB5-45C1-B29E-E56FED509C1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E649354C-82FE-4574-AFFF-ADBB5707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260350"/>
            <a:ext cx="8229600" cy="1143000"/>
          </a:xfrm>
        </p:spPr>
        <p:txBody>
          <a:bodyPr/>
          <a:lstStyle/>
          <a:p>
            <a:r>
              <a:rPr lang="en-US" altLang="en-US"/>
              <a:t>Array Implementation of Stacks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31475C3-D015-41E9-A194-19241BA4E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>
                <a:cs typeface="Times New Roman" panose="02020603050405020304" pitchFamily="18" charset="0"/>
              </a:rPr>
              <a:t>Stacks can be </a:t>
            </a:r>
            <a:r>
              <a:rPr lang="en-US" altLang="en-US" sz="2800" i="1">
                <a:cs typeface="Times New Roman" panose="02020603050405020304" pitchFamily="18" charset="0"/>
              </a:rPr>
              <a:t>implemented by </a:t>
            </a:r>
            <a:r>
              <a:rPr lang="en-US" altLang="en-US" sz="2800" i="1">
                <a:solidFill>
                  <a:srgbClr val="FF0000"/>
                </a:solidFill>
                <a:cs typeface="Times New Roman" panose="02020603050405020304" pitchFamily="18" charset="0"/>
              </a:rPr>
              <a:t>arrays</a:t>
            </a:r>
            <a:r>
              <a:rPr lang="en-US" altLang="en-US" sz="2800">
                <a:cs typeface="Times New Roman" panose="02020603050405020304" pitchFamily="18" charset="0"/>
              </a:rPr>
              <a:t>.  </a:t>
            </a:r>
            <a:endParaRPr lang="tr-TR" altLang="en-US" sz="2800"/>
          </a:p>
          <a:p>
            <a:pPr algn="just"/>
            <a:r>
              <a:rPr lang="en-US" altLang="en-US" sz="2800">
                <a:cs typeface="Times New Roman" panose="02020603050405020304" pitchFamily="18" charset="0"/>
              </a:rPr>
              <a:t>During the execution</a:t>
            </a:r>
            <a:r>
              <a:rPr lang="tr-TR" altLang="en-US" sz="2800"/>
              <a:t>,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tr-TR" altLang="en-US" sz="2800" i="1">
                <a:cs typeface="Times New Roman" panose="02020603050405020304" pitchFamily="18" charset="0"/>
              </a:rPr>
              <a:t>the </a:t>
            </a:r>
            <a:r>
              <a:rPr lang="en-US" altLang="en-US" sz="2800" i="1">
                <a:cs typeface="Times New Roman" panose="02020603050405020304" pitchFamily="18" charset="0"/>
              </a:rPr>
              <a:t>s</a:t>
            </a:r>
            <a:r>
              <a:rPr lang="tr-TR" altLang="en-US" sz="2800" i="1"/>
              <a:t>tac</a:t>
            </a:r>
            <a:r>
              <a:rPr lang="en-US" altLang="en-US" sz="2800" i="1">
                <a:cs typeface="Times New Roman" panose="02020603050405020304" pitchFamily="18" charset="0"/>
              </a:rPr>
              <a:t>k</a:t>
            </a:r>
            <a:r>
              <a:rPr lang="en-US" altLang="en-US" sz="2800">
                <a:cs typeface="Times New Roman" panose="02020603050405020304" pitchFamily="18" charset="0"/>
              </a:rPr>
              <a:t> </a:t>
            </a:r>
            <a:r>
              <a:rPr lang="en-US" altLang="en-US" sz="2800" i="1">
                <a:cs typeface="Times New Roman" panose="02020603050405020304" pitchFamily="18" charset="0"/>
              </a:rPr>
              <a:t>can </a:t>
            </a:r>
            <a:endParaRPr lang="tr-TR" altLang="en-US" sz="2800" i="1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grow </a:t>
            </a:r>
            <a:r>
              <a:rPr lang="tr-TR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by push</a:t>
            </a:r>
            <a:r>
              <a:rPr lang="tr-TR" altLang="en-US" sz="2400" i="1">
                <a:cs typeface="Times New Roman" panose="02020603050405020304" pitchFamily="18" charset="0"/>
              </a:rPr>
              <a:t> operations, </a:t>
            </a:r>
            <a:r>
              <a:rPr lang="en-US" altLang="en-US" sz="2400" i="1">
                <a:cs typeface="Times New Roman" panose="02020603050405020304" pitchFamily="18" charset="0"/>
              </a:rPr>
              <a:t>or </a:t>
            </a:r>
            <a:endParaRPr lang="tr-TR" altLang="en-US" sz="2400" i="1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shrink</a:t>
            </a:r>
            <a:r>
              <a:rPr lang="en-US" altLang="en-US" sz="24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tr-TR" altLang="en-US" sz="2400" i="1">
                <a:solidFill>
                  <a:srgbClr val="FF0000"/>
                </a:solidFill>
                <a:cs typeface="Times New Roman" panose="02020603050405020304" pitchFamily="18" charset="0"/>
              </a:rPr>
              <a:t>by pop</a:t>
            </a:r>
            <a:r>
              <a:rPr lang="tr-TR" altLang="en-US" sz="2400">
                <a:cs typeface="Times New Roman" panose="02020603050405020304" pitchFamily="18" charset="0"/>
              </a:rPr>
              <a:t> </a:t>
            </a:r>
            <a:r>
              <a:rPr lang="tr-TR" altLang="en-US" sz="2400" i="1">
                <a:cs typeface="Times New Roman" panose="02020603050405020304" pitchFamily="18" charset="0"/>
              </a:rPr>
              <a:t>operations</a:t>
            </a:r>
          </a:p>
          <a:p>
            <a:pPr algn="just"/>
            <a:r>
              <a:rPr lang="en-US" altLang="en-US" sz="2800" i="1">
                <a:cs typeface="Times New Roman" panose="02020603050405020304" pitchFamily="18" charset="0"/>
              </a:rPr>
              <a:t>within this array</a:t>
            </a:r>
            <a:r>
              <a:rPr lang="en-US" altLang="en-US" sz="2800">
                <a:cs typeface="Times New Roman" panose="02020603050405020304" pitchFamily="18" charset="0"/>
              </a:rPr>
              <a:t>. </a:t>
            </a:r>
            <a:endParaRPr lang="tr-TR" altLang="en-US" sz="2800"/>
          </a:p>
          <a:p>
            <a:pPr algn="just"/>
            <a:r>
              <a:rPr lang="en-US" altLang="en-US" sz="2800">
                <a:cs typeface="Times New Roman" panose="02020603050405020304" pitchFamily="18" charset="0"/>
              </a:rPr>
              <a:t>One end of the array is the bottom and insertions and deletions</a:t>
            </a:r>
            <a:r>
              <a:rPr lang="tr-TR" altLang="en-US" sz="2800">
                <a:cs typeface="Times New Roman" panose="02020603050405020304" pitchFamily="18" charset="0"/>
              </a:rPr>
              <a:t> (removals)</a:t>
            </a:r>
            <a:r>
              <a:rPr lang="en-US" altLang="en-US" sz="2800">
                <a:cs typeface="Times New Roman" panose="02020603050405020304" pitchFamily="18" charset="0"/>
              </a:rPr>
              <a:t> are made from the other end. </a:t>
            </a:r>
            <a:endParaRPr lang="tr-TR" altLang="en-US" sz="2800"/>
          </a:p>
          <a:p>
            <a:pPr algn="just"/>
            <a:r>
              <a:rPr lang="en-US" altLang="en-US" sz="2800">
                <a:cs typeface="Times New Roman" panose="02020603050405020304" pitchFamily="18" charset="0"/>
              </a:rPr>
              <a:t>We also need another field that, at each point</a:t>
            </a:r>
            <a:r>
              <a:rPr lang="tr-TR" altLang="en-US" sz="2800"/>
              <a:t>,</a:t>
            </a:r>
            <a:r>
              <a:rPr lang="en-US" altLang="en-US" sz="2800">
                <a:cs typeface="Times New Roman" panose="02020603050405020304" pitchFamily="18" charset="0"/>
              </a:rPr>
              <a:t> keeps track of the current position of the </a:t>
            </a:r>
            <a:r>
              <a:rPr lang="en-US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top</a:t>
            </a:r>
            <a:r>
              <a:rPr lang="en-US" altLang="en-US" sz="2800">
                <a:cs typeface="Times New Roman" panose="02020603050405020304" pitchFamily="18" charset="0"/>
              </a:rPr>
              <a:t> of the </a:t>
            </a:r>
            <a:r>
              <a:rPr lang="en-US" altLang="en-US" sz="2800" i="1">
                <a:cs typeface="Times New Roman" panose="02020603050405020304" pitchFamily="18" charset="0"/>
              </a:rPr>
              <a:t>stack</a:t>
            </a:r>
            <a:r>
              <a:rPr lang="en-US" altLang="en-US" sz="280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i Yer Tutucusu 3">
            <a:extLst>
              <a:ext uri="{FF2B5EF4-FFF2-40B4-BE49-F238E27FC236}">
                <a16:creationId xmlns:a16="http://schemas.microsoft.com/office/drawing/2014/main" id="{E478EB04-7165-407B-968F-9F64EB7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63FE-C60E-4EFE-8D14-05D465E399B9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7" name="Alt Bilgi Yer Tutucusu 4">
            <a:extLst>
              <a:ext uri="{FF2B5EF4-FFF2-40B4-BE49-F238E27FC236}">
                <a16:creationId xmlns:a16="http://schemas.microsoft.com/office/drawing/2014/main" id="{586BF021-8EA6-4ED2-9E72-94C30C40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Slayt Numarası Yer Tutucusu 5">
            <a:extLst>
              <a:ext uri="{FF2B5EF4-FFF2-40B4-BE49-F238E27FC236}">
                <a16:creationId xmlns:a16="http://schemas.microsoft.com/office/drawing/2014/main" id="{42FDEDE4-602E-4154-9D0C-B6530B8C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0408-53E4-460E-A7FE-432266F79D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C1CE8EAD-87F9-402A-AB61-7A687DFC6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260350"/>
            <a:ext cx="8229600" cy="1143000"/>
          </a:xfrm>
        </p:spPr>
        <p:txBody>
          <a:bodyPr/>
          <a:lstStyle/>
          <a:p>
            <a:r>
              <a:rPr lang="en-US" altLang="en-US"/>
              <a:t>Sample C Implementation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C8734B40-FFE9-45EE-B830-8CA68B3C0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628775"/>
            <a:ext cx="5267325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#define stackSize …;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struct </a:t>
            </a:r>
            <a:r>
              <a:rPr lang="tr-TR" altLang="en-US" sz="2400">
                <a:latin typeface="Tahoma" panose="020B0604030504040204" pitchFamily="34" charset="0"/>
              </a:rPr>
              <a:t>data</a:t>
            </a:r>
            <a:r>
              <a:rPr lang="en-US" altLang="en-US" sz="2400">
                <a:latin typeface="Tahoma" panose="020B0604030504040204" pitchFamily="34" charset="0"/>
              </a:rPr>
              <a:t>Type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typedef struct dataType </a:t>
            </a:r>
            <a:r>
              <a:rPr lang="tr-TR" altLang="en-US" sz="2400">
                <a:latin typeface="Tahoma" panose="020B0604030504040204" pitchFamily="34" charset="0"/>
              </a:rPr>
              <a:t>my</a:t>
            </a:r>
            <a:r>
              <a:rPr lang="en-US" altLang="en-US" sz="2400">
                <a:latin typeface="Tahoma" panose="020B0604030504040204" pitchFamily="34" charset="0"/>
              </a:rPr>
              <a:t>Type;</a:t>
            </a:r>
            <a:r>
              <a:rPr lang="tr-TR" altLang="en-US" sz="2400">
                <a:latin typeface="Tahoma" panose="020B0604030504040204" pitchFamily="34" charset="0"/>
              </a:rPr>
              <a:t>		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struct stackType {</a:t>
            </a:r>
            <a:r>
              <a:rPr lang="tr-TR" altLang="en-US" sz="2400">
                <a:latin typeface="Tahoma" panose="020B0604030504040204" pitchFamily="34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int top;</a:t>
            </a:r>
            <a:r>
              <a:rPr lang="tr-TR" altLang="en-US" sz="2400">
                <a:latin typeface="Tahoma" panose="020B0604030504040204" pitchFamily="34" charset="0"/>
              </a:rPr>
              <a:t>			</a:t>
            </a:r>
            <a:endParaRPr lang="en-US" altLang="en-US" sz="24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</a:t>
            </a:r>
            <a:r>
              <a:rPr lang="tr-TR" altLang="en-US" sz="2400">
                <a:latin typeface="Tahoma" panose="020B0604030504040204" pitchFamily="34" charset="0"/>
              </a:rPr>
              <a:t>my</a:t>
            </a:r>
            <a:r>
              <a:rPr lang="en-US" altLang="en-US" sz="2400">
                <a:latin typeface="Tahoma" panose="020B0604030504040204" pitchFamily="34" charset="0"/>
              </a:rPr>
              <a:t>Type </a:t>
            </a:r>
            <a:r>
              <a:rPr lang="tr-TR" altLang="en-US" sz="2400">
                <a:latin typeface="Tahoma" panose="020B0604030504040204" pitchFamily="34" charset="0"/>
              </a:rPr>
              <a:t>items</a:t>
            </a:r>
            <a:r>
              <a:rPr lang="en-US" altLang="en-US" sz="2400">
                <a:latin typeface="Tahoma" panose="020B0604030504040204" pitchFamily="34" charset="0"/>
              </a:rPr>
              <a:t>[stackSize];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typedef struct stackType stackType;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stackType stack;</a:t>
            </a:r>
          </a:p>
        </p:txBody>
      </p:sp>
      <p:sp>
        <p:nvSpPr>
          <p:cNvPr id="194564" name="AutoShape 4">
            <a:extLst>
              <a:ext uri="{FF2B5EF4-FFF2-40B4-BE49-F238E27FC236}">
                <a16:creationId xmlns:a16="http://schemas.microsoft.com/office/drawing/2014/main" id="{9D0AC4CA-A253-4C1E-86E7-B4DF6065D09C}"/>
              </a:ext>
            </a:extLst>
          </p:cNvPr>
          <p:cNvSpPr>
            <a:spLocks/>
          </p:cNvSpPr>
          <p:nvPr/>
        </p:nvSpPr>
        <p:spPr bwMode="auto">
          <a:xfrm>
            <a:off x="5508625" y="3644900"/>
            <a:ext cx="153988" cy="1441450"/>
          </a:xfrm>
          <a:prstGeom prst="rightBrace">
            <a:avLst>
              <a:gd name="adj1" fmla="val 780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5" name="Text Box 5">
            <a:extLst>
              <a:ext uri="{FF2B5EF4-FFF2-40B4-BE49-F238E27FC236}">
                <a16:creationId xmlns:a16="http://schemas.microsoft.com/office/drawing/2014/main" id="{E36B8F46-543F-4611-8679-50BD779D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407670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en-US" sz="2400" i="1">
                <a:solidFill>
                  <a:srgbClr val="FF0000"/>
                </a:solidFill>
              </a:rPr>
              <a:t>stack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700693-74D5-4AEB-B93A-BA58BD50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BF701-39C8-4E7C-8C5A-CB40159C6EBA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760761-BC41-4225-BC7B-A906AEA4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F31DA5-F304-4D03-BA4D-832513EE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6958-698C-4ED0-9B2B-6D52144EAC2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DCF4CBBA-CCDB-439F-B523-82E574BC1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Sample C Implementation… isEmpty()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D69AC5A-0DE7-445F-B4C7-1E82E8515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//</a:t>
            </a:r>
            <a:r>
              <a:rPr lang="en-US" altLang="en-US">
                <a:latin typeface="Tahoma" panose="020B0604030504040204" pitchFamily="34" charset="0"/>
              </a:rPr>
              <a:t>Initialize Stack (i.e., set value of top to 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stack.top=-1;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int isEmpty(stackType 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	if (s</a:t>
            </a:r>
            <a:r>
              <a:rPr lang="tr-TR" altLang="en-US">
                <a:latin typeface="Tahoma" panose="020B0604030504040204" pitchFamily="34" charset="0"/>
              </a:rPr>
              <a:t>.</a:t>
            </a:r>
            <a:r>
              <a:rPr lang="en-US" altLang="en-US">
                <a:latin typeface="Tahoma" panose="020B0604030504040204" pitchFamily="34" charset="0"/>
              </a:rPr>
              <a:t>top == -1)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		return 1; //meaning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	else return 0; //meaning false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5">
            <a:extLst>
              <a:ext uri="{FF2B5EF4-FFF2-40B4-BE49-F238E27FC236}">
                <a16:creationId xmlns:a16="http://schemas.microsoft.com/office/drawing/2014/main" id="{4DFD80B7-0314-455A-B822-0416EDBE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BF11-3AA5-472C-9DEC-6A25D8C0C91D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8" name="Alt Bilgi Yer Tutucusu 6">
            <a:extLst>
              <a:ext uri="{FF2B5EF4-FFF2-40B4-BE49-F238E27FC236}">
                <a16:creationId xmlns:a16="http://schemas.microsoft.com/office/drawing/2014/main" id="{B45092A9-1791-4AF9-9F32-C5B0F3E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7">
            <a:extLst>
              <a:ext uri="{FF2B5EF4-FFF2-40B4-BE49-F238E27FC236}">
                <a16:creationId xmlns:a16="http://schemas.microsoft.com/office/drawing/2014/main" id="{05E16654-CD14-48D6-9129-042373F3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35B8-62CA-4559-B66C-C417DE5167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0B9B517C-6154-4B1C-A9B9-37ECAE9EC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Operation</a:t>
            </a:r>
          </a:p>
        </p:txBody>
      </p:sp>
      <p:graphicFrame>
        <p:nvGraphicFramePr>
          <p:cNvPr id="198660" name="Object 4">
            <a:extLst>
              <a:ext uri="{FF2B5EF4-FFF2-40B4-BE49-F238E27FC236}">
                <a16:creationId xmlns:a16="http://schemas.microsoft.com/office/drawing/2014/main" id="{71829B1C-A97A-4B07-9E4F-CC464F9AA88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92275" y="2565400"/>
          <a:ext cx="162877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4" name="Bitmap Image" r:id="rId3" imgW="1628571" imgH="2486372" progId="Paint.Picture">
                  <p:embed/>
                </p:oleObj>
              </mc:Choice>
              <mc:Fallback>
                <p:oleObj name="Bitmap Image" r:id="rId3" imgW="1628571" imgH="248637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1628775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Object 6">
            <a:extLst>
              <a:ext uri="{FF2B5EF4-FFF2-40B4-BE49-F238E27FC236}">
                <a16:creationId xmlns:a16="http://schemas.microsoft.com/office/drawing/2014/main" id="{ED59CA2A-1B48-40F4-851F-F6D453520C2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3068638"/>
          <a:ext cx="1628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5" name="Bitmap Image" r:id="rId5" imgW="1628571" imgH="409632" progId="Paint.Picture">
                  <p:embed/>
                </p:oleObj>
              </mc:Choice>
              <mc:Fallback>
                <p:oleObj name="Bitmap Image" r:id="rId5" imgW="1628571" imgH="40963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1628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Object 8">
            <a:extLst>
              <a:ext uri="{FF2B5EF4-FFF2-40B4-BE49-F238E27FC236}">
                <a16:creationId xmlns:a16="http://schemas.microsoft.com/office/drawing/2014/main" id="{53937A97-DFD7-4054-972D-07D69A94E3E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3141663"/>
          <a:ext cx="1657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6" name="Bitmap Image" r:id="rId7" imgW="1657581" imgH="295238" progId="Paint.Picture">
                  <p:embed/>
                </p:oleObj>
              </mc:Choice>
              <mc:Fallback>
                <p:oleObj name="Bitmap Image" r:id="rId7" imgW="1657581" imgH="295238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41663"/>
                        <a:ext cx="1657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7" name="Rectangle 11">
            <a:extLst>
              <a:ext uri="{FF2B5EF4-FFF2-40B4-BE49-F238E27FC236}">
                <a16:creationId xmlns:a16="http://schemas.microsoft.com/office/drawing/2014/main" id="{3041CA78-A20A-4227-B822-6AEFF192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221163"/>
            <a:ext cx="3851275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tr-TR" altLang="en-US" sz="1400"/>
              <a:t>int </a:t>
            </a:r>
            <a:r>
              <a:rPr lang="en-US" altLang="en-US" sz="1400"/>
              <a:t>pop(</a:t>
            </a:r>
            <a:r>
              <a:rPr lang="tr-TR" altLang="en-US" sz="1400"/>
              <a:t>s</a:t>
            </a:r>
            <a:r>
              <a:rPr lang="en-US" altLang="en-US" sz="1400"/>
              <a:t>tack</a:t>
            </a:r>
            <a:r>
              <a:rPr lang="tr-TR" altLang="en-US" sz="1400"/>
              <a:t>Type</a:t>
            </a:r>
            <a:r>
              <a:rPr lang="en-US" altLang="en-US" sz="1400"/>
              <a:t> *sptr</a:t>
            </a:r>
            <a:r>
              <a:rPr lang="tr-TR" altLang="en-US" sz="1400"/>
              <a:t>,</a:t>
            </a:r>
            <a:r>
              <a:rPr lang="tr-TR" altLang="en-US" sz="1400">
                <a:solidFill>
                  <a:srgbClr val="969696"/>
                </a:solidFill>
              </a:rPr>
              <a:t> </a:t>
            </a:r>
            <a:r>
              <a:rPr lang="tr-TR" altLang="en-US" sz="1400"/>
              <a:t>myType </a:t>
            </a:r>
            <a:r>
              <a:rPr lang="en-US" altLang="en-US" sz="1400"/>
              <a:t>*node) {</a:t>
            </a:r>
          </a:p>
          <a:p>
            <a:r>
              <a:rPr lang="tr-TR" altLang="en-US" sz="1400"/>
              <a:t>  </a:t>
            </a:r>
            <a:r>
              <a:rPr lang="en-US" altLang="en-US" sz="1400"/>
              <a:t>if ( </a:t>
            </a:r>
            <a:r>
              <a:rPr lang="tr-TR" altLang="en-US" sz="1400"/>
              <a:t>isE</a:t>
            </a:r>
            <a:r>
              <a:rPr lang="en-US" altLang="en-US" sz="1400"/>
              <a:t>mpty(</a:t>
            </a:r>
            <a:r>
              <a:rPr lang="tr-TR" altLang="en-US" sz="1400"/>
              <a:t>*</a:t>
            </a:r>
            <a:r>
              <a:rPr lang="en-US" altLang="en-US" sz="1400"/>
              <a:t>sptr) ) {</a:t>
            </a:r>
          </a:p>
          <a:p>
            <a:r>
              <a:rPr lang="en-US" altLang="en-US" sz="1400"/>
              <a:t>          printf("stack empty");</a:t>
            </a:r>
          </a:p>
          <a:p>
            <a:r>
              <a:rPr lang="en-US" altLang="en-US" sz="1400"/>
              <a:t>          </a:t>
            </a:r>
            <a:r>
              <a:rPr lang="tr-TR" altLang="en-US" sz="1400"/>
              <a:t>return </a:t>
            </a:r>
            <a:r>
              <a:rPr lang="en-US" altLang="en-US" sz="1400"/>
              <a:t>0; //failure</a:t>
            </a:r>
          </a:p>
          <a:p>
            <a:r>
              <a:rPr lang="en-US" altLang="en-US" sz="1400"/>
              <a:t>   }</a:t>
            </a:r>
          </a:p>
          <a:p>
            <a:r>
              <a:rPr lang="tr-TR" altLang="en-US" sz="1400"/>
              <a:t>   </a:t>
            </a:r>
            <a:r>
              <a:rPr lang="en-US" altLang="en-US" sz="1400"/>
              <a:t>*node = sptr</a:t>
            </a:r>
            <a:r>
              <a:rPr lang="tr-TR" altLang="en-US" sz="1400"/>
              <a:t>-&gt;</a:t>
            </a:r>
            <a:r>
              <a:rPr lang="en-US" altLang="en-US" sz="1400"/>
              <a:t>items[sptr</a:t>
            </a:r>
            <a:r>
              <a:rPr lang="tr-TR" altLang="en-US" sz="1400"/>
              <a:t>-&gt;</a:t>
            </a:r>
            <a:r>
              <a:rPr lang="en-US" altLang="en-US" sz="1400"/>
              <a:t>top];</a:t>
            </a:r>
          </a:p>
          <a:p>
            <a:r>
              <a:rPr lang="en-US" altLang="en-US" sz="1400"/>
              <a:t>   sptr</a:t>
            </a:r>
            <a:r>
              <a:rPr lang="tr-TR" altLang="en-US" sz="1400"/>
              <a:t>-&gt;</a:t>
            </a:r>
            <a:r>
              <a:rPr lang="en-US" altLang="en-US" sz="1400"/>
              <a:t>top</a:t>
            </a:r>
            <a:r>
              <a:rPr lang="tr-TR" altLang="en-US" sz="1400"/>
              <a:t>--</a:t>
            </a:r>
            <a:r>
              <a:rPr lang="en-US" altLang="en-US" sz="1400"/>
              <a:t>	; </a:t>
            </a:r>
            <a:r>
              <a:rPr lang="en-US" altLang="en-US" sz="1300"/>
              <a:t>//or *node = sptr</a:t>
            </a:r>
            <a:r>
              <a:rPr lang="tr-TR" altLang="en-US" sz="1300"/>
              <a:t>-&gt;</a:t>
            </a:r>
            <a:r>
              <a:rPr lang="en-US" altLang="en-US" sz="1300"/>
              <a:t>items[sptr</a:t>
            </a:r>
            <a:r>
              <a:rPr lang="tr-TR" altLang="en-US" sz="1300"/>
              <a:t>-&gt;</a:t>
            </a:r>
            <a:r>
              <a:rPr lang="en-US" altLang="en-US" sz="1300"/>
              <a:t>top--];</a:t>
            </a:r>
          </a:p>
          <a:p>
            <a:r>
              <a:rPr lang="tr-TR" altLang="en-US" sz="1400"/>
              <a:t>   </a:t>
            </a:r>
            <a:r>
              <a:rPr lang="en-US" altLang="en-US" sz="1400"/>
              <a:t>return</a:t>
            </a:r>
            <a:r>
              <a:rPr lang="tr-TR" altLang="en-US" sz="1400"/>
              <a:t> </a:t>
            </a:r>
            <a:r>
              <a:rPr lang="en-US" altLang="en-US" sz="1400"/>
              <a:t>1; //success</a:t>
            </a:r>
            <a:r>
              <a:rPr lang="tr-TR" altLang="en-US" sz="1400"/>
              <a:t> </a:t>
            </a:r>
          </a:p>
          <a:p>
            <a:r>
              <a:rPr lang="en-US" altLang="en-US" sz="140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98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198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0.00052 -0.19166 C 0.0882 -0.21203 0.42709 -0.20208 0.52587 -0.12175 C 0.62465 -0.04143 0.57934 0.20417 0.5934 0.28982 " pathEditMode="relative" rAng="0" ptsTypes="AaaA">
                                      <p:cBhvr>
                                        <p:cTn id="13" dur="10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fill="hold"/>
                                        <p:tgtEl>
                                          <p:spTgt spid="198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0.05254 " pathEditMode="relative" ptsTypes="AA">
                                      <p:cBhvr>
                                        <p:cTn id="20" dur="1000" fill="hold"/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CA44C6-8BDA-4782-9423-CCADDE83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C7EE-9038-45A1-8AEF-7F34F37893FF}" type="datetime4">
              <a:rPr lang="en-US" altLang="en-US"/>
              <a:pPr/>
              <a:t>November 3, 2022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320BF-DFE7-43B3-A4F2-3456FA2D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A361BD-7C60-4A2D-87D6-D0DA6EBE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C09-EF26-4965-916C-D92F8E4510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D205F4A3-CD62-4C57-8FCE-DA29F9B9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C Implementation… pop()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4D6EF6D-749E-4791-9F37-3A64B91E7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tr-TR" altLang="en-US">
                <a:latin typeface="Tahoma" panose="020B0604030504040204" pitchFamily="34" charset="0"/>
              </a:rPr>
              <a:t>int 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pop(</a:t>
            </a:r>
            <a:r>
              <a:rPr lang="tr-TR" altLang="en-US">
                <a:latin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tack</a:t>
            </a:r>
            <a:r>
              <a:rPr lang="tr-TR" altLang="en-US">
                <a:latin typeface="Tahoma" panose="020B0604030504040204" pitchFamily="34" charset="0"/>
                <a:cs typeface="Times New Roman" panose="02020603050405020304" pitchFamily="18" charset="0"/>
              </a:rPr>
              <a:t>Type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 *sptr</a:t>
            </a:r>
            <a:r>
              <a:rPr lang="tr-TR" altLang="en-US">
                <a:latin typeface="Tahoma" panose="020B0604030504040204" pitchFamily="34" charset="0"/>
              </a:rPr>
              <a:t>,</a:t>
            </a:r>
            <a:r>
              <a:rPr lang="tr-TR" altLang="en-US">
                <a:solidFill>
                  <a:srgbClr val="969696"/>
                </a:solidFill>
                <a:latin typeface="Tahoma" panose="020B0604030504040204" pitchFamily="34" charset="0"/>
              </a:rPr>
              <a:t> </a:t>
            </a:r>
            <a:r>
              <a:rPr lang="tr-TR" altLang="en-US">
                <a:latin typeface="Tahoma" panose="020B0604030504040204" pitchFamily="34" charset="0"/>
              </a:rPr>
              <a:t>myType </a:t>
            </a:r>
            <a:r>
              <a:rPr lang="en-US" altLang="en-US">
                <a:latin typeface="Tahoma" panose="020B0604030504040204" pitchFamily="34" charset="0"/>
              </a:rPr>
              <a:t>*node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altLang="en-US">
                <a:latin typeface="Tahoma" panose="020B0604030504040204" pitchFamily="34" charset="0"/>
              </a:rPr>
              <a:t>  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if ( </a:t>
            </a:r>
            <a:r>
              <a:rPr lang="tr-TR" altLang="en-US">
                <a:latin typeface="Tahoma" panose="020B0604030504040204" pitchFamily="34" charset="0"/>
              </a:rPr>
              <a:t>isE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mpty(</a:t>
            </a:r>
            <a:r>
              <a:rPr lang="tr-TR" altLang="en-US">
                <a:latin typeface="Arial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sptr) ) 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          printf("stack empty");</a:t>
            </a:r>
            <a:endParaRPr lang="en-US" altLang="en-US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          </a:t>
            </a:r>
            <a:r>
              <a:rPr lang="tr-TR" altLang="en-US">
                <a:latin typeface="Tahoma" panose="020B0604030504040204" pitchFamily="34" charset="0"/>
              </a:rPr>
              <a:t>return </a:t>
            </a:r>
            <a:r>
              <a:rPr lang="en-US" altLang="en-US">
                <a:latin typeface="Tahoma" panose="020B0604030504040204" pitchFamily="34" charset="0"/>
              </a:rPr>
              <a:t>0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; //failure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   }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altLang="en-US">
                <a:latin typeface="Tahoma" panose="020B0604030504040204" pitchFamily="34" charset="0"/>
              </a:rPr>
              <a:t>   </a:t>
            </a:r>
            <a:r>
              <a:rPr lang="en-US" altLang="en-US">
                <a:latin typeface="Tahoma" panose="020B0604030504040204" pitchFamily="34" charset="0"/>
              </a:rPr>
              <a:t>*node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 = sptr</a:t>
            </a:r>
            <a:r>
              <a:rPr lang="tr-TR" altLang="en-US">
                <a:latin typeface="Tahoma" panose="020B0604030504040204" pitchFamily="34" charset="0"/>
              </a:rPr>
              <a:t>-&gt;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items[sptr</a:t>
            </a:r>
            <a:r>
              <a:rPr lang="tr-TR" altLang="en-US">
                <a:latin typeface="Tahoma" panose="020B0604030504040204" pitchFamily="34" charset="0"/>
              </a:rPr>
              <a:t>-&gt;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top</a:t>
            </a:r>
            <a:r>
              <a:rPr lang="tr-TR" altLang="en-US">
                <a:latin typeface="Tahoma" panose="020B0604030504040204" pitchFamily="34" charset="0"/>
              </a:rPr>
              <a:t>--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tr-TR" altLang="en-US">
                <a:latin typeface="Tahoma" panose="020B0604030504040204" pitchFamily="34" charset="0"/>
              </a:rPr>
              <a:t>   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tr-TR" altLang="en-US"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1</a:t>
            </a: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; //success</a:t>
            </a:r>
            <a:r>
              <a:rPr lang="tr-TR" altLang="en-US">
                <a:latin typeface="Tahoma" panose="020B0604030504040204" pitchFamily="34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en-US">
                <a:latin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altLang="en-US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15403</TotalTime>
  <Words>2153</Words>
  <Application>Microsoft Office PowerPoint</Application>
  <PresentationFormat>Ekran Gösterisi (4:3)</PresentationFormat>
  <Paragraphs>411</Paragraphs>
  <Slides>27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Symbol</vt:lpstr>
      <vt:lpstr>Tahoma</vt:lpstr>
      <vt:lpstr>Times New Roman</vt:lpstr>
      <vt:lpstr>Wingdings</vt:lpstr>
      <vt:lpstr>Default Design</vt:lpstr>
      <vt:lpstr>Bitmap Image</vt:lpstr>
      <vt:lpstr>Data Structures – Week #3</vt:lpstr>
      <vt:lpstr>Outline</vt:lpstr>
      <vt:lpstr>Stacks (Yığınlar)</vt:lpstr>
      <vt:lpstr>Operations on Stacks</vt:lpstr>
      <vt:lpstr>Array Implementation of Stacks</vt:lpstr>
      <vt:lpstr>Sample C Implementation</vt:lpstr>
      <vt:lpstr>Sample C Implementation… isEmpty()</vt:lpstr>
      <vt:lpstr>Pop Operation</vt:lpstr>
      <vt:lpstr>Sample C Implementation… pop()</vt:lpstr>
      <vt:lpstr>Push Operation</vt:lpstr>
      <vt:lpstr>Sample C Implementation… push()</vt:lpstr>
      <vt:lpstr>Linked List Implementation of Stacks</vt:lpstr>
      <vt:lpstr>Linked List Implementation of Stacks</vt:lpstr>
      <vt:lpstr>Push and Pop Functions</vt:lpstr>
      <vt:lpstr>Linked List Implementation of Stacks</vt:lpstr>
      <vt:lpstr>Stack Applications</vt:lpstr>
      <vt:lpstr>Symbol Matching in Compiler Design</vt:lpstr>
      <vt:lpstr>Symbol Matching</vt:lpstr>
      <vt:lpstr>Use of Stacks in Function Invocation</vt:lpstr>
      <vt:lpstr>Use of Stacks in Function Invocation</vt:lpstr>
      <vt:lpstr>A Function Call Example</vt:lpstr>
      <vt:lpstr>Infix, Postfix and Prefix Formats of Arithmetic Expressions</vt:lpstr>
      <vt:lpstr>Examples to Infix, Postfix and Prefix Formats </vt:lpstr>
      <vt:lpstr>Rules to watch during  Cross-conversions</vt:lpstr>
      <vt:lpstr>Algorithm for  InfixPostfix Conversion</vt:lpstr>
      <vt:lpstr>Evaluation of Arithmetic Expressions</vt:lpstr>
      <vt:lpstr>Evaluation of Arithmetic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Borahan Tümer</cp:lastModifiedBy>
  <cp:revision>148</cp:revision>
  <dcterms:created xsi:type="dcterms:W3CDTF">2005-09-19T13:51:52Z</dcterms:created>
  <dcterms:modified xsi:type="dcterms:W3CDTF">2022-11-03T07:28:13Z</dcterms:modified>
</cp:coreProperties>
</file>