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4"/>
  </p:notesMasterIdLst>
  <p:handoutMasterIdLst>
    <p:handoutMasterId r:id="rId95"/>
  </p:handoutMasterIdLst>
  <p:sldIdLst>
    <p:sldId id="256" r:id="rId2"/>
    <p:sldId id="284" r:id="rId3"/>
    <p:sldId id="419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3" r:id="rId12"/>
    <p:sldId id="412" r:id="rId13"/>
    <p:sldId id="415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16" r:id="rId32"/>
    <p:sldId id="418" r:id="rId33"/>
    <p:sldId id="417" r:id="rId34"/>
    <p:sldId id="420" r:id="rId35"/>
    <p:sldId id="422" r:id="rId36"/>
    <p:sldId id="423" r:id="rId37"/>
    <p:sldId id="425" r:id="rId38"/>
    <p:sldId id="426" r:id="rId39"/>
    <p:sldId id="428" r:id="rId40"/>
    <p:sldId id="427" r:id="rId41"/>
    <p:sldId id="429" r:id="rId42"/>
    <p:sldId id="430" r:id="rId43"/>
    <p:sldId id="431" r:id="rId44"/>
    <p:sldId id="432" r:id="rId45"/>
    <p:sldId id="433" r:id="rId46"/>
    <p:sldId id="437" r:id="rId47"/>
    <p:sldId id="436" r:id="rId48"/>
    <p:sldId id="439" r:id="rId49"/>
    <p:sldId id="440" r:id="rId50"/>
    <p:sldId id="441" r:id="rId51"/>
    <p:sldId id="438" r:id="rId52"/>
    <p:sldId id="454" r:id="rId53"/>
    <p:sldId id="442" r:id="rId54"/>
    <p:sldId id="443" r:id="rId55"/>
    <p:sldId id="444" r:id="rId56"/>
    <p:sldId id="445" r:id="rId57"/>
    <p:sldId id="435" r:id="rId58"/>
    <p:sldId id="446" r:id="rId59"/>
    <p:sldId id="447" r:id="rId60"/>
    <p:sldId id="448" r:id="rId61"/>
    <p:sldId id="449" r:id="rId62"/>
    <p:sldId id="450" r:id="rId63"/>
    <p:sldId id="453" r:id="rId64"/>
    <p:sldId id="452" r:id="rId65"/>
    <p:sldId id="455" r:id="rId66"/>
    <p:sldId id="451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71" r:id="rId80"/>
    <p:sldId id="470" r:id="rId81"/>
    <p:sldId id="472" r:id="rId82"/>
    <p:sldId id="468" r:id="rId83"/>
    <p:sldId id="473" r:id="rId84"/>
    <p:sldId id="469" r:id="rId85"/>
    <p:sldId id="476" r:id="rId86"/>
    <p:sldId id="475" r:id="rId87"/>
    <p:sldId id="474" r:id="rId88"/>
    <p:sldId id="477" r:id="rId89"/>
    <p:sldId id="482" r:id="rId90"/>
    <p:sldId id="481" r:id="rId91"/>
    <p:sldId id="483" r:id="rId92"/>
    <p:sldId id="484" r:id="rId9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CC"/>
    <a:srgbClr val="0000FF"/>
    <a:srgbClr val="33CC33"/>
    <a:srgbClr val="66FF33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en-US"/>
              <a:t>Week #1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4A4A1B-342F-4F0B-97F7-68862AB6134B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r>
              <a:rPr lang="en-US"/>
              <a:t>Week #1</a:t>
            </a:r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C8CFCC-DA86-408C-9692-9FD085741210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200"/>
              <a:t>Week #1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37EC62-DC19-4CD1-A5ED-FFF314385B76}" type="slidenum">
              <a:rPr lang="en-US" altLang="tr-TR" sz="1200"/>
              <a:pPr eaLnBrk="1" hangingPunct="1"/>
              <a:t>1</a:t>
            </a:fld>
            <a:endParaRPr lang="en-US" altLang="tr-TR" sz="12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089A6-02B2-4311-BDDB-91E9AD33B159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42CAA-4745-4D6F-9C16-603EB408028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9119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20B88-F5A8-4035-8ACC-E592C4F8597A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D4793-EA94-447A-A5BD-2186D7DBE3D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6025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06737-2223-4F5C-B479-3C1DE9B36F84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F029A-17A4-45C8-B53C-2AD89932817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56282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6992C-4D09-4AA4-93F1-677B2B4CE094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ED7C2-4647-4490-94A0-3EC0B22785A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3691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E5A04-2FF5-4FD2-991A-E23F541E720D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99C09-FA57-4203-BE2C-523EF9DFC60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61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5FEB0-1264-4A40-A198-1EE2E588725E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78C63-A117-4AB5-879B-A1DDF52F4DE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3702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FBFC5-5C96-4CC1-9332-299C3A5894C2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60CAA-9BBB-45FF-81BD-D99A74CC723F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3804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3B79E-881B-420D-B2F5-62D7458B1F99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62684-53D5-4011-B557-1D328D1AA127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868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FF726-270F-477F-8832-B6FA6BF41AEC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5F198-D1A5-4383-81C2-D309C822F1BC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2049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DAAC-0DA7-4455-9383-765EF1941C57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11AD0-21A0-4426-81C4-E0D16F02134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834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EB8F7-E21C-40C4-815B-DF6365C97EE8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762A9-C92D-4C8D-AC56-44425883750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2213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6206-218D-400E-921B-E55CC77B60CC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EB5A13-6617-4F39-A941-771827211B8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7654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52431-EA82-493C-85FC-7C96875A73C9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20A93-D681-44E2-BC5F-1147937162B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474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fld id="{D4D2A6C5-B487-4536-B89C-E16EBC72F6CE}" type="datetime4">
              <a:rPr lang="en-US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7183A18-523E-4CB1-BBD8-FAF4A5E6E5D8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sz="5400"/>
              <a:t>Data Structures – Week #6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tr-TR" sz="4800">
                <a:solidFill>
                  <a:srgbClr val="FF0000"/>
                </a:solidFill>
              </a:rPr>
              <a:t>Special </a:t>
            </a:r>
            <a:r>
              <a:rPr lang="tr-TR" altLang="tr-TR" sz="4800">
                <a:solidFill>
                  <a:srgbClr val="FF0000"/>
                </a:solidFill>
              </a:rPr>
              <a:t>Tree</a:t>
            </a:r>
            <a:r>
              <a:rPr lang="en-US" altLang="tr-TR" sz="4800">
                <a:solidFill>
                  <a:srgbClr val="FF0000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6C8A71-D1EF-489F-9E34-75081F90CC5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F37675-C12F-4EA2-8840-C0703BB552D5}" type="slidenum">
              <a:rPr lang="en-US" altLang="tr-TR"/>
              <a:pPr eaLnBrk="1" hangingPunct="1"/>
              <a:t>10</a:t>
            </a:fld>
            <a:endParaRPr lang="en-US" altLang="tr-T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Single Rotation (L/L)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88963" y="1776413"/>
          <a:ext cx="7839075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Bitmap Image" r:id="rId3" imgW="7133333" imgH="3333333" progId="Paint.Picture">
                  <p:embed/>
                </p:oleObj>
              </mc:Choice>
              <mc:Fallback>
                <p:oleObj name="Bitmap Image" r:id="rId3" imgW="7133333" imgH="333333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1776413"/>
                        <a:ext cx="7839075" cy="366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6"/>
          <p:cNvSpPr txBox="1">
            <a:spLocks noChangeArrowheads="1"/>
          </p:cNvSpPr>
          <p:nvPr/>
        </p:nvSpPr>
        <p:spPr bwMode="auto">
          <a:xfrm>
            <a:off x="1677988" y="5554663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>
                <a:sym typeface="Symbol" panose="05050102010706020507" pitchFamily="18" charset="2"/>
              </a:rPr>
              <a:t>  k2 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AE9645F-9081-4C85-868F-6585B85A48C7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07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7F608C1-7731-41DE-9755-016B5FA176B6}" type="slidenum">
              <a:rPr lang="en-US" altLang="tr-TR"/>
              <a:pPr eaLnBrk="1" hangingPunct="1"/>
              <a:t>11</a:t>
            </a:fld>
            <a:endParaRPr lang="en-US" altLang="tr-TR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Single Rotation (R/R)</a:t>
            </a:r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69900" y="2052638"/>
          <a:ext cx="8018463" cy="380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Bitmap Image" r:id="rId3" imgW="7295238" imgH="3457143" progId="Paint.Picture">
                  <p:embed/>
                </p:oleObj>
              </mc:Choice>
              <mc:Fallback>
                <p:oleObj name="Bitmap Image" r:id="rId3" imgW="7295238" imgH="34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052638"/>
                        <a:ext cx="8018463" cy="380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1751013" y="5788025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>
                <a:sym typeface="Symbol" panose="05050102010706020507" pitchFamily="18" charset="2"/>
              </a:rPr>
              <a:t>  k1 node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F091E9-E935-41B7-A575-937C5015665F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186156-F1A1-4737-A9A7-3DA04E2D4BC9}" type="slidenum">
              <a:rPr lang="en-US" altLang="tr-TR"/>
              <a:pPr eaLnBrk="1" hangingPunct="1"/>
              <a:t>12</a:t>
            </a:fld>
            <a:endParaRPr lang="en-US" altLang="tr-TR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Double Rotation (R/L)</a:t>
            </a:r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2095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555625" y="1416050"/>
          <a:ext cx="8032750" cy="391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Bitmap Image" r:id="rId3" imgW="7306695" imgH="3561905" progId="Paint.Picture">
                  <p:embed/>
                </p:oleObj>
              </mc:Choice>
              <mc:Fallback>
                <p:oleObj name="Bitmap Image" r:id="rId3" imgW="7306695" imgH="356190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1416050"/>
                        <a:ext cx="8032750" cy="391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6"/>
          <p:cNvSpPr txBox="1">
            <a:spLocks noChangeArrowheads="1"/>
          </p:cNvSpPr>
          <p:nvPr/>
        </p:nvSpPr>
        <p:spPr bwMode="auto">
          <a:xfrm>
            <a:off x="738188" y="5495925"/>
            <a:ext cx="748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400" b="1"/>
              <a:t>Single rotation cannot fix the AVL condition violation!!!</a:t>
            </a:r>
          </a:p>
        </p:txBody>
      </p:sp>
      <p:sp>
        <p:nvSpPr>
          <p:cNvPr id="4105" name="Text Box 7"/>
          <p:cNvSpPr txBox="1">
            <a:spLocks noChangeArrowheads="1"/>
          </p:cNvSpPr>
          <p:nvPr/>
        </p:nvSpPr>
        <p:spPr bwMode="auto">
          <a:xfrm>
            <a:off x="300038" y="1663700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>
                <a:sym typeface="Symbol" panose="05050102010706020507" pitchFamily="18" charset="2"/>
              </a:rPr>
              <a:t>  k1 node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60B6B8-664C-4760-98E6-B7EF4370B43E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16B602F-043B-43CD-B71A-1325BE9D0B82}" type="slidenum">
              <a:rPr lang="en-US" altLang="tr-TR"/>
              <a:pPr eaLnBrk="1" hangingPunct="1"/>
              <a:t>13</a:t>
            </a:fld>
            <a:endParaRPr lang="en-US" altLang="tr-TR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Double Rotation (R/L)</a:t>
            </a:r>
          </a:p>
        </p:txBody>
      </p:sp>
      <p:sp>
        <p:nvSpPr>
          <p:cNvPr id="300038" name="Oval 6"/>
          <p:cNvSpPr>
            <a:spLocks noChangeArrowheads="1"/>
          </p:cNvSpPr>
          <p:nvPr/>
        </p:nvSpPr>
        <p:spPr bwMode="auto">
          <a:xfrm>
            <a:off x="2338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k1</a:t>
            </a:r>
          </a:p>
        </p:txBody>
      </p:sp>
      <p:sp>
        <p:nvSpPr>
          <p:cNvPr id="300039" name="Oval 7"/>
          <p:cNvSpPr>
            <a:spLocks noChangeArrowheads="1"/>
          </p:cNvSpPr>
          <p:nvPr/>
        </p:nvSpPr>
        <p:spPr bwMode="auto">
          <a:xfrm>
            <a:off x="898525" y="2878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k2</a:t>
            </a:r>
          </a:p>
        </p:txBody>
      </p:sp>
      <p:sp>
        <p:nvSpPr>
          <p:cNvPr id="300040" name="Oval 8"/>
          <p:cNvSpPr>
            <a:spLocks noChangeArrowheads="1"/>
          </p:cNvSpPr>
          <p:nvPr/>
        </p:nvSpPr>
        <p:spPr bwMode="auto">
          <a:xfrm>
            <a:off x="161925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k3</a:t>
            </a:r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179388" y="3508375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X</a:t>
            </a:r>
          </a:p>
        </p:txBody>
      </p:sp>
      <p:cxnSp>
        <p:nvCxnSpPr>
          <p:cNvPr id="16394" name="AutoShape 10"/>
          <p:cNvCxnSpPr>
            <a:cxnSpLocks noChangeShapeType="1"/>
            <a:stCxn id="16393" idx="0"/>
            <a:endCxn id="300039" idx="3"/>
          </p:cNvCxnSpPr>
          <p:nvPr/>
        </p:nvCxnSpPr>
        <p:spPr bwMode="auto">
          <a:xfrm flipV="1">
            <a:off x="434975" y="3124200"/>
            <a:ext cx="506413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1"/>
          <p:cNvCxnSpPr>
            <a:cxnSpLocks noChangeShapeType="1"/>
            <a:stCxn id="300039" idx="5"/>
            <a:endCxn id="300040" idx="1"/>
          </p:cNvCxnSpPr>
          <p:nvPr/>
        </p:nvCxnSpPr>
        <p:spPr bwMode="auto">
          <a:xfrm>
            <a:off x="1143000" y="3124200"/>
            <a:ext cx="51911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AutoShape 12"/>
          <p:cNvCxnSpPr>
            <a:cxnSpLocks noChangeShapeType="1"/>
            <a:stCxn id="300039" idx="7"/>
            <a:endCxn id="300038" idx="3"/>
          </p:cNvCxnSpPr>
          <p:nvPr/>
        </p:nvCxnSpPr>
        <p:spPr bwMode="auto">
          <a:xfrm flipV="1">
            <a:off x="1143000" y="2405063"/>
            <a:ext cx="1238250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3778250" y="278765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Z</a:t>
            </a:r>
          </a:p>
        </p:txBody>
      </p:sp>
      <p:cxnSp>
        <p:nvCxnSpPr>
          <p:cNvPr id="16398" name="AutoShape 14"/>
          <p:cNvCxnSpPr>
            <a:cxnSpLocks noChangeShapeType="1"/>
            <a:stCxn id="300038" idx="5"/>
            <a:endCxn id="16397" idx="0"/>
          </p:cNvCxnSpPr>
          <p:nvPr/>
        </p:nvCxnSpPr>
        <p:spPr bwMode="auto">
          <a:xfrm>
            <a:off x="2582863" y="2405063"/>
            <a:ext cx="1450975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1079500" y="431800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B</a:t>
            </a:r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1978025" y="431800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C</a:t>
            </a:r>
          </a:p>
        </p:txBody>
      </p:sp>
      <p:cxnSp>
        <p:nvCxnSpPr>
          <p:cNvPr id="16401" name="AutoShape 17"/>
          <p:cNvCxnSpPr>
            <a:cxnSpLocks noChangeShapeType="1"/>
            <a:stCxn id="16399" idx="0"/>
            <a:endCxn id="300040" idx="3"/>
          </p:cNvCxnSpPr>
          <p:nvPr/>
        </p:nvCxnSpPr>
        <p:spPr bwMode="auto">
          <a:xfrm flipV="1">
            <a:off x="1335088" y="3844925"/>
            <a:ext cx="327025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400" idx="0"/>
            <a:endCxn id="300040" idx="5"/>
          </p:cNvCxnSpPr>
          <p:nvPr/>
        </p:nvCxnSpPr>
        <p:spPr bwMode="auto">
          <a:xfrm flipH="1" flipV="1">
            <a:off x="1863725" y="3844925"/>
            <a:ext cx="369888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0051" name="Oval 19"/>
          <p:cNvSpPr>
            <a:spLocks noChangeArrowheads="1"/>
          </p:cNvSpPr>
          <p:nvPr/>
        </p:nvSpPr>
        <p:spPr bwMode="auto">
          <a:xfrm>
            <a:off x="6464300" y="2159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k3</a:t>
            </a:r>
          </a:p>
        </p:txBody>
      </p:sp>
      <p:sp>
        <p:nvSpPr>
          <p:cNvPr id="300052" name="Oval 20"/>
          <p:cNvSpPr>
            <a:spLocks noChangeArrowheads="1"/>
          </p:cNvSpPr>
          <p:nvPr/>
        </p:nvSpPr>
        <p:spPr bwMode="auto">
          <a:xfrm>
            <a:off x="5022850" y="2878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k2</a:t>
            </a:r>
          </a:p>
        </p:txBody>
      </p:sp>
      <p:sp>
        <p:nvSpPr>
          <p:cNvPr id="16405" name="AutoShape 22"/>
          <p:cNvSpPr>
            <a:spLocks noChangeArrowheads="1"/>
          </p:cNvSpPr>
          <p:nvPr/>
        </p:nvSpPr>
        <p:spPr bwMode="auto">
          <a:xfrm>
            <a:off x="4305300" y="3506788"/>
            <a:ext cx="509588" cy="3603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X</a:t>
            </a:r>
          </a:p>
        </p:txBody>
      </p:sp>
      <p:cxnSp>
        <p:nvCxnSpPr>
          <p:cNvPr id="16406" name="AutoShape 23"/>
          <p:cNvCxnSpPr>
            <a:cxnSpLocks noChangeShapeType="1"/>
            <a:stCxn id="16405" idx="0"/>
            <a:endCxn id="300052" idx="3"/>
          </p:cNvCxnSpPr>
          <p:nvPr/>
        </p:nvCxnSpPr>
        <p:spPr bwMode="auto">
          <a:xfrm flipV="1">
            <a:off x="4560888" y="3124200"/>
            <a:ext cx="504825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25"/>
          <p:cNvCxnSpPr>
            <a:cxnSpLocks noChangeShapeType="1"/>
            <a:stCxn id="300052" idx="7"/>
            <a:endCxn id="300051" idx="3"/>
          </p:cNvCxnSpPr>
          <p:nvPr/>
        </p:nvCxnSpPr>
        <p:spPr bwMode="auto">
          <a:xfrm flipV="1">
            <a:off x="5267325" y="2405063"/>
            <a:ext cx="123983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8" name="AutoShape 28"/>
          <p:cNvSpPr>
            <a:spLocks noChangeArrowheads="1"/>
          </p:cNvSpPr>
          <p:nvPr/>
        </p:nvSpPr>
        <p:spPr bwMode="auto">
          <a:xfrm>
            <a:off x="5613400" y="350520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B</a:t>
            </a:r>
          </a:p>
        </p:txBody>
      </p:sp>
      <p:sp>
        <p:nvSpPr>
          <p:cNvPr id="16409" name="AutoShape 29"/>
          <p:cNvSpPr>
            <a:spLocks noChangeArrowheads="1"/>
          </p:cNvSpPr>
          <p:nvPr/>
        </p:nvSpPr>
        <p:spPr bwMode="auto">
          <a:xfrm>
            <a:off x="7197725" y="3509963"/>
            <a:ext cx="509588" cy="3603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C</a:t>
            </a:r>
          </a:p>
        </p:txBody>
      </p:sp>
      <p:sp>
        <p:nvSpPr>
          <p:cNvPr id="16410" name="AutoShape 32"/>
          <p:cNvSpPr>
            <a:spLocks noChangeArrowheads="1"/>
          </p:cNvSpPr>
          <p:nvPr/>
        </p:nvSpPr>
        <p:spPr bwMode="auto">
          <a:xfrm>
            <a:off x="8493125" y="3508375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Z</a:t>
            </a:r>
          </a:p>
        </p:txBody>
      </p:sp>
      <p:sp>
        <p:nvSpPr>
          <p:cNvPr id="300066" name="Oval 34"/>
          <p:cNvSpPr>
            <a:spLocks noChangeArrowheads="1"/>
          </p:cNvSpPr>
          <p:nvPr/>
        </p:nvSpPr>
        <p:spPr bwMode="auto">
          <a:xfrm>
            <a:off x="7902575" y="2878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k1</a:t>
            </a:r>
          </a:p>
        </p:txBody>
      </p:sp>
      <p:cxnSp>
        <p:nvCxnSpPr>
          <p:cNvPr id="16412" name="AutoShape 35"/>
          <p:cNvCxnSpPr>
            <a:cxnSpLocks noChangeShapeType="1"/>
            <a:stCxn id="300051" idx="5"/>
            <a:endCxn id="300066" idx="1"/>
          </p:cNvCxnSpPr>
          <p:nvPr/>
        </p:nvCxnSpPr>
        <p:spPr bwMode="auto">
          <a:xfrm>
            <a:off x="6708775" y="2405063"/>
            <a:ext cx="1236663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36"/>
          <p:cNvCxnSpPr>
            <a:cxnSpLocks noChangeShapeType="1"/>
            <a:stCxn id="300066" idx="5"/>
            <a:endCxn id="16410" idx="0"/>
          </p:cNvCxnSpPr>
          <p:nvPr/>
        </p:nvCxnSpPr>
        <p:spPr bwMode="auto">
          <a:xfrm>
            <a:off x="8147050" y="3124200"/>
            <a:ext cx="601663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37"/>
          <p:cNvCxnSpPr>
            <a:cxnSpLocks noChangeShapeType="1"/>
            <a:stCxn id="300052" idx="5"/>
            <a:endCxn id="16408" idx="0"/>
          </p:cNvCxnSpPr>
          <p:nvPr/>
        </p:nvCxnSpPr>
        <p:spPr bwMode="auto">
          <a:xfrm>
            <a:off x="5267325" y="3124200"/>
            <a:ext cx="60166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38"/>
          <p:cNvCxnSpPr>
            <a:cxnSpLocks noChangeShapeType="1"/>
            <a:stCxn id="16409" idx="0"/>
            <a:endCxn id="300066" idx="3"/>
          </p:cNvCxnSpPr>
          <p:nvPr/>
        </p:nvCxnSpPr>
        <p:spPr bwMode="auto">
          <a:xfrm flipV="1">
            <a:off x="7453313" y="3124200"/>
            <a:ext cx="492125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AutoShape 40"/>
          <p:cNvSpPr>
            <a:spLocks noChangeArrowheads="1"/>
          </p:cNvSpPr>
          <p:nvPr/>
        </p:nvSpPr>
        <p:spPr bwMode="auto">
          <a:xfrm rot="900000">
            <a:off x="2498725" y="2667000"/>
            <a:ext cx="1355725" cy="106363"/>
          </a:xfrm>
          <a:prstGeom prst="rightArrow">
            <a:avLst>
              <a:gd name="adj1" fmla="val 50000"/>
              <a:gd name="adj2" fmla="val 3186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417" name="AutoShape 41"/>
          <p:cNvSpPr>
            <a:spLocks noChangeArrowheads="1"/>
          </p:cNvSpPr>
          <p:nvPr/>
        </p:nvSpPr>
        <p:spPr bwMode="auto">
          <a:xfrm rot="-3600000">
            <a:off x="1600994" y="3002757"/>
            <a:ext cx="1062037" cy="107950"/>
          </a:xfrm>
          <a:prstGeom prst="rightArrow">
            <a:avLst>
              <a:gd name="adj1" fmla="val 50000"/>
              <a:gd name="adj2" fmla="val 2459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418" name="AutoShape 42"/>
          <p:cNvSpPr>
            <a:spLocks noChangeArrowheads="1"/>
          </p:cNvSpPr>
          <p:nvPr/>
        </p:nvSpPr>
        <p:spPr bwMode="auto">
          <a:xfrm rot="-6000000">
            <a:off x="791369" y="3763169"/>
            <a:ext cx="1062038" cy="107950"/>
          </a:xfrm>
          <a:prstGeom prst="rightArrow">
            <a:avLst>
              <a:gd name="adj1" fmla="val 50000"/>
              <a:gd name="adj2" fmla="val 2459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419" name="AutoShape 43"/>
          <p:cNvSpPr>
            <a:spLocks noChangeArrowheads="1"/>
          </p:cNvSpPr>
          <p:nvPr/>
        </p:nvSpPr>
        <p:spPr bwMode="auto">
          <a:xfrm rot="-2400000">
            <a:off x="2228850" y="3921125"/>
            <a:ext cx="1454150" cy="115888"/>
          </a:xfrm>
          <a:prstGeom prst="rightArrow">
            <a:avLst>
              <a:gd name="adj1" fmla="val 50000"/>
              <a:gd name="adj2" fmla="val 31369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420" name="AutoShape 44"/>
          <p:cNvSpPr>
            <a:spLocks noChangeArrowheads="1"/>
          </p:cNvSpPr>
          <p:nvPr/>
        </p:nvSpPr>
        <p:spPr bwMode="auto">
          <a:xfrm rot="3600000">
            <a:off x="3839369" y="3405982"/>
            <a:ext cx="523875" cy="84137"/>
          </a:xfrm>
          <a:prstGeom prst="rightArrow">
            <a:avLst>
              <a:gd name="adj1" fmla="val 50000"/>
              <a:gd name="adj2" fmla="val 15566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6421" name="Text Box 45"/>
          <p:cNvSpPr txBox="1">
            <a:spLocks noChangeArrowheads="1"/>
          </p:cNvSpPr>
          <p:nvPr/>
        </p:nvSpPr>
        <p:spPr bwMode="auto">
          <a:xfrm>
            <a:off x="6059488" y="282098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1 </a:t>
            </a:r>
          </a:p>
        </p:txBody>
      </p:sp>
      <p:sp>
        <p:nvSpPr>
          <p:cNvPr id="16422" name="Text Box 46"/>
          <p:cNvSpPr txBox="1">
            <a:spLocks noChangeArrowheads="1"/>
          </p:cNvSpPr>
          <p:nvPr/>
        </p:nvSpPr>
        <p:spPr bwMode="auto">
          <a:xfrm>
            <a:off x="6111875" y="35290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2 </a:t>
            </a:r>
          </a:p>
        </p:txBody>
      </p:sp>
      <p:sp>
        <p:nvSpPr>
          <p:cNvPr id="16423" name="Text Box 47"/>
          <p:cNvSpPr txBox="1">
            <a:spLocks noChangeArrowheads="1"/>
          </p:cNvSpPr>
          <p:nvPr/>
        </p:nvSpPr>
        <p:spPr bwMode="auto">
          <a:xfrm>
            <a:off x="6091238" y="4267200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3 </a:t>
            </a:r>
          </a:p>
        </p:txBody>
      </p:sp>
      <p:sp>
        <p:nvSpPr>
          <p:cNvPr id="16424" name="Text Box 48"/>
          <p:cNvSpPr txBox="1">
            <a:spLocks noChangeArrowheads="1"/>
          </p:cNvSpPr>
          <p:nvPr/>
        </p:nvSpPr>
        <p:spPr bwMode="auto">
          <a:xfrm>
            <a:off x="912813" y="4953000"/>
            <a:ext cx="718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The symmetric case (L/R) is handled similarly left as an exercise to you!</a:t>
            </a:r>
          </a:p>
        </p:txBody>
      </p:sp>
      <p:sp>
        <p:nvSpPr>
          <p:cNvPr id="16425" name="Text Box 49"/>
          <p:cNvSpPr txBox="1">
            <a:spLocks noChangeArrowheads="1"/>
          </p:cNvSpPr>
          <p:nvPr/>
        </p:nvSpPr>
        <p:spPr bwMode="auto">
          <a:xfrm>
            <a:off x="300038" y="1838325"/>
            <a:ext cx="177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>
                <a:sym typeface="Symbol" panose="05050102010706020507" pitchFamily="18" charset="2"/>
              </a:rPr>
              <a:t>  k1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/>
      <p:bldP spid="300039" grpId="0" animBg="1"/>
      <p:bldP spid="300040" grpId="0" animBg="1"/>
      <p:bldP spid="300051" grpId="0" animBg="1"/>
      <p:bldP spid="300052" grpId="0" animBg="1"/>
      <p:bldP spid="3000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6B010E-5B08-411D-B850-ECA0792B6A3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012353-A680-4ADB-B62C-F146A86DCBEB}" type="slidenum">
              <a:rPr lang="en-US" altLang="tr-TR"/>
              <a:pPr eaLnBrk="1" hangingPunct="1"/>
              <a:t>14</a:t>
            </a:fld>
            <a:endParaRPr lang="en-US" altLang="tr-TR"/>
          </a:p>
        </p:txBody>
      </p:sp>
      <p:sp>
        <p:nvSpPr>
          <p:cNvPr id="17413" name="Rectangle 69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67315" name="Oval 51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17416" name="Rectangle 6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nimBg="1"/>
      <p:bldP spid="2673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3250EC-BE8C-4579-8E6E-64F5098DA7CF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A7EAA29-81A2-47E1-9591-D17F9792E3E2}" type="slidenum">
              <a:rPr lang="en-US" altLang="tr-TR"/>
              <a:pPr eaLnBrk="1" hangingPunct="1"/>
              <a:t>15</a:t>
            </a:fld>
            <a:endParaRPr lang="en-US" altLang="tr-TR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0340" name="Oval 4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18440" name="Oval 22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18441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70360" name="AutoShape 24"/>
          <p:cNvCxnSpPr>
            <a:cxnSpLocks noChangeShapeType="1"/>
            <a:stCxn id="18439" idx="3"/>
            <a:endCxn id="270340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61" name="Oval 25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animBg="1"/>
      <p:bldP spid="2703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C85234-868C-4258-90F3-2F6868D24C90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254B62-A9F6-43FF-8528-04C2D2826553}" type="slidenum">
              <a:rPr lang="en-US" altLang="tr-TR"/>
              <a:pPr eaLnBrk="1" hangingPunct="1"/>
              <a:t>16</a:t>
            </a:fld>
            <a:endParaRPr lang="en-US" altLang="tr-TR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72390" name="Oval 6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19465" name="Oval 22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19466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19467" name="AutoShape 24"/>
          <p:cNvCxnSpPr>
            <a:cxnSpLocks noChangeShapeType="1"/>
            <a:stCxn id="19463" idx="3"/>
            <a:endCxn id="19462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8" name="Oval 25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72410" name="Oval 26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72411" name="AutoShape 27"/>
          <p:cNvCxnSpPr>
            <a:cxnSpLocks noChangeShapeType="1"/>
            <a:stCxn id="19462" idx="5"/>
            <a:endCxn id="272390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0" grpId="0" animBg="1"/>
      <p:bldP spid="2724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A35156-01C3-43B7-BCE9-56EAF5D7FD1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25CEC4D-421B-439B-BCB3-FA29322DDB0E}" type="slidenum">
              <a:rPr lang="en-US" altLang="tr-TR"/>
              <a:pPr eaLnBrk="1" hangingPunct="1"/>
              <a:t>17</a:t>
            </a:fld>
            <a:endParaRPr lang="en-US" altLang="tr-TR"/>
          </a:p>
        </p:txBody>
      </p:sp>
      <p:sp>
        <p:nvSpPr>
          <p:cNvPr id="273437" name="Text Box 29"/>
          <p:cNvSpPr txBox="1">
            <a:spLocks noChangeArrowheads="1"/>
          </p:cNvSpPr>
          <p:nvPr/>
        </p:nvSpPr>
        <p:spPr bwMode="auto">
          <a:xfrm>
            <a:off x="4211638" y="2349500"/>
            <a:ext cx="865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>
                <a:solidFill>
                  <a:srgbClr val="FF0000"/>
                </a:solidFill>
              </a:rPr>
              <a:t>1          -1</a:t>
            </a: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0487" name="Oval 4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73413" name="Oval 5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73414" name="Oval 6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0490" name="Oval 22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0491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0492" name="AutoShape 24"/>
          <p:cNvCxnSpPr>
            <a:cxnSpLocks noChangeShapeType="1"/>
            <a:stCxn id="273413" idx="3"/>
            <a:endCxn id="20487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3" name="Oval 25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0494" name="Oval 26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73435" name="AutoShape 27"/>
          <p:cNvCxnSpPr>
            <a:cxnSpLocks noChangeShapeType="1"/>
            <a:stCxn id="20487" idx="5"/>
            <a:endCxn id="273414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3439" name="AutoShape 31"/>
          <p:cNvSpPr>
            <a:spLocks noChangeArrowheads="1"/>
          </p:cNvSpPr>
          <p:nvPr/>
        </p:nvSpPr>
        <p:spPr bwMode="auto">
          <a:xfrm>
            <a:off x="3851275" y="2636838"/>
            <a:ext cx="1008063" cy="1368425"/>
          </a:xfrm>
          <a:custGeom>
            <a:avLst/>
            <a:gdLst>
              <a:gd name="T0" fmla="*/ 807944 w 21600"/>
              <a:gd name="T1" fmla="*/ 0 h 21600"/>
              <a:gd name="T2" fmla="*/ 607825 w 21600"/>
              <a:gd name="T3" fmla="*/ 355600 h 21600"/>
              <a:gd name="T4" fmla="*/ 261956 w 21600"/>
              <a:gd name="T5" fmla="*/ 825110 h 21600"/>
              <a:gd name="T6" fmla="*/ 0 w 21600"/>
              <a:gd name="T7" fmla="*/ 1096767 h 21600"/>
              <a:gd name="T8" fmla="*/ 261956 w 21600"/>
              <a:gd name="T9" fmla="*/ 1368425 h 21600"/>
              <a:gd name="T10" fmla="*/ 573102 w 21600"/>
              <a:gd name="T11" fmla="*/ 1200350 h 21600"/>
              <a:gd name="T12" fmla="*/ 884249 w 21600"/>
              <a:gd name="T13" fmla="*/ 777975 h 21600"/>
              <a:gd name="T14" fmla="*/ 1008063 w 21600"/>
              <a:gd name="T15" fmla="*/ 355600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140 w 21600"/>
              <a:gd name="T25" fmla="*/ 15677 h 21600"/>
              <a:gd name="T26" fmla="*/ 18947 w 21600"/>
              <a:gd name="T27" fmla="*/ 1894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312" y="0"/>
                </a:moveTo>
                <a:lnTo>
                  <a:pt x="13024" y="5613"/>
                </a:lnTo>
                <a:lnTo>
                  <a:pt x="15677" y="5613"/>
                </a:lnTo>
                <a:lnTo>
                  <a:pt x="15677" y="15677"/>
                </a:lnTo>
                <a:lnTo>
                  <a:pt x="5613" y="15677"/>
                </a:lnTo>
                <a:lnTo>
                  <a:pt x="5613" y="13024"/>
                </a:lnTo>
                <a:lnTo>
                  <a:pt x="0" y="17312"/>
                </a:lnTo>
                <a:lnTo>
                  <a:pt x="5613" y="21600"/>
                </a:lnTo>
                <a:lnTo>
                  <a:pt x="5613" y="18947"/>
                </a:lnTo>
                <a:lnTo>
                  <a:pt x="18947" y="18947"/>
                </a:lnTo>
                <a:lnTo>
                  <a:pt x="18947" y="5613"/>
                </a:lnTo>
                <a:lnTo>
                  <a:pt x="21600" y="5613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73440" name="Text Box 32"/>
          <p:cNvSpPr txBox="1">
            <a:spLocks noChangeArrowheads="1"/>
          </p:cNvSpPr>
          <p:nvPr/>
        </p:nvSpPr>
        <p:spPr bwMode="auto">
          <a:xfrm>
            <a:off x="3708400" y="2852738"/>
            <a:ext cx="8699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R/L</a:t>
            </a:r>
          </a:p>
          <a:p>
            <a:pPr algn="ctr" eaLnBrk="1" hangingPunct="1"/>
            <a:r>
              <a:rPr lang="en-US" altLang="tr-TR" b="1"/>
              <a:t>Dbl. Rot.</a:t>
            </a:r>
          </a:p>
        </p:txBody>
      </p:sp>
      <p:cxnSp>
        <p:nvCxnSpPr>
          <p:cNvPr id="273448" name="AutoShape 40"/>
          <p:cNvCxnSpPr>
            <a:cxnSpLocks noChangeShapeType="1"/>
            <a:stCxn id="273413" idx="5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73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273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93 C 0.01944 -0.03402 0.0934 -0.16551 0.11806 -0.209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-1050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3.7037E-7 L 0.23593 0.1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7" grpId="0"/>
      <p:bldP spid="273437" grpId="1"/>
      <p:bldP spid="273413" grpId="0" animBg="1"/>
      <p:bldP spid="273440" grpId="0"/>
      <p:bldP spid="27344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67BCF4-C88D-4491-963A-E887FD377351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491B22-B172-4705-9761-04AF795F5754}" type="slidenum">
              <a:rPr lang="en-US" altLang="tr-TR"/>
              <a:pPr eaLnBrk="1" hangingPunct="1"/>
              <a:t>18</a:t>
            </a:fld>
            <a:endParaRPr lang="en-US" altLang="tr-TR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74445" name="Oval 13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1513" name="Oval 23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1514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1515" name="AutoShape 25"/>
          <p:cNvCxnSpPr>
            <a:cxnSpLocks noChangeShapeType="1"/>
            <a:stCxn id="21511" idx="3"/>
            <a:endCxn id="21510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26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1517" name="Oval 27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1518" name="Oval 31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21519" name="AutoShape 32"/>
          <p:cNvCxnSpPr>
            <a:cxnSpLocks noChangeShapeType="1"/>
            <a:stCxn id="21511" idx="5"/>
            <a:endCxn id="21518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4465" name="Oval 33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74466" name="AutoShape 34"/>
          <p:cNvCxnSpPr>
            <a:cxnSpLocks noChangeShapeType="1"/>
            <a:stCxn id="21510" idx="5"/>
            <a:endCxn id="274465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5" grpId="0"/>
      <p:bldP spid="2744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960228-7A07-4092-AFA5-66BE6A0BA78F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86C8C1-7BC6-49DA-857F-1B67D8BB994F}" type="slidenum">
              <a:rPr lang="en-US" altLang="tr-TR"/>
              <a:pPr eaLnBrk="1" hangingPunct="1"/>
              <a:t>19</a:t>
            </a:fld>
            <a:endParaRPr lang="en-US" altLang="tr-TR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2536" name="Oval 11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75468" name="Oval 12"/>
          <p:cNvSpPr>
            <a:spLocks noChangeArrowheads="1"/>
          </p:cNvSpPr>
          <p:nvPr/>
        </p:nvSpPr>
        <p:spPr bwMode="auto">
          <a:xfrm>
            <a:off x="1258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2538" name="Oval 21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2539" name="Rectangle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2540" name="AutoShape 23"/>
          <p:cNvCxnSpPr>
            <a:cxnSpLocks noChangeShapeType="1"/>
            <a:stCxn id="22535" idx="3"/>
            <a:endCxn id="22534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1" name="Oval 24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2542" name="Oval 25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2543" name="Oval 26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22544" name="AutoShape 27"/>
          <p:cNvCxnSpPr>
            <a:cxnSpLocks noChangeShapeType="1"/>
            <a:stCxn id="22535" idx="5"/>
            <a:endCxn id="22543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28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2546" name="AutoShape 29"/>
          <p:cNvCxnSpPr>
            <a:cxnSpLocks noChangeShapeType="1"/>
            <a:stCxn id="22534" idx="5"/>
            <a:endCxn id="22545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5487" name="Oval 31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275490" name="AutoShape 34"/>
          <p:cNvCxnSpPr>
            <a:cxnSpLocks noChangeShapeType="1"/>
            <a:stCxn id="275468" idx="7"/>
            <a:endCxn id="22534" idx="3"/>
          </p:cNvCxnSpPr>
          <p:nvPr/>
        </p:nvCxnSpPr>
        <p:spPr bwMode="auto">
          <a:xfrm flipV="1">
            <a:off x="1503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8" grpId="0" animBg="1"/>
      <p:bldP spid="2754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F43E00-E35C-42BF-A0A9-73DF4B4ACF42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DF4FB07-55A3-4D10-B043-A0AAAB8E4868}" type="slidenum">
              <a:rPr lang="en-US" altLang="tr-TR"/>
              <a:pPr eaLnBrk="1" hangingPunct="1"/>
              <a:t>2</a:t>
            </a:fld>
            <a:endParaRPr lang="en-US" altLang="tr-TR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3333CC"/>
                </a:solidFill>
              </a:rPr>
              <a:t>Outline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Adelson-Velskii-Landis (AVL) </a:t>
            </a:r>
            <a:r>
              <a:rPr lang="tr-TR" altLang="tr-TR">
                <a:solidFill>
                  <a:srgbClr val="0000FF"/>
                </a:solidFill>
              </a:rPr>
              <a:t>Trees</a:t>
            </a:r>
            <a:endParaRPr lang="en-US" altLang="tr-TR">
              <a:solidFill>
                <a:srgbClr val="0000FF"/>
              </a:solidFill>
            </a:endParaRP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Splay Trees</a:t>
            </a: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B-</a:t>
            </a:r>
            <a:r>
              <a:rPr lang="tr-TR" altLang="tr-TR">
                <a:solidFill>
                  <a:srgbClr val="0000FF"/>
                </a:solidFill>
              </a:rPr>
              <a:t>Trees</a:t>
            </a:r>
            <a:endParaRPr lang="en-US" altLang="tr-TR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altLang="tr-TR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509D035-1DA8-4976-B845-771DE49F291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FE5486-C766-47E3-9A38-A9A569C74AE5}" type="slidenum">
              <a:rPr lang="en-US" altLang="tr-TR"/>
              <a:pPr eaLnBrk="1" hangingPunct="1"/>
              <a:t>20</a:t>
            </a:fld>
            <a:endParaRPr lang="en-US" altLang="tr-TR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3558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3559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3560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3561" name="Oval 11"/>
          <p:cNvSpPr>
            <a:spLocks noChangeArrowheads="1"/>
          </p:cNvSpPr>
          <p:nvPr/>
        </p:nvSpPr>
        <p:spPr bwMode="auto">
          <a:xfrm>
            <a:off x="1258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76492" name="Oval 12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3563" name="Oval 20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3564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3565" name="AutoShape 22"/>
          <p:cNvCxnSpPr>
            <a:cxnSpLocks noChangeShapeType="1"/>
            <a:stCxn id="23559" idx="3"/>
            <a:endCxn id="23558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6" name="Oval 23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3567" name="Oval 24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3568" name="Oval 25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23569" name="AutoShape 26"/>
          <p:cNvCxnSpPr>
            <a:cxnSpLocks noChangeShapeType="1"/>
            <a:stCxn id="23559" idx="5"/>
            <a:endCxn id="23568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Oval 27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3571" name="AutoShape 28"/>
          <p:cNvCxnSpPr>
            <a:cxnSpLocks noChangeShapeType="1"/>
            <a:stCxn id="23558" idx="5"/>
            <a:endCxn id="23570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Oval 29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23573" name="AutoShape 31"/>
          <p:cNvCxnSpPr>
            <a:cxnSpLocks noChangeShapeType="1"/>
            <a:stCxn id="23561" idx="7"/>
            <a:endCxn id="23558" idx="3"/>
          </p:cNvCxnSpPr>
          <p:nvPr/>
        </p:nvCxnSpPr>
        <p:spPr bwMode="auto">
          <a:xfrm flipV="1">
            <a:off x="1503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12" name="Oval 32"/>
          <p:cNvSpPr>
            <a:spLocks noChangeArrowheads="1"/>
          </p:cNvSpPr>
          <p:nvPr/>
        </p:nvSpPr>
        <p:spPr bwMode="auto">
          <a:xfrm>
            <a:off x="1798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76513" name="AutoShape 33"/>
          <p:cNvCxnSpPr>
            <a:cxnSpLocks noChangeShapeType="1"/>
            <a:stCxn id="23561" idx="5"/>
            <a:endCxn id="276512" idx="1"/>
          </p:cNvCxnSpPr>
          <p:nvPr/>
        </p:nvCxnSpPr>
        <p:spPr bwMode="auto">
          <a:xfrm>
            <a:off x="150336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2" grpId="0"/>
      <p:bldP spid="2765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871C7F-63CA-4304-9DFB-6BD2D556B7E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D8F186-BAEC-4836-9A02-EECEB63B6AE1}" type="slidenum">
              <a:rPr lang="en-US" altLang="tr-TR"/>
              <a:pPr eaLnBrk="1" hangingPunct="1"/>
              <a:t>21</a:t>
            </a:fld>
            <a:endParaRPr lang="en-US" altLang="tr-TR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7507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77508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4584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77515" name="Oval 11"/>
          <p:cNvSpPr>
            <a:spLocks noChangeArrowheads="1"/>
          </p:cNvSpPr>
          <p:nvPr/>
        </p:nvSpPr>
        <p:spPr bwMode="auto">
          <a:xfrm>
            <a:off x="1258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4587" name="Oval 20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4588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77526" name="AutoShape 22"/>
          <p:cNvCxnSpPr>
            <a:cxnSpLocks noChangeShapeType="1"/>
            <a:stCxn id="277508" idx="3"/>
            <a:endCxn id="277507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Oval 23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4591" name="Oval 24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77529" name="Oval 25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277530" name="AutoShape 26"/>
          <p:cNvCxnSpPr>
            <a:cxnSpLocks noChangeShapeType="1"/>
            <a:stCxn id="277508" idx="5"/>
            <a:endCxn id="277529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31" name="Oval 27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77532" name="AutoShape 28"/>
          <p:cNvCxnSpPr>
            <a:cxnSpLocks noChangeShapeType="1"/>
            <a:stCxn id="277507" idx="5"/>
            <a:endCxn id="277531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29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277535" name="AutoShape 31"/>
          <p:cNvCxnSpPr>
            <a:cxnSpLocks noChangeShapeType="1"/>
            <a:stCxn id="277515" idx="7"/>
            <a:endCxn id="277507" idx="3"/>
          </p:cNvCxnSpPr>
          <p:nvPr/>
        </p:nvCxnSpPr>
        <p:spPr bwMode="auto">
          <a:xfrm flipV="1">
            <a:off x="1503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36" name="Oval 32"/>
          <p:cNvSpPr>
            <a:spLocks noChangeArrowheads="1"/>
          </p:cNvSpPr>
          <p:nvPr/>
        </p:nvSpPr>
        <p:spPr bwMode="auto">
          <a:xfrm>
            <a:off x="1798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77537" name="AutoShape 33"/>
          <p:cNvCxnSpPr>
            <a:cxnSpLocks noChangeShapeType="1"/>
            <a:stCxn id="277515" idx="5"/>
            <a:endCxn id="277536" idx="1"/>
          </p:cNvCxnSpPr>
          <p:nvPr/>
        </p:nvCxnSpPr>
        <p:spPr bwMode="auto">
          <a:xfrm>
            <a:off x="150336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38" name="Text Box 34"/>
          <p:cNvSpPr txBox="1">
            <a:spLocks noChangeArrowheads="1"/>
          </p:cNvSpPr>
          <p:nvPr/>
        </p:nvSpPr>
        <p:spPr bwMode="auto">
          <a:xfrm>
            <a:off x="1069975" y="3770313"/>
            <a:ext cx="642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-1     0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77540" name="Text Box 36"/>
          <p:cNvSpPr txBox="1">
            <a:spLocks noChangeArrowheads="1"/>
          </p:cNvSpPr>
          <p:nvPr/>
        </p:nvSpPr>
        <p:spPr bwMode="auto">
          <a:xfrm>
            <a:off x="2182813" y="3070225"/>
            <a:ext cx="584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1     0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77541" name="Text Box 37"/>
          <p:cNvSpPr txBox="1">
            <a:spLocks noChangeArrowheads="1"/>
          </p:cNvSpPr>
          <p:nvPr/>
        </p:nvSpPr>
        <p:spPr bwMode="auto">
          <a:xfrm>
            <a:off x="4352925" y="2395538"/>
            <a:ext cx="58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2     0</a:t>
            </a:r>
            <a:endParaRPr lang="en-US" altLang="tr-TR" b="1">
              <a:solidFill>
                <a:srgbClr val="33CC33"/>
              </a:solidFill>
            </a:endParaRP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252538" y="2228850"/>
            <a:ext cx="3027362" cy="1238250"/>
            <a:chOff x="789" y="1404"/>
            <a:chExt cx="1907" cy="780"/>
          </a:xfrm>
        </p:grpSpPr>
        <p:sp>
          <p:nvSpPr>
            <p:cNvPr id="24612" name="AutoShape 39"/>
            <p:cNvSpPr>
              <a:spLocks noChangeArrowheads="1"/>
            </p:cNvSpPr>
            <p:nvPr/>
          </p:nvSpPr>
          <p:spPr bwMode="auto">
            <a:xfrm>
              <a:off x="828" y="1404"/>
              <a:ext cx="1868" cy="148"/>
            </a:xfrm>
            <a:prstGeom prst="rightArrow">
              <a:avLst>
                <a:gd name="adj1" fmla="val 52000"/>
                <a:gd name="adj2" fmla="val 9992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4613" name="AutoShape 40"/>
            <p:cNvSpPr>
              <a:spLocks noChangeArrowheads="1"/>
            </p:cNvSpPr>
            <p:nvPr/>
          </p:nvSpPr>
          <p:spPr bwMode="auto">
            <a:xfrm rot="5400000">
              <a:off x="491" y="1738"/>
              <a:ext cx="744" cy="148"/>
            </a:xfrm>
            <a:prstGeom prst="rightArrow">
              <a:avLst>
                <a:gd name="adj1" fmla="val 52000"/>
                <a:gd name="adj2" fmla="val 3979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4614" name="Rectangle 41"/>
            <p:cNvSpPr>
              <a:spLocks noChangeArrowheads="1"/>
            </p:cNvSpPr>
            <p:nvPr/>
          </p:nvSpPr>
          <p:spPr bwMode="auto">
            <a:xfrm>
              <a:off x="881" y="1443"/>
              <a:ext cx="56" cy="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277547" name="Text Box 43"/>
          <p:cNvSpPr txBox="1">
            <a:spLocks noChangeArrowheads="1"/>
          </p:cNvSpPr>
          <p:nvPr/>
        </p:nvSpPr>
        <p:spPr bwMode="auto">
          <a:xfrm>
            <a:off x="1436688" y="2427288"/>
            <a:ext cx="9286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L/L</a:t>
            </a:r>
          </a:p>
          <a:p>
            <a:pPr algn="ctr" eaLnBrk="1" hangingPunct="1"/>
            <a:r>
              <a:rPr lang="en-US" altLang="tr-TR" b="1"/>
              <a:t>Sngl. Rot.</a:t>
            </a:r>
          </a:p>
        </p:txBody>
      </p:sp>
      <p:cxnSp>
        <p:nvCxnSpPr>
          <p:cNvPr id="277551" name="AutoShape 47"/>
          <p:cNvCxnSpPr>
            <a:cxnSpLocks noChangeShapeType="1"/>
            <a:stCxn id="277529" idx="5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58" name="AutoShape 54"/>
          <p:cNvCxnSpPr>
            <a:cxnSpLocks noChangeShapeType="1"/>
            <a:endCxn id="277529" idx="3"/>
          </p:cNvCxnSpPr>
          <p:nvPr/>
        </p:nvCxnSpPr>
        <p:spPr bwMode="auto">
          <a:xfrm flipV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64" name="AutoShape 60"/>
          <p:cNvCxnSpPr>
            <a:cxnSpLocks noChangeShapeType="1"/>
          </p:cNvCxnSpPr>
          <p:nvPr/>
        </p:nvCxnSpPr>
        <p:spPr bwMode="auto">
          <a:xfrm flipH="1">
            <a:off x="2670175" y="2511425"/>
            <a:ext cx="1957388" cy="5159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65" name="AutoShape 61"/>
          <p:cNvCxnSpPr>
            <a:cxnSpLocks noChangeShapeType="1"/>
          </p:cNvCxnSpPr>
          <p:nvPr/>
        </p:nvCxnSpPr>
        <p:spPr bwMode="auto">
          <a:xfrm>
            <a:off x="4822825" y="2276475"/>
            <a:ext cx="1957388" cy="5159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66" name="AutoShape 62"/>
          <p:cNvCxnSpPr>
            <a:cxnSpLocks noChangeShapeType="1"/>
          </p:cNvCxnSpPr>
          <p:nvPr/>
        </p:nvCxnSpPr>
        <p:spPr bwMode="auto">
          <a:xfrm>
            <a:off x="7000875" y="3046413"/>
            <a:ext cx="879475" cy="5175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7570" name="AutoShape 66"/>
          <p:cNvCxnSpPr>
            <a:cxnSpLocks noChangeShapeType="1"/>
          </p:cNvCxnSpPr>
          <p:nvPr/>
        </p:nvCxnSpPr>
        <p:spPr bwMode="auto">
          <a:xfrm flipV="1">
            <a:off x="3667125" y="3556000"/>
            <a:ext cx="19177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571" name="AutoShape 67"/>
          <p:cNvSpPr>
            <a:spLocks noChangeArrowheads="1"/>
          </p:cNvSpPr>
          <p:nvPr/>
        </p:nvSpPr>
        <p:spPr bwMode="auto">
          <a:xfrm rot="-1800000">
            <a:off x="1643063" y="3635375"/>
            <a:ext cx="1271587" cy="258763"/>
          </a:xfrm>
          <a:prstGeom prst="rightArrow">
            <a:avLst>
              <a:gd name="adj1" fmla="val 33028"/>
              <a:gd name="adj2" fmla="val 14737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7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77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7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7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7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7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3646 -0.10533 " pathEditMode="relative" ptsTypes="AA">
                                      <p:cBhvr>
                                        <p:cTn id="67" dur="20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1111E-6 2.96296E-6 L 0.23558 0.10486 " pathEditMode="relative" ptsTypes="AA">
                                      <p:cBhvr>
                                        <p:cTn id="69" dur="20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875 0.10579 " pathEditMode="relative" ptsTypes="AA">
                                      <p:cBhvr>
                                        <p:cTn id="71" dur="2000" fill="hold"/>
                                        <p:tgtEl>
                                          <p:spTgt spid="277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1823 -0.10533 " pathEditMode="relative" ptsTypes="AA">
                                      <p:cBhvr>
                                        <p:cTn id="73" dur="2000" fill="hold"/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23611 4.81481E-6 " pathEditMode="relative" ptsTypes="AA">
                                      <p:cBhvr>
                                        <p:cTn id="75" dur="2000" fill="hold"/>
                                        <p:tgtEl>
                                          <p:spTgt spid="2775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3.33333E-6 L 0.17725 -0.10509 " pathEditMode="relative" ptsTypes="AA">
                                      <p:cBhvr>
                                        <p:cTn id="77" dur="2000" fill="hold"/>
                                        <p:tgtEl>
                                          <p:spTgt spid="277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7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7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7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7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7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77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77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77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7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77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nimBg="1"/>
      <p:bldP spid="277508" grpId="0" animBg="1"/>
      <p:bldP spid="277515" grpId="0" animBg="1"/>
      <p:bldP spid="277529" grpId="0" animBg="1"/>
      <p:bldP spid="277531" grpId="0" animBg="1"/>
      <p:bldP spid="277536" grpId="0" animBg="1"/>
      <p:bldP spid="277538" grpId="0"/>
      <p:bldP spid="277538" grpId="1"/>
      <p:bldP spid="277540" grpId="0"/>
      <p:bldP spid="277540" grpId="1"/>
      <p:bldP spid="277541" grpId="0"/>
      <p:bldP spid="277541" grpId="1"/>
      <p:bldP spid="277547" grpId="0"/>
      <p:bldP spid="277547" grpId="1"/>
      <p:bldP spid="277571" grpId="0" animBg="1"/>
      <p:bldP spid="27757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1D79F1-D5B1-45C6-872B-5D1D5A6D7DF4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03515A-B944-4BBE-813E-368BF3D1857A}" type="slidenum">
              <a:rPr lang="en-US" altLang="tr-TR"/>
              <a:pPr eaLnBrk="1" hangingPunct="1"/>
              <a:t>22</a:t>
            </a:fld>
            <a:endParaRPr lang="en-US" altLang="tr-TR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5606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5607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5609" name="Oval 12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5610" name="Oval 20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5611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5612" name="AutoShape 22"/>
          <p:cNvCxnSpPr>
            <a:cxnSpLocks noChangeShapeType="1"/>
            <a:stCxn id="25607" idx="3"/>
            <a:endCxn id="25606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Oval 23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5614" name="Oval 24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5615" name="Oval 25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5616" name="AutoShape 26"/>
          <p:cNvCxnSpPr>
            <a:cxnSpLocks noChangeShapeType="1"/>
            <a:stCxn id="25607" idx="5"/>
            <a:endCxn id="25615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27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5618" name="AutoShape 28"/>
          <p:cNvCxnSpPr>
            <a:cxnSpLocks noChangeShapeType="1"/>
            <a:stCxn id="25606" idx="5"/>
            <a:endCxn id="25617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9" name="Oval 29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79582" name="Oval 30"/>
          <p:cNvSpPr>
            <a:spLocks noChangeArrowheads="1"/>
          </p:cNvSpPr>
          <p:nvPr/>
        </p:nvSpPr>
        <p:spPr bwMode="auto">
          <a:xfrm>
            <a:off x="71977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25621" name="Oval 50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5622" name="Oval 51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5623" name="AutoShape 52"/>
          <p:cNvCxnSpPr>
            <a:cxnSpLocks noChangeShapeType="1"/>
            <a:stCxn id="25615" idx="3"/>
            <a:endCxn id="25622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AutoShape 53"/>
          <p:cNvCxnSpPr>
            <a:cxnSpLocks noChangeShapeType="1"/>
            <a:stCxn id="25615" idx="5"/>
            <a:endCxn id="25621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606" name="Oval 54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279608" name="AutoShape 56"/>
          <p:cNvCxnSpPr>
            <a:cxnSpLocks noChangeShapeType="1"/>
            <a:stCxn id="279582" idx="7"/>
            <a:endCxn id="25621" idx="3"/>
          </p:cNvCxnSpPr>
          <p:nvPr/>
        </p:nvCxnSpPr>
        <p:spPr bwMode="auto">
          <a:xfrm flipV="1">
            <a:off x="744220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7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82" grpId="0" animBg="1"/>
      <p:bldP spid="279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C52383-9A95-4382-A5E3-818EA5370F57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48F6466-41EB-426F-AB33-1174E9720F71}" type="slidenum">
              <a:rPr lang="en-US" altLang="tr-TR"/>
              <a:pPr eaLnBrk="1" hangingPunct="1"/>
              <a:t>23</a:t>
            </a:fld>
            <a:endParaRPr lang="en-US" altLang="tr-TR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6630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6631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80583" name="Oval 7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sp>
        <p:nvSpPr>
          <p:cNvPr id="26633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6634" name="Oval 11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6635" name="Oval 19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663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6637" name="AutoShape 21"/>
          <p:cNvCxnSpPr>
            <a:cxnSpLocks noChangeShapeType="1"/>
            <a:stCxn id="26631" idx="3"/>
            <a:endCxn id="26630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8" name="Oval 22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6639" name="Oval 23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6640" name="Oval 24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6641" name="AutoShape 25"/>
          <p:cNvCxnSpPr>
            <a:cxnSpLocks noChangeShapeType="1"/>
            <a:stCxn id="26631" idx="5"/>
            <a:endCxn id="26640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Oval 26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6643" name="AutoShape 27"/>
          <p:cNvCxnSpPr>
            <a:cxnSpLocks noChangeShapeType="1"/>
            <a:stCxn id="26630" idx="5"/>
            <a:endCxn id="26642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28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6645" name="Oval 29"/>
          <p:cNvSpPr>
            <a:spLocks noChangeArrowheads="1"/>
          </p:cNvSpPr>
          <p:nvPr/>
        </p:nvSpPr>
        <p:spPr bwMode="auto">
          <a:xfrm>
            <a:off x="71977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26646" name="Oval 30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6647" name="Oval 31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6648" name="AutoShape 32"/>
          <p:cNvCxnSpPr>
            <a:cxnSpLocks noChangeShapeType="1"/>
            <a:stCxn id="26640" idx="3"/>
            <a:endCxn id="26647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AutoShape 33"/>
          <p:cNvCxnSpPr>
            <a:cxnSpLocks noChangeShapeType="1"/>
            <a:stCxn id="26640" idx="5"/>
            <a:endCxn id="26646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0" name="Oval 34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26651" name="AutoShape 35"/>
          <p:cNvCxnSpPr>
            <a:cxnSpLocks noChangeShapeType="1"/>
            <a:stCxn id="26645" idx="7"/>
            <a:endCxn id="26646" idx="3"/>
          </p:cNvCxnSpPr>
          <p:nvPr/>
        </p:nvCxnSpPr>
        <p:spPr bwMode="auto">
          <a:xfrm flipV="1">
            <a:off x="744220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0614" name="Oval 38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280615" name="AutoShape 39"/>
          <p:cNvCxnSpPr>
            <a:cxnSpLocks noChangeShapeType="1"/>
            <a:stCxn id="26646" idx="5"/>
            <a:endCxn id="280583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3" grpId="0" animBg="1"/>
      <p:bldP spid="2806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49011A-28A4-46C7-90F5-38310179C49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48D943-8E59-4BA9-9BDC-3E8F2C5F1B01}" type="slidenum">
              <a:rPr lang="en-US" altLang="tr-TR"/>
              <a:pPr eaLnBrk="1" hangingPunct="1"/>
              <a:t>24</a:t>
            </a:fld>
            <a:endParaRPr lang="en-US" altLang="tr-TR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7654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7655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sp>
        <p:nvSpPr>
          <p:cNvPr id="281608" name="Oval 8"/>
          <p:cNvSpPr>
            <a:spLocks noChangeArrowheads="1"/>
          </p:cNvSpPr>
          <p:nvPr/>
        </p:nvSpPr>
        <p:spPr bwMode="auto">
          <a:xfrm>
            <a:off x="8547100" y="5037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7660" name="Oval 19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7661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7662" name="AutoShape 21"/>
          <p:cNvCxnSpPr>
            <a:cxnSpLocks noChangeShapeType="1"/>
            <a:stCxn id="27655" idx="3"/>
            <a:endCxn id="27654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Oval 22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7664" name="Oval 23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7665" name="Oval 24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7666" name="AutoShape 25"/>
          <p:cNvCxnSpPr>
            <a:cxnSpLocks noChangeShapeType="1"/>
            <a:stCxn id="27655" idx="5"/>
            <a:endCxn id="27665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7" name="Oval 26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7668" name="AutoShape 27"/>
          <p:cNvCxnSpPr>
            <a:cxnSpLocks noChangeShapeType="1"/>
            <a:stCxn id="27654" idx="5"/>
            <a:endCxn id="27667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Oval 28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7670" name="Oval 29"/>
          <p:cNvSpPr>
            <a:spLocks noChangeArrowheads="1"/>
          </p:cNvSpPr>
          <p:nvPr/>
        </p:nvSpPr>
        <p:spPr bwMode="auto">
          <a:xfrm>
            <a:off x="71977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27671" name="Oval 30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7672" name="Oval 31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7673" name="AutoShape 32"/>
          <p:cNvCxnSpPr>
            <a:cxnSpLocks noChangeShapeType="1"/>
            <a:stCxn id="27665" idx="3"/>
            <a:endCxn id="27672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33"/>
          <p:cNvCxnSpPr>
            <a:cxnSpLocks noChangeShapeType="1"/>
            <a:stCxn id="27665" idx="5"/>
            <a:endCxn id="27671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Oval 34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27676" name="AutoShape 35"/>
          <p:cNvCxnSpPr>
            <a:cxnSpLocks noChangeShapeType="1"/>
            <a:stCxn id="27670" idx="7"/>
            <a:endCxn id="27671" idx="3"/>
          </p:cNvCxnSpPr>
          <p:nvPr/>
        </p:nvCxnSpPr>
        <p:spPr bwMode="auto">
          <a:xfrm flipV="1">
            <a:off x="744220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7" name="Oval 36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27678" name="AutoShape 37"/>
          <p:cNvCxnSpPr>
            <a:cxnSpLocks noChangeShapeType="1"/>
            <a:stCxn id="27671" idx="5"/>
            <a:endCxn id="27656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38" name="Oval 38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cxnSp>
        <p:nvCxnSpPr>
          <p:cNvPr id="281639" name="AutoShape 39"/>
          <p:cNvCxnSpPr>
            <a:cxnSpLocks noChangeShapeType="1"/>
            <a:stCxn id="281608" idx="1"/>
            <a:endCxn id="27656" idx="4"/>
          </p:cNvCxnSpPr>
          <p:nvPr/>
        </p:nvCxnSpPr>
        <p:spPr bwMode="auto">
          <a:xfrm flipH="1" flipV="1">
            <a:off x="8421688" y="4606925"/>
            <a:ext cx="168275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8" grpId="0" animBg="1"/>
      <p:bldP spid="2816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C3E634-AED0-4249-BE98-D756734DA42F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15A8B8-0459-4E3F-99EB-8B0B9278954D}" type="slidenum">
              <a:rPr lang="en-US" altLang="tr-TR"/>
              <a:pPr eaLnBrk="1" hangingPunct="1"/>
              <a:t>25</a:t>
            </a:fld>
            <a:endParaRPr lang="en-US" altLang="tr-TR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678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82631" name="Oval 7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sp>
        <p:nvSpPr>
          <p:cNvPr id="282632" name="Oval 8"/>
          <p:cNvSpPr>
            <a:spLocks noChangeArrowheads="1"/>
          </p:cNvSpPr>
          <p:nvPr/>
        </p:nvSpPr>
        <p:spPr bwMode="auto">
          <a:xfrm>
            <a:off x="8547100" y="5037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8684" name="Oval 19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8685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8686" name="AutoShape 21"/>
          <p:cNvCxnSpPr>
            <a:cxnSpLocks noChangeShapeType="1"/>
            <a:stCxn id="28679" idx="3"/>
            <a:endCxn id="28678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7" name="Oval 22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8688" name="Oval 23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82648" name="Oval 24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8690" name="AutoShape 25"/>
          <p:cNvCxnSpPr>
            <a:cxnSpLocks noChangeShapeType="1"/>
            <a:stCxn id="28679" idx="5"/>
            <a:endCxn id="282648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1" name="Oval 26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8692" name="AutoShape 27"/>
          <p:cNvCxnSpPr>
            <a:cxnSpLocks noChangeShapeType="1"/>
            <a:stCxn id="28678" idx="5"/>
            <a:endCxn id="28691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Oval 28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82653" name="Oval 29"/>
          <p:cNvSpPr>
            <a:spLocks noChangeArrowheads="1"/>
          </p:cNvSpPr>
          <p:nvPr/>
        </p:nvSpPr>
        <p:spPr bwMode="auto">
          <a:xfrm>
            <a:off x="71977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282654" name="Oval 30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82655" name="Oval 31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282656" name="AutoShape 32"/>
          <p:cNvCxnSpPr>
            <a:cxnSpLocks noChangeShapeType="1"/>
            <a:stCxn id="282648" idx="3"/>
            <a:endCxn id="282655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57" name="AutoShape 33"/>
          <p:cNvCxnSpPr>
            <a:cxnSpLocks noChangeShapeType="1"/>
            <a:stCxn id="282648" idx="5"/>
            <a:endCxn id="282654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9" name="Oval 34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282659" name="AutoShape 35"/>
          <p:cNvCxnSpPr>
            <a:cxnSpLocks noChangeShapeType="1"/>
            <a:stCxn id="282653" idx="7"/>
            <a:endCxn id="282654" idx="3"/>
          </p:cNvCxnSpPr>
          <p:nvPr/>
        </p:nvCxnSpPr>
        <p:spPr bwMode="auto">
          <a:xfrm flipV="1">
            <a:off x="744220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Oval 36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282661" name="AutoShape 37"/>
          <p:cNvCxnSpPr>
            <a:cxnSpLocks noChangeShapeType="1"/>
            <a:stCxn id="282654" idx="5"/>
            <a:endCxn id="282631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3" name="Oval 38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cxnSp>
        <p:nvCxnSpPr>
          <p:cNvPr id="282663" name="AutoShape 39"/>
          <p:cNvCxnSpPr>
            <a:cxnSpLocks noChangeShapeType="1"/>
            <a:stCxn id="282632" idx="1"/>
            <a:endCxn id="282631" idx="4"/>
          </p:cNvCxnSpPr>
          <p:nvPr/>
        </p:nvCxnSpPr>
        <p:spPr bwMode="auto">
          <a:xfrm flipH="1" flipV="1">
            <a:off x="8421688" y="4606925"/>
            <a:ext cx="168275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64" name="Text Box 40"/>
          <p:cNvSpPr txBox="1">
            <a:spLocks noChangeArrowheads="1"/>
          </p:cNvSpPr>
          <p:nvPr/>
        </p:nvSpPr>
        <p:spPr bwMode="auto">
          <a:xfrm>
            <a:off x="8067675" y="4525963"/>
            <a:ext cx="6429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-1     0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82665" name="Text Box 41"/>
          <p:cNvSpPr txBox="1">
            <a:spLocks noChangeArrowheads="1"/>
          </p:cNvSpPr>
          <p:nvPr/>
        </p:nvSpPr>
        <p:spPr bwMode="auto">
          <a:xfrm>
            <a:off x="7618413" y="3749675"/>
            <a:ext cx="584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0     1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82666" name="Text Box 42"/>
          <p:cNvSpPr txBox="1">
            <a:spLocks noChangeArrowheads="1"/>
          </p:cNvSpPr>
          <p:nvPr/>
        </p:nvSpPr>
        <p:spPr bwMode="auto">
          <a:xfrm>
            <a:off x="6524625" y="3074988"/>
            <a:ext cx="58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0     2</a:t>
            </a:r>
            <a:endParaRPr lang="en-US" altLang="tr-TR" b="1">
              <a:solidFill>
                <a:srgbClr val="33CC33"/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7207250" y="2838450"/>
            <a:ext cx="1352550" cy="1352550"/>
            <a:chOff x="4540" y="1788"/>
            <a:chExt cx="852" cy="852"/>
          </a:xfrm>
        </p:grpSpPr>
        <p:sp>
          <p:nvSpPr>
            <p:cNvPr id="28718" name="AutoShape 44"/>
            <p:cNvSpPr>
              <a:spLocks noChangeArrowheads="1"/>
            </p:cNvSpPr>
            <p:nvPr/>
          </p:nvSpPr>
          <p:spPr bwMode="auto">
            <a:xfrm rot="-5400000">
              <a:off x="4908" y="2156"/>
              <a:ext cx="800" cy="168"/>
            </a:xfrm>
            <a:prstGeom prst="leftArrow">
              <a:avLst>
                <a:gd name="adj1" fmla="val 37880"/>
                <a:gd name="adj2" fmla="val 6056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8719" name="AutoShape 45"/>
            <p:cNvSpPr>
              <a:spLocks noChangeArrowheads="1"/>
            </p:cNvSpPr>
            <p:nvPr/>
          </p:nvSpPr>
          <p:spPr bwMode="auto">
            <a:xfrm>
              <a:off x="4540" y="1788"/>
              <a:ext cx="800" cy="168"/>
            </a:xfrm>
            <a:prstGeom prst="leftArrow">
              <a:avLst>
                <a:gd name="adj1" fmla="val 37880"/>
                <a:gd name="adj2" fmla="val 6056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28720" name="Rectangle 46"/>
            <p:cNvSpPr>
              <a:spLocks noChangeArrowheads="1"/>
            </p:cNvSpPr>
            <p:nvPr/>
          </p:nvSpPr>
          <p:spPr bwMode="auto">
            <a:xfrm>
              <a:off x="5280" y="1895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282671" name="Text Box 47"/>
          <p:cNvSpPr txBox="1">
            <a:spLocks noChangeArrowheads="1"/>
          </p:cNvSpPr>
          <p:nvPr/>
        </p:nvSpPr>
        <p:spPr bwMode="auto">
          <a:xfrm>
            <a:off x="7410450" y="3046413"/>
            <a:ext cx="9286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R/R</a:t>
            </a:r>
          </a:p>
          <a:p>
            <a:pPr algn="ctr" eaLnBrk="1" hangingPunct="1"/>
            <a:r>
              <a:rPr lang="en-US" altLang="tr-TR" b="1"/>
              <a:t>Sngl. Rot.</a:t>
            </a:r>
          </a:p>
        </p:txBody>
      </p:sp>
      <p:sp>
        <p:nvSpPr>
          <p:cNvPr id="282675" name="Line 51"/>
          <p:cNvSpPr>
            <a:spLocks noChangeShapeType="1"/>
          </p:cNvSpPr>
          <p:nvPr/>
        </p:nvSpPr>
        <p:spPr bwMode="auto">
          <a:xfrm flipH="1">
            <a:off x="6407150" y="4464050"/>
            <a:ext cx="7810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2677" name="Line 53"/>
          <p:cNvSpPr>
            <a:spLocks noChangeShapeType="1"/>
          </p:cNvSpPr>
          <p:nvPr/>
        </p:nvSpPr>
        <p:spPr bwMode="auto">
          <a:xfrm flipH="1">
            <a:off x="5162550" y="3771900"/>
            <a:ext cx="406400" cy="552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2678" name="Line 54"/>
          <p:cNvSpPr>
            <a:spLocks noChangeShapeType="1"/>
          </p:cNvSpPr>
          <p:nvPr/>
        </p:nvSpPr>
        <p:spPr bwMode="auto">
          <a:xfrm flipH="1">
            <a:off x="5753100" y="3067050"/>
            <a:ext cx="895350" cy="527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2679" name="Line 55"/>
          <p:cNvSpPr>
            <a:spLocks noChangeShapeType="1"/>
          </p:cNvSpPr>
          <p:nvPr/>
        </p:nvSpPr>
        <p:spPr bwMode="auto">
          <a:xfrm flipH="1" flipV="1">
            <a:off x="6934200" y="3086100"/>
            <a:ext cx="876300" cy="520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2680" name="Line 56"/>
          <p:cNvSpPr>
            <a:spLocks noChangeShapeType="1"/>
          </p:cNvSpPr>
          <p:nvPr/>
        </p:nvSpPr>
        <p:spPr bwMode="auto">
          <a:xfrm flipH="1" flipV="1">
            <a:off x="8013700" y="3803650"/>
            <a:ext cx="349250" cy="514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2681" name="Line 57"/>
          <p:cNvSpPr>
            <a:spLocks noChangeShapeType="1"/>
          </p:cNvSpPr>
          <p:nvPr/>
        </p:nvSpPr>
        <p:spPr bwMode="auto">
          <a:xfrm flipH="1" flipV="1">
            <a:off x="8477250" y="4584700"/>
            <a:ext cx="15875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282690" name="AutoShape 66"/>
          <p:cNvCxnSpPr>
            <a:cxnSpLocks noChangeShapeType="1"/>
            <a:endCxn id="282655" idx="3"/>
          </p:cNvCxnSpPr>
          <p:nvPr/>
        </p:nvCxnSpPr>
        <p:spPr bwMode="auto">
          <a:xfrm flipV="1">
            <a:off x="5281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91" name="AutoShape 67"/>
          <p:cNvCxnSpPr>
            <a:cxnSpLocks noChangeShapeType="1"/>
            <a:stCxn id="282655" idx="5"/>
          </p:cNvCxnSpPr>
          <p:nvPr/>
        </p:nvCxnSpPr>
        <p:spPr bwMode="auto">
          <a:xfrm>
            <a:off x="582136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2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82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8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82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2934 -0.10393 " pathEditMode="relative" ptsTypes="AA">
                                      <p:cBhvr>
                                        <p:cTn id="80" dur="2000" fill="hold"/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3 L -0.05902 -0.10347 " pathEditMode="relative" ptsTypes="AA">
                                      <p:cBhvr>
                                        <p:cTn id="82" dur="2000" fill="hold"/>
                                        <p:tgtEl>
                                          <p:spTgt spid="282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1823 -0.10486 " pathEditMode="relative" ptsTypes="AA">
                                      <p:cBhvr>
                                        <p:cTn id="84" dur="2000" fill="hold"/>
                                        <p:tgtEl>
                                          <p:spTgt spid="282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11841 0.10533 " pathEditMode="relative" ptsTypes="AA">
                                      <p:cBhvr>
                                        <p:cTn id="86" dur="2000" fill="hold"/>
                                        <p:tgtEl>
                                          <p:spTgt spid="282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77778E-6 L -0.05886 0.10533 " pathEditMode="relative" ptsTypes="AA">
                                      <p:cBhvr>
                                        <p:cTn id="88" dur="2000" fill="hold"/>
                                        <p:tgtEl>
                                          <p:spTgt spid="282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8.14815E-6 L -0.11806 8.14815E-6 " pathEditMode="relative" ptsTypes="AA">
                                      <p:cBhvr>
                                        <p:cTn id="90" dur="2000" fill="hold"/>
                                        <p:tgtEl>
                                          <p:spTgt spid="282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2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8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8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28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282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282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82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82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282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282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31" grpId="0" animBg="1"/>
      <p:bldP spid="282632" grpId="0" animBg="1"/>
      <p:bldP spid="282648" grpId="0" animBg="1"/>
      <p:bldP spid="282653" grpId="0" animBg="1"/>
      <p:bldP spid="282654" grpId="0" animBg="1"/>
      <p:bldP spid="282655" grpId="0" animBg="1"/>
      <p:bldP spid="282664" grpId="0"/>
      <p:bldP spid="282664" grpId="1"/>
      <p:bldP spid="282665" grpId="0"/>
      <p:bldP spid="282665" grpId="1"/>
      <p:bldP spid="282666" grpId="0"/>
      <p:bldP spid="282666" grpId="1"/>
      <p:bldP spid="282671" grpId="0"/>
      <p:bldP spid="28267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E70FAD-1BFF-4DD3-8127-91461856ED01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7693C2-DABD-4BE6-A85A-E38F32607F70}" type="slidenum">
              <a:rPr lang="en-US" altLang="tr-TR"/>
              <a:pPr eaLnBrk="1" hangingPunct="1"/>
              <a:t>26</a:t>
            </a:fld>
            <a:endParaRPr lang="en-US" altLang="tr-TR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83653" name="Oval 5"/>
          <p:cNvSpPr>
            <a:spLocks noChangeArrowheads="1"/>
          </p:cNvSpPr>
          <p:nvPr/>
        </p:nvSpPr>
        <p:spPr bwMode="auto">
          <a:xfrm>
            <a:off x="4767263" y="5037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sp>
        <p:nvSpPr>
          <p:cNvPr id="29705" name="Oval 7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29708" name="Oval 19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29709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9710" name="AutoShape 21"/>
          <p:cNvCxnSpPr>
            <a:cxnSpLocks noChangeShapeType="1"/>
            <a:stCxn id="29703" idx="3"/>
            <a:endCxn id="29702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1" name="Oval 22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9712" name="Oval 23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9713" name="Oval 24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29714" name="AutoShape 25"/>
          <p:cNvCxnSpPr>
            <a:cxnSpLocks noChangeShapeType="1"/>
            <a:stCxn id="29703" idx="5"/>
            <a:endCxn id="29713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5" name="Oval 26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9716" name="AutoShape 27"/>
          <p:cNvCxnSpPr>
            <a:cxnSpLocks noChangeShapeType="1"/>
            <a:stCxn id="29702" idx="5"/>
            <a:endCxn id="29715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Oval 28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9718" name="Oval 30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sp>
        <p:nvSpPr>
          <p:cNvPr id="29719" name="Oval 31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9720" name="AutoShape 32"/>
          <p:cNvCxnSpPr>
            <a:cxnSpLocks noChangeShapeType="1"/>
            <a:stCxn id="29713" idx="3"/>
            <a:endCxn id="29719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AutoShape 33"/>
          <p:cNvCxnSpPr>
            <a:cxnSpLocks noChangeShapeType="1"/>
            <a:stCxn id="29713" idx="5"/>
            <a:endCxn id="29718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2" name="Oval 34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29723" name="Oval 36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29724" name="AutoShape 37"/>
          <p:cNvCxnSpPr>
            <a:cxnSpLocks noChangeShapeType="1"/>
            <a:stCxn id="29718" idx="5"/>
            <a:endCxn id="29705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5" name="Oval 38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9726" name="Oval 56"/>
          <p:cNvSpPr>
            <a:spLocks noChangeArrowheads="1"/>
          </p:cNvSpPr>
          <p:nvPr/>
        </p:nvSpPr>
        <p:spPr bwMode="auto">
          <a:xfrm>
            <a:off x="50371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9727" name="Oval 57"/>
          <p:cNvSpPr>
            <a:spLocks noChangeArrowheads="1"/>
          </p:cNvSpPr>
          <p:nvPr/>
        </p:nvSpPr>
        <p:spPr bwMode="auto">
          <a:xfrm>
            <a:off x="6116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29728" name="AutoShape 58"/>
          <p:cNvCxnSpPr>
            <a:cxnSpLocks noChangeShapeType="1"/>
            <a:stCxn id="29719" idx="3"/>
            <a:endCxn id="29726" idx="7"/>
          </p:cNvCxnSpPr>
          <p:nvPr/>
        </p:nvCxnSpPr>
        <p:spPr bwMode="auto">
          <a:xfrm flipH="1">
            <a:off x="5281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59"/>
          <p:cNvCxnSpPr>
            <a:cxnSpLocks noChangeShapeType="1"/>
            <a:stCxn id="29719" idx="5"/>
            <a:endCxn id="29727" idx="1"/>
          </p:cNvCxnSpPr>
          <p:nvPr/>
        </p:nvCxnSpPr>
        <p:spPr bwMode="auto">
          <a:xfrm>
            <a:off x="582136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3708" name="Oval 60"/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cxnSp>
        <p:nvCxnSpPr>
          <p:cNvPr id="283709" name="AutoShape 61"/>
          <p:cNvCxnSpPr>
            <a:cxnSpLocks noChangeShapeType="1"/>
            <a:stCxn id="283653" idx="0"/>
            <a:endCxn id="29726" idx="4"/>
          </p:cNvCxnSpPr>
          <p:nvPr/>
        </p:nvCxnSpPr>
        <p:spPr bwMode="auto">
          <a:xfrm flipV="1">
            <a:off x="4911725" y="4606925"/>
            <a:ext cx="269875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animBg="1"/>
      <p:bldP spid="2837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3D0EC0-D23A-46F4-BF7D-249F45CA1EB8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EA7C08-2DB2-4CE3-A4FE-2F893AB33005}" type="slidenum">
              <a:rPr lang="en-US" altLang="tr-TR"/>
              <a:pPr eaLnBrk="1" hangingPunct="1"/>
              <a:t>27</a:t>
            </a:fld>
            <a:endParaRPr lang="en-US" altLang="tr-TR"/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4675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284676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284677" name="Oval 5"/>
          <p:cNvSpPr>
            <a:spLocks noChangeArrowheads="1"/>
          </p:cNvSpPr>
          <p:nvPr/>
        </p:nvSpPr>
        <p:spPr bwMode="auto">
          <a:xfrm>
            <a:off x="4767263" y="5037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30730" name="Oval 9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30731" name="Oval 10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0732" name="Oval 18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30733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284692" name="AutoShape 20"/>
          <p:cNvCxnSpPr>
            <a:cxnSpLocks noChangeShapeType="1"/>
            <a:stCxn id="284676" idx="3"/>
            <a:endCxn id="284675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5" name="Oval 21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0736" name="Oval 22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30737" name="Oval 23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284696" name="AutoShape 24"/>
          <p:cNvCxnSpPr>
            <a:cxnSpLocks noChangeShapeType="1"/>
            <a:stCxn id="284676" idx="5"/>
            <a:endCxn id="30737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697" name="Oval 25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cxnSp>
        <p:nvCxnSpPr>
          <p:cNvPr id="284698" name="AutoShape 26"/>
          <p:cNvCxnSpPr>
            <a:cxnSpLocks noChangeShapeType="1"/>
            <a:stCxn id="284675" idx="5"/>
            <a:endCxn id="284697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1" name="Oval 27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0742" name="Oval 28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sp>
        <p:nvSpPr>
          <p:cNvPr id="284701" name="Oval 29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cxnSp>
        <p:nvCxnSpPr>
          <p:cNvPr id="284702" name="AutoShape 30"/>
          <p:cNvCxnSpPr>
            <a:cxnSpLocks noChangeShapeType="1"/>
            <a:stCxn id="30737" idx="3"/>
            <a:endCxn id="284701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31"/>
          <p:cNvCxnSpPr>
            <a:cxnSpLocks noChangeShapeType="1"/>
            <a:stCxn id="30737" idx="5"/>
            <a:endCxn id="30742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Oval 32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30747" name="Oval 33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30748" name="AutoShape 34"/>
          <p:cNvCxnSpPr>
            <a:cxnSpLocks noChangeShapeType="1"/>
            <a:stCxn id="30742" idx="5"/>
            <a:endCxn id="30729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9" name="Oval 35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84708" name="Oval 36"/>
          <p:cNvSpPr>
            <a:spLocks noChangeArrowheads="1"/>
          </p:cNvSpPr>
          <p:nvPr/>
        </p:nvSpPr>
        <p:spPr bwMode="auto">
          <a:xfrm>
            <a:off x="50371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284709" name="Oval 37"/>
          <p:cNvSpPr>
            <a:spLocks noChangeArrowheads="1"/>
          </p:cNvSpPr>
          <p:nvPr/>
        </p:nvSpPr>
        <p:spPr bwMode="auto">
          <a:xfrm>
            <a:off x="6116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284710" name="AutoShape 38"/>
          <p:cNvCxnSpPr>
            <a:cxnSpLocks noChangeShapeType="1"/>
            <a:stCxn id="284701" idx="3"/>
            <a:endCxn id="284708" idx="7"/>
          </p:cNvCxnSpPr>
          <p:nvPr/>
        </p:nvCxnSpPr>
        <p:spPr bwMode="auto">
          <a:xfrm flipH="1">
            <a:off x="5281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711" name="AutoShape 39"/>
          <p:cNvCxnSpPr>
            <a:cxnSpLocks noChangeShapeType="1"/>
            <a:stCxn id="284701" idx="5"/>
            <a:endCxn id="284709" idx="1"/>
          </p:cNvCxnSpPr>
          <p:nvPr/>
        </p:nvCxnSpPr>
        <p:spPr bwMode="auto">
          <a:xfrm>
            <a:off x="582136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4" name="Oval 40"/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cxnSp>
        <p:nvCxnSpPr>
          <p:cNvPr id="284713" name="AutoShape 41"/>
          <p:cNvCxnSpPr>
            <a:cxnSpLocks noChangeShapeType="1"/>
            <a:stCxn id="284677" idx="0"/>
            <a:endCxn id="284708" idx="4"/>
          </p:cNvCxnSpPr>
          <p:nvPr/>
        </p:nvCxnSpPr>
        <p:spPr bwMode="auto">
          <a:xfrm flipV="1">
            <a:off x="4911725" y="4606925"/>
            <a:ext cx="269875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4714" name="Text Box 42"/>
          <p:cNvSpPr txBox="1">
            <a:spLocks noChangeArrowheads="1"/>
          </p:cNvSpPr>
          <p:nvPr/>
        </p:nvSpPr>
        <p:spPr bwMode="auto">
          <a:xfrm>
            <a:off x="4887913" y="4519613"/>
            <a:ext cx="5984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0    -1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84715" name="Text Box 43"/>
          <p:cNvSpPr txBox="1">
            <a:spLocks noChangeArrowheads="1"/>
          </p:cNvSpPr>
          <p:nvPr/>
        </p:nvSpPr>
        <p:spPr bwMode="auto">
          <a:xfrm>
            <a:off x="5454650" y="3794125"/>
            <a:ext cx="53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1    0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84716" name="Text Box 44"/>
          <p:cNvSpPr txBox="1">
            <a:spLocks noChangeArrowheads="1"/>
          </p:cNvSpPr>
          <p:nvPr/>
        </p:nvSpPr>
        <p:spPr bwMode="auto">
          <a:xfrm>
            <a:off x="6545263" y="3094038"/>
            <a:ext cx="5397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2    1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84717" name="Text Box 45"/>
          <p:cNvSpPr txBox="1">
            <a:spLocks noChangeArrowheads="1"/>
          </p:cNvSpPr>
          <p:nvPr/>
        </p:nvSpPr>
        <p:spPr bwMode="auto">
          <a:xfrm>
            <a:off x="4378325" y="23812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1    3</a:t>
            </a:r>
            <a:endParaRPr lang="en-US" altLang="tr-TR" b="1">
              <a:solidFill>
                <a:srgbClr val="33CC33"/>
              </a:solidFill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497388" y="2814638"/>
            <a:ext cx="1058862" cy="1057275"/>
            <a:chOff x="2860" y="1773"/>
            <a:chExt cx="667" cy="666"/>
          </a:xfrm>
        </p:grpSpPr>
        <p:sp>
          <p:nvSpPr>
            <p:cNvPr id="30770" name="AutoShape 47"/>
            <p:cNvSpPr>
              <a:spLocks noChangeArrowheads="1"/>
            </p:cNvSpPr>
            <p:nvPr/>
          </p:nvSpPr>
          <p:spPr bwMode="auto">
            <a:xfrm>
              <a:off x="2860" y="1773"/>
              <a:ext cx="124" cy="636"/>
            </a:xfrm>
            <a:prstGeom prst="upArrow">
              <a:avLst>
                <a:gd name="adj1" fmla="val 50000"/>
                <a:gd name="adj2" fmla="val 12822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771" name="AutoShape 48"/>
            <p:cNvSpPr>
              <a:spLocks noChangeArrowheads="1"/>
            </p:cNvSpPr>
            <p:nvPr/>
          </p:nvSpPr>
          <p:spPr bwMode="auto">
            <a:xfrm rot="5400000">
              <a:off x="3147" y="2059"/>
              <a:ext cx="124" cy="636"/>
            </a:xfrm>
            <a:prstGeom prst="upArrow">
              <a:avLst>
                <a:gd name="adj1" fmla="val 50000"/>
                <a:gd name="adj2" fmla="val 12822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0772" name="Rectangle 49"/>
            <p:cNvSpPr>
              <a:spLocks noChangeArrowheads="1"/>
            </p:cNvSpPr>
            <p:nvPr/>
          </p:nvSpPr>
          <p:spPr bwMode="auto">
            <a:xfrm>
              <a:off x="2894" y="2328"/>
              <a:ext cx="56" cy="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284723" name="Text Box 51"/>
          <p:cNvSpPr txBox="1">
            <a:spLocks noChangeArrowheads="1"/>
          </p:cNvSpPr>
          <p:nvPr/>
        </p:nvSpPr>
        <p:spPr bwMode="auto">
          <a:xfrm>
            <a:off x="4646613" y="3194050"/>
            <a:ext cx="8255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L/R</a:t>
            </a:r>
          </a:p>
          <a:p>
            <a:pPr eaLnBrk="1" hangingPunct="1"/>
            <a:r>
              <a:rPr lang="en-US" altLang="tr-TR" b="1"/>
              <a:t>Dbl.Rot.</a:t>
            </a:r>
          </a:p>
        </p:txBody>
      </p:sp>
      <p:sp>
        <p:nvSpPr>
          <p:cNvPr id="284724" name="Line 52"/>
          <p:cNvSpPr>
            <a:spLocks noChangeShapeType="1"/>
          </p:cNvSpPr>
          <p:nvPr/>
        </p:nvSpPr>
        <p:spPr bwMode="auto">
          <a:xfrm flipH="1" flipV="1">
            <a:off x="4705350" y="2444750"/>
            <a:ext cx="927100" cy="11620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4725" name="Line 53"/>
          <p:cNvSpPr>
            <a:spLocks noChangeShapeType="1"/>
          </p:cNvSpPr>
          <p:nvPr/>
        </p:nvSpPr>
        <p:spPr bwMode="auto">
          <a:xfrm flipH="1">
            <a:off x="2482850" y="2330450"/>
            <a:ext cx="2006600" cy="5397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4731" name="AutoShape 59"/>
          <p:cNvSpPr>
            <a:spLocks noChangeArrowheads="1"/>
          </p:cNvSpPr>
          <p:nvPr/>
        </p:nvSpPr>
        <p:spPr bwMode="auto">
          <a:xfrm rot="1800000">
            <a:off x="3495675" y="4303713"/>
            <a:ext cx="1506538" cy="146050"/>
          </a:xfrm>
          <a:prstGeom prst="leftArrow">
            <a:avLst>
              <a:gd name="adj1" fmla="val 50000"/>
              <a:gd name="adj2" fmla="val 25788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284732" name="Line 60"/>
          <p:cNvSpPr>
            <a:spLocks noChangeShapeType="1"/>
          </p:cNvSpPr>
          <p:nvPr/>
        </p:nvSpPr>
        <p:spPr bwMode="auto">
          <a:xfrm flipH="1" flipV="1">
            <a:off x="5854700" y="3765550"/>
            <a:ext cx="374650" cy="5524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4733" name="AutoShape 61"/>
          <p:cNvSpPr>
            <a:spLocks noChangeArrowheads="1"/>
          </p:cNvSpPr>
          <p:nvPr/>
        </p:nvSpPr>
        <p:spPr bwMode="auto">
          <a:xfrm rot="-2100000">
            <a:off x="1958975" y="3576638"/>
            <a:ext cx="1041400" cy="146050"/>
          </a:xfrm>
          <a:prstGeom prst="leftArrow">
            <a:avLst>
              <a:gd name="adj1" fmla="val 50000"/>
              <a:gd name="adj2" fmla="val 17826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cxnSp>
        <p:nvCxnSpPr>
          <p:cNvPr id="284745" name="AutoShape 73"/>
          <p:cNvCxnSpPr>
            <a:cxnSpLocks noChangeShapeType="1"/>
            <a:stCxn id="284675" idx="3"/>
          </p:cNvCxnSpPr>
          <p:nvPr/>
        </p:nvCxnSpPr>
        <p:spPr bwMode="auto">
          <a:xfrm flipH="1">
            <a:off x="1503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746" name="AutoShape 74"/>
          <p:cNvCxnSpPr>
            <a:cxnSpLocks noChangeShapeType="1"/>
          </p:cNvCxnSpPr>
          <p:nvPr/>
        </p:nvCxnSpPr>
        <p:spPr bwMode="auto">
          <a:xfrm>
            <a:off x="150336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4747" name="AutoShape 75"/>
          <p:cNvCxnSpPr>
            <a:cxnSpLocks noChangeShapeType="1"/>
            <a:stCxn id="284697" idx="3"/>
          </p:cNvCxnSpPr>
          <p:nvPr/>
        </p:nvCxnSpPr>
        <p:spPr bwMode="auto">
          <a:xfrm flipH="1">
            <a:off x="3122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4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284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4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847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8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847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284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6.66667E-6 L -0.05781 -0.10346 " pathEditMode="relative" ptsTypes="AA">
                                      <p:cBhvr>
                                        <p:cTn id="77" dur="2000" fill="hold"/>
                                        <p:tgtEl>
                                          <p:spTgt spid="284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0.1177 -0.21042 " pathEditMode="relative" ptsTypes="AA">
                                      <p:cBhvr>
                                        <p:cTn id="79" dur="2000" fill="hold"/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3.7037E-6 L -0.23577 0.10463 " pathEditMode="relative" ptsTypes="AA">
                                      <p:cBhvr>
                                        <p:cTn id="81" dur="20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-0.11805 0.10533 " pathEditMode="relative" ptsTypes="AA">
                                      <p:cBhvr>
                                        <p:cTn id="83" dur="20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17708 -0.10532 " pathEditMode="relative" ptsTypes="AA">
                                      <p:cBhvr>
                                        <p:cTn id="85" dur="2000" fill="hold"/>
                                        <p:tgtEl>
                                          <p:spTgt spid="284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5.18519E-6 L -0.2066 -0.10487 " pathEditMode="relative" ptsTypes="AA">
                                      <p:cBhvr>
                                        <p:cTn id="87" dur="20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77778E-6 L -0.17743 0.10533 " pathEditMode="relative" ptsTypes="AA">
                                      <p:cBhvr>
                                        <p:cTn id="89" dur="2000" fill="hold"/>
                                        <p:tgtEl>
                                          <p:spTgt spid="2846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2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8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28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8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84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284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84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84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84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animBg="1"/>
      <p:bldP spid="284676" grpId="0" animBg="1"/>
      <p:bldP spid="284677" grpId="0" animBg="1"/>
      <p:bldP spid="284697" grpId="0" animBg="1"/>
      <p:bldP spid="284701" grpId="0" animBg="1"/>
      <p:bldP spid="284708" grpId="0" animBg="1"/>
      <p:bldP spid="284709" grpId="0" animBg="1"/>
      <p:bldP spid="284714" grpId="0"/>
      <p:bldP spid="284714" grpId="1"/>
      <p:bldP spid="284715" grpId="0"/>
      <p:bldP spid="284715" grpId="1"/>
      <p:bldP spid="284716" grpId="0"/>
      <p:bldP spid="284716" grpId="1"/>
      <p:bldP spid="284717" grpId="0"/>
      <p:bldP spid="284717" grpId="1"/>
      <p:bldP spid="284723" grpId="0"/>
      <p:bldP spid="284723" grpId="1"/>
      <p:bldP spid="284731" grpId="0" animBg="1"/>
      <p:bldP spid="284731" grpId="1" animBg="1"/>
      <p:bldP spid="284733" grpId="0" animBg="1"/>
      <p:bldP spid="28473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61934EB-9202-4CE0-9EE0-685953A2EE64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9818802-0600-49E2-9983-E2C9E7A875E3}" type="slidenum">
              <a:rPr lang="en-US" altLang="tr-TR"/>
              <a:pPr eaLnBrk="1" hangingPunct="1"/>
              <a:t>28</a:t>
            </a:fld>
            <a:endParaRPr lang="en-US" altLang="tr-TR"/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750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1751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85704" name="Oval 8"/>
          <p:cNvSpPr>
            <a:spLocks noChangeArrowheads="1"/>
          </p:cNvSpPr>
          <p:nvPr/>
        </p:nvSpPr>
        <p:spPr bwMode="auto">
          <a:xfrm>
            <a:off x="8547100" y="5037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96</a:t>
            </a:r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1756" name="Oval 18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31757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31758" name="AutoShape 20"/>
          <p:cNvCxnSpPr>
            <a:cxnSpLocks noChangeShapeType="1"/>
            <a:stCxn id="31751" idx="3"/>
            <a:endCxn id="31750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21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1760" name="Oval 22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31761" name="Oval 23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31762" name="AutoShape 24"/>
          <p:cNvCxnSpPr>
            <a:cxnSpLocks noChangeShapeType="1"/>
            <a:stCxn id="31751" idx="5"/>
            <a:endCxn id="31761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Oval 25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31764" name="AutoShape 26"/>
          <p:cNvCxnSpPr>
            <a:cxnSpLocks noChangeShapeType="1"/>
            <a:stCxn id="31750" idx="5"/>
            <a:endCxn id="31763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Oval 27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1766" name="Oval 28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sp>
        <p:nvSpPr>
          <p:cNvPr id="31767" name="Oval 29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31768" name="AutoShape 30"/>
          <p:cNvCxnSpPr>
            <a:cxnSpLocks noChangeShapeType="1"/>
            <a:stCxn id="31761" idx="3"/>
            <a:endCxn id="31767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31"/>
          <p:cNvCxnSpPr>
            <a:cxnSpLocks noChangeShapeType="1"/>
            <a:stCxn id="31761" idx="5"/>
            <a:endCxn id="31766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31771" name="Oval 33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31772" name="AutoShape 34"/>
          <p:cNvCxnSpPr>
            <a:cxnSpLocks noChangeShapeType="1"/>
            <a:stCxn id="31766" idx="5"/>
            <a:endCxn id="31752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Oval 35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31774" name="Oval 40"/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sp>
        <p:nvSpPr>
          <p:cNvPr id="31775" name="Oval 59"/>
          <p:cNvSpPr>
            <a:spLocks noChangeArrowheads="1"/>
          </p:cNvSpPr>
          <p:nvPr/>
        </p:nvSpPr>
        <p:spPr bwMode="auto">
          <a:xfrm>
            <a:off x="1258888" y="360045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1776" name="Oval 61"/>
          <p:cNvSpPr>
            <a:spLocks noChangeArrowheads="1"/>
          </p:cNvSpPr>
          <p:nvPr/>
        </p:nvSpPr>
        <p:spPr bwMode="auto">
          <a:xfrm>
            <a:off x="1798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1777" name="Oval 63"/>
          <p:cNvSpPr>
            <a:spLocks noChangeArrowheads="1"/>
          </p:cNvSpPr>
          <p:nvPr/>
        </p:nvSpPr>
        <p:spPr bwMode="auto">
          <a:xfrm>
            <a:off x="28781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cxnSp>
        <p:nvCxnSpPr>
          <p:cNvPr id="31778" name="AutoShape 64"/>
          <p:cNvCxnSpPr>
            <a:cxnSpLocks noChangeShapeType="1"/>
            <a:stCxn id="31777" idx="7"/>
            <a:endCxn id="31763" idx="3"/>
          </p:cNvCxnSpPr>
          <p:nvPr/>
        </p:nvCxnSpPr>
        <p:spPr bwMode="auto">
          <a:xfrm flipV="1">
            <a:off x="3122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AutoShape 65"/>
          <p:cNvCxnSpPr>
            <a:cxnSpLocks noChangeShapeType="1"/>
            <a:stCxn id="31775" idx="5"/>
            <a:endCxn id="31776" idx="1"/>
          </p:cNvCxnSpPr>
          <p:nvPr/>
        </p:nvCxnSpPr>
        <p:spPr bwMode="auto">
          <a:xfrm>
            <a:off x="1503363" y="3846513"/>
            <a:ext cx="33813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AutoShape 66"/>
          <p:cNvCxnSpPr>
            <a:cxnSpLocks noChangeShapeType="1"/>
            <a:stCxn id="31775" idx="7"/>
            <a:endCxn id="31750" idx="3"/>
          </p:cNvCxnSpPr>
          <p:nvPr/>
        </p:nvCxnSpPr>
        <p:spPr bwMode="auto">
          <a:xfrm flipV="1">
            <a:off x="1503363" y="3124200"/>
            <a:ext cx="8778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5763" name="Oval 67"/>
          <p:cNvSpPr>
            <a:spLocks noChangeArrowheads="1"/>
          </p:cNvSpPr>
          <p:nvPr/>
        </p:nvSpPr>
        <p:spPr bwMode="auto">
          <a:xfrm>
            <a:off x="31305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96</a:t>
            </a:r>
          </a:p>
        </p:txBody>
      </p:sp>
      <p:cxnSp>
        <p:nvCxnSpPr>
          <p:cNvPr id="285764" name="AutoShape 68"/>
          <p:cNvCxnSpPr>
            <a:cxnSpLocks noChangeShapeType="1"/>
            <a:stCxn id="31752" idx="5"/>
            <a:endCxn id="285704" idx="0"/>
          </p:cNvCxnSpPr>
          <p:nvPr/>
        </p:nvCxnSpPr>
        <p:spPr bwMode="auto">
          <a:xfrm>
            <a:off x="8521700" y="4564063"/>
            <a:ext cx="169863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4" grpId="0" animBg="1"/>
      <p:bldP spid="2857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A775E07-505E-47A1-A3F6-3B557E895C34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D8B538E-BD6D-49FD-AFAB-526B172F8E5C}" type="slidenum">
              <a:rPr lang="en-US" altLang="tr-TR"/>
              <a:pPr eaLnBrk="1" hangingPunct="1"/>
              <a:t>29</a:t>
            </a:fld>
            <a:endParaRPr lang="en-US" altLang="tr-TR"/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2774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2775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286726" name="Oval 6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286727" name="Oval 7"/>
          <p:cNvSpPr>
            <a:spLocks noChangeArrowheads="1"/>
          </p:cNvSpPr>
          <p:nvPr/>
        </p:nvSpPr>
        <p:spPr bwMode="auto">
          <a:xfrm>
            <a:off x="8547100" y="5037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96</a:t>
            </a:r>
          </a:p>
        </p:txBody>
      </p:sp>
      <p:sp>
        <p:nvSpPr>
          <p:cNvPr id="32778" name="Oval 8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32779" name="Oval 9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2780" name="Oval 17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32781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32782" name="AutoShape 19"/>
          <p:cNvCxnSpPr>
            <a:cxnSpLocks noChangeShapeType="1"/>
            <a:stCxn id="32775" idx="3"/>
            <a:endCxn id="32774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Oval 20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2784" name="Oval 21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32785" name="Oval 22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32786" name="AutoShape 23"/>
          <p:cNvCxnSpPr>
            <a:cxnSpLocks noChangeShapeType="1"/>
            <a:stCxn id="32775" idx="5"/>
            <a:endCxn id="32785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7" name="Oval 24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32788" name="AutoShape 25"/>
          <p:cNvCxnSpPr>
            <a:cxnSpLocks noChangeShapeType="1"/>
            <a:stCxn id="32774" idx="5"/>
            <a:endCxn id="32787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9" name="Oval 26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2790" name="Oval 28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32791" name="AutoShape 29"/>
          <p:cNvCxnSpPr>
            <a:cxnSpLocks noChangeShapeType="1"/>
            <a:stCxn id="32785" idx="3"/>
            <a:endCxn id="32790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30"/>
          <p:cNvCxnSpPr>
            <a:cxnSpLocks noChangeShapeType="1"/>
            <a:stCxn id="32785" idx="5"/>
            <a:endCxn id="286747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3" name="Oval 31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32794" name="Oval 32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286753" name="AutoShape 33"/>
          <p:cNvCxnSpPr>
            <a:cxnSpLocks noChangeShapeType="1"/>
            <a:stCxn id="286747" idx="5"/>
            <a:endCxn id="286726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6" name="Oval 34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32797" name="Oval 35"/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sp>
        <p:nvSpPr>
          <p:cNvPr id="32798" name="Oval 36"/>
          <p:cNvSpPr>
            <a:spLocks noChangeArrowheads="1"/>
          </p:cNvSpPr>
          <p:nvPr/>
        </p:nvSpPr>
        <p:spPr bwMode="auto">
          <a:xfrm>
            <a:off x="1258888" y="360045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2799" name="Oval 37"/>
          <p:cNvSpPr>
            <a:spLocks noChangeArrowheads="1"/>
          </p:cNvSpPr>
          <p:nvPr/>
        </p:nvSpPr>
        <p:spPr bwMode="auto">
          <a:xfrm>
            <a:off x="1798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2800" name="Oval 38"/>
          <p:cNvSpPr>
            <a:spLocks noChangeArrowheads="1"/>
          </p:cNvSpPr>
          <p:nvPr/>
        </p:nvSpPr>
        <p:spPr bwMode="auto">
          <a:xfrm>
            <a:off x="28781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cxnSp>
        <p:nvCxnSpPr>
          <p:cNvPr id="32801" name="AutoShape 39"/>
          <p:cNvCxnSpPr>
            <a:cxnSpLocks noChangeShapeType="1"/>
            <a:stCxn id="32800" idx="7"/>
            <a:endCxn id="32787" idx="3"/>
          </p:cNvCxnSpPr>
          <p:nvPr/>
        </p:nvCxnSpPr>
        <p:spPr bwMode="auto">
          <a:xfrm flipV="1">
            <a:off x="3122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0"/>
          <p:cNvCxnSpPr>
            <a:cxnSpLocks noChangeShapeType="1"/>
            <a:stCxn id="32798" idx="5"/>
            <a:endCxn id="32799" idx="1"/>
          </p:cNvCxnSpPr>
          <p:nvPr/>
        </p:nvCxnSpPr>
        <p:spPr bwMode="auto">
          <a:xfrm>
            <a:off x="1503363" y="3846513"/>
            <a:ext cx="33813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3" name="AutoShape 41"/>
          <p:cNvCxnSpPr>
            <a:cxnSpLocks noChangeShapeType="1"/>
            <a:stCxn id="32798" idx="7"/>
            <a:endCxn id="32774" idx="3"/>
          </p:cNvCxnSpPr>
          <p:nvPr/>
        </p:nvCxnSpPr>
        <p:spPr bwMode="auto">
          <a:xfrm flipV="1">
            <a:off x="1503363" y="3124200"/>
            <a:ext cx="8778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4" name="Oval 42"/>
          <p:cNvSpPr>
            <a:spLocks noChangeArrowheads="1"/>
          </p:cNvSpPr>
          <p:nvPr/>
        </p:nvSpPr>
        <p:spPr bwMode="auto">
          <a:xfrm>
            <a:off x="31305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96</a:t>
            </a:r>
          </a:p>
        </p:txBody>
      </p:sp>
      <p:cxnSp>
        <p:nvCxnSpPr>
          <p:cNvPr id="286763" name="AutoShape 43"/>
          <p:cNvCxnSpPr>
            <a:cxnSpLocks noChangeShapeType="1"/>
            <a:stCxn id="286726" idx="5"/>
            <a:endCxn id="286727" idx="0"/>
          </p:cNvCxnSpPr>
          <p:nvPr/>
        </p:nvCxnSpPr>
        <p:spPr bwMode="auto">
          <a:xfrm>
            <a:off x="8521700" y="4564063"/>
            <a:ext cx="169863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64" name="Text Box 44"/>
          <p:cNvSpPr txBox="1">
            <a:spLocks noChangeArrowheads="1"/>
          </p:cNvSpPr>
          <p:nvPr/>
        </p:nvSpPr>
        <p:spPr bwMode="auto">
          <a:xfrm>
            <a:off x="8120063" y="4506913"/>
            <a:ext cx="5984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-1    0</a:t>
            </a:r>
          </a:p>
          <a:p>
            <a:pPr algn="ctr" eaLnBrk="1" hangingPunct="1"/>
            <a:r>
              <a:rPr lang="en-US" altLang="tr-TR" b="1">
                <a:solidFill>
                  <a:srgbClr val="33CC33"/>
                </a:solidFill>
              </a:rPr>
              <a:t>OK</a:t>
            </a:r>
          </a:p>
        </p:txBody>
      </p:sp>
      <p:sp>
        <p:nvSpPr>
          <p:cNvPr id="286765" name="Text Box 45"/>
          <p:cNvSpPr txBox="1">
            <a:spLocks noChangeArrowheads="1"/>
          </p:cNvSpPr>
          <p:nvPr/>
        </p:nvSpPr>
        <p:spPr bwMode="auto">
          <a:xfrm>
            <a:off x="7559675" y="3781425"/>
            <a:ext cx="598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>
                <a:solidFill>
                  <a:srgbClr val="FF0000"/>
                </a:solidFill>
              </a:rPr>
              <a:t>-1    1</a:t>
            </a:r>
            <a:endParaRPr lang="en-US" altLang="tr-TR" b="1">
              <a:solidFill>
                <a:srgbClr val="33CC33"/>
              </a:solidFill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7781925" y="4140200"/>
            <a:ext cx="719138" cy="1203325"/>
            <a:chOff x="4902" y="2608"/>
            <a:chExt cx="453" cy="758"/>
          </a:xfrm>
        </p:grpSpPr>
        <p:sp>
          <p:nvSpPr>
            <p:cNvPr id="32815" name="AutoShape 51"/>
            <p:cNvSpPr>
              <a:spLocks noChangeArrowheads="1"/>
            </p:cNvSpPr>
            <p:nvPr/>
          </p:nvSpPr>
          <p:spPr bwMode="auto">
            <a:xfrm>
              <a:off x="4948" y="3196"/>
              <a:ext cx="407" cy="170"/>
            </a:xfrm>
            <a:prstGeom prst="rightArrow">
              <a:avLst>
                <a:gd name="adj1" fmla="val 50000"/>
                <a:gd name="adj2" fmla="val 5985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2816" name="AutoShape 52"/>
            <p:cNvSpPr>
              <a:spLocks noChangeArrowheads="1"/>
            </p:cNvSpPr>
            <p:nvPr/>
          </p:nvSpPr>
          <p:spPr bwMode="auto">
            <a:xfrm rot="-5400000">
              <a:off x="4629" y="2881"/>
              <a:ext cx="715" cy="170"/>
            </a:xfrm>
            <a:prstGeom prst="rightArrow">
              <a:avLst>
                <a:gd name="adj1" fmla="val 50000"/>
                <a:gd name="adj2" fmla="val 10514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32817" name="Rectangle 53"/>
            <p:cNvSpPr>
              <a:spLocks noChangeArrowheads="1"/>
            </p:cNvSpPr>
            <p:nvPr/>
          </p:nvSpPr>
          <p:spPr bwMode="auto">
            <a:xfrm>
              <a:off x="5027" y="3243"/>
              <a:ext cx="53" cy="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286775" name="Text Box 55"/>
          <p:cNvSpPr txBox="1">
            <a:spLocks noChangeArrowheads="1"/>
          </p:cNvSpPr>
          <p:nvPr/>
        </p:nvSpPr>
        <p:spPr bwMode="auto">
          <a:xfrm>
            <a:off x="6684963" y="4502150"/>
            <a:ext cx="992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R/R</a:t>
            </a:r>
          </a:p>
          <a:p>
            <a:pPr eaLnBrk="1" hangingPunct="1"/>
            <a:r>
              <a:rPr lang="en-US" altLang="tr-TR" b="1"/>
              <a:t>Sngl. Rot.</a:t>
            </a:r>
          </a:p>
        </p:txBody>
      </p:sp>
      <p:sp>
        <p:nvSpPr>
          <p:cNvPr id="286776" name="Line 56"/>
          <p:cNvSpPr>
            <a:spLocks noChangeShapeType="1"/>
          </p:cNvSpPr>
          <p:nvPr/>
        </p:nvSpPr>
        <p:spPr bwMode="auto">
          <a:xfrm flipH="1" flipV="1">
            <a:off x="8464550" y="4610100"/>
            <a:ext cx="158750" cy="4381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777" name="Line 57"/>
          <p:cNvSpPr>
            <a:spLocks noChangeShapeType="1"/>
          </p:cNvSpPr>
          <p:nvPr/>
        </p:nvSpPr>
        <p:spPr bwMode="auto">
          <a:xfrm flipH="1" flipV="1">
            <a:off x="8020050" y="3790950"/>
            <a:ext cx="368300" cy="520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779" name="Line 59"/>
          <p:cNvSpPr>
            <a:spLocks noChangeShapeType="1"/>
          </p:cNvSpPr>
          <p:nvPr/>
        </p:nvSpPr>
        <p:spPr bwMode="auto">
          <a:xfrm flipH="1">
            <a:off x="7454900" y="3873500"/>
            <a:ext cx="368300" cy="48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86747" name="Oval 27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286784" name="AutoShape 64"/>
          <p:cNvCxnSpPr>
            <a:cxnSpLocks noChangeShapeType="1"/>
            <a:endCxn id="286747" idx="3"/>
          </p:cNvCxnSpPr>
          <p:nvPr/>
        </p:nvCxnSpPr>
        <p:spPr bwMode="auto">
          <a:xfrm flipV="1">
            <a:off x="744220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8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8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86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86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86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5.18519E-6 L -0.02969 -0.10533 " pathEditMode="relative" ptsTypes="AA">
                                      <p:cBhvr>
                                        <p:cTn id="58" dur="20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5938 -0.10555 " pathEditMode="relative" ptsTypes="AA">
                                      <p:cBhvr>
                                        <p:cTn id="60" dur="20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592 0.10486 " pathEditMode="relative" ptsTypes="AA">
                                      <p:cBhvr>
                                        <p:cTn id="62" dur="2000" fill="hold"/>
                                        <p:tgtEl>
                                          <p:spTgt spid="286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8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8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286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286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 animBg="1"/>
      <p:bldP spid="286727" grpId="0" animBg="1"/>
      <p:bldP spid="286764" grpId="0"/>
      <p:bldP spid="286764" grpId="1"/>
      <p:bldP spid="286764" grpId="2"/>
      <p:bldP spid="286765" grpId="0"/>
      <p:bldP spid="286765" grpId="1"/>
      <p:bldP spid="286775" grpId="0"/>
      <p:bldP spid="286775" grpId="1"/>
      <p:bldP spid="2867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F6E8A7-F827-4018-A2DC-EB4DA20B4BBA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0520C3-7180-4DC9-B9F0-40A201A4C397}" type="slidenum">
              <a:rPr lang="en-US" altLang="tr-TR"/>
              <a:pPr eaLnBrk="1" hangingPunct="1"/>
              <a:t>3</a:t>
            </a:fld>
            <a:endParaRPr lang="en-US" altLang="tr-T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2239963"/>
            <a:ext cx="8229600" cy="1447800"/>
          </a:xfrm>
        </p:spPr>
        <p:txBody>
          <a:bodyPr/>
          <a:lstStyle/>
          <a:p>
            <a:pPr eaLnBrk="1" hangingPunct="1"/>
            <a:r>
              <a:rPr lang="en-US" altLang="tr-TR" sz="5400">
                <a:solidFill>
                  <a:srgbClr val="FF0000"/>
                </a:solidFill>
              </a:rPr>
              <a:t>AVL Trees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14C522-CD28-4FE7-B1E9-9E03BC76B9DE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A55136F-9DB1-4ED4-BFF3-26EF191430AA}" type="slidenum">
              <a:rPr lang="en-US" altLang="tr-TR"/>
              <a:pPr eaLnBrk="1" hangingPunct="1"/>
              <a:t>30</a:t>
            </a:fld>
            <a:endParaRPr lang="en-US" altLang="tr-TR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179388" y="1484313"/>
            <a:ext cx="5616575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3798" name="Oval 3"/>
          <p:cNvSpPr>
            <a:spLocks noChangeArrowheads="1"/>
          </p:cNvSpPr>
          <p:nvPr/>
        </p:nvSpPr>
        <p:spPr bwMode="auto">
          <a:xfrm>
            <a:off x="2338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3799" name="Oval 4"/>
          <p:cNvSpPr>
            <a:spLocks noChangeArrowheads="1"/>
          </p:cNvSpPr>
          <p:nvPr/>
        </p:nvSpPr>
        <p:spPr bwMode="auto">
          <a:xfrm>
            <a:off x="4497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3706813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17</a:t>
            </a:r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82772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96</a:t>
            </a: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11144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16906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34178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64</a:t>
            </a: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4570413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68</a:t>
            </a:r>
          </a:p>
        </p:txBody>
      </p:sp>
      <p:sp>
        <p:nvSpPr>
          <p:cNvPr id="33806" name="Oval 12"/>
          <p:cNvSpPr>
            <a:spLocks noChangeArrowheads="1"/>
          </p:cNvSpPr>
          <p:nvPr/>
        </p:nvSpPr>
        <p:spPr bwMode="auto">
          <a:xfrm>
            <a:off x="5434013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30</a:t>
            </a:r>
          </a:p>
        </p:txBody>
      </p:sp>
      <p:sp>
        <p:nvSpPr>
          <p:cNvPr id="33807" name="Oval 13"/>
          <p:cNvSpPr>
            <a:spLocks noChangeArrowheads="1"/>
          </p:cNvSpPr>
          <p:nvPr/>
        </p:nvSpPr>
        <p:spPr bwMode="auto">
          <a:xfrm>
            <a:off x="39941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60</a:t>
            </a: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42814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98</a:t>
            </a:r>
          </a:p>
        </p:txBody>
      </p:sp>
      <p:sp>
        <p:nvSpPr>
          <p:cNvPr id="33809" name="Oval 15"/>
          <p:cNvSpPr>
            <a:spLocks noChangeArrowheads="1"/>
          </p:cNvSpPr>
          <p:nvPr/>
        </p:nvSpPr>
        <p:spPr bwMode="auto">
          <a:xfrm>
            <a:off x="48577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84</a:t>
            </a:r>
          </a:p>
        </p:txBody>
      </p:sp>
      <p:sp>
        <p:nvSpPr>
          <p:cNvPr id="33810" name="Oval 16"/>
          <p:cNvSpPr>
            <a:spLocks noChangeArrowheads="1"/>
          </p:cNvSpPr>
          <p:nvPr/>
        </p:nvSpPr>
        <p:spPr bwMode="auto">
          <a:xfrm>
            <a:off x="5145088" y="1482725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36</a:t>
            </a:r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2508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sp>
        <p:nvSpPr>
          <p:cNvPr id="33812" name="Rectangle 1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z="3800"/>
              <a:t>Constructing an AVL Tree – Animation</a:t>
            </a:r>
          </a:p>
        </p:txBody>
      </p:sp>
      <p:cxnSp>
        <p:nvCxnSpPr>
          <p:cNvPr id="33813" name="AutoShape 19"/>
          <p:cNvCxnSpPr>
            <a:cxnSpLocks noChangeShapeType="1"/>
            <a:stCxn id="33799" idx="3"/>
            <a:endCxn id="33798" idx="7"/>
          </p:cNvCxnSpPr>
          <p:nvPr/>
        </p:nvCxnSpPr>
        <p:spPr bwMode="auto">
          <a:xfrm flipH="1">
            <a:off x="2582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5397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16</a:t>
            </a:r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8270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24</a:t>
            </a:r>
          </a:p>
        </p:txBody>
      </p:sp>
      <p:sp>
        <p:nvSpPr>
          <p:cNvPr id="33816" name="Oval 22"/>
          <p:cNvSpPr>
            <a:spLocks noChangeArrowheads="1"/>
          </p:cNvSpPr>
          <p:nvPr/>
        </p:nvSpPr>
        <p:spPr bwMode="auto">
          <a:xfrm>
            <a:off x="66563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48</a:t>
            </a:r>
          </a:p>
        </p:txBody>
      </p:sp>
      <p:cxnSp>
        <p:nvCxnSpPr>
          <p:cNvPr id="33817" name="AutoShape 23"/>
          <p:cNvCxnSpPr>
            <a:cxnSpLocks noChangeShapeType="1"/>
            <a:stCxn id="33799" idx="5"/>
            <a:endCxn id="33816" idx="1"/>
          </p:cNvCxnSpPr>
          <p:nvPr/>
        </p:nvCxnSpPr>
        <p:spPr bwMode="auto">
          <a:xfrm>
            <a:off x="4741863" y="2405063"/>
            <a:ext cx="19573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8" name="Oval 24"/>
          <p:cNvSpPr>
            <a:spLocks noChangeArrowheads="1"/>
          </p:cNvSpPr>
          <p:nvPr/>
        </p:nvSpPr>
        <p:spPr bwMode="auto">
          <a:xfrm>
            <a:off x="3417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20</a:t>
            </a:r>
          </a:p>
        </p:txBody>
      </p:sp>
      <p:cxnSp>
        <p:nvCxnSpPr>
          <p:cNvPr id="33819" name="AutoShape 25"/>
          <p:cNvCxnSpPr>
            <a:cxnSpLocks noChangeShapeType="1"/>
            <a:stCxn id="33798" idx="5"/>
            <a:endCxn id="33818" idx="1"/>
          </p:cNvCxnSpPr>
          <p:nvPr/>
        </p:nvCxnSpPr>
        <p:spPr bwMode="auto">
          <a:xfrm>
            <a:off x="25828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0" name="Oval 26"/>
          <p:cNvSpPr>
            <a:spLocks noChangeArrowheads="1"/>
          </p:cNvSpPr>
          <p:nvPr/>
        </p:nvSpPr>
        <p:spPr bwMode="auto">
          <a:xfrm>
            <a:off x="1403350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3821" name="Oval 27"/>
          <p:cNvSpPr>
            <a:spLocks noChangeArrowheads="1"/>
          </p:cNvSpPr>
          <p:nvPr/>
        </p:nvSpPr>
        <p:spPr bwMode="auto">
          <a:xfrm>
            <a:off x="557688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cxnSp>
        <p:nvCxnSpPr>
          <p:cNvPr id="33822" name="AutoShape 28"/>
          <p:cNvCxnSpPr>
            <a:cxnSpLocks noChangeShapeType="1"/>
            <a:stCxn id="33816" idx="3"/>
            <a:endCxn id="33821" idx="7"/>
          </p:cNvCxnSpPr>
          <p:nvPr/>
        </p:nvCxnSpPr>
        <p:spPr bwMode="auto">
          <a:xfrm flipH="1">
            <a:off x="5821363" y="3124200"/>
            <a:ext cx="87788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29"/>
          <p:cNvCxnSpPr>
            <a:cxnSpLocks noChangeShapeType="1"/>
            <a:stCxn id="33816" idx="5"/>
            <a:endCxn id="33836" idx="1"/>
          </p:cNvCxnSpPr>
          <p:nvPr/>
        </p:nvCxnSpPr>
        <p:spPr bwMode="auto">
          <a:xfrm>
            <a:off x="6900863" y="3124200"/>
            <a:ext cx="879475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4" name="Oval 30"/>
          <p:cNvSpPr>
            <a:spLocks noChangeArrowheads="1"/>
          </p:cNvSpPr>
          <p:nvPr/>
        </p:nvSpPr>
        <p:spPr bwMode="auto">
          <a:xfrm>
            <a:off x="1978025" y="1482725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32</a:t>
            </a:r>
          </a:p>
        </p:txBody>
      </p:sp>
      <p:sp>
        <p:nvSpPr>
          <p:cNvPr id="33825" name="Oval 31"/>
          <p:cNvSpPr>
            <a:spLocks noChangeArrowheads="1"/>
          </p:cNvSpPr>
          <p:nvPr/>
        </p:nvSpPr>
        <p:spPr bwMode="auto">
          <a:xfrm>
            <a:off x="22669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33826" name="AutoShape 32"/>
          <p:cNvCxnSpPr>
            <a:cxnSpLocks noChangeShapeType="1"/>
            <a:stCxn id="33836" idx="5"/>
            <a:endCxn id="33801" idx="1"/>
          </p:cNvCxnSpPr>
          <p:nvPr/>
        </p:nvCxnSpPr>
        <p:spPr bwMode="auto">
          <a:xfrm>
            <a:off x="798195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7" name="Oval 33"/>
          <p:cNvSpPr>
            <a:spLocks noChangeArrowheads="1"/>
          </p:cNvSpPr>
          <p:nvPr/>
        </p:nvSpPr>
        <p:spPr bwMode="auto">
          <a:xfrm>
            <a:off x="2554288" y="1484313"/>
            <a:ext cx="287337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33828" name="Oval 34"/>
          <p:cNvSpPr>
            <a:spLocks noChangeArrowheads="1"/>
          </p:cNvSpPr>
          <p:nvPr/>
        </p:nvSpPr>
        <p:spPr bwMode="auto">
          <a:xfrm>
            <a:off x="2841625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sp>
        <p:nvSpPr>
          <p:cNvPr id="33829" name="Oval 35"/>
          <p:cNvSpPr>
            <a:spLocks noChangeArrowheads="1"/>
          </p:cNvSpPr>
          <p:nvPr/>
        </p:nvSpPr>
        <p:spPr bwMode="auto">
          <a:xfrm>
            <a:off x="1258888" y="360045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sp>
        <p:nvSpPr>
          <p:cNvPr id="33830" name="Oval 36"/>
          <p:cNvSpPr>
            <a:spLocks noChangeArrowheads="1"/>
          </p:cNvSpPr>
          <p:nvPr/>
        </p:nvSpPr>
        <p:spPr bwMode="auto">
          <a:xfrm>
            <a:off x="17986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12</a:t>
            </a:r>
          </a:p>
        </p:txBody>
      </p:sp>
      <p:sp>
        <p:nvSpPr>
          <p:cNvPr id="33831" name="Oval 37"/>
          <p:cNvSpPr>
            <a:spLocks noChangeArrowheads="1"/>
          </p:cNvSpPr>
          <p:nvPr/>
        </p:nvSpPr>
        <p:spPr bwMode="auto">
          <a:xfrm>
            <a:off x="2878138" y="4318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18</a:t>
            </a:r>
          </a:p>
        </p:txBody>
      </p:sp>
      <p:cxnSp>
        <p:nvCxnSpPr>
          <p:cNvPr id="33832" name="AutoShape 38"/>
          <p:cNvCxnSpPr>
            <a:cxnSpLocks noChangeShapeType="1"/>
            <a:stCxn id="33831" idx="7"/>
            <a:endCxn id="33818" idx="3"/>
          </p:cNvCxnSpPr>
          <p:nvPr/>
        </p:nvCxnSpPr>
        <p:spPr bwMode="auto">
          <a:xfrm flipV="1">
            <a:off x="3122613" y="3844925"/>
            <a:ext cx="338137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3" name="AutoShape 39"/>
          <p:cNvCxnSpPr>
            <a:cxnSpLocks noChangeShapeType="1"/>
            <a:stCxn id="33829" idx="5"/>
            <a:endCxn id="33830" idx="1"/>
          </p:cNvCxnSpPr>
          <p:nvPr/>
        </p:nvCxnSpPr>
        <p:spPr bwMode="auto">
          <a:xfrm>
            <a:off x="1503363" y="3846513"/>
            <a:ext cx="338137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34" name="AutoShape 40"/>
          <p:cNvCxnSpPr>
            <a:cxnSpLocks noChangeShapeType="1"/>
            <a:stCxn id="33829" idx="7"/>
            <a:endCxn id="33798" idx="3"/>
          </p:cNvCxnSpPr>
          <p:nvPr/>
        </p:nvCxnSpPr>
        <p:spPr bwMode="auto">
          <a:xfrm flipV="1">
            <a:off x="1503363" y="3124200"/>
            <a:ext cx="877887" cy="519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5" name="Oval 41"/>
          <p:cNvSpPr>
            <a:spLocks noChangeArrowheads="1"/>
          </p:cNvSpPr>
          <p:nvPr/>
        </p:nvSpPr>
        <p:spPr bwMode="auto">
          <a:xfrm>
            <a:off x="3130550" y="1484313"/>
            <a:ext cx="287338" cy="2889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96</a:t>
            </a:r>
          </a:p>
        </p:txBody>
      </p:sp>
      <p:sp>
        <p:nvSpPr>
          <p:cNvPr id="33836" name="Oval 53"/>
          <p:cNvSpPr>
            <a:spLocks noChangeArrowheads="1"/>
          </p:cNvSpPr>
          <p:nvPr/>
        </p:nvSpPr>
        <p:spPr bwMode="auto">
          <a:xfrm>
            <a:off x="77374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72</a:t>
            </a:r>
          </a:p>
        </p:txBody>
      </p:sp>
      <p:sp>
        <p:nvSpPr>
          <p:cNvPr id="33837" name="Oval 55"/>
          <p:cNvSpPr>
            <a:spLocks noChangeArrowheads="1"/>
          </p:cNvSpPr>
          <p:nvPr/>
        </p:nvSpPr>
        <p:spPr bwMode="auto">
          <a:xfrm>
            <a:off x="7197725" y="4318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54</a:t>
            </a:r>
          </a:p>
        </p:txBody>
      </p:sp>
      <p:cxnSp>
        <p:nvCxnSpPr>
          <p:cNvPr id="33838" name="AutoShape 56"/>
          <p:cNvCxnSpPr>
            <a:cxnSpLocks noChangeShapeType="1"/>
            <a:stCxn id="33836" idx="3"/>
            <a:endCxn id="33837" idx="7"/>
          </p:cNvCxnSpPr>
          <p:nvPr/>
        </p:nvCxnSpPr>
        <p:spPr bwMode="auto">
          <a:xfrm flipH="1">
            <a:off x="7442200" y="3844925"/>
            <a:ext cx="338138" cy="515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9" name="AutoShape 57"/>
          <p:cNvSpPr>
            <a:spLocks noChangeArrowheads="1"/>
          </p:cNvSpPr>
          <p:nvPr/>
        </p:nvSpPr>
        <p:spPr bwMode="auto">
          <a:xfrm>
            <a:off x="3486150" y="1828800"/>
            <a:ext cx="155575" cy="696913"/>
          </a:xfrm>
          <a:prstGeom prst="upArrow">
            <a:avLst>
              <a:gd name="adj1" fmla="val 50000"/>
              <a:gd name="adj2" fmla="val 11199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2CBBD1-5C8B-4906-A5C3-206EAFEAB59C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EB095E-FEA2-4521-8F0B-BDE1C59E02C5}" type="slidenum">
              <a:rPr lang="en-US" altLang="tr-TR"/>
              <a:pPr eaLnBrk="1" hangingPunct="1"/>
              <a:t>31</a:t>
            </a:fld>
            <a:endParaRPr lang="en-US" altLang="tr-TR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Height versus Number of Nodes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The </a:t>
            </a:r>
            <a:r>
              <a:rPr lang="en-US" altLang="tr-TR" i="1">
                <a:solidFill>
                  <a:srgbClr val="FF0000"/>
                </a:solidFill>
              </a:rPr>
              <a:t>minimum number</a:t>
            </a:r>
            <a:r>
              <a:rPr lang="en-US" altLang="tr-TR"/>
              <a:t> of nodes in </a:t>
            </a:r>
            <a:r>
              <a:rPr lang="tr-TR" altLang="tr-TR"/>
              <a:t>an </a:t>
            </a:r>
            <a:r>
              <a:rPr lang="en-US" altLang="tr-TR"/>
              <a:t>AVL tree recursively relates to the height of the tree as follows:</a:t>
            </a:r>
          </a:p>
          <a:p>
            <a:pPr lvl="1" indent="-220663" eaLnBrk="1" hangingPunct="1">
              <a:lnSpc>
                <a:spcPct val="90000"/>
              </a:lnSpc>
              <a:buFontTx/>
              <a:buNone/>
            </a:pPr>
            <a:r>
              <a:rPr lang="en-US" altLang="tr-TR"/>
              <a:t>				</a:t>
            </a:r>
          </a:p>
          <a:p>
            <a:pPr lvl="1" indent="-220663" eaLnBrk="1" hangingPunct="1">
              <a:lnSpc>
                <a:spcPct val="90000"/>
              </a:lnSpc>
              <a:buFontTx/>
              <a:buNone/>
            </a:pPr>
            <a:r>
              <a:rPr lang="en-US" altLang="tr-TR"/>
              <a:t>		       </a:t>
            </a:r>
            <a:r>
              <a:rPr lang="en-US" altLang="tr-TR" sz="3600" i="1">
                <a:solidFill>
                  <a:srgbClr val="FF0000"/>
                </a:solidFill>
              </a:rPr>
              <a:t>S(h) = S(h-1) + S(h-2) + 1</a:t>
            </a:r>
            <a:r>
              <a:rPr lang="en-US" altLang="tr-TR" sz="3600" i="1"/>
              <a:t>; </a:t>
            </a:r>
          </a:p>
          <a:p>
            <a:pPr lvl="1" indent="-220663" eaLnBrk="1" hangingPunct="1">
              <a:lnSpc>
                <a:spcPct val="90000"/>
              </a:lnSpc>
              <a:buFontTx/>
              <a:buNone/>
            </a:pPr>
            <a:r>
              <a:rPr lang="en-US" altLang="tr-TR" sz="3600" i="1"/>
              <a:t>	Initial Values: </a:t>
            </a:r>
            <a:r>
              <a:rPr lang="en-US" altLang="tr-TR" sz="3600" i="1">
                <a:solidFill>
                  <a:srgbClr val="FF0000"/>
                </a:solidFill>
              </a:rPr>
              <a:t>S(0)=1; S(1)=2</a:t>
            </a:r>
            <a:r>
              <a:rPr lang="en-US" altLang="tr-TR"/>
              <a:t>	</a:t>
            </a:r>
          </a:p>
          <a:p>
            <a:pPr lvl="1" indent="-220663" eaLnBrk="1" hangingPunct="1">
              <a:lnSpc>
                <a:spcPct val="90000"/>
              </a:lnSpc>
              <a:buFontTx/>
              <a:buNone/>
            </a:pPr>
            <a:endParaRPr lang="en-US" altLang="tr-TR" sz="3200"/>
          </a:p>
          <a:p>
            <a:pPr lvl="1" indent="-220663" eaLnBrk="1" hangingPunct="1">
              <a:lnSpc>
                <a:spcPct val="90000"/>
              </a:lnSpc>
              <a:buFontTx/>
              <a:buNone/>
            </a:pPr>
            <a:r>
              <a:rPr lang="en-US" altLang="tr-TR" sz="3200"/>
              <a:t>Homework: Solve for </a:t>
            </a:r>
            <a:r>
              <a:rPr lang="en-US" altLang="tr-TR" sz="3200" i="1"/>
              <a:t>S(h)</a:t>
            </a:r>
            <a:r>
              <a:rPr lang="en-US" altLang="tr-TR" sz="3200"/>
              <a:t> as a function of </a:t>
            </a:r>
            <a:r>
              <a:rPr lang="en-US" altLang="tr-TR" sz="3200" i="1"/>
              <a:t>h!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C6894C-954D-4948-8016-194475ADFEF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389948-3BF1-4EF4-989B-DF7E93357675}" type="slidenum">
              <a:rPr lang="en-US" altLang="tr-TR"/>
              <a:pPr eaLnBrk="1" hangingPunct="1"/>
              <a:t>32</a:t>
            </a:fld>
            <a:endParaRPr lang="en-US" altLang="tr-TR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027238"/>
            <a:ext cx="8229600" cy="1577975"/>
          </a:xfrm>
        </p:spPr>
        <p:txBody>
          <a:bodyPr/>
          <a:lstStyle/>
          <a:p>
            <a:pPr eaLnBrk="1" hangingPunct="1"/>
            <a:r>
              <a:rPr lang="en-US" altLang="tr-TR" sz="5400"/>
              <a:t>Splay Trees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6DFC00-67E8-4EE7-8289-AA9BAC721C3B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AB7273-5AFB-4462-88B0-A4D5B889AFB1}" type="slidenum">
              <a:rPr lang="en-US" altLang="tr-TR"/>
              <a:pPr eaLnBrk="1" hangingPunct="1"/>
              <a:t>33</a:t>
            </a:fld>
            <a:endParaRPr lang="en-US" altLang="tr-TR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Motivation for Splay Trees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800"/>
              <a:t>We are looking for a data structure where, </a:t>
            </a:r>
            <a:r>
              <a:rPr lang="en-US" altLang="tr-TR" sz="2800" i="1">
                <a:solidFill>
                  <a:srgbClr val="FF0000"/>
                </a:solidFill>
              </a:rPr>
              <a:t>even though some</a:t>
            </a:r>
            <a:r>
              <a:rPr lang="en-US" altLang="tr-TR" sz="2800"/>
              <a:t> </a:t>
            </a:r>
            <a:r>
              <a:rPr lang="en-US" altLang="tr-TR" sz="2800" i="1">
                <a:solidFill>
                  <a:srgbClr val="FF0000"/>
                </a:solidFill>
              </a:rPr>
              <a:t>worst case (O(n)) accesses may be possible</a:t>
            </a:r>
            <a:r>
              <a:rPr lang="en-US" altLang="tr-TR" sz="2800"/>
              <a:t>, </a:t>
            </a:r>
            <a:r>
              <a:rPr lang="en-US" altLang="tr-TR" sz="2800" i="1">
                <a:solidFill>
                  <a:srgbClr val="FF0000"/>
                </a:solidFill>
              </a:rPr>
              <a:t>m consecutive tree operations starting from an empty tree (inserts, finds and/or removals) take O(m*log</a:t>
            </a:r>
            <a:r>
              <a:rPr lang="en-US" altLang="tr-TR" sz="2800" i="1" baseline="-25000">
                <a:solidFill>
                  <a:srgbClr val="FF0000"/>
                </a:solidFill>
              </a:rPr>
              <a:t>2</a:t>
            </a:r>
            <a:r>
              <a:rPr lang="en-US" altLang="tr-TR" sz="2800" i="1">
                <a:solidFill>
                  <a:srgbClr val="FF0000"/>
                </a:solidFill>
              </a:rPr>
              <a:t>n)</a:t>
            </a:r>
            <a:r>
              <a:rPr lang="en-US" altLang="tr-TR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/>
              <a:t>Here, the main idea is to assume that, </a:t>
            </a:r>
            <a:r>
              <a:rPr lang="en-US" altLang="tr-TR" sz="2800" i="1">
                <a:solidFill>
                  <a:srgbClr val="FF0000"/>
                </a:solidFill>
              </a:rPr>
              <a:t>O(n) accesses</a:t>
            </a:r>
            <a:r>
              <a:rPr lang="en-US" altLang="tr-TR" sz="2800"/>
              <a:t> are not bad as long as they </a:t>
            </a:r>
            <a:r>
              <a:rPr lang="en-US" altLang="tr-TR" sz="2800" i="1">
                <a:solidFill>
                  <a:srgbClr val="FF0000"/>
                </a:solidFill>
              </a:rPr>
              <a:t>occur relatively</a:t>
            </a:r>
            <a:r>
              <a:rPr lang="en-US" altLang="tr-TR" sz="2800"/>
              <a:t> </a:t>
            </a:r>
            <a:r>
              <a:rPr lang="en-US" altLang="tr-TR" sz="2800" i="1">
                <a:solidFill>
                  <a:srgbClr val="FF0000"/>
                </a:solidFill>
              </a:rPr>
              <a:t>infrequently</a:t>
            </a:r>
            <a:r>
              <a:rPr lang="en-US" altLang="tr-TR" sz="28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800"/>
              <a:t>Hence, we are looking for </a:t>
            </a:r>
            <a:r>
              <a:rPr lang="en-US" altLang="tr-TR" sz="2800" i="1">
                <a:solidFill>
                  <a:srgbClr val="FF0000"/>
                </a:solidFill>
              </a:rPr>
              <a:t>modifications of a BST per tree operation that attempts to minimize O(n) accesses</a:t>
            </a:r>
            <a:r>
              <a:rPr lang="en-US" altLang="tr-TR" sz="2800"/>
              <a:t>.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13B32E-1ACD-4F8E-A392-2AC87AD017F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E9B1C-6E5A-4F43-966F-58AF3354D0B1}" type="slidenum">
              <a:rPr lang="en-US" altLang="tr-TR"/>
              <a:pPr eaLnBrk="1" hangingPunct="1"/>
              <a:t>34</a:t>
            </a:fld>
            <a:endParaRPr lang="en-US" altLang="tr-TR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Splaying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The underlying idea of splaying is to </a:t>
            </a:r>
            <a:r>
              <a:rPr lang="en-US" altLang="tr-TR" i="1">
                <a:solidFill>
                  <a:srgbClr val="FF0000"/>
                </a:solidFill>
              </a:rPr>
              <a:t>move a deep node accessed upwards to the root</a:t>
            </a:r>
            <a:r>
              <a:rPr lang="en-US" altLang="tr-TR"/>
              <a:t>, assuming that it will be accessed in the near future again.</a:t>
            </a:r>
          </a:p>
          <a:p>
            <a:pPr eaLnBrk="1" hangingPunct="1"/>
            <a:r>
              <a:rPr lang="en-US" altLang="tr-TR"/>
              <a:t>While doing this, other deep nodes are also carried up to smaller depth levels, making the average depth of nodes closer to </a:t>
            </a:r>
            <a:r>
              <a:rPr lang="en-US" altLang="tr-TR" i="1">
                <a:solidFill>
                  <a:srgbClr val="FF0000"/>
                </a:solidFill>
              </a:rPr>
              <a:t>O(log</a:t>
            </a:r>
            <a:r>
              <a:rPr lang="en-US" altLang="tr-TR" i="1" baseline="-25000">
                <a:solidFill>
                  <a:srgbClr val="FF0000"/>
                </a:solidFill>
              </a:rPr>
              <a:t>2</a:t>
            </a:r>
            <a:r>
              <a:rPr lang="en-US" altLang="tr-TR" i="1">
                <a:solidFill>
                  <a:srgbClr val="FF0000"/>
                </a:solidFill>
              </a:rPr>
              <a:t>n)</a:t>
            </a:r>
            <a:r>
              <a:rPr lang="en-US" altLang="tr-TR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4DE54F7-2DBE-4D38-A19C-6E4ECC52E428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977F96-5195-435A-B50D-8A092D418A06}" type="slidenum">
              <a:rPr lang="en-US" altLang="tr-TR"/>
              <a:pPr eaLnBrk="1" hangingPunct="1"/>
              <a:t>35</a:t>
            </a:fld>
            <a:endParaRPr lang="en-US" altLang="tr-TR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Splaying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Splaying is similar to bottom-up AVL rotations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If a node </a:t>
            </a:r>
            <a:r>
              <a:rPr lang="en-US" altLang="tr-TR" i="1">
                <a:solidFill>
                  <a:srgbClr val="FF0000"/>
                </a:solidFill>
              </a:rPr>
              <a:t>X is the child of the root</a:t>
            </a:r>
            <a:r>
              <a:rPr lang="en-US" altLang="tr-TR"/>
              <a:t> R,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 then we </a:t>
            </a:r>
            <a:r>
              <a:rPr lang="en-US" altLang="tr-TR" i="1">
                <a:solidFill>
                  <a:srgbClr val="FF0000"/>
                </a:solidFill>
              </a:rPr>
              <a:t>rotate only X and R, and this is the last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i="1">
                <a:solidFill>
                  <a:srgbClr val="FF0000"/>
                </a:solidFill>
              </a:rPr>
              <a:t>	         rotation performed</a:t>
            </a:r>
            <a:r>
              <a:rPr lang="en-US" altLang="tr-TR"/>
              <a:t>.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altLang="tr-TR"/>
              <a:t> else consider </a:t>
            </a:r>
            <a:r>
              <a:rPr lang="en-US" altLang="tr-TR" i="1">
                <a:solidFill>
                  <a:srgbClr val="FF0000"/>
                </a:solidFill>
              </a:rPr>
              <a:t>X</a:t>
            </a:r>
            <a:r>
              <a:rPr lang="en-US" altLang="tr-TR"/>
              <a:t>, its </a:t>
            </a:r>
            <a:r>
              <a:rPr lang="en-US" altLang="tr-TR" i="1">
                <a:solidFill>
                  <a:srgbClr val="FF0000"/>
                </a:solidFill>
              </a:rPr>
              <a:t>parent P</a:t>
            </a:r>
            <a:r>
              <a:rPr lang="en-US" altLang="tr-TR"/>
              <a:t> and </a:t>
            </a:r>
            <a:r>
              <a:rPr lang="en-US" altLang="tr-TR" i="1">
                <a:solidFill>
                  <a:srgbClr val="FF0000"/>
                </a:solidFill>
              </a:rPr>
              <a:t>grandparent G</a:t>
            </a:r>
            <a:r>
              <a:rPr lang="en-US" altLang="tr-TR"/>
              <a:t>.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/>
              <a:t>	     Two cases and their symmetries to consider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/>
              <a:t>			</a:t>
            </a:r>
            <a:r>
              <a:rPr lang="en-US" altLang="tr-TR" i="1">
                <a:solidFill>
                  <a:srgbClr val="FF0000"/>
                </a:solidFill>
              </a:rPr>
              <a:t>Zig-zag case, </a:t>
            </a:r>
            <a:r>
              <a:rPr lang="en-US" altLang="tr-TR"/>
              <a:t>and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i="1">
                <a:solidFill>
                  <a:srgbClr val="FF0000"/>
                </a:solidFill>
              </a:rPr>
              <a:t>			Zig-zig case</a:t>
            </a:r>
            <a:r>
              <a:rPr lang="en-US" altLang="tr-TR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6FED24-7604-49EA-BB92-4B36C84F4482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1FFA4E-8AD7-4F9C-A054-B77B2618AE97}" type="slidenum">
              <a:rPr lang="en-US" altLang="tr-TR"/>
              <a:pPr eaLnBrk="1" hangingPunct="1"/>
              <a:t>36</a:t>
            </a:fld>
            <a:endParaRPr lang="en-US" altLang="tr-TR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Zig-zag case </a:t>
            </a:r>
          </a:p>
        </p:txBody>
      </p:sp>
      <p:sp>
        <p:nvSpPr>
          <p:cNvPr id="308227" name="Oval 3"/>
          <p:cNvSpPr>
            <a:spLocks noChangeArrowheads="1"/>
          </p:cNvSpPr>
          <p:nvPr/>
        </p:nvSpPr>
        <p:spPr bwMode="auto">
          <a:xfrm>
            <a:off x="2338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G</a:t>
            </a:r>
          </a:p>
        </p:txBody>
      </p:sp>
      <p:sp>
        <p:nvSpPr>
          <p:cNvPr id="308228" name="Oval 4"/>
          <p:cNvSpPr>
            <a:spLocks noChangeArrowheads="1"/>
          </p:cNvSpPr>
          <p:nvPr/>
        </p:nvSpPr>
        <p:spPr bwMode="auto">
          <a:xfrm>
            <a:off x="898525" y="2878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P</a:t>
            </a:r>
          </a:p>
        </p:txBody>
      </p:sp>
      <p:sp>
        <p:nvSpPr>
          <p:cNvPr id="308229" name="Oval 5"/>
          <p:cNvSpPr>
            <a:spLocks noChangeArrowheads="1"/>
          </p:cNvSpPr>
          <p:nvPr/>
        </p:nvSpPr>
        <p:spPr bwMode="auto">
          <a:xfrm>
            <a:off x="161925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X</a:t>
            </a:r>
          </a:p>
        </p:txBody>
      </p:sp>
      <p:sp>
        <p:nvSpPr>
          <p:cNvPr id="39945" name="AutoShape 6"/>
          <p:cNvSpPr>
            <a:spLocks noChangeArrowheads="1"/>
          </p:cNvSpPr>
          <p:nvPr/>
        </p:nvSpPr>
        <p:spPr bwMode="auto">
          <a:xfrm>
            <a:off x="179388" y="3508375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A</a:t>
            </a:r>
          </a:p>
        </p:txBody>
      </p:sp>
      <p:cxnSp>
        <p:nvCxnSpPr>
          <p:cNvPr id="39946" name="AutoShape 7"/>
          <p:cNvCxnSpPr>
            <a:cxnSpLocks noChangeShapeType="1"/>
            <a:stCxn id="39945" idx="0"/>
            <a:endCxn id="308228" idx="3"/>
          </p:cNvCxnSpPr>
          <p:nvPr/>
        </p:nvCxnSpPr>
        <p:spPr bwMode="auto">
          <a:xfrm flipV="1">
            <a:off x="434975" y="3124200"/>
            <a:ext cx="506413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8"/>
          <p:cNvCxnSpPr>
            <a:cxnSpLocks noChangeShapeType="1"/>
            <a:stCxn id="308228" idx="5"/>
            <a:endCxn id="308229" idx="1"/>
          </p:cNvCxnSpPr>
          <p:nvPr/>
        </p:nvCxnSpPr>
        <p:spPr bwMode="auto">
          <a:xfrm>
            <a:off x="1143000" y="3124200"/>
            <a:ext cx="519113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9"/>
          <p:cNvCxnSpPr>
            <a:cxnSpLocks noChangeShapeType="1"/>
            <a:stCxn id="308228" idx="7"/>
            <a:endCxn id="308227" idx="3"/>
          </p:cNvCxnSpPr>
          <p:nvPr/>
        </p:nvCxnSpPr>
        <p:spPr bwMode="auto">
          <a:xfrm flipV="1">
            <a:off x="1143000" y="2405063"/>
            <a:ext cx="1238250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AutoShape 10"/>
          <p:cNvSpPr>
            <a:spLocks noChangeArrowheads="1"/>
          </p:cNvSpPr>
          <p:nvPr/>
        </p:nvSpPr>
        <p:spPr bwMode="auto">
          <a:xfrm>
            <a:off x="3778250" y="278765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D</a:t>
            </a:r>
          </a:p>
        </p:txBody>
      </p:sp>
      <p:cxnSp>
        <p:nvCxnSpPr>
          <p:cNvPr id="39950" name="AutoShape 11"/>
          <p:cNvCxnSpPr>
            <a:cxnSpLocks noChangeShapeType="1"/>
            <a:stCxn id="308227" idx="5"/>
            <a:endCxn id="39949" idx="0"/>
          </p:cNvCxnSpPr>
          <p:nvPr/>
        </p:nvCxnSpPr>
        <p:spPr bwMode="auto">
          <a:xfrm>
            <a:off x="2582863" y="2405063"/>
            <a:ext cx="1450975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1" name="AutoShape 12"/>
          <p:cNvSpPr>
            <a:spLocks noChangeArrowheads="1"/>
          </p:cNvSpPr>
          <p:nvPr/>
        </p:nvSpPr>
        <p:spPr bwMode="auto">
          <a:xfrm>
            <a:off x="1079500" y="431800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B</a:t>
            </a:r>
          </a:p>
        </p:txBody>
      </p:sp>
      <p:sp>
        <p:nvSpPr>
          <p:cNvPr id="39952" name="AutoShape 13"/>
          <p:cNvSpPr>
            <a:spLocks noChangeArrowheads="1"/>
          </p:cNvSpPr>
          <p:nvPr/>
        </p:nvSpPr>
        <p:spPr bwMode="auto">
          <a:xfrm>
            <a:off x="1978025" y="431800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C</a:t>
            </a:r>
          </a:p>
        </p:txBody>
      </p:sp>
      <p:cxnSp>
        <p:nvCxnSpPr>
          <p:cNvPr id="39953" name="AutoShape 14"/>
          <p:cNvCxnSpPr>
            <a:cxnSpLocks noChangeShapeType="1"/>
            <a:stCxn id="39951" idx="0"/>
            <a:endCxn id="308229" idx="3"/>
          </p:cNvCxnSpPr>
          <p:nvPr/>
        </p:nvCxnSpPr>
        <p:spPr bwMode="auto">
          <a:xfrm flipV="1">
            <a:off x="1335088" y="3844925"/>
            <a:ext cx="327025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5"/>
          <p:cNvCxnSpPr>
            <a:cxnSpLocks noChangeShapeType="1"/>
            <a:stCxn id="39952" idx="0"/>
            <a:endCxn id="308229" idx="5"/>
          </p:cNvCxnSpPr>
          <p:nvPr/>
        </p:nvCxnSpPr>
        <p:spPr bwMode="auto">
          <a:xfrm flipH="1" flipV="1">
            <a:off x="1863725" y="3844925"/>
            <a:ext cx="369888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240" name="Oval 16"/>
          <p:cNvSpPr>
            <a:spLocks noChangeArrowheads="1"/>
          </p:cNvSpPr>
          <p:nvPr/>
        </p:nvSpPr>
        <p:spPr bwMode="auto">
          <a:xfrm>
            <a:off x="6464300" y="2159000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X</a:t>
            </a:r>
          </a:p>
        </p:txBody>
      </p:sp>
      <p:sp>
        <p:nvSpPr>
          <p:cNvPr id="308241" name="Oval 17"/>
          <p:cNvSpPr>
            <a:spLocks noChangeArrowheads="1"/>
          </p:cNvSpPr>
          <p:nvPr/>
        </p:nvSpPr>
        <p:spPr bwMode="auto">
          <a:xfrm>
            <a:off x="5022850" y="2878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P</a:t>
            </a:r>
          </a:p>
        </p:txBody>
      </p:sp>
      <p:sp>
        <p:nvSpPr>
          <p:cNvPr id="39957" name="AutoShape 18"/>
          <p:cNvSpPr>
            <a:spLocks noChangeArrowheads="1"/>
          </p:cNvSpPr>
          <p:nvPr/>
        </p:nvSpPr>
        <p:spPr bwMode="auto">
          <a:xfrm>
            <a:off x="4305300" y="3506788"/>
            <a:ext cx="509588" cy="3603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A</a:t>
            </a:r>
          </a:p>
        </p:txBody>
      </p:sp>
      <p:cxnSp>
        <p:nvCxnSpPr>
          <p:cNvPr id="39958" name="AutoShape 19"/>
          <p:cNvCxnSpPr>
            <a:cxnSpLocks noChangeShapeType="1"/>
            <a:stCxn id="39957" idx="0"/>
            <a:endCxn id="308241" idx="3"/>
          </p:cNvCxnSpPr>
          <p:nvPr/>
        </p:nvCxnSpPr>
        <p:spPr bwMode="auto">
          <a:xfrm flipV="1">
            <a:off x="4560888" y="3124200"/>
            <a:ext cx="504825" cy="382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0"/>
          <p:cNvCxnSpPr>
            <a:cxnSpLocks noChangeShapeType="1"/>
            <a:stCxn id="308241" idx="7"/>
            <a:endCxn id="308240" idx="3"/>
          </p:cNvCxnSpPr>
          <p:nvPr/>
        </p:nvCxnSpPr>
        <p:spPr bwMode="auto">
          <a:xfrm flipV="1">
            <a:off x="5267325" y="2405063"/>
            <a:ext cx="1239838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AutoShape 21"/>
          <p:cNvSpPr>
            <a:spLocks noChangeArrowheads="1"/>
          </p:cNvSpPr>
          <p:nvPr/>
        </p:nvSpPr>
        <p:spPr bwMode="auto">
          <a:xfrm>
            <a:off x="5613400" y="3505200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B</a:t>
            </a:r>
          </a:p>
        </p:txBody>
      </p:sp>
      <p:sp>
        <p:nvSpPr>
          <p:cNvPr id="39961" name="AutoShape 22"/>
          <p:cNvSpPr>
            <a:spLocks noChangeArrowheads="1"/>
          </p:cNvSpPr>
          <p:nvPr/>
        </p:nvSpPr>
        <p:spPr bwMode="auto">
          <a:xfrm>
            <a:off x="7197725" y="3509963"/>
            <a:ext cx="509588" cy="3603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C</a:t>
            </a:r>
          </a:p>
        </p:txBody>
      </p:sp>
      <p:sp>
        <p:nvSpPr>
          <p:cNvPr id="39962" name="AutoShape 23"/>
          <p:cNvSpPr>
            <a:spLocks noChangeArrowheads="1"/>
          </p:cNvSpPr>
          <p:nvPr/>
        </p:nvSpPr>
        <p:spPr bwMode="auto">
          <a:xfrm>
            <a:off x="8493125" y="3508375"/>
            <a:ext cx="509588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D</a:t>
            </a:r>
          </a:p>
        </p:txBody>
      </p:sp>
      <p:sp>
        <p:nvSpPr>
          <p:cNvPr id="308248" name="Oval 24"/>
          <p:cNvSpPr>
            <a:spLocks noChangeArrowheads="1"/>
          </p:cNvSpPr>
          <p:nvPr/>
        </p:nvSpPr>
        <p:spPr bwMode="auto">
          <a:xfrm>
            <a:off x="7902575" y="2878138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G</a:t>
            </a:r>
          </a:p>
        </p:txBody>
      </p:sp>
      <p:cxnSp>
        <p:nvCxnSpPr>
          <p:cNvPr id="39964" name="AutoShape 25"/>
          <p:cNvCxnSpPr>
            <a:cxnSpLocks noChangeShapeType="1"/>
            <a:stCxn id="308240" idx="5"/>
            <a:endCxn id="308248" idx="1"/>
          </p:cNvCxnSpPr>
          <p:nvPr/>
        </p:nvCxnSpPr>
        <p:spPr bwMode="auto">
          <a:xfrm>
            <a:off x="6708775" y="2405063"/>
            <a:ext cx="1236663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5" name="AutoShape 26"/>
          <p:cNvCxnSpPr>
            <a:cxnSpLocks noChangeShapeType="1"/>
            <a:stCxn id="308248" idx="5"/>
            <a:endCxn id="39962" idx="0"/>
          </p:cNvCxnSpPr>
          <p:nvPr/>
        </p:nvCxnSpPr>
        <p:spPr bwMode="auto">
          <a:xfrm>
            <a:off x="8147050" y="3124200"/>
            <a:ext cx="601663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6" name="AutoShape 27"/>
          <p:cNvCxnSpPr>
            <a:cxnSpLocks noChangeShapeType="1"/>
            <a:stCxn id="308241" idx="5"/>
            <a:endCxn id="39960" idx="0"/>
          </p:cNvCxnSpPr>
          <p:nvPr/>
        </p:nvCxnSpPr>
        <p:spPr bwMode="auto">
          <a:xfrm>
            <a:off x="5267325" y="3124200"/>
            <a:ext cx="601663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7" name="AutoShape 28"/>
          <p:cNvCxnSpPr>
            <a:cxnSpLocks noChangeShapeType="1"/>
            <a:stCxn id="39961" idx="0"/>
            <a:endCxn id="308248" idx="3"/>
          </p:cNvCxnSpPr>
          <p:nvPr/>
        </p:nvCxnSpPr>
        <p:spPr bwMode="auto">
          <a:xfrm flipV="1">
            <a:off x="7453313" y="3124200"/>
            <a:ext cx="492125" cy="385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8" name="AutoShape 29"/>
          <p:cNvSpPr>
            <a:spLocks noChangeArrowheads="1"/>
          </p:cNvSpPr>
          <p:nvPr/>
        </p:nvSpPr>
        <p:spPr bwMode="auto">
          <a:xfrm rot="900000">
            <a:off x="2498725" y="2667000"/>
            <a:ext cx="1355725" cy="106363"/>
          </a:xfrm>
          <a:prstGeom prst="rightArrow">
            <a:avLst>
              <a:gd name="adj1" fmla="val 50000"/>
              <a:gd name="adj2" fmla="val 31865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69" name="AutoShape 30"/>
          <p:cNvSpPr>
            <a:spLocks noChangeArrowheads="1"/>
          </p:cNvSpPr>
          <p:nvPr/>
        </p:nvSpPr>
        <p:spPr bwMode="auto">
          <a:xfrm rot="-3600000">
            <a:off x="1600994" y="3002757"/>
            <a:ext cx="1062037" cy="107950"/>
          </a:xfrm>
          <a:prstGeom prst="rightArrow">
            <a:avLst>
              <a:gd name="adj1" fmla="val 50000"/>
              <a:gd name="adj2" fmla="val 2459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70" name="AutoShape 31"/>
          <p:cNvSpPr>
            <a:spLocks noChangeArrowheads="1"/>
          </p:cNvSpPr>
          <p:nvPr/>
        </p:nvSpPr>
        <p:spPr bwMode="auto">
          <a:xfrm rot="-6000000">
            <a:off x="791369" y="3763169"/>
            <a:ext cx="1062038" cy="107950"/>
          </a:xfrm>
          <a:prstGeom prst="rightArrow">
            <a:avLst>
              <a:gd name="adj1" fmla="val 50000"/>
              <a:gd name="adj2" fmla="val 2459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71" name="AutoShape 32"/>
          <p:cNvSpPr>
            <a:spLocks noChangeArrowheads="1"/>
          </p:cNvSpPr>
          <p:nvPr/>
        </p:nvSpPr>
        <p:spPr bwMode="auto">
          <a:xfrm rot="-2400000">
            <a:off x="2228850" y="3921125"/>
            <a:ext cx="1454150" cy="115888"/>
          </a:xfrm>
          <a:prstGeom prst="rightArrow">
            <a:avLst>
              <a:gd name="adj1" fmla="val 50000"/>
              <a:gd name="adj2" fmla="val 31369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72" name="AutoShape 33"/>
          <p:cNvSpPr>
            <a:spLocks noChangeArrowheads="1"/>
          </p:cNvSpPr>
          <p:nvPr/>
        </p:nvSpPr>
        <p:spPr bwMode="auto">
          <a:xfrm rot="3600000">
            <a:off x="3839369" y="3405982"/>
            <a:ext cx="523875" cy="84137"/>
          </a:xfrm>
          <a:prstGeom prst="rightArrow">
            <a:avLst>
              <a:gd name="adj1" fmla="val 50000"/>
              <a:gd name="adj2" fmla="val 15566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9973" name="Text Box 34"/>
          <p:cNvSpPr txBox="1">
            <a:spLocks noChangeArrowheads="1"/>
          </p:cNvSpPr>
          <p:nvPr/>
        </p:nvSpPr>
        <p:spPr bwMode="auto">
          <a:xfrm>
            <a:off x="6059488" y="28209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</a:t>
            </a:r>
            <a:r>
              <a:rPr lang="en-US" altLang="tr-TR" sz="1800" b="1"/>
              <a:t> </a:t>
            </a:r>
          </a:p>
        </p:txBody>
      </p:sp>
      <p:sp>
        <p:nvSpPr>
          <p:cNvPr id="39974" name="Text Box 35"/>
          <p:cNvSpPr txBox="1">
            <a:spLocks noChangeArrowheads="1"/>
          </p:cNvSpPr>
          <p:nvPr/>
        </p:nvSpPr>
        <p:spPr bwMode="auto">
          <a:xfrm>
            <a:off x="6024563" y="3514725"/>
            <a:ext cx="1330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h+1</a:t>
            </a:r>
            <a:r>
              <a:rPr lang="en-US" altLang="tr-TR" sz="1800" b="1"/>
              <a:t> </a:t>
            </a:r>
          </a:p>
        </p:txBody>
      </p:sp>
      <p:sp>
        <p:nvSpPr>
          <p:cNvPr id="39975" name="Text Box 36"/>
          <p:cNvSpPr txBox="1">
            <a:spLocks noChangeArrowheads="1"/>
          </p:cNvSpPr>
          <p:nvPr/>
        </p:nvSpPr>
        <p:spPr bwMode="auto">
          <a:xfrm>
            <a:off x="5946775" y="4252913"/>
            <a:ext cx="127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h+2</a:t>
            </a:r>
            <a:endParaRPr lang="en-US" altLang="tr-TR" sz="1800" b="1"/>
          </a:p>
        </p:txBody>
      </p:sp>
      <p:sp>
        <p:nvSpPr>
          <p:cNvPr id="39976" name="Text Box 37"/>
          <p:cNvSpPr txBox="1">
            <a:spLocks noChangeArrowheads="1"/>
          </p:cNvSpPr>
          <p:nvPr/>
        </p:nvSpPr>
        <p:spPr bwMode="auto">
          <a:xfrm>
            <a:off x="730250" y="4983163"/>
            <a:ext cx="7404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This is the same operation as an AVL double rotation in an R/L violation.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nimBg="1"/>
      <p:bldP spid="308228" grpId="0" animBg="1"/>
      <p:bldP spid="308229" grpId="0" animBg="1"/>
      <p:bldP spid="308240" grpId="0" animBg="1"/>
      <p:bldP spid="308241" grpId="0" animBg="1"/>
      <p:bldP spid="30824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6274C0-F54C-4F35-8820-8B0F5ACDDC9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B7141E1-994E-483F-96D7-137ED7A45A31}" type="slidenum">
              <a:rPr lang="en-US" altLang="tr-TR"/>
              <a:pPr eaLnBrk="1" hangingPunct="1"/>
              <a:t>37</a:t>
            </a:fld>
            <a:endParaRPr lang="en-US" altLang="tr-TR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Zig-zig case </a:t>
            </a:r>
          </a:p>
        </p:txBody>
      </p:sp>
      <p:sp>
        <p:nvSpPr>
          <p:cNvPr id="310275" name="Oval 3"/>
          <p:cNvSpPr>
            <a:spLocks noChangeArrowheads="1"/>
          </p:cNvSpPr>
          <p:nvPr/>
        </p:nvSpPr>
        <p:spPr bwMode="auto">
          <a:xfrm>
            <a:off x="2338388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G</a:t>
            </a:r>
          </a:p>
        </p:txBody>
      </p:sp>
      <p:sp>
        <p:nvSpPr>
          <p:cNvPr id="310276" name="Oval 4"/>
          <p:cNvSpPr>
            <a:spLocks noChangeArrowheads="1"/>
          </p:cNvSpPr>
          <p:nvPr/>
        </p:nvSpPr>
        <p:spPr bwMode="auto">
          <a:xfrm>
            <a:off x="1258888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P</a:t>
            </a:r>
          </a:p>
        </p:txBody>
      </p:sp>
      <p:cxnSp>
        <p:nvCxnSpPr>
          <p:cNvPr id="40968" name="AutoShape 9"/>
          <p:cNvCxnSpPr>
            <a:cxnSpLocks noChangeShapeType="1"/>
            <a:stCxn id="310276" idx="7"/>
            <a:endCxn id="310275" idx="3"/>
          </p:cNvCxnSpPr>
          <p:nvPr/>
        </p:nvCxnSpPr>
        <p:spPr bwMode="auto">
          <a:xfrm flipV="1">
            <a:off x="1503363" y="2405063"/>
            <a:ext cx="8778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AutoShape 10"/>
          <p:cNvSpPr>
            <a:spLocks noChangeArrowheads="1"/>
          </p:cNvSpPr>
          <p:nvPr/>
        </p:nvSpPr>
        <p:spPr bwMode="auto">
          <a:xfrm>
            <a:off x="3417888" y="278765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D</a:t>
            </a:r>
          </a:p>
        </p:txBody>
      </p:sp>
      <p:cxnSp>
        <p:nvCxnSpPr>
          <p:cNvPr id="40970" name="AutoShape 11"/>
          <p:cNvCxnSpPr>
            <a:cxnSpLocks noChangeShapeType="1"/>
            <a:stCxn id="310275" idx="5"/>
            <a:endCxn id="40969" idx="0"/>
          </p:cNvCxnSpPr>
          <p:nvPr/>
        </p:nvCxnSpPr>
        <p:spPr bwMode="auto">
          <a:xfrm>
            <a:off x="2582863" y="2405063"/>
            <a:ext cx="1090612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1" name="AutoShape 12"/>
          <p:cNvSpPr>
            <a:spLocks noChangeArrowheads="1"/>
          </p:cNvSpPr>
          <p:nvPr/>
        </p:nvSpPr>
        <p:spPr bwMode="auto">
          <a:xfrm>
            <a:off x="935038" y="431800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B</a:t>
            </a:r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1619250" y="3598863"/>
            <a:ext cx="509588" cy="36036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C</a:t>
            </a:r>
          </a:p>
        </p:txBody>
      </p:sp>
      <p:sp>
        <p:nvSpPr>
          <p:cNvPr id="310288" name="Oval 16"/>
          <p:cNvSpPr>
            <a:spLocks noChangeArrowheads="1"/>
          </p:cNvSpPr>
          <p:nvPr/>
        </p:nvSpPr>
        <p:spPr bwMode="auto">
          <a:xfrm>
            <a:off x="5757863" y="2159000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X</a:t>
            </a:r>
          </a:p>
        </p:txBody>
      </p:sp>
      <p:sp>
        <p:nvSpPr>
          <p:cNvPr id="40974" name="AutoShape 18"/>
          <p:cNvSpPr>
            <a:spLocks noChangeArrowheads="1"/>
          </p:cNvSpPr>
          <p:nvPr/>
        </p:nvSpPr>
        <p:spPr bwMode="auto">
          <a:xfrm>
            <a:off x="5037138" y="278765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A</a:t>
            </a:r>
          </a:p>
        </p:txBody>
      </p:sp>
      <p:sp>
        <p:nvSpPr>
          <p:cNvPr id="40975" name="AutoShape 21"/>
          <p:cNvSpPr>
            <a:spLocks noChangeArrowheads="1"/>
          </p:cNvSpPr>
          <p:nvPr/>
        </p:nvSpPr>
        <p:spPr bwMode="auto">
          <a:xfrm>
            <a:off x="6297613" y="350520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B</a:t>
            </a:r>
          </a:p>
        </p:txBody>
      </p:sp>
      <p:sp>
        <p:nvSpPr>
          <p:cNvPr id="40976" name="AutoShape 22"/>
          <p:cNvSpPr>
            <a:spLocks noChangeArrowheads="1"/>
          </p:cNvSpPr>
          <p:nvPr/>
        </p:nvSpPr>
        <p:spPr bwMode="auto">
          <a:xfrm>
            <a:off x="6945313" y="431800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C</a:t>
            </a:r>
          </a:p>
        </p:txBody>
      </p:sp>
      <p:sp>
        <p:nvSpPr>
          <p:cNvPr id="310296" name="Oval 24"/>
          <p:cNvSpPr>
            <a:spLocks noChangeArrowheads="1"/>
          </p:cNvSpPr>
          <p:nvPr/>
        </p:nvSpPr>
        <p:spPr bwMode="auto">
          <a:xfrm>
            <a:off x="6837363" y="2878138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P</a:t>
            </a:r>
            <a:endParaRPr lang="en-US" altLang="tr-TR" b="1"/>
          </a:p>
        </p:txBody>
      </p:sp>
      <p:cxnSp>
        <p:nvCxnSpPr>
          <p:cNvPr id="40978" name="AutoShape 25"/>
          <p:cNvCxnSpPr>
            <a:cxnSpLocks noChangeShapeType="1"/>
            <a:stCxn id="310288" idx="5"/>
            <a:endCxn id="310296" idx="1"/>
          </p:cNvCxnSpPr>
          <p:nvPr/>
        </p:nvCxnSpPr>
        <p:spPr bwMode="auto">
          <a:xfrm>
            <a:off x="6002338" y="2405063"/>
            <a:ext cx="877887" cy="515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9" name="Text Box 34"/>
          <p:cNvSpPr txBox="1">
            <a:spLocks noChangeArrowheads="1"/>
          </p:cNvSpPr>
          <p:nvPr/>
        </p:nvSpPr>
        <p:spPr bwMode="auto">
          <a:xfrm>
            <a:off x="3940175" y="20653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</a:t>
            </a:r>
            <a:r>
              <a:rPr lang="en-US" altLang="tr-TR" sz="1800" b="1"/>
              <a:t> </a:t>
            </a:r>
          </a:p>
        </p:txBody>
      </p:sp>
      <p:sp>
        <p:nvSpPr>
          <p:cNvPr id="40980" name="Text Box 35"/>
          <p:cNvSpPr txBox="1">
            <a:spLocks noChangeArrowheads="1"/>
          </p:cNvSpPr>
          <p:nvPr/>
        </p:nvSpPr>
        <p:spPr bwMode="auto">
          <a:xfrm>
            <a:off x="5610225" y="2873375"/>
            <a:ext cx="1330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h+1</a:t>
            </a:r>
            <a:r>
              <a:rPr lang="en-US" altLang="tr-TR" sz="1800" b="1"/>
              <a:t> </a:t>
            </a:r>
          </a:p>
        </p:txBody>
      </p:sp>
      <p:sp>
        <p:nvSpPr>
          <p:cNvPr id="40981" name="Text Box 36"/>
          <p:cNvSpPr txBox="1">
            <a:spLocks noChangeArrowheads="1"/>
          </p:cNvSpPr>
          <p:nvPr/>
        </p:nvSpPr>
        <p:spPr bwMode="auto">
          <a:xfrm>
            <a:off x="3940175" y="3565525"/>
            <a:ext cx="1330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h+2</a:t>
            </a:r>
            <a:r>
              <a:rPr lang="en-US" altLang="tr-TR" sz="1800" b="1"/>
              <a:t> </a:t>
            </a:r>
          </a:p>
        </p:txBody>
      </p:sp>
      <p:sp>
        <p:nvSpPr>
          <p:cNvPr id="40982" name="AutoShape 38"/>
          <p:cNvSpPr>
            <a:spLocks noChangeArrowheads="1"/>
          </p:cNvSpPr>
          <p:nvPr/>
        </p:nvSpPr>
        <p:spPr bwMode="auto">
          <a:xfrm>
            <a:off x="287338" y="431800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A</a:t>
            </a:r>
          </a:p>
        </p:txBody>
      </p:sp>
      <p:sp>
        <p:nvSpPr>
          <p:cNvPr id="310311" name="Oval 39"/>
          <p:cNvSpPr>
            <a:spLocks noChangeArrowheads="1"/>
          </p:cNvSpPr>
          <p:nvPr/>
        </p:nvSpPr>
        <p:spPr bwMode="auto">
          <a:xfrm>
            <a:off x="71913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X</a:t>
            </a:r>
          </a:p>
        </p:txBody>
      </p:sp>
      <p:cxnSp>
        <p:nvCxnSpPr>
          <p:cNvPr id="40984" name="AutoShape 40"/>
          <p:cNvCxnSpPr>
            <a:cxnSpLocks noChangeShapeType="1"/>
            <a:stCxn id="310311" idx="7"/>
            <a:endCxn id="310276" idx="3"/>
          </p:cNvCxnSpPr>
          <p:nvPr/>
        </p:nvCxnSpPr>
        <p:spPr bwMode="auto">
          <a:xfrm flipV="1">
            <a:off x="963613" y="3124200"/>
            <a:ext cx="33813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5" name="AutoShape 41"/>
          <p:cNvCxnSpPr>
            <a:cxnSpLocks noChangeShapeType="1"/>
            <a:stCxn id="40982" idx="0"/>
            <a:endCxn id="310311" idx="3"/>
          </p:cNvCxnSpPr>
          <p:nvPr/>
        </p:nvCxnSpPr>
        <p:spPr bwMode="auto">
          <a:xfrm flipV="1">
            <a:off x="542925" y="3844925"/>
            <a:ext cx="219075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6" name="AutoShape 42"/>
          <p:cNvCxnSpPr>
            <a:cxnSpLocks noChangeShapeType="1"/>
            <a:stCxn id="40971" idx="0"/>
            <a:endCxn id="310311" idx="5"/>
          </p:cNvCxnSpPr>
          <p:nvPr/>
        </p:nvCxnSpPr>
        <p:spPr bwMode="auto">
          <a:xfrm flipH="1" flipV="1">
            <a:off x="963613" y="3844925"/>
            <a:ext cx="227012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7" name="AutoShape 43"/>
          <p:cNvCxnSpPr>
            <a:cxnSpLocks noChangeShapeType="1"/>
            <a:stCxn id="310276" idx="5"/>
            <a:endCxn id="40972" idx="0"/>
          </p:cNvCxnSpPr>
          <p:nvPr/>
        </p:nvCxnSpPr>
        <p:spPr bwMode="auto">
          <a:xfrm>
            <a:off x="1503363" y="3124200"/>
            <a:ext cx="371475" cy="474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8" name="AutoShape 44"/>
          <p:cNvSpPr>
            <a:spLocks noChangeArrowheads="1"/>
          </p:cNvSpPr>
          <p:nvPr/>
        </p:nvSpPr>
        <p:spPr bwMode="auto">
          <a:xfrm>
            <a:off x="7593013" y="4318000"/>
            <a:ext cx="509587" cy="3603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D</a:t>
            </a:r>
          </a:p>
        </p:txBody>
      </p:sp>
      <p:sp>
        <p:nvSpPr>
          <p:cNvPr id="310317" name="Oval 45"/>
          <p:cNvSpPr>
            <a:spLocks noChangeArrowheads="1"/>
          </p:cNvSpPr>
          <p:nvPr/>
        </p:nvSpPr>
        <p:spPr bwMode="auto">
          <a:xfrm>
            <a:off x="7377113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G</a:t>
            </a:r>
          </a:p>
        </p:txBody>
      </p:sp>
      <p:cxnSp>
        <p:nvCxnSpPr>
          <p:cNvPr id="40990" name="AutoShape 46"/>
          <p:cNvCxnSpPr>
            <a:cxnSpLocks noChangeShapeType="1"/>
            <a:stCxn id="310288" idx="3"/>
            <a:endCxn id="40974" idx="0"/>
          </p:cNvCxnSpPr>
          <p:nvPr/>
        </p:nvCxnSpPr>
        <p:spPr bwMode="auto">
          <a:xfrm flipH="1">
            <a:off x="5292725" y="2405063"/>
            <a:ext cx="508000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1" name="AutoShape 47"/>
          <p:cNvCxnSpPr>
            <a:cxnSpLocks noChangeShapeType="1"/>
            <a:stCxn id="310296" idx="3"/>
            <a:endCxn id="40975" idx="0"/>
          </p:cNvCxnSpPr>
          <p:nvPr/>
        </p:nvCxnSpPr>
        <p:spPr bwMode="auto">
          <a:xfrm flipH="1">
            <a:off x="6553200" y="3124200"/>
            <a:ext cx="327025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AutoShape 48"/>
          <p:cNvCxnSpPr>
            <a:cxnSpLocks noChangeShapeType="1"/>
            <a:stCxn id="310296" idx="5"/>
            <a:endCxn id="310317" idx="1"/>
          </p:cNvCxnSpPr>
          <p:nvPr/>
        </p:nvCxnSpPr>
        <p:spPr bwMode="auto">
          <a:xfrm>
            <a:off x="7081838" y="3124200"/>
            <a:ext cx="338137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AutoShape 49"/>
          <p:cNvCxnSpPr>
            <a:cxnSpLocks noChangeShapeType="1"/>
            <a:stCxn id="310317" idx="3"/>
            <a:endCxn id="40976" idx="0"/>
          </p:cNvCxnSpPr>
          <p:nvPr/>
        </p:nvCxnSpPr>
        <p:spPr bwMode="auto">
          <a:xfrm flipH="1">
            <a:off x="7200900" y="3844925"/>
            <a:ext cx="219075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AutoShape 50"/>
          <p:cNvCxnSpPr>
            <a:cxnSpLocks noChangeShapeType="1"/>
            <a:stCxn id="310317" idx="5"/>
            <a:endCxn id="40988" idx="0"/>
          </p:cNvCxnSpPr>
          <p:nvPr/>
        </p:nvCxnSpPr>
        <p:spPr bwMode="auto">
          <a:xfrm>
            <a:off x="7621588" y="3844925"/>
            <a:ext cx="227012" cy="473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5" name="Text Box 51"/>
          <p:cNvSpPr txBox="1">
            <a:spLocks noChangeArrowheads="1"/>
          </p:cNvSpPr>
          <p:nvPr/>
        </p:nvSpPr>
        <p:spPr bwMode="auto">
          <a:xfrm>
            <a:off x="3917950" y="4294188"/>
            <a:ext cx="127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Height </a:t>
            </a:r>
            <a:r>
              <a:rPr lang="tr-TR" altLang="tr-TR" sz="1800" b="1"/>
              <a:t>h+3</a:t>
            </a:r>
            <a:endParaRPr lang="en-US" altLang="tr-TR" sz="1800" b="1"/>
          </a:p>
        </p:txBody>
      </p:sp>
      <p:sp>
        <p:nvSpPr>
          <p:cNvPr id="40996" name="AutoShape 52"/>
          <p:cNvSpPr>
            <a:spLocks noChangeArrowheads="1"/>
          </p:cNvSpPr>
          <p:nvPr/>
        </p:nvSpPr>
        <p:spPr bwMode="auto">
          <a:xfrm rot="-2400000">
            <a:off x="157163" y="2071688"/>
            <a:ext cx="2497137" cy="733425"/>
          </a:xfrm>
          <a:prstGeom prst="curvedDownArrow">
            <a:avLst>
              <a:gd name="adj1" fmla="val 23471"/>
              <a:gd name="adj2" fmla="val 91566"/>
              <a:gd name="adj3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97" name="AutoShape 54"/>
          <p:cNvSpPr>
            <a:spLocks noChangeArrowheads="1"/>
          </p:cNvSpPr>
          <p:nvPr/>
        </p:nvSpPr>
        <p:spPr bwMode="auto">
          <a:xfrm>
            <a:off x="1797050" y="2827338"/>
            <a:ext cx="1577975" cy="303212"/>
          </a:xfrm>
          <a:prstGeom prst="rightArrow">
            <a:avLst>
              <a:gd name="adj1" fmla="val 32731"/>
              <a:gd name="adj2" fmla="val 119889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98" name="AutoShape 56"/>
          <p:cNvSpPr>
            <a:spLocks noChangeArrowheads="1"/>
          </p:cNvSpPr>
          <p:nvPr/>
        </p:nvSpPr>
        <p:spPr bwMode="auto">
          <a:xfrm rot="2400000">
            <a:off x="2497138" y="2238375"/>
            <a:ext cx="2497137" cy="733425"/>
          </a:xfrm>
          <a:prstGeom prst="curvedDownArrow">
            <a:avLst>
              <a:gd name="adj1" fmla="val 23471"/>
              <a:gd name="adj2" fmla="val 91566"/>
              <a:gd name="adj3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0999" name="Text Box 57"/>
          <p:cNvSpPr txBox="1">
            <a:spLocks noChangeArrowheads="1"/>
          </p:cNvSpPr>
          <p:nvPr/>
        </p:nvSpPr>
        <p:spPr bwMode="auto">
          <a:xfrm>
            <a:off x="273050" y="4635500"/>
            <a:ext cx="506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b="1"/>
              <a:t>as is</a:t>
            </a:r>
          </a:p>
        </p:txBody>
      </p:sp>
      <p:sp>
        <p:nvSpPr>
          <p:cNvPr id="41000" name="Text Box 58"/>
          <p:cNvSpPr txBox="1">
            <a:spLocks noChangeArrowheads="1"/>
          </p:cNvSpPr>
          <p:nvPr/>
        </p:nvSpPr>
        <p:spPr bwMode="auto">
          <a:xfrm>
            <a:off x="828675" y="46355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b="1"/>
              <a:t>LC(P)</a:t>
            </a:r>
          </a:p>
        </p:txBody>
      </p:sp>
      <p:sp>
        <p:nvSpPr>
          <p:cNvPr id="41001" name="Text Box 59"/>
          <p:cNvSpPr txBox="1">
            <a:spLocks noChangeArrowheads="1"/>
          </p:cNvSpPr>
          <p:nvPr/>
        </p:nvSpPr>
        <p:spPr bwMode="auto">
          <a:xfrm>
            <a:off x="1554163" y="3897313"/>
            <a:ext cx="687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b="1"/>
              <a:t>LC(G)</a:t>
            </a:r>
          </a:p>
        </p:txBody>
      </p:sp>
      <p:sp>
        <p:nvSpPr>
          <p:cNvPr id="41002" name="Text Box 60"/>
          <p:cNvSpPr txBox="1">
            <a:spLocks noChangeArrowheads="1"/>
          </p:cNvSpPr>
          <p:nvPr/>
        </p:nvSpPr>
        <p:spPr bwMode="auto">
          <a:xfrm>
            <a:off x="3413125" y="3087688"/>
            <a:ext cx="506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b="1"/>
              <a:t>as is</a:t>
            </a:r>
          </a:p>
        </p:txBody>
      </p:sp>
      <p:sp>
        <p:nvSpPr>
          <p:cNvPr id="41003" name="Text Box 61"/>
          <p:cNvSpPr txBox="1">
            <a:spLocks noChangeArrowheads="1"/>
          </p:cNvSpPr>
          <p:nvPr/>
        </p:nvSpPr>
        <p:spPr bwMode="auto">
          <a:xfrm>
            <a:off x="6064250" y="1174750"/>
            <a:ext cx="2933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LC(P): left child of node P</a:t>
            </a:r>
          </a:p>
          <a:p>
            <a:pPr eaLnBrk="1" hangingPunct="1"/>
            <a:r>
              <a:rPr lang="en-US" altLang="tr-TR" sz="1800" b="1"/>
              <a:t>RC(P): right child of node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0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0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0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animBg="1"/>
      <p:bldP spid="310276" grpId="0" animBg="1"/>
      <p:bldP spid="310288" grpId="0" animBg="1"/>
      <p:bldP spid="310296" grpId="0" animBg="1"/>
      <p:bldP spid="310311" grpId="0" animBg="1"/>
      <p:bldP spid="3103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57A6BA-A2DE-4757-8E79-3B3397FBA30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F03193-7A4C-407D-BCAC-D4CE20FD0E70}" type="slidenum">
              <a:rPr lang="en-US" altLang="tr-TR"/>
              <a:pPr eaLnBrk="1" hangingPunct="1"/>
              <a:t>38</a:t>
            </a:fld>
            <a:endParaRPr lang="en-US" altLang="tr-TR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Animated Example</a:t>
            </a:r>
          </a:p>
        </p:txBody>
      </p:sp>
      <p:sp>
        <p:nvSpPr>
          <p:cNvPr id="311301" name="Oval 5"/>
          <p:cNvSpPr>
            <a:spLocks noChangeArrowheads="1"/>
          </p:cNvSpPr>
          <p:nvPr/>
        </p:nvSpPr>
        <p:spPr bwMode="auto">
          <a:xfrm>
            <a:off x="4318000" y="14382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10</a:t>
            </a:r>
            <a:endParaRPr lang="en-US" altLang="tr-TR" b="1"/>
          </a:p>
        </p:txBody>
      </p:sp>
      <p:sp>
        <p:nvSpPr>
          <p:cNvPr id="311302" name="Oval 6"/>
          <p:cNvSpPr>
            <a:spLocks noChangeArrowheads="1"/>
          </p:cNvSpPr>
          <p:nvPr/>
        </p:nvSpPr>
        <p:spPr bwMode="auto">
          <a:xfrm>
            <a:off x="2159000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2</a:t>
            </a:r>
            <a:endParaRPr lang="en-US" altLang="tr-TR" b="1"/>
          </a:p>
        </p:txBody>
      </p:sp>
      <p:sp>
        <p:nvSpPr>
          <p:cNvPr id="311303" name="Oval 7"/>
          <p:cNvSpPr>
            <a:spLocks noChangeArrowheads="1"/>
          </p:cNvSpPr>
          <p:nvPr/>
        </p:nvSpPr>
        <p:spPr bwMode="auto">
          <a:xfrm>
            <a:off x="6477000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11</a:t>
            </a:r>
            <a:endParaRPr lang="en-US" altLang="tr-TR" b="1"/>
          </a:p>
        </p:txBody>
      </p:sp>
      <p:sp>
        <p:nvSpPr>
          <p:cNvPr id="311304" name="Oval 8"/>
          <p:cNvSpPr>
            <a:spLocks noChangeArrowheads="1"/>
          </p:cNvSpPr>
          <p:nvPr/>
        </p:nvSpPr>
        <p:spPr bwMode="auto">
          <a:xfrm>
            <a:off x="719138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  <a:endParaRPr lang="en-US" altLang="tr-TR" b="1"/>
          </a:p>
        </p:txBody>
      </p:sp>
      <p:sp>
        <p:nvSpPr>
          <p:cNvPr id="311305" name="Oval 9"/>
          <p:cNvSpPr>
            <a:spLocks noChangeArrowheads="1"/>
          </p:cNvSpPr>
          <p:nvPr/>
        </p:nvSpPr>
        <p:spPr bwMode="auto">
          <a:xfrm>
            <a:off x="3598863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  <a:endParaRPr lang="en-US" altLang="tr-TR" b="1"/>
          </a:p>
        </p:txBody>
      </p:sp>
      <p:sp>
        <p:nvSpPr>
          <p:cNvPr id="311306" name="Oval 10"/>
          <p:cNvSpPr>
            <a:spLocks noChangeArrowheads="1"/>
          </p:cNvSpPr>
          <p:nvPr/>
        </p:nvSpPr>
        <p:spPr bwMode="auto">
          <a:xfrm>
            <a:off x="2878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311307" name="Oval 11"/>
          <p:cNvSpPr>
            <a:spLocks noChangeArrowheads="1"/>
          </p:cNvSpPr>
          <p:nvPr/>
        </p:nvSpPr>
        <p:spPr bwMode="auto">
          <a:xfrm>
            <a:off x="4318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311308" name="Oval 12"/>
          <p:cNvSpPr>
            <a:spLocks noChangeArrowheads="1"/>
          </p:cNvSpPr>
          <p:nvPr/>
        </p:nvSpPr>
        <p:spPr bwMode="auto">
          <a:xfrm>
            <a:off x="395763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sp>
        <p:nvSpPr>
          <p:cNvPr id="311310" name="Oval 14"/>
          <p:cNvSpPr>
            <a:spLocks noChangeArrowheads="1"/>
          </p:cNvSpPr>
          <p:nvPr/>
        </p:nvSpPr>
        <p:spPr bwMode="auto">
          <a:xfrm>
            <a:off x="4138613" y="41386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8</a:t>
            </a:r>
            <a:endParaRPr lang="en-US" altLang="tr-TR" b="1"/>
          </a:p>
        </p:txBody>
      </p:sp>
      <p:sp>
        <p:nvSpPr>
          <p:cNvPr id="311311" name="Oval 15"/>
          <p:cNvSpPr>
            <a:spLocks noChangeArrowheads="1"/>
          </p:cNvSpPr>
          <p:nvPr/>
        </p:nvSpPr>
        <p:spPr bwMode="auto">
          <a:xfrm>
            <a:off x="3957638" y="52181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  <a:endParaRPr lang="en-US" altLang="tr-TR" b="1"/>
          </a:p>
        </p:txBody>
      </p:sp>
      <p:sp>
        <p:nvSpPr>
          <p:cNvPr id="311312" name="Oval 16"/>
          <p:cNvSpPr>
            <a:spLocks noChangeArrowheads="1"/>
          </p:cNvSpPr>
          <p:nvPr/>
        </p:nvSpPr>
        <p:spPr bwMode="auto">
          <a:xfrm>
            <a:off x="4048125" y="46783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</a:t>
            </a:r>
            <a:endParaRPr lang="en-US" altLang="tr-TR" b="1"/>
          </a:p>
        </p:txBody>
      </p:sp>
      <p:cxnSp>
        <p:nvCxnSpPr>
          <p:cNvPr id="42001" name="AutoShape 17"/>
          <p:cNvCxnSpPr>
            <a:cxnSpLocks noChangeShapeType="1"/>
            <a:stCxn id="311301" idx="3"/>
            <a:endCxn id="311302" idx="7"/>
          </p:cNvCxnSpPr>
          <p:nvPr/>
        </p:nvCxnSpPr>
        <p:spPr bwMode="auto">
          <a:xfrm flipH="1">
            <a:off x="2403475" y="1684338"/>
            <a:ext cx="19573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/>
          <p:cNvCxnSpPr>
            <a:cxnSpLocks noChangeShapeType="1"/>
            <a:stCxn id="311302" idx="3"/>
            <a:endCxn id="311304" idx="7"/>
          </p:cNvCxnSpPr>
          <p:nvPr/>
        </p:nvCxnSpPr>
        <p:spPr bwMode="auto">
          <a:xfrm flipH="1">
            <a:off x="963613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/>
          <p:cNvCxnSpPr>
            <a:cxnSpLocks noChangeShapeType="1"/>
            <a:stCxn id="311301" idx="5"/>
            <a:endCxn id="311303" idx="1"/>
          </p:cNvCxnSpPr>
          <p:nvPr/>
        </p:nvCxnSpPr>
        <p:spPr bwMode="auto">
          <a:xfrm>
            <a:off x="4562475" y="1684338"/>
            <a:ext cx="19573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/>
          <p:cNvCxnSpPr>
            <a:cxnSpLocks noChangeShapeType="1"/>
            <a:stCxn id="311302" idx="5"/>
            <a:endCxn id="311305" idx="1"/>
          </p:cNvCxnSpPr>
          <p:nvPr/>
        </p:nvCxnSpPr>
        <p:spPr bwMode="auto">
          <a:xfrm>
            <a:off x="2403475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/>
          <p:cNvCxnSpPr>
            <a:cxnSpLocks noChangeShapeType="1"/>
            <a:stCxn id="311305" idx="3"/>
            <a:endCxn id="311306" idx="7"/>
          </p:cNvCxnSpPr>
          <p:nvPr/>
        </p:nvCxnSpPr>
        <p:spPr bwMode="auto">
          <a:xfrm flipH="1">
            <a:off x="3122613" y="2763838"/>
            <a:ext cx="519112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/>
          <p:cNvCxnSpPr>
            <a:cxnSpLocks noChangeShapeType="1"/>
            <a:stCxn id="311305" idx="5"/>
            <a:endCxn id="311307" idx="1"/>
          </p:cNvCxnSpPr>
          <p:nvPr/>
        </p:nvCxnSpPr>
        <p:spPr bwMode="auto">
          <a:xfrm>
            <a:off x="3843338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/>
          <p:cNvCxnSpPr>
            <a:cxnSpLocks noChangeShapeType="1"/>
            <a:stCxn id="311307" idx="3"/>
            <a:endCxn id="311308" idx="7"/>
          </p:cNvCxnSpPr>
          <p:nvPr/>
        </p:nvCxnSpPr>
        <p:spPr bwMode="auto">
          <a:xfrm flipH="1">
            <a:off x="42021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5"/>
          <p:cNvCxnSpPr>
            <a:cxnSpLocks noChangeShapeType="1"/>
            <a:stCxn id="311308" idx="4"/>
            <a:endCxn id="311310" idx="0"/>
          </p:cNvCxnSpPr>
          <p:nvPr/>
        </p:nvCxnSpPr>
        <p:spPr bwMode="auto">
          <a:xfrm>
            <a:off x="4102100" y="3887788"/>
            <a:ext cx="18097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6"/>
          <p:cNvCxnSpPr>
            <a:cxnSpLocks noChangeShapeType="1"/>
            <a:stCxn id="311310" idx="4"/>
            <a:endCxn id="311312" idx="0"/>
          </p:cNvCxnSpPr>
          <p:nvPr/>
        </p:nvCxnSpPr>
        <p:spPr bwMode="auto">
          <a:xfrm flipH="1">
            <a:off x="4192588" y="4427538"/>
            <a:ext cx="90487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27"/>
          <p:cNvCxnSpPr>
            <a:cxnSpLocks noChangeShapeType="1"/>
            <a:stCxn id="311312" idx="4"/>
            <a:endCxn id="311311" idx="0"/>
          </p:cNvCxnSpPr>
          <p:nvPr/>
        </p:nvCxnSpPr>
        <p:spPr bwMode="auto">
          <a:xfrm flipH="1">
            <a:off x="4102100" y="4967288"/>
            <a:ext cx="90488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1" name="Text Box 28"/>
          <p:cNvSpPr txBox="1">
            <a:spLocks noChangeArrowheads="1"/>
          </p:cNvSpPr>
          <p:nvPr/>
        </p:nvSpPr>
        <p:spPr bwMode="auto">
          <a:xfrm>
            <a:off x="6042025" y="3727450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1800" b="1"/>
              <a:t>Initial BST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nimBg="1"/>
      <p:bldP spid="311302" grpId="0" animBg="1"/>
      <p:bldP spid="311303" grpId="0" animBg="1"/>
      <p:bldP spid="311304" grpId="0" animBg="1"/>
      <p:bldP spid="311305" grpId="0" animBg="1"/>
      <p:bldP spid="311306" grpId="0" animBg="1"/>
      <p:bldP spid="311307" grpId="0" animBg="1"/>
      <p:bldP spid="311308" grpId="0" animBg="1"/>
      <p:bldP spid="311310" grpId="0" animBg="1"/>
      <p:bldP spid="311311" grpId="0" animBg="1"/>
      <p:bldP spid="3113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30CCF5-71FF-4026-83BF-E5F5CCD10BA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3159190-FF57-45C9-AA01-0B62A6E56104}" type="slidenum">
              <a:rPr lang="en-US" altLang="tr-TR"/>
              <a:pPr eaLnBrk="1" hangingPunct="1"/>
              <a:t>39</a:t>
            </a:fld>
            <a:endParaRPr lang="en-US" altLang="tr-TR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Animated Example</a:t>
            </a:r>
          </a:p>
        </p:txBody>
      </p:sp>
      <p:sp>
        <p:nvSpPr>
          <p:cNvPr id="43014" name="Oval 3"/>
          <p:cNvSpPr>
            <a:spLocks noChangeArrowheads="1"/>
          </p:cNvSpPr>
          <p:nvPr/>
        </p:nvSpPr>
        <p:spPr bwMode="auto">
          <a:xfrm>
            <a:off x="4318000" y="14382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10</a:t>
            </a:r>
            <a:endParaRPr lang="en-US" altLang="tr-TR" b="1"/>
          </a:p>
        </p:txBody>
      </p:sp>
      <p:sp>
        <p:nvSpPr>
          <p:cNvPr id="43015" name="Oval 4"/>
          <p:cNvSpPr>
            <a:spLocks noChangeArrowheads="1"/>
          </p:cNvSpPr>
          <p:nvPr/>
        </p:nvSpPr>
        <p:spPr bwMode="auto">
          <a:xfrm>
            <a:off x="2159000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2</a:t>
            </a:r>
            <a:endParaRPr lang="en-US" altLang="tr-TR" b="1"/>
          </a:p>
        </p:txBody>
      </p:sp>
      <p:sp>
        <p:nvSpPr>
          <p:cNvPr id="43016" name="Oval 5"/>
          <p:cNvSpPr>
            <a:spLocks noChangeArrowheads="1"/>
          </p:cNvSpPr>
          <p:nvPr/>
        </p:nvSpPr>
        <p:spPr bwMode="auto">
          <a:xfrm>
            <a:off x="6477000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11</a:t>
            </a:r>
            <a:endParaRPr lang="en-US" altLang="tr-TR" b="1"/>
          </a:p>
        </p:txBody>
      </p:sp>
      <p:sp>
        <p:nvSpPr>
          <p:cNvPr id="43017" name="Oval 6"/>
          <p:cNvSpPr>
            <a:spLocks noChangeArrowheads="1"/>
          </p:cNvSpPr>
          <p:nvPr/>
        </p:nvSpPr>
        <p:spPr bwMode="auto">
          <a:xfrm>
            <a:off x="719138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  <a:endParaRPr lang="en-US" altLang="tr-TR" b="1"/>
          </a:p>
        </p:txBody>
      </p:sp>
      <p:sp>
        <p:nvSpPr>
          <p:cNvPr id="43018" name="Oval 7"/>
          <p:cNvSpPr>
            <a:spLocks noChangeArrowheads="1"/>
          </p:cNvSpPr>
          <p:nvPr/>
        </p:nvSpPr>
        <p:spPr bwMode="auto">
          <a:xfrm>
            <a:off x="3598863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  <a:endParaRPr lang="en-US" altLang="tr-TR" b="1"/>
          </a:p>
        </p:txBody>
      </p:sp>
      <p:sp>
        <p:nvSpPr>
          <p:cNvPr id="43019" name="Oval 8"/>
          <p:cNvSpPr>
            <a:spLocks noChangeArrowheads="1"/>
          </p:cNvSpPr>
          <p:nvPr/>
        </p:nvSpPr>
        <p:spPr bwMode="auto">
          <a:xfrm>
            <a:off x="2878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43020" name="Oval 9"/>
          <p:cNvSpPr>
            <a:spLocks noChangeArrowheads="1"/>
          </p:cNvSpPr>
          <p:nvPr/>
        </p:nvSpPr>
        <p:spPr bwMode="auto">
          <a:xfrm>
            <a:off x="4318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43021" name="Oval 10"/>
          <p:cNvSpPr>
            <a:spLocks noChangeArrowheads="1"/>
          </p:cNvSpPr>
          <p:nvPr/>
        </p:nvSpPr>
        <p:spPr bwMode="auto">
          <a:xfrm>
            <a:off x="395763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sp>
        <p:nvSpPr>
          <p:cNvPr id="313355" name="Oval 11"/>
          <p:cNvSpPr>
            <a:spLocks noChangeArrowheads="1"/>
          </p:cNvSpPr>
          <p:nvPr/>
        </p:nvSpPr>
        <p:spPr bwMode="auto">
          <a:xfrm>
            <a:off x="4138613" y="41386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8</a:t>
            </a:r>
            <a:endParaRPr lang="en-US" altLang="tr-TR" b="1"/>
          </a:p>
        </p:txBody>
      </p:sp>
      <p:sp>
        <p:nvSpPr>
          <p:cNvPr id="313356" name="Oval 12"/>
          <p:cNvSpPr>
            <a:spLocks noChangeArrowheads="1"/>
          </p:cNvSpPr>
          <p:nvPr/>
        </p:nvSpPr>
        <p:spPr bwMode="auto">
          <a:xfrm>
            <a:off x="3957638" y="52181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  <a:endParaRPr lang="en-US" altLang="tr-TR" b="1"/>
          </a:p>
        </p:txBody>
      </p:sp>
      <p:sp>
        <p:nvSpPr>
          <p:cNvPr id="313357" name="Oval 13"/>
          <p:cNvSpPr>
            <a:spLocks noChangeArrowheads="1"/>
          </p:cNvSpPr>
          <p:nvPr/>
        </p:nvSpPr>
        <p:spPr bwMode="auto">
          <a:xfrm>
            <a:off x="4048125" y="46783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</a:t>
            </a:r>
            <a:endParaRPr lang="en-US" altLang="tr-TR" b="1"/>
          </a:p>
        </p:txBody>
      </p:sp>
      <p:cxnSp>
        <p:nvCxnSpPr>
          <p:cNvPr id="43025" name="AutoShape 14"/>
          <p:cNvCxnSpPr>
            <a:cxnSpLocks noChangeShapeType="1"/>
            <a:stCxn id="43014" idx="3"/>
            <a:endCxn id="43015" idx="7"/>
          </p:cNvCxnSpPr>
          <p:nvPr/>
        </p:nvCxnSpPr>
        <p:spPr bwMode="auto">
          <a:xfrm flipH="1">
            <a:off x="2403475" y="1684338"/>
            <a:ext cx="19573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5"/>
          <p:cNvCxnSpPr>
            <a:cxnSpLocks noChangeShapeType="1"/>
            <a:stCxn id="43015" idx="3"/>
            <a:endCxn id="43017" idx="7"/>
          </p:cNvCxnSpPr>
          <p:nvPr/>
        </p:nvCxnSpPr>
        <p:spPr bwMode="auto">
          <a:xfrm flipH="1">
            <a:off x="963613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6"/>
          <p:cNvCxnSpPr>
            <a:cxnSpLocks noChangeShapeType="1"/>
            <a:stCxn id="43014" idx="5"/>
            <a:endCxn id="43016" idx="1"/>
          </p:cNvCxnSpPr>
          <p:nvPr/>
        </p:nvCxnSpPr>
        <p:spPr bwMode="auto">
          <a:xfrm>
            <a:off x="4562475" y="1684338"/>
            <a:ext cx="19573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17"/>
          <p:cNvCxnSpPr>
            <a:cxnSpLocks noChangeShapeType="1"/>
            <a:stCxn id="43015" idx="5"/>
            <a:endCxn id="43018" idx="1"/>
          </p:cNvCxnSpPr>
          <p:nvPr/>
        </p:nvCxnSpPr>
        <p:spPr bwMode="auto">
          <a:xfrm>
            <a:off x="2403475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18"/>
          <p:cNvCxnSpPr>
            <a:cxnSpLocks noChangeShapeType="1"/>
            <a:stCxn id="43018" idx="3"/>
            <a:endCxn id="43019" idx="7"/>
          </p:cNvCxnSpPr>
          <p:nvPr/>
        </p:nvCxnSpPr>
        <p:spPr bwMode="auto">
          <a:xfrm flipH="1">
            <a:off x="3122613" y="2763838"/>
            <a:ext cx="519112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19"/>
          <p:cNvCxnSpPr>
            <a:cxnSpLocks noChangeShapeType="1"/>
            <a:stCxn id="43018" idx="5"/>
            <a:endCxn id="43020" idx="1"/>
          </p:cNvCxnSpPr>
          <p:nvPr/>
        </p:nvCxnSpPr>
        <p:spPr bwMode="auto">
          <a:xfrm>
            <a:off x="3843338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0"/>
          <p:cNvCxnSpPr>
            <a:cxnSpLocks noChangeShapeType="1"/>
            <a:stCxn id="43020" idx="3"/>
            <a:endCxn id="43021" idx="7"/>
          </p:cNvCxnSpPr>
          <p:nvPr/>
        </p:nvCxnSpPr>
        <p:spPr bwMode="auto">
          <a:xfrm flipH="1">
            <a:off x="42021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1"/>
          <p:cNvCxnSpPr>
            <a:cxnSpLocks noChangeShapeType="1"/>
            <a:stCxn id="43021" idx="4"/>
            <a:endCxn id="313355" idx="0"/>
          </p:cNvCxnSpPr>
          <p:nvPr/>
        </p:nvCxnSpPr>
        <p:spPr bwMode="auto">
          <a:xfrm>
            <a:off x="4102100" y="3887788"/>
            <a:ext cx="18097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66" name="AutoShape 22"/>
          <p:cNvCxnSpPr>
            <a:cxnSpLocks noChangeShapeType="1"/>
            <a:stCxn id="313355" idx="4"/>
            <a:endCxn id="313357" idx="0"/>
          </p:cNvCxnSpPr>
          <p:nvPr/>
        </p:nvCxnSpPr>
        <p:spPr bwMode="auto">
          <a:xfrm flipH="1">
            <a:off x="4192588" y="4427538"/>
            <a:ext cx="90487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67" name="AutoShape 23"/>
          <p:cNvCxnSpPr>
            <a:cxnSpLocks noChangeShapeType="1"/>
            <a:stCxn id="313357" idx="4"/>
            <a:endCxn id="313356" idx="0"/>
          </p:cNvCxnSpPr>
          <p:nvPr/>
        </p:nvCxnSpPr>
        <p:spPr bwMode="auto">
          <a:xfrm flipH="1">
            <a:off x="4102100" y="4967288"/>
            <a:ext cx="90488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3381" name="Text Box 37"/>
          <p:cNvSpPr txBox="1">
            <a:spLocks noChangeArrowheads="1"/>
          </p:cNvSpPr>
          <p:nvPr/>
        </p:nvSpPr>
        <p:spPr bwMode="auto">
          <a:xfrm>
            <a:off x="3778250" y="4138613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G</a:t>
            </a:r>
          </a:p>
        </p:txBody>
      </p:sp>
      <p:sp>
        <p:nvSpPr>
          <p:cNvPr id="313382" name="Text Box 38"/>
          <p:cNvSpPr txBox="1">
            <a:spLocks noChangeArrowheads="1"/>
          </p:cNvSpPr>
          <p:nvPr/>
        </p:nvSpPr>
        <p:spPr bwMode="auto">
          <a:xfrm>
            <a:off x="3687763" y="46783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P</a:t>
            </a: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3598863" y="5218113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X</a:t>
            </a:r>
          </a:p>
        </p:txBody>
      </p:sp>
      <p:sp>
        <p:nvSpPr>
          <p:cNvPr id="313385" name="AutoShape 41"/>
          <p:cNvSpPr>
            <a:spLocks noChangeArrowheads="1"/>
          </p:cNvSpPr>
          <p:nvPr/>
        </p:nvSpPr>
        <p:spPr bwMode="auto">
          <a:xfrm rot="-5400000">
            <a:off x="3006725" y="4551363"/>
            <a:ext cx="1339850" cy="412750"/>
          </a:xfrm>
          <a:prstGeom prst="curvedDownArrow">
            <a:avLst>
              <a:gd name="adj1" fmla="val 19282"/>
              <a:gd name="adj2" fmla="val 88924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3386" name="AutoShape 42"/>
          <p:cNvSpPr>
            <a:spLocks noChangeArrowheads="1"/>
          </p:cNvSpPr>
          <p:nvPr/>
        </p:nvSpPr>
        <p:spPr bwMode="auto">
          <a:xfrm>
            <a:off x="3024188" y="4746625"/>
            <a:ext cx="976312" cy="180975"/>
          </a:xfrm>
          <a:prstGeom prst="rightArrow">
            <a:avLst>
              <a:gd name="adj1" fmla="val 50000"/>
              <a:gd name="adj2" fmla="val 13486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3387" name="AutoShape 43"/>
          <p:cNvSpPr>
            <a:spLocks noChangeArrowheads="1"/>
          </p:cNvSpPr>
          <p:nvPr/>
        </p:nvSpPr>
        <p:spPr bwMode="auto">
          <a:xfrm rot="5400000">
            <a:off x="4217988" y="4679950"/>
            <a:ext cx="1339850" cy="412750"/>
          </a:xfrm>
          <a:prstGeom prst="curvedDownArrow">
            <a:avLst>
              <a:gd name="adj1" fmla="val 19282"/>
              <a:gd name="adj2" fmla="val 88924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cxnSp>
        <p:nvCxnSpPr>
          <p:cNvPr id="313389" name="AutoShape 45"/>
          <p:cNvCxnSpPr>
            <a:cxnSpLocks noChangeShapeType="1"/>
            <a:stCxn id="313355" idx="4"/>
          </p:cNvCxnSpPr>
          <p:nvPr/>
        </p:nvCxnSpPr>
        <p:spPr bwMode="auto">
          <a:xfrm>
            <a:off x="4283075" y="4427538"/>
            <a:ext cx="8890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3390" name="AutoShape 46"/>
          <p:cNvCxnSpPr>
            <a:cxnSpLocks noChangeShapeType="1"/>
          </p:cNvCxnSpPr>
          <p:nvPr/>
        </p:nvCxnSpPr>
        <p:spPr bwMode="auto">
          <a:xfrm>
            <a:off x="4371975" y="4967288"/>
            <a:ext cx="90488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3391" name="Text Box 47"/>
          <p:cNvSpPr txBox="1">
            <a:spLocks noChangeArrowheads="1"/>
          </p:cNvSpPr>
          <p:nvPr/>
        </p:nvSpPr>
        <p:spPr bwMode="auto">
          <a:xfrm>
            <a:off x="1939925" y="4622800"/>
            <a:ext cx="927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Zig-zig </a:t>
            </a:r>
          </a:p>
          <a:p>
            <a:pPr algn="ctr" eaLnBrk="1" hangingPunct="1"/>
            <a:r>
              <a:rPr lang="en-US" altLang="tr-TR" sz="1800" b="1"/>
              <a:t>case</a:t>
            </a:r>
          </a:p>
        </p:txBody>
      </p:sp>
      <p:sp>
        <p:nvSpPr>
          <p:cNvPr id="313392" name="Text Box 48"/>
          <p:cNvSpPr txBox="1">
            <a:spLocks noChangeArrowheads="1"/>
          </p:cNvSpPr>
          <p:nvPr/>
        </p:nvSpPr>
        <p:spPr bwMode="auto">
          <a:xfrm>
            <a:off x="6254750" y="25781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Node with 6 accessed!</a:t>
            </a:r>
            <a:endParaRPr lang="tr-TR" altLang="tr-TR" sz="1800" b="1"/>
          </a:p>
        </p:txBody>
      </p:sp>
      <p:sp>
        <p:nvSpPr>
          <p:cNvPr id="43045" name="Text Box 49"/>
          <p:cNvSpPr txBox="1">
            <a:spLocks noChangeArrowheads="1"/>
          </p:cNvSpPr>
          <p:nvPr/>
        </p:nvSpPr>
        <p:spPr bwMode="auto">
          <a:xfrm>
            <a:off x="5816600" y="3760788"/>
            <a:ext cx="21526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b="1"/>
              <a:t>G</a:t>
            </a:r>
            <a:r>
              <a:rPr lang="tr-TR" altLang="tr-TR"/>
              <a:t> stands for </a:t>
            </a:r>
            <a:r>
              <a:rPr lang="tr-TR" altLang="tr-TR" b="1" u="sng"/>
              <a:t>G</a:t>
            </a:r>
            <a:r>
              <a:rPr lang="tr-TR" altLang="tr-TR" b="1"/>
              <a:t>randparent</a:t>
            </a:r>
          </a:p>
          <a:p>
            <a:pPr eaLnBrk="1" hangingPunct="1"/>
            <a:r>
              <a:rPr lang="tr-TR" altLang="tr-TR" b="1"/>
              <a:t>P</a:t>
            </a:r>
            <a:r>
              <a:rPr lang="tr-TR" altLang="tr-TR"/>
              <a:t> stands for </a:t>
            </a:r>
            <a:r>
              <a:rPr lang="tr-TR" altLang="tr-TR" b="1" u="sng"/>
              <a:t>P</a:t>
            </a:r>
            <a:r>
              <a:rPr lang="tr-TR" altLang="tr-TR" b="1"/>
              <a:t>arent</a:t>
            </a:r>
          </a:p>
          <a:p>
            <a:pPr eaLnBrk="1" hangingPunct="1"/>
            <a:r>
              <a:rPr lang="tr-TR" altLang="tr-TR" b="1"/>
              <a:t>X</a:t>
            </a:r>
            <a:r>
              <a:rPr lang="tr-TR" altLang="tr-TR"/>
              <a:t> denotes the </a:t>
            </a:r>
            <a:r>
              <a:rPr lang="tr-TR" altLang="tr-TR" b="1" i="1"/>
              <a:t>current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133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133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133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3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3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3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13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-0.01788 -0.00115 -0.03559 -0.00208 -0.0467 -0.01111 C -0.05781 -0.02013 -0.06354 -0.03819 -0.06667 -0.05439 C -0.06979 -0.0706 -0.06754 -0.09444 -0.06511 -0.10879 C -0.06268 -0.12314 -0.05799 -0.13217 -0.05174 -0.14004 C -0.04549 -0.14791 -0.03959 -0.1537 -0.02761 -0.15671 C -0.01563 -0.15972 0.00989 -0.1574 0.01979 -0.15763 " pathEditMode="relative" rAng="0" ptsTypes="aaaaaaa">
                                      <p:cBhvr>
                                        <p:cTn id="67" dur="1000" fill="hold"/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98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0023 C 0.01996 -0.00162 0.03993 -0.00301 0.05208 -0.00047 C 0.06423 0.00208 0.06701 0.00532 0.07309 0.01551 C 0.07916 0.02569 0.08645 0.04514 0.08854 0.06088 C 0.09062 0.07662 0.09027 0.09444 0.08593 0.10995 C 0.08159 0.12546 0.06857 0.14514 0.0625 0.15324 C 0.05642 0.16134 0.05607 0.15856 0.04895 0.15926 C 0.04184 0.15995 0.02465 0.15856 0.01979 0.1581 " pathEditMode="relative" ptsTypes="aaaaaaaA">
                                      <p:cBhvr>
                                        <p:cTn id="69" dur="10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L 0.02031 -3.7037E-6 " pathEditMode="relative" ptsTypes="AA">
                                      <p:cBhvr>
                                        <p:cTn id="71" dur="1000" fill="hold"/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13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13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313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2000" fill="hold"/>
                                        <p:tgtEl>
                                          <p:spTgt spid="3133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5" dur="2000" fill="hold"/>
                                        <p:tgtEl>
                                          <p:spTgt spid="31335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31335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5" grpId="0" animBg="1"/>
      <p:bldP spid="313355" grpId="1"/>
      <p:bldP spid="313355" grpId="2"/>
      <p:bldP spid="313356" grpId="0" animBg="1"/>
      <p:bldP spid="313356" grpId="1"/>
      <p:bldP spid="313356" grpId="2"/>
      <p:bldP spid="313357" grpId="0" animBg="1"/>
      <p:bldP spid="313357" grpId="1"/>
      <p:bldP spid="313357" grpId="2"/>
      <p:bldP spid="313381" grpId="0"/>
      <p:bldP spid="313381" grpId="1"/>
      <p:bldP spid="313382" grpId="0"/>
      <p:bldP spid="313382" grpId="1"/>
      <p:bldP spid="313383" grpId="0"/>
      <p:bldP spid="313383" grpId="1"/>
      <p:bldP spid="313385" grpId="0" animBg="1"/>
      <p:bldP spid="313385" grpId="1" animBg="1"/>
      <p:bldP spid="313386" grpId="0" animBg="1"/>
      <p:bldP spid="313386" grpId="1" animBg="1"/>
      <p:bldP spid="313387" grpId="0" animBg="1"/>
      <p:bldP spid="313387" grpId="1" animBg="1"/>
      <p:bldP spid="313391" grpId="0"/>
      <p:bldP spid="313391" grpId="1"/>
      <p:bldP spid="3133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BC2406-910A-4FAD-B649-6DFD0B2AD428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49ADF9-27BA-44FB-8F4D-21B45314A9C3}" type="slidenum">
              <a:rPr lang="en-US" altLang="tr-TR"/>
              <a:pPr eaLnBrk="1" hangingPunct="1"/>
              <a:t>4</a:t>
            </a:fld>
            <a:endParaRPr lang="en-US" altLang="tr-TR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Motivation for AVL Trees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/>
              <a:t>Accessin</a:t>
            </a:r>
            <a:r>
              <a:rPr lang="en-US" altLang="tr-TR"/>
              <a:t>g a node in a BST takes </a:t>
            </a:r>
            <a:r>
              <a:rPr lang="en-US" altLang="tr-TR" i="1">
                <a:solidFill>
                  <a:srgbClr val="FF0000"/>
                </a:solidFill>
              </a:rPr>
              <a:t>O(log</a:t>
            </a:r>
            <a:r>
              <a:rPr lang="en-US" altLang="tr-TR" i="1" baseline="-25000">
                <a:solidFill>
                  <a:srgbClr val="FF0000"/>
                </a:solidFill>
              </a:rPr>
              <a:t>2</a:t>
            </a:r>
            <a:r>
              <a:rPr lang="en-US" altLang="tr-TR" i="1">
                <a:solidFill>
                  <a:srgbClr val="FF0000"/>
                </a:solidFill>
              </a:rPr>
              <a:t>n)</a:t>
            </a:r>
            <a:r>
              <a:rPr lang="en-US" altLang="tr-TR"/>
              <a:t> in average.</a:t>
            </a:r>
            <a:endParaRPr lang="en-US" altLang="tr-TR" i="1"/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A BST can be structured so as to have an average</a:t>
            </a:r>
            <a:r>
              <a:rPr lang="tr-TR" altLang="tr-TR"/>
              <a:t> </a:t>
            </a:r>
            <a:r>
              <a:rPr lang="en-US" altLang="tr-TR"/>
              <a:t>access time of </a:t>
            </a:r>
            <a:r>
              <a:rPr lang="en-US" altLang="tr-TR" i="1">
                <a:solidFill>
                  <a:srgbClr val="FF0000"/>
                </a:solidFill>
              </a:rPr>
              <a:t>O(n)</a:t>
            </a:r>
            <a:r>
              <a:rPr lang="en-US" altLang="tr-TR" i="1"/>
              <a:t>. </a:t>
            </a:r>
            <a:r>
              <a:rPr lang="en-US" altLang="tr-TR" sz="1400" i="1">
                <a:solidFill>
                  <a:srgbClr val="66FF33"/>
                </a:solidFill>
              </a:rPr>
              <a:t>Can you think of one such BST?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Q: Is there a way to </a:t>
            </a:r>
            <a:r>
              <a:rPr lang="en-US" altLang="tr-TR" i="1">
                <a:solidFill>
                  <a:srgbClr val="FF0000"/>
                </a:solidFill>
              </a:rPr>
              <a:t>guarantee a worst-case access time of O(log</a:t>
            </a:r>
            <a:r>
              <a:rPr lang="en-US" altLang="tr-TR" i="1" baseline="-25000">
                <a:solidFill>
                  <a:srgbClr val="FF0000"/>
                </a:solidFill>
              </a:rPr>
              <a:t>2</a:t>
            </a:r>
            <a:r>
              <a:rPr lang="en-US" altLang="tr-TR" i="1">
                <a:solidFill>
                  <a:srgbClr val="FF0000"/>
                </a:solidFill>
              </a:rPr>
              <a:t>n) per node</a:t>
            </a:r>
            <a:r>
              <a:rPr lang="en-US" altLang="tr-TR"/>
              <a:t> or can we find a way to </a:t>
            </a:r>
            <a:r>
              <a:rPr lang="en-US" altLang="tr-TR" i="1">
                <a:solidFill>
                  <a:srgbClr val="FF0000"/>
                </a:solidFill>
              </a:rPr>
              <a:t>guarantee a </a:t>
            </a:r>
            <a:r>
              <a:rPr lang="tr-TR" altLang="tr-TR" i="1">
                <a:solidFill>
                  <a:srgbClr val="FF0000"/>
                </a:solidFill>
              </a:rPr>
              <a:t>BST</a:t>
            </a:r>
            <a:r>
              <a:rPr lang="en-US" altLang="tr-TR" i="1">
                <a:solidFill>
                  <a:srgbClr val="FF0000"/>
                </a:solidFill>
              </a:rPr>
              <a:t> depth of O(log</a:t>
            </a:r>
            <a:r>
              <a:rPr lang="en-US" altLang="tr-TR" i="1" baseline="-25000">
                <a:solidFill>
                  <a:srgbClr val="FF0000"/>
                </a:solidFill>
              </a:rPr>
              <a:t>2</a:t>
            </a:r>
            <a:r>
              <a:rPr lang="en-US" altLang="tr-TR" i="1">
                <a:solidFill>
                  <a:srgbClr val="FF0000"/>
                </a:solidFill>
              </a:rPr>
              <a:t>n)</a:t>
            </a:r>
            <a:r>
              <a:rPr lang="tr-TR" altLang="tr-TR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/>
              <a:t>A: </a:t>
            </a:r>
            <a:r>
              <a:rPr lang="tr-TR" altLang="tr-TR" b="1" i="1">
                <a:solidFill>
                  <a:srgbClr val="FF0000"/>
                </a:solidFill>
              </a:rPr>
              <a:t>AVL Trees</a:t>
            </a:r>
            <a:endParaRPr lang="en-US" altLang="tr-TR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F872192-9141-459D-AA82-11864142FE4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041559E-C785-4482-A913-0DE1E601983B}" type="slidenum">
              <a:rPr lang="en-US" altLang="tr-TR"/>
              <a:pPr eaLnBrk="1" hangingPunct="1"/>
              <a:t>40</a:t>
            </a:fld>
            <a:endParaRPr lang="en-US" altLang="tr-TR"/>
          </a:p>
        </p:txBody>
      </p:sp>
      <p:sp>
        <p:nvSpPr>
          <p:cNvPr id="312356" name="AutoShape 36"/>
          <p:cNvSpPr>
            <a:spLocks noChangeArrowheads="1"/>
          </p:cNvSpPr>
          <p:nvPr/>
        </p:nvSpPr>
        <p:spPr bwMode="auto">
          <a:xfrm rot="8400000">
            <a:off x="4594225" y="3281363"/>
            <a:ext cx="187325" cy="330200"/>
          </a:xfrm>
          <a:prstGeom prst="upArrow">
            <a:avLst>
              <a:gd name="adj1" fmla="val 28815"/>
              <a:gd name="adj2" fmla="val 4415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Animated Example</a:t>
            </a:r>
          </a:p>
        </p:txBody>
      </p:sp>
      <p:sp>
        <p:nvSpPr>
          <p:cNvPr id="44039" name="Oval 3"/>
          <p:cNvSpPr>
            <a:spLocks noChangeArrowheads="1"/>
          </p:cNvSpPr>
          <p:nvPr/>
        </p:nvSpPr>
        <p:spPr bwMode="auto">
          <a:xfrm>
            <a:off x="4318000" y="14382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10</a:t>
            </a:r>
            <a:endParaRPr lang="en-US" altLang="tr-TR" b="1"/>
          </a:p>
        </p:txBody>
      </p:sp>
      <p:sp>
        <p:nvSpPr>
          <p:cNvPr id="44040" name="Oval 4"/>
          <p:cNvSpPr>
            <a:spLocks noChangeArrowheads="1"/>
          </p:cNvSpPr>
          <p:nvPr/>
        </p:nvSpPr>
        <p:spPr bwMode="auto">
          <a:xfrm>
            <a:off x="2159000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2</a:t>
            </a:r>
            <a:endParaRPr lang="en-US" altLang="tr-TR" b="1"/>
          </a:p>
        </p:txBody>
      </p:sp>
      <p:sp>
        <p:nvSpPr>
          <p:cNvPr id="44041" name="Oval 5"/>
          <p:cNvSpPr>
            <a:spLocks noChangeArrowheads="1"/>
          </p:cNvSpPr>
          <p:nvPr/>
        </p:nvSpPr>
        <p:spPr bwMode="auto">
          <a:xfrm>
            <a:off x="6477000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11</a:t>
            </a:r>
            <a:endParaRPr lang="en-US" altLang="tr-TR" b="1"/>
          </a:p>
        </p:txBody>
      </p:sp>
      <p:sp>
        <p:nvSpPr>
          <p:cNvPr id="44042" name="Oval 6"/>
          <p:cNvSpPr>
            <a:spLocks noChangeArrowheads="1"/>
          </p:cNvSpPr>
          <p:nvPr/>
        </p:nvSpPr>
        <p:spPr bwMode="auto">
          <a:xfrm>
            <a:off x="719138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  <a:endParaRPr lang="en-US" altLang="tr-TR" b="1"/>
          </a:p>
        </p:txBody>
      </p:sp>
      <p:sp>
        <p:nvSpPr>
          <p:cNvPr id="44043" name="Oval 7"/>
          <p:cNvSpPr>
            <a:spLocks noChangeArrowheads="1"/>
          </p:cNvSpPr>
          <p:nvPr/>
        </p:nvSpPr>
        <p:spPr bwMode="auto">
          <a:xfrm>
            <a:off x="3598863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  <a:endParaRPr lang="en-US" altLang="tr-TR" b="1"/>
          </a:p>
        </p:txBody>
      </p:sp>
      <p:sp>
        <p:nvSpPr>
          <p:cNvPr id="44044" name="Oval 8"/>
          <p:cNvSpPr>
            <a:spLocks noChangeArrowheads="1"/>
          </p:cNvSpPr>
          <p:nvPr/>
        </p:nvSpPr>
        <p:spPr bwMode="auto">
          <a:xfrm>
            <a:off x="2878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312329" name="Oval 9"/>
          <p:cNvSpPr>
            <a:spLocks noChangeArrowheads="1"/>
          </p:cNvSpPr>
          <p:nvPr/>
        </p:nvSpPr>
        <p:spPr bwMode="auto">
          <a:xfrm>
            <a:off x="4318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312330" name="Oval 10"/>
          <p:cNvSpPr>
            <a:spLocks noChangeArrowheads="1"/>
          </p:cNvSpPr>
          <p:nvPr/>
        </p:nvSpPr>
        <p:spPr bwMode="auto">
          <a:xfrm>
            <a:off x="395763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sp>
        <p:nvSpPr>
          <p:cNvPr id="312331" name="Oval 11"/>
          <p:cNvSpPr>
            <a:spLocks noChangeArrowheads="1"/>
          </p:cNvSpPr>
          <p:nvPr/>
        </p:nvSpPr>
        <p:spPr bwMode="auto">
          <a:xfrm>
            <a:off x="4138613" y="41386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</a:t>
            </a:r>
          </a:p>
        </p:txBody>
      </p:sp>
      <p:cxnSp>
        <p:nvCxnSpPr>
          <p:cNvPr id="44048" name="AutoShape 14"/>
          <p:cNvCxnSpPr>
            <a:cxnSpLocks noChangeShapeType="1"/>
            <a:stCxn id="44039" idx="3"/>
            <a:endCxn id="44040" idx="7"/>
          </p:cNvCxnSpPr>
          <p:nvPr/>
        </p:nvCxnSpPr>
        <p:spPr bwMode="auto">
          <a:xfrm flipH="1">
            <a:off x="2403475" y="1684338"/>
            <a:ext cx="19573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5"/>
          <p:cNvCxnSpPr>
            <a:cxnSpLocks noChangeShapeType="1"/>
            <a:stCxn id="44040" idx="3"/>
            <a:endCxn id="44042" idx="7"/>
          </p:cNvCxnSpPr>
          <p:nvPr/>
        </p:nvCxnSpPr>
        <p:spPr bwMode="auto">
          <a:xfrm flipH="1">
            <a:off x="963613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6"/>
          <p:cNvCxnSpPr>
            <a:cxnSpLocks noChangeShapeType="1"/>
            <a:stCxn id="44039" idx="5"/>
            <a:endCxn id="44041" idx="1"/>
          </p:cNvCxnSpPr>
          <p:nvPr/>
        </p:nvCxnSpPr>
        <p:spPr bwMode="auto">
          <a:xfrm>
            <a:off x="4562475" y="1684338"/>
            <a:ext cx="1957388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7"/>
          <p:cNvCxnSpPr>
            <a:cxnSpLocks noChangeShapeType="1"/>
            <a:stCxn id="44040" idx="5"/>
            <a:endCxn id="44043" idx="1"/>
          </p:cNvCxnSpPr>
          <p:nvPr/>
        </p:nvCxnSpPr>
        <p:spPr bwMode="auto">
          <a:xfrm>
            <a:off x="2403475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18"/>
          <p:cNvCxnSpPr>
            <a:cxnSpLocks noChangeShapeType="1"/>
            <a:stCxn id="44043" idx="3"/>
            <a:endCxn id="44044" idx="7"/>
          </p:cNvCxnSpPr>
          <p:nvPr/>
        </p:nvCxnSpPr>
        <p:spPr bwMode="auto">
          <a:xfrm flipH="1">
            <a:off x="3122613" y="2763838"/>
            <a:ext cx="519112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19"/>
          <p:cNvCxnSpPr>
            <a:cxnSpLocks noChangeShapeType="1"/>
            <a:stCxn id="44043" idx="5"/>
            <a:endCxn id="312329" idx="1"/>
          </p:cNvCxnSpPr>
          <p:nvPr/>
        </p:nvCxnSpPr>
        <p:spPr bwMode="auto">
          <a:xfrm>
            <a:off x="3843338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40" name="AutoShape 20"/>
          <p:cNvCxnSpPr>
            <a:cxnSpLocks noChangeShapeType="1"/>
            <a:stCxn id="312329" idx="3"/>
            <a:endCxn id="312330" idx="7"/>
          </p:cNvCxnSpPr>
          <p:nvPr/>
        </p:nvCxnSpPr>
        <p:spPr bwMode="auto">
          <a:xfrm flipH="1">
            <a:off x="42021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41" name="AutoShape 21"/>
          <p:cNvCxnSpPr>
            <a:cxnSpLocks noChangeShapeType="1"/>
            <a:stCxn id="312330" idx="4"/>
            <a:endCxn id="312331" idx="0"/>
          </p:cNvCxnSpPr>
          <p:nvPr/>
        </p:nvCxnSpPr>
        <p:spPr bwMode="auto">
          <a:xfrm>
            <a:off x="4102100" y="3887788"/>
            <a:ext cx="18097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6254750" y="25781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Node with 6 accessed!</a:t>
            </a:r>
            <a:endParaRPr lang="tr-TR" altLang="tr-TR" sz="1800" b="1"/>
          </a:p>
        </p:txBody>
      </p:sp>
      <p:sp>
        <p:nvSpPr>
          <p:cNvPr id="312345" name="Oval 25"/>
          <p:cNvSpPr>
            <a:spLocks noChangeArrowheads="1"/>
          </p:cNvSpPr>
          <p:nvPr/>
        </p:nvSpPr>
        <p:spPr bwMode="auto">
          <a:xfrm>
            <a:off x="4227513" y="46783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</a:t>
            </a:r>
            <a:endParaRPr lang="en-US" altLang="tr-TR" b="1"/>
          </a:p>
        </p:txBody>
      </p:sp>
      <p:sp>
        <p:nvSpPr>
          <p:cNvPr id="312346" name="Oval 26"/>
          <p:cNvSpPr>
            <a:spLocks noChangeArrowheads="1"/>
          </p:cNvSpPr>
          <p:nvPr/>
        </p:nvSpPr>
        <p:spPr bwMode="auto">
          <a:xfrm>
            <a:off x="4318000" y="521811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312347" name="AutoShape 27"/>
          <p:cNvCxnSpPr>
            <a:cxnSpLocks noChangeShapeType="1"/>
            <a:stCxn id="312331" idx="4"/>
            <a:endCxn id="312345" idx="0"/>
          </p:cNvCxnSpPr>
          <p:nvPr/>
        </p:nvCxnSpPr>
        <p:spPr bwMode="auto">
          <a:xfrm>
            <a:off x="4283075" y="4427538"/>
            <a:ext cx="8890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48" name="AutoShape 28"/>
          <p:cNvCxnSpPr>
            <a:cxnSpLocks noChangeShapeType="1"/>
            <a:stCxn id="312345" idx="4"/>
            <a:endCxn id="312346" idx="0"/>
          </p:cNvCxnSpPr>
          <p:nvPr/>
        </p:nvCxnSpPr>
        <p:spPr bwMode="auto">
          <a:xfrm>
            <a:off x="4371975" y="4967288"/>
            <a:ext cx="90488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2352" name="Text Box 32"/>
          <p:cNvSpPr txBox="1">
            <a:spLocks noChangeArrowheads="1"/>
          </p:cNvSpPr>
          <p:nvPr/>
        </p:nvSpPr>
        <p:spPr bwMode="auto">
          <a:xfrm>
            <a:off x="3957638" y="3057525"/>
            <a:ext cx="322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G</a:t>
            </a:r>
          </a:p>
        </p:txBody>
      </p:sp>
      <p:sp>
        <p:nvSpPr>
          <p:cNvPr id="312353" name="Text Box 33"/>
          <p:cNvSpPr txBox="1">
            <a:spLocks noChangeArrowheads="1"/>
          </p:cNvSpPr>
          <p:nvPr/>
        </p:nvSpPr>
        <p:spPr bwMode="auto">
          <a:xfrm>
            <a:off x="3598863" y="35988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P</a:t>
            </a:r>
          </a:p>
        </p:txBody>
      </p:sp>
      <p:sp>
        <p:nvSpPr>
          <p:cNvPr id="312354" name="Text Box 34"/>
          <p:cNvSpPr txBox="1">
            <a:spLocks noChangeArrowheads="1"/>
          </p:cNvSpPr>
          <p:nvPr/>
        </p:nvSpPr>
        <p:spPr bwMode="auto">
          <a:xfrm>
            <a:off x="3778250" y="413861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X</a:t>
            </a:r>
          </a:p>
        </p:txBody>
      </p:sp>
      <p:sp>
        <p:nvSpPr>
          <p:cNvPr id="312355" name="AutoShape 35"/>
          <p:cNvSpPr>
            <a:spLocks noChangeArrowheads="1"/>
          </p:cNvSpPr>
          <p:nvPr/>
        </p:nvSpPr>
        <p:spPr bwMode="auto">
          <a:xfrm rot="600000">
            <a:off x="4318000" y="3387725"/>
            <a:ext cx="187325" cy="730250"/>
          </a:xfrm>
          <a:prstGeom prst="upArrow">
            <a:avLst>
              <a:gd name="adj1" fmla="val 28815"/>
              <a:gd name="adj2" fmla="val 9765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2361" name="Text Box 41"/>
          <p:cNvSpPr txBox="1">
            <a:spLocks noChangeArrowheads="1"/>
          </p:cNvSpPr>
          <p:nvPr/>
        </p:nvSpPr>
        <p:spPr bwMode="auto">
          <a:xfrm>
            <a:off x="5870575" y="3486150"/>
            <a:ext cx="97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Zig-zag </a:t>
            </a:r>
          </a:p>
          <a:p>
            <a:pPr algn="ctr" eaLnBrk="1" hangingPunct="1"/>
            <a:r>
              <a:rPr lang="en-US" altLang="tr-TR" sz="1800" b="1"/>
              <a:t>case</a:t>
            </a:r>
          </a:p>
        </p:txBody>
      </p:sp>
      <p:cxnSp>
        <p:nvCxnSpPr>
          <p:cNvPr id="312367" name="AutoShape 47"/>
          <p:cNvCxnSpPr>
            <a:cxnSpLocks noChangeShapeType="1"/>
          </p:cNvCxnSpPr>
          <p:nvPr/>
        </p:nvCxnSpPr>
        <p:spPr bwMode="auto">
          <a:xfrm flipH="1">
            <a:off x="4643438" y="3887788"/>
            <a:ext cx="179387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68" name="AutoShape 48"/>
          <p:cNvCxnSpPr>
            <a:cxnSpLocks noChangeShapeType="1"/>
          </p:cNvCxnSpPr>
          <p:nvPr/>
        </p:nvCxnSpPr>
        <p:spPr bwMode="auto">
          <a:xfrm>
            <a:off x="4643438" y="4427538"/>
            <a:ext cx="8890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2369" name="AutoShape 49"/>
          <p:cNvCxnSpPr>
            <a:cxnSpLocks noChangeShapeType="1"/>
            <a:stCxn id="312329" idx="5"/>
          </p:cNvCxnSpPr>
          <p:nvPr/>
        </p:nvCxnSpPr>
        <p:spPr bwMode="auto">
          <a:xfrm>
            <a:off x="4562475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1232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12330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12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312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12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1962 -0.15764 " pathEditMode="relative" ptsTypes="AA">
                                      <p:cBhvr>
                                        <p:cTn id="56" dur="1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3976 0.07986 " pathEditMode="relative" ptsTypes="AA">
                                      <p:cBhvr>
                                        <p:cTn id="58" dur="1000" fill="hold"/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0.02969 -0.07847 " pathEditMode="relative" ptsTypes="AA">
                                      <p:cBhvr>
                                        <p:cTn id="60" dur="1000" fill="hold"/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7.77778E-6 L 0.02968 -0.0787 " pathEditMode="relative" ptsTypes="AA">
                                      <p:cBhvr>
                                        <p:cTn id="62" dur="1000" fill="hold"/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1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1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12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12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12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2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56" grpId="0" animBg="1"/>
      <p:bldP spid="312356" grpId="1" animBg="1"/>
      <p:bldP spid="312329" grpId="0" animBg="1"/>
      <p:bldP spid="312331" grpId="0" animBg="1"/>
      <p:bldP spid="312345" grpId="0" animBg="1"/>
      <p:bldP spid="312346" grpId="0" animBg="1"/>
      <p:bldP spid="312352" grpId="0"/>
      <p:bldP spid="312352" grpId="1"/>
      <p:bldP spid="312353" grpId="0"/>
      <p:bldP spid="312353" grpId="1"/>
      <p:bldP spid="312354" grpId="0"/>
      <p:bldP spid="312354" grpId="1"/>
      <p:bldP spid="312355" grpId="0" animBg="1"/>
      <p:bldP spid="312355" grpId="1" animBg="1"/>
      <p:bldP spid="312361" grpId="0"/>
      <p:bldP spid="31236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3BA2F43-5FE5-499E-AECE-FA77144AA9E3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8F631F-E4C5-47AA-8601-247309675804}" type="slidenum">
              <a:rPr lang="en-US" altLang="tr-TR"/>
              <a:pPr eaLnBrk="1" hangingPunct="1"/>
              <a:t>41</a:t>
            </a:fld>
            <a:endParaRPr lang="en-US" altLang="tr-TR"/>
          </a:p>
        </p:txBody>
      </p:sp>
      <p:sp>
        <p:nvSpPr>
          <p:cNvPr id="314415" name="AutoShape 47"/>
          <p:cNvSpPr>
            <a:spLocks noChangeArrowheads="1"/>
          </p:cNvSpPr>
          <p:nvPr/>
        </p:nvSpPr>
        <p:spPr bwMode="auto">
          <a:xfrm rot="9000000">
            <a:off x="339725" y="2036763"/>
            <a:ext cx="2417763" cy="538162"/>
          </a:xfrm>
          <a:prstGeom prst="curvedUpArrow">
            <a:avLst>
              <a:gd name="adj1" fmla="val 20050"/>
              <a:gd name="adj2" fmla="val 109903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Animated Example</a:t>
            </a:r>
          </a:p>
        </p:txBody>
      </p:sp>
      <p:sp>
        <p:nvSpPr>
          <p:cNvPr id="45063" name="Oval 4"/>
          <p:cNvSpPr>
            <a:spLocks noChangeArrowheads="1"/>
          </p:cNvSpPr>
          <p:nvPr/>
        </p:nvSpPr>
        <p:spPr bwMode="auto">
          <a:xfrm>
            <a:off x="5037138" y="14382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10</a:t>
            </a:r>
            <a:endParaRPr lang="en-US" altLang="tr-TR" b="1"/>
          </a:p>
        </p:txBody>
      </p:sp>
      <p:sp>
        <p:nvSpPr>
          <p:cNvPr id="314373" name="Oval 5"/>
          <p:cNvSpPr>
            <a:spLocks noChangeArrowheads="1"/>
          </p:cNvSpPr>
          <p:nvPr/>
        </p:nvSpPr>
        <p:spPr bwMode="auto">
          <a:xfrm>
            <a:off x="2878138" y="19780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2</a:t>
            </a:r>
            <a:endParaRPr lang="en-US" altLang="tr-TR" b="1"/>
          </a:p>
        </p:txBody>
      </p:sp>
      <p:sp>
        <p:nvSpPr>
          <p:cNvPr id="45065" name="Oval 6"/>
          <p:cNvSpPr>
            <a:spLocks noChangeArrowheads="1"/>
          </p:cNvSpPr>
          <p:nvPr/>
        </p:nvSpPr>
        <p:spPr bwMode="auto">
          <a:xfrm>
            <a:off x="7197725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11</a:t>
            </a:r>
            <a:endParaRPr lang="en-US" altLang="tr-TR" b="1"/>
          </a:p>
        </p:txBody>
      </p:sp>
      <p:sp>
        <p:nvSpPr>
          <p:cNvPr id="314375" name="Oval 7"/>
          <p:cNvSpPr>
            <a:spLocks noChangeArrowheads="1"/>
          </p:cNvSpPr>
          <p:nvPr/>
        </p:nvSpPr>
        <p:spPr bwMode="auto">
          <a:xfrm>
            <a:off x="1438275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  <a:endParaRPr lang="en-US" altLang="tr-TR" b="1"/>
          </a:p>
        </p:txBody>
      </p:sp>
      <p:sp>
        <p:nvSpPr>
          <p:cNvPr id="314377" name="Oval 9"/>
          <p:cNvSpPr>
            <a:spLocks noChangeArrowheads="1"/>
          </p:cNvSpPr>
          <p:nvPr/>
        </p:nvSpPr>
        <p:spPr bwMode="auto">
          <a:xfrm>
            <a:off x="3598863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314379" name="Oval 11"/>
          <p:cNvSpPr>
            <a:spLocks noChangeArrowheads="1"/>
          </p:cNvSpPr>
          <p:nvPr/>
        </p:nvSpPr>
        <p:spPr bwMode="auto">
          <a:xfrm>
            <a:off x="4678363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cxnSp>
        <p:nvCxnSpPr>
          <p:cNvPr id="45069" name="AutoShape 13"/>
          <p:cNvCxnSpPr>
            <a:cxnSpLocks noChangeShapeType="1"/>
            <a:stCxn id="45063" idx="3"/>
            <a:endCxn id="314373" idx="7"/>
          </p:cNvCxnSpPr>
          <p:nvPr/>
        </p:nvCxnSpPr>
        <p:spPr bwMode="auto">
          <a:xfrm flipH="1">
            <a:off x="3122613" y="1684338"/>
            <a:ext cx="1957387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4"/>
          <p:cNvCxnSpPr>
            <a:cxnSpLocks noChangeShapeType="1"/>
            <a:stCxn id="314373" idx="3"/>
            <a:endCxn id="314375" idx="7"/>
          </p:cNvCxnSpPr>
          <p:nvPr/>
        </p:nvCxnSpPr>
        <p:spPr bwMode="auto">
          <a:xfrm flipH="1">
            <a:off x="1682750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5"/>
          <p:cNvCxnSpPr>
            <a:cxnSpLocks noChangeShapeType="1"/>
            <a:stCxn id="45063" idx="5"/>
            <a:endCxn id="45065" idx="1"/>
          </p:cNvCxnSpPr>
          <p:nvPr/>
        </p:nvCxnSpPr>
        <p:spPr bwMode="auto">
          <a:xfrm>
            <a:off x="5281613" y="1684338"/>
            <a:ext cx="195897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6"/>
          <p:cNvCxnSpPr>
            <a:cxnSpLocks noChangeShapeType="1"/>
            <a:stCxn id="314373" idx="5"/>
            <a:endCxn id="314376" idx="1"/>
          </p:cNvCxnSpPr>
          <p:nvPr/>
        </p:nvCxnSpPr>
        <p:spPr bwMode="auto">
          <a:xfrm>
            <a:off x="3122613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7"/>
          <p:cNvCxnSpPr>
            <a:cxnSpLocks noChangeShapeType="1"/>
            <a:stCxn id="314376" idx="3"/>
            <a:endCxn id="314377" idx="7"/>
          </p:cNvCxnSpPr>
          <p:nvPr/>
        </p:nvCxnSpPr>
        <p:spPr bwMode="auto">
          <a:xfrm flipH="1">
            <a:off x="3843338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386" name="AutoShape 18"/>
          <p:cNvCxnSpPr>
            <a:cxnSpLocks noChangeShapeType="1"/>
            <a:stCxn id="314376" idx="5"/>
          </p:cNvCxnSpPr>
          <p:nvPr/>
        </p:nvCxnSpPr>
        <p:spPr bwMode="auto">
          <a:xfrm>
            <a:off x="4562475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Text Box 21"/>
          <p:cNvSpPr txBox="1">
            <a:spLocks noChangeArrowheads="1"/>
          </p:cNvSpPr>
          <p:nvPr/>
        </p:nvSpPr>
        <p:spPr bwMode="auto">
          <a:xfrm>
            <a:off x="6073775" y="25781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Node with 6 accessed!</a:t>
            </a:r>
            <a:endParaRPr lang="tr-TR" altLang="tr-TR" sz="1800" b="1"/>
          </a:p>
        </p:txBody>
      </p:sp>
      <p:sp>
        <p:nvSpPr>
          <p:cNvPr id="314398" name="Oval 30"/>
          <p:cNvSpPr>
            <a:spLocks noChangeArrowheads="1"/>
          </p:cNvSpPr>
          <p:nvPr/>
        </p:nvSpPr>
        <p:spPr bwMode="auto">
          <a:xfrm>
            <a:off x="539750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314400" name="Oval 32"/>
          <p:cNvSpPr>
            <a:spLocks noChangeArrowheads="1"/>
          </p:cNvSpPr>
          <p:nvPr/>
        </p:nvSpPr>
        <p:spPr bwMode="auto">
          <a:xfrm>
            <a:off x="5218113" y="41386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</a:t>
            </a:r>
            <a:endParaRPr lang="en-US" altLang="tr-TR" b="1"/>
          </a:p>
        </p:txBody>
      </p:sp>
      <p:sp>
        <p:nvSpPr>
          <p:cNvPr id="314401" name="Oval 33"/>
          <p:cNvSpPr>
            <a:spLocks noChangeArrowheads="1"/>
          </p:cNvSpPr>
          <p:nvPr/>
        </p:nvSpPr>
        <p:spPr bwMode="auto">
          <a:xfrm>
            <a:off x="5307013" y="46783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314402" name="AutoShape 34"/>
          <p:cNvCxnSpPr>
            <a:cxnSpLocks noChangeShapeType="1"/>
            <a:stCxn id="314398" idx="4"/>
            <a:endCxn id="314400" idx="0"/>
          </p:cNvCxnSpPr>
          <p:nvPr/>
        </p:nvCxnSpPr>
        <p:spPr bwMode="auto">
          <a:xfrm flipH="1">
            <a:off x="5362575" y="3887788"/>
            <a:ext cx="179388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03" name="AutoShape 35"/>
          <p:cNvCxnSpPr>
            <a:cxnSpLocks noChangeShapeType="1"/>
            <a:stCxn id="314400" idx="4"/>
            <a:endCxn id="314401" idx="0"/>
          </p:cNvCxnSpPr>
          <p:nvPr/>
        </p:nvCxnSpPr>
        <p:spPr bwMode="auto">
          <a:xfrm>
            <a:off x="5362575" y="4427538"/>
            <a:ext cx="88900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405" name="Oval 37"/>
          <p:cNvSpPr>
            <a:spLocks noChangeArrowheads="1"/>
          </p:cNvSpPr>
          <p:nvPr/>
        </p:nvSpPr>
        <p:spPr bwMode="auto">
          <a:xfrm>
            <a:off x="5037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</a:t>
            </a:r>
          </a:p>
        </p:txBody>
      </p:sp>
      <p:cxnSp>
        <p:nvCxnSpPr>
          <p:cNvPr id="314406" name="AutoShape 38"/>
          <p:cNvCxnSpPr>
            <a:cxnSpLocks noChangeShapeType="1"/>
            <a:stCxn id="314405" idx="3"/>
            <a:endCxn id="314379" idx="7"/>
          </p:cNvCxnSpPr>
          <p:nvPr/>
        </p:nvCxnSpPr>
        <p:spPr bwMode="auto">
          <a:xfrm flipH="1">
            <a:off x="4922838" y="3303588"/>
            <a:ext cx="157162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07" name="AutoShape 39"/>
          <p:cNvCxnSpPr>
            <a:cxnSpLocks noChangeShapeType="1"/>
            <a:stCxn id="314405" idx="5"/>
            <a:endCxn id="314398" idx="1"/>
          </p:cNvCxnSpPr>
          <p:nvPr/>
        </p:nvCxnSpPr>
        <p:spPr bwMode="auto">
          <a:xfrm>
            <a:off x="52816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408" name="Text Box 40"/>
          <p:cNvSpPr txBox="1">
            <a:spLocks noChangeArrowheads="1"/>
          </p:cNvSpPr>
          <p:nvPr/>
        </p:nvSpPr>
        <p:spPr bwMode="auto">
          <a:xfrm>
            <a:off x="3613150" y="1985963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G</a:t>
            </a:r>
          </a:p>
        </p:txBody>
      </p:sp>
      <p:sp>
        <p:nvSpPr>
          <p:cNvPr id="314409" name="Text Box 41"/>
          <p:cNvSpPr txBox="1">
            <a:spLocks noChangeArrowheads="1"/>
          </p:cNvSpPr>
          <p:nvPr/>
        </p:nvSpPr>
        <p:spPr bwMode="auto">
          <a:xfrm>
            <a:off x="4954588" y="24669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P</a:t>
            </a:r>
          </a:p>
        </p:txBody>
      </p:sp>
      <p:sp>
        <p:nvSpPr>
          <p:cNvPr id="314410" name="Text Box 42"/>
          <p:cNvSpPr txBox="1">
            <a:spLocks noChangeArrowheads="1"/>
          </p:cNvSpPr>
          <p:nvPr/>
        </p:nvSpPr>
        <p:spPr bwMode="auto">
          <a:xfrm>
            <a:off x="5757863" y="3000375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X</a:t>
            </a:r>
          </a:p>
        </p:txBody>
      </p:sp>
      <p:sp>
        <p:nvSpPr>
          <p:cNvPr id="314411" name="Text Box 43"/>
          <p:cNvSpPr txBox="1">
            <a:spLocks noChangeArrowheads="1"/>
          </p:cNvSpPr>
          <p:nvPr/>
        </p:nvSpPr>
        <p:spPr bwMode="auto">
          <a:xfrm>
            <a:off x="5502275" y="1936750"/>
            <a:ext cx="927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Zig-zig </a:t>
            </a:r>
          </a:p>
          <a:p>
            <a:pPr algn="ctr" eaLnBrk="1" hangingPunct="1"/>
            <a:r>
              <a:rPr lang="en-US" altLang="tr-TR" sz="1800" b="1"/>
              <a:t>case</a:t>
            </a:r>
          </a:p>
        </p:txBody>
      </p:sp>
      <p:sp>
        <p:nvSpPr>
          <p:cNvPr id="314413" name="AutoShape 45"/>
          <p:cNvSpPr>
            <a:spLocks noChangeArrowheads="1"/>
          </p:cNvSpPr>
          <p:nvPr/>
        </p:nvSpPr>
        <p:spPr bwMode="auto">
          <a:xfrm rot="-9000000">
            <a:off x="3281363" y="1741488"/>
            <a:ext cx="2322512" cy="538162"/>
          </a:xfrm>
          <a:prstGeom prst="curvedUpArrow">
            <a:avLst>
              <a:gd name="adj1" fmla="val 19261"/>
              <a:gd name="adj2" fmla="val 105573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4414" name="AutoShape 46"/>
          <p:cNvSpPr>
            <a:spLocks noChangeArrowheads="1"/>
          </p:cNvSpPr>
          <p:nvPr/>
        </p:nvSpPr>
        <p:spPr bwMode="auto">
          <a:xfrm>
            <a:off x="2179638" y="2635250"/>
            <a:ext cx="1866900" cy="120650"/>
          </a:xfrm>
          <a:prstGeom prst="leftArrow">
            <a:avLst>
              <a:gd name="adj1" fmla="val 50000"/>
              <a:gd name="adj2" fmla="val 1763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4318000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  <a:endParaRPr lang="en-US" altLang="tr-TR" b="1"/>
          </a:p>
        </p:txBody>
      </p:sp>
      <p:sp>
        <p:nvSpPr>
          <p:cNvPr id="314423" name="Oval 55"/>
          <p:cNvSpPr>
            <a:spLocks noChangeArrowheads="1"/>
          </p:cNvSpPr>
          <p:nvPr/>
        </p:nvSpPr>
        <p:spPr bwMode="auto">
          <a:xfrm>
            <a:off x="107950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314424" name="Oval 56"/>
          <p:cNvSpPr>
            <a:spLocks noChangeArrowheads="1"/>
          </p:cNvSpPr>
          <p:nvPr/>
        </p:nvSpPr>
        <p:spPr bwMode="auto">
          <a:xfrm>
            <a:off x="3587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</a:t>
            </a:r>
          </a:p>
        </p:txBody>
      </p:sp>
      <p:cxnSp>
        <p:nvCxnSpPr>
          <p:cNvPr id="314425" name="AutoShape 57"/>
          <p:cNvCxnSpPr>
            <a:cxnSpLocks noChangeShapeType="1"/>
            <a:endCxn id="314424" idx="7"/>
          </p:cNvCxnSpPr>
          <p:nvPr/>
        </p:nvCxnSpPr>
        <p:spPr bwMode="auto">
          <a:xfrm flipH="1">
            <a:off x="603250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26" name="AutoShape 58"/>
          <p:cNvCxnSpPr>
            <a:cxnSpLocks noChangeShapeType="1"/>
            <a:endCxn id="314423" idx="1"/>
          </p:cNvCxnSpPr>
          <p:nvPr/>
        </p:nvCxnSpPr>
        <p:spPr bwMode="auto">
          <a:xfrm>
            <a:off x="9636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427" name="Oval 59"/>
          <p:cNvSpPr>
            <a:spLocks noChangeArrowheads="1"/>
          </p:cNvSpPr>
          <p:nvPr/>
        </p:nvSpPr>
        <p:spPr bwMode="auto">
          <a:xfrm>
            <a:off x="2159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cxnSp>
        <p:nvCxnSpPr>
          <p:cNvPr id="314428" name="AutoShape 60"/>
          <p:cNvCxnSpPr>
            <a:cxnSpLocks noChangeShapeType="1"/>
            <a:stCxn id="314375" idx="5"/>
            <a:endCxn id="314427" idx="1"/>
          </p:cNvCxnSpPr>
          <p:nvPr/>
        </p:nvCxnSpPr>
        <p:spPr bwMode="auto">
          <a:xfrm>
            <a:off x="1682750" y="2763838"/>
            <a:ext cx="519113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4429" name="Oval 61"/>
          <p:cNvSpPr>
            <a:spLocks noChangeArrowheads="1"/>
          </p:cNvSpPr>
          <p:nvPr/>
        </p:nvSpPr>
        <p:spPr bwMode="auto">
          <a:xfrm>
            <a:off x="4318000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314430" name="Oval 62"/>
          <p:cNvSpPr>
            <a:spLocks noChangeArrowheads="1"/>
          </p:cNvSpPr>
          <p:nvPr/>
        </p:nvSpPr>
        <p:spPr bwMode="auto">
          <a:xfrm>
            <a:off x="3598863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</a:t>
            </a:r>
            <a:endParaRPr lang="en-US" altLang="tr-TR" b="1"/>
          </a:p>
        </p:txBody>
      </p:sp>
      <p:sp>
        <p:nvSpPr>
          <p:cNvPr id="314431" name="Oval 63"/>
          <p:cNvSpPr>
            <a:spLocks noChangeArrowheads="1"/>
          </p:cNvSpPr>
          <p:nvPr/>
        </p:nvSpPr>
        <p:spPr bwMode="auto">
          <a:xfrm>
            <a:off x="395763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314432" name="AutoShape 64"/>
          <p:cNvCxnSpPr>
            <a:cxnSpLocks noChangeShapeType="1"/>
            <a:endCxn id="314375" idx="3"/>
          </p:cNvCxnSpPr>
          <p:nvPr/>
        </p:nvCxnSpPr>
        <p:spPr bwMode="auto">
          <a:xfrm flipV="1">
            <a:off x="963613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4433" name="AutoShape 65"/>
          <p:cNvCxnSpPr>
            <a:cxnSpLocks noChangeShapeType="1"/>
            <a:stCxn id="314430" idx="5"/>
            <a:endCxn id="314431" idx="1"/>
          </p:cNvCxnSpPr>
          <p:nvPr/>
        </p:nvCxnSpPr>
        <p:spPr bwMode="auto">
          <a:xfrm>
            <a:off x="3843338" y="3303588"/>
            <a:ext cx="157162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14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4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4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3541 -0.15648 " pathEditMode="relative" ptsTypes="AA">
                                      <p:cBhvr>
                                        <p:cTn id="52" dur="2000" fill="hold"/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31528 0.00046 " pathEditMode="relative" ptsTypes="AA">
                                      <p:cBhvr>
                                        <p:cTn id="54" dur="20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3611 0.15787 " pathEditMode="relative" ptsTypes="AA">
                                      <p:cBhvr>
                                        <p:cTn id="56" dur="2000" fill="hold"/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1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1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1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1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14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14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14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15" grpId="0" animBg="1"/>
      <p:bldP spid="314415" grpId="1" animBg="1"/>
      <p:bldP spid="314373" grpId="0" animBg="1"/>
      <p:bldP spid="314373" grpId="1" animBg="1"/>
      <p:bldP spid="314377" grpId="0" animBg="1"/>
      <p:bldP spid="314405" grpId="0" animBg="1"/>
      <p:bldP spid="314408" grpId="0"/>
      <p:bldP spid="314408" grpId="1"/>
      <p:bldP spid="314409" grpId="0"/>
      <p:bldP spid="314409" grpId="1"/>
      <p:bldP spid="314410" grpId="0"/>
      <p:bldP spid="314410" grpId="1"/>
      <p:bldP spid="314411" grpId="0"/>
      <p:bldP spid="314411" grpId="1"/>
      <p:bldP spid="314413" grpId="0" animBg="1"/>
      <p:bldP spid="314413" grpId="1" animBg="1"/>
      <p:bldP spid="314414" grpId="0" animBg="1"/>
      <p:bldP spid="314414" grpId="1" animBg="1"/>
      <p:bldP spid="314376" grpId="0" animBg="1"/>
      <p:bldP spid="314376" grpId="1" animBg="1"/>
      <p:bldP spid="314423" grpId="0" animBg="1"/>
      <p:bldP spid="314424" grpId="0" animBg="1"/>
      <p:bldP spid="314427" grpId="0" animBg="1"/>
      <p:bldP spid="314429" grpId="0" animBg="1"/>
      <p:bldP spid="314430" grpId="0" animBg="1"/>
      <p:bldP spid="314431" grpId="0" animBg="1"/>
      <p:bldP spid="314431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13E18-FB1D-430B-BB67-7D97BCFE215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73DBE1-C136-4928-A134-DAAB24716AA5}" type="slidenum">
              <a:rPr lang="en-US" altLang="tr-TR"/>
              <a:pPr eaLnBrk="1" hangingPunct="1"/>
              <a:t>42</a:t>
            </a:fld>
            <a:endParaRPr lang="en-US" altLang="tr-TR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Animated Example</a:t>
            </a: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5037138" y="14382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10</a:t>
            </a:r>
            <a:endParaRPr lang="en-US" altLang="tr-TR" b="1"/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7197725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11</a:t>
            </a:r>
            <a:endParaRPr lang="en-US" altLang="tr-TR" b="1"/>
          </a:p>
        </p:txBody>
      </p:sp>
      <p:sp>
        <p:nvSpPr>
          <p:cNvPr id="316423" name="Oval 7"/>
          <p:cNvSpPr>
            <a:spLocks noChangeArrowheads="1"/>
          </p:cNvSpPr>
          <p:nvPr/>
        </p:nvSpPr>
        <p:spPr bwMode="auto">
          <a:xfrm>
            <a:off x="1438275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</a:t>
            </a:r>
          </a:p>
        </p:txBody>
      </p:sp>
      <p:cxnSp>
        <p:nvCxnSpPr>
          <p:cNvPr id="46089" name="AutoShape 12"/>
          <p:cNvCxnSpPr>
            <a:cxnSpLocks noChangeShapeType="1"/>
            <a:stCxn id="316420" idx="5"/>
            <a:endCxn id="316422" idx="1"/>
          </p:cNvCxnSpPr>
          <p:nvPr/>
        </p:nvCxnSpPr>
        <p:spPr bwMode="auto">
          <a:xfrm>
            <a:off x="5281613" y="1684338"/>
            <a:ext cx="195897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Text Box 16"/>
          <p:cNvSpPr txBox="1">
            <a:spLocks noChangeArrowheads="1"/>
          </p:cNvSpPr>
          <p:nvPr/>
        </p:nvSpPr>
        <p:spPr bwMode="auto">
          <a:xfrm>
            <a:off x="5032375" y="48133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Node with 6 accessed!</a:t>
            </a:r>
            <a:endParaRPr lang="tr-TR" altLang="tr-TR" sz="1800" b="1"/>
          </a:p>
        </p:txBody>
      </p:sp>
      <p:sp>
        <p:nvSpPr>
          <p:cNvPr id="316448" name="Oval 32"/>
          <p:cNvSpPr>
            <a:spLocks noChangeArrowheads="1"/>
          </p:cNvSpPr>
          <p:nvPr/>
        </p:nvSpPr>
        <p:spPr bwMode="auto">
          <a:xfrm>
            <a:off x="107950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316449" name="Oval 33"/>
          <p:cNvSpPr>
            <a:spLocks noChangeArrowheads="1"/>
          </p:cNvSpPr>
          <p:nvPr/>
        </p:nvSpPr>
        <p:spPr bwMode="auto">
          <a:xfrm>
            <a:off x="358775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</a:t>
            </a:r>
          </a:p>
        </p:txBody>
      </p:sp>
      <p:sp>
        <p:nvSpPr>
          <p:cNvPr id="316452" name="Oval 36"/>
          <p:cNvSpPr>
            <a:spLocks noChangeArrowheads="1"/>
          </p:cNvSpPr>
          <p:nvPr/>
        </p:nvSpPr>
        <p:spPr bwMode="auto">
          <a:xfrm>
            <a:off x="2159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cxnSp>
        <p:nvCxnSpPr>
          <p:cNvPr id="46094" name="AutoShape 37"/>
          <p:cNvCxnSpPr>
            <a:cxnSpLocks noChangeShapeType="1"/>
            <a:stCxn id="316423" idx="5"/>
            <a:endCxn id="316452" idx="1"/>
          </p:cNvCxnSpPr>
          <p:nvPr/>
        </p:nvCxnSpPr>
        <p:spPr bwMode="auto">
          <a:xfrm>
            <a:off x="1682750" y="2763838"/>
            <a:ext cx="519113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454" name="Oval 38"/>
          <p:cNvSpPr>
            <a:spLocks noChangeArrowheads="1"/>
          </p:cNvSpPr>
          <p:nvPr/>
        </p:nvSpPr>
        <p:spPr bwMode="auto">
          <a:xfrm>
            <a:off x="4318000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316455" name="Oval 39"/>
          <p:cNvSpPr>
            <a:spLocks noChangeArrowheads="1"/>
          </p:cNvSpPr>
          <p:nvPr/>
        </p:nvSpPr>
        <p:spPr bwMode="auto">
          <a:xfrm>
            <a:off x="3598863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</a:t>
            </a:r>
            <a:endParaRPr lang="en-US" altLang="tr-TR" b="1"/>
          </a:p>
        </p:txBody>
      </p:sp>
      <p:sp>
        <p:nvSpPr>
          <p:cNvPr id="316456" name="Oval 40"/>
          <p:cNvSpPr>
            <a:spLocks noChangeArrowheads="1"/>
          </p:cNvSpPr>
          <p:nvPr/>
        </p:nvSpPr>
        <p:spPr bwMode="auto">
          <a:xfrm>
            <a:off x="3957638" y="359886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316458" name="AutoShape 42"/>
          <p:cNvCxnSpPr>
            <a:cxnSpLocks noChangeShapeType="1"/>
            <a:stCxn id="316455" idx="5"/>
            <a:endCxn id="316456" idx="1"/>
          </p:cNvCxnSpPr>
          <p:nvPr/>
        </p:nvCxnSpPr>
        <p:spPr bwMode="auto">
          <a:xfrm>
            <a:off x="3843338" y="3303588"/>
            <a:ext cx="157162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459" name="Oval 43"/>
          <p:cNvSpPr>
            <a:spLocks noChangeArrowheads="1"/>
          </p:cNvSpPr>
          <p:nvPr/>
        </p:nvSpPr>
        <p:spPr bwMode="auto">
          <a:xfrm>
            <a:off x="2878138" y="19780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</a:t>
            </a:r>
          </a:p>
        </p:txBody>
      </p:sp>
      <p:sp>
        <p:nvSpPr>
          <p:cNvPr id="316460" name="Oval 44"/>
          <p:cNvSpPr>
            <a:spLocks noChangeArrowheads="1"/>
          </p:cNvSpPr>
          <p:nvPr/>
        </p:nvSpPr>
        <p:spPr bwMode="auto">
          <a:xfrm>
            <a:off x="719138" y="3059113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</a:t>
            </a:r>
          </a:p>
        </p:txBody>
      </p:sp>
      <p:cxnSp>
        <p:nvCxnSpPr>
          <p:cNvPr id="316461" name="AutoShape 45"/>
          <p:cNvCxnSpPr>
            <a:cxnSpLocks noChangeShapeType="1"/>
            <a:stCxn id="316449" idx="7"/>
            <a:endCxn id="316460" idx="3"/>
          </p:cNvCxnSpPr>
          <p:nvPr/>
        </p:nvCxnSpPr>
        <p:spPr bwMode="auto">
          <a:xfrm flipV="1">
            <a:off x="603250" y="3305175"/>
            <a:ext cx="1587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462" name="AutoShape 46"/>
          <p:cNvCxnSpPr>
            <a:cxnSpLocks noChangeShapeType="1"/>
            <a:stCxn id="316460" idx="5"/>
            <a:endCxn id="316448" idx="1"/>
          </p:cNvCxnSpPr>
          <p:nvPr/>
        </p:nvCxnSpPr>
        <p:spPr bwMode="auto">
          <a:xfrm>
            <a:off x="963613" y="3305175"/>
            <a:ext cx="1587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47"/>
          <p:cNvCxnSpPr>
            <a:cxnSpLocks noChangeShapeType="1"/>
            <a:stCxn id="316423" idx="3"/>
            <a:endCxn id="316460" idx="7"/>
          </p:cNvCxnSpPr>
          <p:nvPr/>
        </p:nvCxnSpPr>
        <p:spPr bwMode="auto">
          <a:xfrm flipH="1">
            <a:off x="963613" y="2763838"/>
            <a:ext cx="517525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48"/>
          <p:cNvCxnSpPr>
            <a:cxnSpLocks noChangeShapeType="1"/>
            <a:stCxn id="316459" idx="3"/>
            <a:endCxn id="316423" idx="7"/>
          </p:cNvCxnSpPr>
          <p:nvPr/>
        </p:nvCxnSpPr>
        <p:spPr bwMode="auto">
          <a:xfrm flipH="1">
            <a:off x="1682750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465" name="AutoShape 49"/>
          <p:cNvCxnSpPr>
            <a:cxnSpLocks noChangeShapeType="1"/>
            <a:stCxn id="316459" idx="5"/>
            <a:endCxn id="316454" idx="1"/>
          </p:cNvCxnSpPr>
          <p:nvPr/>
        </p:nvCxnSpPr>
        <p:spPr bwMode="auto">
          <a:xfrm>
            <a:off x="3122613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466" name="AutoShape 50"/>
          <p:cNvCxnSpPr>
            <a:cxnSpLocks noChangeShapeType="1"/>
            <a:stCxn id="316454" idx="3"/>
            <a:endCxn id="316455" idx="7"/>
          </p:cNvCxnSpPr>
          <p:nvPr/>
        </p:nvCxnSpPr>
        <p:spPr bwMode="auto">
          <a:xfrm flipH="1">
            <a:off x="3843338" y="2763838"/>
            <a:ext cx="51752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51"/>
          <p:cNvCxnSpPr>
            <a:cxnSpLocks noChangeShapeType="1"/>
            <a:stCxn id="316420" idx="3"/>
            <a:endCxn id="316459" idx="7"/>
          </p:cNvCxnSpPr>
          <p:nvPr/>
        </p:nvCxnSpPr>
        <p:spPr bwMode="auto">
          <a:xfrm flipH="1">
            <a:off x="3122613" y="1684338"/>
            <a:ext cx="1957387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6468" name="Text Box 52"/>
          <p:cNvSpPr txBox="1">
            <a:spLocks noChangeArrowheads="1"/>
          </p:cNvSpPr>
          <p:nvPr/>
        </p:nvSpPr>
        <p:spPr bwMode="auto">
          <a:xfrm>
            <a:off x="2867025" y="168751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X</a:t>
            </a:r>
          </a:p>
        </p:txBody>
      </p:sp>
      <p:sp>
        <p:nvSpPr>
          <p:cNvPr id="316469" name="Text Box 53"/>
          <p:cNvSpPr txBox="1">
            <a:spLocks noChangeArrowheads="1"/>
          </p:cNvSpPr>
          <p:nvPr/>
        </p:nvSpPr>
        <p:spPr bwMode="auto">
          <a:xfrm>
            <a:off x="5024438" y="1120775"/>
            <a:ext cx="312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b="1"/>
              <a:t>R</a:t>
            </a:r>
          </a:p>
        </p:txBody>
      </p:sp>
      <p:sp>
        <p:nvSpPr>
          <p:cNvPr id="316470" name="AutoShape 54"/>
          <p:cNvSpPr>
            <a:spLocks noChangeArrowheads="1"/>
          </p:cNvSpPr>
          <p:nvPr/>
        </p:nvSpPr>
        <p:spPr bwMode="auto">
          <a:xfrm rot="-600000">
            <a:off x="3595688" y="1914525"/>
            <a:ext cx="1271587" cy="157163"/>
          </a:xfrm>
          <a:prstGeom prst="rightArrow">
            <a:avLst>
              <a:gd name="adj1" fmla="val 50000"/>
              <a:gd name="adj2" fmla="val 202272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6471" name="AutoShape 55"/>
          <p:cNvSpPr>
            <a:spLocks noChangeArrowheads="1"/>
          </p:cNvSpPr>
          <p:nvPr/>
        </p:nvSpPr>
        <p:spPr bwMode="auto">
          <a:xfrm rot="600000">
            <a:off x="5600700" y="1900238"/>
            <a:ext cx="1271588" cy="157162"/>
          </a:xfrm>
          <a:prstGeom prst="rightArrow">
            <a:avLst>
              <a:gd name="adj1" fmla="val 50000"/>
              <a:gd name="adj2" fmla="val 20227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316473" name="Oval 57"/>
          <p:cNvSpPr>
            <a:spLocks noChangeArrowheads="1"/>
          </p:cNvSpPr>
          <p:nvPr/>
        </p:nvSpPr>
        <p:spPr bwMode="auto">
          <a:xfrm>
            <a:off x="719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</a:t>
            </a:r>
          </a:p>
        </p:txBody>
      </p:sp>
      <p:sp>
        <p:nvSpPr>
          <p:cNvPr id="316474" name="Oval 58"/>
          <p:cNvSpPr>
            <a:spLocks noChangeArrowheads="1"/>
          </p:cNvSpPr>
          <p:nvPr/>
        </p:nvSpPr>
        <p:spPr bwMode="auto">
          <a:xfrm>
            <a:off x="2159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316475" name="Oval 59"/>
          <p:cNvSpPr>
            <a:spLocks noChangeArrowheads="1"/>
          </p:cNvSpPr>
          <p:nvPr/>
        </p:nvSpPr>
        <p:spPr bwMode="auto">
          <a:xfrm>
            <a:off x="1438275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</a:t>
            </a:r>
          </a:p>
        </p:txBody>
      </p:sp>
      <p:sp>
        <p:nvSpPr>
          <p:cNvPr id="316478" name="Oval 62"/>
          <p:cNvSpPr>
            <a:spLocks noChangeArrowheads="1"/>
          </p:cNvSpPr>
          <p:nvPr/>
        </p:nvSpPr>
        <p:spPr bwMode="auto">
          <a:xfrm>
            <a:off x="2878138" y="19780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</a:t>
            </a:r>
          </a:p>
        </p:txBody>
      </p:sp>
      <p:sp>
        <p:nvSpPr>
          <p:cNvPr id="316479" name="Oval 63"/>
          <p:cNvSpPr>
            <a:spLocks noChangeArrowheads="1"/>
          </p:cNvSpPr>
          <p:nvPr/>
        </p:nvSpPr>
        <p:spPr bwMode="auto">
          <a:xfrm>
            <a:off x="4318000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sp>
        <p:nvSpPr>
          <p:cNvPr id="316480" name="Oval 64"/>
          <p:cNvSpPr>
            <a:spLocks noChangeArrowheads="1"/>
          </p:cNvSpPr>
          <p:nvPr/>
        </p:nvSpPr>
        <p:spPr bwMode="auto">
          <a:xfrm>
            <a:off x="5757863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316481" name="Oval 65"/>
          <p:cNvSpPr>
            <a:spLocks noChangeArrowheads="1"/>
          </p:cNvSpPr>
          <p:nvPr/>
        </p:nvSpPr>
        <p:spPr bwMode="auto">
          <a:xfrm>
            <a:off x="5037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</a:t>
            </a:r>
          </a:p>
        </p:txBody>
      </p:sp>
      <p:sp>
        <p:nvSpPr>
          <p:cNvPr id="316482" name="Oval 66"/>
          <p:cNvSpPr>
            <a:spLocks noChangeArrowheads="1"/>
          </p:cNvSpPr>
          <p:nvPr/>
        </p:nvSpPr>
        <p:spPr bwMode="auto">
          <a:xfrm>
            <a:off x="539750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316483" name="AutoShape 67"/>
          <p:cNvCxnSpPr>
            <a:cxnSpLocks noChangeShapeType="1"/>
            <a:stCxn id="316480" idx="7"/>
            <a:endCxn id="316422" idx="3"/>
          </p:cNvCxnSpPr>
          <p:nvPr/>
        </p:nvCxnSpPr>
        <p:spPr bwMode="auto">
          <a:xfrm flipV="1">
            <a:off x="6002338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484" name="AutoShape 68"/>
          <p:cNvCxnSpPr>
            <a:cxnSpLocks noChangeShapeType="1"/>
            <a:stCxn id="316480" idx="3"/>
            <a:endCxn id="316481" idx="7"/>
          </p:cNvCxnSpPr>
          <p:nvPr/>
        </p:nvCxnSpPr>
        <p:spPr bwMode="auto">
          <a:xfrm flipH="1">
            <a:off x="5281613" y="2763838"/>
            <a:ext cx="519112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485" name="AutoShape 69"/>
          <p:cNvCxnSpPr>
            <a:cxnSpLocks noChangeShapeType="1"/>
            <a:stCxn id="316422" idx="5"/>
          </p:cNvCxnSpPr>
          <p:nvPr/>
        </p:nvCxnSpPr>
        <p:spPr bwMode="auto">
          <a:xfrm>
            <a:off x="7442200" y="2224088"/>
            <a:ext cx="1236663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6487" name="AutoShape 71"/>
          <p:cNvCxnSpPr>
            <a:cxnSpLocks noChangeShapeType="1"/>
            <a:stCxn id="316481" idx="5"/>
            <a:endCxn id="316482" idx="1"/>
          </p:cNvCxnSpPr>
          <p:nvPr/>
        </p:nvCxnSpPr>
        <p:spPr bwMode="auto">
          <a:xfrm>
            <a:off x="52816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3164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16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16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6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1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3594 -0.07847 " pathEditMode="relative" ptsTypes="AA">
                                      <p:cBhvr>
                                        <p:cTn id="34" dur="2000" fill="hold"/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3594 0.07824 " pathEditMode="relative" ptsTypes="AA">
                                      <p:cBhvr>
                                        <p:cTn id="36" dur="2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L 0.15694 0.0794 " pathEditMode="relative" ptsTypes="AA">
                                      <p:cBhvr>
                                        <p:cTn id="38" dur="20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16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1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6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1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1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316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1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1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1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316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316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/>
      <p:bldP spid="316420" grpId="1" animBg="1"/>
      <p:bldP spid="316422" grpId="0" animBg="1"/>
      <p:bldP spid="316423" grpId="0" animBg="1"/>
      <p:bldP spid="316423" grpId="1" animBg="1"/>
      <p:bldP spid="316448" grpId="0" animBg="1"/>
      <p:bldP spid="316449" grpId="0" animBg="1"/>
      <p:bldP spid="316452" grpId="0" animBg="1"/>
      <p:bldP spid="316454" grpId="0" animBg="1"/>
      <p:bldP spid="316455" grpId="0" animBg="1"/>
      <p:bldP spid="316456" grpId="0" animBg="1"/>
      <p:bldP spid="316459" grpId="0" animBg="1"/>
      <p:bldP spid="316459" grpId="1" animBg="1"/>
      <p:bldP spid="316460" grpId="0" animBg="1"/>
      <p:bldP spid="316468" grpId="0"/>
      <p:bldP spid="316468" grpId="1"/>
      <p:bldP spid="316469" grpId="0"/>
      <p:bldP spid="316469" grpId="1"/>
      <p:bldP spid="316470" grpId="0" animBg="1"/>
      <p:bldP spid="316470" grpId="1" animBg="1"/>
      <p:bldP spid="316471" grpId="0" animBg="1"/>
      <p:bldP spid="316471" grpId="1" animBg="1"/>
      <p:bldP spid="316473" grpId="0" animBg="1"/>
      <p:bldP spid="316474" grpId="0" animBg="1"/>
      <p:bldP spid="316475" grpId="0" animBg="1"/>
      <p:bldP spid="316478" grpId="0" animBg="1"/>
      <p:bldP spid="316479" grpId="0" animBg="1"/>
      <p:bldP spid="316480" grpId="0" animBg="1"/>
      <p:bldP spid="316481" grpId="0" animBg="1"/>
      <p:bldP spid="31648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FECBF7-E731-4A38-8428-E8DC4E96AA6F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6FEA65-BF36-4316-98A2-8F2D3D834620}" type="slidenum">
              <a:rPr lang="en-US" altLang="tr-TR"/>
              <a:pPr eaLnBrk="1" hangingPunct="1"/>
              <a:t>43</a:t>
            </a:fld>
            <a:endParaRPr lang="en-US" altLang="tr-TR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Animated Example</a:t>
            </a:r>
          </a:p>
        </p:txBody>
      </p:sp>
      <p:sp>
        <p:nvSpPr>
          <p:cNvPr id="47110" name="Oval 3"/>
          <p:cNvSpPr>
            <a:spLocks noChangeArrowheads="1"/>
          </p:cNvSpPr>
          <p:nvPr/>
        </p:nvSpPr>
        <p:spPr bwMode="auto">
          <a:xfrm>
            <a:off x="5037138" y="14382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6</a:t>
            </a:r>
          </a:p>
        </p:txBody>
      </p:sp>
      <p:sp>
        <p:nvSpPr>
          <p:cNvPr id="47111" name="Oval 4"/>
          <p:cNvSpPr>
            <a:spLocks noChangeArrowheads="1"/>
          </p:cNvSpPr>
          <p:nvPr/>
        </p:nvSpPr>
        <p:spPr bwMode="auto">
          <a:xfrm>
            <a:off x="7197725" y="19780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  <a:r>
              <a:rPr lang="en-US" altLang="tr-TR" b="1"/>
              <a:t>0</a:t>
            </a:r>
          </a:p>
        </p:txBody>
      </p:sp>
      <p:cxnSp>
        <p:nvCxnSpPr>
          <p:cNvPr id="47112" name="AutoShape 6"/>
          <p:cNvCxnSpPr>
            <a:cxnSpLocks noChangeShapeType="1"/>
            <a:stCxn id="47110" idx="5"/>
            <a:endCxn id="47111" idx="1"/>
          </p:cNvCxnSpPr>
          <p:nvPr/>
        </p:nvCxnSpPr>
        <p:spPr bwMode="auto">
          <a:xfrm>
            <a:off x="5281613" y="1684338"/>
            <a:ext cx="1958975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3" name="Text Box 7"/>
          <p:cNvSpPr txBox="1">
            <a:spLocks noChangeArrowheads="1"/>
          </p:cNvSpPr>
          <p:nvPr/>
        </p:nvSpPr>
        <p:spPr bwMode="auto">
          <a:xfrm>
            <a:off x="5032375" y="4813300"/>
            <a:ext cx="2311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1800" b="1"/>
              <a:t>Node with 6 accessed!</a:t>
            </a:r>
            <a:endParaRPr lang="tr-TR" altLang="tr-TR" sz="1800" b="1"/>
          </a:p>
        </p:txBody>
      </p:sp>
      <p:cxnSp>
        <p:nvCxnSpPr>
          <p:cNvPr id="47114" name="AutoShape 11"/>
          <p:cNvCxnSpPr>
            <a:cxnSpLocks noChangeShapeType="1"/>
          </p:cNvCxnSpPr>
          <p:nvPr/>
        </p:nvCxnSpPr>
        <p:spPr bwMode="auto">
          <a:xfrm>
            <a:off x="1682750" y="2763838"/>
            <a:ext cx="519113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20"/>
          <p:cNvCxnSpPr>
            <a:cxnSpLocks noChangeShapeType="1"/>
          </p:cNvCxnSpPr>
          <p:nvPr/>
        </p:nvCxnSpPr>
        <p:spPr bwMode="auto">
          <a:xfrm flipH="1">
            <a:off x="963613" y="2763838"/>
            <a:ext cx="517525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21"/>
          <p:cNvCxnSpPr>
            <a:cxnSpLocks noChangeShapeType="1"/>
          </p:cNvCxnSpPr>
          <p:nvPr/>
        </p:nvCxnSpPr>
        <p:spPr bwMode="auto">
          <a:xfrm flipH="1">
            <a:off x="1682750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22"/>
          <p:cNvCxnSpPr>
            <a:cxnSpLocks noChangeShapeType="1"/>
          </p:cNvCxnSpPr>
          <p:nvPr/>
        </p:nvCxnSpPr>
        <p:spPr bwMode="auto">
          <a:xfrm>
            <a:off x="3122613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24"/>
          <p:cNvCxnSpPr>
            <a:cxnSpLocks noChangeShapeType="1"/>
            <a:stCxn id="47110" idx="3"/>
          </p:cNvCxnSpPr>
          <p:nvPr/>
        </p:nvCxnSpPr>
        <p:spPr bwMode="auto">
          <a:xfrm flipH="1">
            <a:off x="3122613" y="1684338"/>
            <a:ext cx="1957387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9" name="Oval 29"/>
          <p:cNvSpPr>
            <a:spLocks noChangeArrowheads="1"/>
          </p:cNvSpPr>
          <p:nvPr/>
        </p:nvSpPr>
        <p:spPr bwMode="auto">
          <a:xfrm>
            <a:off x="8636000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11</a:t>
            </a:r>
            <a:endParaRPr lang="en-US" altLang="tr-TR" b="1"/>
          </a:p>
        </p:txBody>
      </p:sp>
      <p:sp>
        <p:nvSpPr>
          <p:cNvPr id="47120" name="Oval 30"/>
          <p:cNvSpPr>
            <a:spLocks noChangeArrowheads="1"/>
          </p:cNvSpPr>
          <p:nvPr/>
        </p:nvSpPr>
        <p:spPr bwMode="auto">
          <a:xfrm>
            <a:off x="719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1</a:t>
            </a:r>
          </a:p>
        </p:txBody>
      </p:sp>
      <p:sp>
        <p:nvSpPr>
          <p:cNvPr id="47121" name="Oval 31"/>
          <p:cNvSpPr>
            <a:spLocks noChangeArrowheads="1"/>
          </p:cNvSpPr>
          <p:nvPr/>
        </p:nvSpPr>
        <p:spPr bwMode="auto">
          <a:xfrm>
            <a:off x="2159000" y="305752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3</a:t>
            </a:r>
            <a:endParaRPr lang="en-US" altLang="tr-TR" b="1"/>
          </a:p>
        </p:txBody>
      </p:sp>
      <p:sp>
        <p:nvSpPr>
          <p:cNvPr id="47122" name="Oval 32"/>
          <p:cNvSpPr>
            <a:spLocks noChangeArrowheads="1"/>
          </p:cNvSpPr>
          <p:nvPr/>
        </p:nvSpPr>
        <p:spPr bwMode="auto">
          <a:xfrm>
            <a:off x="1438275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2</a:t>
            </a:r>
          </a:p>
        </p:txBody>
      </p:sp>
      <p:sp>
        <p:nvSpPr>
          <p:cNvPr id="47123" name="Oval 33"/>
          <p:cNvSpPr>
            <a:spLocks noChangeArrowheads="1"/>
          </p:cNvSpPr>
          <p:nvPr/>
        </p:nvSpPr>
        <p:spPr bwMode="auto">
          <a:xfrm>
            <a:off x="2878138" y="19780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4</a:t>
            </a:r>
          </a:p>
        </p:txBody>
      </p:sp>
      <p:sp>
        <p:nvSpPr>
          <p:cNvPr id="47124" name="Oval 34"/>
          <p:cNvSpPr>
            <a:spLocks noChangeArrowheads="1"/>
          </p:cNvSpPr>
          <p:nvPr/>
        </p:nvSpPr>
        <p:spPr bwMode="auto">
          <a:xfrm>
            <a:off x="4318000" y="2517775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5</a:t>
            </a:r>
            <a:endParaRPr lang="en-US" altLang="tr-TR" b="1"/>
          </a:p>
        </p:txBody>
      </p:sp>
      <p:sp>
        <p:nvSpPr>
          <p:cNvPr id="47125" name="Oval 35"/>
          <p:cNvSpPr>
            <a:spLocks noChangeArrowheads="1"/>
          </p:cNvSpPr>
          <p:nvPr/>
        </p:nvSpPr>
        <p:spPr bwMode="auto">
          <a:xfrm>
            <a:off x="5757863" y="251777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9</a:t>
            </a:r>
            <a:endParaRPr lang="en-US" altLang="tr-TR" b="1"/>
          </a:p>
        </p:txBody>
      </p:sp>
      <p:sp>
        <p:nvSpPr>
          <p:cNvPr id="47126" name="Oval 36"/>
          <p:cNvSpPr>
            <a:spLocks noChangeArrowheads="1"/>
          </p:cNvSpPr>
          <p:nvPr/>
        </p:nvSpPr>
        <p:spPr bwMode="auto">
          <a:xfrm>
            <a:off x="5037138" y="3057525"/>
            <a:ext cx="287337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7</a:t>
            </a:r>
          </a:p>
        </p:txBody>
      </p:sp>
      <p:sp>
        <p:nvSpPr>
          <p:cNvPr id="47127" name="Oval 37"/>
          <p:cNvSpPr>
            <a:spLocks noChangeArrowheads="1"/>
          </p:cNvSpPr>
          <p:nvPr/>
        </p:nvSpPr>
        <p:spPr bwMode="auto">
          <a:xfrm>
            <a:off x="5397500" y="3598863"/>
            <a:ext cx="287338" cy="288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b="1"/>
              <a:t>8</a:t>
            </a:r>
          </a:p>
        </p:txBody>
      </p:sp>
      <p:cxnSp>
        <p:nvCxnSpPr>
          <p:cNvPr id="47128" name="AutoShape 38"/>
          <p:cNvCxnSpPr>
            <a:cxnSpLocks noChangeShapeType="1"/>
            <a:stCxn id="47125" idx="7"/>
            <a:endCxn id="47111" idx="3"/>
          </p:cNvCxnSpPr>
          <p:nvPr/>
        </p:nvCxnSpPr>
        <p:spPr bwMode="auto">
          <a:xfrm flipV="1">
            <a:off x="6002338" y="2224088"/>
            <a:ext cx="1238250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AutoShape 39"/>
          <p:cNvCxnSpPr>
            <a:cxnSpLocks noChangeShapeType="1"/>
            <a:stCxn id="47125" idx="3"/>
            <a:endCxn id="47126" idx="7"/>
          </p:cNvCxnSpPr>
          <p:nvPr/>
        </p:nvCxnSpPr>
        <p:spPr bwMode="auto">
          <a:xfrm flipH="1">
            <a:off x="5281613" y="2763838"/>
            <a:ext cx="519112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AutoShape 40"/>
          <p:cNvCxnSpPr>
            <a:cxnSpLocks noChangeShapeType="1"/>
            <a:stCxn id="47111" idx="5"/>
            <a:endCxn id="47119" idx="1"/>
          </p:cNvCxnSpPr>
          <p:nvPr/>
        </p:nvCxnSpPr>
        <p:spPr bwMode="auto">
          <a:xfrm>
            <a:off x="7442200" y="2224088"/>
            <a:ext cx="1236663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AutoShape 41"/>
          <p:cNvCxnSpPr>
            <a:cxnSpLocks noChangeShapeType="1"/>
            <a:stCxn id="47126" idx="5"/>
            <a:endCxn id="47127" idx="1"/>
          </p:cNvCxnSpPr>
          <p:nvPr/>
        </p:nvCxnSpPr>
        <p:spPr bwMode="auto">
          <a:xfrm>
            <a:off x="5281613" y="3303588"/>
            <a:ext cx="158750" cy="338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6D9864A-ADC6-4D93-83B8-AC2CDADB495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7E978B-82DA-4360-B2B3-29D19CE1B3A6}" type="slidenum">
              <a:rPr lang="en-US" altLang="tr-TR"/>
              <a:pPr eaLnBrk="1" hangingPunct="1"/>
              <a:t>44</a:t>
            </a:fld>
            <a:endParaRPr lang="en-US" altLang="tr-TR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2281238"/>
            <a:ext cx="8229600" cy="1835150"/>
          </a:xfrm>
        </p:spPr>
        <p:txBody>
          <a:bodyPr/>
          <a:lstStyle/>
          <a:p>
            <a:pPr eaLnBrk="1" hangingPunct="1"/>
            <a:r>
              <a:rPr lang="en-US" altLang="tr-TR" sz="5400"/>
              <a:t>B-Trees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BCF811-6C57-4685-8997-167FD2D59B7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77B82A-C6CE-420B-A285-CC136C905647}" type="slidenum">
              <a:rPr lang="en-US" altLang="tr-TR"/>
              <a:pPr eaLnBrk="1" hangingPunct="1"/>
              <a:t>45</a:t>
            </a:fld>
            <a:endParaRPr lang="en-US" altLang="tr-TR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Motivation for </a:t>
            </a:r>
            <a:r>
              <a:rPr lang="en-US" altLang="tr-TR"/>
              <a:t>B-Trees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800">
                <a:sym typeface="Symbol" panose="05050102010706020507" pitchFamily="18" charset="2"/>
              </a:rPr>
              <a:t>Two technologies for providing memory capacity in a computer system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400" i="1">
                <a:solidFill>
                  <a:srgbClr val="FF0000"/>
                </a:solidFill>
                <a:sym typeface="Symbol" panose="05050102010706020507" pitchFamily="18" charset="2"/>
              </a:rPr>
              <a:t>Primary</a:t>
            </a:r>
            <a:r>
              <a:rPr lang="tr-TR" altLang="tr-TR" sz="2400">
                <a:solidFill>
                  <a:srgbClr val="FF0000"/>
                </a:solidFill>
                <a:sym typeface="Symbol" panose="05050102010706020507" pitchFamily="18" charset="2"/>
              </a:rPr>
              <a:t> (main) </a:t>
            </a:r>
            <a:r>
              <a:rPr lang="tr-TR" altLang="tr-TR" sz="2400" i="1">
                <a:solidFill>
                  <a:srgbClr val="FF0000"/>
                </a:solidFill>
                <a:sym typeface="Symbol" panose="05050102010706020507" pitchFamily="18" charset="2"/>
              </a:rPr>
              <a:t>memory (silicon chips)</a:t>
            </a:r>
            <a:r>
              <a:rPr lang="tr-TR" altLang="tr-TR" sz="2400">
                <a:sym typeface="Symbol" panose="05050102010706020507" pitchFamily="18" charset="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400" i="1">
                <a:solidFill>
                  <a:srgbClr val="FF0000"/>
                </a:solidFill>
                <a:sym typeface="Symbol" panose="05050102010706020507" pitchFamily="18" charset="2"/>
              </a:rPr>
              <a:t>Secondary storage (magnetic disks)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800"/>
              <a:t>Primary memory 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400"/>
              <a:t>5 orders of magnitude (i.e., about 10</a:t>
            </a:r>
            <a:r>
              <a:rPr lang="tr-TR" altLang="tr-TR" sz="2400" baseline="30000"/>
              <a:t>5</a:t>
            </a:r>
            <a:r>
              <a:rPr lang="tr-TR" altLang="tr-TR" sz="2400"/>
              <a:t> times) </a:t>
            </a:r>
            <a:r>
              <a:rPr lang="tr-TR" altLang="tr-TR" sz="2400" i="1">
                <a:solidFill>
                  <a:srgbClr val="FF0000"/>
                </a:solidFill>
              </a:rPr>
              <a:t>faster</a:t>
            </a:r>
            <a:r>
              <a:rPr lang="tr-TR" altLang="tr-TR" sz="2400"/>
              <a:t>,  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400"/>
              <a:t>2 orders of magnitude (about 100 times) </a:t>
            </a:r>
            <a:r>
              <a:rPr lang="tr-TR" altLang="tr-TR" sz="2400" i="1">
                <a:solidFill>
                  <a:srgbClr val="FF0000"/>
                </a:solidFill>
              </a:rPr>
              <a:t>more expensive</a:t>
            </a:r>
            <a:r>
              <a:rPr lang="tr-TR" altLang="tr-TR" sz="2400"/>
              <a:t>, and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400"/>
              <a:t>by at least 2 orders of magnitude </a:t>
            </a:r>
            <a:r>
              <a:rPr lang="tr-TR" altLang="tr-TR" sz="2400" i="1">
                <a:solidFill>
                  <a:srgbClr val="FF0000"/>
                </a:solidFill>
              </a:rPr>
              <a:t>less in size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800"/>
              <a:t>	than secondary storage due to mechanical operations involved in magnetic disks. </a:t>
            </a:r>
            <a:endParaRPr lang="en-US" altLang="tr-TR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8183E9-FEB1-484A-A0E1-795E1F687F2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5660D1-A52D-412A-9F16-E36FE4FE9EAC}" type="slidenum">
              <a:rPr lang="en-US" altLang="tr-TR"/>
              <a:pPr eaLnBrk="1" hangingPunct="1"/>
              <a:t>46</a:t>
            </a:fld>
            <a:endParaRPr lang="en-US" altLang="tr-TR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Motivation for </a:t>
            </a:r>
            <a:r>
              <a:rPr lang="en-US" altLang="tr-TR" dirty="0"/>
              <a:t>B-Trees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800" dirty="0">
                <a:sym typeface="Symbol" panose="05050102010706020507" pitchFamily="18" charset="2"/>
              </a:rPr>
              <a:t>During one disk read or disk write ((4-8.5msec for 7200 RPM sequential disks (not SSDs!)),  MM can be accessed about 10</a:t>
            </a:r>
            <a:r>
              <a:rPr lang="tr-TR" altLang="tr-TR" sz="2800" baseline="30000" dirty="0">
                <a:sym typeface="Symbol" panose="05050102010706020507" pitchFamily="18" charset="2"/>
              </a:rPr>
              <a:t>5</a:t>
            </a:r>
            <a:r>
              <a:rPr lang="tr-TR" altLang="tr-TR" sz="2800" dirty="0">
                <a:sym typeface="Symbol" panose="05050102010706020507" pitchFamily="18" charset="2"/>
              </a:rPr>
              <a:t> times (100 nanosec per access). 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dirty="0">
                <a:sym typeface="Symbol" panose="05050102010706020507" pitchFamily="18" charset="2"/>
              </a:rPr>
              <a:t>To reimburse (compensate) for this time, at each disks access, </a:t>
            </a:r>
            <a:r>
              <a:rPr lang="tr-TR" altLang="tr-TR" sz="2800" i="1" dirty="0">
                <a:solidFill>
                  <a:srgbClr val="FF0000"/>
                </a:solidFill>
                <a:sym typeface="Symbol" panose="05050102010706020507" pitchFamily="18" charset="2"/>
              </a:rPr>
              <a:t>not a single item</a:t>
            </a:r>
            <a:r>
              <a:rPr lang="tr-TR" altLang="tr-TR" sz="2800" dirty="0">
                <a:sym typeface="Symbol" panose="05050102010706020507" pitchFamily="18" charset="2"/>
              </a:rPr>
              <a:t>, but one or more </a:t>
            </a:r>
            <a:r>
              <a:rPr lang="tr-TR" altLang="tr-TR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equal-sized </a:t>
            </a:r>
            <a:r>
              <a:rPr lang="tr-TR" altLang="tr-TR" sz="2800" i="1" dirty="0">
                <a:solidFill>
                  <a:srgbClr val="FF0000"/>
                </a:solidFill>
                <a:sym typeface="Symbol" panose="05050102010706020507" pitchFamily="18" charset="2"/>
              </a:rPr>
              <a:t>pages</a:t>
            </a:r>
            <a:r>
              <a:rPr lang="tr-TR" altLang="tr-TR" sz="2800" dirty="0">
                <a:sym typeface="Symbol" panose="05050102010706020507" pitchFamily="18" charset="2"/>
              </a:rPr>
              <a:t> of items (each page 2</a:t>
            </a:r>
            <a:r>
              <a:rPr lang="tr-TR" altLang="tr-TR" sz="2800" baseline="30000" dirty="0">
                <a:sym typeface="Symbol" panose="05050102010706020507" pitchFamily="18" charset="2"/>
              </a:rPr>
              <a:t>11</a:t>
            </a:r>
            <a:r>
              <a:rPr lang="tr-TR" altLang="tr-TR" sz="2800" dirty="0">
                <a:sym typeface="Symbol" panose="05050102010706020507" pitchFamily="18" charset="2"/>
              </a:rPr>
              <a:t>-2</a:t>
            </a:r>
            <a:r>
              <a:rPr lang="tr-TR" altLang="tr-TR" sz="2800" baseline="30000" dirty="0">
                <a:sym typeface="Symbol" panose="05050102010706020507" pitchFamily="18" charset="2"/>
              </a:rPr>
              <a:t>14</a:t>
            </a:r>
            <a:r>
              <a:rPr lang="tr-TR" altLang="tr-TR" sz="2800" dirty="0">
                <a:sym typeface="Symbol" panose="05050102010706020507" pitchFamily="18" charset="2"/>
              </a:rPr>
              <a:t> bytes) are accessed.    </a:t>
            </a:r>
            <a:endParaRPr lang="tr-TR" altLang="tr-TR" sz="2800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tr-TR" altLang="tr-TR" sz="2800" dirty="0"/>
              <a:t>We need some data structure to store these </a:t>
            </a:r>
            <a:r>
              <a:rPr lang="tr-TR" altLang="tr-TR" sz="2800" b="1" i="1" dirty="0">
                <a:solidFill>
                  <a:srgbClr val="FF0000"/>
                </a:solidFill>
              </a:rPr>
              <a:t>equal sized</a:t>
            </a:r>
            <a:r>
              <a:rPr lang="tr-TR" altLang="tr-TR" sz="2800" i="1" dirty="0">
                <a:solidFill>
                  <a:srgbClr val="FF0000"/>
                </a:solidFill>
              </a:rPr>
              <a:t> pages</a:t>
            </a:r>
            <a:r>
              <a:rPr lang="tr-TR" altLang="tr-TR" sz="2800" dirty="0"/>
              <a:t> in MM. 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 i="1" dirty="0">
                <a:solidFill>
                  <a:srgbClr val="FF0000"/>
                </a:solidFill>
              </a:rPr>
              <a:t>B-Trees</a:t>
            </a:r>
            <a:r>
              <a:rPr lang="tr-TR" altLang="tr-TR" sz="2800" dirty="0"/>
              <a:t>, with their </a:t>
            </a:r>
            <a:r>
              <a:rPr lang="tr-TR" altLang="tr-TR" sz="2800" b="1" i="1" dirty="0">
                <a:solidFill>
                  <a:srgbClr val="FF0000"/>
                </a:solidFill>
              </a:rPr>
              <a:t>equal-sized leaves</a:t>
            </a:r>
            <a:r>
              <a:rPr lang="tr-TR" altLang="tr-TR" sz="2800" dirty="0"/>
              <a:t> </a:t>
            </a:r>
            <a:r>
              <a:rPr lang="tr-TR" altLang="tr-TR" sz="2800" i="1" dirty="0">
                <a:solidFill>
                  <a:srgbClr val="FF0000"/>
                </a:solidFill>
              </a:rPr>
              <a:t>(as big as a page),</a:t>
            </a:r>
            <a:r>
              <a:rPr lang="tr-TR" altLang="tr-TR" sz="2800" dirty="0"/>
              <a:t> are suitable data structures for storing and performing regular operations on paged data.</a:t>
            </a:r>
            <a:endParaRPr lang="en-US" altLang="tr-TR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3103578-7625-4627-A131-6A1978DF869A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2D5ABDF-5F77-4A4C-BB31-90BCCC5AC4DB}" type="slidenum">
              <a:rPr lang="en-US" altLang="tr-TR"/>
              <a:pPr eaLnBrk="1" hangingPunct="1"/>
              <a:t>47</a:t>
            </a:fld>
            <a:endParaRPr lang="en-US" altLang="tr-TR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B-Trees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 </a:t>
            </a:r>
            <a:r>
              <a:rPr lang="en-US" altLang="tr-TR" i="1">
                <a:solidFill>
                  <a:srgbClr val="FF0000"/>
                </a:solidFill>
              </a:rPr>
              <a:t>B-tree</a:t>
            </a:r>
            <a:r>
              <a:rPr lang="en-US" altLang="tr-TR"/>
              <a:t> </a:t>
            </a:r>
            <a:r>
              <a:rPr lang="tr-TR" altLang="tr-TR"/>
              <a:t>is a rooted tree with the following properties</a:t>
            </a:r>
            <a:r>
              <a:rPr lang="en-US" altLang="tr-TR"/>
              <a:t>:</a:t>
            </a:r>
            <a:endParaRPr lang="tr-TR" altLang="tr-TR"/>
          </a:p>
          <a:p>
            <a:pPr eaLnBrk="1" hangingPunct="1"/>
            <a:r>
              <a:rPr lang="tr-TR" altLang="tr-TR"/>
              <a:t>Every node </a:t>
            </a:r>
            <a:r>
              <a:rPr lang="tr-TR" altLang="tr-TR" i="1">
                <a:solidFill>
                  <a:srgbClr val="FF0000"/>
                </a:solidFill>
              </a:rPr>
              <a:t>x</a:t>
            </a:r>
            <a:r>
              <a:rPr lang="tr-TR" altLang="tr-TR"/>
              <a:t> has the following fields:</a:t>
            </a:r>
            <a:endParaRPr lang="en-US" altLang="tr-TR"/>
          </a:p>
          <a:p>
            <a:pPr lvl="1" eaLnBrk="1" hangingPunct="1">
              <a:buClr>
                <a:schemeClr val="tx1"/>
              </a:buClr>
            </a:pPr>
            <a:r>
              <a:rPr lang="tr-TR" altLang="tr-TR" i="1">
                <a:solidFill>
                  <a:srgbClr val="FF0000"/>
                </a:solidFill>
              </a:rPr>
              <a:t>n[x]</a:t>
            </a:r>
            <a:r>
              <a:rPr lang="tr-TR" altLang="tr-TR"/>
              <a:t>, the number of keys currently stored in </a:t>
            </a:r>
            <a:r>
              <a:rPr lang="tr-TR" altLang="tr-TR" i="1">
                <a:solidFill>
                  <a:srgbClr val="FF0000"/>
                </a:solidFill>
              </a:rPr>
              <a:t>x</a:t>
            </a:r>
            <a:r>
              <a:rPr lang="en-US" altLang="tr-TR"/>
              <a:t>.</a:t>
            </a:r>
          </a:p>
          <a:p>
            <a:pPr lvl="1" eaLnBrk="1" hangingPunct="1"/>
            <a:r>
              <a:rPr lang="tr-TR" altLang="tr-TR">
                <a:sym typeface="Symbol" panose="05050102010706020507" pitchFamily="18" charset="2"/>
              </a:rPr>
              <a:t>the </a:t>
            </a:r>
            <a:r>
              <a:rPr lang="tr-TR" altLang="tr-TR" i="1">
                <a:solidFill>
                  <a:srgbClr val="FF0000"/>
                </a:solidFill>
              </a:rPr>
              <a:t>n[x]</a:t>
            </a:r>
            <a:r>
              <a:rPr lang="tr-TR" altLang="tr-TR">
                <a:sym typeface="Symbol" panose="05050102010706020507" pitchFamily="18" charset="2"/>
              </a:rPr>
              <a:t> keys themselves, in </a:t>
            </a: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non-decreasing order</a:t>
            </a:r>
            <a:r>
              <a:rPr lang="tr-TR" altLang="tr-TR">
                <a:sym typeface="Symbol" panose="05050102010706020507" pitchFamily="18" charset="2"/>
              </a:rPr>
              <a:t>, so that </a:t>
            </a:r>
          </a:p>
          <a:p>
            <a:pPr lvl="1" eaLnBrk="1" hangingPunct="1">
              <a:buFontTx/>
              <a:buNone/>
            </a:pP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			key</a:t>
            </a:r>
            <a:r>
              <a:rPr lang="tr-TR" altLang="tr-TR" sz="2400" i="1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[x] </a:t>
            </a:r>
            <a:r>
              <a:rPr lang="tr-TR" altLang="tr-TR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tr-TR" altLang="tr-TR" sz="2400" i="1" baseline="-250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[x] </a:t>
            </a:r>
            <a:r>
              <a:rPr lang="tr-TR" altLang="tr-TR" i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... ≤ </a:t>
            </a: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tr-TR" altLang="tr-TR" sz="2400" i="1" baseline="-2500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tr-TR" altLang="tr-TR" i="1" baseline="-25000">
                <a:solidFill>
                  <a:srgbClr val="FF0000"/>
                </a:solidFill>
                <a:sym typeface="Symbol" panose="05050102010706020507" pitchFamily="18" charset="2"/>
              </a:rPr>
              <a:t>[x]</a:t>
            </a:r>
            <a:r>
              <a:rPr lang="tr-TR" altLang="tr-TR" i="1">
                <a:solidFill>
                  <a:srgbClr val="FF0000"/>
                </a:solidFill>
                <a:sym typeface="Symbol" panose="05050102010706020507" pitchFamily="18" charset="2"/>
              </a:rPr>
              <a:t>[x]</a:t>
            </a:r>
            <a:r>
              <a:rPr lang="tr-TR" altLang="tr-TR">
                <a:sym typeface="Symbol" panose="05050102010706020507" pitchFamily="18" charset="2"/>
              </a:rPr>
              <a:t> </a:t>
            </a:r>
            <a:r>
              <a:rPr lang="tr-TR" altLang="tr-TR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buClr>
                <a:schemeClr val="tx1"/>
              </a:buClr>
            </a:pPr>
            <a:r>
              <a:rPr lang="tr-TR" altLang="tr-TR" i="1">
                <a:solidFill>
                  <a:srgbClr val="FF0000"/>
                </a:solidFill>
                <a:cs typeface="Times New Roman" panose="02020603050405020304" pitchFamily="18" charset="0"/>
              </a:rPr>
              <a:t>leaf[x]</a:t>
            </a:r>
            <a:r>
              <a:rPr lang="tr-TR" altLang="tr-TR">
                <a:cs typeface="Times New Roman" panose="02020603050405020304" pitchFamily="18" charset="0"/>
              </a:rPr>
              <a:t>, a boolean value, true if </a:t>
            </a:r>
            <a:r>
              <a:rPr lang="tr-TR" altLang="tr-TR" i="1">
                <a:solidFill>
                  <a:srgbClr val="FF0000"/>
                </a:solidFill>
                <a:cs typeface="Times New Roman" panose="02020603050405020304" pitchFamily="18" charset="0"/>
              </a:rPr>
              <a:t>x</a:t>
            </a:r>
            <a:r>
              <a:rPr lang="tr-TR" altLang="tr-TR">
                <a:cs typeface="Times New Roman" panose="02020603050405020304" pitchFamily="18" charset="0"/>
              </a:rPr>
              <a:t> is a leaf.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0620240-A474-4E22-8511-4E5C56A12172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1B002B-0327-43CE-A3ED-F532C7FC6C9B}" type="slidenum">
              <a:rPr lang="en-US" altLang="tr-TR"/>
              <a:pPr eaLnBrk="1" hangingPunct="1"/>
              <a:t>48</a:t>
            </a:fld>
            <a:endParaRPr lang="en-US" altLang="tr-TR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B-Trees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i="1" dirty="0"/>
              <a:t>Each internal (non-leaf) node</a:t>
            </a:r>
            <a:r>
              <a:rPr lang="tr-TR" altLang="tr-TR" dirty="0"/>
              <a:t> has </a:t>
            </a:r>
            <a:r>
              <a:rPr lang="tr-TR" altLang="tr-TR" i="1" dirty="0">
                <a:solidFill>
                  <a:srgbClr val="FF0000"/>
                </a:solidFill>
              </a:rPr>
              <a:t>n[x]</a:t>
            </a:r>
            <a:r>
              <a:rPr lang="tr-TR" altLang="tr-TR" dirty="0">
                <a:solidFill>
                  <a:srgbClr val="FF0000"/>
                </a:solidFill>
              </a:rPr>
              <a:t>+</a:t>
            </a:r>
            <a:r>
              <a:rPr lang="tr-TR" altLang="tr-TR" i="1" dirty="0">
                <a:solidFill>
                  <a:srgbClr val="FF0000"/>
                </a:solidFill>
              </a:rPr>
              <a:t>1</a:t>
            </a:r>
            <a:r>
              <a:rPr lang="tr-TR" altLang="tr-TR" dirty="0"/>
              <a:t> pointers, </a:t>
            </a:r>
            <a:r>
              <a:rPr lang="tr-TR" altLang="tr-TR" i="1" dirty="0">
                <a:solidFill>
                  <a:srgbClr val="FF0000"/>
                </a:solidFill>
              </a:rPr>
              <a:t>c</a:t>
            </a:r>
            <a:r>
              <a:rPr lang="tr-TR" altLang="tr-TR" sz="2800" i="1" baseline="-25000" dirty="0">
                <a:solidFill>
                  <a:srgbClr val="FF0000"/>
                </a:solidFill>
              </a:rPr>
              <a:t>1</a:t>
            </a:r>
            <a:r>
              <a:rPr lang="tr-TR" altLang="tr-TR" i="1" dirty="0">
                <a:solidFill>
                  <a:srgbClr val="FF0000"/>
                </a:solidFill>
              </a:rPr>
              <a:t>[x],..., c</a:t>
            </a:r>
            <a:r>
              <a:rPr lang="tr-TR" altLang="tr-TR" sz="2800" i="1" baseline="-25000" dirty="0">
                <a:solidFill>
                  <a:srgbClr val="FF0000"/>
                </a:solidFill>
              </a:rPr>
              <a:t>n[x]+1</a:t>
            </a:r>
            <a:r>
              <a:rPr lang="tr-TR" altLang="tr-TR" i="1" dirty="0">
                <a:solidFill>
                  <a:srgbClr val="FF0000"/>
                </a:solidFill>
              </a:rPr>
              <a:t>[x]</a:t>
            </a:r>
            <a:r>
              <a:rPr lang="tr-TR" altLang="tr-TR" dirty="0"/>
              <a:t>, to its children. </a:t>
            </a:r>
            <a:r>
              <a:rPr lang="tr-TR" altLang="tr-TR" i="1" dirty="0"/>
              <a:t>Leaf nodes</a:t>
            </a:r>
            <a:r>
              <a:rPr lang="tr-TR" altLang="tr-TR" dirty="0"/>
              <a:t> have </a:t>
            </a:r>
            <a:r>
              <a:rPr lang="tr-TR" altLang="tr-TR" i="1" dirty="0"/>
              <a:t>no children</a:t>
            </a:r>
            <a:r>
              <a:rPr lang="tr-TR" altLang="tr-TR" dirty="0"/>
              <a:t>, hence no pointers!</a:t>
            </a:r>
            <a:endParaRPr lang="en-US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The keys separate the ranges of keys stored in each subtree: if </a:t>
            </a:r>
            <a:r>
              <a:rPr lang="tr-TR" altLang="tr-TR" i="1" dirty="0"/>
              <a:t>k</a:t>
            </a:r>
            <a:r>
              <a:rPr lang="tr-TR" altLang="tr-TR" i="1" baseline="-25000" dirty="0"/>
              <a:t>i</a:t>
            </a:r>
            <a:r>
              <a:rPr lang="tr-TR" altLang="tr-TR" dirty="0"/>
              <a:t> is any key stored in the subtree with root </a:t>
            </a:r>
            <a:r>
              <a:rPr lang="tr-TR" altLang="tr-TR" i="1" dirty="0">
                <a:solidFill>
                  <a:srgbClr val="FF0000"/>
                </a:solidFill>
              </a:rPr>
              <a:t>c</a:t>
            </a:r>
            <a:r>
              <a:rPr lang="tr-TR" altLang="tr-TR" sz="2800" i="1" baseline="-25000" dirty="0">
                <a:solidFill>
                  <a:srgbClr val="FF0000"/>
                </a:solidFill>
              </a:rPr>
              <a:t>i</a:t>
            </a:r>
            <a:r>
              <a:rPr lang="tr-TR" altLang="tr-TR" i="1" dirty="0">
                <a:solidFill>
                  <a:srgbClr val="FF0000"/>
                </a:solidFill>
              </a:rPr>
              <a:t>[x]</a:t>
            </a:r>
            <a:r>
              <a:rPr lang="tr-TR" altLang="tr-TR" dirty="0"/>
              <a:t>, then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tr-TR" dirty="0"/>
              <a:t>	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tr-TR" altLang="tr-TR" sz="24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tr-TR" altLang="tr-TR" sz="24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[x]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tr-TR" altLang="tr-TR" i="1" dirty="0">
                <a:solidFill>
                  <a:srgbClr val="FF0000"/>
                </a:solidFill>
              </a:rPr>
              <a:t> 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tr-TR" altLang="tr-TR" sz="24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tr-TR" altLang="tr-TR" sz="24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[x]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 ... ≤ 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key</a:t>
            </a:r>
            <a:r>
              <a:rPr lang="tr-TR" altLang="tr-TR" sz="24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tr-TR" altLang="tr-TR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[x]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[x]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tr-TR" altLang="tr-TR" i="1" dirty="0">
                <a:solidFill>
                  <a:srgbClr val="FF0000"/>
                </a:solidFill>
              </a:rPr>
              <a:t> </a:t>
            </a:r>
            <a:r>
              <a:rPr lang="tr-TR" altLang="tr-TR" i="1" dirty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tr-TR" altLang="tr-TR" sz="2400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n[x]+1</a:t>
            </a:r>
            <a:r>
              <a:rPr lang="tr-TR" altLang="tr-TR" dirty="0">
                <a:sym typeface="Symbol" panose="05050102010706020507" pitchFamily="18" charset="2"/>
              </a:rPr>
              <a:t> .</a:t>
            </a: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i="1" dirty="0">
                <a:solidFill>
                  <a:srgbClr val="FF0000"/>
                </a:solidFill>
              </a:rPr>
              <a:t>All leaves have the same depth</a:t>
            </a:r>
            <a:r>
              <a:rPr lang="tr-TR" altLang="tr-TR" dirty="0"/>
              <a:t>, </a:t>
            </a:r>
            <a:r>
              <a:rPr lang="tr-TR" altLang="tr-TR" i="1" dirty="0">
                <a:solidFill>
                  <a:srgbClr val="FF0000"/>
                </a:solidFill>
              </a:rPr>
              <a:t>h</a:t>
            </a:r>
            <a:r>
              <a:rPr lang="tr-TR" altLang="tr-TR" dirty="0"/>
              <a:t>, equal to the </a:t>
            </a:r>
            <a:r>
              <a:rPr lang="tr-TR" altLang="tr-TR" i="1" dirty="0">
                <a:solidFill>
                  <a:srgbClr val="FF0000"/>
                </a:solidFill>
              </a:rPr>
              <a:t>tree’s height</a:t>
            </a:r>
            <a:r>
              <a:rPr lang="tr-TR" altLang="tr-TR" dirty="0"/>
              <a:t>.</a:t>
            </a:r>
            <a:endParaRPr lang="en-US" altLang="tr-T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B4CD95-3B43-48CF-8492-6C871F1062F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4008B9-4BAC-4D3D-A715-B90E7192A5D8}" type="slidenum">
              <a:rPr lang="en-US" altLang="tr-TR"/>
              <a:pPr eaLnBrk="1" hangingPunct="1"/>
              <a:t>49</a:t>
            </a:fld>
            <a:endParaRPr lang="en-US" altLang="tr-TR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B-Trees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There are lower and upper bounds on the number of keys a node may contain.  These bounds can be expressed in terms of a fixed integer </a:t>
            </a:r>
            <a:r>
              <a:rPr lang="tr-TR" altLang="tr-TR" i="1" dirty="0">
                <a:solidFill>
                  <a:srgbClr val="FF0000"/>
                </a:solidFill>
              </a:rPr>
              <a:t>t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</a:rPr>
              <a:t>≥ 2</a:t>
            </a:r>
            <a:r>
              <a:rPr lang="tr-TR" altLang="tr-TR" dirty="0">
                <a:cs typeface="Times New Roman" panose="02020603050405020304" pitchFamily="18" charset="0"/>
              </a:rPr>
              <a:t> called the </a:t>
            </a:r>
            <a:r>
              <a:rPr lang="tr-TR" altLang="tr-TR" i="1" dirty="0">
                <a:solidFill>
                  <a:srgbClr val="FF0000"/>
                </a:solidFill>
                <a:cs typeface="Times New Roman" panose="02020603050405020304" pitchFamily="18" charset="0"/>
              </a:rPr>
              <a:t>minimum degree</a:t>
            </a:r>
            <a:r>
              <a:rPr lang="tr-TR" altLang="tr-TR" dirty="0">
                <a:cs typeface="Times New Roman" panose="02020603050405020304" pitchFamily="18" charset="0"/>
              </a:rPr>
              <a:t> of the B-Tree.</a:t>
            </a:r>
          </a:p>
          <a:p>
            <a:pPr lvl="1" eaLnBrk="1" hangingPunct="1"/>
            <a:r>
              <a:rPr lang="tr-TR" altLang="tr-TR" dirty="0"/>
              <a:t>Lower limits</a:t>
            </a:r>
          </a:p>
          <a:p>
            <a:pPr lvl="2" eaLnBrk="1" hangingPunct="1"/>
            <a:r>
              <a:rPr lang="tr-TR" altLang="tr-TR" dirty="0"/>
              <a:t>All </a:t>
            </a:r>
            <a:r>
              <a:rPr lang="tr-TR" altLang="tr-TR" i="1" dirty="0">
                <a:solidFill>
                  <a:srgbClr val="FF0000"/>
                </a:solidFill>
              </a:rPr>
              <a:t>nodes but the root</a:t>
            </a:r>
            <a:r>
              <a:rPr lang="tr-TR" altLang="tr-TR" dirty="0"/>
              <a:t> has </a:t>
            </a:r>
            <a:r>
              <a:rPr lang="tr-TR" altLang="tr-TR" i="1" dirty="0">
                <a:solidFill>
                  <a:srgbClr val="FF0000"/>
                </a:solidFill>
              </a:rPr>
              <a:t>at least t-1</a:t>
            </a:r>
            <a:r>
              <a:rPr lang="tr-TR" altLang="tr-TR" dirty="0"/>
              <a:t> keys. </a:t>
            </a:r>
          </a:p>
          <a:p>
            <a:pPr lvl="2" eaLnBrk="1" hangingPunct="1"/>
            <a:r>
              <a:rPr lang="tr-TR" altLang="tr-TR" dirty="0"/>
              <a:t>Every </a:t>
            </a:r>
            <a:r>
              <a:rPr lang="tr-TR" altLang="tr-TR" i="1" dirty="0">
                <a:solidFill>
                  <a:srgbClr val="FF0000"/>
                </a:solidFill>
              </a:rPr>
              <a:t>internal node but the root</a:t>
            </a:r>
            <a:r>
              <a:rPr lang="tr-TR" altLang="tr-TR" dirty="0"/>
              <a:t> has </a:t>
            </a:r>
            <a:r>
              <a:rPr lang="tr-TR" altLang="tr-TR" i="1" dirty="0">
                <a:solidFill>
                  <a:srgbClr val="FF0000"/>
                </a:solidFill>
              </a:rPr>
              <a:t>at least</a:t>
            </a:r>
            <a:r>
              <a:rPr lang="tr-TR" altLang="tr-TR" i="1" dirty="0"/>
              <a:t> </a:t>
            </a:r>
            <a:r>
              <a:rPr lang="tr-TR" altLang="tr-TR" b="1" i="1" dirty="0">
                <a:solidFill>
                  <a:srgbClr val="FF0000"/>
                </a:solidFill>
              </a:rPr>
              <a:t>t</a:t>
            </a:r>
            <a:r>
              <a:rPr lang="tr-TR" altLang="tr-TR" dirty="0"/>
              <a:t> </a:t>
            </a:r>
            <a:r>
              <a:rPr lang="tr-TR" altLang="tr-TR" i="1" dirty="0">
                <a:solidFill>
                  <a:srgbClr val="FF0000"/>
                </a:solidFill>
              </a:rPr>
              <a:t>children</a:t>
            </a:r>
            <a:r>
              <a:rPr lang="tr-TR" altLang="tr-TR" dirty="0"/>
              <a:t>. </a:t>
            </a:r>
          </a:p>
          <a:p>
            <a:pPr lvl="2" eaLnBrk="1" hangingPunct="1"/>
            <a:r>
              <a:rPr lang="tr-TR" altLang="tr-TR" dirty="0"/>
              <a:t>A non-empty tree’s </a:t>
            </a:r>
            <a:r>
              <a:rPr lang="tr-TR" altLang="tr-TR" b="1" dirty="0">
                <a:solidFill>
                  <a:srgbClr val="FF0000"/>
                </a:solidFill>
              </a:rPr>
              <a:t>root</a:t>
            </a:r>
            <a:r>
              <a:rPr lang="tr-TR" altLang="tr-TR" dirty="0"/>
              <a:t> must have </a:t>
            </a:r>
            <a:r>
              <a:rPr lang="tr-TR" altLang="tr-TR" i="1" dirty="0">
                <a:solidFill>
                  <a:srgbClr val="FF0000"/>
                </a:solidFill>
              </a:rPr>
              <a:t>at least one key</a:t>
            </a:r>
            <a:r>
              <a:rPr lang="tr-TR" altLang="tr-TR" dirty="0"/>
              <a:t>.</a:t>
            </a:r>
            <a:endParaRPr lang="en-US" altLang="tr-T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61026C9-92D5-4323-9D9D-86FB529FB24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02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426EF9-4B0E-47BA-BC7C-D7376B47514B}" type="slidenum">
              <a:rPr lang="en-US" altLang="tr-TR"/>
              <a:pPr eaLnBrk="1" hangingPunct="1"/>
              <a:t>5</a:t>
            </a:fld>
            <a:endParaRPr lang="en-US" altLang="tr-TR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Definition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69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tr-TR"/>
              <a:t>An </a:t>
            </a:r>
            <a:r>
              <a:rPr lang="en-US" altLang="tr-TR" i="1">
                <a:solidFill>
                  <a:srgbClr val="FF0000"/>
                </a:solidFill>
              </a:rPr>
              <a:t>AVL tree</a:t>
            </a:r>
            <a:r>
              <a:rPr lang="en-US" altLang="tr-TR"/>
              <a:t> is a </a:t>
            </a:r>
            <a:r>
              <a:rPr lang="en-US" altLang="tr-TR" i="1"/>
              <a:t>BST</a:t>
            </a:r>
            <a:r>
              <a:rPr lang="en-US" altLang="tr-TR"/>
              <a:t> with the following</a:t>
            </a:r>
          </a:p>
          <a:p>
            <a:pPr eaLnBrk="1" hangingPunct="1">
              <a:buFontTx/>
              <a:buNone/>
            </a:pPr>
            <a:r>
              <a:rPr lang="en-US" altLang="tr-TR" i="1">
                <a:solidFill>
                  <a:srgbClr val="FF0000"/>
                </a:solidFill>
              </a:rPr>
              <a:t>balance condition</a:t>
            </a:r>
            <a:r>
              <a:rPr lang="en-US" altLang="tr-TR"/>
              <a:t>: </a:t>
            </a:r>
            <a:endParaRPr lang="tr-TR" altLang="tr-TR"/>
          </a:p>
          <a:p>
            <a:pPr eaLnBrk="1" hangingPunct="1">
              <a:buFontTx/>
              <a:buNone/>
            </a:pPr>
            <a:r>
              <a:rPr lang="en-US" altLang="tr-TR" i="1"/>
              <a:t>for each node in the BST, the height of left</a:t>
            </a:r>
            <a:endParaRPr lang="tr-TR" altLang="tr-TR" i="1"/>
          </a:p>
          <a:p>
            <a:pPr eaLnBrk="1" hangingPunct="1">
              <a:buFontTx/>
              <a:buNone/>
            </a:pPr>
            <a:r>
              <a:rPr lang="en-US" altLang="tr-TR" i="1"/>
              <a:t>and right sub-trees</a:t>
            </a:r>
            <a:r>
              <a:rPr lang="tr-TR" altLang="tr-TR" i="1"/>
              <a:t> </a:t>
            </a:r>
            <a:r>
              <a:rPr lang="en-US" altLang="tr-TR" i="1"/>
              <a:t>can differ by at most 1</a:t>
            </a:r>
            <a:r>
              <a:rPr lang="tr-TR" altLang="tr-TR"/>
              <a:t>, or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09925" y="4297363"/>
          <a:ext cx="19097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888840" imgH="279360" progId="Equation.3">
                  <p:embed/>
                </p:oleObj>
              </mc:Choice>
              <mc:Fallback>
                <p:oleObj name="Equation" r:id="rId3" imgW="88884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297363"/>
                        <a:ext cx="1909763" cy="60007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A3FDE17-7404-4684-9390-40661784E7A8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12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12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D23F46-B39D-40BB-99C2-5C6A2EF615D5}" type="slidenum">
              <a:rPr lang="en-US" altLang="tr-TR"/>
              <a:pPr eaLnBrk="1" hangingPunct="1"/>
              <a:t>50</a:t>
            </a:fld>
            <a:endParaRPr lang="en-US" altLang="tr-TR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B-Trees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511300"/>
            <a:ext cx="8478838" cy="2922588"/>
          </a:xfrm>
          <a:noFill/>
        </p:spPr>
        <p:txBody>
          <a:bodyPr/>
          <a:lstStyle/>
          <a:p>
            <a:pPr lvl="1" eaLnBrk="1" hangingPunct="1"/>
            <a:r>
              <a:rPr lang="tr-TR" altLang="tr-TR"/>
              <a:t>Upper limits</a:t>
            </a:r>
          </a:p>
          <a:p>
            <a:pPr lvl="2" eaLnBrk="1" hangingPunct="1"/>
            <a:r>
              <a:rPr lang="tr-TR" altLang="tr-TR"/>
              <a:t>Every </a:t>
            </a:r>
            <a:r>
              <a:rPr lang="tr-TR" altLang="tr-TR" i="1">
                <a:solidFill>
                  <a:srgbClr val="FF0000"/>
                </a:solidFill>
              </a:rPr>
              <a:t>node </a:t>
            </a:r>
            <a:r>
              <a:rPr lang="tr-TR" altLang="tr-TR"/>
              <a:t>can contain </a:t>
            </a:r>
            <a:r>
              <a:rPr lang="tr-TR" altLang="tr-TR" i="1">
                <a:solidFill>
                  <a:srgbClr val="FF0000"/>
                </a:solidFill>
              </a:rPr>
              <a:t>at most </a:t>
            </a:r>
            <a:r>
              <a:rPr lang="tr-TR" altLang="tr-TR" b="1" i="1">
                <a:solidFill>
                  <a:srgbClr val="FF0000"/>
                </a:solidFill>
              </a:rPr>
              <a:t>2t-1</a:t>
            </a:r>
            <a:r>
              <a:rPr lang="tr-TR" altLang="tr-TR"/>
              <a:t> </a:t>
            </a:r>
            <a:r>
              <a:rPr lang="tr-TR" altLang="tr-TR" b="1" i="1">
                <a:solidFill>
                  <a:srgbClr val="FF0000"/>
                </a:solidFill>
              </a:rPr>
              <a:t>keys</a:t>
            </a:r>
            <a:r>
              <a:rPr lang="tr-TR" altLang="tr-TR"/>
              <a:t>. </a:t>
            </a:r>
          </a:p>
          <a:p>
            <a:pPr lvl="2" eaLnBrk="1" hangingPunct="1"/>
            <a:r>
              <a:rPr lang="tr-TR" altLang="tr-TR"/>
              <a:t>Every </a:t>
            </a:r>
            <a:r>
              <a:rPr lang="tr-TR" altLang="tr-TR" i="1">
                <a:solidFill>
                  <a:srgbClr val="FF0000"/>
                </a:solidFill>
              </a:rPr>
              <a:t>internal node </a:t>
            </a:r>
            <a:r>
              <a:rPr lang="tr-TR" altLang="tr-TR"/>
              <a:t>can have </a:t>
            </a:r>
            <a:r>
              <a:rPr lang="tr-TR" altLang="tr-TR" i="1">
                <a:solidFill>
                  <a:srgbClr val="FF0000"/>
                </a:solidFill>
              </a:rPr>
              <a:t>at most</a:t>
            </a:r>
            <a:r>
              <a:rPr lang="tr-TR" altLang="tr-TR" i="1"/>
              <a:t>  </a:t>
            </a:r>
            <a:r>
              <a:rPr lang="tr-TR" altLang="tr-TR" b="1" i="1">
                <a:solidFill>
                  <a:srgbClr val="FF0000"/>
                </a:solidFill>
              </a:rPr>
              <a:t>2t</a:t>
            </a:r>
            <a:r>
              <a:rPr lang="tr-TR" altLang="tr-TR"/>
              <a:t> </a:t>
            </a:r>
            <a:r>
              <a:rPr lang="tr-TR" altLang="tr-TR" b="1" i="1">
                <a:solidFill>
                  <a:srgbClr val="FF0000"/>
                </a:solidFill>
              </a:rPr>
              <a:t>children</a:t>
            </a:r>
            <a:r>
              <a:rPr lang="tr-TR" altLang="tr-TR"/>
              <a:t>. </a:t>
            </a:r>
          </a:p>
          <a:p>
            <a:pPr lvl="2" eaLnBrk="1" hangingPunct="1"/>
            <a:r>
              <a:rPr lang="tr-TR" altLang="tr-TR"/>
              <a:t>A node is defined to be full if it has exactly </a:t>
            </a:r>
            <a:r>
              <a:rPr lang="tr-TR" altLang="tr-TR" i="1">
                <a:solidFill>
                  <a:srgbClr val="FF0000"/>
                </a:solidFill>
              </a:rPr>
              <a:t>2t-1</a:t>
            </a:r>
            <a:r>
              <a:rPr lang="tr-TR" altLang="tr-TR"/>
              <a:t> </a:t>
            </a:r>
            <a:r>
              <a:rPr lang="tr-TR" altLang="tr-TR" i="1">
                <a:solidFill>
                  <a:srgbClr val="FF0000"/>
                </a:solidFill>
              </a:rPr>
              <a:t>keys</a:t>
            </a:r>
            <a:r>
              <a:rPr lang="tr-TR" altLang="tr-TR"/>
              <a:t>.</a:t>
            </a:r>
          </a:p>
          <a:p>
            <a:pPr eaLnBrk="1" hangingPunct="1"/>
            <a:r>
              <a:rPr lang="tr-TR" altLang="tr-TR"/>
              <a:t>For a </a:t>
            </a:r>
            <a:r>
              <a:rPr lang="tr-TR" altLang="tr-TR" i="1">
                <a:solidFill>
                  <a:srgbClr val="FF0000"/>
                </a:solidFill>
              </a:rPr>
              <a:t>B-tree</a:t>
            </a:r>
            <a:r>
              <a:rPr lang="tr-TR" altLang="tr-TR"/>
              <a:t> of minimum degree </a:t>
            </a:r>
            <a:r>
              <a:rPr lang="tr-TR" altLang="tr-TR" i="1">
                <a:solidFill>
                  <a:srgbClr val="FF0000"/>
                </a:solidFill>
              </a:rPr>
              <a:t>t </a:t>
            </a:r>
            <a:r>
              <a:rPr lang="tr-TR" altLang="tr-TR" i="1">
                <a:solidFill>
                  <a:srgbClr val="FF0000"/>
                </a:solidFill>
                <a:cs typeface="Times New Roman" panose="02020603050405020304" pitchFamily="18" charset="0"/>
              </a:rPr>
              <a:t>≥ 2</a:t>
            </a:r>
            <a:r>
              <a:rPr lang="tr-TR" altLang="tr-TR"/>
              <a:t> and </a:t>
            </a:r>
            <a:r>
              <a:rPr lang="tr-TR" altLang="tr-TR" i="1">
                <a:solidFill>
                  <a:srgbClr val="FF0000"/>
                </a:solidFill>
              </a:rPr>
              <a:t>n</a:t>
            </a:r>
            <a:r>
              <a:rPr lang="tr-TR" altLang="tr-TR"/>
              <a:t> nodes</a:t>
            </a:r>
            <a:r>
              <a:rPr lang="tr-TR" altLang="tr-TR" sz="2800"/>
              <a:t> </a:t>
            </a:r>
            <a:endParaRPr lang="en-US" altLang="tr-TR" sz="280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495675" y="4575175"/>
          <a:ext cx="18002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825480" imgH="393480" progId="Equation.3">
                  <p:embed/>
                </p:oleObj>
              </mc:Choice>
              <mc:Fallback>
                <p:oleObj name="Equation" r:id="rId3" imgW="825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4575175"/>
                        <a:ext cx="18002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176F8B2-8E25-4857-B3FA-86ACE9637A5C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ECDCD7-F813-4D57-919F-D2CE2634BCB6}" type="slidenum">
              <a:rPr lang="en-US" altLang="tr-TR"/>
              <a:pPr eaLnBrk="1" hangingPunct="1"/>
              <a:t>51</a:t>
            </a:fld>
            <a:endParaRPr lang="en-US" altLang="tr-TR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Basic Operations on </a:t>
            </a:r>
            <a:r>
              <a:rPr lang="en-US" altLang="tr-TR"/>
              <a:t>B-Trees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0" y="2794000"/>
            <a:ext cx="5765800" cy="3332163"/>
          </a:xfrm>
        </p:spPr>
        <p:txBody>
          <a:bodyPr/>
          <a:lstStyle/>
          <a:p>
            <a:pPr eaLnBrk="1" hangingPunct="1"/>
            <a:r>
              <a:rPr lang="tr-TR" altLang="tr-TR" sz="4000" i="1">
                <a:solidFill>
                  <a:srgbClr val="FF0000"/>
                </a:solidFill>
              </a:rPr>
              <a:t>B-tree search</a:t>
            </a:r>
          </a:p>
          <a:p>
            <a:pPr eaLnBrk="1" hangingPunct="1"/>
            <a:r>
              <a:rPr lang="tr-TR" altLang="tr-TR" sz="4000" i="1">
                <a:solidFill>
                  <a:srgbClr val="FF0000"/>
                </a:solidFill>
              </a:rPr>
              <a:t>B-tree insert</a:t>
            </a:r>
          </a:p>
          <a:p>
            <a:pPr eaLnBrk="1" hangingPunct="1"/>
            <a:r>
              <a:rPr lang="tr-TR" altLang="tr-TR" sz="4000" i="1">
                <a:solidFill>
                  <a:srgbClr val="FF0000"/>
                </a:solidFill>
              </a:rPr>
              <a:t>B-tree removal</a:t>
            </a:r>
            <a:endParaRPr lang="en-US" altLang="tr-TR" sz="400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A4CFECB-65E6-4446-B8B5-75698E71321E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E055F7-793B-4AD6-85CF-336045A104D0}" type="slidenum">
              <a:rPr lang="en-US" altLang="tr-TR"/>
              <a:pPr eaLnBrk="1" hangingPunct="1"/>
              <a:t>52</a:t>
            </a:fld>
            <a:endParaRPr lang="en-US" altLang="tr-TR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Disk Operations in </a:t>
            </a:r>
            <a:r>
              <a:rPr lang="en-US" altLang="tr-TR" sz="4000"/>
              <a:t>B-Tree</a:t>
            </a:r>
            <a:r>
              <a:rPr lang="tr-TR" altLang="tr-TR" sz="4000"/>
              <a:t> operations</a:t>
            </a:r>
            <a:endParaRPr lang="en-US" altLang="tr-TR" sz="400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Suppose </a:t>
            </a:r>
            <a:r>
              <a:rPr lang="tr-TR" altLang="tr-TR" i="1"/>
              <a:t>x</a:t>
            </a:r>
            <a:r>
              <a:rPr lang="tr-TR" altLang="tr-TR"/>
              <a:t> is a pointer to an object.</a:t>
            </a:r>
          </a:p>
          <a:p>
            <a:pPr eaLnBrk="1" hangingPunct="1"/>
            <a:r>
              <a:rPr lang="tr-TR" altLang="tr-TR"/>
              <a:t>It is accessible if it is in the main memory. </a:t>
            </a:r>
          </a:p>
          <a:p>
            <a:pPr eaLnBrk="1" hangingPunct="1"/>
            <a:r>
              <a:rPr lang="tr-TR" altLang="tr-TR"/>
              <a:t>If it is on the disk, it needs to be transferred to the main memory to be accessible.  This is done by </a:t>
            </a:r>
            <a:r>
              <a:rPr lang="tr-TR" altLang="tr-TR" i="1">
                <a:solidFill>
                  <a:srgbClr val="FF0000"/>
                </a:solidFill>
              </a:rPr>
              <a:t>DISK_READ(x)</a:t>
            </a:r>
            <a:r>
              <a:rPr lang="tr-TR" altLang="tr-TR"/>
              <a:t>.</a:t>
            </a:r>
          </a:p>
          <a:p>
            <a:pPr eaLnBrk="1" hangingPunct="1"/>
            <a:r>
              <a:rPr lang="tr-TR" altLang="tr-TR"/>
              <a:t>To save any changes made to any field(s) of the object pointed to by </a:t>
            </a:r>
            <a:r>
              <a:rPr lang="tr-TR" altLang="tr-TR" i="1"/>
              <a:t>x</a:t>
            </a:r>
            <a:r>
              <a:rPr lang="tr-TR" altLang="tr-TR"/>
              <a:t>, a </a:t>
            </a:r>
            <a:r>
              <a:rPr lang="tr-TR" altLang="tr-TR" i="1">
                <a:solidFill>
                  <a:srgbClr val="FF0000"/>
                </a:solidFill>
              </a:rPr>
              <a:t>DISK_WRITE(x) </a:t>
            </a:r>
            <a:r>
              <a:rPr lang="tr-TR" altLang="tr-TR"/>
              <a:t>operation is performed.</a:t>
            </a:r>
            <a:endParaRPr lang="en-US" altLang="tr-T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A45F21-4030-4E7D-89D3-E072C5E378C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5598BE-55C0-456A-A315-5CB504B66730}" type="slidenum">
              <a:rPr lang="en-US" altLang="tr-TR"/>
              <a:pPr eaLnBrk="1" hangingPunct="1"/>
              <a:t>53</a:t>
            </a:fld>
            <a:endParaRPr lang="en-US" altLang="tr-TR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Search in B</a:t>
            </a:r>
            <a:r>
              <a:rPr lang="en-US" altLang="tr-TR"/>
              <a:t>-Trees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14500"/>
            <a:ext cx="8178800" cy="1706563"/>
          </a:xfrm>
        </p:spPr>
        <p:txBody>
          <a:bodyPr/>
          <a:lstStyle/>
          <a:p>
            <a:pPr eaLnBrk="1" hangingPunct="1"/>
            <a:r>
              <a:rPr lang="tr-TR" altLang="tr-TR"/>
              <a:t>Similar to search in BSTs with the exception that instead of a binary, a multi-way (</a:t>
            </a:r>
            <a:r>
              <a:rPr lang="tr-TR" altLang="tr-TR" i="1">
                <a:solidFill>
                  <a:srgbClr val="FF0000"/>
                </a:solidFill>
              </a:rPr>
              <a:t>n[x]</a:t>
            </a:r>
            <a:r>
              <a:rPr lang="tr-TR" altLang="tr-TR">
                <a:solidFill>
                  <a:srgbClr val="FF0000"/>
                </a:solidFill>
              </a:rPr>
              <a:t>+1-way</a:t>
            </a:r>
            <a:r>
              <a:rPr lang="tr-TR" altLang="tr-TR"/>
              <a:t>) decision is made.</a:t>
            </a:r>
            <a:endParaRPr lang="en-US" altLang="tr-TR"/>
          </a:p>
        </p:txBody>
      </p:sp>
      <p:grpSp>
        <p:nvGrpSpPr>
          <p:cNvPr id="56327" name="Group 116"/>
          <p:cNvGrpSpPr>
            <a:grpSpLocks/>
          </p:cNvGrpSpPr>
          <p:nvPr/>
        </p:nvGrpSpPr>
        <p:grpSpPr bwMode="auto">
          <a:xfrm>
            <a:off x="995363" y="3684588"/>
            <a:ext cx="6769100" cy="1479550"/>
            <a:chOff x="627" y="2321"/>
            <a:chExt cx="4264" cy="932"/>
          </a:xfrm>
        </p:grpSpPr>
        <p:grpSp>
          <p:nvGrpSpPr>
            <p:cNvPr id="56332" name="Group 114"/>
            <p:cNvGrpSpPr>
              <a:grpSpLocks/>
            </p:cNvGrpSpPr>
            <p:nvPr/>
          </p:nvGrpSpPr>
          <p:grpSpPr bwMode="auto">
            <a:xfrm>
              <a:off x="627" y="2999"/>
              <a:ext cx="907" cy="228"/>
              <a:chOff x="627" y="2999"/>
              <a:chExt cx="907" cy="228"/>
            </a:xfrm>
          </p:grpSpPr>
          <p:sp>
            <p:nvSpPr>
              <p:cNvPr id="56402" name="Rectangle 27"/>
              <p:cNvSpPr>
                <a:spLocks noChangeArrowheads="1"/>
              </p:cNvSpPr>
              <p:nvPr/>
            </p:nvSpPr>
            <p:spPr bwMode="auto">
              <a:xfrm>
                <a:off x="966" y="3000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n-US" altLang="tr-TR" sz="1800" b="1"/>
                  <a:t>1</a:t>
                </a:r>
                <a:r>
                  <a:rPr lang="tr-TR" altLang="tr-TR" sz="1800" b="1"/>
                  <a:t>3</a:t>
                </a:r>
                <a:endParaRPr lang="en-US" altLang="tr-TR" sz="1800" b="1"/>
              </a:p>
            </p:txBody>
          </p:sp>
          <p:grpSp>
            <p:nvGrpSpPr>
              <p:cNvPr id="56403" name="Group 113"/>
              <p:cNvGrpSpPr>
                <a:grpSpLocks/>
              </p:cNvGrpSpPr>
              <p:nvPr/>
            </p:nvGrpSpPr>
            <p:grpSpPr bwMode="auto">
              <a:xfrm>
                <a:off x="627" y="2999"/>
                <a:ext cx="907" cy="228"/>
                <a:chOff x="627" y="2999"/>
                <a:chExt cx="907" cy="228"/>
              </a:xfrm>
            </p:grpSpPr>
            <p:sp>
              <p:nvSpPr>
                <p:cNvPr id="56404" name="Rectangle 29"/>
                <p:cNvSpPr>
                  <a:spLocks noChangeArrowheads="1"/>
                </p:cNvSpPr>
                <p:nvPr/>
              </p:nvSpPr>
              <p:spPr bwMode="auto">
                <a:xfrm>
                  <a:off x="683" y="3000"/>
                  <a:ext cx="2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tr-TR" altLang="tr-TR" sz="1800" b="1"/>
                    <a:t>7</a:t>
                  </a:r>
                  <a:endParaRPr lang="en-US" altLang="tr-TR" sz="1800" b="1"/>
                </a:p>
              </p:txBody>
            </p:sp>
            <p:grpSp>
              <p:nvGrpSpPr>
                <p:cNvPr id="56405" name="Group 30"/>
                <p:cNvGrpSpPr>
                  <a:grpSpLocks/>
                </p:cNvGrpSpPr>
                <p:nvPr/>
              </p:nvGrpSpPr>
              <p:grpSpPr bwMode="auto">
                <a:xfrm>
                  <a:off x="910" y="3000"/>
                  <a:ext cx="57" cy="227"/>
                  <a:chOff x="680" y="906"/>
                  <a:chExt cx="57" cy="227"/>
                </a:xfrm>
              </p:grpSpPr>
              <p:sp>
                <p:nvSpPr>
                  <p:cNvPr id="5641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417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sp>
              <p:nvSpPr>
                <p:cNvPr id="56406" name="Rectangle 33"/>
                <p:cNvSpPr>
                  <a:spLocks noChangeArrowheads="1"/>
                </p:cNvSpPr>
                <p:nvPr/>
              </p:nvSpPr>
              <p:spPr bwMode="auto">
                <a:xfrm>
                  <a:off x="1250" y="3000"/>
                  <a:ext cx="2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tr-TR" altLang="tr-TR" sz="1800" b="1"/>
                    <a:t>17</a:t>
                  </a:r>
                  <a:endParaRPr lang="en-US" altLang="tr-TR" sz="1800" b="1"/>
                </a:p>
              </p:txBody>
            </p:sp>
            <p:grpSp>
              <p:nvGrpSpPr>
                <p:cNvPr id="56407" name="Group 34"/>
                <p:cNvGrpSpPr>
                  <a:grpSpLocks/>
                </p:cNvGrpSpPr>
                <p:nvPr/>
              </p:nvGrpSpPr>
              <p:grpSpPr bwMode="auto">
                <a:xfrm>
                  <a:off x="1193" y="2999"/>
                  <a:ext cx="57" cy="227"/>
                  <a:chOff x="680" y="906"/>
                  <a:chExt cx="57" cy="227"/>
                </a:xfrm>
              </p:grpSpPr>
              <p:sp>
                <p:nvSpPr>
                  <p:cNvPr id="5641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415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grpSp>
              <p:nvGrpSpPr>
                <p:cNvPr id="56408" name="Group 37"/>
                <p:cNvGrpSpPr>
                  <a:grpSpLocks/>
                </p:cNvGrpSpPr>
                <p:nvPr/>
              </p:nvGrpSpPr>
              <p:grpSpPr bwMode="auto">
                <a:xfrm>
                  <a:off x="627" y="2999"/>
                  <a:ext cx="57" cy="227"/>
                  <a:chOff x="680" y="906"/>
                  <a:chExt cx="57" cy="227"/>
                </a:xfrm>
              </p:grpSpPr>
              <p:sp>
                <p:nvSpPr>
                  <p:cNvPr id="5641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413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grpSp>
              <p:nvGrpSpPr>
                <p:cNvPr id="56409" name="Group 40"/>
                <p:cNvGrpSpPr>
                  <a:grpSpLocks/>
                </p:cNvGrpSpPr>
                <p:nvPr/>
              </p:nvGrpSpPr>
              <p:grpSpPr bwMode="auto">
                <a:xfrm>
                  <a:off x="1477" y="3000"/>
                  <a:ext cx="57" cy="227"/>
                  <a:chOff x="680" y="906"/>
                  <a:chExt cx="57" cy="227"/>
                </a:xfrm>
              </p:grpSpPr>
              <p:sp>
                <p:nvSpPr>
                  <p:cNvPr id="5641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411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</p:grpSp>
        </p:grpSp>
        <p:grpSp>
          <p:nvGrpSpPr>
            <p:cNvPr id="56333" name="Group 43"/>
            <p:cNvGrpSpPr>
              <a:grpSpLocks/>
            </p:cNvGrpSpPr>
            <p:nvPr/>
          </p:nvGrpSpPr>
          <p:grpSpPr bwMode="auto">
            <a:xfrm>
              <a:off x="2545" y="2321"/>
              <a:ext cx="907" cy="228"/>
              <a:chOff x="2478" y="1054"/>
              <a:chExt cx="907" cy="228"/>
            </a:xfrm>
          </p:grpSpPr>
          <p:sp>
            <p:nvSpPr>
              <p:cNvPr id="56386" name="Rectangle 44"/>
              <p:cNvSpPr>
                <a:spLocks noChangeArrowheads="1"/>
              </p:cNvSpPr>
              <p:nvPr/>
            </p:nvSpPr>
            <p:spPr bwMode="auto">
              <a:xfrm>
                <a:off x="2817" y="1055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53</a:t>
                </a:r>
                <a:endParaRPr lang="en-US" altLang="tr-TR" sz="1800" b="1"/>
              </a:p>
            </p:txBody>
          </p:sp>
          <p:grpSp>
            <p:nvGrpSpPr>
              <p:cNvPr id="56387" name="Group 45"/>
              <p:cNvGrpSpPr>
                <a:grpSpLocks/>
              </p:cNvGrpSpPr>
              <p:nvPr/>
            </p:nvGrpSpPr>
            <p:grpSpPr bwMode="auto">
              <a:xfrm>
                <a:off x="2478" y="1054"/>
                <a:ext cx="907" cy="228"/>
                <a:chOff x="2478" y="1054"/>
                <a:chExt cx="907" cy="228"/>
              </a:xfrm>
            </p:grpSpPr>
            <p:sp>
              <p:nvSpPr>
                <p:cNvPr id="56388" name="Rectangle 46"/>
                <p:cNvSpPr>
                  <a:spLocks noChangeArrowheads="1"/>
                </p:cNvSpPr>
                <p:nvPr/>
              </p:nvSpPr>
              <p:spPr bwMode="auto">
                <a:xfrm>
                  <a:off x="2534" y="1055"/>
                  <a:ext cx="2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tr-TR" altLang="tr-TR" sz="1800" b="1"/>
                    <a:t>21</a:t>
                  </a:r>
                  <a:endParaRPr lang="en-US" altLang="tr-TR" sz="1800" b="1"/>
                </a:p>
              </p:txBody>
            </p:sp>
            <p:grpSp>
              <p:nvGrpSpPr>
                <p:cNvPr id="56389" name="Group 47"/>
                <p:cNvGrpSpPr>
                  <a:grpSpLocks/>
                </p:cNvGrpSpPr>
                <p:nvPr/>
              </p:nvGrpSpPr>
              <p:grpSpPr bwMode="auto">
                <a:xfrm>
                  <a:off x="2761" y="1055"/>
                  <a:ext cx="57" cy="227"/>
                  <a:chOff x="680" y="906"/>
                  <a:chExt cx="57" cy="227"/>
                </a:xfrm>
              </p:grpSpPr>
              <p:sp>
                <p:nvSpPr>
                  <p:cNvPr id="5640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401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sp>
              <p:nvSpPr>
                <p:cNvPr id="56390" name="Rectangle 50"/>
                <p:cNvSpPr>
                  <a:spLocks noChangeArrowheads="1"/>
                </p:cNvSpPr>
                <p:nvPr/>
              </p:nvSpPr>
              <p:spPr bwMode="auto">
                <a:xfrm>
                  <a:off x="3101" y="1055"/>
                  <a:ext cx="2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tr-TR" altLang="tr-TR" sz="1800" b="1"/>
                    <a:t>77</a:t>
                  </a:r>
                  <a:endParaRPr lang="en-US" altLang="tr-TR" sz="1800" b="1"/>
                </a:p>
              </p:txBody>
            </p:sp>
            <p:grpSp>
              <p:nvGrpSpPr>
                <p:cNvPr id="56391" name="Group 51"/>
                <p:cNvGrpSpPr>
                  <a:grpSpLocks/>
                </p:cNvGrpSpPr>
                <p:nvPr/>
              </p:nvGrpSpPr>
              <p:grpSpPr bwMode="auto">
                <a:xfrm>
                  <a:off x="3044" y="1054"/>
                  <a:ext cx="57" cy="227"/>
                  <a:chOff x="680" y="906"/>
                  <a:chExt cx="57" cy="227"/>
                </a:xfrm>
              </p:grpSpPr>
              <p:sp>
                <p:nvSpPr>
                  <p:cNvPr id="56398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399" name="AutoShape 53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grpSp>
              <p:nvGrpSpPr>
                <p:cNvPr id="56392" name="Group 54"/>
                <p:cNvGrpSpPr>
                  <a:grpSpLocks/>
                </p:cNvGrpSpPr>
                <p:nvPr/>
              </p:nvGrpSpPr>
              <p:grpSpPr bwMode="auto">
                <a:xfrm>
                  <a:off x="2478" y="1054"/>
                  <a:ext cx="57" cy="227"/>
                  <a:chOff x="680" y="906"/>
                  <a:chExt cx="57" cy="227"/>
                </a:xfrm>
              </p:grpSpPr>
              <p:sp>
                <p:nvSpPr>
                  <p:cNvPr id="56396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397" name="AutoShape 56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grpSp>
              <p:nvGrpSpPr>
                <p:cNvPr id="56393" name="Group 57"/>
                <p:cNvGrpSpPr>
                  <a:grpSpLocks/>
                </p:cNvGrpSpPr>
                <p:nvPr/>
              </p:nvGrpSpPr>
              <p:grpSpPr bwMode="auto">
                <a:xfrm>
                  <a:off x="3328" y="1055"/>
                  <a:ext cx="57" cy="227"/>
                  <a:chOff x="680" y="906"/>
                  <a:chExt cx="57" cy="227"/>
                </a:xfrm>
              </p:grpSpPr>
              <p:sp>
                <p:nvSpPr>
                  <p:cNvPr id="56394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56395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</p:grpSp>
        </p:grpSp>
        <p:grpSp>
          <p:nvGrpSpPr>
            <p:cNvPr id="56334" name="Group 60"/>
            <p:cNvGrpSpPr>
              <a:grpSpLocks/>
            </p:cNvGrpSpPr>
            <p:nvPr/>
          </p:nvGrpSpPr>
          <p:grpSpPr bwMode="auto">
            <a:xfrm>
              <a:off x="3984" y="3025"/>
              <a:ext cx="907" cy="228"/>
              <a:chOff x="397" y="906"/>
              <a:chExt cx="907" cy="228"/>
            </a:xfrm>
          </p:grpSpPr>
          <p:sp>
            <p:nvSpPr>
              <p:cNvPr id="56371" name="Rectangle 61"/>
              <p:cNvSpPr>
                <a:spLocks noChangeArrowheads="1"/>
              </p:cNvSpPr>
              <p:nvPr/>
            </p:nvSpPr>
            <p:spPr bwMode="auto">
              <a:xfrm>
                <a:off x="453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82</a:t>
                </a:r>
                <a:endParaRPr lang="en-US" altLang="tr-TR" sz="1800" b="1"/>
              </a:p>
            </p:txBody>
          </p:sp>
          <p:sp>
            <p:nvSpPr>
              <p:cNvPr id="56372" name="Rectangle 62"/>
              <p:cNvSpPr>
                <a:spLocks noChangeArrowheads="1"/>
              </p:cNvSpPr>
              <p:nvPr/>
            </p:nvSpPr>
            <p:spPr bwMode="auto">
              <a:xfrm>
                <a:off x="736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88</a:t>
                </a:r>
                <a:endParaRPr lang="en-US" altLang="tr-TR" sz="1800" b="1"/>
              </a:p>
            </p:txBody>
          </p:sp>
          <p:grpSp>
            <p:nvGrpSpPr>
              <p:cNvPr id="56373" name="Group 63"/>
              <p:cNvGrpSpPr>
                <a:grpSpLocks/>
              </p:cNvGrpSpPr>
              <p:nvPr/>
            </p:nvGrpSpPr>
            <p:grpSpPr bwMode="auto">
              <a:xfrm>
                <a:off x="680" y="906"/>
                <a:ext cx="57" cy="227"/>
                <a:chOff x="680" y="906"/>
                <a:chExt cx="57" cy="227"/>
              </a:xfrm>
            </p:grpSpPr>
            <p:sp>
              <p:nvSpPr>
                <p:cNvPr id="56384" name="Rectangle 64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85" name="AutoShape 65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56374" name="Rectangle 66"/>
              <p:cNvSpPr>
                <a:spLocks noChangeArrowheads="1"/>
              </p:cNvSpPr>
              <p:nvPr/>
            </p:nvSpPr>
            <p:spPr bwMode="auto">
              <a:xfrm>
                <a:off x="1020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93</a:t>
                </a:r>
                <a:endParaRPr lang="en-US" altLang="tr-TR" sz="1800" b="1"/>
              </a:p>
            </p:txBody>
          </p:sp>
          <p:grpSp>
            <p:nvGrpSpPr>
              <p:cNvPr id="56375" name="Group 67"/>
              <p:cNvGrpSpPr>
                <a:grpSpLocks/>
              </p:cNvGrpSpPr>
              <p:nvPr/>
            </p:nvGrpSpPr>
            <p:grpSpPr bwMode="auto">
              <a:xfrm>
                <a:off x="963" y="907"/>
                <a:ext cx="57" cy="227"/>
                <a:chOff x="680" y="906"/>
                <a:chExt cx="57" cy="227"/>
              </a:xfrm>
            </p:grpSpPr>
            <p:sp>
              <p:nvSpPr>
                <p:cNvPr id="56382" name="Rectangle 68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83" name="AutoShape 69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56376" name="Group 70"/>
              <p:cNvGrpSpPr>
                <a:grpSpLocks/>
              </p:cNvGrpSpPr>
              <p:nvPr/>
            </p:nvGrpSpPr>
            <p:grpSpPr bwMode="auto">
              <a:xfrm>
                <a:off x="397" y="907"/>
                <a:ext cx="57" cy="227"/>
                <a:chOff x="680" y="906"/>
                <a:chExt cx="57" cy="227"/>
              </a:xfrm>
            </p:grpSpPr>
            <p:sp>
              <p:nvSpPr>
                <p:cNvPr id="56380" name="Rectangle 71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81" name="AutoShape 72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56377" name="Group 73"/>
              <p:cNvGrpSpPr>
                <a:grpSpLocks/>
              </p:cNvGrpSpPr>
              <p:nvPr/>
            </p:nvGrpSpPr>
            <p:grpSpPr bwMode="auto">
              <a:xfrm>
                <a:off x="1247" y="906"/>
                <a:ext cx="57" cy="227"/>
                <a:chOff x="680" y="906"/>
                <a:chExt cx="57" cy="227"/>
              </a:xfrm>
            </p:grpSpPr>
            <p:sp>
              <p:nvSpPr>
                <p:cNvPr id="56378" name="Rectangle 74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79" name="AutoShape 75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grpSp>
          <p:nvGrpSpPr>
            <p:cNvPr id="56335" name="Group 76"/>
            <p:cNvGrpSpPr>
              <a:grpSpLocks/>
            </p:cNvGrpSpPr>
            <p:nvPr/>
          </p:nvGrpSpPr>
          <p:grpSpPr bwMode="auto">
            <a:xfrm>
              <a:off x="2855" y="3016"/>
              <a:ext cx="907" cy="228"/>
              <a:chOff x="397" y="906"/>
              <a:chExt cx="907" cy="228"/>
            </a:xfrm>
          </p:grpSpPr>
          <p:sp>
            <p:nvSpPr>
              <p:cNvPr id="56356" name="Rectangle 77"/>
              <p:cNvSpPr>
                <a:spLocks noChangeArrowheads="1"/>
              </p:cNvSpPr>
              <p:nvPr/>
            </p:nvSpPr>
            <p:spPr bwMode="auto">
              <a:xfrm>
                <a:off x="453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58</a:t>
                </a:r>
                <a:endParaRPr lang="en-US" altLang="tr-TR" sz="1800" b="1"/>
              </a:p>
            </p:txBody>
          </p:sp>
          <p:sp>
            <p:nvSpPr>
              <p:cNvPr id="56357" name="Rectangle 78"/>
              <p:cNvSpPr>
                <a:spLocks noChangeArrowheads="1"/>
              </p:cNvSpPr>
              <p:nvPr/>
            </p:nvSpPr>
            <p:spPr bwMode="auto">
              <a:xfrm>
                <a:off x="736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65</a:t>
                </a:r>
                <a:endParaRPr lang="en-US" altLang="tr-TR" sz="1800" b="1"/>
              </a:p>
            </p:txBody>
          </p:sp>
          <p:grpSp>
            <p:nvGrpSpPr>
              <p:cNvPr id="56358" name="Group 79"/>
              <p:cNvGrpSpPr>
                <a:grpSpLocks/>
              </p:cNvGrpSpPr>
              <p:nvPr/>
            </p:nvGrpSpPr>
            <p:grpSpPr bwMode="auto">
              <a:xfrm>
                <a:off x="680" y="906"/>
                <a:ext cx="57" cy="227"/>
                <a:chOff x="680" y="906"/>
                <a:chExt cx="57" cy="227"/>
              </a:xfrm>
            </p:grpSpPr>
            <p:sp>
              <p:nvSpPr>
                <p:cNvPr id="56369" name="Rectangle 80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70" name="AutoShape 81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56359" name="Rectangle 82"/>
              <p:cNvSpPr>
                <a:spLocks noChangeArrowheads="1"/>
              </p:cNvSpPr>
              <p:nvPr/>
            </p:nvSpPr>
            <p:spPr bwMode="auto">
              <a:xfrm>
                <a:off x="1020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71</a:t>
                </a:r>
                <a:endParaRPr lang="en-US" altLang="tr-TR" sz="1800" b="1"/>
              </a:p>
            </p:txBody>
          </p:sp>
          <p:grpSp>
            <p:nvGrpSpPr>
              <p:cNvPr id="56360" name="Group 83"/>
              <p:cNvGrpSpPr>
                <a:grpSpLocks/>
              </p:cNvGrpSpPr>
              <p:nvPr/>
            </p:nvGrpSpPr>
            <p:grpSpPr bwMode="auto">
              <a:xfrm>
                <a:off x="963" y="907"/>
                <a:ext cx="57" cy="227"/>
                <a:chOff x="680" y="906"/>
                <a:chExt cx="57" cy="227"/>
              </a:xfrm>
            </p:grpSpPr>
            <p:sp>
              <p:nvSpPr>
                <p:cNvPr id="56367" name="Rectangle 84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68" name="AutoShape 85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56361" name="Group 86"/>
              <p:cNvGrpSpPr>
                <a:grpSpLocks/>
              </p:cNvGrpSpPr>
              <p:nvPr/>
            </p:nvGrpSpPr>
            <p:grpSpPr bwMode="auto">
              <a:xfrm>
                <a:off x="397" y="907"/>
                <a:ext cx="57" cy="227"/>
                <a:chOff x="680" y="906"/>
                <a:chExt cx="57" cy="227"/>
              </a:xfrm>
            </p:grpSpPr>
            <p:sp>
              <p:nvSpPr>
                <p:cNvPr id="56365" name="Rectangle 87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66" name="AutoShape 88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56362" name="Group 89"/>
              <p:cNvGrpSpPr>
                <a:grpSpLocks/>
              </p:cNvGrpSpPr>
              <p:nvPr/>
            </p:nvGrpSpPr>
            <p:grpSpPr bwMode="auto">
              <a:xfrm>
                <a:off x="1247" y="906"/>
                <a:ext cx="57" cy="227"/>
                <a:chOff x="680" y="906"/>
                <a:chExt cx="57" cy="227"/>
              </a:xfrm>
            </p:grpSpPr>
            <p:sp>
              <p:nvSpPr>
                <p:cNvPr id="56363" name="Rectangle 90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64" name="AutoShape 91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grpSp>
          <p:nvGrpSpPr>
            <p:cNvPr id="56336" name="Group 115"/>
            <p:cNvGrpSpPr>
              <a:grpSpLocks/>
            </p:cNvGrpSpPr>
            <p:nvPr/>
          </p:nvGrpSpPr>
          <p:grpSpPr bwMode="auto">
            <a:xfrm>
              <a:off x="1794" y="3006"/>
              <a:ext cx="907" cy="228"/>
              <a:chOff x="1794" y="3006"/>
              <a:chExt cx="907" cy="228"/>
            </a:xfrm>
          </p:grpSpPr>
          <p:sp>
            <p:nvSpPr>
              <p:cNvPr id="56341" name="Rectangle 93"/>
              <p:cNvSpPr>
                <a:spLocks noChangeArrowheads="1"/>
              </p:cNvSpPr>
              <p:nvPr/>
            </p:nvSpPr>
            <p:spPr bwMode="auto">
              <a:xfrm>
                <a:off x="1850" y="3007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34</a:t>
                </a:r>
                <a:endParaRPr lang="en-US" altLang="tr-TR" sz="1800" b="1"/>
              </a:p>
            </p:txBody>
          </p:sp>
          <p:sp>
            <p:nvSpPr>
              <p:cNvPr id="56342" name="Rectangle 94"/>
              <p:cNvSpPr>
                <a:spLocks noChangeArrowheads="1"/>
              </p:cNvSpPr>
              <p:nvPr/>
            </p:nvSpPr>
            <p:spPr bwMode="auto">
              <a:xfrm>
                <a:off x="2133" y="3007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43</a:t>
                </a:r>
                <a:endParaRPr lang="en-US" altLang="tr-TR" sz="1800" b="1"/>
              </a:p>
            </p:txBody>
          </p:sp>
          <p:grpSp>
            <p:nvGrpSpPr>
              <p:cNvPr id="56343" name="Group 95"/>
              <p:cNvGrpSpPr>
                <a:grpSpLocks/>
              </p:cNvGrpSpPr>
              <p:nvPr/>
            </p:nvGrpSpPr>
            <p:grpSpPr bwMode="auto">
              <a:xfrm>
                <a:off x="2077" y="3007"/>
                <a:ext cx="57" cy="227"/>
                <a:chOff x="680" y="906"/>
                <a:chExt cx="57" cy="227"/>
              </a:xfrm>
            </p:grpSpPr>
            <p:sp>
              <p:nvSpPr>
                <p:cNvPr id="56354" name="Rectangle 96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55" name="AutoShape 97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56344" name="Rectangle 98"/>
              <p:cNvSpPr>
                <a:spLocks noChangeArrowheads="1"/>
              </p:cNvSpPr>
              <p:nvPr/>
            </p:nvSpPr>
            <p:spPr bwMode="auto">
              <a:xfrm>
                <a:off x="2417" y="3007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49</a:t>
                </a:r>
                <a:endParaRPr lang="en-US" altLang="tr-TR" sz="1800" b="1"/>
              </a:p>
            </p:txBody>
          </p:sp>
          <p:grpSp>
            <p:nvGrpSpPr>
              <p:cNvPr id="56345" name="Group 99"/>
              <p:cNvGrpSpPr>
                <a:grpSpLocks/>
              </p:cNvGrpSpPr>
              <p:nvPr/>
            </p:nvGrpSpPr>
            <p:grpSpPr bwMode="auto">
              <a:xfrm>
                <a:off x="2360" y="3006"/>
                <a:ext cx="57" cy="227"/>
                <a:chOff x="680" y="906"/>
                <a:chExt cx="57" cy="227"/>
              </a:xfrm>
            </p:grpSpPr>
            <p:sp>
              <p:nvSpPr>
                <p:cNvPr id="56352" name="Rectangle 100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53" name="AutoShape 101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56346" name="Group 102"/>
              <p:cNvGrpSpPr>
                <a:grpSpLocks/>
              </p:cNvGrpSpPr>
              <p:nvPr/>
            </p:nvGrpSpPr>
            <p:grpSpPr bwMode="auto">
              <a:xfrm>
                <a:off x="1794" y="3006"/>
                <a:ext cx="57" cy="227"/>
                <a:chOff x="680" y="906"/>
                <a:chExt cx="57" cy="227"/>
              </a:xfrm>
            </p:grpSpPr>
            <p:sp>
              <p:nvSpPr>
                <p:cNvPr id="56350" name="Rectangle 103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51" name="AutoShape 104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56347" name="Group 105"/>
              <p:cNvGrpSpPr>
                <a:grpSpLocks/>
              </p:cNvGrpSpPr>
              <p:nvPr/>
            </p:nvGrpSpPr>
            <p:grpSpPr bwMode="auto">
              <a:xfrm>
                <a:off x="2644" y="3007"/>
                <a:ext cx="57" cy="227"/>
                <a:chOff x="680" y="906"/>
                <a:chExt cx="57" cy="227"/>
              </a:xfrm>
            </p:grpSpPr>
            <p:sp>
              <p:nvSpPr>
                <p:cNvPr id="56348" name="Rectangle 106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56349" name="AutoShape 107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cxnSp>
          <p:nvCxnSpPr>
            <p:cNvPr id="56337" name="AutoShape 108"/>
            <p:cNvCxnSpPr>
              <a:cxnSpLocks noChangeShapeType="1"/>
              <a:stCxn id="56402" idx="0"/>
              <a:endCxn id="56397" idx="2"/>
            </p:cNvCxnSpPr>
            <p:nvPr/>
          </p:nvCxnSpPr>
          <p:spPr bwMode="auto">
            <a:xfrm flipV="1">
              <a:off x="1080" y="2446"/>
              <a:ext cx="1492" cy="5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8" name="AutoShape 109"/>
            <p:cNvCxnSpPr>
              <a:cxnSpLocks noChangeShapeType="1"/>
              <a:stCxn id="56342" idx="0"/>
              <a:endCxn id="56401" idx="2"/>
            </p:cNvCxnSpPr>
            <p:nvPr/>
          </p:nvCxnSpPr>
          <p:spPr bwMode="auto">
            <a:xfrm flipV="1">
              <a:off x="2247" y="2447"/>
              <a:ext cx="608" cy="5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39" name="AutoShape 110"/>
            <p:cNvCxnSpPr>
              <a:cxnSpLocks noChangeShapeType="1"/>
              <a:stCxn id="56357" idx="0"/>
              <a:endCxn id="56399" idx="2"/>
            </p:cNvCxnSpPr>
            <p:nvPr/>
          </p:nvCxnSpPr>
          <p:spPr bwMode="auto">
            <a:xfrm flipH="1" flipV="1">
              <a:off x="3138" y="2446"/>
              <a:ext cx="170" cy="5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40" name="AutoShape 111"/>
            <p:cNvCxnSpPr>
              <a:cxnSpLocks noChangeShapeType="1"/>
              <a:stCxn id="56395" idx="2"/>
              <a:endCxn id="56372" idx="0"/>
            </p:cNvCxnSpPr>
            <p:nvPr/>
          </p:nvCxnSpPr>
          <p:spPr bwMode="auto">
            <a:xfrm>
              <a:off x="3422" y="2447"/>
              <a:ext cx="1015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8" name="Text Box 117"/>
          <p:cNvSpPr txBox="1">
            <a:spLocks noChangeArrowheads="1"/>
          </p:cNvSpPr>
          <p:nvPr/>
        </p:nvSpPr>
        <p:spPr bwMode="auto">
          <a:xfrm>
            <a:off x="1941513" y="5689600"/>
            <a:ext cx="1300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key</a:t>
            </a:r>
            <a:r>
              <a:rPr lang="tr-TR" altLang="tr-TR" sz="2400" baseline="-25000"/>
              <a:t>i</a:t>
            </a:r>
            <a:r>
              <a:rPr lang="tr-TR" altLang="tr-TR" sz="2400"/>
              <a:t>(x)</a:t>
            </a:r>
            <a:endParaRPr lang="en-US" altLang="tr-TR" sz="2400"/>
          </a:p>
        </p:txBody>
      </p:sp>
      <p:sp>
        <p:nvSpPr>
          <p:cNvPr id="56329" name="Text Box 118"/>
          <p:cNvSpPr txBox="1">
            <a:spLocks noChangeArrowheads="1"/>
          </p:cNvSpPr>
          <p:nvPr/>
        </p:nvSpPr>
        <p:spPr bwMode="auto">
          <a:xfrm>
            <a:off x="4075113" y="5673725"/>
            <a:ext cx="1023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c</a:t>
            </a:r>
            <a:r>
              <a:rPr lang="tr-TR" altLang="tr-TR" sz="2400" baseline="-25000"/>
              <a:t>i</a:t>
            </a:r>
            <a:r>
              <a:rPr lang="tr-TR" altLang="tr-TR" sz="2400"/>
              <a:t>(x)</a:t>
            </a:r>
            <a:endParaRPr lang="en-US" altLang="tr-TR" sz="2400"/>
          </a:p>
        </p:txBody>
      </p:sp>
      <p:cxnSp>
        <p:nvCxnSpPr>
          <p:cNvPr id="56330" name="AutoShape 119"/>
          <p:cNvCxnSpPr>
            <a:cxnSpLocks noChangeShapeType="1"/>
            <a:stCxn id="56328" idx="3"/>
            <a:endCxn id="56342" idx="2"/>
          </p:cNvCxnSpPr>
          <p:nvPr/>
        </p:nvCxnSpPr>
        <p:spPr bwMode="auto">
          <a:xfrm flipV="1">
            <a:off x="3241675" y="5133975"/>
            <a:ext cx="325438" cy="78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20"/>
          <p:cNvCxnSpPr>
            <a:cxnSpLocks noChangeShapeType="1"/>
            <a:stCxn id="56329" idx="1"/>
            <a:endCxn id="56354" idx="2"/>
          </p:cNvCxnSpPr>
          <p:nvPr/>
        </p:nvCxnSpPr>
        <p:spPr bwMode="auto">
          <a:xfrm flipH="1" flipV="1">
            <a:off x="3343275" y="5133975"/>
            <a:ext cx="731838" cy="768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131005-B8B9-49AB-A252-E602C40A20FB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E2AB37-C0FE-482A-A32D-C4DF71631613}" type="slidenum">
              <a:rPr lang="en-US" altLang="tr-TR"/>
              <a:pPr eaLnBrk="1" hangingPunct="1"/>
              <a:t>54</a:t>
            </a:fld>
            <a:endParaRPr lang="en-US" altLang="tr-TR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Search in B</a:t>
            </a:r>
            <a:r>
              <a:rPr lang="en-US" altLang="tr-TR"/>
              <a:t>-Trees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14500"/>
            <a:ext cx="8178800" cy="424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B-tree-Search(x,k)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{	i=1;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while (i ≤ n[x] and k &gt; key</a:t>
            </a:r>
            <a:r>
              <a:rPr lang="tr-TR" altLang="tr-TR" sz="2400" baseline="-25000">
                <a:latin typeface="Tahoma" panose="020B0604030504040204" pitchFamily="34" charset="0"/>
              </a:rPr>
              <a:t>i</a:t>
            </a:r>
            <a:r>
              <a:rPr lang="tr-TR" altLang="tr-TR" sz="2400">
                <a:latin typeface="Tahoma" panose="020B0604030504040204" pitchFamily="34" charset="0"/>
              </a:rPr>
              <a:t>[x]) i++;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if (i ≤ n[x] and k = key</a:t>
            </a:r>
            <a:r>
              <a:rPr lang="tr-TR" altLang="tr-TR" sz="2400" baseline="-25000">
                <a:latin typeface="Tahoma" panose="020B0604030504040204" pitchFamily="34" charset="0"/>
              </a:rPr>
              <a:t>i</a:t>
            </a:r>
            <a:r>
              <a:rPr lang="tr-TR" altLang="tr-TR" sz="2400">
                <a:latin typeface="Tahoma" panose="020B0604030504040204" pitchFamily="34" charset="0"/>
              </a:rPr>
              <a:t>[x])		 // </a:t>
            </a:r>
            <a:r>
              <a:rPr lang="tr-TR" altLang="tr-TR" sz="2400" i="1">
                <a:latin typeface="Tahoma" panose="020B0604030504040204" pitchFamily="34" charset="0"/>
              </a:rPr>
              <a:t>if key found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return (x,i);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if (leaf[x])			   // </a:t>
            </a:r>
            <a:r>
              <a:rPr lang="tr-TR" altLang="tr-TR" sz="2400" i="1">
                <a:latin typeface="Tahoma" panose="020B0604030504040204" pitchFamily="34" charset="0"/>
              </a:rPr>
              <a:t>if key not found at a leaf</a:t>
            </a:r>
            <a:r>
              <a:rPr lang="tr-TR" altLang="tr-TR" sz="2400">
                <a:latin typeface="Tahoma" panose="020B060403050404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return NULL;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else {DISK_READ(c</a:t>
            </a:r>
            <a:r>
              <a:rPr lang="tr-TR" altLang="tr-TR" sz="2400" baseline="-25000">
                <a:latin typeface="Tahoma" panose="020B0604030504040204" pitchFamily="34" charset="0"/>
              </a:rPr>
              <a:t>i</a:t>
            </a:r>
            <a:r>
              <a:rPr lang="tr-TR" altLang="tr-TR" sz="2400">
                <a:latin typeface="Tahoma" panose="020B0604030504040204" pitchFamily="34" charset="0"/>
              </a:rPr>
              <a:t>[x]);                 // </a:t>
            </a:r>
            <a:r>
              <a:rPr lang="tr-TR" altLang="tr-TR" sz="2400" i="1">
                <a:latin typeface="Tahoma" panose="020B0604030504040204" pitchFamily="34" charset="0"/>
              </a:rPr>
              <a:t>if key &lt; key</a:t>
            </a:r>
            <a:r>
              <a:rPr lang="tr-TR" altLang="tr-TR" sz="2400" i="1" baseline="-25000">
                <a:latin typeface="Tahoma" panose="020B0604030504040204" pitchFamily="34" charset="0"/>
              </a:rPr>
              <a:t>i</a:t>
            </a:r>
            <a:r>
              <a:rPr lang="tr-TR" altLang="tr-TR" sz="2400" i="1">
                <a:latin typeface="Tahoma" panose="020B0604030504040204" pitchFamily="34" charset="0"/>
              </a:rPr>
              <a:t>[x]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  return B-tree-Search(c</a:t>
            </a:r>
            <a:r>
              <a:rPr lang="tr-TR" altLang="tr-TR" sz="2400" baseline="-25000">
                <a:latin typeface="Tahoma" panose="020B0604030504040204" pitchFamily="34" charset="0"/>
              </a:rPr>
              <a:t>i</a:t>
            </a:r>
            <a:r>
              <a:rPr lang="tr-TR" altLang="tr-TR" sz="2400">
                <a:latin typeface="Tahoma" panose="020B0604030504040204" pitchFamily="34" charset="0"/>
              </a:rPr>
              <a:t>[x],k);}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}</a:t>
            </a:r>
            <a:endParaRPr lang="en-US" altLang="tr-TR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17AC04-DF75-4AC6-A183-9E91B1A78424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386C93-A270-4227-8A64-64F658099574}" type="slidenum">
              <a:rPr lang="en-US" altLang="tr-TR"/>
              <a:pPr eaLnBrk="1" hangingPunct="1"/>
              <a:t>55</a:t>
            </a:fld>
            <a:endParaRPr lang="en-US" altLang="tr-TR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B-Trees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800"/>
              <a:t>Insertion into a B-tree is more complicated than that into a BST, since the creation of a new node to place the new key may violate the B-tree property of the tree.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Instead, the key is put </a:t>
            </a:r>
            <a:r>
              <a:rPr lang="tr-TR" altLang="tr-TR" sz="2800" i="1">
                <a:solidFill>
                  <a:srgbClr val="FF0000"/>
                </a:solidFill>
              </a:rPr>
              <a:t>into a leaf node x if it is not full</a:t>
            </a:r>
            <a:r>
              <a:rPr lang="tr-TR" altLang="tr-TR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If full, a </a:t>
            </a:r>
            <a:r>
              <a:rPr lang="tr-TR" altLang="tr-TR" sz="2800" i="1">
                <a:solidFill>
                  <a:srgbClr val="FF0000"/>
                </a:solidFill>
              </a:rPr>
              <a:t>split</a:t>
            </a:r>
            <a:r>
              <a:rPr lang="tr-TR" altLang="tr-TR" sz="2800"/>
              <a:t> is performed, which splits a full node (with </a:t>
            </a:r>
            <a:r>
              <a:rPr lang="tr-TR" altLang="tr-TR" sz="2800" i="1">
                <a:solidFill>
                  <a:srgbClr val="FF0000"/>
                </a:solidFill>
              </a:rPr>
              <a:t>2t-1</a:t>
            </a:r>
            <a:r>
              <a:rPr lang="tr-TR" altLang="tr-TR" sz="2800"/>
              <a:t> keys) at its </a:t>
            </a:r>
            <a:r>
              <a:rPr lang="tr-TR" altLang="tr-TR" sz="2800" i="1"/>
              <a:t>median key,</a:t>
            </a:r>
            <a:r>
              <a:rPr lang="tr-TR" altLang="tr-TR" sz="2800"/>
              <a:t> </a:t>
            </a:r>
            <a:r>
              <a:rPr lang="tr-TR" altLang="tr-TR" sz="2800" i="1">
                <a:solidFill>
                  <a:srgbClr val="FF0000"/>
                </a:solidFill>
              </a:rPr>
              <a:t>key</a:t>
            </a:r>
            <a:r>
              <a:rPr lang="tr-TR" altLang="tr-TR" sz="2800" b="1" i="1" baseline="-25000">
                <a:solidFill>
                  <a:srgbClr val="FF0000"/>
                </a:solidFill>
              </a:rPr>
              <a:t>t</a:t>
            </a:r>
            <a:r>
              <a:rPr lang="tr-TR" altLang="tr-TR" sz="2800" i="1">
                <a:solidFill>
                  <a:srgbClr val="FF0000"/>
                </a:solidFill>
              </a:rPr>
              <a:t>[x]</a:t>
            </a:r>
            <a:r>
              <a:rPr lang="tr-TR" altLang="tr-TR" sz="2800"/>
              <a:t>, into two nodes with </a:t>
            </a:r>
            <a:r>
              <a:rPr lang="tr-TR" altLang="tr-TR" sz="2800" i="1">
                <a:solidFill>
                  <a:srgbClr val="FF0000"/>
                </a:solidFill>
              </a:rPr>
              <a:t>t-1</a:t>
            </a:r>
            <a:r>
              <a:rPr lang="tr-TR" altLang="tr-TR" sz="2800"/>
              <a:t> keys each.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tr-TR" altLang="tr-TR" sz="2800" i="1">
                <a:solidFill>
                  <a:srgbClr val="FF0000"/>
                </a:solidFill>
              </a:rPr>
              <a:t>key</a:t>
            </a:r>
            <a:r>
              <a:rPr lang="tr-TR" altLang="tr-TR" sz="2800" i="1" baseline="-25000">
                <a:solidFill>
                  <a:srgbClr val="FF0000"/>
                </a:solidFill>
              </a:rPr>
              <a:t>t</a:t>
            </a:r>
            <a:r>
              <a:rPr lang="tr-TR" altLang="tr-TR" sz="2800" i="1">
                <a:solidFill>
                  <a:srgbClr val="FF0000"/>
                </a:solidFill>
              </a:rPr>
              <a:t>[x]</a:t>
            </a:r>
            <a:r>
              <a:rPr lang="tr-TR" altLang="tr-TR" sz="2800" i="1"/>
              <a:t> </a:t>
            </a:r>
            <a:r>
              <a:rPr lang="tr-TR" altLang="tr-TR" sz="2800"/>
              <a:t>moves up into the parent of </a:t>
            </a:r>
            <a:r>
              <a:rPr lang="tr-TR" altLang="tr-TR" sz="2800" i="1"/>
              <a:t>x </a:t>
            </a:r>
            <a:r>
              <a:rPr lang="tr-TR" altLang="tr-TR" sz="2800"/>
              <a:t>and identifies the split point of the two new trees.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B8F7DD-335C-4006-9B81-4DBE32512556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A869B8-68B6-474E-AAC2-37E1401D1FA9}" type="slidenum">
              <a:rPr lang="en-US" altLang="tr-TR"/>
              <a:pPr eaLnBrk="1" hangingPunct="1"/>
              <a:t>56</a:t>
            </a:fld>
            <a:endParaRPr lang="en-US" altLang="tr-TR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B-Trees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 </a:t>
            </a:r>
            <a:r>
              <a:rPr lang="tr-TR" altLang="tr-TR" i="1">
                <a:solidFill>
                  <a:srgbClr val="FF0000"/>
                </a:solidFill>
              </a:rPr>
              <a:t>single-pass insertion</a:t>
            </a:r>
            <a:r>
              <a:rPr lang="tr-TR" altLang="tr-TR"/>
              <a:t> starts at the root  traversing </a:t>
            </a:r>
            <a:r>
              <a:rPr lang="tr-TR" altLang="tr-TR" i="1">
                <a:solidFill>
                  <a:srgbClr val="FF0000"/>
                </a:solidFill>
              </a:rPr>
              <a:t>down to the leaf</a:t>
            </a:r>
            <a:r>
              <a:rPr lang="tr-TR" altLang="tr-TR"/>
              <a:t> into which the key is to be inserted.  </a:t>
            </a:r>
          </a:p>
          <a:p>
            <a:pPr eaLnBrk="1" hangingPunct="1"/>
            <a:r>
              <a:rPr lang="tr-TR" altLang="tr-TR"/>
              <a:t>On the path down, </a:t>
            </a:r>
            <a:r>
              <a:rPr lang="tr-TR" altLang="tr-TR" i="1">
                <a:solidFill>
                  <a:srgbClr val="FF0000"/>
                </a:solidFill>
              </a:rPr>
              <a:t>all full nodes are split</a:t>
            </a:r>
            <a:r>
              <a:rPr lang="tr-TR" altLang="tr-TR"/>
              <a:t> including a full leaf that also guarantees a parent with an available position for the median key of a full node to be placed.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4CCFBA-93C5-46CC-9172-3CC0AFAEC73E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15F86E-5805-4AA4-8CF1-B31E8EB393AB}" type="slidenum">
              <a:rPr lang="en-US" altLang="tr-TR"/>
              <a:pPr eaLnBrk="1" hangingPunct="1"/>
              <a:t>57</a:t>
            </a:fld>
            <a:endParaRPr lang="en-US" altLang="tr-TR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B-Trees:</a:t>
            </a:r>
            <a:r>
              <a:rPr lang="en-US" altLang="tr-TR"/>
              <a:t> Example </a:t>
            </a:r>
          </a:p>
        </p:txBody>
      </p:sp>
      <p:sp>
        <p:nvSpPr>
          <p:cNvPr id="60422" name="Text Box 244"/>
          <p:cNvSpPr txBox="1">
            <a:spLocks noChangeArrowheads="1"/>
          </p:cNvSpPr>
          <p:nvPr/>
        </p:nvSpPr>
        <p:spPr bwMode="auto">
          <a:xfrm>
            <a:off x="377825" y="1323975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69 inserted...</a:t>
            </a:r>
          </a:p>
        </p:txBody>
      </p:sp>
      <p:grpSp>
        <p:nvGrpSpPr>
          <p:cNvPr id="60423" name="Group 246"/>
          <p:cNvGrpSpPr>
            <a:grpSpLocks/>
          </p:cNvGrpSpPr>
          <p:nvPr/>
        </p:nvGrpSpPr>
        <p:grpSpPr bwMode="auto">
          <a:xfrm>
            <a:off x="34925" y="1673225"/>
            <a:ext cx="9048750" cy="3006725"/>
            <a:chOff x="22" y="1054"/>
            <a:chExt cx="5700" cy="1894"/>
          </a:xfrm>
        </p:grpSpPr>
        <p:sp>
          <p:nvSpPr>
            <p:cNvPr id="60424" name="Rectangle 237"/>
            <p:cNvSpPr>
              <a:spLocks noChangeArrowheads="1"/>
            </p:cNvSpPr>
            <p:nvPr/>
          </p:nvSpPr>
          <p:spPr bwMode="auto">
            <a:xfrm>
              <a:off x="22" y="2721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</a:t>
              </a:r>
            </a:p>
          </p:txBody>
        </p:sp>
        <p:sp>
          <p:nvSpPr>
            <p:cNvPr id="60425" name="Rectangle 238"/>
            <p:cNvSpPr>
              <a:spLocks noChangeArrowheads="1"/>
            </p:cNvSpPr>
            <p:nvPr/>
          </p:nvSpPr>
          <p:spPr bwMode="auto">
            <a:xfrm>
              <a:off x="135" y="2721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</a:t>
              </a:r>
            </a:p>
          </p:txBody>
        </p:sp>
        <p:sp>
          <p:nvSpPr>
            <p:cNvPr id="60426" name="Rectangle 239"/>
            <p:cNvSpPr>
              <a:spLocks noChangeArrowheads="1"/>
            </p:cNvSpPr>
            <p:nvPr/>
          </p:nvSpPr>
          <p:spPr bwMode="auto">
            <a:xfrm>
              <a:off x="248" y="2721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</a:t>
              </a:r>
            </a:p>
          </p:txBody>
        </p:sp>
        <p:sp>
          <p:nvSpPr>
            <p:cNvPr id="60427" name="Rectangle 23"/>
            <p:cNvSpPr>
              <a:spLocks noChangeArrowheads="1"/>
            </p:cNvSpPr>
            <p:nvPr/>
          </p:nvSpPr>
          <p:spPr bwMode="auto">
            <a:xfrm>
              <a:off x="899" y="173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tr-TR" sz="1800" b="1"/>
                <a:t>1</a:t>
              </a:r>
              <a:r>
                <a:rPr lang="tr-TR" altLang="tr-TR" sz="1800" b="1"/>
                <a:t>3</a:t>
              </a:r>
              <a:endParaRPr lang="en-US" altLang="tr-TR" sz="1800" b="1"/>
            </a:p>
          </p:txBody>
        </p:sp>
        <p:sp>
          <p:nvSpPr>
            <p:cNvPr id="60428" name="Rectangle 22"/>
            <p:cNvSpPr>
              <a:spLocks noChangeArrowheads="1"/>
            </p:cNvSpPr>
            <p:nvPr/>
          </p:nvSpPr>
          <p:spPr bwMode="auto">
            <a:xfrm>
              <a:off x="616" y="173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</a:t>
              </a:r>
              <a:endParaRPr lang="en-US" altLang="tr-TR" sz="1800" b="1"/>
            </a:p>
          </p:txBody>
        </p:sp>
        <p:grpSp>
          <p:nvGrpSpPr>
            <p:cNvPr id="60429" name="Group 24"/>
            <p:cNvGrpSpPr>
              <a:grpSpLocks/>
            </p:cNvGrpSpPr>
            <p:nvPr/>
          </p:nvGrpSpPr>
          <p:grpSpPr bwMode="auto">
            <a:xfrm>
              <a:off x="843" y="1733"/>
              <a:ext cx="57" cy="227"/>
              <a:chOff x="680" y="906"/>
              <a:chExt cx="57" cy="227"/>
            </a:xfrm>
          </p:grpSpPr>
          <p:sp>
            <p:nvSpPr>
              <p:cNvPr id="60585" name="Rectangle 2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0586" name="AutoShape 2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0430" name="Rectangle 27"/>
            <p:cNvSpPr>
              <a:spLocks noChangeArrowheads="1"/>
            </p:cNvSpPr>
            <p:nvPr/>
          </p:nvSpPr>
          <p:spPr bwMode="auto">
            <a:xfrm>
              <a:off x="1183" y="1733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17</a:t>
              </a:r>
              <a:endParaRPr lang="en-US" altLang="tr-TR" sz="1800" b="1"/>
            </a:p>
          </p:txBody>
        </p:sp>
        <p:grpSp>
          <p:nvGrpSpPr>
            <p:cNvPr id="60431" name="Group 28"/>
            <p:cNvGrpSpPr>
              <a:grpSpLocks/>
            </p:cNvGrpSpPr>
            <p:nvPr/>
          </p:nvGrpSpPr>
          <p:grpSpPr bwMode="auto">
            <a:xfrm>
              <a:off x="1126" y="1731"/>
              <a:ext cx="57" cy="227"/>
              <a:chOff x="680" y="906"/>
              <a:chExt cx="57" cy="227"/>
            </a:xfrm>
          </p:grpSpPr>
          <p:sp>
            <p:nvSpPr>
              <p:cNvPr id="60583" name="Rectangle 2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0584" name="AutoShape 3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0432" name="Group 31"/>
            <p:cNvGrpSpPr>
              <a:grpSpLocks/>
            </p:cNvGrpSpPr>
            <p:nvPr/>
          </p:nvGrpSpPr>
          <p:grpSpPr bwMode="auto">
            <a:xfrm>
              <a:off x="560" y="1731"/>
              <a:ext cx="57" cy="227"/>
              <a:chOff x="680" y="906"/>
              <a:chExt cx="57" cy="227"/>
            </a:xfrm>
          </p:grpSpPr>
          <p:sp>
            <p:nvSpPr>
              <p:cNvPr id="60581" name="Rectangle 32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0582" name="AutoShape 33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0433" name="Group 34"/>
            <p:cNvGrpSpPr>
              <a:grpSpLocks/>
            </p:cNvGrpSpPr>
            <p:nvPr/>
          </p:nvGrpSpPr>
          <p:grpSpPr bwMode="auto">
            <a:xfrm>
              <a:off x="1410" y="1733"/>
              <a:ext cx="57" cy="227"/>
              <a:chOff x="680" y="906"/>
              <a:chExt cx="57" cy="227"/>
            </a:xfrm>
          </p:grpSpPr>
          <p:sp>
            <p:nvSpPr>
              <p:cNvPr id="60579" name="Rectangle 3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0580" name="AutoShape 3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0434" name="Group 215"/>
            <p:cNvGrpSpPr>
              <a:grpSpLocks/>
            </p:cNvGrpSpPr>
            <p:nvPr/>
          </p:nvGrpSpPr>
          <p:grpSpPr bwMode="auto">
            <a:xfrm>
              <a:off x="2478" y="1054"/>
              <a:ext cx="907" cy="228"/>
              <a:chOff x="2478" y="1054"/>
              <a:chExt cx="907" cy="228"/>
            </a:xfrm>
          </p:grpSpPr>
          <p:sp>
            <p:nvSpPr>
              <p:cNvPr id="60563" name="Rectangle 71"/>
              <p:cNvSpPr>
                <a:spLocks noChangeArrowheads="1"/>
              </p:cNvSpPr>
              <p:nvPr/>
            </p:nvSpPr>
            <p:spPr bwMode="auto">
              <a:xfrm>
                <a:off x="2817" y="1055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53</a:t>
                </a:r>
                <a:endParaRPr lang="en-US" altLang="tr-TR" sz="1800" b="1"/>
              </a:p>
            </p:txBody>
          </p:sp>
          <p:grpSp>
            <p:nvGrpSpPr>
              <p:cNvPr id="60564" name="Group 214"/>
              <p:cNvGrpSpPr>
                <a:grpSpLocks/>
              </p:cNvGrpSpPr>
              <p:nvPr/>
            </p:nvGrpSpPr>
            <p:grpSpPr bwMode="auto">
              <a:xfrm>
                <a:off x="2478" y="1054"/>
                <a:ext cx="907" cy="228"/>
                <a:chOff x="2478" y="1054"/>
                <a:chExt cx="907" cy="228"/>
              </a:xfrm>
            </p:grpSpPr>
            <p:sp>
              <p:nvSpPr>
                <p:cNvPr id="60565" name="Rectangle 70"/>
                <p:cNvSpPr>
                  <a:spLocks noChangeArrowheads="1"/>
                </p:cNvSpPr>
                <p:nvPr/>
              </p:nvSpPr>
              <p:spPr bwMode="auto">
                <a:xfrm>
                  <a:off x="2534" y="1055"/>
                  <a:ext cx="2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tr-TR" altLang="tr-TR" sz="1800" b="1"/>
                    <a:t>21</a:t>
                  </a:r>
                  <a:endParaRPr lang="en-US" altLang="tr-TR" sz="1800" b="1"/>
                </a:p>
              </p:txBody>
            </p:sp>
            <p:grpSp>
              <p:nvGrpSpPr>
                <p:cNvPr id="60566" name="Group 72"/>
                <p:cNvGrpSpPr>
                  <a:grpSpLocks/>
                </p:cNvGrpSpPr>
                <p:nvPr/>
              </p:nvGrpSpPr>
              <p:grpSpPr bwMode="auto">
                <a:xfrm>
                  <a:off x="2761" y="1055"/>
                  <a:ext cx="57" cy="227"/>
                  <a:chOff x="680" y="906"/>
                  <a:chExt cx="57" cy="227"/>
                </a:xfrm>
              </p:grpSpPr>
              <p:sp>
                <p:nvSpPr>
                  <p:cNvPr id="6057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60578" name="AutoShape 74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sp>
              <p:nvSpPr>
                <p:cNvPr id="60567" name="Rectangle 75"/>
                <p:cNvSpPr>
                  <a:spLocks noChangeArrowheads="1"/>
                </p:cNvSpPr>
                <p:nvPr/>
              </p:nvSpPr>
              <p:spPr bwMode="auto">
                <a:xfrm>
                  <a:off x="3101" y="1055"/>
                  <a:ext cx="227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tr-TR" altLang="tr-TR" sz="1800" b="1"/>
                    <a:t>77</a:t>
                  </a:r>
                  <a:endParaRPr lang="en-US" altLang="tr-TR" sz="1800" b="1"/>
                </a:p>
              </p:txBody>
            </p:sp>
            <p:grpSp>
              <p:nvGrpSpPr>
                <p:cNvPr id="60568" name="Group 76"/>
                <p:cNvGrpSpPr>
                  <a:grpSpLocks/>
                </p:cNvGrpSpPr>
                <p:nvPr/>
              </p:nvGrpSpPr>
              <p:grpSpPr bwMode="auto">
                <a:xfrm>
                  <a:off x="3044" y="1054"/>
                  <a:ext cx="57" cy="227"/>
                  <a:chOff x="680" y="906"/>
                  <a:chExt cx="57" cy="227"/>
                </a:xfrm>
              </p:grpSpPr>
              <p:sp>
                <p:nvSpPr>
                  <p:cNvPr id="60575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60576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grpSp>
              <p:nvGrpSpPr>
                <p:cNvPr id="60569" name="Group 79"/>
                <p:cNvGrpSpPr>
                  <a:grpSpLocks/>
                </p:cNvGrpSpPr>
                <p:nvPr/>
              </p:nvGrpSpPr>
              <p:grpSpPr bwMode="auto">
                <a:xfrm>
                  <a:off x="2478" y="1054"/>
                  <a:ext cx="57" cy="227"/>
                  <a:chOff x="680" y="906"/>
                  <a:chExt cx="57" cy="227"/>
                </a:xfrm>
              </p:grpSpPr>
              <p:sp>
                <p:nvSpPr>
                  <p:cNvPr id="60573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60574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  <p:grpSp>
              <p:nvGrpSpPr>
                <p:cNvPr id="60570" name="Group 82"/>
                <p:cNvGrpSpPr>
                  <a:grpSpLocks/>
                </p:cNvGrpSpPr>
                <p:nvPr/>
              </p:nvGrpSpPr>
              <p:grpSpPr bwMode="auto">
                <a:xfrm>
                  <a:off x="3328" y="1055"/>
                  <a:ext cx="57" cy="227"/>
                  <a:chOff x="680" y="906"/>
                  <a:chExt cx="57" cy="227"/>
                </a:xfrm>
              </p:grpSpPr>
              <p:sp>
                <p:nvSpPr>
                  <p:cNvPr id="60571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680" y="906"/>
                    <a:ext cx="57" cy="227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eaLnBrk="1" hangingPunct="1"/>
                    <a:endParaRPr lang="tr-TR" altLang="tr-TR" sz="1800" b="1"/>
                  </a:p>
                </p:txBody>
              </p:sp>
              <p:sp>
                <p:nvSpPr>
                  <p:cNvPr id="60572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695" y="1008"/>
                    <a:ext cx="23" cy="23"/>
                  </a:xfrm>
                  <a:prstGeom prst="octagon">
                    <a:avLst>
                      <a:gd name="adj" fmla="val 35417"/>
                    </a:avLst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 eaLnBrk="0" hangingPunct="0"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/>
                    <a:endParaRPr lang="tr-TR" altLang="tr-TR"/>
                  </a:p>
                </p:txBody>
              </p:sp>
            </p:grpSp>
          </p:grpSp>
        </p:grpSp>
        <p:grpSp>
          <p:nvGrpSpPr>
            <p:cNvPr id="60435" name="Group 85"/>
            <p:cNvGrpSpPr>
              <a:grpSpLocks/>
            </p:cNvGrpSpPr>
            <p:nvPr/>
          </p:nvGrpSpPr>
          <p:grpSpPr bwMode="auto">
            <a:xfrm>
              <a:off x="3917" y="1758"/>
              <a:ext cx="907" cy="228"/>
              <a:chOff x="397" y="906"/>
              <a:chExt cx="907" cy="228"/>
            </a:xfrm>
          </p:grpSpPr>
          <p:sp>
            <p:nvSpPr>
              <p:cNvPr id="60548" name="Rectangle 86"/>
              <p:cNvSpPr>
                <a:spLocks noChangeArrowheads="1"/>
              </p:cNvSpPr>
              <p:nvPr/>
            </p:nvSpPr>
            <p:spPr bwMode="auto">
              <a:xfrm>
                <a:off x="453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82</a:t>
                </a:r>
                <a:endParaRPr lang="en-US" altLang="tr-TR" sz="1800" b="1"/>
              </a:p>
            </p:txBody>
          </p:sp>
          <p:sp>
            <p:nvSpPr>
              <p:cNvPr id="60549" name="Rectangle 87"/>
              <p:cNvSpPr>
                <a:spLocks noChangeArrowheads="1"/>
              </p:cNvSpPr>
              <p:nvPr/>
            </p:nvSpPr>
            <p:spPr bwMode="auto">
              <a:xfrm>
                <a:off x="736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88</a:t>
                </a:r>
                <a:endParaRPr lang="en-US" altLang="tr-TR" sz="1800" b="1"/>
              </a:p>
            </p:txBody>
          </p:sp>
          <p:grpSp>
            <p:nvGrpSpPr>
              <p:cNvPr id="60550" name="Group 88"/>
              <p:cNvGrpSpPr>
                <a:grpSpLocks/>
              </p:cNvGrpSpPr>
              <p:nvPr/>
            </p:nvGrpSpPr>
            <p:grpSpPr bwMode="auto">
              <a:xfrm>
                <a:off x="680" y="906"/>
                <a:ext cx="57" cy="227"/>
                <a:chOff x="680" y="906"/>
                <a:chExt cx="57" cy="227"/>
              </a:xfrm>
            </p:grpSpPr>
            <p:sp>
              <p:nvSpPr>
                <p:cNvPr id="60561" name="Rectangle 89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62" name="AutoShape 90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60551" name="Rectangle 91"/>
              <p:cNvSpPr>
                <a:spLocks noChangeArrowheads="1"/>
              </p:cNvSpPr>
              <p:nvPr/>
            </p:nvSpPr>
            <p:spPr bwMode="auto">
              <a:xfrm>
                <a:off x="1020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93</a:t>
                </a:r>
                <a:endParaRPr lang="en-US" altLang="tr-TR" sz="1800" b="1"/>
              </a:p>
            </p:txBody>
          </p:sp>
          <p:grpSp>
            <p:nvGrpSpPr>
              <p:cNvPr id="60552" name="Group 92"/>
              <p:cNvGrpSpPr>
                <a:grpSpLocks/>
              </p:cNvGrpSpPr>
              <p:nvPr/>
            </p:nvGrpSpPr>
            <p:grpSpPr bwMode="auto">
              <a:xfrm>
                <a:off x="963" y="907"/>
                <a:ext cx="57" cy="227"/>
                <a:chOff x="680" y="906"/>
                <a:chExt cx="57" cy="227"/>
              </a:xfrm>
            </p:grpSpPr>
            <p:sp>
              <p:nvSpPr>
                <p:cNvPr id="60559" name="Rectangle 93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60" name="AutoShape 94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60553" name="Group 95"/>
              <p:cNvGrpSpPr>
                <a:grpSpLocks/>
              </p:cNvGrpSpPr>
              <p:nvPr/>
            </p:nvGrpSpPr>
            <p:grpSpPr bwMode="auto">
              <a:xfrm>
                <a:off x="397" y="907"/>
                <a:ext cx="57" cy="227"/>
                <a:chOff x="680" y="906"/>
                <a:chExt cx="57" cy="227"/>
              </a:xfrm>
            </p:grpSpPr>
            <p:sp>
              <p:nvSpPr>
                <p:cNvPr id="60557" name="Rectangle 96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58" name="AutoShape 97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60554" name="Group 98"/>
              <p:cNvGrpSpPr>
                <a:grpSpLocks/>
              </p:cNvGrpSpPr>
              <p:nvPr/>
            </p:nvGrpSpPr>
            <p:grpSpPr bwMode="auto">
              <a:xfrm>
                <a:off x="1247" y="906"/>
                <a:ext cx="57" cy="227"/>
                <a:chOff x="680" y="906"/>
                <a:chExt cx="57" cy="227"/>
              </a:xfrm>
            </p:grpSpPr>
            <p:sp>
              <p:nvSpPr>
                <p:cNvPr id="60555" name="Rectangle 99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56" name="AutoShape 100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grpSp>
          <p:nvGrpSpPr>
            <p:cNvPr id="60436" name="Group 101"/>
            <p:cNvGrpSpPr>
              <a:grpSpLocks/>
            </p:cNvGrpSpPr>
            <p:nvPr/>
          </p:nvGrpSpPr>
          <p:grpSpPr bwMode="auto">
            <a:xfrm>
              <a:off x="2788" y="1749"/>
              <a:ext cx="907" cy="228"/>
              <a:chOff x="397" y="906"/>
              <a:chExt cx="907" cy="228"/>
            </a:xfrm>
          </p:grpSpPr>
          <p:sp>
            <p:nvSpPr>
              <p:cNvPr id="60533" name="Rectangle 102"/>
              <p:cNvSpPr>
                <a:spLocks noChangeArrowheads="1"/>
              </p:cNvSpPr>
              <p:nvPr/>
            </p:nvSpPr>
            <p:spPr bwMode="auto">
              <a:xfrm>
                <a:off x="453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58</a:t>
                </a:r>
                <a:endParaRPr lang="en-US" altLang="tr-TR" sz="1800" b="1"/>
              </a:p>
            </p:txBody>
          </p:sp>
          <p:sp>
            <p:nvSpPr>
              <p:cNvPr id="60534" name="Rectangle 103"/>
              <p:cNvSpPr>
                <a:spLocks noChangeArrowheads="1"/>
              </p:cNvSpPr>
              <p:nvPr/>
            </p:nvSpPr>
            <p:spPr bwMode="auto">
              <a:xfrm>
                <a:off x="736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65</a:t>
                </a:r>
                <a:endParaRPr lang="en-US" altLang="tr-TR" sz="1800" b="1"/>
              </a:p>
            </p:txBody>
          </p:sp>
          <p:grpSp>
            <p:nvGrpSpPr>
              <p:cNvPr id="60535" name="Group 104"/>
              <p:cNvGrpSpPr>
                <a:grpSpLocks/>
              </p:cNvGrpSpPr>
              <p:nvPr/>
            </p:nvGrpSpPr>
            <p:grpSpPr bwMode="auto">
              <a:xfrm>
                <a:off x="680" y="906"/>
                <a:ext cx="57" cy="227"/>
                <a:chOff x="680" y="906"/>
                <a:chExt cx="57" cy="227"/>
              </a:xfrm>
            </p:grpSpPr>
            <p:sp>
              <p:nvSpPr>
                <p:cNvPr id="60546" name="Rectangle 105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47" name="AutoShape 106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60536" name="Rectangle 107"/>
              <p:cNvSpPr>
                <a:spLocks noChangeArrowheads="1"/>
              </p:cNvSpPr>
              <p:nvPr/>
            </p:nvSpPr>
            <p:spPr bwMode="auto">
              <a:xfrm>
                <a:off x="1020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71</a:t>
                </a:r>
                <a:endParaRPr lang="en-US" altLang="tr-TR" sz="1800" b="1"/>
              </a:p>
            </p:txBody>
          </p:sp>
          <p:grpSp>
            <p:nvGrpSpPr>
              <p:cNvPr id="60537" name="Group 108"/>
              <p:cNvGrpSpPr>
                <a:grpSpLocks/>
              </p:cNvGrpSpPr>
              <p:nvPr/>
            </p:nvGrpSpPr>
            <p:grpSpPr bwMode="auto">
              <a:xfrm>
                <a:off x="963" y="907"/>
                <a:ext cx="57" cy="227"/>
                <a:chOff x="680" y="906"/>
                <a:chExt cx="57" cy="227"/>
              </a:xfrm>
            </p:grpSpPr>
            <p:sp>
              <p:nvSpPr>
                <p:cNvPr id="60544" name="Rectangle 109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45" name="AutoShape 110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60538" name="Group 111"/>
              <p:cNvGrpSpPr>
                <a:grpSpLocks/>
              </p:cNvGrpSpPr>
              <p:nvPr/>
            </p:nvGrpSpPr>
            <p:grpSpPr bwMode="auto">
              <a:xfrm>
                <a:off x="397" y="907"/>
                <a:ext cx="57" cy="227"/>
                <a:chOff x="680" y="906"/>
                <a:chExt cx="57" cy="227"/>
              </a:xfrm>
            </p:grpSpPr>
            <p:sp>
              <p:nvSpPr>
                <p:cNvPr id="60542" name="Rectangle 112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43" name="AutoShape 113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60539" name="Group 114"/>
              <p:cNvGrpSpPr>
                <a:grpSpLocks/>
              </p:cNvGrpSpPr>
              <p:nvPr/>
            </p:nvGrpSpPr>
            <p:grpSpPr bwMode="auto">
              <a:xfrm>
                <a:off x="1247" y="906"/>
                <a:ext cx="57" cy="227"/>
                <a:chOff x="680" y="906"/>
                <a:chExt cx="57" cy="227"/>
              </a:xfrm>
            </p:grpSpPr>
            <p:sp>
              <p:nvSpPr>
                <p:cNvPr id="60540" name="Rectangle 115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41" name="AutoShape 116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grpSp>
          <p:nvGrpSpPr>
            <p:cNvPr id="60437" name="Group 117"/>
            <p:cNvGrpSpPr>
              <a:grpSpLocks/>
            </p:cNvGrpSpPr>
            <p:nvPr/>
          </p:nvGrpSpPr>
          <p:grpSpPr bwMode="auto">
            <a:xfrm>
              <a:off x="1727" y="1740"/>
              <a:ext cx="907" cy="228"/>
              <a:chOff x="397" y="906"/>
              <a:chExt cx="907" cy="228"/>
            </a:xfrm>
          </p:grpSpPr>
          <p:sp>
            <p:nvSpPr>
              <p:cNvPr id="60518" name="Rectangle 118"/>
              <p:cNvSpPr>
                <a:spLocks noChangeArrowheads="1"/>
              </p:cNvSpPr>
              <p:nvPr/>
            </p:nvSpPr>
            <p:spPr bwMode="auto">
              <a:xfrm>
                <a:off x="453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34</a:t>
                </a:r>
                <a:endParaRPr lang="en-US" altLang="tr-TR" sz="1800" b="1"/>
              </a:p>
            </p:txBody>
          </p:sp>
          <p:sp>
            <p:nvSpPr>
              <p:cNvPr id="60519" name="Rectangle 119"/>
              <p:cNvSpPr>
                <a:spLocks noChangeArrowheads="1"/>
              </p:cNvSpPr>
              <p:nvPr/>
            </p:nvSpPr>
            <p:spPr bwMode="auto">
              <a:xfrm>
                <a:off x="736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43</a:t>
                </a:r>
                <a:endParaRPr lang="en-US" altLang="tr-TR" sz="1800" b="1"/>
              </a:p>
            </p:txBody>
          </p:sp>
          <p:grpSp>
            <p:nvGrpSpPr>
              <p:cNvPr id="60520" name="Group 120"/>
              <p:cNvGrpSpPr>
                <a:grpSpLocks/>
              </p:cNvGrpSpPr>
              <p:nvPr/>
            </p:nvGrpSpPr>
            <p:grpSpPr bwMode="auto">
              <a:xfrm>
                <a:off x="680" y="906"/>
                <a:ext cx="57" cy="227"/>
                <a:chOff x="680" y="906"/>
                <a:chExt cx="57" cy="227"/>
              </a:xfrm>
            </p:grpSpPr>
            <p:sp>
              <p:nvSpPr>
                <p:cNvPr id="60531" name="Rectangle 121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32" name="AutoShape 122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sp>
            <p:nvSpPr>
              <p:cNvPr id="60521" name="Rectangle 123"/>
              <p:cNvSpPr>
                <a:spLocks noChangeArrowheads="1"/>
              </p:cNvSpPr>
              <p:nvPr/>
            </p:nvSpPr>
            <p:spPr bwMode="auto">
              <a:xfrm>
                <a:off x="1020" y="906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sz="1800" b="1"/>
                  <a:t>49</a:t>
                </a:r>
                <a:endParaRPr lang="en-US" altLang="tr-TR" sz="1800" b="1"/>
              </a:p>
            </p:txBody>
          </p:sp>
          <p:grpSp>
            <p:nvGrpSpPr>
              <p:cNvPr id="60522" name="Group 124"/>
              <p:cNvGrpSpPr>
                <a:grpSpLocks/>
              </p:cNvGrpSpPr>
              <p:nvPr/>
            </p:nvGrpSpPr>
            <p:grpSpPr bwMode="auto">
              <a:xfrm>
                <a:off x="963" y="907"/>
                <a:ext cx="57" cy="227"/>
                <a:chOff x="680" y="906"/>
                <a:chExt cx="57" cy="227"/>
              </a:xfrm>
            </p:grpSpPr>
            <p:sp>
              <p:nvSpPr>
                <p:cNvPr id="60529" name="Rectangle 125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30" name="AutoShape 126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60523" name="Group 127"/>
              <p:cNvGrpSpPr>
                <a:grpSpLocks/>
              </p:cNvGrpSpPr>
              <p:nvPr/>
            </p:nvGrpSpPr>
            <p:grpSpPr bwMode="auto">
              <a:xfrm>
                <a:off x="397" y="907"/>
                <a:ext cx="57" cy="227"/>
                <a:chOff x="680" y="906"/>
                <a:chExt cx="57" cy="227"/>
              </a:xfrm>
            </p:grpSpPr>
            <p:sp>
              <p:nvSpPr>
                <p:cNvPr id="60527" name="Rectangle 128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28" name="AutoShape 129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  <p:grpSp>
            <p:nvGrpSpPr>
              <p:cNvPr id="60524" name="Group 130"/>
              <p:cNvGrpSpPr>
                <a:grpSpLocks/>
              </p:cNvGrpSpPr>
              <p:nvPr/>
            </p:nvGrpSpPr>
            <p:grpSpPr bwMode="auto">
              <a:xfrm>
                <a:off x="1247" y="906"/>
                <a:ext cx="57" cy="227"/>
                <a:chOff x="680" y="906"/>
                <a:chExt cx="57" cy="227"/>
              </a:xfrm>
            </p:grpSpPr>
            <p:sp>
              <p:nvSpPr>
                <p:cNvPr id="60525" name="Rectangle 131"/>
                <p:cNvSpPr>
                  <a:spLocks noChangeArrowheads="1"/>
                </p:cNvSpPr>
                <p:nvPr/>
              </p:nvSpPr>
              <p:spPr bwMode="auto">
                <a:xfrm>
                  <a:off x="680" y="906"/>
                  <a:ext cx="57" cy="227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tr-TR" altLang="tr-TR" sz="1800" b="1"/>
                </a:p>
              </p:txBody>
            </p:sp>
            <p:sp>
              <p:nvSpPr>
                <p:cNvPr id="60526" name="AutoShape 132"/>
                <p:cNvSpPr>
                  <a:spLocks noChangeArrowheads="1"/>
                </p:cNvSpPr>
                <p:nvPr/>
              </p:nvSpPr>
              <p:spPr bwMode="auto">
                <a:xfrm>
                  <a:off x="695" y="1008"/>
                  <a:ext cx="23" cy="23"/>
                </a:xfrm>
                <a:prstGeom prst="octagon">
                  <a:avLst>
                    <a:gd name="adj" fmla="val 35417"/>
                  </a:avLst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tr-TR" altLang="tr-TR"/>
                </a:p>
              </p:txBody>
            </p:sp>
          </p:grpSp>
        </p:grpSp>
        <p:cxnSp>
          <p:nvCxnSpPr>
            <p:cNvPr id="60438" name="AutoShape 135"/>
            <p:cNvCxnSpPr>
              <a:cxnSpLocks noChangeShapeType="1"/>
              <a:stCxn id="60427" idx="0"/>
              <a:endCxn id="60574" idx="2"/>
            </p:cNvCxnSpPr>
            <p:nvPr/>
          </p:nvCxnSpPr>
          <p:spPr bwMode="auto">
            <a:xfrm flipV="1">
              <a:off x="1013" y="1179"/>
              <a:ext cx="1492" cy="5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39" name="AutoShape 136"/>
            <p:cNvCxnSpPr>
              <a:cxnSpLocks noChangeShapeType="1"/>
              <a:stCxn id="60519" idx="0"/>
              <a:endCxn id="60578" idx="2"/>
            </p:cNvCxnSpPr>
            <p:nvPr/>
          </p:nvCxnSpPr>
          <p:spPr bwMode="auto">
            <a:xfrm flipV="1">
              <a:off x="2180" y="1180"/>
              <a:ext cx="608" cy="5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0" name="AutoShape 137"/>
            <p:cNvCxnSpPr>
              <a:cxnSpLocks noChangeShapeType="1"/>
              <a:stCxn id="60534" idx="0"/>
              <a:endCxn id="60576" idx="2"/>
            </p:cNvCxnSpPr>
            <p:nvPr/>
          </p:nvCxnSpPr>
          <p:spPr bwMode="auto">
            <a:xfrm flipH="1" flipV="1">
              <a:off x="3071" y="1179"/>
              <a:ext cx="170" cy="5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1" name="AutoShape 138"/>
            <p:cNvCxnSpPr>
              <a:cxnSpLocks noChangeShapeType="1"/>
              <a:stCxn id="60572" idx="2"/>
              <a:endCxn id="60549" idx="0"/>
            </p:cNvCxnSpPr>
            <p:nvPr/>
          </p:nvCxnSpPr>
          <p:spPr bwMode="auto">
            <a:xfrm>
              <a:off x="3355" y="1180"/>
              <a:ext cx="1015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2" name="AutoShape 151"/>
            <p:cNvCxnSpPr>
              <a:cxnSpLocks noChangeShapeType="1"/>
              <a:stCxn id="60582" idx="2"/>
              <a:endCxn id="60425" idx="0"/>
            </p:cNvCxnSpPr>
            <p:nvPr/>
          </p:nvCxnSpPr>
          <p:spPr bwMode="auto">
            <a:xfrm flipH="1">
              <a:off x="192" y="1856"/>
              <a:ext cx="395" cy="8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43" name="AutoShape 152"/>
            <p:cNvCxnSpPr>
              <a:cxnSpLocks noChangeShapeType="1"/>
              <a:stCxn id="60586" idx="2"/>
              <a:endCxn id="60516" idx="0"/>
            </p:cNvCxnSpPr>
            <p:nvPr/>
          </p:nvCxnSpPr>
          <p:spPr bwMode="auto">
            <a:xfrm flipH="1">
              <a:off x="555" y="1858"/>
              <a:ext cx="315" cy="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0444" name="Group 241"/>
            <p:cNvGrpSpPr>
              <a:grpSpLocks/>
            </p:cNvGrpSpPr>
            <p:nvPr/>
          </p:nvGrpSpPr>
          <p:grpSpPr bwMode="auto">
            <a:xfrm>
              <a:off x="385" y="2720"/>
              <a:ext cx="339" cy="227"/>
              <a:chOff x="385" y="2720"/>
              <a:chExt cx="339" cy="227"/>
            </a:xfrm>
          </p:grpSpPr>
          <p:sp>
            <p:nvSpPr>
              <p:cNvPr id="60515" name="Rectangle 154"/>
              <p:cNvSpPr>
                <a:spLocks noChangeArrowheads="1"/>
              </p:cNvSpPr>
              <p:nvPr/>
            </p:nvSpPr>
            <p:spPr bwMode="auto">
              <a:xfrm>
                <a:off x="385" y="2720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9</a:t>
                </a:r>
              </a:p>
            </p:txBody>
          </p:sp>
          <p:sp>
            <p:nvSpPr>
              <p:cNvPr id="60516" name="Rectangle 155"/>
              <p:cNvSpPr>
                <a:spLocks noChangeArrowheads="1"/>
              </p:cNvSpPr>
              <p:nvPr/>
            </p:nvSpPr>
            <p:spPr bwMode="auto">
              <a:xfrm>
                <a:off x="498" y="2720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11</a:t>
                </a:r>
              </a:p>
            </p:txBody>
          </p:sp>
          <p:sp>
            <p:nvSpPr>
              <p:cNvPr id="60517" name="Rectangle 156"/>
              <p:cNvSpPr>
                <a:spLocks noChangeArrowheads="1"/>
              </p:cNvSpPr>
              <p:nvPr/>
            </p:nvSpPr>
            <p:spPr bwMode="auto">
              <a:xfrm>
                <a:off x="611" y="2720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12</a:t>
                </a:r>
              </a:p>
            </p:txBody>
          </p:sp>
        </p:grpSp>
        <p:sp>
          <p:nvSpPr>
            <p:cNvPr id="60445" name="Rectangle 163"/>
            <p:cNvSpPr>
              <a:spLocks noChangeArrowheads="1"/>
            </p:cNvSpPr>
            <p:nvPr/>
          </p:nvSpPr>
          <p:spPr bwMode="auto">
            <a:xfrm>
              <a:off x="74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14</a:t>
              </a:r>
            </a:p>
          </p:txBody>
        </p:sp>
        <p:sp>
          <p:nvSpPr>
            <p:cNvPr id="60446" name="Rectangle 164"/>
            <p:cNvSpPr>
              <a:spLocks noChangeArrowheads="1"/>
            </p:cNvSpPr>
            <p:nvPr/>
          </p:nvSpPr>
          <p:spPr bwMode="auto">
            <a:xfrm>
              <a:off x="86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15</a:t>
              </a:r>
              <a:endParaRPr lang="en-US" altLang="tr-TR" b="1"/>
            </a:p>
          </p:txBody>
        </p:sp>
        <p:sp>
          <p:nvSpPr>
            <p:cNvPr id="60447" name="Rectangle 165"/>
            <p:cNvSpPr>
              <a:spLocks noChangeArrowheads="1"/>
            </p:cNvSpPr>
            <p:nvPr/>
          </p:nvSpPr>
          <p:spPr bwMode="auto">
            <a:xfrm>
              <a:off x="974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16</a:t>
              </a:r>
              <a:endParaRPr lang="en-US" altLang="tr-TR" b="1"/>
            </a:p>
          </p:txBody>
        </p:sp>
        <p:grpSp>
          <p:nvGrpSpPr>
            <p:cNvPr id="60448" name="Group 166"/>
            <p:cNvGrpSpPr>
              <a:grpSpLocks/>
            </p:cNvGrpSpPr>
            <p:nvPr/>
          </p:nvGrpSpPr>
          <p:grpSpPr bwMode="auto">
            <a:xfrm>
              <a:off x="1110" y="2720"/>
              <a:ext cx="339" cy="227"/>
              <a:chOff x="680" y="3173"/>
              <a:chExt cx="339" cy="227"/>
            </a:xfrm>
          </p:grpSpPr>
          <p:sp>
            <p:nvSpPr>
              <p:cNvPr id="60512" name="Rectangle 167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18</a:t>
                </a:r>
                <a:endParaRPr lang="en-US" altLang="tr-TR" b="1"/>
              </a:p>
            </p:txBody>
          </p:sp>
          <p:sp>
            <p:nvSpPr>
              <p:cNvPr id="60513" name="Rectangle 168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19</a:t>
                </a:r>
                <a:endParaRPr lang="en-US" altLang="tr-TR" b="1"/>
              </a:p>
            </p:txBody>
          </p:sp>
          <p:sp>
            <p:nvSpPr>
              <p:cNvPr id="60514" name="Rectangle 169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20</a:t>
                </a:r>
                <a:endParaRPr lang="en-US" altLang="tr-TR" b="1"/>
              </a:p>
            </p:txBody>
          </p:sp>
        </p:grpSp>
        <p:grpSp>
          <p:nvGrpSpPr>
            <p:cNvPr id="60449" name="Group 170"/>
            <p:cNvGrpSpPr>
              <a:grpSpLocks/>
            </p:cNvGrpSpPr>
            <p:nvPr/>
          </p:nvGrpSpPr>
          <p:grpSpPr bwMode="auto">
            <a:xfrm>
              <a:off x="1473" y="2720"/>
              <a:ext cx="339" cy="227"/>
              <a:chOff x="680" y="3173"/>
              <a:chExt cx="339" cy="227"/>
            </a:xfrm>
          </p:grpSpPr>
          <p:sp>
            <p:nvSpPr>
              <p:cNvPr id="60509" name="Rectangle 171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27</a:t>
                </a:r>
                <a:endParaRPr lang="en-US" altLang="tr-TR" b="1"/>
              </a:p>
            </p:txBody>
          </p:sp>
          <p:sp>
            <p:nvSpPr>
              <p:cNvPr id="60510" name="Rectangle 172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29</a:t>
                </a:r>
                <a:endParaRPr lang="en-US" altLang="tr-TR" b="1"/>
              </a:p>
            </p:txBody>
          </p:sp>
          <p:sp>
            <p:nvSpPr>
              <p:cNvPr id="60511" name="Rectangle 173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32</a:t>
                </a:r>
                <a:endParaRPr lang="en-US" altLang="tr-TR" b="1"/>
              </a:p>
            </p:txBody>
          </p:sp>
        </p:grpSp>
        <p:grpSp>
          <p:nvGrpSpPr>
            <p:cNvPr id="60450" name="Group 174"/>
            <p:cNvGrpSpPr>
              <a:grpSpLocks/>
            </p:cNvGrpSpPr>
            <p:nvPr/>
          </p:nvGrpSpPr>
          <p:grpSpPr bwMode="auto">
            <a:xfrm>
              <a:off x="1836" y="2720"/>
              <a:ext cx="339" cy="227"/>
              <a:chOff x="680" y="3173"/>
              <a:chExt cx="339" cy="227"/>
            </a:xfrm>
          </p:grpSpPr>
          <p:sp>
            <p:nvSpPr>
              <p:cNvPr id="60506" name="Rectangle 175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40</a:t>
                </a:r>
                <a:endParaRPr lang="en-US" altLang="tr-TR" b="1"/>
              </a:p>
            </p:txBody>
          </p:sp>
          <p:sp>
            <p:nvSpPr>
              <p:cNvPr id="60507" name="Rectangle 176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41</a:t>
                </a:r>
                <a:endParaRPr lang="en-US" altLang="tr-TR" b="1"/>
              </a:p>
            </p:txBody>
          </p:sp>
          <p:sp>
            <p:nvSpPr>
              <p:cNvPr id="60508" name="Rectangle 177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42</a:t>
                </a:r>
                <a:endParaRPr lang="en-US" altLang="tr-TR" b="1"/>
              </a:p>
            </p:txBody>
          </p:sp>
        </p:grpSp>
        <p:grpSp>
          <p:nvGrpSpPr>
            <p:cNvPr id="60451" name="Group 178"/>
            <p:cNvGrpSpPr>
              <a:grpSpLocks/>
            </p:cNvGrpSpPr>
            <p:nvPr/>
          </p:nvGrpSpPr>
          <p:grpSpPr bwMode="auto">
            <a:xfrm>
              <a:off x="2199" y="2720"/>
              <a:ext cx="339" cy="227"/>
              <a:chOff x="680" y="3173"/>
              <a:chExt cx="339" cy="227"/>
            </a:xfrm>
          </p:grpSpPr>
          <p:sp>
            <p:nvSpPr>
              <p:cNvPr id="60503" name="Rectangle 179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45</a:t>
                </a:r>
                <a:endParaRPr lang="en-US" altLang="tr-TR" b="1"/>
              </a:p>
            </p:txBody>
          </p:sp>
          <p:sp>
            <p:nvSpPr>
              <p:cNvPr id="60504" name="Rectangle 180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47</a:t>
                </a:r>
                <a:endParaRPr lang="en-US" altLang="tr-TR" b="1"/>
              </a:p>
            </p:txBody>
          </p:sp>
          <p:sp>
            <p:nvSpPr>
              <p:cNvPr id="60505" name="Rectangle 181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48</a:t>
                </a:r>
                <a:endParaRPr lang="en-US" altLang="tr-TR" b="1"/>
              </a:p>
            </p:txBody>
          </p:sp>
        </p:grpSp>
        <p:grpSp>
          <p:nvGrpSpPr>
            <p:cNvPr id="60452" name="Group 182"/>
            <p:cNvGrpSpPr>
              <a:grpSpLocks/>
            </p:cNvGrpSpPr>
            <p:nvPr/>
          </p:nvGrpSpPr>
          <p:grpSpPr bwMode="auto">
            <a:xfrm>
              <a:off x="2561" y="2720"/>
              <a:ext cx="339" cy="227"/>
              <a:chOff x="680" y="3173"/>
              <a:chExt cx="339" cy="227"/>
            </a:xfrm>
          </p:grpSpPr>
          <p:sp>
            <p:nvSpPr>
              <p:cNvPr id="60500" name="Rectangle 183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50</a:t>
                </a:r>
                <a:endParaRPr lang="en-US" altLang="tr-TR" b="1"/>
              </a:p>
            </p:txBody>
          </p:sp>
          <p:sp>
            <p:nvSpPr>
              <p:cNvPr id="60501" name="Rectangle 184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51</a:t>
                </a:r>
                <a:endParaRPr lang="en-US" altLang="tr-TR" b="1"/>
              </a:p>
            </p:txBody>
          </p:sp>
          <p:sp>
            <p:nvSpPr>
              <p:cNvPr id="60502" name="Rectangle 185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52</a:t>
                </a:r>
                <a:endParaRPr lang="en-US" altLang="tr-TR" b="1"/>
              </a:p>
            </p:txBody>
          </p:sp>
        </p:grpSp>
        <p:grpSp>
          <p:nvGrpSpPr>
            <p:cNvPr id="60453" name="Group 186"/>
            <p:cNvGrpSpPr>
              <a:grpSpLocks/>
            </p:cNvGrpSpPr>
            <p:nvPr/>
          </p:nvGrpSpPr>
          <p:grpSpPr bwMode="auto">
            <a:xfrm>
              <a:off x="2924" y="2720"/>
              <a:ext cx="339" cy="227"/>
              <a:chOff x="680" y="3173"/>
              <a:chExt cx="339" cy="227"/>
            </a:xfrm>
          </p:grpSpPr>
          <p:sp>
            <p:nvSpPr>
              <p:cNvPr id="60497" name="Rectangle 187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54</a:t>
                </a:r>
                <a:endParaRPr lang="en-US" altLang="tr-TR" b="1"/>
              </a:p>
            </p:txBody>
          </p:sp>
          <p:sp>
            <p:nvSpPr>
              <p:cNvPr id="60498" name="Rectangle 188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55</a:t>
                </a:r>
                <a:endParaRPr lang="en-US" altLang="tr-TR" b="1"/>
              </a:p>
            </p:txBody>
          </p:sp>
          <p:sp>
            <p:nvSpPr>
              <p:cNvPr id="60499" name="Rectangle 189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57</a:t>
                </a:r>
                <a:endParaRPr lang="en-US" altLang="tr-TR" b="1"/>
              </a:p>
            </p:txBody>
          </p:sp>
        </p:grpSp>
        <p:grpSp>
          <p:nvGrpSpPr>
            <p:cNvPr id="60454" name="Group 190"/>
            <p:cNvGrpSpPr>
              <a:grpSpLocks/>
            </p:cNvGrpSpPr>
            <p:nvPr/>
          </p:nvGrpSpPr>
          <p:grpSpPr bwMode="auto">
            <a:xfrm>
              <a:off x="3287" y="2720"/>
              <a:ext cx="339" cy="227"/>
              <a:chOff x="680" y="3173"/>
              <a:chExt cx="339" cy="227"/>
            </a:xfrm>
          </p:grpSpPr>
          <p:sp>
            <p:nvSpPr>
              <p:cNvPr id="60494" name="Rectangle 191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60</a:t>
                </a:r>
                <a:endParaRPr lang="en-US" altLang="tr-TR" b="1"/>
              </a:p>
            </p:txBody>
          </p:sp>
          <p:sp>
            <p:nvSpPr>
              <p:cNvPr id="60495" name="Rectangle 192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61</a:t>
                </a:r>
                <a:endParaRPr lang="en-US" altLang="tr-TR" b="1"/>
              </a:p>
            </p:txBody>
          </p:sp>
          <p:sp>
            <p:nvSpPr>
              <p:cNvPr id="60496" name="Rectangle 193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63</a:t>
                </a:r>
                <a:endParaRPr lang="en-US" altLang="tr-TR" b="1"/>
              </a:p>
            </p:txBody>
          </p:sp>
        </p:grpSp>
        <p:grpSp>
          <p:nvGrpSpPr>
            <p:cNvPr id="60455" name="Group 194"/>
            <p:cNvGrpSpPr>
              <a:grpSpLocks/>
            </p:cNvGrpSpPr>
            <p:nvPr/>
          </p:nvGrpSpPr>
          <p:grpSpPr bwMode="auto">
            <a:xfrm>
              <a:off x="3649" y="2720"/>
              <a:ext cx="339" cy="227"/>
              <a:chOff x="680" y="3173"/>
              <a:chExt cx="339" cy="227"/>
            </a:xfrm>
          </p:grpSpPr>
          <p:sp>
            <p:nvSpPr>
              <p:cNvPr id="60491" name="Rectangle 195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67</a:t>
                </a:r>
                <a:endParaRPr lang="en-US" altLang="tr-TR" b="1"/>
              </a:p>
            </p:txBody>
          </p:sp>
          <p:sp>
            <p:nvSpPr>
              <p:cNvPr id="60492" name="Rectangle 196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68</a:t>
                </a:r>
                <a:endParaRPr lang="en-US" altLang="tr-TR" b="1"/>
              </a:p>
            </p:txBody>
          </p:sp>
          <p:sp>
            <p:nvSpPr>
              <p:cNvPr id="60493" name="Rectangle 197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70</a:t>
                </a:r>
                <a:endParaRPr lang="en-US" altLang="tr-TR" b="1"/>
              </a:p>
            </p:txBody>
          </p:sp>
        </p:grpSp>
        <p:grpSp>
          <p:nvGrpSpPr>
            <p:cNvPr id="60456" name="Group 198"/>
            <p:cNvGrpSpPr>
              <a:grpSpLocks/>
            </p:cNvGrpSpPr>
            <p:nvPr/>
          </p:nvGrpSpPr>
          <p:grpSpPr bwMode="auto">
            <a:xfrm>
              <a:off x="4012" y="2720"/>
              <a:ext cx="339" cy="227"/>
              <a:chOff x="680" y="3173"/>
              <a:chExt cx="339" cy="227"/>
            </a:xfrm>
          </p:grpSpPr>
          <p:sp>
            <p:nvSpPr>
              <p:cNvPr id="60488" name="Rectangle 199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73</a:t>
                </a:r>
                <a:endParaRPr lang="en-US" altLang="tr-TR" b="1"/>
              </a:p>
            </p:txBody>
          </p:sp>
          <p:sp>
            <p:nvSpPr>
              <p:cNvPr id="60489" name="Rectangle 200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74</a:t>
                </a:r>
                <a:endParaRPr lang="en-US" altLang="tr-TR" b="1"/>
              </a:p>
            </p:txBody>
          </p:sp>
          <p:sp>
            <p:nvSpPr>
              <p:cNvPr id="60490" name="Rectangle 201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76</a:t>
                </a:r>
                <a:endParaRPr lang="en-US" altLang="tr-TR" b="1"/>
              </a:p>
            </p:txBody>
          </p:sp>
        </p:grpSp>
        <p:grpSp>
          <p:nvGrpSpPr>
            <p:cNvPr id="60457" name="Group 202"/>
            <p:cNvGrpSpPr>
              <a:grpSpLocks/>
            </p:cNvGrpSpPr>
            <p:nvPr/>
          </p:nvGrpSpPr>
          <p:grpSpPr bwMode="auto">
            <a:xfrm>
              <a:off x="4375" y="2720"/>
              <a:ext cx="339" cy="227"/>
              <a:chOff x="680" y="3173"/>
              <a:chExt cx="339" cy="227"/>
            </a:xfrm>
          </p:grpSpPr>
          <p:sp>
            <p:nvSpPr>
              <p:cNvPr id="60485" name="Rectangle 203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78</a:t>
                </a:r>
                <a:endParaRPr lang="en-US" altLang="tr-TR" b="1"/>
              </a:p>
            </p:txBody>
          </p:sp>
          <p:sp>
            <p:nvSpPr>
              <p:cNvPr id="60486" name="Rectangle 204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79</a:t>
                </a:r>
                <a:endParaRPr lang="en-US" altLang="tr-TR" b="1"/>
              </a:p>
            </p:txBody>
          </p:sp>
          <p:sp>
            <p:nvSpPr>
              <p:cNvPr id="60487" name="Rectangle 205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81</a:t>
                </a:r>
                <a:endParaRPr lang="en-US" altLang="tr-TR" b="1"/>
              </a:p>
            </p:txBody>
          </p:sp>
        </p:grpSp>
        <p:grpSp>
          <p:nvGrpSpPr>
            <p:cNvPr id="60458" name="Group 206"/>
            <p:cNvGrpSpPr>
              <a:grpSpLocks/>
            </p:cNvGrpSpPr>
            <p:nvPr/>
          </p:nvGrpSpPr>
          <p:grpSpPr bwMode="auto">
            <a:xfrm>
              <a:off x="4738" y="2720"/>
              <a:ext cx="339" cy="227"/>
              <a:chOff x="680" y="3173"/>
              <a:chExt cx="339" cy="227"/>
            </a:xfrm>
          </p:grpSpPr>
          <p:sp>
            <p:nvSpPr>
              <p:cNvPr id="60482" name="Rectangle 207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84</a:t>
                </a:r>
                <a:endParaRPr lang="en-US" altLang="tr-TR" b="1"/>
              </a:p>
            </p:txBody>
          </p:sp>
          <p:sp>
            <p:nvSpPr>
              <p:cNvPr id="60483" name="Rectangle 208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85</a:t>
                </a:r>
                <a:endParaRPr lang="en-US" altLang="tr-TR" b="1"/>
              </a:p>
            </p:txBody>
          </p:sp>
          <p:sp>
            <p:nvSpPr>
              <p:cNvPr id="60484" name="Rectangle 209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86</a:t>
                </a:r>
                <a:endParaRPr lang="en-US" altLang="tr-TR" b="1"/>
              </a:p>
            </p:txBody>
          </p:sp>
        </p:grpSp>
        <p:grpSp>
          <p:nvGrpSpPr>
            <p:cNvPr id="60459" name="Group 210"/>
            <p:cNvGrpSpPr>
              <a:grpSpLocks/>
            </p:cNvGrpSpPr>
            <p:nvPr/>
          </p:nvGrpSpPr>
          <p:grpSpPr bwMode="auto">
            <a:xfrm>
              <a:off x="5100" y="2720"/>
              <a:ext cx="339" cy="227"/>
              <a:chOff x="680" y="3173"/>
              <a:chExt cx="339" cy="227"/>
            </a:xfrm>
          </p:grpSpPr>
          <p:sp>
            <p:nvSpPr>
              <p:cNvPr id="60479" name="Rectangle 211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89</a:t>
                </a:r>
                <a:endParaRPr lang="en-US" altLang="tr-TR" b="1"/>
              </a:p>
            </p:txBody>
          </p:sp>
          <p:sp>
            <p:nvSpPr>
              <p:cNvPr id="60480" name="Rectangle 212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90</a:t>
                </a:r>
                <a:endParaRPr lang="en-US" altLang="tr-TR" b="1"/>
              </a:p>
            </p:txBody>
          </p:sp>
          <p:sp>
            <p:nvSpPr>
              <p:cNvPr id="60481" name="Rectangle 213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92</a:t>
                </a:r>
                <a:endParaRPr lang="en-US" altLang="tr-TR" b="1"/>
              </a:p>
            </p:txBody>
          </p:sp>
        </p:grpSp>
        <p:cxnSp>
          <p:nvCxnSpPr>
            <p:cNvPr id="60460" name="AutoShape 218"/>
            <p:cNvCxnSpPr>
              <a:cxnSpLocks noChangeShapeType="1"/>
              <a:stCxn id="60584" idx="2"/>
              <a:endCxn id="60446" idx="0"/>
            </p:cNvCxnSpPr>
            <p:nvPr/>
          </p:nvCxnSpPr>
          <p:spPr bwMode="auto">
            <a:xfrm flipH="1">
              <a:off x="918" y="1856"/>
              <a:ext cx="235" cy="8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1" name="AutoShape 219"/>
            <p:cNvCxnSpPr>
              <a:cxnSpLocks noChangeShapeType="1"/>
              <a:stCxn id="60580" idx="2"/>
              <a:endCxn id="60513" idx="0"/>
            </p:cNvCxnSpPr>
            <p:nvPr/>
          </p:nvCxnSpPr>
          <p:spPr bwMode="auto">
            <a:xfrm flipH="1">
              <a:off x="1280" y="1858"/>
              <a:ext cx="157" cy="8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2" name="AutoShape 220"/>
            <p:cNvCxnSpPr>
              <a:cxnSpLocks noChangeShapeType="1"/>
              <a:stCxn id="60528" idx="2"/>
              <a:endCxn id="60510" idx="0"/>
            </p:cNvCxnSpPr>
            <p:nvPr/>
          </p:nvCxnSpPr>
          <p:spPr bwMode="auto">
            <a:xfrm flipH="1">
              <a:off x="1643" y="1866"/>
              <a:ext cx="111" cy="8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3" name="AutoShape 221"/>
            <p:cNvCxnSpPr>
              <a:cxnSpLocks noChangeShapeType="1"/>
              <a:stCxn id="60532" idx="2"/>
              <a:endCxn id="60507" idx="0"/>
            </p:cNvCxnSpPr>
            <p:nvPr/>
          </p:nvCxnSpPr>
          <p:spPr bwMode="auto">
            <a:xfrm flipH="1">
              <a:off x="2006" y="1865"/>
              <a:ext cx="31" cy="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4" name="AutoShape 222"/>
            <p:cNvCxnSpPr>
              <a:cxnSpLocks noChangeShapeType="1"/>
              <a:stCxn id="60530" idx="2"/>
              <a:endCxn id="60504" idx="0"/>
            </p:cNvCxnSpPr>
            <p:nvPr/>
          </p:nvCxnSpPr>
          <p:spPr bwMode="auto">
            <a:xfrm>
              <a:off x="2320" y="1866"/>
              <a:ext cx="49" cy="8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5" name="AutoShape 223"/>
            <p:cNvCxnSpPr>
              <a:cxnSpLocks noChangeShapeType="1"/>
              <a:stCxn id="60526" idx="2"/>
              <a:endCxn id="60501" idx="0"/>
            </p:cNvCxnSpPr>
            <p:nvPr/>
          </p:nvCxnSpPr>
          <p:spPr bwMode="auto">
            <a:xfrm>
              <a:off x="2604" y="1865"/>
              <a:ext cx="127" cy="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6" name="AutoShape 224"/>
            <p:cNvCxnSpPr>
              <a:cxnSpLocks noChangeShapeType="1"/>
              <a:stCxn id="60543" idx="2"/>
              <a:endCxn id="60498" idx="0"/>
            </p:cNvCxnSpPr>
            <p:nvPr/>
          </p:nvCxnSpPr>
          <p:spPr bwMode="auto">
            <a:xfrm>
              <a:off x="2815" y="1875"/>
              <a:ext cx="279" cy="8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7" name="AutoShape 225"/>
            <p:cNvCxnSpPr>
              <a:cxnSpLocks noChangeShapeType="1"/>
              <a:stCxn id="60547" idx="2"/>
              <a:endCxn id="60495" idx="0"/>
            </p:cNvCxnSpPr>
            <p:nvPr/>
          </p:nvCxnSpPr>
          <p:spPr bwMode="auto">
            <a:xfrm>
              <a:off x="3098" y="1874"/>
              <a:ext cx="359" cy="8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8" name="AutoShape 226"/>
            <p:cNvCxnSpPr>
              <a:cxnSpLocks noChangeShapeType="1"/>
              <a:stCxn id="60545" idx="2"/>
              <a:endCxn id="60492" idx="0"/>
            </p:cNvCxnSpPr>
            <p:nvPr/>
          </p:nvCxnSpPr>
          <p:spPr bwMode="auto">
            <a:xfrm>
              <a:off x="3381" y="1875"/>
              <a:ext cx="438" cy="8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69" name="AutoShape 227"/>
            <p:cNvCxnSpPr>
              <a:cxnSpLocks noChangeShapeType="1"/>
              <a:stCxn id="60541" idx="2"/>
              <a:endCxn id="60489" idx="0"/>
            </p:cNvCxnSpPr>
            <p:nvPr/>
          </p:nvCxnSpPr>
          <p:spPr bwMode="auto">
            <a:xfrm>
              <a:off x="3665" y="1874"/>
              <a:ext cx="517" cy="8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0470" name="Group 228"/>
            <p:cNvGrpSpPr>
              <a:grpSpLocks/>
            </p:cNvGrpSpPr>
            <p:nvPr/>
          </p:nvGrpSpPr>
          <p:grpSpPr bwMode="auto">
            <a:xfrm>
              <a:off x="5383" y="2445"/>
              <a:ext cx="339" cy="227"/>
              <a:chOff x="680" y="3173"/>
              <a:chExt cx="339" cy="227"/>
            </a:xfrm>
          </p:grpSpPr>
          <p:sp>
            <p:nvSpPr>
              <p:cNvPr id="60476" name="Rectangle 229"/>
              <p:cNvSpPr>
                <a:spLocks noChangeArrowheads="1"/>
              </p:cNvSpPr>
              <p:nvPr/>
            </p:nvSpPr>
            <p:spPr bwMode="auto">
              <a:xfrm>
                <a:off x="680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94</a:t>
                </a:r>
                <a:endParaRPr lang="en-US" altLang="tr-TR" b="1"/>
              </a:p>
            </p:txBody>
          </p:sp>
          <p:sp>
            <p:nvSpPr>
              <p:cNvPr id="60477" name="Rectangle 230"/>
              <p:cNvSpPr>
                <a:spLocks noChangeArrowheads="1"/>
              </p:cNvSpPr>
              <p:nvPr/>
            </p:nvSpPr>
            <p:spPr bwMode="auto">
              <a:xfrm>
                <a:off x="793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97</a:t>
                </a:r>
                <a:endParaRPr lang="en-US" altLang="tr-TR" b="1"/>
              </a:p>
            </p:txBody>
          </p:sp>
          <p:sp>
            <p:nvSpPr>
              <p:cNvPr id="60478" name="Rectangle 231"/>
              <p:cNvSpPr>
                <a:spLocks noChangeArrowheads="1"/>
              </p:cNvSpPr>
              <p:nvPr/>
            </p:nvSpPr>
            <p:spPr bwMode="auto">
              <a:xfrm>
                <a:off x="906" y="3173"/>
                <a:ext cx="113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tr-TR" altLang="tr-TR" b="1"/>
                  <a:t>99</a:t>
                </a:r>
                <a:endParaRPr lang="en-US" altLang="tr-TR" b="1"/>
              </a:p>
            </p:txBody>
          </p:sp>
        </p:grpSp>
        <p:cxnSp>
          <p:nvCxnSpPr>
            <p:cNvPr id="60471" name="AutoShape 232"/>
            <p:cNvCxnSpPr>
              <a:cxnSpLocks noChangeShapeType="1"/>
              <a:stCxn id="60558" idx="2"/>
              <a:endCxn id="60486" idx="0"/>
            </p:cNvCxnSpPr>
            <p:nvPr/>
          </p:nvCxnSpPr>
          <p:spPr bwMode="auto">
            <a:xfrm>
              <a:off x="3944" y="1884"/>
              <a:ext cx="601" cy="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2" name="AutoShape 233"/>
            <p:cNvCxnSpPr>
              <a:cxnSpLocks noChangeShapeType="1"/>
              <a:stCxn id="60562" idx="2"/>
              <a:endCxn id="60483" idx="0"/>
            </p:cNvCxnSpPr>
            <p:nvPr/>
          </p:nvCxnSpPr>
          <p:spPr bwMode="auto">
            <a:xfrm>
              <a:off x="4227" y="1883"/>
              <a:ext cx="681" cy="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3" name="AutoShape 234"/>
            <p:cNvCxnSpPr>
              <a:cxnSpLocks noChangeShapeType="1"/>
              <a:stCxn id="60560" idx="2"/>
              <a:endCxn id="60480" idx="0"/>
            </p:cNvCxnSpPr>
            <p:nvPr/>
          </p:nvCxnSpPr>
          <p:spPr bwMode="auto">
            <a:xfrm>
              <a:off x="4510" y="1884"/>
              <a:ext cx="760" cy="8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74" name="AutoShape 235"/>
            <p:cNvCxnSpPr>
              <a:cxnSpLocks noChangeShapeType="1"/>
              <a:stCxn id="60556" idx="2"/>
              <a:endCxn id="60477" idx="0"/>
            </p:cNvCxnSpPr>
            <p:nvPr/>
          </p:nvCxnSpPr>
          <p:spPr bwMode="auto">
            <a:xfrm>
              <a:off x="4794" y="1883"/>
              <a:ext cx="759" cy="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475" name="Line 245"/>
            <p:cNvSpPr>
              <a:spLocks noChangeShapeType="1"/>
            </p:cNvSpPr>
            <p:nvPr/>
          </p:nvSpPr>
          <p:spPr bwMode="auto">
            <a:xfrm>
              <a:off x="3160" y="1344"/>
              <a:ext cx="120" cy="392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1EB0D9-A12B-4B92-AF6D-66D40B93B5BE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9DFA10-9033-403B-A0DC-5420D897412D}" type="slidenum">
              <a:rPr lang="en-US" altLang="tr-TR"/>
              <a:pPr eaLnBrk="1" hangingPunct="1"/>
              <a:t>58</a:t>
            </a:fld>
            <a:endParaRPr lang="en-US" altLang="tr-TR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B-Trees:</a:t>
            </a:r>
            <a:r>
              <a:rPr lang="en-US" altLang="tr-TR"/>
              <a:t> Example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61451" name="Group 11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61614" name="Rectangle 1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15" name="AutoShape 1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1452" name="Rectangle 14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61453" name="Group 15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61612" name="Rectangle 1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13" name="AutoShape 1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1454" name="Group 18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61610" name="Rectangle 1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11" name="AutoShape 2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1455" name="Group 21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61608" name="Rectangle 2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09" name="AutoShape 2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1456" name="Rectangle 27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21</a:t>
            </a:r>
            <a:endParaRPr lang="en-US" altLang="tr-TR" sz="1800" b="1"/>
          </a:p>
        </p:txBody>
      </p:sp>
      <p:grpSp>
        <p:nvGrpSpPr>
          <p:cNvPr id="61457" name="Group 28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61606" name="Rectangle 2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07" name="AutoShape 3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1458" name="Rectangle 31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61459" name="Group 32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61604" name="Rectangle 3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05" name="AutoShape 3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1460" name="Group 35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61602" name="Rectangle 3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03" name="AutoShape 3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1461" name="Group 38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61600" name="Rectangle 3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601" name="AutoShape 4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1462" name="Group 41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61585" name="Rectangle 42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61586" name="Rectangle 43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61587" name="Group 44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1598" name="Rectangle 4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99" name="AutoShape 4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1588" name="Rectangle 47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61589" name="Group 48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1596" name="Rectangle 4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97" name="AutoShape 5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1590" name="Group 51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1594" name="Rectangle 52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95" name="AutoShape 53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1591" name="Group 54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1592" name="Rectangle 5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93" name="AutoShape 5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grpSp>
        <p:nvGrpSpPr>
          <p:cNvPr id="61463" name="Group 57"/>
          <p:cNvGrpSpPr>
            <a:grpSpLocks/>
          </p:cNvGrpSpPr>
          <p:nvPr/>
        </p:nvGrpSpPr>
        <p:grpSpPr bwMode="auto">
          <a:xfrm>
            <a:off x="4391025" y="4313238"/>
            <a:ext cx="1439863" cy="361950"/>
            <a:chOff x="397" y="906"/>
            <a:chExt cx="907" cy="228"/>
          </a:xfrm>
        </p:grpSpPr>
        <p:sp>
          <p:nvSpPr>
            <p:cNvPr id="61570" name="Rectangle 58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58</a:t>
              </a:r>
              <a:endParaRPr lang="en-US" altLang="tr-TR" sz="1800" b="1"/>
            </a:p>
          </p:txBody>
        </p:sp>
        <p:sp>
          <p:nvSpPr>
            <p:cNvPr id="61571" name="Rectangle 59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65</a:t>
              </a:r>
              <a:endParaRPr lang="en-US" altLang="tr-TR" sz="1800" b="1"/>
            </a:p>
          </p:txBody>
        </p:sp>
        <p:grpSp>
          <p:nvGrpSpPr>
            <p:cNvPr id="61572" name="Group 60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1583" name="Rectangle 6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84" name="AutoShape 6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1573" name="Rectangle 63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71</a:t>
              </a:r>
              <a:endParaRPr lang="en-US" altLang="tr-TR" sz="1800" b="1"/>
            </a:p>
          </p:txBody>
        </p:sp>
        <p:grpSp>
          <p:nvGrpSpPr>
            <p:cNvPr id="61574" name="Group 64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1581" name="Rectangle 6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82" name="AutoShape 6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1575" name="Group 67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1579" name="Rectangle 68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80" name="AutoShape 69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1576" name="Group 70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1577" name="Rectangle 7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78" name="AutoShape 7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grpSp>
        <p:nvGrpSpPr>
          <p:cNvPr id="61464" name="Group 73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61555" name="Rectangle 74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61556" name="Rectangle 75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61557" name="Group 76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1568" name="Rectangle 7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69" name="AutoShape 7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1558" name="Rectangle 79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61559" name="Group 80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1566" name="Rectangle 8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67" name="AutoShape 8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1560" name="Group 83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1564" name="Rectangle 8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65" name="AutoShape 8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1561" name="Group 86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1562" name="Rectangle 8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1563" name="AutoShape 8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61465" name="AutoShape 89"/>
          <p:cNvCxnSpPr>
            <a:cxnSpLocks noChangeShapeType="1"/>
            <a:stCxn id="61449" idx="0"/>
            <a:endCxn id="61603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6" name="AutoShape 90"/>
          <p:cNvCxnSpPr>
            <a:cxnSpLocks noChangeShapeType="1"/>
            <a:stCxn id="61556" idx="0"/>
            <a:endCxn id="61607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7" name="AutoShape 91"/>
          <p:cNvCxnSpPr>
            <a:cxnSpLocks noChangeShapeType="1"/>
            <a:stCxn id="61571" idx="0"/>
            <a:endCxn id="61605" idx="2"/>
          </p:cNvCxnSpPr>
          <p:nvPr/>
        </p:nvCxnSpPr>
        <p:spPr bwMode="auto">
          <a:xfrm flipV="1">
            <a:off x="5110163" y="2671763"/>
            <a:ext cx="708025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8" name="AutoShape 92"/>
          <p:cNvCxnSpPr>
            <a:cxnSpLocks noChangeShapeType="1"/>
            <a:stCxn id="61601" idx="2"/>
            <a:endCxn id="61586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9" name="AutoShape 93"/>
          <p:cNvCxnSpPr>
            <a:cxnSpLocks noChangeShapeType="1"/>
            <a:stCxn id="61611" idx="2"/>
            <a:endCxn id="61447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70" name="AutoShape 94"/>
          <p:cNvCxnSpPr>
            <a:cxnSpLocks noChangeShapeType="1"/>
            <a:stCxn id="61615" idx="2"/>
            <a:endCxn id="61553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471" name="Group 95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61552" name="Rectangle 96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61553" name="Rectangle 97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61554" name="Rectangle 98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61472" name="Rectangle 99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61473" name="Rectangle 100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61474" name="Rectangle 101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grpSp>
        <p:nvGrpSpPr>
          <p:cNvPr id="61475" name="Group 102"/>
          <p:cNvGrpSpPr>
            <a:grpSpLocks/>
          </p:cNvGrpSpPr>
          <p:nvPr/>
        </p:nvGrpSpPr>
        <p:grpSpPr bwMode="auto">
          <a:xfrm>
            <a:off x="1727200" y="5854700"/>
            <a:ext cx="538163" cy="360363"/>
            <a:chOff x="680" y="3173"/>
            <a:chExt cx="339" cy="227"/>
          </a:xfrm>
        </p:grpSpPr>
        <p:sp>
          <p:nvSpPr>
            <p:cNvPr id="61549" name="Rectangle 10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18</a:t>
              </a:r>
              <a:endParaRPr lang="en-US" altLang="tr-TR" b="1"/>
            </a:p>
          </p:txBody>
        </p:sp>
        <p:sp>
          <p:nvSpPr>
            <p:cNvPr id="61550" name="Rectangle 10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19</a:t>
              </a:r>
              <a:endParaRPr lang="en-US" altLang="tr-TR" b="1"/>
            </a:p>
          </p:txBody>
        </p:sp>
        <p:sp>
          <p:nvSpPr>
            <p:cNvPr id="61551" name="Rectangle 10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20</a:t>
              </a:r>
              <a:endParaRPr lang="en-US" altLang="tr-TR" b="1"/>
            </a:p>
          </p:txBody>
        </p:sp>
      </p:grpSp>
      <p:grpSp>
        <p:nvGrpSpPr>
          <p:cNvPr id="61476" name="Group 106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61546" name="Rectangle 10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61547" name="Rectangle 10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61548" name="Rectangle 10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61477" name="Group 110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61543" name="Rectangle 11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61544" name="Rectangle 11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61545" name="Rectangle 11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61478" name="Group 114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61540" name="Rectangle 11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61541" name="Rectangle 11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61542" name="Rectangle 11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61479" name="Group 118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61537" name="Rectangle 11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61538" name="Rectangle 12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61539" name="Rectangle 12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61480" name="Group 122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61534" name="Rectangle 12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61535" name="Rectangle 12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61536" name="Rectangle 12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61481" name="Group 126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61531" name="Rectangle 12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61532" name="Rectangle 12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61533" name="Rectangle 12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grpSp>
        <p:nvGrpSpPr>
          <p:cNvPr id="61482" name="Group 130"/>
          <p:cNvGrpSpPr>
            <a:grpSpLocks/>
          </p:cNvGrpSpPr>
          <p:nvPr/>
        </p:nvGrpSpPr>
        <p:grpSpPr bwMode="auto">
          <a:xfrm>
            <a:off x="5757863" y="5854700"/>
            <a:ext cx="538162" cy="360363"/>
            <a:chOff x="680" y="3173"/>
            <a:chExt cx="339" cy="227"/>
          </a:xfrm>
        </p:grpSpPr>
        <p:sp>
          <p:nvSpPr>
            <p:cNvPr id="61528" name="Rectangle 13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67</a:t>
              </a:r>
              <a:endParaRPr lang="en-US" altLang="tr-TR" b="1"/>
            </a:p>
          </p:txBody>
        </p:sp>
        <p:sp>
          <p:nvSpPr>
            <p:cNvPr id="61529" name="Rectangle 13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68</a:t>
              </a:r>
              <a:endParaRPr lang="en-US" altLang="tr-TR" b="1"/>
            </a:p>
          </p:txBody>
        </p:sp>
        <p:sp>
          <p:nvSpPr>
            <p:cNvPr id="61530" name="Rectangle 13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70</a:t>
              </a:r>
              <a:endParaRPr lang="en-US" altLang="tr-TR" b="1"/>
            </a:p>
          </p:txBody>
        </p:sp>
      </p:grpSp>
      <p:grpSp>
        <p:nvGrpSpPr>
          <p:cNvPr id="61483" name="Group 134"/>
          <p:cNvGrpSpPr>
            <a:grpSpLocks/>
          </p:cNvGrpSpPr>
          <p:nvPr/>
        </p:nvGrpSpPr>
        <p:grpSpPr bwMode="auto">
          <a:xfrm>
            <a:off x="6334125" y="5854700"/>
            <a:ext cx="538163" cy="360363"/>
            <a:chOff x="680" y="3173"/>
            <a:chExt cx="339" cy="227"/>
          </a:xfrm>
        </p:grpSpPr>
        <p:sp>
          <p:nvSpPr>
            <p:cNvPr id="61525" name="Rectangle 13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61526" name="Rectangle 13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74</a:t>
              </a:r>
              <a:endParaRPr lang="en-US" altLang="tr-TR" b="1"/>
            </a:p>
          </p:txBody>
        </p:sp>
        <p:sp>
          <p:nvSpPr>
            <p:cNvPr id="61527" name="Rectangle 13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61484" name="Group 138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61522" name="Rectangle 13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61523" name="Rectangle 14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61524" name="Rectangle 14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61485" name="Group 142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61519" name="Rectangle 14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61520" name="Rectangle 14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61521" name="Rectangle 14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61486" name="Group 146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61516" name="Rectangle 14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61517" name="Rectangle 14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61518" name="Rectangle 14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61487" name="AutoShape 150"/>
          <p:cNvCxnSpPr>
            <a:cxnSpLocks noChangeShapeType="1"/>
            <a:stCxn id="61613" idx="2"/>
            <a:endCxn id="61473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8" name="AutoShape 151"/>
          <p:cNvCxnSpPr>
            <a:cxnSpLocks noChangeShapeType="1"/>
            <a:stCxn id="61609" idx="2"/>
            <a:endCxn id="61550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89" name="AutoShape 152"/>
          <p:cNvCxnSpPr>
            <a:cxnSpLocks noChangeShapeType="1"/>
            <a:stCxn id="61565" idx="2"/>
            <a:endCxn id="61547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0" name="AutoShape 153"/>
          <p:cNvCxnSpPr>
            <a:cxnSpLocks noChangeShapeType="1"/>
            <a:stCxn id="61569" idx="2"/>
            <a:endCxn id="61544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1" name="AutoShape 154"/>
          <p:cNvCxnSpPr>
            <a:cxnSpLocks noChangeShapeType="1"/>
            <a:stCxn id="61567" idx="2"/>
            <a:endCxn id="61541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2" name="AutoShape 155"/>
          <p:cNvCxnSpPr>
            <a:cxnSpLocks noChangeShapeType="1"/>
            <a:stCxn id="61563" idx="2"/>
            <a:endCxn id="61538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3" name="AutoShape 156"/>
          <p:cNvCxnSpPr>
            <a:cxnSpLocks noChangeShapeType="1"/>
            <a:stCxn id="61580" idx="2"/>
            <a:endCxn id="61535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4" name="AutoShape 157"/>
          <p:cNvCxnSpPr>
            <a:cxnSpLocks noChangeShapeType="1"/>
            <a:stCxn id="61584" idx="2"/>
            <a:endCxn id="61532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5" name="AutoShape 158"/>
          <p:cNvCxnSpPr>
            <a:cxnSpLocks noChangeShapeType="1"/>
            <a:stCxn id="61582" idx="2"/>
            <a:endCxn id="61529" idx="0"/>
          </p:cNvCxnSpPr>
          <p:nvPr/>
        </p:nvCxnSpPr>
        <p:spPr bwMode="auto">
          <a:xfrm>
            <a:off x="5332413" y="4513263"/>
            <a:ext cx="695325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6" name="AutoShape 159"/>
          <p:cNvCxnSpPr>
            <a:cxnSpLocks noChangeShapeType="1"/>
            <a:stCxn id="61578" idx="2"/>
            <a:endCxn id="61526" idx="0"/>
          </p:cNvCxnSpPr>
          <p:nvPr/>
        </p:nvCxnSpPr>
        <p:spPr bwMode="auto">
          <a:xfrm>
            <a:off x="5783263" y="4511675"/>
            <a:ext cx="820737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1497" name="Group 160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61513" name="Rectangle 16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61514" name="Rectangle 16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61515" name="Rectangle 16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61498" name="AutoShape 164"/>
          <p:cNvCxnSpPr>
            <a:cxnSpLocks noChangeShapeType="1"/>
            <a:stCxn id="61595" idx="2"/>
            <a:endCxn id="61523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99" name="AutoShape 165"/>
          <p:cNvCxnSpPr>
            <a:cxnSpLocks noChangeShapeType="1"/>
            <a:stCxn id="61599" idx="2"/>
            <a:endCxn id="61520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0" name="AutoShape 166"/>
          <p:cNvCxnSpPr>
            <a:cxnSpLocks noChangeShapeType="1"/>
            <a:stCxn id="61597" idx="2"/>
            <a:endCxn id="61517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1" name="AutoShape 167"/>
          <p:cNvCxnSpPr>
            <a:cxnSpLocks noChangeShapeType="1"/>
            <a:stCxn id="61593" idx="2"/>
            <a:endCxn id="61514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02" name="Rectangle 168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61503" name="Group 169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61511" name="Rectangle 17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512" name="AutoShape 17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1504" name="Group 172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61509" name="Rectangle 17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1510" name="AutoShape 17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1505" name="AutoShape 175"/>
          <p:cNvCxnSpPr>
            <a:cxnSpLocks noChangeShapeType="1"/>
            <a:stCxn id="61512" idx="3"/>
            <a:endCxn id="61456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06" name="AutoShape 176"/>
          <p:cNvCxnSpPr>
            <a:cxnSpLocks noChangeShapeType="1"/>
            <a:stCxn id="61510" idx="3"/>
            <a:endCxn id="61458" idx="0"/>
          </p:cNvCxnSpPr>
          <p:nvPr/>
        </p:nvCxnSpPr>
        <p:spPr bwMode="auto">
          <a:xfrm>
            <a:off x="4514850" y="1585913"/>
            <a:ext cx="1531938" cy="889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07" name="Text Box 177"/>
          <p:cNvSpPr txBox="1">
            <a:spLocks noChangeArrowheads="1"/>
          </p:cNvSpPr>
          <p:nvPr/>
        </p:nvSpPr>
        <p:spPr bwMode="auto">
          <a:xfrm>
            <a:off x="377825" y="1323975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69 inserted...</a:t>
            </a:r>
          </a:p>
        </p:txBody>
      </p:sp>
      <p:sp>
        <p:nvSpPr>
          <p:cNvPr id="61508" name="Line 178"/>
          <p:cNvSpPr>
            <a:spLocks noChangeShapeType="1"/>
          </p:cNvSpPr>
          <p:nvPr/>
        </p:nvSpPr>
        <p:spPr bwMode="auto">
          <a:xfrm flipH="1">
            <a:off x="5207000" y="3009900"/>
            <a:ext cx="330200" cy="7747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C09068-8C04-4958-8FE6-75C77D804E9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2F849F0-C007-4EE3-A4DE-3AC330CC9D8A}" type="slidenum">
              <a:rPr lang="en-US" altLang="tr-TR"/>
              <a:pPr eaLnBrk="1" hangingPunct="1"/>
              <a:t>59</a:t>
            </a:fld>
            <a:endParaRPr lang="en-US" altLang="tr-TR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B-Trees:</a:t>
            </a:r>
            <a:r>
              <a:rPr lang="en-US" altLang="tr-TR"/>
              <a:t> Example</a:t>
            </a:r>
          </a:p>
        </p:txBody>
      </p:sp>
      <p:sp>
        <p:nvSpPr>
          <p:cNvPr id="62470" name="Rectangle 3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62472" name="Rectangle 5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62473" name="Rectangle 6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62474" name="Rectangle 7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62475" name="Group 8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62641" name="Rectangle 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42" name="AutoShape 1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2476" name="Rectangle 11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62477" name="Group 12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62639" name="Rectangle 1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40" name="AutoShape 1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78" name="Group 15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62637" name="Rectangle 1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38" name="AutoShape 1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79" name="Group 18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62635" name="Rectangle 1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36" name="AutoShape 2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2480" name="Rectangle 21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21</a:t>
            </a:r>
            <a:endParaRPr lang="en-US" altLang="tr-TR" sz="1800" b="1"/>
          </a:p>
        </p:txBody>
      </p:sp>
      <p:grpSp>
        <p:nvGrpSpPr>
          <p:cNvPr id="62481" name="Group 22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62633" name="Rectangle 2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34" name="AutoShape 2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2482" name="Rectangle 25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62483" name="Group 26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62631" name="Rectangle 2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32" name="AutoShape 2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84" name="Group 29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62629" name="Rectangle 3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30" name="AutoShape 3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85" name="Group 32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62627" name="Rectangle 3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28" name="AutoShape 3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86" name="Group 35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62612" name="Rectangle 3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62613" name="Rectangle 3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62614" name="Group 3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2625" name="Rectangle 3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626" name="AutoShape 4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2615" name="Rectangle 4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62616" name="Group 4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2623" name="Rectangle 4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624" name="AutoShape 4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2617" name="Group 4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2621" name="Rectangle 4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622" name="AutoShape 4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2618" name="Group 4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2619" name="Rectangle 4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620" name="AutoShape 5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62487" name="Rectangle 52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62488" name="Group 54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62610" name="Rectangle 55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11" name="AutoShape 56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2489" name="Rectangle 57"/>
          <p:cNvSpPr>
            <a:spLocks noChangeArrowheads="1"/>
          </p:cNvSpPr>
          <p:nvPr/>
        </p:nvSpPr>
        <p:spPr bwMode="auto">
          <a:xfrm>
            <a:off x="5380038" y="43132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62490" name="Group 58"/>
          <p:cNvGrpSpPr>
            <a:grpSpLocks/>
          </p:cNvGrpSpPr>
          <p:nvPr/>
        </p:nvGrpSpPr>
        <p:grpSpPr bwMode="auto">
          <a:xfrm>
            <a:off x="5289550" y="4314825"/>
            <a:ext cx="90488" cy="360363"/>
            <a:chOff x="680" y="906"/>
            <a:chExt cx="57" cy="227"/>
          </a:xfrm>
        </p:grpSpPr>
        <p:sp>
          <p:nvSpPr>
            <p:cNvPr id="62608" name="Rectangle 5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09" name="AutoShape 6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91" name="Group 61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62606" name="Rectangle 6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07" name="AutoShape 6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92" name="Group 64"/>
          <p:cNvGrpSpPr>
            <a:grpSpLocks/>
          </p:cNvGrpSpPr>
          <p:nvPr/>
        </p:nvGrpSpPr>
        <p:grpSpPr bwMode="auto">
          <a:xfrm>
            <a:off x="5740400" y="4313238"/>
            <a:ext cx="90488" cy="360362"/>
            <a:chOff x="680" y="906"/>
            <a:chExt cx="57" cy="227"/>
          </a:xfrm>
        </p:grpSpPr>
        <p:sp>
          <p:nvSpPr>
            <p:cNvPr id="62604" name="Rectangle 65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605" name="AutoShape 66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493" name="Group 67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62589" name="Rectangle 68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62590" name="Rectangle 69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62591" name="Group 70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2602" name="Rectangle 7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603" name="AutoShape 7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2592" name="Rectangle 73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62593" name="Group 74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2600" name="Rectangle 7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601" name="AutoShape 7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2594" name="Group 77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2598" name="Rectangle 78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599" name="AutoShape 79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2595" name="Group 80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2596" name="Rectangle 8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2597" name="AutoShape 8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62494" name="AutoShape 83"/>
          <p:cNvCxnSpPr>
            <a:cxnSpLocks noChangeShapeType="1"/>
            <a:stCxn id="62473" idx="0"/>
            <a:endCxn id="62630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5" name="AutoShape 84"/>
          <p:cNvCxnSpPr>
            <a:cxnSpLocks noChangeShapeType="1"/>
            <a:stCxn id="62590" idx="0"/>
            <a:endCxn id="62634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6" name="AutoShape 85"/>
          <p:cNvCxnSpPr>
            <a:cxnSpLocks noChangeShapeType="1"/>
            <a:stCxn id="62489" idx="0"/>
            <a:endCxn id="62632" idx="2"/>
          </p:cNvCxnSpPr>
          <p:nvPr/>
        </p:nvCxnSpPr>
        <p:spPr bwMode="auto">
          <a:xfrm flipV="1">
            <a:off x="5561013" y="2671763"/>
            <a:ext cx="257175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7" name="AutoShape 86"/>
          <p:cNvCxnSpPr>
            <a:cxnSpLocks noChangeShapeType="1"/>
            <a:stCxn id="62628" idx="2"/>
            <a:endCxn id="62613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8" name="AutoShape 87"/>
          <p:cNvCxnSpPr>
            <a:cxnSpLocks noChangeShapeType="1"/>
            <a:stCxn id="62638" idx="2"/>
            <a:endCxn id="62471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99" name="AutoShape 88"/>
          <p:cNvCxnSpPr>
            <a:cxnSpLocks noChangeShapeType="1"/>
            <a:stCxn id="62642" idx="2"/>
            <a:endCxn id="62587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500" name="Group 89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62586" name="Rectangle 90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62587" name="Rectangle 91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62588" name="Rectangle 92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62501" name="Rectangle 93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62502" name="Rectangle 94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62503" name="Rectangle 95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grpSp>
        <p:nvGrpSpPr>
          <p:cNvPr id="62504" name="Group 96"/>
          <p:cNvGrpSpPr>
            <a:grpSpLocks/>
          </p:cNvGrpSpPr>
          <p:nvPr/>
        </p:nvGrpSpPr>
        <p:grpSpPr bwMode="auto">
          <a:xfrm>
            <a:off x="1727200" y="5854700"/>
            <a:ext cx="538163" cy="360363"/>
            <a:chOff x="680" y="3173"/>
            <a:chExt cx="339" cy="227"/>
          </a:xfrm>
        </p:grpSpPr>
        <p:sp>
          <p:nvSpPr>
            <p:cNvPr id="62583" name="Rectangle 9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18</a:t>
              </a:r>
              <a:endParaRPr lang="en-US" altLang="tr-TR" b="1"/>
            </a:p>
          </p:txBody>
        </p:sp>
        <p:sp>
          <p:nvSpPr>
            <p:cNvPr id="62584" name="Rectangle 9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19</a:t>
              </a:r>
              <a:endParaRPr lang="en-US" altLang="tr-TR" b="1"/>
            </a:p>
          </p:txBody>
        </p:sp>
        <p:sp>
          <p:nvSpPr>
            <p:cNvPr id="62585" name="Rectangle 9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20</a:t>
              </a:r>
              <a:endParaRPr lang="en-US" altLang="tr-TR" b="1"/>
            </a:p>
          </p:txBody>
        </p:sp>
      </p:grpSp>
      <p:grpSp>
        <p:nvGrpSpPr>
          <p:cNvPr id="62505" name="Group 100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62580" name="Rectangle 10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62581" name="Rectangle 10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62582" name="Rectangle 10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62506" name="Group 104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62577" name="Rectangle 10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62578" name="Rectangle 10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62579" name="Rectangle 10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62507" name="Group 108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62574" name="Rectangle 10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62575" name="Rectangle 11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62576" name="Rectangle 11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62508" name="Group 112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62571" name="Rectangle 11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62572" name="Rectangle 11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62573" name="Rectangle 11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62509" name="Group 116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62568" name="Rectangle 11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62569" name="Rectangle 11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62570" name="Rectangle 11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62510" name="Group 120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62565" name="Rectangle 12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62566" name="Rectangle 12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62567" name="Rectangle 12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grpSp>
        <p:nvGrpSpPr>
          <p:cNvPr id="62511" name="Group 124"/>
          <p:cNvGrpSpPr>
            <a:grpSpLocks/>
          </p:cNvGrpSpPr>
          <p:nvPr/>
        </p:nvGrpSpPr>
        <p:grpSpPr bwMode="auto">
          <a:xfrm>
            <a:off x="5757863" y="5854700"/>
            <a:ext cx="538162" cy="360363"/>
            <a:chOff x="680" y="3173"/>
            <a:chExt cx="339" cy="227"/>
          </a:xfrm>
        </p:grpSpPr>
        <p:sp>
          <p:nvSpPr>
            <p:cNvPr id="62562" name="Rectangle 12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67</a:t>
              </a:r>
              <a:endParaRPr lang="en-US" altLang="tr-TR" b="1"/>
            </a:p>
          </p:txBody>
        </p:sp>
        <p:sp>
          <p:nvSpPr>
            <p:cNvPr id="62563" name="Rectangle 12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68</a:t>
              </a:r>
              <a:endParaRPr lang="en-US" altLang="tr-TR" b="1"/>
            </a:p>
          </p:txBody>
        </p:sp>
        <p:sp>
          <p:nvSpPr>
            <p:cNvPr id="62564" name="Rectangle 12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70</a:t>
              </a:r>
              <a:endParaRPr lang="en-US" altLang="tr-TR" b="1"/>
            </a:p>
          </p:txBody>
        </p:sp>
      </p:grpSp>
      <p:grpSp>
        <p:nvGrpSpPr>
          <p:cNvPr id="62512" name="Group 128"/>
          <p:cNvGrpSpPr>
            <a:grpSpLocks/>
          </p:cNvGrpSpPr>
          <p:nvPr/>
        </p:nvGrpSpPr>
        <p:grpSpPr bwMode="auto">
          <a:xfrm>
            <a:off x="6334125" y="5854700"/>
            <a:ext cx="538163" cy="360363"/>
            <a:chOff x="680" y="3173"/>
            <a:chExt cx="339" cy="227"/>
          </a:xfrm>
        </p:grpSpPr>
        <p:sp>
          <p:nvSpPr>
            <p:cNvPr id="62559" name="Rectangle 12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62560" name="Rectangle 13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74</a:t>
              </a:r>
              <a:endParaRPr lang="en-US" altLang="tr-TR" b="1"/>
            </a:p>
          </p:txBody>
        </p:sp>
        <p:sp>
          <p:nvSpPr>
            <p:cNvPr id="62561" name="Rectangle 13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62513" name="Group 132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62556" name="Rectangle 13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62557" name="Rectangle 13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62558" name="Rectangle 13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62514" name="Group 136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62553" name="Rectangle 13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62554" name="Rectangle 13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62555" name="Rectangle 13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62515" name="Group 140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62550" name="Rectangle 14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62551" name="Rectangle 14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62552" name="Rectangle 14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62516" name="AutoShape 144"/>
          <p:cNvCxnSpPr>
            <a:cxnSpLocks noChangeShapeType="1"/>
            <a:stCxn id="62640" idx="2"/>
            <a:endCxn id="62502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7" name="AutoShape 145"/>
          <p:cNvCxnSpPr>
            <a:cxnSpLocks noChangeShapeType="1"/>
            <a:stCxn id="62636" idx="2"/>
            <a:endCxn id="62584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8" name="AutoShape 146"/>
          <p:cNvCxnSpPr>
            <a:cxnSpLocks noChangeShapeType="1"/>
            <a:stCxn id="62599" idx="2"/>
            <a:endCxn id="62581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19" name="AutoShape 147"/>
          <p:cNvCxnSpPr>
            <a:cxnSpLocks noChangeShapeType="1"/>
            <a:stCxn id="62603" idx="2"/>
            <a:endCxn id="62578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0" name="AutoShape 148"/>
          <p:cNvCxnSpPr>
            <a:cxnSpLocks noChangeShapeType="1"/>
            <a:stCxn id="62601" idx="2"/>
            <a:endCxn id="62575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1" name="AutoShape 149"/>
          <p:cNvCxnSpPr>
            <a:cxnSpLocks noChangeShapeType="1"/>
            <a:stCxn id="62597" idx="2"/>
            <a:endCxn id="62572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2" name="AutoShape 150"/>
          <p:cNvCxnSpPr>
            <a:cxnSpLocks noChangeShapeType="1"/>
            <a:stCxn id="62607" idx="2"/>
            <a:endCxn id="62569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3" name="AutoShape 151"/>
          <p:cNvCxnSpPr>
            <a:cxnSpLocks noChangeShapeType="1"/>
            <a:stCxn id="62611" idx="2"/>
            <a:endCxn id="62566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4" name="AutoShape 152"/>
          <p:cNvCxnSpPr>
            <a:cxnSpLocks noChangeShapeType="1"/>
            <a:stCxn id="62609" idx="2"/>
            <a:endCxn id="62563" idx="0"/>
          </p:cNvCxnSpPr>
          <p:nvPr/>
        </p:nvCxnSpPr>
        <p:spPr bwMode="auto">
          <a:xfrm>
            <a:off x="5332413" y="4513263"/>
            <a:ext cx="695325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5" name="AutoShape 153"/>
          <p:cNvCxnSpPr>
            <a:cxnSpLocks noChangeShapeType="1"/>
            <a:stCxn id="62605" idx="2"/>
            <a:endCxn id="62560" idx="0"/>
          </p:cNvCxnSpPr>
          <p:nvPr/>
        </p:nvCxnSpPr>
        <p:spPr bwMode="auto">
          <a:xfrm>
            <a:off x="5783263" y="4511675"/>
            <a:ext cx="820737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2526" name="Group 154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62547" name="Rectangle 15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62548" name="Rectangle 15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62549" name="Rectangle 15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62527" name="AutoShape 158"/>
          <p:cNvCxnSpPr>
            <a:cxnSpLocks noChangeShapeType="1"/>
            <a:stCxn id="62622" idx="2"/>
            <a:endCxn id="62557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8" name="AutoShape 159"/>
          <p:cNvCxnSpPr>
            <a:cxnSpLocks noChangeShapeType="1"/>
            <a:stCxn id="62626" idx="2"/>
            <a:endCxn id="62554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29" name="AutoShape 160"/>
          <p:cNvCxnSpPr>
            <a:cxnSpLocks noChangeShapeType="1"/>
            <a:stCxn id="62624" idx="2"/>
            <a:endCxn id="62551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0" name="AutoShape 161"/>
          <p:cNvCxnSpPr>
            <a:cxnSpLocks noChangeShapeType="1"/>
            <a:stCxn id="62620" idx="2"/>
            <a:endCxn id="62548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31" name="Rectangle 162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62532" name="Group 163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62545" name="Rectangle 16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546" name="AutoShape 16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2533" name="Group 166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62543" name="Rectangle 16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544" name="AutoShape 16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2534" name="AutoShape 169"/>
          <p:cNvCxnSpPr>
            <a:cxnSpLocks noChangeShapeType="1"/>
            <a:stCxn id="62546" idx="3"/>
            <a:endCxn id="62480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535" name="AutoShape 170"/>
          <p:cNvCxnSpPr>
            <a:cxnSpLocks noChangeShapeType="1"/>
            <a:stCxn id="62544" idx="3"/>
            <a:endCxn id="62631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36" name="Text Box 171"/>
          <p:cNvSpPr txBox="1">
            <a:spLocks noChangeArrowheads="1"/>
          </p:cNvSpPr>
          <p:nvPr/>
        </p:nvSpPr>
        <p:spPr bwMode="auto">
          <a:xfrm>
            <a:off x="377825" y="1323975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69 inserted...</a:t>
            </a:r>
          </a:p>
        </p:txBody>
      </p:sp>
      <p:sp>
        <p:nvSpPr>
          <p:cNvPr id="62537" name="Rectangle 172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65</a:t>
            </a:r>
            <a:endParaRPr lang="en-US" altLang="tr-TR" sz="1800" b="1"/>
          </a:p>
        </p:txBody>
      </p:sp>
      <p:grpSp>
        <p:nvGrpSpPr>
          <p:cNvPr id="62538" name="Group 173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62541" name="Rectangle 17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2542" name="AutoShape 17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2539" name="AutoShape 179"/>
          <p:cNvCxnSpPr>
            <a:cxnSpLocks noChangeShapeType="1"/>
            <a:stCxn id="62487" idx="0"/>
            <a:endCxn id="62542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540" name="Line 180"/>
          <p:cNvSpPr>
            <a:spLocks noChangeShapeType="1"/>
          </p:cNvSpPr>
          <p:nvPr/>
        </p:nvSpPr>
        <p:spPr bwMode="auto">
          <a:xfrm>
            <a:off x="5435600" y="4876800"/>
            <a:ext cx="406400" cy="7747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8FB8B53-064F-4134-AE70-C085C6944EEF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C2C7C6-D9FE-4E99-86E5-76A4DB683BAF}" type="slidenum">
              <a:rPr lang="en-US" altLang="tr-TR"/>
              <a:pPr eaLnBrk="1" hangingPunct="1"/>
              <a:t>6</a:t>
            </a:fld>
            <a:endParaRPr lang="en-US" altLang="tr-TR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Remarks on Balance Condition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i="1">
                <a:solidFill>
                  <a:srgbClr val="FF0000"/>
                </a:solidFill>
              </a:rPr>
              <a:t>Balance condition must be easy to maintain</a:t>
            </a:r>
            <a:r>
              <a:rPr lang="en-US" altLang="tr-TR"/>
              <a:t>:</a:t>
            </a:r>
          </a:p>
          <a:p>
            <a:pPr lvl="1" eaLnBrk="1" hangingPunct="1"/>
            <a:r>
              <a:rPr lang="en-US" altLang="tr-TR"/>
              <a:t>This is the reason, for example, for the balance condition’s not being as follows: the height of left and right sub-trees of each node have the same height.</a:t>
            </a:r>
          </a:p>
          <a:p>
            <a:pPr eaLnBrk="1" hangingPunct="1"/>
            <a:r>
              <a:rPr lang="en-US" altLang="tr-TR" i="1">
                <a:solidFill>
                  <a:srgbClr val="FF0000"/>
                </a:solidFill>
              </a:rPr>
              <a:t>It ensures the depth of the BST is O(log</a:t>
            </a:r>
            <a:r>
              <a:rPr lang="en-US" altLang="tr-TR" i="1" baseline="-25000">
                <a:solidFill>
                  <a:srgbClr val="FF0000"/>
                </a:solidFill>
              </a:rPr>
              <a:t>2</a:t>
            </a:r>
            <a:r>
              <a:rPr lang="en-US" altLang="tr-TR" i="1">
                <a:solidFill>
                  <a:srgbClr val="FF0000"/>
                </a:solidFill>
              </a:rPr>
              <a:t>n).</a:t>
            </a:r>
          </a:p>
          <a:p>
            <a:pPr eaLnBrk="1" hangingPunct="1"/>
            <a:r>
              <a:rPr lang="en-US" altLang="tr-TR"/>
              <a:t>The </a:t>
            </a:r>
            <a:r>
              <a:rPr lang="en-US" altLang="tr-TR" i="1">
                <a:solidFill>
                  <a:srgbClr val="FF0000"/>
                </a:solidFill>
              </a:rPr>
              <a:t>height information is stored </a:t>
            </a:r>
            <a:r>
              <a:rPr lang="en-US" altLang="tr-TR"/>
              <a:t>as an additional field in </a:t>
            </a:r>
            <a:r>
              <a:rPr lang="en-US" altLang="tr-TR">
                <a:latin typeface="Tahoma" panose="020B0604030504040204" pitchFamily="34" charset="0"/>
              </a:rPr>
              <a:t>BTNodeType</a:t>
            </a:r>
            <a:r>
              <a:rPr lang="en-US" altLang="tr-TR"/>
              <a:t>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862A841-6DFA-442E-AB2F-DAD97D177459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E09747-1E5A-4F18-8F25-C2D80E8F375D}" type="slidenum">
              <a:rPr lang="en-US" altLang="tr-TR"/>
              <a:pPr eaLnBrk="1" hangingPunct="1"/>
              <a:t>60</a:t>
            </a:fld>
            <a:endParaRPr lang="en-US" altLang="tr-TR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B-Trees:</a:t>
            </a:r>
            <a:r>
              <a:rPr lang="en-US" altLang="tr-TR"/>
              <a:t> Example</a:t>
            </a:r>
          </a:p>
        </p:txBody>
      </p:sp>
      <p:sp>
        <p:nvSpPr>
          <p:cNvPr id="63494" name="Rectangle 3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63495" name="Rectangle 4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63496" name="Rectangle 5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63497" name="Rectangle 6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63498" name="Rectangle 7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63499" name="Group 8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63669" name="Rectangle 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70" name="AutoShape 1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3500" name="Rectangle 11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63501" name="Group 12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63667" name="Rectangle 1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68" name="AutoShape 1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02" name="Group 15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63665" name="Rectangle 1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66" name="AutoShape 1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03" name="Group 18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63663" name="Rectangle 1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64" name="AutoShape 2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3504" name="Rectangle 21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21</a:t>
            </a:r>
            <a:endParaRPr lang="en-US" altLang="tr-TR" sz="1800" b="1"/>
          </a:p>
        </p:txBody>
      </p:sp>
      <p:grpSp>
        <p:nvGrpSpPr>
          <p:cNvPr id="63505" name="Group 22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63661" name="Rectangle 2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62" name="AutoShape 2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3506" name="Rectangle 25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63507" name="Group 26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63659" name="Rectangle 2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60" name="AutoShape 2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08" name="Group 29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63657" name="Rectangle 3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58" name="AutoShape 3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09" name="Group 32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63655" name="Rectangle 3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56" name="AutoShape 3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10" name="Group 35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63640" name="Rectangle 3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63641" name="Rectangle 3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63642" name="Group 3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3653" name="Rectangle 3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54" name="AutoShape 4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3643" name="Rectangle 4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63644" name="Group 4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3651" name="Rectangle 4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52" name="AutoShape 4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3645" name="Group 4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3649" name="Rectangle 4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50" name="AutoShape 4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3646" name="Group 4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3647" name="Rectangle 4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48" name="AutoShape 5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63511" name="Rectangle 51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63512" name="Group 52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63638" name="Rectangle 5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39" name="AutoShape 5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3513" name="Rectangle 55"/>
          <p:cNvSpPr>
            <a:spLocks noChangeArrowheads="1"/>
          </p:cNvSpPr>
          <p:nvPr/>
        </p:nvSpPr>
        <p:spPr bwMode="auto">
          <a:xfrm>
            <a:off x="5595938" y="43259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63514" name="Group 56"/>
          <p:cNvGrpSpPr>
            <a:grpSpLocks/>
          </p:cNvGrpSpPr>
          <p:nvPr/>
        </p:nvGrpSpPr>
        <p:grpSpPr bwMode="auto">
          <a:xfrm>
            <a:off x="5505450" y="4327525"/>
            <a:ext cx="90488" cy="360363"/>
            <a:chOff x="680" y="906"/>
            <a:chExt cx="57" cy="227"/>
          </a:xfrm>
        </p:grpSpPr>
        <p:sp>
          <p:nvSpPr>
            <p:cNvPr id="63636" name="Rectangle 5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37" name="AutoShape 5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15" name="Group 59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63634" name="Rectangle 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35" name="AutoShape 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16" name="Group 62"/>
          <p:cNvGrpSpPr>
            <a:grpSpLocks/>
          </p:cNvGrpSpPr>
          <p:nvPr/>
        </p:nvGrpSpPr>
        <p:grpSpPr bwMode="auto">
          <a:xfrm>
            <a:off x="5956300" y="4325938"/>
            <a:ext cx="90488" cy="360362"/>
            <a:chOff x="680" y="906"/>
            <a:chExt cx="57" cy="227"/>
          </a:xfrm>
        </p:grpSpPr>
        <p:sp>
          <p:nvSpPr>
            <p:cNvPr id="63632" name="Rectangle 6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633" name="AutoShape 6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17" name="Group 65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63617" name="Rectangle 6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63618" name="Rectangle 6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63619" name="Group 6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63630" name="Rectangle 6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31" name="AutoShape 7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3620" name="Rectangle 7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63621" name="Group 7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63628" name="Rectangle 7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29" name="AutoShape 7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3622" name="Group 7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63626" name="Rectangle 7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27" name="AutoShape 7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3623" name="Group 7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63624" name="Rectangle 7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3625" name="AutoShape 8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63518" name="AutoShape 81"/>
          <p:cNvCxnSpPr>
            <a:cxnSpLocks noChangeShapeType="1"/>
            <a:stCxn id="63497" idx="0"/>
            <a:endCxn id="63658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19" name="AutoShape 82"/>
          <p:cNvCxnSpPr>
            <a:cxnSpLocks noChangeShapeType="1"/>
            <a:stCxn id="63618" idx="0"/>
            <a:endCxn id="63662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0" name="AutoShape 83"/>
          <p:cNvCxnSpPr>
            <a:cxnSpLocks noChangeShapeType="1"/>
            <a:stCxn id="63636" idx="0"/>
            <a:endCxn id="63660" idx="2"/>
          </p:cNvCxnSpPr>
          <p:nvPr/>
        </p:nvCxnSpPr>
        <p:spPr bwMode="auto">
          <a:xfrm flipV="1">
            <a:off x="5551488" y="2671763"/>
            <a:ext cx="26670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1" name="AutoShape 84"/>
          <p:cNvCxnSpPr>
            <a:cxnSpLocks noChangeShapeType="1"/>
            <a:stCxn id="63656" idx="2"/>
            <a:endCxn id="63641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2" name="AutoShape 85"/>
          <p:cNvCxnSpPr>
            <a:cxnSpLocks noChangeShapeType="1"/>
            <a:stCxn id="63666" idx="2"/>
            <a:endCxn id="63495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23" name="AutoShape 86"/>
          <p:cNvCxnSpPr>
            <a:cxnSpLocks noChangeShapeType="1"/>
            <a:stCxn id="63670" idx="2"/>
            <a:endCxn id="63615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524" name="Group 87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63614" name="Rectangle 88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63615" name="Rectangle 89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63616" name="Rectangle 90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63525" name="Rectangle 91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63526" name="Rectangle 92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63527" name="Rectangle 93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grpSp>
        <p:nvGrpSpPr>
          <p:cNvPr id="63528" name="Group 94"/>
          <p:cNvGrpSpPr>
            <a:grpSpLocks/>
          </p:cNvGrpSpPr>
          <p:nvPr/>
        </p:nvGrpSpPr>
        <p:grpSpPr bwMode="auto">
          <a:xfrm>
            <a:off x="1727200" y="5854700"/>
            <a:ext cx="538163" cy="360363"/>
            <a:chOff x="680" y="3173"/>
            <a:chExt cx="339" cy="227"/>
          </a:xfrm>
        </p:grpSpPr>
        <p:sp>
          <p:nvSpPr>
            <p:cNvPr id="63611" name="Rectangle 9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18</a:t>
              </a:r>
              <a:endParaRPr lang="en-US" altLang="tr-TR" b="1"/>
            </a:p>
          </p:txBody>
        </p:sp>
        <p:sp>
          <p:nvSpPr>
            <p:cNvPr id="63612" name="Rectangle 9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19</a:t>
              </a:r>
              <a:endParaRPr lang="en-US" altLang="tr-TR" b="1"/>
            </a:p>
          </p:txBody>
        </p:sp>
        <p:sp>
          <p:nvSpPr>
            <p:cNvPr id="63613" name="Rectangle 9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20</a:t>
              </a:r>
              <a:endParaRPr lang="en-US" altLang="tr-TR" b="1"/>
            </a:p>
          </p:txBody>
        </p:sp>
      </p:grpSp>
      <p:grpSp>
        <p:nvGrpSpPr>
          <p:cNvPr id="63529" name="Group 98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63608" name="Rectangle 9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63609" name="Rectangle 10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63610" name="Rectangle 10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63530" name="Group 102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63605" name="Rectangle 10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63606" name="Rectangle 10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63607" name="Rectangle 10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63531" name="Group 106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63602" name="Rectangle 10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63603" name="Rectangle 10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63604" name="Rectangle 10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63532" name="Group 110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63599" name="Rectangle 11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63600" name="Rectangle 11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63601" name="Rectangle 11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63533" name="Group 114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63596" name="Rectangle 11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63597" name="Rectangle 11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63598" name="Rectangle 11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63534" name="Group 118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63593" name="Rectangle 11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63594" name="Rectangle 12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63595" name="Rectangle 12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sp>
        <p:nvSpPr>
          <p:cNvPr id="63535" name="Rectangle 123"/>
          <p:cNvSpPr>
            <a:spLocks noChangeArrowheads="1"/>
          </p:cNvSpPr>
          <p:nvPr/>
        </p:nvSpPr>
        <p:spPr bwMode="auto">
          <a:xfrm>
            <a:off x="5795963" y="6297613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67</a:t>
            </a:r>
            <a:endParaRPr lang="en-US" altLang="tr-TR" b="1"/>
          </a:p>
        </p:txBody>
      </p:sp>
      <p:sp>
        <p:nvSpPr>
          <p:cNvPr id="63536" name="Rectangle 125"/>
          <p:cNvSpPr>
            <a:spLocks noChangeArrowheads="1"/>
          </p:cNvSpPr>
          <p:nvPr/>
        </p:nvSpPr>
        <p:spPr bwMode="auto">
          <a:xfrm>
            <a:off x="6230938" y="6297613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70</a:t>
            </a:r>
            <a:endParaRPr lang="en-US" altLang="tr-TR" b="1"/>
          </a:p>
        </p:txBody>
      </p:sp>
      <p:grpSp>
        <p:nvGrpSpPr>
          <p:cNvPr id="63537" name="Group 126"/>
          <p:cNvGrpSpPr>
            <a:grpSpLocks/>
          </p:cNvGrpSpPr>
          <p:nvPr/>
        </p:nvGrpSpPr>
        <p:grpSpPr bwMode="auto">
          <a:xfrm>
            <a:off x="6334125" y="5854700"/>
            <a:ext cx="538163" cy="360363"/>
            <a:chOff x="680" y="3173"/>
            <a:chExt cx="339" cy="227"/>
          </a:xfrm>
        </p:grpSpPr>
        <p:sp>
          <p:nvSpPr>
            <p:cNvPr id="63590" name="Rectangle 12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63591" name="Rectangle 12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74</a:t>
              </a:r>
              <a:endParaRPr lang="en-US" altLang="tr-TR" b="1"/>
            </a:p>
          </p:txBody>
        </p:sp>
        <p:sp>
          <p:nvSpPr>
            <p:cNvPr id="63592" name="Rectangle 12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63538" name="Group 130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63587" name="Rectangle 13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63588" name="Rectangle 13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63589" name="Rectangle 13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63539" name="Group 134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63584" name="Rectangle 13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63585" name="Rectangle 13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63586" name="Rectangle 13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63540" name="Group 138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63581" name="Rectangle 13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63582" name="Rectangle 14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63583" name="Rectangle 14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63541" name="AutoShape 142"/>
          <p:cNvCxnSpPr>
            <a:cxnSpLocks noChangeShapeType="1"/>
            <a:stCxn id="63668" idx="2"/>
            <a:endCxn id="63526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2" name="AutoShape 143"/>
          <p:cNvCxnSpPr>
            <a:cxnSpLocks noChangeShapeType="1"/>
            <a:stCxn id="63664" idx="2"/>
            <a:endCxn id="63612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3" name="AutoShape 144"/>
          <p:cNvCxnSpPr>
            <a:cxnSpLocks noChangeShapeType="1"/>
            <a:stCxn id="63627" idx="2"/>
            <a:endCxn id="63609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4" name="AutoShape 145"/>
          <p:cNvCxnSpPr>
            <a:cxnSpLocks noChangeShapeType="1"/>
            <a:stCxn id="63631" idx="2"/>
            <a:endCxn id="63606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5" name="AutoShape 146"/>
          <p:cNvCxnSpPr>
            <a:cxnSpLocks noChangeShapeType="1"/>
            <a:stCxn id="63629" idx="2"/>
            <a:endCxn id="63603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6" name="AutoShape 147"/>
          <p:cNvCxnSpPr>
            <a:cxnSpLocks noChangeShapeType="1"/>
            <a:stCxn id="63625" idx="2"/>
            <a:endCxn id="63600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7" name="AutoShape 148"/>
          <p:cNvCxnSpPr>
            <a:cxnSpLocks noChangeShapeType="1"/>
            <a:stCxn id="63635" idx="2"/>
            <a:endCxn id="63597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8" name="AutoShape 149"/>
          <p:cNvCxnSpPr>
            <a:cxnSpLocks noChangeShapeType="1"/>
            <a:stCxn id="63639" idx="2"/>
            <a:endCxn id="63594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49" name="AutoShape 150"/>
          <p:cNvCxnSpPr>
            <a:cxnSpLocks noChangeShapeType="1"/>
            <a:stCxn id="63637" idx="2"/>
            <a:endCxn id="63536" idx="0"/>
          </p:cNvCxnSpPr>
          <p:nvPr/>
        </p:nvCxnSpPr>
        <p:spPr bwMode="auto">
          <a:xfrm>
            <a:off x="5548313" y="4525963"/>
            <a:ext cx="773112" cy="177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0" name="AutoShape 151"/>
          <p:cNvCxnSpPr>
            <a:cxnSpLocks noChangeShapeType="1"/>
            <a:stCxn id="63633" idx="2"/>
            <a:endCxn id="63591" idx="0"/>
          </p:cNvCxnSpPr>
          <p:nvPr/>
        </p:nvCxnSpPr>
        <p:spPr bwMode="auto">
          <a:xfrm>
            <a:off x="5999163" y="4524375"/>
            <a:ext cx="604837" cy="133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551" name="Group 152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63578" name="Rectangle 15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63579" name="Rectangle 15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63580" name="Rectangle 15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63552" name="AutoShape 156"/>
          <p:cNvCxnSpPr>
            <a:cxnSpLocks noChangeShapeType="1"/>
            <a:stCxn id="63650" idx="2"/>
            <a:endCxn id="63588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3" name="AutoShape 157"/>
          <p:cNvCxnSpPr>
            <a:cxnSpLocks noChangeShapeType="1"/>
            <a:stCxn id="63654" idx="2"/>
            <a:endCxn id="63585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4" name="AutoShape 158"/>
          <p:cNvCxnSpPr>
            <a:cxnSpLocks noChangeShapeType="1"/>
            <a:stCxn id="63652" idx="2"/>
            <a:endCxn id="63582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55" name="AutoShape 159"/>
          <p:cNvCxnSpPr>
            <a:cxnSpLocks noChangeShapeType="1"/>
            <a:stCxn id="63648" idx="2"/>
            <a:endCxn id="63579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56" name="Rectangle 160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63557" name="Group 161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63576" name="Rectangle 16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577" name="AutoShape 16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3558" name="Group 164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63574" name="Rectangle 165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575" name="AutoShape 166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3559" name="AutoShape 167"/>
          <p:cNvCxnSpPr>
            <a:cxnSpLocks noChangeShapeType="1"/>
            <a:stCxn id="63577" idx="3"/>
            <a:endCxn id="63504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60" name="AutoShape 168"/>
          <p:cNvCxnSpPr>
            <a:cxnSpLocks noChangeShapeType="1"/>
            <a:stCxn id="63575" idx="3"/>
            <a:endCxn id="63659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61" name="Text Box 169"/>
          <p:cNvSpPr txBox="1">
            <a:spLocks noChangeArrowheads="1"/>
          </p:cNvSpPr>
          <p:nvPr/>
        </p:nvSpPr>
        <p:spPr bwMode="auto">
          <a:xfrm>
            <a:off x="377825" y="1323975"/>
            <a:ext cx="179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69 inserted...</a:t>
            </a:r>
          </a:p>
        </p:txBody>
      </p:sp>
      <p:sp>
        <p:nvSpPr>
          <p:cNvPr id="63562" name="Rectangle 170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65</a:t>
            </a:r>
            <a:endParaRPr lang="en-US" altLang="tr-TR" sz="1800" b="1"/>
          </a:p>
        </p:txBody>
      </p:sp>
      <p:grpSp>
        <p:nvGrpSpPr>
          <p:cNvPr id="63563" name="Group 171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63572" name="Rectangle 17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573" name="AutoShape 17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3564" name="AutoShape 174"/>
          <p:cNvCxnSpPr>
            <a:cxnSpLocks noChangeShapeType="1"/>
            <a:stCxn id="63511" idx="0"/>
            <a:endCxn id="63573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65" name="Line 175"/>
          <p:cNvSpPr>
            <a:spLocks noChangeShapeType="1"/>
          </p:cNvSpPr>
          <p:nvPr/>
        </p:nvSpPr>
        <p:spPr bwMode="auto">
          <a:xfrm>
            <a:off x="5918200" y="5562600"/>
            <a:ext cx="215900" cy="73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3566" name="Rectangle 176"/>
          <p:cNvSpPr>
            <a:spLocks noChangeArrowheads="1"/>
          </p:cNvSpPr>
          <p:nvPr/>
        </p:nvSpPr>
        <p:spPr bwMode="auto">
          <a:xfrm>
            <a:off x="5129213" y="43275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68</a:t>
            </a:r>
            <a:endParaRPr lang="en-US" altLang="tr-TR" sz="1800" b="1"/>
          </a:p>
        </p:txBody>
      </p:sp>
      <p:grpSp>
        <p:nvGrpSpPr>
          <p:cNvPr id="63567" name="Group 177"/>
          <p:cNvGrpSpPr>
            <a:grpSpLocks/>
          </p:cNvGrpSpPr>
          <p:nvPr/>
        </p:nvGrpSpPr>
        <p:grpSpPr bwMode="auto">
          <a:xfrm>
            <a:off x="5040313" y="4327525"/>
            <a:ext cx="90487" cy="360363"/>
            <a:chOff x="680" y="906"/>
            <a:chExt cx="57" cy="227"/>
          </a:xfrm>
        </p:grpSpPr>
        <p:sp>
          <p:nvSpPr>
            <p:cNvPr id="63570" name="Rectangle 17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3571" name="AutoShape 17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3568" name="AutoShape 180"/>
          <p:cNvCxnSpPr>
            <a:cxnSpLocks noChangeShapeType="1"/>
            <a:stCxn id="63571" idx="3"/>
            <a:endCxn id="63535" idx="0"/>
          </p:cNvCxnSpPr>
          <p:nvPr/>
        </p:nvCxnSpPr>
        <p:spPr bwMode="auto">
          <a:xfrm>
            <a:off x="5083175" y="4489450"/>
            <a:ext cx="803275" cy="180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69" name="Rectangle 181"/>
          <p:cNvSpPr>
            <a:spLocks noChangeArrowheads="1"/>
          </p:cNvSpPr>
          <p:nvPr/>
        </p:nvSpPr>
        <p:spPr bwMode="auto">
          <a:xfrm>
            <a:off x="6048375" y="6297613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69</a:t>
            </a:r>
            <a:endParaRPr lang="en-US" altLang="tr-TR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0D1C441-8232-480A-81EB-47F847362241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EDCBE2-ACB3-4405-8C0F-90A66CD84316}" type="slidenum">
              <a:rPr lang="en-US" altLang="tr-TR"/>
              <a:pPr eaLnBrk="1" hangingPunct="1"/>
              <a:t>61</a:t>
            </a:fld>
            <a:endParaRPr lang="en-US" altLang="tr-TR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Insertion in B</a:t>
            </a:r>
            <a:r>
              <a:rPr lang="en-US" altLang="tr-TR"/>
              <a:t>-Trees</a:t>
            </a:r>
            <a:r>
              <a:rPr lang="tr-TR" altLang="tr-TR"/>
              <a:t>:</a:t>
            </a:r>
            <a:r>
              <a:rPr lang="tr-TR" altLang="tr-TR">
                <a:latin typeface="Tahoma" panose="020B0604030504040204" pitchFamily="34" charset="0"/>
              </a:rPr>
              <a:t>B-tree-Insert</a:t>
            </a:r>
            <a:endParaRPr lang="en-US" altLang="tr-TR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57300"/>
            <a:ext cx="8178800" cy="5072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B-tree-Insert(T,k)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{	r=root[T];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if (n[r] == 2t-1)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    	s=malloc(new-B-tree-node);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root[T]=s;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leaf[s]=false;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n[s]=0;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c</a:t>
            </a:r>
            <a:r>
              <a:rPr lang="tr-TR" altLang="tr-TR" sz="2400" baseline="-25000">
                <a:latin typeface="Tahoma" panose="020B0604030504040204" pitchFamily="34" charset="0"/>
              </a:rPr>
              <a:t>1</a:t>
            </a:r>
            <a:r>
              <a:rPr lang="tr-TR" altLang="tr-TR" sz="2400">
                <a:latin typeface="Tahoma" panose="020B0604030504040204" pitchFamily="34" charset="0"/>
              </a:rPr>
              <a:t>[s]=r; 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	B-tree-Split-Child(s,1,r);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 		B-tree-Insert-Nonfull(s,k);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	else	B-tree-Insert-Nonfull(r,k);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2400">
                <a:latin typeface="Tahoma" panose="020B0604030504040204" pitchFamily="34" charset="0"/>
              </a:rPr>
              <a:t>}</a:t>
            </a:r>
            <a:endParaRPr lang="en-US" altLang="tr-TR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9FCAA0-0DA9-4221-91E2-F11BE98C40D3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15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0EB041-871E-469B-A428-22287C39037C}" type="slidenum">
              <a:rPr lang="en-US" altLang="tr-TR"/>
              <a:pPr eaLnBrk="1" hangingPunct="1"/>
              <a:t>62</a:t>
            </a:fld>
            <a:endParaRPr lang="en-US" altLang="tr-TR"/>
          </a:p>
        </p:txBody>
      </p:sp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z="4000"/>
              <a:t>Insertion in B</a:t>
            </a:r>
            <a:r>
              <a:rPr lang="en-US" altLang="tr-TR" sz="4000"/>
              <a:t>-Trees</a:t>
            </a:r>
            <a:r>
              <a:rPr lang="tr-TR" altLang="tr-TR" sz="4000"/>
              <a:t>:</a:t>
            </a:r>
            <a:r>
              <a:rPr lang="tr-TR" altLang="tr-TR" sz="4000">
                <a:latin typeface="Tahoma" panose="020B0604030504040204" pitchFamily="34" charset="0"/>
              </a:rPr>
              <a:t>B-tree-Split-Child</a:t>
            </a:r>
            <a:endParaRPr lang="en-US" altLang="tr-TR" sz="4000"/>
          </a:p>
        </p:txBody>
      </p:sp>
      <p:sp>
        <p:nvSpPr>
          <p:cNvPr id="6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6304" y="896144"/>
            <a:ext cx="8833104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B-</a:t>
            </a:r>
            <a:r>
              <a:rPr lang="tr-TR" altLang="tr-TR" sz="2000" dirty="0" err="1">
                <a:latin typeface="Tahoma" panose="020B0604030504040204" pitchFamily="34" charset="0"/>
              </a:rPr>
              <a:t>tree</a:t>
            </a:r>
            <a:r>
              <a:rPr lang="tr-TR" altLang="tr-TR" sz="2000" dirty="0">
                <a:latin typeface="Tahoma" panose="020B0604030504040204" pitchFamily="34" charset="0"/>
              </a:rPr>
              <a:t>-</a:t>
            </a:r>
            <a:r>
              <a:rPr lang="tr-TR" altLang="tr-TR" sz="2000" dirty="0" err="1">
                <a:latin typeface="Tahoma" panose="020B0604030504040204" pitchFamily="34" charset="0"/>
              </a:rPr>
              <a:t>Split</a:t>
            </a:r>
            <a:r>
              <a:rPr lang="tr-TR" altLang="tr-TR" sz="2000" dirty="0">
                <a:latin typeface="Tahoma" panose="020B0604030504040204" pitchFamily="34" charset="0"/>
              </a:rPr>
              <a:t>-Child(</a:t>
            </a:r>
            <a:r>
              <a:rPr lang="tr-TR" altLang="tr-TR" sz="2000" dirty="0" err="1">
                <a:latin typeface="Tahoma" panose="020B0604030504040204" pitchFamily="34" charset="0"/>
              </a:rPr>
              <a:t>x,i,y</a:t>
            </a:r>
            <a:r>
              <a:rPr lang="tr-TR" altLang="tr-TR" sz="2000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{	 z=</a:t>
            </a:r>
            <a:r>
              <a:rPr lang="tr-TR" altLang="tr-TR" sz="2000" dirty="0" err="1">
                <a:latin typeface="Tahoma" panose="020B0604030504040204" pitchFamily="34" charset="0"/>
              </a:rPr>
              <a:t>malloc</a:t>
            </a:r>
            <a:r>
              <a:rPr lang="tr-TR" altLang="tr-TR" sz="2000" dirty="0">
                <a:latin typeface="Tahoma" panose="020B0604030504040204" pitchFamily="34" charset="0"/>
              </a:rPr>
              <a:t>(</a:t>
            </a:r>
            <a:r>
              <a:rPr lang="tr-TR" altLang="tr-TR" sz="2000" dirty="0" err="1">
                <a:latin typeface="Tahoma" panose="020B0604030504040204" pitchFamily="34" charset="0"/>
              </a:rPr>
              <a:t>new</a:t>
            </a:r>
            <a:r>
              <a:rPr lang="tr-TR" altLang="tr-TR" sz="2000" dirty="0">
                <a:latin typeface="Tahoma" panose="020B0604030504040204" pitchFamily="34" charset="0"/>
              </a:rPr>
              <a:t>-B-</a:t>
            </a:r>
            <a:r>
              <a:rPr lang="tr-TR" altLang="tr-TR" sz="2000" dirty="0" err="1">
                <a:latin typeface="Tahoma" panose="020B0604030504040204" pitchFamily="34" charset="0"/>
              </a:rPr>
              <a:t>tree</a:t>
            </a:r>
            <a:r>
              <a:rPr lang="tr-TR" altLang="tr-TR" sz="2000" dirty="0">
                <a:latin typeface="Tahoma" panose="020B0604030504040204" pitchFamily="34" charset="0"/>
              </a:rPr>
              <a:t>-</a:t>
            </a:r>
            <a:r>
              <a:rPr lang="tr-TR" altLang="tr-TR" sz="2000" dirty="0" err="1">
                <a:latin typeface="Tahoma" panose="020B0604030504040204" pitchFamily="34" charset="0"/>
              </a:rPr>
              <a:t>node</a:t>
            </a:r>
            <a:r>
              <a:rPr lang="tr-TR" altLang="tr-TR" sz="2000" dirty="0">
                <a:latin typeface="Tahoma" panose="020B0604030504040204" pitchFamily="34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</a:t>
            </a:r>
            <a:r>
              <a:rPr lang="tr-TR" altLang="tr-TR" sz="2000" dirty="0" err="1">
                <a:latin typeface="Tahoma" panose="020B0604030504040204" pitchFamily="34" charset="0"/>
              </a:rPr>
              <a:t>leaf</a:t>
            </a:r>
            <a:r>
              <a:rPr lang="tr-TR" altLang="tr-TR" sz="2000" dirty="0">
                <a:latin typeface="Tahoma" panose="020B0604030504040204" pitchFamily="34" charset="0"/>
              </a:rPr>
              <a:t>[z]=</a:t>
            </a:r>
            <a:r>
              <a:rPr lang="tr-TR" altLang="tr-TR" sz="2000" dirty="0" err="1">
                <a:latin typeface="Tahoma" panose="020B0604030504040204" pitchFamily="34" charset="0"/>
              </a:rPr>
              <a:t>leaf</a:t>
            </a:r>
            <a:r>
              <a:rPr lang="tr-TR" altLang="tr-TR" sz="2000" dirty="0">
                <a:latin typeface="Tahoma" panose="020B0604030504040204" pitchFamily="34" charset="0"/>
              </a:rPr>
              <a:t>[y];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n[z]=t-1;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</a:t>
            </a:r>
            <a:r>
              <a:rPr lang="tr-TR" altLang="tr-TR" sz="2000" dirty="0" err="1">
                <a:latin typeface="Tahoma" panose="020B0604030504040204" pitchFamily="34" charset="0"/>
              </a:rPr>
              <a:t>for</a:t>
            </a:r>
            <a:r>
              <a:rPr lang="tr-TR" altLang="tr-TR" sz="2000" dirty="0">
                <a:latin typeface="Tahoma" panose="020B0604030504040204" pitchFamily="34" charset="0"/>
              </a:rPr>
              <a:t> (j = 1; j &lt; t</a:t>
            </a:r>
            <a:r>
              <a:rPr lang="en-US" altLang="tr-TR" sz="2000" dirty="0">
                <a:latin typeface="Tahoma" panose="020B0604030504040204" pitchFamily="34" charset="0"/>
              </a:rPr>
              <a:t>; </a:t>
            </a:r>
            <a:r>
              <a:rPr lang="en-US" altLang="tr-TR" sz="2000" dirty="0" err="1">
                <a:latin typeface="Tahoma" panose="020B0604030504040204" pitchFamily="34" charset="0"/>
              </a:rPr>
              <a:t>j++</a:t>
            </a:r>
            <a:r>
              <a:rPr lang="tr-TR" altLang="tr-TR" sz="2000" dirty="0">
                <a:latin typeface="Tahoma" panose="020B0604030504040204" pitchFamily="34" charset="0"/>
              </a:rPr>
              <a:t>) </a:t>
            </a:r>
            <a:r>
              <a:rPr lang="tr-TR" altLang="tr-TR" sz="2000" dirty="0" err="1">
                <a:latin typeface="Tahoma" panose="020B0604030504040204" pitchFamily="34" charset="0"/>
              </a:rPr>
              <a:t>key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j</a:t>
            </a:r>
            <a:r>
              <a:rPr lang="tr-TR" altLang="tr-TR" sz="2000" dirty="0">
                <a:latin typeface="Tahoma" panose="020B0604030504040204" pitchFamily="34" charset="0"/>
              </a:rPr>
              <a:t>[z]=</a:t>
            </a:r>
            <a:r>
              <a:rPr lang="tr-TR" altLang="tr-TR" sz="2000" dirty="0" err="1">
                <a:latin typeface="Tahoma" panose="020B0604030504040204" pitchFamily="34" charset="0"/>
              </a:rPr>
              <a:t>key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j+t</a:t>
            </a:r>
            <a:r>
              <a:rPr lang="tr-TR" altLang="tr-TR" sz="2000" dirty="0">
                <a:latin typeface="Tahoma" panose="020B0604030504040204" pitchFamily="34" charset="0"/>
              </a:rPr>
              <a:t>[y];     </a:t>
            </a:r>
            <a:r>
              <a:rPr lang="tr-TR" altLang="tr-TR" sz="2800" b="1" dirty="0">
                <a:solidFill>
                  <a:srgbClr val="FF0000"/>
                </a:solidFill>
              </a:rPr>
              <a:t>A</a:t>
            </a:r>
            <a:r>
              <a:rPr lang="tr-TR" altLang="tr-TR" sz="2000" b="1" dirty="0">
                <a:latin typeface="Tahoma" panose="020B0604030504040204" pitchFamily="34" charset="0"/>
              </a:rPr>
              <a:t> </a:t>
            </a:r>
            <a:r>
              <a:rPr lang="en-US" altLang="tr-TR" sz="2000" b="1" dirty="0">
                <a:latin typeface="Tahoma" panose="020B0604030504040204" pitchFamily="34" charset="0"/>
              </a:rPr>
              <a:t> </a:t>
            </a:r>
            <a:r>
              <a:rPr lang="en-US" altLang="tr-TR" sz="2000" b="1" dirty="0">
                <a:latin typeface="+mj-lt"/>
              </a:rPr>
              <a:t>//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y’s 2</a:t>
            </a:r>
            <a:r>
              <a:rPr lang="en-US" altLang="tr-T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half of keys to z</a:t>
            </a:r>
            <a:endParaRPr lang="tr-TR" alt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</a:t>
            </a:r>
            <a:r>
              <a:rPr lang="tr-TR" altLang="tr-TR" sz="2000" dirty="0" err="1">
                <a:latin typeface="Tahoma" panose="020B0604030504040204" pitchFamily="34" charset="0"/>
              </a:rPr>
              <a:t>if</a:t>
            </a:r>
            <a:r>
              <a:rPr lang="tr-TR" altLang="tr-TR" sz="2000" dirty="0">
                <a:latin typeface="Tahoma" panose="020B0604030504040204" pitchFamily="34" charset="0"/>
              </a:rPr>
              <a:t> (!</a:t>
            </a:r>
            <a:r>
              <a:rPr lang="tr-TR" altLang="tr-TR" sz="2000" dirty="0" err="1">
                <a:latin typeface="Tahoma" panose="020B0604030504040204" pitchFamily="34" charset="0"/>
              </a:rPr>
              <a:t>leaf</a:t>
            </a:r>
            <a:r>
              <a:rPr lang="tr-TR" altLang="tr-TR" sz="2000" dirty="0">
                <a:latin typeface="Tahoma" panose="020B0604030504040204" pitchFamily="34" charset="0"/>
              </a:rPr>
              <a:t>[y])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	 </a:t>
            </a:r>
            <a:r>
              <a:rPr lang="tr-TR" altLang="tr-TR" sz="2000" dirty="0" err="1">
                <a:latin typeface="Tahoma" panose="020B0604030504040204" pitchFamily="34" charset="0"/>
              </a:rPr>
              <a:t>for</a:t>
            </a:r>
            <a:r>
              <a:rPr lang="tr-TR" altLang="tr-TR" sz="2000" dirty="0">
                <a:latin typeface="Tahoma" panose="020B0604030504040204" pitchFamily="34" charset="0"/>
              </a:rPr>
              <a:t> (j = 1; j &lt;= </a:t>
            </a:r>
            <a:r>
              <a:rPr lang="tr-TR" altLang="tr-TR" sz="2000" dirty="0" err="1">
                <a:latin typeface="Tahoma" panose="020B0604030504040204" pitchFamily="34" charset="0"/>
              </a:rPr>
              <a:t>t;j</a:t>
            </a:r>
            <a:r>
              <a:rPr lang="tr-TR" altLang="tr-TR" sz="2000" dirty="0">
                <a:latin typeface="Tahoma" panose="020B0604030504040204" pitchFamily="34" charset="0"/>
              </a:rPr>
              <a:t>++) </a:t>
            </a:r>
            <a:r>
              <a:rPr lang="tr-TR" altLang="tr-TR" sz="2000" dirty="0" err="1">
                <a:latin typeface="Tahoma" panose="020B0604030504040204" pitchFamily="34" charset="0"/>
              </a:rPr>
              <a:t>c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j</a:t>
            </a:r>
            <a:r>
              <a:rPr lang="tr-TR" altLang="tr-TR" sz="2000" dirty="0">
                <a:latin typeface="Tahoma" panose="020B0604030504040204" pitchFamily="34" charset="0"/>
              </a:rPr>
              <a:t>[z]=</a:t>
            </a:r>
            <a:r>
              <a:rPr lang="tr-TR" altLang="tr-TR" sz="2000" dirty="0" err="1">
                <a:latin typeface="Tahoma" panose="020B0604030504040204" pitchFamily="34" charset="0"/>
              </a:rPr>
              <a:t>c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j+t</a:t>
            </a:r>
            <a:r>
              <a:rPr lang="tr-TR" altLang="tr-TR" sz="2000" dirty="0">
                <a:latin typeface="Tahoma" panose="020B0604030504040204" pitchFamily="34" charset="0"/>
              </a:rPr>
              <a:t>[y];   </a:t>
            </a:r>
            <a:r>
              <a:rPr lang="tr-TR" altLang="tr-TR" sz="2800" b="1" dirty="0">
                <a:solidFill>
                  <a:srgbClr val="FF0000"/>
                </a:solidFill>
              </a:rPr>
              <a:t>B</a:t>
            </a:r>
            <a:r>
              <a:rPr lang="en-US" altLang="tr-TR" sz="2800" b="1" dirty="0"/>
              <a:t> </a:t>
            </a:r>
            <a:r>
              <a:rPr lang="en-US" altLang="tr-TR" sz="2000" dirty="0">
                <a:latin typeface="+mj-lt"/>
              </a:rPr>
              <a:t>//</a:t>
            </a:r>
            <a:r>
              <a:rPr lang="en-US" altLang="tr-TR" sz="2000" dirty="0">
                <a:latin typeface="+mj-lt"/>
                <a:cs typeface="Times New Roman" panose="02020603050405020304" pitchFamily="18" charset="0"/>
              </a:rPr>
              <a:t>y’s 2</a:t>
            </a:r>
            <a:r>
              <a:rPr lang="en-US" altLang="tr-TR" sz="2000" baseline="30000" dirty="0">
                <a:latin typeface="+mj-lt"/>
                <a:cs typeface="Times New Roman" panose="02020603050405020304" pitchFamily="18" charset="0"/>
              </a:rPr>
              <a:t>nd</a:t>
            </a:r>
            <a:r>
              <a:rPr lang="en-US" altLang="tr-TR" sz="2000" dirty="0">
                <a:latin typeface="+mj-lt"/>
                <a:cs typeface="Times New Roman" panose="02020603050405020304" pitchFamily="18" charset="0"/>
              </a:rPr>
              <a:t> half of pointers to z</a:t>
            </a:r>
            <a:endParaRPr lang="tr-TR" altLang="tr-TR" sz="2000" dirty="0">
              <a:latin typeface="+mj-lt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800" b="1" dirty="0">
                <a:latin typeface="+mj-lt"/>
              </a:rPr>
              <a:t>	</a:t>
            </a:r>
            <a:endParaRPr lang="tr-TR" altLang="tr-TR" sz="2800" b="1" dirty="0">
              <a:solidFill>
                <a:srgbClr val="FF0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 	 n[y]=t-1;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</a:t>
            </a:r>
            <a:r>
              <a:rPr lang="tr-TR" altLang="tr-TR" sz="2000" dirty="0" err="1">
                <a:latin typeface="Tahoma" panose="020B0604030504040204" pitchFamily="34" charset="0"/>
              </a:rPr>
              <a:t>for</a:t>
            </a:r>
            <a:r>
              <a:rPr lang="tr-TR" altLang="tr-TR" sz="2000" dirty="0">
                <a:latin typeface="Tahoma" panose="020B0604030504040204" pitchFamily="34" charset="0"/>
              </a:rPr>
              <a:t> (j=n[x]+1; j&gt;=i+1; j--) c</a:t>
            </a:r>
            <a:r>
              <a:rPr lang="tr-TR" altLang="tr-TR" sz="2000" baseline="-25000" dirty="0">
                <a:latin typeface="Tahoma" panose="020B0604030504040204" pitchFamily="34" charset="0"/>
              </a:rPr>
              <a:t>j+1</a:t>
            </a:r>
            <a:r>
              <a:rPr lang="tr-TR" altLang="tr-TR" sz="2000" dirty="0">
                <a:latin typeface="Tahoma" panose="020B0604030504040204" pitchFamily="34" charset="0"/>
              </a:rPr>
              <a:t>[x]=</a:t>
            </a:r>
            <a:r>
              <a:rPr lang="tr-TR" altLang="tr-TR" sz="2000" dirty="0" err="1">
                <a:latin typeface="Tahoma" panose="020B0604030504040204" pitchFamily="34" charset="0"/>
              </a:rPr>
              <a:t>c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j</a:t>
            </a:r>
            <a:r>
              <a:rPr lang="tr-TR" altLang="tr-TR" sz="2000" dirty="0">
                <a:latin typeface="Tahoma" panose="020B0604030504040204" pitchFamily="34" charset="0"/>
              </a:rPr>
              <a:t>[x]; </a:t>
            </a:r>
            <a:r>
              <a:rPr lang="tr-TR" altLang="tr-TR" sz="2800" b="1" dirty="0">
                <a:solidFill>
                  <a:srgbClr val="FF0000"/>
                </a:solidFill>
              </a:rPr>
              <a:t>  C</a:t>
            </a:r>
            <a:r>
              <a:rPr lang="en-US" altLang="tr-TR" sz="2800" b="1" dirty="0">
                <a:solidFill>
                  <a:srgbClr val="FF0000"/>
                </a:solidFill>
              </a:rPr>
              <a:t> </a:t>
            </a:r>
            <a:r>
              <a:rPr lang="en-US" altLang="tr-TR" sz="2000" dirty="0"/>
              <a:t> //shift pointers right</a:t>
            </a:r>
            <a:endParaRPr lang="tr-TR" altLang="tr-TR" sz="20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c</a:t>
            </a:r>
            <a:r>
              <a:rPr lang="tr-TR" altLang="tr-TR" sz="2000" baseline="-25000" dirty="0">
                <a:latin typeface="Tahoma" panose="020B0604030504040204" pitchFamily="34" charset="0"/>
              </a:rPr>
              <a:t>i+1</a:t>
            </a:r>
            <a:r>
              <a:rPr lang="tr-TR" altLang="tr-TR" sz="2000" dirty="0">
                <a:latin typeface="Tahoma" panose="020B0604030504040204" pitchFamily="34" charset="0"/>
              </a:rPr>
              <a:t>[x]=z;				         </a:t>
            </a:r>
            <a:r>
              <a:rPr lang="tr-TR" altLang="tr-TR" sz="2800" b="1" dirty="0">
                <a:solidFill>
                  <a:srgbClr val="FF0000"/>
                </a:solidFill>
              </a:rPr>
              <a:t>D </a:t>
            </a:r>
            <a:r>
              <a:rPr lang="en-US" altLang="tr-TR" sz="2000" dirty="0"/>
              <a:t>//z pointed by i+1</a:t>
            </a:r>
            <a:r>
              <a:rPr lang="en-US" altLang="tr-TR" sz="2000" baseline="30000" dirty="0"/>
              <a:t>st</a:t>
            </a:r>
            <a:r>
              <a:rPr lang="en-US" altLang="tr-TR" sz="2000" dirty="0"/>
              <a:t> </a:t>
            </a:r>
            <a:r>
              <a:rPr lang="en-US" altLang="tr-TR" sz="2000" dirty="0" err="1"/>
              <a:t>pntr</a:t>
            </a:r>
            <a:r>
              <a:rPr lang="en-US" altLang="tr-TR" sz="2000" dirty="0"/>
              <a:t> of x</a:t>
            </a:r>
            <a:endParaRPr lang="tr-TR" altLang="tr-TR" sz="20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</a:t>
            </a:r>
            <a:r>
              <a:rPr lang="tr-TR" altLang="tr-TR" sz="2000" dirty="0" err="1">
                <a:latin typeface="Tahoma" panose="020B0604030504040204" pitchFamily="34" charset="0"/>
              </a:rPr>
              <a:t>for</a:t>
            </a:r>
            <a:r>
              <a:rPr lang="tr-TR" altLang="tr-TR" sz="2000" dirty="0">
                <a:latin typeface="Tahoma" panose="020B0604030504040204" pitchFamily="34" charset="0"/>
              </a:rPr>
              <a:t> (j=n[x]; j&gt;=i; j--) key</a:t>
            </a:r>
            <a:r>
              <a:rPr lang="tr-TR" altLang="tr-TR" sz="2000" baseline="-25000" dirty="0">
                <a:latin typeface="Tahoma" panose="020B0604030504040204" pitchFamily="34" charset="0"/>
              </a:rPr>
              <a:t>j+1</a:t>
            </a:r>
            <a:r>
              <a:rPr lang="tr-TR" altLang="tr-TR" sz="2000" dirty="0">
                <a:latin typeface="Tahoma" panose="020B0604030504040204" pitchFamily="34" charset="0"/>
              </a:rPr>
              <a:t>[x]=</a:t>
            </a:r>
            <a:r>
              <a:rPr lang="tr-TR" altLang="tr-TR" sz="2000" dirty="0" err="1">
                <a:latin typeface="Tahoma" panose="020B0604030504040204" pitchFamily="34" charset="0"/>
              </a:rPr>
              <a:t>key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j</a:t>
            </a:r>
            <a:r>
              <a:rPr lang="tr-TR" altLang="tr-TR" sz="2000" dirty="0">
                <a:latin typeface="Tahoma" panose="020B0604030504040204" pitchFamily="34" charset="0"/>
              </a:rPr>
              <a:t>[x];     </a:t>
            </a:r>
            <a:r>
              <a:rPr lang="tr-TR" altLang="tr-TR" sz="2800" b="1" dirty="0">
                <a:solidFill>
                  <a:srgbClr val="FF0000"/>
                </a:solidFill>
              </a:rPr>
              <a:t>E</a:t>
            </a:r>
            <a:r>
              <a:rPr lang="tr-TR" altLang="tr-TR" sz="2000" dirty="0">
                <a:latin typeface="Tahoma" panose="020B0604030504040204" pitchFamily="34" charset="0"/>
              </a:rPr>
              <a:t> </a:t>
            </a:r>
            <a:r>
              <a:rPr lang="en-US" altLang="tr-TR" sz="2000" dirty="0"/>
              <a:t>//shift keys in x right</a:t>
            </a:r>
            <a:endParaRPr lang="tr-TR" altLang="tr-TR" sz="20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</a:t>
            </a:r>
            <a:r>
              <a:rPr lang="tr-TR" altLang="tr-TR" sz="2000" dirty="0" err="1">
                <a:latin typeface="Tahoma" panose="020B0604030504040204" pitchFamily="34" charset="0"/>
              </a:rPr>
              <a:t>key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i</a:t>
            </a:r>
            <a:r>
              <a:rPr lang="tr-TR" altLang="tr-TR" sz="2000" dirty="0">
                <a:latin typeface="Tahoma" panose="020B0604030504040204" pitchFamily="34" charset="0"/>
              </a:rPr>
              <a:t>[x]=</a:t>
            </a:r>
            <a:r>
              <a:rPr lang="tr-TR" altLang="tr-TR" sz="2000" dirty="0" err="1">
                <a:latin typeface="Tahoma" panose="020B0604030504040204" pitchFamily="34" charset="0"/>
              </a:rPr>
              <a:t>key</a:t>
            </a:r>
            <a:r>
              <a:rPr lang="tr-TR" altLang="tr-TR" sz="2000" baseline="-25000" dirty="0" err="1">
                <a:latin typeface="Tahoma" panose="020B0604030504040204" pitchFamily="34" charset="0"/>
              </a:rPr>
              <a:t>t</a:t>
            </a:r>
            <a:r>
              <a:rPr lang="tr-TR" altLang="tr-TR" sz="2000" dirty="0">
                <a:latin typeface="Tahoma" panose="020B0604030504040204" pitchFamily="34" charset="0"/>
              </a:rPr>
              <a:t>[y]; n[x]++;                          </a:t>
            </a:r>
            <a:r>
              <a:rPr lang="tr-TR" altLang="tr-TR" sz="2800" b="1" dirty="0">
                <a:solidFill>
                  <a:srgbClr val="FF0000"/>
                </a:solidFill>
              </a:rPr>
              <a:t>F</a:t>
            </a:r>
            <a:r>
              <a:rPr lang="en-US" altLang="tr-TR" sz="2800" b="1" dirty="0">
                <a:solidFill>
                  <a:srgbClr val="FF0000"/>
                </a:solidFill>
              </a:rPr>
              <a:t> </a:t>
            </a:r>
            <a:r>
              <a:rPr lang="en-US" altLang="tr-TR" sz="2000" dirty="0"/>
              <a:t>//median key moved to parent</a:t>
            </a:r>
            <a:endParaRPr lang="tr-TR" altLang="tr-TR" sz="20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DISK_WRITE(y);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	 DISK_WRITE(z);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    	 DISK_WRITE(x);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dirty="0">
                <a:latin typeface="Tahoma" panose="020B0604030504040204" pitchFamily="34" charset="0"/>
              </a:rPr>
              <a:t>}</a:t>
            </a:r>
            <a:endParaRPr lang="en-US" altLang="tr-TR" sz="2000" dirty="0">
              <a:latin typeface="Tahoma" panose="020B0604030504040204" pitchFamily="34" charset="0"/>
            </a:endParaRPr>
          </a:p>
        </p:txBody>
      </p:sp>
      <p:graphicFrame>
        <p:nvGraphicFramePr>
          <p:cNvPr id="6146" name="Object 9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74989523"/>
              </p:ext>
            </p:extLst>
          </p:nvPr>
        </p:nvGraphicFramePr>
        <p:xfrm>
          <a:off x="5285581" y="2311400"/>
          <a:ext cx="2492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3" imgW="190440" imgH="457200" progId="Equation.3">
                  <p:embed/>
                </p:oleObj>
              </mc:Choice>
              <mc:Fallback>
                <p:oleObj name="Equation" r:id="rId3" imgW="190440" imgH="4572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581" y="2311400"/>
                        <a:ext cx="2492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0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79864921"/>
              </p:ext>
            </p:extLst>
          </p:nvPr>
        </p:nvGraphicFramePr>
        <p:xfrm>
          <a:off x="5337874" y="3245549"/>
          <a:ext cx="19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8" name="Equation" r:id="rId5" imgW="190440" imgH="457200" progId="Equation.3">
                  <p:embed/>
                </p:oleObj>
              </mc:Choice>
              <mc:Fallback>
                <p:oleObj name="Equation" r:id="rId5" imgW="190440" imgH="4572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874" y="3245549"/>
                        <a:ext cx="19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89195"/>
              </p:ext>
            </p:extLst>
          </p:nvPr>
        </p:nvGraphicFramePr>
        <p:xfrm>
          <a:off x="5306219" y="3925046"/>
          <a:ext cx="2079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" name="Equation" r:id="rId6" imgW="190440" imgH="457200" progId="Equation.3">
                  <p:embed/>
                </p:oleObj>
              </mc:Choice>
              <mc:Fallback>
                <p:oleObj name="Equation" r:id="rId6" imgW="190440" imgH="4572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6219" y="3925046"/>
                        <a:ext cx="20796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158913"/>
              </p:ext>
            </p:extLst>
          </p:nvPr>
        </p:nvGraphicFramePr>
        <p:xfrm>
          <a:off x="5123244" y="4397374"/>
          <a:ext cx="5429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0" name="Equation" r:id="rId7" imgW="190440" imgH="457200" progId="Equation.3">
                  <p:embed/>
                </p:oleObj>
              </mc:Choice>
              <mc:Fallback>
                <p:oleObj name="Equation" r:id="rId7" imgW="190440" imgH="4572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244" y="4397374"/>
                        <a:ext cx="5429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36327"/>
              </p:ext>
            </p:extLst>
          </p:nvPr>
        </p:nvGraphicFramePr>
        <p:xfrm>
          <a:off x="5123243" y="4815235"/>
          <a:ext cx="5429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1" name="Equation" r:id="rId8" imgW="190440" imgH="457200" progId="Equation.3">
                  <p:embed/>
                </p:oleObj>
              </mc:Choice>
              <mc:Fallback>
                <p:oleObj name="Equation" r:id="rId8" imgW="190440" imgH="4572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3243" y="4815235"/>
                        <a:ext cx="5429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83728"/>
              </p:ext>
            </p:extLst>
          </p:nvPr>
        </p:nvGraphicFramePr>
        <p:xfrm>
          <a:off x="5108194" y="5257704"/>
          <a:ext cx="5429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2" name="Equation" r:id="rId9" imgW="190440" imgH="457200" progId="Equation.3">
                  <p:embed/>
                </p:oleObj>
              </mc:Choice>
              <mc:Fallback>
                <p:oleObj name="Equation" r:id="rId9" imgW="190440" imgH="4572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194" y="5257704"/>
                        <a:ext cx="5429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8B7533-C8CE-4228-87AA-853B3936724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56AC276-895A-4C09-BA2D-6E341FE33F1F}" type="slidenum">
              <a:rPr lang="en-US" altLang="tr-TR"/>
              <a:pPr eaLnBrk="1" hangingPunct="1"/>
              <a:t>63</a:t>
            </a:fld>
            <a:endParaRPr lang="en-US" altLang="tr-TR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latin typeface="Tahoma" panose="020B0604030504040204" pitchFamily="34" charset="0"/>
              </a:rPr>
              <a:t>B-tree-Split-Child</a:t>
            </a:r>
            <a:r>
              <a:rPr lang="tr-TR" altLang="tr-TR"/>
              <a:t>: Example</a:t>
            </a:r>
            <a:endParaRPr lang="en-US" altLang="tr-TR">
              <a:latin typeface="Tahoma" panose="020B0604030504040204" pitchFamily="34" charset="0"/>
            </a:endParaRPr>
          </a:p>
        </p:txBody>
      </p:sp>
      <p:sp>
        <p:nvSpPr>
          <p:cNvPr id="65542" name="Text Box 78"/>
          <p:cNvSpPr txBox="1">
            <a:spLocks noChangeArrowheads="1"/>
          </p:cNvSpPr>
          <p:nvPr/>
        </p:nvSpPr>
        <p:spPr bwMode="auto">
          <a:xfrm>
            <a:off x="2873375" y="1957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x</a:t>
            </a:r>
            <a:endParaRPr lang="en-US" altLang="tr-TR" sz="2400"/>
          </a:p>
        </p:txBody>
      </p:sp>
      <p:sp>
        <p:nvSpPr>
          <p:cNvPr id="65543" name="Text Box 81"/>
          <p:cNvSpPr txBox="1">
            <a:spLocks noChangeArrowheads="1"/>
          </p:cNvSpPr>
          <p:nvPr/>
        </p:nvSpPr>
        <p:spPr bwMode="auto">
          <a:xfrm>
            <a:off x="260350" y="32623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...</a:t>
            </a:r>
            <a:endParaRPr lang="en-US" altLang="tr-TR" sz="2400"/>
          </a:p>
        </p:txBody>
      </p:sp>
      <p:grpSp>
        <p:nvGrpSpPr>
          <p:cNvPr id="65544" name="Group 103"/>
          <p:cNvGrpSpPr>
            <a:grpSpLocks/>
          </p:cNvGrpSpPr>
          <p:nvPr/>
        </p:nvGrpSpPr>
        <p:grpSpPr bwMode="auto">
          <a:xfrm>
            <a:off x="184150" y="2209800"/>
            <a:ext cx="8756650" cy="3451225"/>
            <a:chOff x="244" y="944"/>
            <a:chExt cx="4519" cy="1362"/>
          </a:xfrm>
        </p:grpSpPr>
        <p:sp>
          <p:nvSpPr>
            <p:cNvPr id="65545" name="Rectangle 3"/>
            <p:cNvSpPr>
              <a:spLocks noChangeArrowheads="1"/>
            </p:cNvSpPr>
            <p:nvPr/>
          </p:nvSpPr>
          <p:spPr bwMode="auto">
            <a:xfrm>
              <a:off x="1601" y="1207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53</a:t>
              </a:r>
              <a:endParaRPr lang="en-US" altLang="tr-TR" sz="1800" b="1"/>
            </a:p>
          </p:txBody>
        </p:sp>
        <p:sp>
          <p:nvSpPr>
            <p:cNvPr id="65546" name="Rectangle 4"/>
            <p:cNvSpPr>
              <a:spLocks noChangeArrowheads="1"/>
            </p:cNvSpPr>
            <p:nvPr/>
          </p:nvSpPr>
          <p:spPr bwMode="auto">
            <a:xfrm>
              <a:off x="1318" y="1207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21</a:t>
              </a:r>
              <a:endParaRPr lang="en-US" altLang="tr-TR" sz="1800" b="1"/>
            </a:p>
          </p:txBody>
        </p:sp>
        <p:grpSp>
          <p:nvGrpSpPr>
            <p:cNvPr id="65547" name="Group 5"/>
            <p:cNvGrpSpPr>
              <a:grpSpLocks/>
            </p:cNvGrpSpPr>
            <p:nvPr/>
          </p:nvGrpSpPr>
          <p:grpSpPr bwMode="auto">
            <a:xfrm>
              <a:off x="1545" y="1207"/>
              <a:ext cx="57" cy="227"/>
              <a:chOff x="680" y="906"/>
              <a:chExt cx="57" cy="227"/>
            </a:xfrm>
          </p:grpSpPr>
          <p:sp>
            <p:nvSpPr>
              <p:cNvPr id="65610" name="Rectangle 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611" name="AutoShape 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5548" name="Rectangle 8"/>
            <p:cNvSpPr>
              <a:spLocks noChangeArrowheads="1"/>
            </p:cNvSpPr>
            <p:nvPr/>
          </p:nvSpPr>
          <p:spPr bwMode="auto">
            <a:xfrm>
              <a:off x="1885" y="1207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77</a:t>
              </a:r>
              <a:endParaRPr lang="en-US" altLang="tr-TR" sz="1800" b="1"/>
            </a:p>
          </p:txBody>
        </p:sp>
        <p:grpSp>
          <p:nvGrpSpPr>
            <p:cNvPr id="65549" name="Group 9"/>
            <p:cNvGrpSpPr>
              <a:grpSpLocks/>
            </p:cNvGrpSpPr>
            <p:nvPr/>
          </p:nvGrpSpPr>
          <p:grpSpPr bwMode="auto">
            <a:xfrm>
              <a:off x="1828" y="1206"/>
              <a:ext cx="57" cy="227"/>
              <a:chOff x="680" y="906"/>
              <a:chExt cx="57" cy="227"/>
            </a:xfrm>
          </p:grpSpPr>
          <p:sp>
            <p:nvSpPr>
              <p:cNvPr id="65608" name="Rectangle 1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609" name="AutoShape 1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5550" name="Group 12"/>
            <p:cNvGrpSpPr>
              <a:grpSpLocks/>
            </p:cNvGrpSpPr>
            <p:nvPr/>
          </p:nvGrpSpPr>
          <p:grpSpPr bwMode="auto">
            <a:xfrm>
              <a:off x="1262" y="1206"/>
              <a:ext cx="57" cy="227"/>
              <a:chOff x="680" y="906"/>
              <a:chExt cx="57" cy="227"/>
            </a:xfrm>
          </p:grpSpPr>
          <p:sp>
            <p:nvSpPr>
              <p:cNvPr id="65606" name="Rectangle 1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607" name="AutoShape 1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5551" name="Group 15"/>
            <p:cNvGrpSpPr>
              <a:grpSpLocks/>
            </p:cNvGrpSpPr>
            <p:nvPr/>
          </p:nvGrpSpPr>
          <p:grpSpPr bwMode="auto">
            <a:xfrm>
              <a:off x="2112" y="1207"/>
              <a:ext cx="57" cy="227"/>
              <a:chOff x="680" y="906"/>
              <a:chExt cx="57" cy="227"/>
            </a:xfrm>
          </p:grpSpPr>
          <p:sp>
            <p:nvSpPr>
              <p:cNvPr id="65604" name="Rectangle 1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605" name="AutoShape 1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5552" name="Rectangle 49"/>
            <p:cNvSpPr>
              <a:spLocks noChangeArrowheads="1"/>
            </p:cNvSpPr>
            <p:nvPr/>
          </p:nvSpPr>
          <p:spPr bwMode="auto">
            <a:xfrm>
              <a:off x="1563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58</a:t>
              </a:r>
              <a:endParaRPr lang="en-US" altLang="tr-TR" sz="1800" b="1"/>
            </a:p>
          </p:txBody>
        </p:sp>
        <p:grpSp>
          <p:nvGrpSpPr>
            <p:cNvPr id="65553" name="Group 50"/>
            <p:cNvGrpSpPr>
              <a:grpSpLocks/>
            </p:cNvGrpSpPr>
            <p:nvPr/>
          </p:nvGrpSpPr>
          <p:grpSpPr bwMode="auto">
            <a:xfrm>
              <a:off x="1790" y="2078"/>
              <a:ext cx="57" cy="227"/>
              <a:chOff x="680" y="906"/>
              <a:chExt cx="57" cy="227"/>
            </a:xfrm>
          </p:grpSpPr>
          <p:sp>
            <p:nvSpPr>
              <p:cNvPr id="65602" name="Rectangle 5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603" name="AutoShape 5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5554" name="Rectangle 53"/>
            <p:cNvSpPr>
              <a:spLocks noChangeArrowheads="1"/>
            </p:cNvSpPr>
            <p:nvPr/>
          </p:nvSpPr>
          <p:spPr bwMode="auto">
            <a:xfrm>
              <a:off x="2138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71</a:t>
              </a:r>
              <a:endParaRPr lang="en-US" altLang="tr-TR" sz="1800" b="1"/>
            </a:p>
          </p:txBody>
        </p:sp>
        <p:grpSp>
          <p:nvGrpSpPr>
            <p:cNvPr id="65555" name="Group 54"/>
            <p:cNvGrpSpPr>
              <a:grpSpLocks/>
            </p:cNvGrpSpPr>
            <p:nvPr/>
          </p:nvGrpSpPr>
          <p:grpSpPr bwMode="auto">
            <a:xfrm>
              <a:off x="2081" y="2078"/>
              <a:ext cx="57" cy="227"/>
              <a:chOff x="680" y="906"/>
              <a:chExt cx="57" cy="227"/>
            </a:xfrm>
          </p:grpSpPr>
          <p:sp>
            <p:nvSpPr>
              <p:cNvPr id="65600" name="Rectangle 55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601" name="AutoShape 56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5556" name="Group 57"/>
            <p:cNvGrpSpPr>
              <a:grpSpLocks/>
            </p:cNvGrpSpPr>
            <p:nvPr/>
          </p:nvGrpSpPr>
          <p:grpSpPr bwMode="auto">
            <a:xfrm>
              <a:off x="1507" y="2078"/>
              <a:ext cx="57" cy="227"/>
              <a:chOff x="680" y="906"/>
              <a:chExt cx="57" cy="227"/>
            </a:xfrm>
          </p:grpSpPr>
          <p:sp>
            <p:nvSpPr>
              <p:cNvPr id="65598" name="Rectangle 58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99" name="AutoShape 59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5557" name="Group 60"/>
            <p:cNvGrpSpPr>
              <a:grpSpLocks/>
            </p:cNvGrpSpPr>
            <p:nvPr/>
          </p:nvGrpSpPr>
          <p:grpSpPr bwMode="auto">
            <a:xfrm>
              <a:off x="2365" y="2078"/>
              <a:ext cx="57" cy="227"/>
              <a:chOff x="680" y="906"/>
              <a:chExt cx="57" cy="227"/>
            </a:xfrm>
          </p:grpSpPr>
          <p:sp>
            <p:nvSpPr>
              <p:cNvPr id="65596" name="Rectangle 6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97" name="AutoShape 6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5558" name="Rectangle 63"/>
            <p:cNvSpPr>
              <a:spLocks noChangeArrowheads="1"/>
            </p:cNvSpPr>
            <p:nvPr/>
          </p:nvSpPr>
          <p:spPr bwMode="auto">
            <a:xfrm>
              <a:off x="1849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65</a:t>
              </a:r>
              <a:endParaRPr lang="en-US" altLang="tr-TR" sz="1800" b="1"/>
            </a:p>
          </p:txBody>
        </p:sp>
        <p:cxnSp>
          <p:nvCxnSpPr>
            <p:cNvPr id="65559" name="AutoShape 64"/>
            <p:cNvCxnSpPr>
              <a:cxnSpLocks noChangeShapeType="1"/>
              <a:stCxn id="65607" idx="3"/>
              <a:endCxn id="65543" idx="0"/>
            </p:cNvCxnSpPr>
            <p:nvPr/>
          </p:nvCxnSpPr>
          <p:spPr bwMode="auto">
            <a:xfrm flipH="1">
              <a:off x="294" y="1308"/>
              <a:ext cx="995" cy="7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0" name="AutoShape 65"/>
            <p:cNvCxnSpPr>
              <a:cxnSpLocks noChangeShapeType="1"/>
              <a:stCxn id="65609" idx="2"/>
              <a:endCxn id="65558" idx="0"/>
            </p:cNvCxnSpPr>
            <p:nvPr/>
          </p:nvCxnSpPr>
          <p:spPr bwMode="auto">
            <a:xfrm>
              <a:off x="1866" y="1320"/>
              <a:ext cx="97" cy="7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1" name="Rectangle 66"/>
            <p:cNvSpPr>
              <a:spLocks noChangeArrowheads="1"/>
            </p:cNvSpPr>
            <p:nvPr/>
          </p:nvSpPr>
          <p:spPr bwMode="auto">
            <a:xfrm>
              <a:off x="1270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55</a:t>
              </a:r>
              <a:endParaRPr lang="en-US" altLang="tr-TR" sz="1800" b="1"/>
            </a:p>
          </p:txBody>
        </p:sp>
        <p:grpSp>
          <p:nvGrpSpPr>
            <p:cNvPr id="65562" name="Group 67"/>
            <p:cNvGrpSpPr>
              <a:grpSpLocks/>
            </p:cNvGrpSpPr>
            <p:nvPr/>
          </p:nvGrpSpPr>
          <p:grpSpPr bwMode="auto">
            <a:xfrm>
              <a:off x="1214" y="2078"/>
              <a:ext cx="57" cy="227"/>
              <a:chOff x="680" y="906"/>
              <a:chExt cx="57" cy="227"/>
            </a:xfrm>
          </p:grpSpPr>
          <p:sp>
            <p:nvSpPr>
              <p:cNvPr id="65594" name="Rectangle 68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95" name="AutoShape 69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5563" name="Rectangle 70"/>
            <p:cNvSpPr>
              <a:spLocks noChangeArrowheads="1"/>
            </p:cNvSpPr>
            <p:nvPr/>
          </p:nvSpPr>
          <p:spPr bwMode="auto">
            <a:xfrm>
              <a:off x="2413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76</a:t>
              </a:r>
              <a:endParaRPr lang="en-US" altLang="tr-TR" sz="1800" b="1"/>
            </a:p>
          </p:txBody>
        </p:sp>
        <p:grpSp>
          <p:nvGrpSpPr>
            <p:cNvPr id="65564" name="Group 71"/>
            <p:cNvGrpSpPr>
              <a:grpSpLocks/>
            </p:cNvGrpSpPr>
            <p:nvPr/>
          </p:nvGrpSpPr>
          <p:grpSpPr bwMode="auto">
            <a:xfrm>
              <a:off x="2640" y="2078"/>
              <a:ext cx="57" cy="227"/>
              <a:chOff x="680" y="906"/>
              <a:chExt cx="57" cy="227"/>
            </a:xfrm>
          </p:grpSpPr>
          <p:sp>
            <p:nvSpPr>
              <p:cNvPr id="65592" name="Rectangle 72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93" name="AutoShape 73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cxnSp>
          <p:nvCxnSpPr>
            <p:cNvPr id="65565" name="AutoShape 74"/>
            <p:cNvCxnSpPr>
              <a:cxnSpLocks noChangeShapeType="1"/>
              <a:stCxn id="65611" idx="2"/>
              <a:endCxn id="65571" idx="0"/>
            </p:cNvCxnSpPr>
            <p:nvPr/>
          </p:nvCxnSpPr>
          <p:spPr bwMode="auto">
            <a:xfrm flipH="1">
              <a:off x="751" y="1332"/>
              <a:ext cx="821" cy="7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6" name="AutoShape 75"/>
            <p:cNvCxnSpPr>
              <a:cxnSpLocks noChangeShapeType="1"/>
              <a:stCxn id="65605" idx="2"/>
              <a:endCxn id="65572" idx="0"/>
            </p:cNvCxnSpPr>
            <p:nvPr/>
          </p:nvCxnSpPr>
          <p:spPr bwMode="auto">
            <a:xfrm>
              <a:off x="2139" y="1332"/>
              <a:ext cx="916" cy="7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67" name="Text Box 76"/>
            <p:cNvSpPr txBox="1">
              <a:spLocks noChangeArrowheads="1"/>
            </p:cNvSpPr>
            <p:nvPr/>
          </p:nvSpPr>
          <p:spPr bwMode="auto">
            <a:xfrm>
              <a:off x="1574" y="1562"/>
              <a:ext cx="17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y</a:t>
              </a:r>
              <a:endParaRPr lang="en-US" altLang="tr-TR" sz="2400"/>
            </a:p>
          </p:txBody>
        </p:sp>
        <p:cxnSp>
          <p:nvCxnSpPr>
            <p:cNvPr id="65568" name="AutoShape 77"/>
            <p:cNvCxnSpPr>
              <a:cxnSpLocks noChangeShapeType="1"/>
              <a:stCxn id="65567" idx="2"/>
              <a:endCxn id="65552" idx="0"/>
            </p:cNvCxnSpPr>
            <p:nvPr/>
          </p:nvCxnSpPr>
          <p:spPr bwMode="auto">
            <a:xfrm flipH="1">
              <a:off x="1677" y="1850"/>
              <a:ext cx="3" cy="228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9" name="AutoShape 79"/>
            <p:cNvCxnSpPr>
              <a:cxnSpLocks noChangeShapeType="1"/>
              <a:stCxn id="65542" idx="2"/>
              <a:endCxn id="65545" idx="0"/>
            </p:cNvCxnSpPr>
            <p:nvPr/>
          </p:nvCxnSpPr>
          <p:spPr bwMode="auto">
            <a:xfrm>
              <a:off x="1715" y="1045"/>
              <a:ext cx="0" cy="162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70" name="Text Box 80"/>
            <p:cNvSpPr txBox="1">
              <a:spLocks noChangeArrowheads="1"/>
            </p:cNvSpPr>
            <p:nvPr/>
          </p:nvSpPr>
          <p:spPr bwMode="auto">
            <a:xfrm>
              <a:off x="244" y="944"/>
              <a:ext cx="30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t=3</a:t>
              </a:r>
              <a:endParaRPr lang="en-US" altLang="tr-TR" sz="2400"/>
            </a:p>
          </p:txBody>
        </p:sp>
        <p:sp>
          <p:nvSpPr>
            <p:cNvPr id="65571" name="Text Box 82"/>
            <p:cNvSpPr txBox="1">
              <a:spLocks noChangeArrowheads="1"/>
            </p:cNvSpPr>
            <p:nvPr/>
          </p:nvSpPr>
          <p:spPr bwMode="auto">
            <a:xfrm>
              <a:off x="621" y="2064"/>
              <a:ext cx="21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...</a:t>
              </a:r>
              <a:endParaRPr lang="en-US" altLang="tr-TR" sz="2400"/>
            </a:p>
          </p:txBody>
        </p:sp>
        <p:sp>
          <p:nvSpPr>
            <p:cNvPr id="65572" name="Text Box 83"/>
            <p:cNvSpPr txBox="1">
              <a:spLocks noChangeArrowheads="1"/>
            </p:cNvSpPr>
            <p:nvPr/>
          </p:nvSpPr>
          <p:spPr bwMode="auto">
            <a:xfrm>
              <a:off x="2925" y="2037"/>
              <a:ext cx="21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...</a:t>
              </a:r>
              <a:endParaRPr lang="en-US" altLang="tr-TR" sz="2400"/>
            </a:p>
          </p:txBody>
        </p:sp>
        <p:sp>
          <p:nvSpPr>
            <p:cNvPr id="65573" name="Rectangle 84"/>
            <p:cNvSpPr>
              <a:spLocks noChangeArrowheads="1"/>
            </p:cNvSpPr>
            <p:nvPr/>
          </p:nvSpPr>
          <p:spPr bwMode="auto">
            <a:xfrm>
              <a:off x="4204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71</a:t>
              </a:r>
              <a:endParaRPr lang="en-US" altLang="tr-TR" sz="1800" b="1"/>
            </a:p>
          </p:txBody>
        </p:sp>
        <p:grpSp>
          <p:nvGrpSpPr>
            <p:cNvPr id="65574" name="Group 85"/>
            <p:cNvGrpSpPr>
              <a:grpSpLocks/>
            </p:cNvGrpSpPr>
            <p:nvPr/>
          </p:nvGrpSpPr>
          <p:grpSpPr bwMode="auto">
            <a:xfrm>
              <a:off x="4147" y="2078"/>
              <a:ext cx="57" cy="227"/>
              <a:chOff x="680" y="906"/>
              <a:chExt cx="57" cy="227"/>
            </a:xfrm>
          </p:grpSpPr>
          <p:sp>
            <p:nvSpPr>
              <p:cNvPr id="65590" name="Rectangle 8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91" name="AutoShape 8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5575" name="Group 88"/>
            <p:cNvGrpSpPr>
              <a:grpSpLocks/>
            </p:cNvGrpSpPr>
            <p:nvPr/>
          </p:nvGrpSpPr>
          <p:grpSpPr bwMode="auto">
            <a:xfrm>
              <a:off x="4431" y="2078"/>
              <a:ext cx="57" cy="227"/>
              <a:chOff x="680" y="906"/>
              <a:chExt cx="57" cy="227"/>
            </a:xfrm>
          </p:grpSpPr>
          <p:sp>
            <p:nvSpPr>
              <p:cNvPr id="65588" name="Rectangle 8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89" name="AutoShape 9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5576" name="Rectangle 91"/>
            <p:cNvSpPr>
              <a:spLocks noChangeArrowheads="1"/>
            </p:cNvSpPr>
            <p:nvPr/>
          </p:nvSpPr>
          <p:spPr bwMode="auto">
            <a:xfrm>
              <a:off x="4479" y="207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76</a:t>
              </a:r>
              <a:endParaRPr lang="en-US" altLang="tr-TR" sz="1800" b="1"/>
            </a:p>
          </p:txBody>
        </p:sp>
        <p:grpSp>
          <p:nvGrpSpPr>
            <p:cNvPr id="65577" name="Group 92"/>
            <p:cNvGrpSpPr>
              <a:grpSpLocks/>
            </p:cNvGrpSpPr>
            <p:nvPr/>
          </p:nvGrpSpPr>
          <p:grpSpPr bwMode="auto">
            <a:xfrm>
              <a:off x="4706" y="2078"/>
              <a:ext cx="57" cy="227"/>
              <a:chOff x="680" y="906"/>
              <a:chExt cx="57" cy="227"/>
            </a:xfrm>
          </p:grpSpPr>
          <p:sp>
            <p:nvSpPr>
              <p:cNvPr id="65586" name="Rectangle 9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5587" name="AutoShape 9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cxnSp>
          <p:nvCxnSpPr>
            <p:cNvPr id="65578" name="AutoShape 95"/>
            <p:cNvCxnSpPr>
              <a:cxnSpLocks noChangeShapeType="1"/>
              <a:stCxn id="65554" idx="0"/>
              <a:endCxn id="65573" idx="0"/>
            </p:cNvCxnSpPr>
            <p:nvPr/>
          </p:nvCxnSpPr>
          <p:spPr bwMode="auto">
            <a:xfrm rot="5400000" flipV="1">
              <a:off x="3284" y="1046"/>
              <a:ext cx="1" cy="2066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rgbClr val="FFCC99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79" name="AutoShape 96"/>
            <p:cNvCxnSpPr>
              <a:cxnSpLocks noChangeShapeType="1"/>
              <a:stCxn id="65563" idx="0"/>
              <a:endCxn id="65576" idx="0"/>
            </p:cNvCxnSpPr>
            <p:nvPr/>
          </p:nvCxnSpPr>
          <p:spPr bwMode="auto">
            <a:xfrm rot="5400000" flipV="1">
              <a:off x="3559" y="1046"/>
              <a:ext cx="1" cy="2066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rgbClr val="FF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80" name="Rectangle 97"/>
            <p:cNvSpPr>
              <a:spLocks noChangeArrowheads="1"/>
            </p:cNvSpPr>
            <p:nvPr/>
          </p:nvSpPr>
          <p:spPr bwMode="auto">
            <a:xfrm>
              <a:off x="3321" y="1534"/>
              <a:ext cx="22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FF0000"/>
                  </a:solidFill>
                </a:rPr>
                <a:t>A</a:t>
              </a:r>
              <a:endParaRPr lang="en-US" altLang="tr-TR" sz="2800" b="1">
                <a:solidFill>
                  <a:srgbClr val="FF0000"/>
                </a:solidFill>
              </a:endParaRPr>
            </a:p>
          </p:txBody>
        </p:sp>
        <p:cxnSp>
          <p:nvCxnSpPr>
            <p:cNvPr id="65581" name="AutoShape 98"/>
            <p:cNvCxnSpPr>
              <a:cxnSpLocks noChangeShapeType="1"/>
              <a:stCxn id="65596" idx="2"/>
              <a:endCxn id="65588" idx="2"/>
            </p:cNvCxnSpPr>
            <p:nvPr/>
          </p:nvCxnSpPr>
          <p:spPr bwMode="auto">
            <a:xfrm rot="16200000" flipH="1">
              <a:off x="3426" y="1273"/>
              <a:ext cx="1" cy="2066"/>
            </a:xfrm>
            <a:prstGeom prst="curvedConnector3">
              <a:avLst>
                <a:gd name="adj1" fmla="val 14300005"/>
              </a:avLst>
            </a:prstGeom>
            <a:noFill/>
            <a:ln w="25400">
              <a:solidFill>
                <a:srgbClr val="00FF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82" name="AutoShape 99"/>
            <p:cNvCxnSpPr>
              <a:cxnSpLocks noChangeShapeType="1"/>
              <a:stCxn id="65592" idx="2"/>
              <a:endCxn id="65586" idx="2"/>
            </p:cNvCxnSpPr>
            <p:nvPr/>
          </p:nvCxnSpPr>
          <p:spPr bwMode="auto">
            <a:xfrm rot="16200000" flipH="1">
              <a:off x="3701" y="1273"/>
              <a:ext cx="1" cy="2066"/>
            </a:xfrm>
            <a:prstGeom prst="curvedConnector3">
              <a:avLst>
                <a:gd name="adj1" fmla="val 14300005"/>
              </a:avLst>
            </a:prstGeom>
            <a:noFill/>
            <a:ln w="25400">
              <a:solidFill>
                <a:srgbClr val="CCFFCC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583" name="Rectangle 100"/>
            <p:cNvSpPr>
              <a:spLocks noChangeArrowheads="1"/>
            </p:cNvSpPr>
            <p:nvPr/>
          </p:nvSpPr>
          <p:spPr bwMode="auto">
            <a:xfrm>
              <a:off x="3339" y="2055"/>
              <a:ext cx="21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FF0000"/>
                  </a:solidFill>
                </a:rPr>
                <a:t>B</a:t>
              </a:r>
              <a:endParaRPr lang="en-US" altLang="tr-TR" sz="2800" b="1">
                <a:solidFill>
                  <a:srgbClr val="FF0000"/>
                </a:solidFill>
              </a:endParaRPr>
            </a:p>
          </p:txBody>
        </p:sp>
        <p:sp>
          <p:nvSpPr>
            <p:cNvPr id="65584" name="Text Box 101"/>
            <p:cNvSpPr txBox="1">
              <a:spLocks noChangeArrowheads="1"/>
            </p:cNvSpPr>
            <p:nvPr/>
          </p:nvSpPr>
          <p:spPr bwMode="auto">
            <a:xfrm>
              <a:off x="4571" y="1551"/>
              <a:ext cx="165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z</a:t>
              </a:r>
              <a:endParaRPr lang="en-US" altLang="tr-TR" sz="2400"/>
            </a:p>
          </p:txBody>
        </p:sp>
        <p:cxnSp>
          <p:nvCxnSpPr>
            <p:cNvPr id="65585" name="AutoShape 102"/>
            <p:cNvCxnSpPr>
              <a:cxnSpLocks noChangeShapeType="1"/>
              <a:stCxn id="65584" idx="2"/>
              <a:endCxn id="65576" idx="0"/>
            </p:cNvCxnSpPr>
            <p:nvPr/>
          </p:nvCxnSpPr>
          <p:spPr bwMode="auto">
            <a:xfrm flipH="1">
              <a:off x="4593" y="1839"/>
              <a:ext cx="79" cy="239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AF4FA2-558E-44A4-B0C5-D039007DFF18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A230C1-2F5B-4386-8E87-FABAFE06CC1D}" type="slidenum">
              <a:rPr lang="en-US" altLang="tr-TR"/>
              <a:pPr eaLnBrk="1" hangingPunct="1"/>
              <a:t>64</a:t>
            </a:fld>
            <a:endParaRPr lang="en-US" altLang="tr-TR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latin typeface="Tahoma" panose="020B0604030504040204" pitchFamily="34" charset="0"/>
              </a:rPr>
              <a:t>B-tree-Split-Child</a:t>
            </a:r>
            <a:r>
              <a:rPr lang="tr-TR" altLang="tr-TR"/>
              <a:t>: Example</a:t>
            </a:r>
            <a:endParaRPr lang="en-US" altLang="tr-TR">
              <a:latin typeface="Tahoma" panose="020B0604030504040204" pitchFamily="34" charset="0"/>
            </a:endParaRPr>
          </a:p>
        </p:txBody>
      </p:sp>
      <p:grpSp>
        <p:nvGrpSpPr>
          <p:cNvPr id="66566" name="Group 167"/>
          <p:cNvGrpSpPr>
            <a:grpSpLocks/>
          </p:cNvGrpSpPr>
          <p:nvPr/>
        </p:nvGrpSpPr>
        <p:grpSpPr bwMode="auto">
          <a:xfrm>
            <a:off x="477838" y="1203325"/>
            <a:ext cx="7675562" cy="4179888"/>
            <a:chOff x="301" y="758"/>
            <a:chExt cx="4835" cy="2633"/>
          </a:xfrm>
        </p:grpSpPr>
        <p:grpSp>
          <p:nvGrpSpPr>
            <p:cNvPr id="66567" name="Group 155"/>
            <p:cNvGrpSpPr>
              <a:grpSpLocks/>
            </p:cNvGrpSpPr>
            <p:nvPr/>
          </p:nvGrpSpPr>
          <p:grpSpPr bwMode="auto">
            <a:xfrm>
              <a:off x="3707" y="1534"/>
              <a:ext cx="86" cy="384"/>
              <a:chOff x="680" y="906"/>
              <a:chExt cx="57" cy="227"/>
            </a:xfrm>
          </p:grpSpPr>
          <p:sp>
            <p:nvSpPr>
              <p:cNvPr id="66632" name="Rectangle 15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33" name="AutoShape 15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6568" name="Rectangle 4"/>
            <p:cNvSpPr>
              <a:spLocks noChangeArrowheads="1"/>
            </p:cNvSpPr>
            <p:nvPr/>
          </p:nvSpPr>
          <p:spPr bwMode="auto">
            <a:xfrm>
              <a:off x="2486" y="1534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53</a:t>
              </a:r>
              <a:endParaRPr lang="en-US" altLang="tr-TR" sz="1800" b="1"/>
            </a:p>
          </p:txBody>
        </p:sp>
        <p:sp>
          <p:nvSpPr>
            <p:cNvPr id="66569" name="Rectangle 5"/>
            <p:cNvSpPr>
              <a:spLocks noChangeArrowheads="1"/>
            </p:cNvSpPr>
            <p:nvPr/>
          </p:nvSpPr>
          <p:spPr bwMode="auto">
            <a:xfrm>
              <a:off x="2056" y="1534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21</a:t>
              </a:r>
              <a:endParaRPr lang="en-US" altLang="tr-TR" sz="1800" b="1"/>
            </a:p>
          </p:txBody>
        </p:sp>
        <p:grpSp>
          <p:nvGrpSpPr>
            <p:cNvPr id="66570" name="Group 6"/>
            <p:cNvGrpSpPr>
              <a:grpSpLocks/>
            </p:cNvGrpSpPr>
            <p:nvPr/>
          </p:nvGrpSpPr>
          <p:grpSpPr bwMode="auto">
            <a:xfrm>
              <a:off x="2401" y="1534"/>
              <a:ext cx="86" cy="384"/>
              <a:chOff x="680" y="906"/>
              <a:chExt cx="57" cy="227"/>
            </a:xfrm>
          </p:grpSpPr>
          <p:sp>
            <p:nvSpPr>
              <p:cNvPr id="66630" name="Rectangle 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31" name="AutoShape 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>
              <a:off x="2918" y="1534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65</a:t>
              </a:r>
              <a:endParaRPr lang="en-US" altLang="tr-TR" sz="1800" b="1"/>
            </a:p>
          </p:txBody>
        </p:sp>
        <p:grpSp>
          <p:nvGrpSpPr>
            <p:cNvPr id="66572" name="Group 10"/>
            <p:cNvGrpSpPr>
              <a:grpSpLocks/>
            </p:cNvGrpSpPr>
            <p:nvPr/>
          </p:nvGrpSpPr>
          <p:grpSpPr bwMode="auto">
            <a:xfrm>
              <a:off x="2831" y="1533"/>
              <a:ext cx="87" cy="383"/>
              <a:chOff x="680" y="906"/>
              <a:chExt cx="57" cy="227"/>
            </a:xfrm>
          </p:grpSpPr>
          <p:sp>
            <p:nvSpPr>
              <p:cNvPr id="66628" name="Rectangle 11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29" name="AutoShape 12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6573" name="Group 13"/>
            <p:cNvGrpSpPr>
              <a:grpSpLocks/>
            </p:cNvGrpSpPr>
            <p:nvPr/>
          </p:nvGrpSpPr>
          <p:grpSpPr bwMode="auto">
            <a:xfrm>
              <a:off x="1970" y="1533"/>
              <a:ext cx="87" cy="383"/>
              <a:chOff x="680" y="906"/>
              <a:chExt cx="57" cy="227"/>
            </a:xfrm>
          </p:grpSpPr>
          <p:sp>
            <p:nvSpPr>
              <p:cNvPr id="66626" name="Rectangle 1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27" name="AutoShape 1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6574" name="Group 16"/>
            <p:cNvGrpSpPr>
              <a:grpSpLocks/>
            </p:cNvGrpSpPr>
            <p:nvPr/>
          </p:nvGrpSpPr>
          <p:grpSpPr bwMode="auto">
            <a:xfrm>
              <a:off x="3263" y="1534"/>
              <a:ext cx="86" cy="384"/>
              <a:chOff x="680" y="906"/>
              <a:chExt cx="57" cy="227"/>
            </a:xfrm>
          </p:grpSpPr>
          <p:sp>
            <p:nvSpPr>
              <p:cNvPr id="66624" name="Rectangle 1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25" name="AutoShape 1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6575" name="Rectangle 50"/>
            <p:cNvSpPr>
              <a:spLocks noChangeArrowheads="1"/>
            </p:cNvSpPr>
            <p:nvPr/>
          </p:nvSpPr>
          <p:spPr bwMode="auto">
            <a:xfrm>
              <a:off x="2428" y="3007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58</a:t>
              </a:r>
              <a:endParaRPr lang="en-US" altLang="tr-TR" sz="1800" b="1"/>
            </a:p>
          </p:txBody>
        </p:sp>
        <p:grpSp>
          <p:nvGrpSpPr>
            <p:cNvPr id="66576" name="Group 51"/>
            <p:cNvGrpSpPr>
              <a:grpSpLocks/>
            </p:cNvGrpSpPr>
            <p:nvPr/>
          </p:nvGrpSpPr>
          <p:grpSpPr bwMode="auto">
            <a:xfrm>
              <a:off x="2773" y="3007"/>
              <a:ext cx="87" cy="384"/>
              <a:chOff x="680" y="906"/>
              <a:chExt cx="57" cy="227"/>
            </a:xfrm>
          </p:grpSpPr>
          <p:sp>
            <p:nvSpPr>
              <p:cNvPr id="66622" name="Rectangle 52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23" name="AutoShape 53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6577" name="Group 55"/>
            <p:cNvGrpSpPr>
              <a:grpSpLocks/>
            </p:cNvGrpSpPr>
            <p:nvPr/>
          </p:nvGrpSpPr>
          <p:grpSpPr bwMode="auto">
            <a:xfrm>
              <a:off x="3216" y="3007"/>
              <a:ext cx="86" cy="384"/>
              <a:chOff x="680" y="906"/>
              <a:chExt cx="57" cy="227"/>
            </a:xfrm>
          </p:grpSpPr>
          <p:sp>
            <p:nvSpPr>
              <p:cNvPr id="66620" name="Rectangle 5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21" name="AutoShape 5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6578" name="Group 58"/>
            <p:cNvGrpSpPr>
              <a:grpSpLocks/>
            </p:cNvGrpSpPr>
            <p:nvPr/>
          </p:nvGrpSpPr>
          <p:grpSpPr bwMode="auto">
            <a:xfrm>
              <a:off x="2343" y="3007"/>
              <a:ext cx="87" cy="384"/>
              <a:chOff x="680" y="906"/>
              <a:chExt cx="57" cy="227"/>
            </a:xfrm>
          </p:grpSpPr>
          <p:sp>
            <p:nvSpPr>
              <p:cNvPr id="66618" name="Rectangle 5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19" name="AutoShape 6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6579" name="Rectangle 64"/>
            <p:cNvSpPr>
              <a:spLocks noChangeArrowheads="1"/>
            </p:cNvSpPr>
            <p:nvPr/>
          </p:nvSpPr>
          <p:spPr bwMode="auto">
            <a:xfrm>
              <a:off x="2863" y="3007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cxnSp>
          <p:nvCxnSpPr>
            <p:cNvPr id="66580" name="AutoShape 65"/>
            <p:cNvCxnSpPr>
              <a:cxnSpLocks noChangeShapeType="1"/>
              <a:stCxn id="66627" idx="3"/>
              <a:endCxn id="66591" idx="0"/>
            </p:cNvCxnSpPr>
            <p:nvPr/>
          </p:nvCxnSpPr>
          <p:spPr bwMode="auto">
            <a:xfrm flipH="1">
              <a:off x="499" y="1705"/>
              <a:ext cx="1512" cy="1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1" name="AutoShape 66"/>
            <p:cNvCxnSpPr>
              <a:cxnSpLocks noChangeShapeType="1"/>
              <a:stCxn id="66629" idx="2"/>
              <a:endCxn id="66575" idx="0"/>
            </p:cNvCxnSpPr>
            <p:nvPr/>
          </p:nvCxnSpPr>
          <p:spPr bwMode="auto">
            <a:xfrm flipH="1">
              <a:off x="2601" y="1725"/>
              <a:ext cx="288" cy="1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2" name="Rectangle 67"/>
            <p:cNvSpPr>
              <a:spLocks noChangeArrowheads="1"/>
            </p:cNvSpPr>
            <p:nvPr/>
          </p:nvSpPr>
          <p:spPr bwMode="auto">
            <a:xfrm>
              <a:off x="2001" y="3007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55</a:t>
              </a:r>
              <a:endParaRPr lang="en-US" altLang="tr-TR" sz="1800" b="1"/>
            </a:p>
          </p:txBody>
        </p:sp>
        <p:grpSp>
          <p:nvGrpSpPr>
            <p:cNvPr id="66583" name="Group 68"/>
            <p:cNvGrpSpPr>
              <a:grpSpLocks/>
            </p:cNvGrpSpPr>
            <p:nvPr/>
          </p:nvGrpSpPr>
          <p:grpSpPr bwMode="auto">
            <a:xfrm>
              <a:off x="1915" y="3007"/>
              <a:ext cx="87" cy="384"/>
              <a:chOff x="680" y="906"/>
              <a:chExt cx="57" cy="227"/>
            </a:xfrm>
          </p:grpSpPr>
          <p:sp>
            <p:nvSpPr>
              <p:cNvPr id="66616" name="Rectangle 6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17" name="AutoShape 7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cxnSp>
          <p:nvCxnSpPr>
            <p:cNvPr id="66584" name="AutoShape 75"/>
            <p:cNvCxnSpPr>
              <a:cxnSpLocks noChangeShapeType="1"/>
              <a:stCxn id="66631" idx="2"/>
              <a:endCxn id="66592" idx="0"/>
            </p:cNvCxnSpPr>
            <p:nvPr/>
          </p:nvCxnSpPr>
          <p:spPr bwMode="auto">
            <a:xfrm flipH="1">
              <a:off x="1193" y="1746"/>
              <a:ext cx="1249" cy="1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85" name="AutoShape 76"/>
            <p:cNvCxnSpPr>
              <a:cxnSpLocks noChangeShapeType="1"/>
              <a:stCxn id="66633" idx="2"/>
              <a:endCxn id="66593" idx="0"/>
            </p:cNvCxnSpPr>
            <p:nvPr/>
          </p:nvCxnSpPr>
          <p:spPr bwMode="auto">
            <a:xfrm>
              <a:off x="3748" y="1746"/>
              <a:ext cx="1326" cy="1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6" name="Text Box 77"/>
            <p:cNvSpPr txBox="1">
              <a:spLocks noChangeArrowheads="1"/>
            </p:cNvSpPr>
            <p:nvPr/>
          </p:nvSpPr>
          <p:spPr bwMode="auto">
            <a:xfrm>
              <a:off x="2445" y="2135"/>
              <a:ext cx="21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y</a:t>
              </a:r>
              <a:endParaRPr lang="en-US" altLang="tr-TR" sz="2400"/>
            </a:p>
          </p:txBody>
        </p:sp>
        <p:cxnSp>
          <p:nvCxnSpPr>
            <p:cNvPr id="66587" name="AutoShape 78"/>
            <p:cNvCxnSpPr>
              <a:cxnSpLocks noChangeShapeType="1"/>
              <a:stCxn id="66586" idx="2"/>
              <a:endCxn id="66575" idx="0"/>
            </p:cNvCxnSpPr>
            <p:nvPr/>
          </p:nvCxnSpPr>
          <p:spPr bwMode="auto">
            <a:xfrm flipH="1">
              <a:off x="2601" y="2622"/>
              <a:ext cx="5" cy="385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8" name="Text Box 79"/>
            <p:cNvSpPr txBox="1">
              <a:spLocks noChangeArrowheads="1"/>
            </p:cNvSpPr>
            <p:nvPr/>
          </p:nvSpPr>
          <p:spPr bwMode="auto">
            <a:xfrm>
              <a:off x="2498" y="773"/>
              <a:ext cx="21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x</a:t>
              </a:r>
              <a:endParaRPr lang="en-US" altLang="tr-TR" sz="2400"/>
            </a:p>
          </p:txBody>
        </p:sp>
        <p:cxnSp>
          <p:nvCxnSpPr>
            <p:cNvPr id="66589" name="AutoShape 80"/>
            <p:cNvCxnSpPr>
              <a:cxnSpLocks noChangeShapeType="1"/>
              <a:stCxn id="66588" idx="2"/>
              <a:endCxn id="66568" idx="0"/>
            </p:cNvCxnSpPr>
            <p:nvPr/>
          </p:nvCxnSpPr>
          <p:spPr bwMode="auto">
            <a:xfrm>
              <a:off x="2659" y="1260"/>
              <a:ext cx="0" cy="274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90" name="Text Box 81"/>
            <p:cNvSpPr txBox="1">
              <a:spLocks noChangeArrowheads="1"/>
            </p:cNvSpPr>
            <p:nvPr/>
          </p:nvSpPr>
          <p:spPr bwMode="auto">
            <a:xfrm>
              <a:off x="423" y="1089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t=3</a:t>
              </a:r>
              <a:endParaRPr lang="en-US" altLang="tr-TR" sz="2400"/>
            </a:p>
          </p:txBody>
        </p:sp>
        <p:sp>
          <p:nvSpPr>
            <p:cNvPr id="66591" name="Text Box 82"/>
            <p:cNvSpPr txBox="1">
              <a:spLocks noChangeArrowheads="1"/>
            </p:cNvSpPr>
            <p:nvPr/>
          </p:nvSpPr>
          <p:spPr bwMode="auto">
            <a:xfrm>
              <a:off x="301" y="2968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...</a:t>
              </a:r>
              <a:endParaRPr lang="en-US" altLang="tr-TR" sz="2400"/>
            </a:p>
          </p:txBody>
        </p:sp>
        <p:sp>
          <p:nvSpPr>
            <p:cNvPr id="66592" name="Text Box 83"/>
            <p:cNvSpPr txBox="1">
              <a:spLocks noChangeArrowheads="1"/>
            </p:cNvSpPr>
            <p:nvPr/>
          </p:nvSpPr>
          <p:spPr bwMode="auto">
            <a:xfrm>
              <a:off x="996" y="2983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...</a:t>
              </a:r>
              <a:endParaRPr lang="en-US" altLang="tr-TR" sz="2400"/>
            </a:p>
          </p:txBody>
        </p:sp>
        <p:sp>
          <p:nvSpPr>
            <p:cNvPr id="66593" name="Text Box 84"/>
            <p:cNvSpPr txBox="1">
              <a:spLocks noChangeArrowheads="1"/>
            </p:cNvSpPr>
            <p:nvPr/>
          </p:nvSpPr>
          <p:spPr bwMode="auto">
            <a:xfrm>
              <a:off x="4876" y="2938"/>
              <a:ext cx="26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...</a:t>
              </a:r>
              <a:endParaRPr lang="en-US" altLang="tr-TR" sz="2400"/>
            </a:p>
          </p:txBody>
        </p:sp>
        <p:sp>
          <p:nvSpPr>
            <p:cNvPr id="66594" name="Rectangle 85"/>
            <p:cNvSpPr>
              <a:spLocks noChangeArrowheads="1"/>
            </p:cNvSpPr>
            <p:nvPr/>
          </p:nvSpPr>
          <p:spPr bwMode="auto">
            <a:xfrm>
              <a:off x="3717" y="3007"/>
              <a:ext cx="34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71</a:t>
              </a:r>
              <a:endParaRPr lang="en-US" altLang="tr-TR" sz="1800" b="1"/>
            </a:p>
          </p:txBody>
        </p:sp>
        <p:grpSp>
          <p:nvGrpSpPr>
            <p:cNvPr id="66595" name="Group 86"/>
            <p:cNvGrpSpPr>
              <a:grpSpLocks/>
            </p:cNvGrpSpPr>
            <p:nvPr/>
          </p:nvGrpSpPr>
          <p:grpSpPr bwMode="auto">
            <a:xfrm>
              <a:off x="3631" y="3007"/>
              <a:ext cx="86" cy="384"/>
              <a:chOff x="680" y="906"/>
              <a:chExt cx="57" cy="227"/>
            </a:xfrm>
          </p:grpSpPr>
          <p:sp>
            <p:nvSpPr>
              <p:cNvPr id="66614" name="Rectangle 8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15" name="AutoShape 8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66596" name="Group 89"/>
            <p:cNvGrpSpPr>
              <a:grpSpLocks/>
            </p:cNvGrpSpPr>
            <p:nvPr/>
          </p:nvGrpSpPr>
          <p:grpSpPr bwMode="auto">
            <a:xfrm>
              <a:off x="4063" y="3007"/>
              <a:ext cx="86" cy="384"/>
              <a:chOff x="680" y="906"/>
              <a:chExt cx="57" cy="227"/>
            </a:xfrm>
          </p:grpSpPr>
          <p:sp>
            <p:nvSpPr>
              <p:cNvPr id="66612" name="Rectangle 9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13" name="AutoShape 9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6597" name="Rectangle 92"/>
            <p:cNvSpPr>
              <a:spLocks noChangeArrowheads="1"/>
            </p:cNvSpPr>
            <p:nvPr/>
          </p:nvSpPr>
          <p:spPr bwMode="auto">
            <a:xfrm>
              <a:off x="4136" y="3007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76</a:t>
              </a:r>
              <a:endParaRPr lang="en-US" altLang="tr-TR" sz="1800" b="1"/>
            </a:p>
          </p:txBody>
        </p:sp>
        <p:grpSp>
          <p:nvGrpSpPr>
            <p:cNvPr id="66598" name="Group 93"/>
            <p:cNvGrpSpPr>
              <a:grpSpLocks/>
            </p:cNvGrpSpPr>
            <p:nvPr/>
          </p:nvGrpSpPr>
          <p:grpSpPr bwMode="auto">
            <a:xfrm>
              <a:off x="4481" y="3007"/>
              <a:ext cx="86" cy="384"/>
              <a:chOff x="680" y="906"/>
              <a:chExt cx="57" cy="227"/>
            </a:xfrm>
          </p:grpSpPr>
          <p:sp>
            <p:nvSpPr>
              <p:cNvPr id="66610" name="Rectangle 9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66611" name="AutoShape 9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66599" name="Rectangle 98"/>
            <p:cNvSpPr>
              <a:spLocks noChangeArrowheads="1"/>
            </p:cNvSpPr>
            <p:nvPr/>
          </p:nvSpPr>
          <p:spPr bwMode="auto">
            <a:xfrm>
              <a:off x="3307" y="758"/>
              <a:ext cx="27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FF0000"/>
                  </a:solidFill>
                </a:rPr>
                <a:t>C</a:t>
              </a:r>
              <a:endParaRPr lang="en-US" altLang="tr-TR" sz="2800" b="1">
                <a:solidFill>
                  <a:srgbClr val="FF0000"/>
                </a:solidFill>
              </a:endParaRPr>
            </a:p>
          </p:txBody>
        </p:sp>
        <p:sp>
          <p:nvSpPr>
            <p:cNvPr id="66600" name="Text Box 102"/>
            <p:cNvSpPr txBox="1">
              <a:spLocks noChangeArrowheads="1"/>
            </p:cNvSpPr>
            <p:nvPr/>
          </p:nvSpPr>
          <p:spPr bwMode="auto">
            <a:xfrm>
              <a:off x="4040" y="2101"/>
              <a:ext cx="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400"/>
                <a:t>z</a:t>
              </a:r>
              <a:endParaRPr lang="en-US" altLang="tr-TR" sz="2400"/>
            </a:p>
          </p:txBody>
        </p:sp>
        <p:cxnSp>
          <p:nvCxnSpPr>
            <p:cNvPr id="66601" name="AutoShape 103"/>
            <p:cNvCxnSpPr>
              <a:cxnSpLocks noChangeShapeType="1"/>
              <a:stCxn id="66600" idx="2"/>
              <a:endCxn id="66597" idx="0"/>
            </p:cNvCxnSpPr>
            <p:nvPr/>
          </p:nvCxnSpPr>
          <p:spPr bwMode="auto">
            <a:xfrm>
              <a:off x="4193" y="2588"/>
              <a:ext cx="116" cy="419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2" name="Rectangle 154"/>
            <p:cNvSpPr>
              <a:spLocks noChangeArrowheads="1"/>
            </p:cNvSpPr>
            <p:nvPr/>
          </p:nvSpPr>
          <p:spPr bwMode="auto">
            <a:xfrm>
              <a:off x="3362" y="1534"/>
              <a:ext cx="345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77</a:t>
              </a:r>
              <a:endParaRPr lang="en-US" altLang="tr-TR" sz="1800" b="1"/>
            </a:p>
          </p:txBody>
        </p:sp>
        <p:sp>
          <p:nvSpPr>
            <p:cNvPr id="66603" name="AutoShape 159"/>
            <p:cNvSpPr>
              <a:spLocks noChangeArrowheads="1"/>
            </p:cNvSpPr>
            <p:nvPr/>
          </p:nvSpPr>
          <p:spPr bwMode="auto">
            <a:xfrm>
              <a:off x="3304" y="1225"/>
              <a:ext cx="529" cy="279"/>
            </a:xfrm>
            <a:prstGeom prst="curvedDownArrow">
              <a:avLst>
                <a:gd name="adj1" fmla="val 37921"/>
                <a:gd name="adj2" fmla="val 7584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cxnSp>
          <p:nvCxnSpPr>
            <p:cNvPr id="66604" name="AutoShape 160"/>
            <p:cNvCxnSpPr>
              <a:cxnSpLocks noChangeShapeType="1"/>
              <a:stCxn id="66624" idx="1"/>
              <a:endCxn id="66612" idx="0"/>
            </p:cNvCxnSpPr>
            <p:nvPr/>
          </p:nvCxnSpPr>
          <p:spPr bwMode="auto">
            <a:xfrm>
              <a:off x="3263" y="1727"/>
              <a:ext cx="844" cy="1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605" name="Rectangle 161"/>
            <p:cNvSpPr>
              <a:spLocks noChangeArrowheads="1"/>
            </p:cNvSpPr>
            <p:nvPr/>
          </p:nvSpPr>
          <p:spPr bwMode="auto">
            <a:xfrm>
              <a:off x="3626" y="2412"/>
              <a:ext cx="27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FF0000"/>
                  </a:solidFill>
                </a:rPr>
                <a:t>D</a:t>
              </a:r>
              <a:endParaRPr lang="en-US" altLang="tr-TR" sz="2800" b="1">
                <a:solidFill>
                  <a:srgbClr val="FF0000"/>
                </a:solidFill>
              </a:endParaRPr>
            </a:p>
          </p:txBody>
        </p:sp>
        <p:sp>
          <p:nvSpPr>
            <p:cNvPr id="66606" name="AutoShape 162"/>
            <p:cNvSpPr>
              <a:spLocks noChangeArrowheads="1"/>
            </p:cNvSpPr>
            <p:nvPr/>
          </p:nvSpPr>
          <p:spPr bwMode="auto">
            <a:xfrm>
              <a:off x="3082" y="1920"/>
              <a:ext cx="570" cy="324"/>
            </a:xfrm>
            <a:prstGeom prst="curvedUpArrow">
              <a:avLst>
                <a:gd name="adj1" fmla="val 35185"/>
                <a:gd name="adj2" fmla="val 70370"/>
                <a:gd name="adj3" fmla="val 33333"/>
              </a:avLst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66607" name="Rectangle 163"/>
            <p:cNvSpPr>
              <a:spLocks noChangeArrowheads="1"/>
            </p:cNvSpPr>
            <p:nvPr/>
          </p:nvSpPr>
          <p:spPr bwMode="auto">
            <a:xfrm>
              <a:off x="3070" y="2118"/>
              <a:ext cx="26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FF0000"/>
                  </a:solidFill>
                </a:rPr>
                <a:t>E</a:t>
              </a:r>
              <a:endParaRPr lang="en-US" altLang="tr-TR" sz="2800" b="1">
                <a:solidFill>
                  <a:srgbClr val="FF0000"/>
                </a:solidFill>
              </a:endParaRPr>
            </a:p>
          </p:txBody>
        </p:sp>
        <p:sp>
          <p:nvSpPr>
            <p:cNvPr id="66608" name="AutoShape 164"/>
            <p:cNvSpPr>
              <a:spLocks noChangeArrowheads="1"/>
            </p:cNvSpPr>
            <p:nvPr/>
          </p:nvSpPr>
          <p:spPr bwMode="auto">
            <a:xfrm>
              <a:off x="3027" y="1796"/>
              <a:ext cx="125" cy="1299"/>
            </a:xfrm>
            <a:prstGeom prst="upArrow">
              <a:avLst>
                <a:gd name="adj1" fmla="val 50000"/>
                <a:gd name="adj2" fmla="val 2598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66609" name="Rectangle 165"/>
            <p:cNvSpPr>
              <a:spLocks noChangeArrowheads="1"/>
            </p:cNvSpPr>
            <p:nvPr/>
          </p:nvSpPr>
          <p:spPr bwMode="auto">
            <a:xfrm>
              <a:off x="2986" y="2488"/>
              <a:ext cx="25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FF0000"/>
                  </a:solidFill>
                </a:rPr>
                <a:t>F</a:t>
              </a:r>
              <a:endParaRPr lang="en-US" altLang="tr-TR" sz="28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8F46F4-F4B3-44F4-A2ED-B6F480716CEB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0994CB-72E0-470E-A3AF-9131182BFC09}" type="slidenum">
              <a:rPr lang="en-US" altLang="tr-TR"/>
              <a:pPr eaLnBrk="1" hangingPunct="1"/>
              <a:t>65</a:t>
            </a:fld>
            <a:endParaRPr lang="en-US" altLang="tr-TR"/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>
                <a:latin typeface="Tahoma" panose="020B0604030504040204" pitchFamily="34" charset="0"/>
              </a:rPr>
              <a:t>B-tree-Split-Child</a:t>
            </a:r>
            <a:r>
              <a:rPr lang="tr-TR" altLang="tr-TR"/>
              <a:t>: Example</a:t>
            </a:r>
            <a:endParaRPr lang="en-US" altLang="tr-TR">
              <a:latin typeface="Tahoma" panose="020B0604030504040204" pitchFamily="34" charset="0"/>
            </a:endParaRPr>
          </a:p>
        </p:txBody>
      </p:sp>
      <p:grpSp>
        <p:nvGrpSpPr>
          <p:cNvPr id="67590" name="Group 4"/>
          <p:cNvGrpSpPr>
            <a:grpSpLocks/>
          </p:cNvGrpSpPr>
          <p:nvPr/>
        </p:nvGrpSpPr>
        <p:grpSpPr bwMode="auto">
          <a:xfrm>
            <a:off x="5884863" y="2435225"/>
            <a:ext cx="136525" cy="609600"/>
            <a:chOff x="680" y="906"/>
            <a:chExt cx="57" cy="227"/>
          </a:xfrm>
        </p:grpSpPr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45" name="AutoShape 6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946525" y="2435225"/>
            <a:ext cx="54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3263900" y="2435225"/>
            <a:ext cx="54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21</a:t>
            </a:r>
            <a:endParaRPr lang="en-US" altLang="tr-TR" sz="1800" b="1"/>
          </a:p>
        </p:txBody>
      </p:sp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3811588" y="2435225"/>
            <a:ext cx="136525" cy="609600"/>
            <a:chOff x="680" y="906"/>
            <a:chExt cx="57" cy="227"/>
          </a:xfrm>
        </p:grpSpPr>
        <p:sp>
          <p:nvSpPr>
            <p:cNvPr id="67642" name="Rectangle 1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43" name="AutoShape 1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7594" name="Rectangle 12"/>
          <p:cNvSpPr>
            <a:spLocks noChangeArrowheads="1"/>
          </p:cNvSpPr>
          <p:nvPr/>
        </p:nvSpPr>
        <p:spPr bwMode="auto">
          <a:xfrm>
            <a:off x="4632325" y="2435225"/>
            <a:ext cx="54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65</a:t>
            </a:r>
            <a:endParaRPr lang="en-US" altLang="tr-TR" sz="1800" b="1"/>
          </a:p>
        </p:txBody>
      </p:sp>
      <p:grpSp>
        <p:nvGrpSpPr>
          <p:cNvPr id="67595" name="Group 13"/>
          <p:cNvGrpSpPr>
            <a:grpSpLocks/>
          </p:cNvGrpSpPr>
          <p:nvPr/>
        </p:nvGrpSpPr>
        <p:grpSpPr bwMode="auto">
          <a:xfrm>
            <a:off x="4494213" y="2433638"/>
            <a:ext cx="138112" cy="608012"/>
            <a:chOff x="680" y="906"/>
            <a:chExt cx="57" cy="227"/>
          </a:xfrm>
        </p:grpSpPr>
        <p:sp>
          <p:nvSpPr>
            <p:cNvPr id="67640" name="Rectangle 1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41" name="AutoShape 1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7596" name="Group 16"/>
          <p:cNvGrpSpPr>
            <a:grpSpLocks/>
          </p:cNvGrpSpPr>
          <p:nvPr/>
        </p:nvGrpSpPr>
        <p:grpSpPr bwMode="auto">
          <a:xfrm>
            <a:off x="3127375" y="2433638"/>
            <a:ext cx="138113" cy="608012"/>
            <a:chOff x="680" y="906"/>
            <a:chExt cx="57" cy="227"/>
          </a:xfrm>
        </p:grpSpPr>
        <p:sp>
          <p:nvSpPr>
            <p:cNvPr id="67638" name="Rectangle 1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39" name="AutoShape 1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7597" name="Group 19"/>
          <p:cNvGrpSpPr>
            <a:grpSpLocks/>
          </p:cNvGrpSpPr>
          <p:nvPr/>
        </p:nvGrpSpPr>
        <p:grpSpPr bwMode="auto">
          <a:xfrm>
            <a:off x="5180013" y="2435225"/>
            <a:ext cx="136525" cy="609600"/>
            <a:chOff x="680" y="906"/>
            <a:chExt cx="57" cy="227"/>
          </a:xfrm>
        </p:grpSpPr>
        <p:sp>
          <p:nvSpPr>
            <p:cNvPr id="67636" name="Rectangle 2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37" name="AutoShape 2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7598" name="Rectangle 22"/>
          <p:cNvSpPr>
            <a:spLocks noChangeArrowheads="1"/>
          </p:cNvSpPr>
          <p:nvPr/>
        </p:nvSpPr>
        <p:spPr bwMode="auto">
          <a:xfrm>
            <a:off x="3854450" y="4773613"/>
            <a:ext cx="54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67599" name="Group 23"/>
          <p:cNvGrpSpPr>
            <a:grpSpLocks/>
          </p:cNvGrpSpPr>
          <p:nvPr/>
        </p:nvGrpSpPr>
        <p:grpSpPr bwMode="auto">
          <a:xfrm>
            <a:off x="4402138" y="4773613"/>
            <a:ext cx="138112" cy="609600"/>
            <a:chOff x="680" y="906"/>
            <a:chExt cx="57" cy="227"/>
          </a:xfrm>
        </p:grpSpPr>
        <p:sp>
          <p:nvSpPr>
            <p:cNvPr id="67634" name="Rectangle 2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35" name="AutoShape 2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7600" name="Group 29"/>
          <p:cNvGrpSpPr>
            <a:grpSpLocks/>
          </p:cNvGrpSpPr>
          <p:nvPr/>
        </p:nvGrpSpPr>
        <p:grpSpPr bwMode="auto">
          <a:xfrm>
            <a:off x="3719513" y="4773613"/>
            <a:ext cx="138112" cy="609600"/>
            <a:chOff x="680" y="906"/>
            <a:chExt cx="57" cy="227"/>
          </a:xfrm>
        </p:grpSpPr>
        <p:sp>
          <p:nvSpPr>
            <p:cNvPr id="67632" name="Rectangle 3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33" name="AutoShape 3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7601" name="AutoShape 33"/>
          <p:cNvCxnSpPr>
            <a:cxnSpLocks noChangeShapeType="1"/>
            <a:stCxn id="67639" idx="3"/>
            <a:endCxn id="67612" idx="0"/>
          </p:cNvCxnSpPr>
          <p:nvPr/>
        </p:nvCxnSpPr>
        <p:spPr bwMode="auto">
          <a:xfrm flipH="1">
            <a:off x="792163" y="2706688"/>
            <a:ext cx="2400300" cy="2005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2" name="AutoShape 34"/>
          <p:cNvCxnSpPr>
            <a:cxnSpLocks noChangeShapeType="1"/>
            <a:stCxn id="67641" idx="2"/>
            <a:endCxn id="67598" idx="0"/>
          </p:cNvCxnSpPr>
          <p:nvPr/>
        </p:nvCxnSpPr>
        <p:spPr bwMode="auto">
          <a:xfrm flipH="1">
            <a:off x="4129088" y="2738438"/>
            <a:ext cx="457200" cy="2035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3" name="Rectangle 35"/>
          <p:cNvSpPr>
            <a:spLocks noChangeArrowheads="1"/>
          </p:cNvSpPr>
          <p:nvPr/>
        </p:nvSpPr>
        <p:spPr bwMode="auto">
          <a:xfrm>
            <a:off x="3162300" y="4773613"/>
            <a:ext cx="54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55</a:t>
            </a:r>
            <a:endParaRPr lang="en-US" altLang="tr-TR" sz="1800" b="1"/>
          </a:p>
        </p:txBody>
      </p:sp>
      <p:grpSp>
        <p:nvGrpSpPr>
          <p:cNvPr id="67604" name="Group 36"/>
          <p:cNvGrpSpPr>
            <a:grpSpLocks/>
          </p:cNvGrpSpPr>
          <p:nvPr/>
        </p:nvGrpSpPr>
        <p:grpSpPr bwMode="auto">
          <a:xfrm>
            <a:off x="3025775" y="4773613"/>
            <a:ext cx="138113" cy="609600"/>
            <a:chOff x="680" y="906"/>
            <a:chExt cx="57" cy="227"/>
          </a:xfrm>
        </p:grpSpPr>
        <p:sp>
          <p:nvSpPr>
            <p:cNvPr id="67630" name="Rectangle 3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31" name="AutoShape 3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67605" name="AutoShape 39"/>
          <p:cNvCxnSpPr>
            <a:cxnSpLocks noChangeShapeType="1"/>
            <a:stCxn id="67643" idx="2"/>
            <a:endCxn id="67613" idx="0"/>
          </p:cNvCxnSpPr>
          <p:nvPr/>
        </p:nvCxnSpPr>
        <p:spPr bwMode="auto">
          <a:xfrm flipH="1">
            <a:off x="1893888" y="2771775"/>
            <a:ext cx="1982787" cy="1963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6" name="AutoShape 40"/>
          <p:cNvCxnSpPr>
            <a:cxnSpLocks noChangeShapeType="1"/>
            <a:stCxn id="67645" idx="2"/>
            <a:endCxn id="67614" idx="0"/>
          </p:cNvCxnSpPr>
          <p:nvPr/>
        </p:nvCxnSpPr>
        <p:spPr bwMode="auto">
          <a:xfrm>
            <a:off x="5949950" y="2771775"/>
            <a:ext cx="2105025" cy="1892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7" name="Text Box 41"/>
          <p:cNvSpPr txBox="1">
            <a:spLocks noChangeArrowheads="1"/>
          </p:cNvSpPr>
          <p:nvPr/>
        </p:nvSpPr>
        <p:spPr bwMode="auto">
          <a:xfrm>
            <a:off x="3881438" y="3389313"/>
            <a:ext cx="33813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y</a:t>
            </a:r>
            <a:endParaRPr lang="en-US" altLang="tr-TR" sz="2400"/>
          </a:p>
        </p:txBody>
      </p:sp>
      <p:cxnSp>
        <p:nvCxnSpPr>
          <p:cNvPr id="67608" name="AutoShape 42"/>
          <p:cNvCxnSpPr>
            <a:cxnSpLocks noChangeShapeType="1"/>
            <a:stCxn id="67607" idx="2"/>
            <a:endCxn id="67598" idx="0"/>
          </p:cNvCxnSpPr>
          <p:nvPr/>
        </p:nvCxnSpPr>
        <p:spPr bwMode="auto">
          <a:xfrm flipH="1">
            <a:off x="4129088" y="4162425"/>
            <a:ext cx="7937" cy="6111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9" name="Text Box 43"/>
          <p:cNvSpPr txBox="1">
            <a:spLocks noChangeArrowheads="1"/>
          </p:cNvSpPr>
          <p:nvPr/>
        </p:nvSpPr>
        <p:spPr bwMode="auto">
          <a:xfrm>
            <a:off x="3965575" y="122713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x</a:t>
            </a:r>
            <a:endParaRPr lang="en-US" altLang="tr-TR" sz="2400"/>
          </a:p>
        </p:txBody>
      </p:sp>
      <p:cxnSp>
        <p:nvCxnSpPr>
          <p:cNvPr id="67610" name="AutoShape 44"/>
          <p:cNvCxnSpPr>
            <a:cxnSpLocks noChangeShapeType="1"/>
            <a:stCxn id="67609" idx="2"/>
            <a:endCxn id="67591" idx="0"/>
          </p:cNvCxnSpPr>
          <p:nvPr/>
        </p:nvCxnSpPr>
        <p:spPr bwMode="auto">
          <a:xfrm>
            <a:off x="4221163" y="2000250"/>
            <a:ext cx="0" cy="43497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11" name="Text Box 45"/>
          <p:cNvSpPr txBox="1">
            <a:spLocks noChangeArrowheads="1"/>
          </p:cNvSpPr>
          <p:nvPr/>
        </p:nvSpPr>
        <p:spPr bwMode="auto">
          <a:xfrm>
            <a:off x="671513" y="1728788"/>
            <a:ext cx="59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t=3</a:t>
            </a:r>
            <a:endParaRPr lang="en-US" altLang="tr-TR" sz="2400"/>
          </a:p>
        </p:txBody>
      </p:sp>
      <p:sp>
        <p:nvSpPr>
          <p:cNvPr id="67612" name="Text Box 46"/>
          <p:cNvSpPr txBox="1">
            <a:spLocks noChangeArrowheads="1"/>
          </p:cNvSpPr>
          <p:nvPr/>
        </p:nvSpPr>
        <p:spPr bwMode="auto">
          <a:xfrm>
            <a:off x="477838" y="47117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...</a:t>
            </a:r>
            <a:endParaRPr lang="en-US" altLang="tr-TR" sz="2400"/>
          </a:p>
        </p:txBody>
      </p:sp>
      <p:sp>
        <p:nvSpPr>
          <p:cNvPr id="67613" name="Text Box 47"/>
          <p:cNvSpPr txBox="1">
            <a:spLocks noChangeArrowheads="1"/>
          </p:cNvSpPr>
          <p:nvPr/>
        </p:nvSpPr>
        <p:spPr bwMode="auto">
          <a:xfrm>
            <a:off x="1581150" y="4735513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...</a:t>
            </a:r>
            <a:endParaRPr lang="en-US" altLang="tr-TR" sz="2400"/>
          </a:p>
        </p:txBody>
      </p:sp>
      <p:sp>
        <p:nvSpPr>
          <p:cNvPr id="67614" name="Text Box 48"/>
          <p:cNvSpPr txBox="1">
            <a:spLocks noChangeArrowheads="1"/>
          </p:cNvSpPr>
          <p:nvPr/>
        </p:nvSpPr>
        <p:spPr bwMode="auto">
          <a:xfrm>
            <a:off x="7740650" y="4664075"/>
            <a:ext cx="4127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...</a:t>
            </a:r>
            <a:endParaRPr lang="en-US" altLang="tr-TR" sz="2400"/>
          </a:p>
        </p:txBody>
      </p:sp>
      <p:sp>
        <p:nvSpPr>
          <p:cNvPr id="67615" name="Rectangle 49"/>
          <p:cNvSpPr>
            <a:spLocks noChangeArrowheads="1"/>
          </p:cNvSpPr>
          <p:nvPr/>
        </p:nvSpPr>
        <p:spPr bwMode="auto">
          <a:xfrm>
            <a:off x="5000625" y="4773613"/>
            <a:ext cx="54927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67616" name="Group 50"/>
          <p:cNvGrpSpPr>
            <a:grpSpLocks/>
          </p:cNvGrpSpPr>
          <p:nvPr/>
        </p:nvGrpSpPr>
        <p:grpSpPr bwMode="auto">
          <a:xfrm>
            <a:off x="4864100" y="4773613"/>
            <a:ext cx="136525" cy="609600"/>
            <a:chOff x="680" y="906"/>
            <a:chExt cx="57" cy="227"/>
          </a:xfrm>
        </p:grpSpPr>
        <p:sp>
          <p:nvSpPr>
            <p:cNvPr id="67628" name="Rectangle 5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29" name="AutoShape 5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67617" name="Group 53"/>
          <p:cNvGrpSpPr>
            <a:grpSpLocks/>
          </p:cNvGrpSpPr>
          <p:nvPr/>
        </p:nvGrpSpPr>
        <p:grpSpPr bwMode="auto">
          <a:xfrm>
            <a:off x="5549900" y="4773613"/>
            <a:ext cx="136525" cy="609600"/>
            <a:chOff x="680" y="906"/>
            <a:chExt cx="57" cy="227"/>
          </a:xfrm>
        </p:grpSpPr>
        <p:sp>
          <p:nvSpPr>
            <p:cNvPr id="67626" name="Rectangle 5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27" name="AutoShape 5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7618" name="Rectangle 56"/>
          <p:cNvSpPr>
            <a:spLocks noChangeArrowheads="1"/>
          </p:cNvSpPr>
          <p:nvPr/>
        </p:nvSpPr>
        <p:spPr bwMode="auto">
          <a:xfrm>
            <a:off x="5665788" y="4773613"/>
            <a:ext cx="547687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76</a:t>
            </a:r>
            <a:endParaRPr lang="en-US" altLang="tr-TR" sz="1800" b="1"/>
          </a:p>
        </p:txBody>
      </p:sp>
      <p:grpSp>
        <p:nvGrpSpPr>
          <p:cNvPr id="67619" name="Group 57"/>
          <p:cNvGrpSpPr>
            <a:grpSpLocks/>
          </p:cNvGrpSpPr>
          <p:nvPr/>
        </p:nvGrpSpPr>
        <p:grpSpPr bwMode="auto">
          <a:xfrm>
            <a:off x="6213475" y="4773613"/>
            <a:ext cx="136525" cy="609600"/>
            <a:chOff x="680" y="906"/>
            <a:chExt cx="57" cy="227"/>
          </a:xfrm>
        </p:grpSpPr>
        <p:sp>
          <p:nvSpPr>
            <p:cNvPr id="67624" name="Rectangle 5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67625" name="AutoShape 5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67620" name="Text Box 61"/>
          <p:cNvSpPr txBox="1">
            <a:spLocks noChangeArrowheads="1"/>
          </p:cNvSpPr>
          <p:nvPr/>
        </p:nvSpPr>
        <p:spPr bwMode="auto">
          <a:xfrm>
            <a:off x="5513388" y="3335338"/>
            <a:ext cx="3175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/>
              <a:t>z</a:t>
            </a:r>
            <a:endParaRPr lang="en-US" altLang="tr-TR" sz="2400"/>
          </a:p>
        </p:txBody>
      </p:sp>
      <p:cxnSp>
        <p:nvCxnSpPr>
          <p:cNvPr id="67621" name="AutoShape 62"/>
          <p:cNvCxnSpPr>
            <a:cxnSpLocks noChangeShapeType="1"/>
            <a:stCxn id="67620" idx="2"/>
            <a:endCxn id="67618" idx="0"/>
          </p:cNvCxnSpPr>
          <p:nvPr/>
        </p:nvCxnSpPr>
        <p:spPr bwMode="auto">
          <a:xfrm>
            <a:off x="5756275" y="4108450"/>
            <a:ext cx="184150" cy="665163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22" name="Rectangle 63"/>
          <p:cNvSpPr>
            <a:spLocks noChangeArrowheads="1"/>
          </p:cNvSpPr>
          <p:nvPr/>
        </p:nvSpPr>
        <p:spPr bwMode="auto">
          <a:xfrm>
            <a:off x="5337175" y="2435225"/>
            <a:ext cx="547688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cxnSp>
        <p:nvCxnSpPr>
          <p:cNvPr id="67623" name="AutoShape 65"/>
          <p:cNvCxnSpPr>
            <a:cxnSpLocks noChangeShapeType="1"/>
            <a:stCxn id="67636" idx="1"/>
            <a:endCxn id="67626" idx="0"/>
          </p:cNvCxnSpPr>
          <p:nvPr/>
        </p:nvCxnSpPr>
        <p:spPr bwMode="auto">
          <a:xfrm>
            <a:off x="5180013" y="2740025"/>
            <a:ext cx="438150" cy="2033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C7D7204-F49E-468A-9F2E-0D059F0B045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1E660F-B106-466C-AA55-449F1FF6CEA5}" type="slidenum">
              <a:rPr lang="en-US" altLang="tr-TR"/>
              <a:pPr eaLnBrk="1" hangingPunct="1"/>
              <a:t>66</a:t>
            </a:fld>
            <a:endParaRPr lang="en-US" altLang="tr-TR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Insertion in B</a:t>
            </a:r>
            <a:r>
              <a:rPr lang="en-US" altLang="tr-TR" sz="4000"/>
              <a:t>-Trees</a:t>
            </a:r>
            <a:r>
              <a:rPr lang="tr-TR" altLang="tr-TR" sz="4000"/>
              <a:t>:</a:t>
            </a:r>
            <a:r>
              <a:rPr lang="tr-TR" altLang="tr-TR" sz="4000">
                <a:latin typeface="Tahoma" panose="020B0604030504040204" pitchFamily="34" charset="0"/>
              </a:rPr>
              <a:t>B-tree-Insert-Nonfull</a:t>
            </a:r>
            <a:endParaRPr lang="en-US" altLang="tr-TR" sz="4000"/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257300"/>
            <a:ext cx="5957888" cy="47418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B-tree-Insert-Nonfull(x,k)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{	i=n[x];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if (leaf[x])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 	while (i≥1 and k &lt; key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[x]) {key</a:t>
            </a:r>
            <a:r>
              <a:rPr lang="tr-TR" altLang="tr-TR" sz="1600" baseline="-25000">
                <a:latin typeface="Tahoma" panose="020B0604030504040204" pitchFamily="34" charset="0"/>
              </a:rPr>
              <a:t>i+1</a:t>
            </a:r>
            <a:r>
              <a:rPr lang="tr-TR" altLang="tr-TR" sz="1600">
                <a:latin typeface="Tahoma" panose="020B0604030504040204" pitchFamily="34" charset="0"/>
              </a:rPr>
              <a:t>[x]=key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[x]; i--;}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key</a:t>
            </a:r>
            <a:r>
              <a:rPr lang="tr-TR" altLang="tr-TR" sz="1600" baseline="-25000">
                <a:latin typeface="Tahoma" panose="020B0604030504040204" pitchFamily="34" charset="0"/>
              </a:rPr>
              <a:t>i+1</a:t>
            </a:r>
            <a:r>
              <a:rPr lang="tr-TR" altLang="tr-TR" sz="1600">
                <a:latin typeface="Tahoma" panose="020B0604030504040204" pitchFamily="34" charset="0"/>
              </a:rPr>
              <a:t>[x]=k;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n[x]++;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DISK_WRITE(x);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else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while (i≥1 and k &lt; key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[x]) i--;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DISK_READ(c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if (n[c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[x]]==2t-1)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	 B-tree-Split-Child(x,i, c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	 if (k &gt; key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[x])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	 B-tree-Insert-Nonfull(c</a:t>
            </a:r>
            <a:r>
              <a:rPr lang="tr-TR" altLang="tr-TR" sz="1600" baseline="-25000">
                <a:latin typeface="Tahoma" panose="020B0604030504040204" pitchFamily="34" charset="0"/>
              </a:rPr>
              <a:t>i</a:t>
            </a:r>
            <a:r>
              <a:rPr lang="tr-TR" altLang="tr-TR" sz="1600">
                <a:latin typeface="Tahoma" panose="020B0604030504040204" pitchFamily="34" charset="0"/>
              </a:rPr>
              <a:t>[x],k);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	       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600">
                <a:latin typeface="Tahoma" panose="020B0604030504040204" pitchFamily="34" charset="0"/>
              </a:rPr>
              <a:t>}</a:t>
            </a:r>
            <a:endParaRPr lang="en-US" altLang="tr-TR" sz="1600">
              <a:latin typeface="Tahoma" panose="020B0604030504040204" pitchFamily="34" charset="0"/>
            </a:endParaRPr>
          </a:p>
        </p:txBody>
      </p:sp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6600825" y="1989138"/>
            <a:ext cx="2214563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/>
              <a:t>if x is a leaf</a:t>
            </a:r>
          </a:p>
          <a:p>
            <a:pPr eaLnBrk="1" hangingPunct="1"/>
            <a:r>
              <a:rPr lang="tr-TR" altLang="tr-TR"/>
              <a:t>  then place key in x;</a:t>
            </a:r>
          </a:p>
          <a:p>
            <a:pPr eaLnBrk="1" hangingPunct="1"/>
            <a:r>
              <a:rPr lang="tr-TR" altLang="tr-TR"/>
              <a:t>          write x on disk;</a:t>
            </a:r>
          </a:p>
          <a:p>
            <a:pPr eaLnBrk="1" hangingPunct="1"/>
            <a:r>
              <a:rPr lang="tr-TR" altLang="tr-TR"/>
              <a:t>  else find the node (root of               </a:t>
            </a:r>
          </a:p>
          <a:p>
            <a:pPr eaLnBrk="1" hangingPunct="1"/>
            <a:r>
              <a:rPr lang="tr-TR" altLang="tr-TR"/>
              <a:t>         subtree) key goes to;</a:t>
            </a:r>
          </a:p>
          <a:p>
            <a:pPr eaLnBrk="1" hangingPunct="1"/>
            <a:r>
              <a:rPr lang="tr-TR" altLang="tr-TR"/>
              <a:t>         read node from disk;</a:t>
            </a:r>
          </a:p>
          <a:p>
            <a:pPr eaLnBrk="1" hangingPunct="1"/>
            <a:r>
              <a:rPr lang="tr-TR" altLang="tr-TR"/>
              <a:t>         if node full</a:t>
            </a:r>
          </a:p>
          <a:p>
            <a:pPr eaLnBrk="1" hangingPunct="1"/>
            <a:r>
              <a:rPr lang="tr-TR" altLang="tr-TR"/>
              <a:t>           split node at key’s     </a:t>
            </a:r>
          </a:p>
          <a:p>
            <a:pPr eaLnBrk="1" hangingPunct="1"/>
            <a:r>
              <a:rPr lang="tr-TR" altLang="tr-TR"/>
              <a:t>           position; </a:t>
            </a:r>
          </a:p>
          <a:p>
            <a:pPr eaLnBrk="1" hangingPunct="1"/>
            <a:r>
              <a:rPr lang="tr-TR" altLang="tr-TR"/>
              <a:t>        recursive call with </a:t>
            </a:r>
          </a:p>
          <a:p>
            <a:pPr eaLnBrk="1" hangingPunct="1"/>
            <a:r>
              <a:rPr lang="tr-TR" altLang="tr-TR"/>
              <a:t>        node split and key;</a:t>
            </a:r>
            <a:endParaRPr lang="en-US" altLang="tr-T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90DA34-E497-4F68-8432-5740B0834266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79B8BB-AE60-4657-A2E8-31F2B0392E31}" type="slidenum">
              <a:rPr lang="en-US" altLang="tr-TR"/>
              <a:pPr eaLnBrk="1" hangingPunct="1"/>
              <a:t>67</a:t>
            </a:fld>
            <a:endParaRPr lang="en-US" altLang="tr-TR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Removing a key from a B-Tree</a:t>
            </a:r>
            <a:endParaRPr lang="en-US" altLang="tr-TR"/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/>
              <a:t>Removal in B-trees is different than insertion only in that </a:t>
            </a:r>
            <a:r>
              <a:rPr lang="tr-TR" altLang="tr-TR" i="1">
                <a:solidFill>
                  <a:srgbClr val="FF0000"/>
                </a:solidFill>
              </a:rPr>
              <a:t>a key may be removed from any node, not just from a leaf</a:t>
            </a:r>
            <a:r>
              <a:rPr lang="tr-TR" altLang="tr-TR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/>
              <a:t>As the insertion algorithm splits any full node down the path to the leaf to which the key is to be inserted, a recursive removal algorithm may be written to ensure that for any call to removal on a node </a:t>
            </a:r>
            <a:r>
              <a:rPr lang="tr-TR" altLang="tr-TR" i="1"/>
              <a:t>x</a:t>
            </a:r>
            <a:r>
              <a:rPr lang="tr-TR" altLang="tr-TR"/>
              <a:t>, the number of keys in </a:t>
            </a:r>
            <a:r>
              <a:rPr lang="tr-TR" altLang="tr-TR" i="1"/>
              <a:t>x</a:t>
            </a:r>
            <a:r>
              <a:rPr lang="tr-TR" altLang="tr-TR"/>
              <a:t> is at least the minimum degree </a:t>
            </a:r>
            <a:r>
              <a:rPr lang="tr-TR" altLang="tr-TR" i="1"/>
              <a:t>t</a:t>
            </a:r>
            <a:r>
              <a:rPr lang="tr-TR" altLang="tr-TR"/>
              <a:t>.</a:t>
            </a:r>
            <a:endParaRPr lang="en-US" altLang="tr-T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271119-A8F6-4F43-BCE7-B1D492A1954E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589E8B-3E69-406A-ABC0-C3F3B712E700}" type="slidenum">
              <a:rPr lang="en-US" altLang="tr-TR"/>
              <a:pPr eaLnBrk="1" hangingPunct="1"/>
              <a:t>68</a:t>
            </a:fld>
            <a:endParaRPr lang="en-US" altLang="tr-TR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Various Cases of Removing a key from a B-Tree</a:t>
            </a:r>
            <a:endParaRPr lang="en-US" altLang="tr-TR" sz="4000"/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tr-TR" altLang="tr-TR"/>
              <a:t>If the key </a:t>
            </a:r>
            <a:r>
              <a:rPr lang="tr-TR" altLang="tr-TR" i="1"/>
              <a:t>k</a:t>
            </a:r>
            <a:r>
              <a:rPr lang="tr-TR" altLang="tr-TR"/>
              <a:t> is in node </a:t>
            </a:r>
            <a:r>
              <a:rPr lang="tr-TR" altLang="tr-TR" i="1"/>
              <a:t>x</a:t>
            </a:r>
            <a:r>
              <a:rPr lang="tr-TR" altLang="tr-TR"/>
              <a:t> and </a:t>
            </a:r>
            <a:r>
              <a:rPr lang="tr-TR" altLang="tr-TR" i="1"/>
              <a:t>x</a:t>
            </a:r>
            <a:r>
              <a:rPr lang="tr-TR" altLang="tr-TR"/>
              <a:t> is a leaf, remove the key </a:t>
            </a:r>
            <a:r>
              <a:rPr lang="tr-TR" altLang="tr-TR" i="1"/>
              <a:t>k</a:t>
            </a:r>
            <a:r>
              <a:rPr lang="tr-TR" altLang="tr-TR"/>
              <a:t> from </a:t>
            </a:r>
            <a:r>
              <a:rPr lang="tr-TR" altLang="tr-TR" i="1"/>
              <a:t>x</a:t>
            </a:r>
            <a:r>
              <a:rPr lang="tr-TR" altLang="tr-TR"/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tr-TR" altLang="tr-TR"/>
              <a:t>If the key </a:t>
            </a:r>
            <a:r>
              <a:rPr lang="tr-TR" altLang="tr-TR" i="1"/>
              <a:t>k</a:t>
            </a:r>
            <a:r>
              <a:rPr lang="tr-TR" altLang="tr-TR"/>
              <a:t> is in node </a:t>
            </a:r>
            <a:r>
              <a:rPr lang="tr-TR" altLang="tr-TR" i="1"/>
              <a:t>x</a:t>
            </a:r>
            <a:r>
              <a:rPr lang="tr-TR" altLang="tr-TR"/>
              <a:t> and </a:t>
            </a:r>
            <a:r>
              <a:rPr lang="tr-TR" altLang="tr-TR" i="1"/>
              <a:t>x</a:t>
            </a:r>
            <a:r>
              <a:rPr lang="tr-TR" altLang="tr-TR"/>
              <a:t> is an internal node, then</a:t>
            </a:r>
          </a:p>
          <a:p>
            <a:pPr marL="990600" lvl="1" indent="-533400" eaLnBrk="1" hangingPunct="1">
              <a:buFontTx/>
              <a:buAutoNum type="alphaLcPeriod"/>
            </a:pPr>
            <a:r>
              <a:rPr lang="tr-TR" altLang="tr-TR"/>
              <a:t>If the child </a:t>
            </a:r>
            <a:r>
              <a:rPr lang="tr-TR" altLang="tr-TR" i="1"/>
              <a:t>y</a:t>
            </a:r>
            <a:r>
              <a:rPr lang="tr-TR" altLang="tr-TR"/>
              <a:t> that precedes </a:t>
            </a:r>
            <a:r>
              <a:rPr lang="tr-TR" altLang="tr-TR" i="1"/>
              <a:t>k</a:t>
            </a:r>
            <a:r>
              <a:rPr lang="tr-TR" altLang="tr-TR"/>
              <a:t> in node </a:t>
            </a:r>
            <a:r>
              <a:rPr lang="tr-TR" altLang="tr-TR" i="1"/>
              <a:t>x</a:t>
            </a:r>
            <a:r>
              <a:rPr lang="tr-TR" altLang="tr-TR"/>
              <a:t> has at least </a:t>
            </a:r>
            <a:r>
              <a:rPr lang="tr-TR" altLang="tr-TR" i="1"/>
              <a:t>t</a:t>
            </a:r>
            <a:r>
              <a:rPr lang="tr-TR" altLang="tr-TR"/>
              <a:t> keys, then find the predecessor </a:t>
            </a:r>
            <a:r>
              <a:rPr lang="tr-TR" altLang="tr-TR" i="1"/>
              <a:t>k’</a:t>
            </a:r>
            <a:r>
              <a:rPr lang="tr-TR" altLang="tr-TR"/>
              <a:t> of </a:t>
            </a:r>
            <a:r>
              <a:rPr lang="tr-TR" altLang="tr-TR" i="1"/>
              <a:t>k</a:t>
            </a:r>
            <a:r>
              <a:rPr lang="tr-TR" altLang="tr-TR"/>
              <a:t> in the subtree rooted at </a:t>
            </a:r>
            <a:r>
              <a:rPr lang="tr-TR" altLang="tr-TR" i="1"/>
              <a:t>y</a:t>
            </a:r>
            <a:r>
              <a:rPr lang="tr-TR" altLang="tr-TR"/>
              <a:t>.  Recursively delete </a:t>
            </a:r>
            <a:r>
              <a:rPr lang="tr-TR" altLang="tr-TR" i="1"/>
              <a:t>k’</a:t>
            </a:r>
            <a:r>
              <a:rPr lang="tr-TR" altLang="tr-TR"/>
              <a:t>, and replace </a:t>
            </a:r>
            <a:r>
              <a:rPr lang="tr-TR" altLang="tr-TR" i="1"/>
              <a:t>k</a:t>
            </a:r>
            <a:r>
              <a:rPr lang="tr-TR" altLang="tr-TR"/>
              <a:t> by </a:t>
            </a:r>
            <a:r>
              <a:rPr lang="tr-TR" altLang="tr-TR" i="1"/>
              <a:t>k’</a:t>
            </a:r>
            <a:r>
              <a:rPr lang="tr-TR" altLang="tr-TR"/>
              <a:t> in </a:t>
            </a:r>
            <a:r>
              <a:rPr lang="tr-TR" altLang="tr-TR" i="1"/>
              <a:t>x</a:t>
            </a:r>
            <a:r>
              <a:rPr lang="tr-TR" altLang="tr-TR"/>
              <a:t>.  Finding </a:t>
            </a:r>
            <a:r>
              <a:rPr lang="tr-TR" altLang="tr-TR" i="1"/>
              <a:t>k’</a:t>
            </a:r>
            <a:r>
              <a:rPr lang="tr-TR" altLang="tr-TR"/>
              <a:t> and deleting it can be performed in a single downward pass.</a:t>
            </a:r>
            <a:endParaRPr lang="en-US" altLang="tr-TR" i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2678A8A-2771-4ED8-84B9-1DBE10BA13FC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BB00538-B13D-44FB-8304-A254868B78C4}" type="slidenum">
              <a:rPr lang="en-US" altLang="tr-TR"/>
              <a:pPr eaLnBrk="1" hangingPunct="1"/>
              <a:t>69</a:t>
            </a:fld>
            <a:endParaRPr lang="en-US" altLang="tr-TR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Various Cases of Removal a key from a B-Tree</a:t>
            </a:r>
            <a:endParaRPr lang="en-US" altLang="tr-TR" sz="4000"/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5575"/>
            <a:ext cx="8229600" cy="48450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tr-TR" altLang="tr-TR"/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eriod" startAt="2"/>
            </a:pPr>
            <a:r>
              <a:rPr lang="tr-TR" altLang="tr-TR"/>
              <a:t>Symmetrically, if the child </a:t>
            </a:r>
            <a:r>
              <a:rPr lang="tr-TR" altLang="tr-TR" i="1"/>
              <a:t>z</a:t>
            </a:r>
            <a:r>
              <a:rPr lang="tr-TR" altLang="tr-TR"/>
              <a:t> that follows </a:t>
            </a:r>
            <a:r>
              <a:rPr lang="tr-TR" altLang="tr-TR" i="1"/>
              <a:t>k</a:t>
            </a:r>
            <a:r>
              <a:rPr lang="tr-TR" altLang="tr-TR"/>
              <a:t> in node </a:t>
            </a:r>
            <a:r>
              <a:rPr lang="tr-TR" altLang="tr-TR" i="1"/>
              <a:t>x</a:t>
            </a:r>
            <a:r>
              <a:rPr lang="tr-TR" altLang="tr-TR"/>
              <a:t> has at least </a:t>
            </a:r>
            <a:r>
              <a:rPr lang="tr-TR" altLang="tr-TR" i="1"/>
              <a:t>t</a:t>
            </a:r>
            <a:r>
              <a:rPr lang="tr-TR" altLang="tr-TR"/>
              <a:t> keys, then find the successor </a:t>
            </a:r>
            <a:r>
              <a:rPr lang="tr-TR" altLang="tr-TR" i="1"/>
              <a:t>k’</a:t>
            </a:r>
            <a:r>
              <a:rPr lang="tr-TR" altLang="tr-TR"/>
              <a:t> of </a:t>
            </a:r>
            <a:r>
              <a:rPr lang="tr-TR" altLang="tr-TR" i="1"/>
              <a:t>k</a:t>
            </a:r>
            <a:r>
              <a:rPr lang="tr-TR" altLang="tr-TR"/>
              <a:t> in the subtree rooted at </a:t>
            </a:r>
            <a:r>
              <a:rPr lang="tr-TR" altLang="tr-TR" i="1"/>
              <a:t>z</a:t>
            </a:r>
            <a:r>
              <a:rPr lang="tr-TR" altLang="tr-TR"/>
              <a:t>.  Recursively delete </a:t>
            </a:r>
            <a:r>
              <a:rPr lang="tr-TR" altLang="tr-TR" i="1"/>
              <a:t>k’</a:t>
            </a:r>
            <a:r>
              <a:rPr lang="tr-TR" altLang="tr-TR"/>
              <a:t>, and replace </a:t>
            </a:r>
            <a:r>
              <a:rPr lang="tr-TR" altLang="tr-TR" i="1"/>
              <a:t>k</a:t>
            </a:r>
            <a:r>
              <a:rPr lang="tr-TR" altLang="tr-TR"/>
              <a:t> by </a:t>
            </a:r>
            <a:r>
              <a:rPr lang="tr-TR" altLang="tr-TR" i="1"/>
              <a:t>k’</a:t>
            </a:r>
            <a:r>
              <a:rPr lang="tr-TR" altLang="tr-TR"/>
              <a:t> in </a:t>
            </a:r>
            <a:r>
              <a:rPr lang="tr-TR" altLang="tr-TR" i="1"/>
              <a:t>x</a:t>
            </a:r>
            <a:r>
              <a:rPr lang="tr-TR" altLang="tr-TR"/>
              <a:t>.  Finding </a:t>
            </a:r>
            <a:r>
              <a:rPr lang="tr-TR" altLang="tr-TR" i="1"/>
              <a:t>k’</a:t>
            </a:r>
            <a:r>
              <a:rPr lang="tr-TR" altLang="tr-TR"/>
              <a:t> and deleting it can be performed in a single downward pass.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lphaLcPeriod" startAt="2"/>
            </a:pPr>
            <a:r>
              <a:rPr lang="tr-TR" altLang="tr-TR"/>
              <a:t>Otherwise, if both </a:t>
            </a:r>
            <a:r>
              <a:rPr lang="tr-TR" altLang="tr-TR" i="1"/>
              <a:t>y</a:t>
            </a:r>
            <a:r>
              <a:rPr lang="tr-TR" altLang="tr-TR"/>
              <a:t> and </a:t>
            </a:r>
            <a:r>
              <a:rPr lang="tr-TR" altLang="tr-TR" i="1"/>
              <a:t>z</a:t>
            </a:r>
            <a:r>
              <a:rPr lang="tr-TR" altLang="tr-TR"/>
              <a:t> have only </a:t>
            </a:r>
            <a:r>
              <a:rPr lang="tr-TR" altLang="tr-TR" i="1"/>
              <a:t>t-1</a:t>
            </a:r>
            <a:r>
              <a:rPr lang="tr-TR" altLang="tr-TR"/>
              <a:t> keys, merge</a:t>
            </a:r>
            <a:r>
              <a:rPr lang="tr-TR" altLang="tr-TR" i="1"/>
              <a:t> k</a:t>
            </a:r>
            <a:r>
              <a:rPr lang="tr-TR" altLang="tr-TR"/>
              <a:t> and all of </a:t>
            </a:r>
            <a:r>
              <a:rPr lang="tr-TR" altLang="tr-TR" i="1"/>
              <a:t>z</a:t>
            </a:r>
            <a:r>
              <a:rPr lang="tr-TR" altLang="tr-TR"/>
              <a:t> into </a:t>
            </a:r>
            <a:r>
              <a:rPr lang="tr-TR" altLang="tr-TR" i="1"/>
              <a:t>y</a:t>
            </a:r>
            <a:r>
              <a:rPr lang="tr-TR" altLang="tr-TR"/>
              <a:t> so that x loses both </a:t>
            </a:r>
            <a:r>
              <a:rPr lang="tr-TR" altLang="tr-TR" i="1"/>
              <a:t>k </a:t>
            </a:r>
            <a:r>
              <a:rPr lang="tr-TR" altLang="tr-TR"/>
              <a:t>and the pointer to </a:t>
            </a:r>
            <a:r>
              <a:rPr lang="tr-TR" altLang="tr-TR" i="1"/>
              <a:t>z</a:t>
            </a:r>
            <a:r>
              <a:rPr lang="tr-TR" altLang="tr-TR"/>
              <a:t> and </a:t>
            </a:r>
            <a:r>
              <a:rPr lang="tr-TR" altLang="tr-TR" i="1"/>
              <a:t>y</a:t>
            </a:r>
            <a:r>
              <a:rPr lang="tr-TR" altLang="tr-TR"/>
              <a:t> now contains </a:t>
            </a:r>
            <a:r>
              <a:rPr lang="tr-TR" altLang="tr-TR" i="1"/>
              <a:t>2t-1</a:t>
            </a:r>
            <a:r>
              <a:rPr lang="tr-TR" altLang="tr-TR"/>
              <a:t> keys.  Free </a:t>
            </a:r>
            <a:r>
              <a:rPr lang="tr-TR" altLang="tr-TR" i="1"/>
              <a:t>z</a:t>
            </a:r>
            <a:r>
              <a:rPr lang="tr-TR" altLang="tr-TR"/>
              <a:t> and recursively delete </a:t>
            </a:r>
            <a:r>
              <a:rPr lang="tr-TR" altLang="tr-TR" i="1"/>
              <a:t>k</a:t>
            </a:r>
            <a:r>
              <a:rPr lang="tr-TR" altLang="tr-TR"/>
              <a:t> from </a:t>
            </a:r>
            <a:r>
              <a:rPr lang="tr-TR" altLang="tr-TR" i="1"/>
              <a:t>y</a:t>
            </a:r>
            <a:r>
              <a:rPr lang="tr-TR" altLang="tr-TR"/>
              <a:t>. </a:t>
            </a:r>
            <a:endParaRPr lang="en-US" alt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A9B5C9-B28E-47AB-9F75-7D01BD4FC6B6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F1D2192-BC81-4A39-B8B9-CFA2B23C606D}" type="slidenum">
              <a:rPr lang="en-US" altLang="tr-TR"/>
              <a:pPr eaLnBrk="1" hangingPunct="1"/>
              <a:t>7</a:t>
            </a:fld>
            <a:endParaRPr lang="en-US" altLang="tr-TR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Structure of an AVL Tree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tabLst>
                <a:tab pos="1074738" algn="l"/>
                <a:tab pos="1165225" algn="l"/>
              </a:tabLst>
            </a:pPr>
            <a:r>
              <a:rPr lang="en-US" altLang="tr-TR" sz="3600">
                <a:latin typeface="Tahoma" panose="020B0604030504040204" pitchFamily="34" charset="0"/>
              </a:rPr>
              <a:t>struct BTNodeType {</a:t>
            </a:r>
          </a:p>
          <a:p>
            <a:pPr lvl="1" eaLnBrk="1" hangingPunct="1">
              <a:buFontTx/>
              <a:buNone/>
              <a:tabLst>
                <a:tab pos="1074738" algn="l"/>
                <a:tab pos="1165225" algn="l"/>
              </a:tabLst>
            </a:pPr>
            <a:r>
              <a:rPr lang="en-US" altLang="tr-TR" sz="3600">
                <a:latin typeface="Tahoma" panose="020B0604030504040204" pitchFamily="34" charset="0"/>
              </a:rPr>
              <a:t>	   infoType *data;</a:t>
            </a:r>
          </a:p>
          <a:p>
            <a:pPr lvl="1" eaLnBrk="1" hangingPunct="1">
              <a:buFontTx/>
              <a:buNone/>
              <a:tabLst>
                <a:tab pos="1074738" algn="l"/>
                <a:tab pos="1165225" algn="l"/>
              </a:tabLst>
            </a:pPr>
            <a:r>
              <a:rPr lang="en-US" altLang="tr-TR" sz="3600">
                <a:latin typeface="Tahoma" panose="020B0604030504040204" pitchFamily="34" charset="0"/>
              </a:rPr>
              <a:t>		unsigned int height;</a:t>
            </a:r>
          </a:p>
          <a:p>
            <a:pPr lvl="1" eaLnBrk="1" hangingPunct="1">
              <a:buFontTx/>
              <a:buNone/>
              <a:tabLst>
                <a:tab pos="1074738" algn="l"/>
                <a:tab pos="1165225" algn="l"/>
              </a:tabLst>
            </a:pPr>
            <a:r>
              <a:rPr lang="en-US" altLang="tr-TR" sz="3600">
                <a:latin typeface="Tahoma" panose="020B0604030504040204" pitchFamily="34" charset="0"/>
              </a:rPr>
              <a:t>	   struct BTNodeType *left;</a:t>
            </a:r>
          </a:p>
          <a:p>
            <a:pPr lvl="1" eaLnBrk="1" hangingPunct="1">
              <a:buFontTx/>
              <a:buNone/>
              <a:tabLst>
                <a:tab pos="1074738" algn="l"/>
                <a:tab pos="1165225" algn="l"/>
              </a:tabLst>
            </a:pPr>
            <a:r>
              <a:rPr lang="en-US" altLang="tr-TR" sz="3600">
                <a:latin typeface="Tahoma" panose="020B0604030504040204" pitchFamily="34" charset="0"/>
              </a:rPr>
              <a:t>	   struct BTNodeType *right;</a:t>
            </a:r>
          </a:p>
          <a:p>
            <a:pPr lvl="1" eaLnBrk="1" hangingPunct="1">
              <a:buFontTx/>
              <a:buNone/>
              <a:tabLst>
                <a:tab pos="1074738" algn="l"/>
                <a:tab pos="1165225" algn="l"/>
              </a:tabLst>
            </a:pPr>
            <a:r>
              <a:rPr lang="en-US" altLang="tr-TR" sz="3600">
                <a:latin typeface="Tahoma" panose="020B0604030504040204" pitchFamily="34" charset="0"/>
              </a:rPr>
              <a:t>  }</a:t>
            </a:r>
            <a:endParaRPr lang="en-US" altLang="tr-TR" sz="3600"/>
          </a:p>
          <a:p>
            <a:pPr eaLnBrk="1" hangingPunct="1">
              <a:tabLst>
                <a:tab pos="1074738" algn="l"/>
                <a:tab pos="1165225" algn="l"/>
              </a:tabLst>
            </a:pPr>
            <a:endParaRPr lang="en-US" altLang="tr-T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0AF4BD6-8054-499F-83A5-90A55A334D5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8B7B39B-8009-4DAF-BA13-B8A68DF3B8CB}" type="slidenum">
              <a:rPr lang="en-US" altLang="tr-TR"/>
              <a:pPr eaLnBrk="1" hangingPunct="1"/>
              <a:t>70</a:t>
            </a:fld>
            <a:endParaRPr lang="en-US" altLang="tr-TR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Various Cases of Removal a key from a B-Tree</a:t>
            </a:r>
            <a:endParaRPr lang="en-US" altLang="tr-TR" sz="4000"/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5575"/>
            <a:ext cx="8229600" cy="4845050"/>
          </a:xfrm>
        </p:spPr>
        <p:txBody>
          <a:bodyPr/>
          <a:lstStyle/>
          <a:p>
            <a:pPr marL="609600" indent="-609600" eaLnBrk="1" hangingPunct="1">
              <a:buFontTx/>
              <a:buAutoNum type="arabicPeriod" startAt="3"/>
            </a:pPr>
            <a:r>
              <a:rPr lang="tr-TR" altLang="tr-TR"/>
              <a:t>If </a:t>
            </a:r>
            <a:r>
              <a:rPr lang="tr-TR" altLang="tr-TR" i="1"/>
              <a:t>k</a:t>
            </a:r>
            <a:r>
              <a:rPr lang="tr-TR" altLang="tr-TR"/>
              <a:t> is not present in internal node </a:t>
            </a:r>
            <a:r>
              <a:rPr lang="tr-TR" altLang="tr-TR" i="1"/>
              <a:t>x</a:t>
            </a:r>
            <a:r>
              <a:rPr lang="tr-TR" altLang="tr-TR"/>
              <a:t>, determine root </a:t>
            </a:r>
            <a:r>
              <a:rPr lang="tr-TR" altLang="tr-TR" i="1"/>
              <a:t>c</a:t>
            </a:r>
            <a:r>
              <a:rPr lang="tr-TR" altLang="tr-TR" i="1" baseline="-25000"/>
              <a:t>i</a:t>
            </a:r>
            <a:r>
              <a:rPr lang="tr-TR" altLang="tr-TR" i="1"/>
              <a:t>[x]</a:t>
            </a:r>
            <a:r>
              <a:rPr lang="tr-TR" altLang="tr-TR"/>
              <a:t> of the subtree that must contain </a:t>
            </a:r>
            <a:r>
              <a:rPr lang="tr-TR" altLang="tr-TR" i="1"/>
              <a:t>k</a:t>
            </a:r>
            <a:r>
              <a:rPr lang="tr-TR" altLang="tr-TR"/>
              <a:t>, if </a:t>
            </a:r>
            <a:r>
              <a:rPr lang="tr-TR" altLang="tr-TR" i="1"/>
              <a:t>k</a:t>
            </a:r>
            <a:r>
              <a:rPr lang="tr-TR" altLang="tr-TR"/>
              <a:t> exists in the tree.  If </a:t>
            </a:r>
            <a:r>
              <a:rPr lang="tr-TR" altLang="tr-TR" i="1"/>
              <a:t>c</a:t>
            </a:r>
            <a:r>
              <a:rPr lang="tr-TR" altLang="tr-TR" i="1" baseline="-25000"/>
              <a:t>i</a:t>
            </a:r>
            <a:r>
              <a:rPr lang="tr-TR" altLang="tr-TR" i="1"/>
              <a:t>[x]</a:t>
            </a:r>
            <a:r>
              <a:rPr lang="tr-TR" altLang="tr-TR"/>
              <a:t> has only </a:t>
            </a:r>
            <a:r>
              <a:rPr lang="tr-TR" altLang="tr-TR" i="1"/>
              <a:t>t-1</a:t>
            </a:r>
            <a:r>
              <a:rPr lang="tr-TR" altLang="tr-TR"/>
              <a:t> keys, execute step </a:t>
            </a:r>
            <a:r>
              <a:rPr lang="tr-TR" altLang="tr-TR" i="1"/>
              <a:t>3a</a:t>
            </a:r>
            <a:r>
              <a:rPr lang="tr-TR" altLang="tr-TR"/>
              <a:t> or </a:t>
            </a:r>
            <a:r>
              <a:rPr lang="tr-TR" altLang="tr-TR" i="1"/>
              <a:t>3b</a:t>
            </a:r>
            <a:r>
              <a:rPr lang="tr-TR" altLang="tr-TR"/>
              <a:t> as necessary to guarantee that we descend to a node containing at least </a:t>
            </a:r>
            <a:r>
              <a:rPr lang="tr-TR" altLang="tr-TR" i="1"/>
              <a:t>t</a:t>
            </a:r>
            <a:r>
              <a:rPr lang="tr-TR" altLang="tr-TR"/>
              <a:t> keys.  Then finish by recursing on the appropriate child of </a:t>
            </a:r>
            <a:r>
              <a:rPr lang="tr-TR" altLang="tr-TR" i="1"/>
              <a:t>x</a:t>
            </a:r>
            <a:r>
              <a:rPr lang="tr-TR" altLang="tr-TR"/>
              <a:t>. </a:t>
            </a:r>
            <a:endParaRPr lang="en-US" altLang="tr-T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D90CBF2-437B-4482-8C92-6AC6CAA4D5C4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A19463-E648-4695-9A4E-0C2283573C02}" type="slidenum">
              <a:rPr lang="en-US" altLang="tr-TR"/>
              <a:pPr eaLnBrk="1" hangingPunct="1"/>
              <a:t>71</a:t>
            </a:fld>
            <a:endParaRPr lang="en-US" altLang="tr-TR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z="4000"/>
              <a:t>Various Cases of Removal a key from a B-Tree</a:t>
            </a:r>
            <a:endParaRPr lang="en-US" altLang="tr-TR" sz="4000"/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5575"/>
            <a:ext cx="8229600" cy="48450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lphaLcPeriod"/>
            </a:pPr>
            <a:r>
              <a:rPr lang="tr-TR" altLang="tr-TR" sz="2800"/>
              <a:t>If </a:t>
            </a:r>
            <a:r>
              <a:rPr lang="tr-TR" altLang="tr-TR" sz="2800" i="1">
                <a:solidFill>
                  <a:srgbClr val="FF0000"/>
                </a:solidFill>
              </a:rPr>
              <a:t>c</a:t>
            </a:r>
            <a:r>
              <a:rPr lang="tr-TR" altLang="tr-TR" sz="2800" i="1" baseline="-25000">
                <a:solidFill>
                  <a:srgbClr val="FF0000"/>
                </a:solidFill>
              </a:rPr>
              <a:t>i</a:t>
            </a:r>
            <a:r>
              <a:rPr lang="tr-TR" altLang="tr-TR" sz="2800" i="1">
                <a:solidFill>
                  <a:srgbClr val="FF0000"/>
                </a:solidFill>
              </a:rPr>
              <a:t>[x]</a:t>
            </a:r>
            <a:r>
              <a:rPr lang="tr-TR" altLang="tr-TR" sz="2800"/>
              <a:t> has only </a:t>
            </a:r>
            <a:r>
              <a:rPr lang="tr-TR" altLang="tr-TR" sz="2800" i="1">
                <a:solidFill>
                  <a:srgbClr val="FF0000"/>
                </a:solidFill>
              </a:rPr>
              <a:t>t-1</a:t>
            </a:r>
            <a:r>
              <a:rPr lang="tr-TR" altLang="tr-TR" sz="2800"/>
              <a:t> keys but has an </a:t>
            </a:r>
            <a:r>
              <a:rPr lang="tr-TR" altLang="tr-TR" sz="2800">
                <a:solidFill>
                  <a:srgbClr val="FF0000"/>
                </a:solidFill>
              </a:rPr>
              <a:t>immediate sibling with at least </a:t>
            </a:r>
            <a:r>
              <a:rPr lang="tr-TR" altLang="tr-TR" sz="2800" i="1">
                <a:solidFill>
                  <a:srgbClr val="FF0000"/>
                </a:solidFill>
              </a:rPr>
              <a:t>t</a:t>
            </a:r>
            <a:r>
              <a:rPr lang="tr-TR" altLang="tr-TR" sz="2800">
                <a:solidFill>
                  <a:srgbClr val="FF0000"/>
                </a:solidFill>
              </a:rPr>
              <a:t> keys</a:t>
            </a:r>
            <a:r>
              <a:rPr lang="tr-TR" altLang="tr-TR" sz="2800"/>
              <a:t>, </a:t>
            </a:r>
            <a:r>
              <a:rPr lang="tr-TR" altLang="tr-TR" sz="2800">
                <a:solidFill>
                  <a:srgbClr val="FF0000"/>
                </a:solidFill>
              </a:rPr>
              <a:t>give </a:t>
            </a:r>
            <a:r>
              <a:rPr lang="tr-TR" altLang="tr-TR" sz="2800" i="1">
                <a:solidFill>
                  <a:srgbClr val="FF0000"/>
                </a:solidFill>
              </a:rPr>
              <a:t>c</a:t>
            </a:r>
            <a:r>
              <a:rPr lang="tr-TR" altLang="tr-TR" sz="2800" i="1" baseline="-25000">
                <a:solidFill>
                  <a:srgbClr val="FF0000"/>
                </a:solidFill>
              </a:rPr>
              <a:t>i</a:t>
            </a:r>
            <a:r>
              <a:rPr lang="tr-TR" altLang="tr-TR" sz="2800" i="1">
                <a:solidFill>
                  <a:srgbClr val="FF0000"/>
                </a:solidFill>
              </a:rPr>
              <a:t>[x] </a:t>
            </a:r>
            <a:r>
              <a:rPr lang="tr-TR" altLang="tr-TR" sz="2800">
                <a:solidFill>
                  <a:srgbClr val="FF0000"/>
                </a:solidFill>
              </a:rPr>
              <a:t>an extra key </a:t>
            </a:r>
            <a:r>
              <a:rPr lang="tr-TR" altLang="tr-TR" sz="2800"/>
              <a:t>by moving a key</a:t>
            </a:r>
            <a:r>
              <a:rPr lang="tr-TR" altLang="tr-TR" sz="2800">
                <a:solidFill>
                  <a:srgbClr val="FF0000"/>
                </a:solidFill>
              </a:rPr>
              <a:t> from </a:t>
            </a:r>
            <a:r>
              <a:rPr lang="tr-TR" altLang="tr-TR" sz="2800" i="1">
                <a:solidFill>
                  <a:srgbClr val="FF0000"/>
                </a:solidFill>
              </a:rPr>
              <a:t>x</a:t>
            </a:r>
            <a:r>
              <a:rPr lang="tr-TR" altLang="tr-TR" sz="2800">
                <a:solidFill>
                  <a:srgbClr val="FF0000"/>
                </a:solidFill>
              </a:rPr>
              <a:t> down into </a:t>
            </a:r>
            <a:r>
              <a:rPr lang="tr-TR" altLang="tr-TR" sz="2800" i="1">
                <a:solidFill>
                  <a:srgbClr val="FF0000"/>
                </a:solidFill>
              </a:rPr>
              <a:t>c</a:t>
            </a:r>
            <a:r>
              <a:rPr lang="tr-TR" altLang="tr-TR" sz="2800" i="1" baseline="-25000">
                <a:solidFill>
                  <a:srgbClr val="FF0000"/>
                </a:solidFill>
              </a:rPr>
              <a:t>i</a:t>
            </a:r>
            <a:r>
              <a:rPr lang="tr-TR" altLang="tr-TR" sz="2800" i="1">
                <a:solidFill>
                  <a:srgbClr val="FF0000"/>
                </a:solidFill>
              </a:rPr>
              <a:t>[x]</a:t>
            </a:r>
            <a:r>
              <a:rPr lang="tr-TR" altLang="tr-TR" sz="2800">
                <a:solidFill>
                  <a:srgbClr val="FF0000"/>
                </a:solidFill>
              </a:rPr>
              <a:t>, </a:t>
            </a:r>
            <a:r>
              <a:rPr lang="tr-TR" altLang="tr-TR" sz="2800"/>
              <a:t>moving a key </a:t>
            </a:r>
            <a:r>
              <a:rPr lang="tr-TR" altLang="tr-TR" sz="2800">
                <a:solidFill>
                  <a:srgbClr val="FF0000"/>
                </a:solidFill>
              </a:rPr>
              <a:t>from </a:t>
            </a:r>
            <a:r>
              <a:rPr lang="tr-TR" altLang="tr-TR" sz="2800" i="1">
                <a:solidFill>
                  <a:srgbClr val="FF0000"/>
                </a:solidFill>
              </a:rPr>
              <a:t>c</a:t>
            </a:r>
            <a:r>
              <a:rPr lang="tr-TR" altLang="tr-TR" sz="2800" i="1" baseline="-25000">
                <a:solidFill>
                  <a:srgbClr val="FF0000"/>
                </a:solidFill>
              </a:rPr>
              <a:t>i</a:t>
            </a:r>
            <a:r>
              <a:rPr lang="tr-TR" altLang="tr-TR" sz="2800" i="1">
                <a:solidFill>
                  <a:srgbClr val="FF0000"/>
                </a:solidFill>
              </a:rPr>
              <a:t>[x]’</a:t>
            </a:r>
            <a:r>
              <a:rPr lang="tr-TR" altLang="tr-TR" sz="2800">
                <a:solidFill>
                  <a:srgbClr val="FF0000"/>
                </a:solidFill>
              </a:rPr>
              <a:t>s immediate left or right sibling up into x</a:t>
            </a:r>
            <a:r>
              <a:rPr lang="tr-TR" altLang="tr-TR" sz="2800"/>
              <a:t>, and moving the appropriate child pointer from the sibling into </a:t>
            </a:r>
            <a:r>
              <a:rPr lang="tr-TR" altLang="tr-TR" sz="2800" i="1"/>
              <a:t>c</a:t>
            </a:r>
            <a:r>
              <a:rPr lang="tr-TR" altLang="tr-TR" sz="2800" i="1" baseline="-25000"/>
              <a:t>i</a:t>
            </a:r>
            <a:r>
              <a:rPr lang="tr-TR" altLang="tr-TR" sz="2800" i="1"/>
              <a:t>[x]</a:t>
            </a:r>
            <a:r>
              <a:rPr lang="tr-TR" altLang="tr-TR" sz="2800"/>
              <a:t>.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eriod"/>
            </a:pPr>
            <a:r>
              <a:rPr lang="tr-TR" altLang="tr-TR" sz="2800"/>
              <a:t>If </a:t>
            </a:r>
            <a:r>
              <a:rPr lang="tr-TR" altLang="tr-TR" sz="2800" i="1"/>
              <a:t>c</a:t>
            </a:r>
            <a:r>
              <a:rPr lang="tr-TR" altLang="tr-TR" sz="2800" i="1" baseline="-25000"/>
              <a:t>i</a:t>
            </a:r>
            <a:r>
              <a:rPr lang="tr-TR" altLang="tr-TR" sz="2800" i="1"/>
              <a:t>[x]</a:t>
            </a:r>
            <a:r>
              <a:rPr lang="tr-TR" altLang="tr-TR" sz="2800"/>
              <a:t> and both of </a:t>
            </a:r>
            <a:r>
              <a:rPr lang="tr-TR" altLang="tr-TR" sz="2800" i="1"/>
              <a:t>c</a:t>
            </a:r>
            <a:r>
              <a:rPr lang="tr-TR" altLang="tr-TR" sz="2800" i="1" baseline="-25000"/>
              <a:t>i</a:t>
            </a:r>
            <a:r>
              <a:rPr lang="tr-TR" altLang="tr-TR" sz="2800" i="1"/>
              <a:t>[x]’</a:t>
            </a:r>
            <a:r>
              <a:rPr lang="tr-TR" altLang="tr-TR" sz="2800"/>
              <a:t>s immediate siblings have </a:t>
            </a:r>
            <a:r>
              <a:rPr lang="tr-TR" altLang="tr-TR" sz="2800" i="1"/>
              <a:t>t-1</a:t>
            </a:r>
            <a:r>
              <a:rPr lang="tr-TR" altLang="tr-TR" sz="2800"/>
              <a:t> keys, merge </a:t>
            </a:r>
            <a:r>
              <a:rPr lang="tr-TR" altLang="tr-TR" sz="2800" i="1"/>
              <a:t>c</a:t>
            </a:r>
            <a:r>
              <a:rPr lang="tr-TR" altLang="tr-TR" sz="2800" i="1" baseline="-25000"/>
              <a:t>i</a:t>
            </a:r>
            <a:r>
              <a:rPr lang="tr-TR" altLang="tr-TR" sz="2800" i="1"/>
              <a:t>[x]</a:t>
            </a:r>
            <a:r>
              <a:rPr lang="tr-TR" altLang="tr-TR" sz="2800"/>
              <a:t> with one sibling, which involves moving a key from </a:t>
            </a:r>
            <a:r>
              <a:rPr lang="tr-TR" altLang="tr-TR" sz="2800" i="1"/>
              <a:t>x</a:t>
            </a:r>
            <a:r>
              <a:rPr lang="tr-TR" altLang="tr-TR" sz="2800"/>
              <a:t> down into the new merged node to become the </a:t>
            </a:r>
            <a:r>
              <a:rPr lang="tr-TR" altLang="tr-TR" sz="2800" i="1"/>
              <a:t>median key</a:t>
            </a:r>
            <a:r>
              <a:rPr lang="tr-TR" altLang="tr-TR" sz="2800"/>
              <a:t> for that node.</a:t>
            </a:r>
            <a:endParaRPr lang="en-US" altLang="tr-TR" sz="2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B6D649-C69A-4BF3-9740-D0DD277F0DA2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FA9B66D-1401-4475-8F35-5E5090B7EB18}" type="slidenum">
              <a:rPr lang="en-US" altLang="tr-TR"/>
              <a:pPr eaLnBrk="1" hangingPunct="1"/>
              <a:t>72</a:t>
            </a:fld>
            <a:endParaRPr lang="en-US" altLang="tr-TR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Removal in B-Trees:</a:t>
            </a:r>
            <a:r>
              <a:rPr lang="en-US" altLang="tr-TR"/>
              <a:t> Example</a:t>
            </a:r>
          </a:p>
        </p:txBody>
      </p:sp>
      <p:sp>
        <p:nvSpPr>
          <p:cNvPr id="74758" name="Rectangle 3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74759" name="Rectangle 4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74760" name="Rectangle 5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74761" name="Rectangle 6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74762" name="Rectangle 7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74763" name="Group 8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74933" name="Rectangle 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34" name="AutoShape 1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4764" name="Rectangle 11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74765" name="Group 12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74931" name="Rectangle 1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32" name="AutoShape 1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66" name="Group 15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74929" name="Rectangle 1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30" name="AutoShape 1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67" name="Group 18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74927" name="Rectangle 1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28" name="AutoShape 2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4768" name="Rectangle 21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21</a:t>
            </a:r>
            <a:endParaRPr lang="en-US" altLang="tr-TR" sz="1800" b="1"/>
          </a:p>
        </p:txBody>
      </p:sp>
      <p:grpSp>
        <p:nvGrpSpPr>
          <p:cNvPr id="74769" name="Group 22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74925" name="Rectangle 2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26" name="AutoShape 2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4770" name="Rectangle 25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74771" name="Group 26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74923" name="Rectangle 2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24" name="AutoShape 2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72" name="Group 29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74921" name="Rectangle 3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22" name="AutoShape 3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73" name="Group 32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74919" name="Rectangle 3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20" name="AutoShape 3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74" name="Group 35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74904" name="Rectangle 3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74905" name="Rectangle 3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74906" name="Group 3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4917" name="Rectangle 3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918" name="AutoShape 4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4907" name="Rectangle 4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74908" name="Group 4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4915" name="Rectangle 4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916" name="AutoShape 4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4909" name="Group 4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4913" name="Rectangle 4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914" name="AutoShape 4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4910" name="Group 4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4911" name="Rectangle 4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912" name="AutoShape 5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74775" name="Rectangle 51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74776" name="Group 52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74902" name="Rectangle 5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03" name="AutoShape 5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4777" name="Rectangle 55"/>
          <p:cNvSpPr>
            <a:spLocks noChangeArrowheads="1"/>
          </p:cNvSpPr>
          <p:nvPr/>
        </p:nvSpPr>
        <p:spPr bwMode="auto">
          <a:xfrm>
            <a:off x="5595938" y="43259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74778" name="Group 56"/>
          <p:cNvGrpSpPr>
            <a:grpSpLocks/>
          </p:cNvGrpSpPr>
          <p:nvPr/>
        </p:nvGrpSpPr>
        <p:grpSpPr bwMode="auto">
          <a:xfrm>
            <a:off x="5505450" y="4327525"/>
            <a:ext cx="90488" cy="360363"/>
            <a:chOff x="680" y="906"/>
            <a:chExt cx="57" cy="227"/>
          </a:xfrm>
        </p:grpSpPr>
        <p:sp>
          <p:nvSpPr>
            <p:cNvPr id="74900" name="Rectangle 5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901" name="AutoShape 5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79" name="Group 59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74898" name="Rectangle 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899" name="AutoShape 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80" name="Group 62"/>
          <p:cNvGrpSpPr>
            <a:grpSpLocks/>
          </p:cNvGrpSpPr>
          <p:nvPr/>
        </p:nvGrpSpPr>
        <p:grpSpPr bwMode="auto">
          <a:xfrm>
            <a:off x="5956300" y="4325938"/>
            <a:ext cx="90488" cy="360362"/>
            <a:chOff x="680" y="906"/>
            <a:chExt cx="57" cy="227"/>
          </a:xfrm>
        </p:grpSpPr>
        <p:sp>
          <p:nvSpPr>
            <p:cNvPr id="74896" name="Rectangle 6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897" name="AutoShape 6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781" name="Group 65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74881" name="Rectangle 6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74882" name="Rectangle 6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74883" name="Group 6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4894" name="Rectangle 6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895" name="AutoShape 7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4884" name="Rectangle 7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74885" name="Group 7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4892" name="Rectangle 7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893" name="AutoShape 7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4886" name="Group 7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4890" name="Rectangle 7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891" name="AutoShape 7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4887" name="Group 7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4888" name="Rectangle 7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4889" name="AutoShape 8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74782" name="AutoShape 81"/>
          <p:cNvCxnSpPr>
            <a:cxnSpLocks noChangeShapeType="1"/>
            <a:stCxn id="74761" idx="0"/>
            <a:endCxn id="74922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3" name="AutoShape 82"/>
          <p:cNvCxnSpPr>
            <a:cxnSpLocks noChangeShapeType="1"/>
            <a:stCxn id="74882" idx="0"/>
            <a:endCxn id="74926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4" name="AutoShape 83"/>
          <p:cNvCxnSpPr>
            <a:cxnSpLocks noChangeShapeType="1"/>
            <a:stCxn id="74900" idx="0"/>
            <a:endCxn id="74924" idx="2"/>
          </p:cNvCxnSpPr>
          <p:nvPr/>
        </p:nvCxnSpPr>
        <p:spPr bwMode="auto">
          <a:xfrm flipV="1">
            <a:off x="5551488" y="2671763"/>
            <a:ext cx="26670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5" name="AutoShape 84"/>
          <p:cNvCxnSpPr>
            <a:cxnSpLocks noChangeShapeType="1"/>
            <a:stCxn id="74920" idx="2"/>
            <a:endCxn id="74905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6" name="AutoShape 85"/>
          <p:cNvCxnSpPr>
            <a:cxnSpLocks noChangeShapeType="1"/>
            <a:stCxn id="74930" idx="2"/>
            <a:endCxn id="74759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7" name="AutoShape 86"/>
          <p:cNvCxnSpPr>
            <a:cxnSpLocks noChangeShapeType="1"/>
            <a:stCxn id="74934" idx="2"/>
            <a:endCxn id="74879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788" name="Group 87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74878" name="Rectangle 88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74879" name="Rectangle 89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74880" name="Rectangle 90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74789" name="Rectangle 91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74790" name="Rectangle 92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74791" name="Rectangle 93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grpSp>
        <p:nvGrpSpPr>
          <p:cNvPr id="74792" name="Group 94"/>
          <p:cNvGrpSpPr>
            <a:grpSpLocks/>
          </p:cNvGrpSpPr>
          <p:nvPr/>
        </p:nvGrpSpPr>
        <p:grpSpPr bwMode="auto">
          <a:xfrm>
            <a:off x="1727200" y="5854700"/>
            <a:ext cx="538163" cy="360363"/>
            <a:chOff x="680" y="3173"/>
            <a:chExt cx="339" cy="227"/>
          </a:xfrm>
        </p:grpSpPr>
        <p:sp>
          <p:nvSpPr>
            <p:cNvPr id="74875" name="Rectangle 9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18</a:t>
              </a:r>
              <a:endParaRPr lang="en-US" altLang="tr-TR" b="1"/>
            </a:p>
          </p:txBody>
        </p:sp>
        <p:sp>
          <p:nvSpPr>
            <p:cNvPr id="74876" name="Rectangle 9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19</a:t>
              </a:r>
              <a:endParaRPr lang="en-US" altLang="tr-TR" b="1"/>
            </a:p>
          </p:txBody>
        </p:sp>
        <p:sp>
          <p:nvSpPr>
            <p:cNvPr id="74877" name="Rectangle 9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20</a:t>
              </a:r>
              <a:endParaRPr lang="en-US" altLang="tr-TR" b="1"/>
            </a:p>
          </p:txBody>
        </p:sp>
      </p:grpSp>
      <p:grpSp>
        <p:nvGrpSpPr>
          <p:cNvPr id="74793" name="Group 98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74872" name="Rectangle 9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74873" name="Rectangle 10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74874" name="Rectangle 10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74794" name="Group 102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74869" name="Rectangle 10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74870" name="Rectangle 10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74871" name="Rectangle 10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74795" name="Group 106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74866" name="Rectangle 10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74867" name="Rectangle 10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74868" name="Rectangle 10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74796" name="Group 110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74863" name="Rectangle 11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74864" name="Rectangle 11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74865" name="Rectangle 11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74797" name="Group 114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74860" name="Rectangle 11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74861" name="Rectangle 11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74862" name="Rectangle 11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74798" name="Group 118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74857" name="Rectangle 11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74858" name="Rectangle 12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74859" name="Rectangle 12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sp>
        <p:nvSpPr>
          <p:cNvPr id="74799" name="Rectangle 122"/>
          <p:cNvSpPr>
            <a:spLocks noChangeArrowheads="1"/>
          </p:cNvSpPr>
          <p:nvPr/>
        </p:nvSpPr>
        <p:spPr bwMode="auto">
          <a:xfrm>
            <a:off x="5795963" y="6297613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67</a:t>
            </a:r>
            <a:endParaRPr lang="en-US" altLang="tr-TR" b="1"/>
          </a:p>
        </p:txBody>
      </p:sp>
      <p:sp>
        <p:nvSpPr>
          <p:cNvPr id="74800" name="Rectangle 123"/>
          <p:cNvSpPr>
            <a:spLocks noChangeArrowheads="1"/>
          </p:cNvSpPr>
          <p:nvPr/>
        </p:nvSpPr>
        <p:spPr bwMode="auto">
          <a:xfrm>
            <a:off x="6230938" y="6297613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70</a:t>
            </a:r>
            <a:endParaRPr lang="en-US" altLang="tr-TR" b="1"/>
          </a:p>
        </p:txBody>
      </p:sp>
      <p:grpSp>
        <p:nvGrpSpPr>
          <p:cNvPr id="74801" name="Group 124"/>
          <p:cNvGrpSpPr>
            <a:grpSpLocks/>
          </p:cNvGrpSpPr>
          <p:nvPr/>
        </p:nvGrpSpPr>
        <p:grpSpPr bwMode="auto">
          <a:xfrm>
            <a:off x="6334125" y="5854700"/>
            <a:ext cx="538163" cy="360363"/>
            <a:chOff x="680" y="3173"/>
            <a:chExt cx="339" cy="227"/>
          </a:xfrm>
        </p:grpSpPr>
        <p:sp>
          <p:nvSpPr>
            <p:cNvPr id="74854" name="Rectangle 12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74855" name="Rectangle 12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74</a:t>
              </a:r>
              <a:endParaRPr lang="en-US" altLang="tr-TR" b="1"/>
            </a:p>
          </p:txBody>
        </p:sp>
        <p:sp>
          <p:nvSpPr>
            <p:cNvPr id="74856" name="Rectangle 12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74802" name="Group 128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74851" name="Rectangle 12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74852" name="Rectangle 13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74853" name="Rectangle 13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74803" name="Group 132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74848" name="Rectangle 13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74849" name="Rectangle 13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74850" name="Rectangle 13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74804" name="Group 136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74845" name="Rectangle 13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74846" name="Rectangle 13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74847" name="Rectangle 13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74805" name="AutoShape 140"/>
          <p:cNvCxnSpPr>
            <a:cxnSpLocks noChangeShapeType="1"/>
            <a:stCxn id="74932" idx="2"/>
            <a:endCxn id="74790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6" name="AutoShape 141"/>
          <p:cNvCxnSpPr>
            <a:cxnSpLocks noChangeShapeType="1"/>
            <a:stCxn id="74928" idx="2"/>
            <a:endCxn id="74876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7" name="AutoShape 142"/>
          <p:cNvCxnSpPr>
            <a:cxnSpLocks noChangeShapeType="1"/>
            <a:stCxn id="74891" idx="2"/>
            <a:endCxn id="74873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8" name="AutoShape 143"/>
          <p:cNvCxnSpPr>
            <a:cxnSpLocks noChangeShapeType="1"/>
            <a:stCxn id="74895" idx="2"/>
            <a:endCxn id="74870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09" name="AutoShape 144"/>
          <p:cNvCxnSpPr>
            <a:cxnSpLocks noChangeShapeType="1"/>
            <a:stCxn id="74893" idx="2"/>
            <a:endCxn id="74867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0" name="AutoShape 145"/>
          <p:cNvCxnSpPr>
            <a:cxnSpLocks noChangeShapeType="1"/>
            <a:stCxn id="74889" idx="2"/>
            <a:endCxn id="74864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1" name="AutoShape 146"/>
          <p:cNvCxnSpPr>
            <a:cxnSpLocks noChangeShapeType="1"/>
            <a:stCxn id="74899" idx="2"/>
            <a:endCxn id="74861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2" name="AutoShape 147"/>
          <p:cNvCxnSpPr>
            <a:cxnSpLocks noChangeShapeType="1"/>
            <a:stCxn id="74903" idx="2"/>
            <a:endCxn id="74858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3" name="AutoShape 148"/>
          <p:cNvCxnSpPr>
            <a:cxnSpLocks noChangeShapeType="1"/>
            <a:stCxn id="74901" idx="2"/>
            <a:endCxn id="74800" idx="0"/>
          </p:cNvCxnSpPr>
          <p:nvPr/>
        </p:nvCxnSpPr>
        <p:spPr bwMode="auto">
          <a:xfrm>
            <a:off x="5548313" y="4525963"/>
            <a:ext cx="773112" cy="177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4" name="AutoShape 149"/>
          <p:cNvCxnSpPr>
            <a:cxnSpLocks noChangeShapeType="1"/>
            <a:stCxn id="74897" idx="2"/>
            <a:endCxn id="74855" idx="0"/>
          </p:cNvCxnSpPr>
          <p:nvPr/>
        </p:nvCxnSpPr>
        <p:spPr bwMode="auto">
          <a:xfrm>
            <a:off x="5999163" y="4524375"/>
            <a:ext cx="604837" cy="133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815" name="Group 150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74842" name="Rectangle 15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74843" name="Rectangle 15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74844" name="Rectangle 15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74816" name="AutoShape 154"/>
          <p:cNvCxnSpPr>
            <a:cxnSpLocks noChangeShapeType="1"/>
            <a:stCxn id="74914" idx="2"/>
            <a:endCxn id="74852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7" name="AutoShape 155"/>
          <p:cNvCxnSpPr>
            <a:cxnSpLocks noChangeShapeType="1"/>
            <a:stCxn id="74918" idx="2"/>
            <a:endCxn id="74849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8" name="AutoShape 156"/>
          <p:cNvCxnSpPr>
            <a:cxnSpLocks noChangeShapeType="1"/>
            <a:stCxn id="74916" idx="2"/>
            <a:endCxn id="74846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19" name="AutoShape 157"/>
          <p:cNvCxnSpPr>
            <a:cxnSpLocks noChangeShapeType="1"/>
            <a:stCxn id="74912" idx="2"/>
            <a:endCxn id="74843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0" name="Rectangle 158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74821" name="Group 159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74840" name="Rectangle 1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841" name="AutoShape 1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4822" name="Group 162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74838" name="Rectangle 16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839" name="AutoShape 16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4823" name="AutoShape 165"/>
          <p:cNvCxnSpPr>
            <a:cxnSpLocks noChangeShapeType="1"/>
            <a:stCxn id="74841" idx="3"/>
            <a:endCxn id="74768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824" name="AutoShape 166"/>
          <p:cNvCxnSpPr>
            <a:cxnSpLocks noChangeShapeType="1"/>
            <a:stCxn id="74839" idx="3"/>
            <a:endCxn id="74923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5" name="Text Box 167"/>
          <p:cNvSpPr txBox="1">
            <a:spLocks noChangeArrowheads="1"/>
          </p:cNvSpPr>
          <p:nvPr/>
        </p:nvSpPr>
        <p:spPr bwMode="auto">
          <a:xfrm>
            <a:off x="377825" y="1323975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initial tree...</a:t>
            </a:r>
          </a:p>
        </p:txBody>
      </p:sp>
      <p:sp>
        <p:nvSpPr>
          <p:cNvPr id="74826" name="Rectangle 168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65</a:t>
            </a:r>
            <a:endParaRPr lang="en-US" altLang="tr-TR" sz="1800" b="1"/>
          </a:p>
        </p:txBody>
      </p:sp>
      <p:grpSp>
        <p:nvGrpSpPr>
          <p:cNvPr id="74827" name="Group 169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74836" name="Rectangle 17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837" name="AutoShape 17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4828" name="AutoShape 172"/>
          <p:cNvCxnSpPr>
            <a:cxnSpLocks noChangeShapeType="1"/>
            <a:stCxn id="74775" idx="0"/>
            <a:endCxn id="74837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29" name="Rectangle 174"/>
          <p:cNvSpPr>
            <a:spLocks noChangeArrowheads="1"/>
          </p:cNvSpPr>
          <p:nvPr/>
        </p:nvSpPr>
        <p:spPr bwMode="auto">
          <a:xfrm>
            <a:off x="5129213" y="43275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68</a:t>
            </a:r>
            <a:endParaRPr lang="en-US" altLang="tr-TR" sz="1800" b="1"/>
          </a:p>
        </p:txBody>
      </p:sp>
      <p:grpSp>
        <p:nvGrpSpPr>
          <p:cNvPr id="74830" name="Group 175"/>
          <p:cNvGrpSpPr>
            <a:grpSpLocks/>
          </p:cNvGrpSpPr>
          <p:nvPr/>
        </p:nvGrpSpPr>
        <p:grpSpPr bwMode="auto">
          <a:xfrm>
            <a:off x="5040313" y="4327525"/>
            <a:ext cx="90487" cy="360363"/>
            <a:chOff x="680" y="906"/>
            <a:chExt cx="57" cy="227"/>
          </a:xfrm>
        </p:grpSpPr>
        <p:sp>
          <p:nvSpPr>
            <p:cNvPr id="74834" name="Rectangle 17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4835" name="AutoShape 17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4831" name="AutoShape 178"/>
          <p:cNvCxnSpPr>
            <a:cxnSpLocks noChangeShapeType="1"/>
            <a:stCxn id="74835" idx="3"/>
            <a:endCxn id="74799" idx="0"/>
          </p:cNvCxnSpPr>
          <p:nvPr/>
        </p:nvCxnSpPr>
        <p:spPr bwMode="auto">
          <a:xfrm>
            <a:off x="5083175" y="4489450"/>
            <a:ext cx="803275" cy="1808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832" name="Rectangle 179"/>
          <p:cNvSpPr>
            <a:spLocks noChangeArrowheads="1"/>
          </p:cNvSpPr>
          <p:nvPr/>
        </p:nvSpPr>
        <p:spPr bwMode="auto">
          <a:xfrm>
            <a:off x="6048375" y="6297613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69</a:t>
            </a:r>
            <a:endParaRPr lang="en-US" altLang="tr-TR" b="1"/>
          </a:p>
        </p:txBody>
      </p:sp>
      <p:sp>
        <p:nvSpPr>
          <p:cNvPr id="74833" name="Text Box 180"/>
          <p:cNvSpPr txBox="1">
            <a:spLocks noChangeArrowheads="1"/>
          </p:cNvSpPr>
          <p:nvPr/>
        </p:nvSpPr>
        <p:spPr bwMode="auto">
          <a:xfrm>
            <a:off x="392113" y="1887538"/>
            <a:ext cx="183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74 to delete...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2765E6-E467-4A0F-A4EF-23F4C653F235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013B4F-20EA-4E41-AAFE-5AEA1652B38A}" type="slidenum">
              <a:rPr lang="en-US" altLang="tr-TR"/>
              <a:pPr eaLnBrk="1" hangingPunct="1"/>
              <a:t>73</a:t>
            </a:fld>
            <a:endParaRPr lang="en-US" altLang="tr-TR"/>
          </a:p>
        </p:txBody>
      </p:sp>
      <p:sp>
        <p:nvSpPr>
          <p:cNvPr id="75781" name="Oval 182"/>
          <p:cNvSpPr>
            <a:spLocks noChangeArrowheads="1"/>
          </p:cNvSpPr>
          <p:nvPr/>
        </p:nvSpPr>
        <p:spPr bwMode="auto">
          <a:xfrm>
            <a:off x="6386513" y="5413375"/>
            <a:ext cx="536575" cy="1147763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57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Removal in B-Trees:</a:t>
            </a:r>
            <a:r>
              <a:rPr lang="en-US" altLang="tr-TR"/>
              <a:t> Example</a:t>
            </a:r>
          </a:p>
        </p:txBody>
      </p:sp>
      <p:sp>
        <p:nvSpPr>
          <p:cNvPr id="75783" name="Rectangle 3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75784" name="Rectangle 4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75785" name="Rectangle 5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75786" name="Rectangle 6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75787" name="Rectangle 7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75788" name="Group 8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75961" name="Rectangle 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62" name="AutoShape 1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5789" name="Rectangle 11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75790" name="Group 12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75959" name="Rectangle 1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60" name="AutoShape 1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791" name="Group 15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75957" name="Rectangle 1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58" name="AutoShape 1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792" name="Group 18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75955" name="Rectangle 1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56" name="AutoShape 2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5793" name="Rectangle 21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21</a:t>
            </a:r>
            <a:endParaRPr lang="en-US" altLang="tr-TR" sz="1800" b="1"/>
          </a:p>
        </p:txBody>
      </p:sp>
      <p:grpSp>
        <p:nvGrpSpPr>
          <p:cNvPr id="75794" name="Group 22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75953" name="Rectangle 2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54" name="AutoShape 2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5795" name="Rectangle 25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75796" name="Group 26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75951" name="Rectangle 2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52" name="AutoShape 2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797" name="Group 29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75949" name="Rectangle 3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50" name="AutoShape 3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798" name="Group 32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75947" name="Rectangle 3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48" name="AutoShape 3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799" name="Group 35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75932" name="Rectangle 3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75933" name="Rectangle 3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75934" name="Group 3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5945" name="Rectangle 3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46" name="AutoShape 4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5935" name="Rectangle 4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75936" name="Group 4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5943" name="Rectangle 4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44" name="AutoShape 4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5937" name="Group 4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5941" name="Rectangle 4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42" name="AutoShape 4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5938" name="Group 4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5939" name="Rectangle 4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40" name="AutoShape 5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75800" name="Rectangle 51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75801" name="Group 52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75930" name="Rectangle 5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31" name="AutoShape 5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5802" name="Rectangle 55"/>
          <p:cNvSpPr>
            <a:spLocks noChangeArrowheads="1"/>
          </p:cNvSpPr>
          <p:nvPr/>
        </p:nvSpPr>
        <p:spPr bwMode="auto">
          <a:xfrm>
            <a:off x="5595938" y="43259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75803" name="Group 56"/>
          <p:cNvGrpSpPr>
            <a:grpSpLocks/>
          </p:cNvGrpSpPr>
          <p:nvPr/>
        </p:nvGrpSpPr>
        <p:grpSpPr bwMode="auto">
          <a:xfrm>
            <a:off x="5505450" y="4327525"/>
            <a:ext cx="90488" cy="360363"/>
            <a:chOff x="680" y="906"/>
            <a:chExt cx="57" cy="227"/>
          </a:xfrm>
        </p:grpSpPr>
        <p:sp>
          <p:nvSpPr>
            <p:cNvPr id="75928" name="Rectangle 5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29" name="AutoShape 5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804" name="Group 59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75926" name="Rectangle 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27" name="AutoShape 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805" name="Group 62"/>
          <p:cNvGrpSpPr>
            <a:grpSpLocks/>
          </p:cNvGrpSpPr>
          <p:nvPr/>
        </p:nvGrpSpPr>
        <p:grpSpPr bwMode="auto">
          <a:xfrm>
            <a:off x="5956300" y="4325938"/>
            <a:ext cx="90488" cy="360362"/>
            <a:chOff x="680" y="906"/>
            <a:chExt cx="57" cy="227"/>
          </a:xfrm>
        </p:grpSpPr>
        <p:sp>
          <p:nvSpPr>
            <p:cNvPr id="75924" name="Rectangle 6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925" name="AutoShape 6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806" name="Group 65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75909" name="Rectangle 66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75910" name="Rectangle 67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75911" name="Group 68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5922" name="Rectangle 6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23" name="AutoShape 7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5912" name="Rectangle 71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75913" name="Group 72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5920" name="Rectangle 73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21" name="AutoShape 74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5914" name="Group 75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5918" name="Rectangle 76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19" name="AutoShape 77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5915" name="Group 78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5916" name="Rectangle 79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5917" name="AutoShape 80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75807" name="AutoShape 81"/>
          <p:cNvCxnSpPr>
            <a:cxnSpLocks noChangeShapeType="1"/>
            <a:stCxn id="75786" idx="0"/>
            <a:endCxn id="75950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8" name="AutoShape 82"/>
          <p:cNvCxnSpPr>
            <a:cxnSpLocks noChangeShapeType="1"/>
            <a:stCxn id="75910" idx="0"/>
            <a:endCxn id="75954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09" name="AutoShape 83"/>
          <p:cNvCxnSpPr>
            <a:cxnSpLocks noChangeShapeType="1"/>
            <a:stCxn id="75928" idx="0"/>
            <a:endCxn id="75952" idx="2"/>
          </p:cNvCxnSpPr>
          <p:nvPr/>
        </p:nvCxnSpPr>
        <p:spPr bwMode="auto">
          <a:xfrm flipV="1">
            <a:off x="5551488" y="2671763"/>
            <a:ext cx="26670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10" name="AutoShape 84"/>
          <p:cNvCxnSpPr>
            <a:cxnSpLocks noChangeShapeType="1"/>
            <a:stCxn id="75948" idx="2"/>
            <a:endCxn id="75933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11" name="AutoShape 85"/>
          <p:cNvCxnSpPr>
            <a:cxnSpLocks noChangeShapeType="1"/>
            <a:stCxn id="75958" idx="2"/>
            <a:endCxn id="75784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12" name="AutoShape 86"/>
          <p:cNvCxnSpPr>
            <a:cxnSpLocks noChangeShapeType="1"/>
            <a:stCxn id="75962" idx="2"/>
            <a:endCxn id="75907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813" name="Group 87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75906" name="Rectangle 88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75907" name="Rectangle 89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75908" name="Rectangle 90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75814" name="Rectangle 91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75815" name="Rectangle 92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75816" name="Rectangle 93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grpSp>
        <p:nvGrpSpPr>
          <p:cNvPr id="75817" name="Group 94"/>
          <p:cNvGrpSpPr>
            <a:grpSpLocks/>
          </p:cNvGrpSpPr>
          <p:nvPr/>
        </p:nvGrpSpPr>
        <p:grpSpPr bwMode="auto">
          <a:xfrm>
            <a:off x="1727200" y="5854700"/>
            <a:ext cx="538163" cy="360363"/>
            <a:chOff x="680" y="3173"/>
            <a:chExt cx="339" cy="227"/>
          </a:xfrm>
        </p:grpSpPr>
        <p:sp>
          <p:nvSpPr>
            <p:cNvPr id="75903" name="Rectangle 9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18</a:t>
              </a:r>
              <a:endParaRPr lang="en-US" altLang="tr-TR" b="1"/>
            </a:p>
          </p:txBody>
        </p:sp>
        <p:sp>
          <p:nvSpPr>
            <p:cNvPr id="75904" name="Rectangle 9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19</a:t>
              </a:r>
              <a:endParaRPr lang="en-US" altLang="tr-TR" b="1"/>
            </a:p>
          </p:txBody>
        </p:sp>
        <p:sp>
          <p:nvSpPr>
            <p:cNvPr id="75905" name="Rectangle 9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20</a:t>
              </a:r>
              <a:endParaRPr lang="en-US" altLang="tr-TR" b="1"/>
            </a:p>
          </p:txBody>
        </p:sp>
      </p:grpSp>
      <p:grpSp>
        <p:nvGrpSpPr>
          <p:cNvPr id="75818" name="Group 98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75900" name="Rectangle 9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75901" name="Rectangle 10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75902" name="Rectangle 10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75819" name="Group 102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75897" name="Rectangle 10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75898" name="Rectangle 10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75899" name="Rectangle 10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75820" name="Group 106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75894" name="Rectangle 10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75895" name="Rectangle 10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75896" name="Rectangle 10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75821" name="Group 110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75891" name="Rectangle 11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75892" name="Rectangle 11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75893" name="Rectangle 11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75822" name="Group 114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75888" name="Rectangle 115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75889" name="Rectangle 116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75890" name="Rectangle 117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75823" name="Group 118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75885" name="Rectangle 11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75886" name="Rectangle 12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75887" name="Rectangle 12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sp>
        <p:nvSpPr>
          <p:cNvPr id="75824" name="Rectangle 122"/>
          <p:cNvSpPr>
            <a:spLocks noChangeArrowheads="1"/>
          </p:cNvSpPr>
          <p:nvPr/>
        </p:nvSpPr>
        <p:spPr bwMode="auto">
          <a:xfrm>
            <a:off x="5767388" y="586263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67</a:t>
            </a:r>
            <a:endParaRPr lang="en-US" altLang="tr-TR" b="1"/>
          </a:p>
        </p:txBody>
      </p:sp>
      <p:grpSp>
        <p:nvGrpSpPr>
          <p:cNvPr id="75825" name="Group 180"/>
          <p:cNvGrpSpPr>
            <a:grpSpLocks/>
          </p:cNvGrpSpPr>
          <p:nvPr/>
        </p:nvGrpSpPr>
        <p:grpSpPr bwMode="auto">
          <a:xfrm>
            <a:off x="6464300" y="5854700"/>
            <a:ext cx="358775" cy="360363"/>
            <a:chOff x="3990" y="3688"/>
            <a:chExt cx="226" cy="227"/>
          </a:xfrm>
        </p:grpSpPr>
        <p:sp>
          <p:nvSpPr>
            <p:cNvPr id="75883" name="Rectangle 125"/>
            <p:cNvSpPr>
              <a:spLocks noChangeArrowheads="1"/>
            </p:cNvSpPr>
            <p:nvPr/>
          </p:nvSpPr>
          <p:spPr bwMode="auto">
            <a:xfrm>
              <a:off x="3990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75884" name="Rectangle 126"/>
            <p:cNvSpPr>
              <a:spLocks noChangeArrowheads="1"/>
            </p:cNvSpPr>
            <p:nvPr/>
          </p:nvSpPr>
          <p:spPr bwMode="auto">
            <a:xfrm>
              <a:off x="4103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75826" name="Group 128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75880" name="Rectangle 129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75881" name="Rectangle 130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75882" name="Rectangle 131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75827" name="Group 132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75877" name="Rectangle 133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75878" name="Rectangle 134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75879" name="Rectangle 135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75828" name="Group 136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75874" name="Rectangle 137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75875" name="Rectangle 138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75876" name="Rectangle 139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75829" name="AutoShape 140"/>
          <p:cNvCxnSpPr>
            <a:cxnSpLocks noChangeShapeType="1"/>
            <a:stCxn id="75960" idx="2"/>
            <a:endCxn id="75815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0" name="AutoShape 141"/>
          <p:cNvCxnSpPr>
            <a:cxnSpLocks noChangeShapeType="1"/>
            <a:stCxn id="75956" idx="2"/>
            <a:endCxn id="75904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1" name="AutoShape 142"/>
          <p:cNvCxnSpPr>
            <a:cxnSpLocks noChangeShapeType="1"/>
            <a:stCxn id="75919" idx="2"/>
            <a:endCxn id="75901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2" name="AutoShape 143"/>
          <p:cNvCxnSpPr>
            <a:cxnSpLocks noChangeShapeType="1"/>
            <a:stCxn id="75923" idx="2"/>
            <a:endCxn id="75898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3" name="AutoShape 144"/>
          <p:cNvCxnSpPr>
            <a:cxnSpLocks noChangeShapeType="1"/>
            <a:stCxn id="75921" idx="2"/>
            <a:endCxn id="75895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4" name="AutoShape 145"/>
          <p:cNvCxnSpPr>
            <a:cxnSpLocks noChangeShapeType="1"/>
            <a:stCxn id="75917" idx="2"/>
            <a:endCxn id="75892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5" name="AutoShape 146"/>
          <p:cNvCxnSpPr>
            <a:cxnSpLocks noChangeShapeType="1"/>
            <a:stCxn id="75927" idx="2"/>
            <a:endCxn id="75889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6" name="AutoShape 147"/>
          <p:cNvCxnSpPr>
            <a:cxnSpLocks noChangeShapeType="1"/>
            <a:stCxn id="75931" idx="2"/>
            <a:endCxn id="75886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7" name="AutoShape 148"/>
          <p:cNvCxnSpPr>
            <a:cxnSpLocks noChangeShapeType="1"/>
            <a:stCxn id="75929" idx="2"/>
            <a:endCxn id="75861" idx="0"/>
          </p:cNvCxnSpPr>
          <p:nvPr/>
        </p:nvCxnSpPr>
        <p:spPr bwMode="auto">
          <a:xfrm>
            <a:off x="5548313" y="4525963"/>
            <a:ext cx="744537" cy="133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38" name="AutoShape 149"/>
          <p:cNvCxnSpPr>
            <a:cxnSpLocks noChangeShapeType="1"/>
            <a:stCxn id="75925" idx="2"/>
            <a:endCxn id="75884" idx="0"/>
          </p:cNvCxnSpPr>
          <p:nvPr/>
        </p:nvCxnSpPr>
        <p:spPr bwMode="auto">
          <a:xfrm>
            <a:off x="5999163" y="4524375"/>
            <a:ext cx="735012" cy="133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839" name="Group 150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75871" name="Rectangle 151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75872" name="Rectangle 152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75873" name="Rectangle 153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75840" name="AutoShape 154"/>
          <p:cNvCxnSpPr>
            <a:cxnSpLocks noChangeShapeType="1"/>
            <a:stCxn id="75942" idx="2"/>
            <a:endCxn id="75881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41" name="AutoShape 155"/>
          <p:cNvCxnSpPr>
            <a:cxnSpLocks noChangeShapeType="1"/>
            <a:stCxn id="75946" idx="2"/>
            <a:endCxn id="75878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42" name="AutoShape 156"/>
          <p:cNvCxnSpPr>
            <a:cxnSpLocks noChangeShapeType="1"/>
            <a:stCxn id="75944" idx="2"/>
            <a:endCxn id="75875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43" name="AutoShape 157"/>
          <p:cNvCxnSpPr>
            <a:cxnSpLocks noChangeShapeType="1"/>
            <a:stCxn id="75940" idx="2"/>
            <a:endCxn id="75872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44" name="Rectangle 158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75845" name="Group 159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75869" name="Rectangle 1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870" name="AutoShape 1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5846" name="Group 162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75867" name="Rectangle 163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868" name="AutoShape 164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5847" name="AutoShape 165"/>
          <p:cNvCxnSpPr>
            <a:cxnSpLocks noChangeShapeType="1"/>
            <a:stCxn id="75870" idx="3"/>
            <a:endCxn id="75793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848" name="AutoShape 166"/>
          <p:cNvCxnSpPr>
            <a:cxnSpLocks noChangeShapeType="1"/>
            <a:stCxn id="75868" idx="3"/>
            <a:endCxn id="75951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49" name="Text Box 167"/>
          <p:cNvSpPr txBox="1">
            <a:spLocks noChangeArrowheads="1"/>
          </p:cNvSpPr>
          <p:nvPr/>
        </p:nvSpPr>
        <p:spPr bwMode="auto">
          <a:xfrm>
            <a:off x="377825" y="1323975"/>
            <a:ext cx="18589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74 removed...</a:t>
            </a:r>
          </a:p>
          <a:p>
            <a:pPr eaLnBrk="1" hangingPunct="1"/>
            <a:r>
              <a:rPr lang="tr-TR" altLang="tr-TR" sz="2400" b="1" i="1"/>
              <a:t>21 to delete...</a:t>
            </a:r>
          </a:p>
        </p:txBody>
      </p:sp>
      <p:sp>
        <p:nvSpPr>
          <p:cNvPr id="75850" name="Rectangle 168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65</a:t>
            </a:r>
            <a:endParaRPr lang="en-US" altLang="tr-TR" sz="1800" b="1"/>
          </a:p>
        </p:txBody>
      </p:sp>
      <p:grpSp>
        <p:nvGrpSpPr>
          <p:cNvPr id="75851" name="Group 169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75865" name="Rectangle 17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866" name="AutoShape 17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5852" name="AutoShape 172"/>
          <p:cNvCxnSpPr>
            <a:cxnSpLocks noChangeShapeType="1"/>
            <a:stCxn id="75800" idx="0"/>
            <a:endCxn id="75866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53" name="Rectangle 174"/>
          <p:cNvSpPr>
            <a:spLocks noChangeArrowheads="1"/>
          </p:cNvSpPr>
          <p:nvPr/>
        </p:nvSpPr>
        <p:spPr bwMode="auto">
          <a:xfrm>
            <a:off x="5129213" y="43275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68</a:t>
            </a:r>
            <a:endParaRPr lang="en-US" altLang="tr-TR" sz="1800" b="1"/>
          </a:p>
        </p:txBody>
      </p:sp>
      <p:grpSp>
        <p:nvGrpSpPr>
          <p:cNvPr id="75854" name="Group 175"/>
          <p:cNvGrpSpPr>
            <a:grpSpLocks/>
          </p:cNvGrpSpPr>
          <p:nvPr/>
        </p:nvGrpSpPr>
        <p:grpSpPr bwMode="auto">
          <a:xfrm>
            <a:off x="5040313" y="4327525"/>
            <a:ext cx="90487" cy="360363"/>
            <a:chOff x="680" y="906"/>
            <a:chExt cx="57" cy="227"/>
          </a:xfrm>
        </p:grpSpPr>
        <p:sp>
          <p:nvSpPr>
            <p:cNvPr id="75863" name="Rectangle 176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5864" name="AutoShape 177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5855" name="AutoShape 178"/>
          <p:cNvCxnSpPr>
            <a:cxnSpLocks noChangeShapeType="1"/>
            <a:stCxn id="75864" idx="3"/>
            <a:endCxn id="75824" idx="0"/>
          </p:cNvCxnSpPr>
          <p:nvPr/>
        </p:nvCxnSpPr>
        <p:spPr bwMode="auto">
          <a:xfrm>
            <a:off x="5083175" y="4489450"/>
            <a:ext cx="774700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5856" name="Group 181"/>
          <p:cNvGrpSpPr>
            <a:grpSpLocks/>
          </p:cNvGrpSpPr>
          <p:nvPr/>
        </p:nvGrpSpPr>
        <p:grpSpPr bwMode="auto">
          <a:xfrm>
            <a:off x="6019800" y="5862638"/>
            <a:ext cx="361950" cy="360362"/>
            <a:chOff x="3810" y="3967"/>
            <a:chExt cx="228" cy="227"/>
          </a:xfrm>
        </p:grpSpPr>
        <p:sp>
          <p:nvSpPr>
            <p:cNvPr id="75861" name="Rectangle 123"/>
            <p:cNvSpPr>
              <a:spLocks noChangeArrowheads="1"/>
            </p:cNvSpPr>
            <p:nvPr/>
          </p:nvSpPr>
          <p:spPr bwMode="auto">
            <a:xfrm>
              <a:off x="3925" y="3967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70</a:t>
              </a:r>
              <a:endParaRPr lang="en-US" altLang="tr-TR" b="1"/>
            </a:p>
          </p:txBody>
        </p:sp>
        <p:sp>
          <p:nvSpPr>
            <p:cNvPr id="75862" name="Rectangle 179"/>
            <p:cNvSpPr>
              <a:spLocks noChangeArrowheads="1"/>
            </p:cNvSpPr>
            <p:nvPr/>
          </p:nvSpPr>
          <p:spPr bwMode="auto">
            <a:xfrm>
              <a:off x="3810" y="3967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69</a:t>
              </a:r>
              <a:endParaRPr lang="en-US" altLang="tr-TR" b="1"/>
            </a:p>
          </p:txBody>
        </p:sp>
      </p:grpSp>
      <p:sp>
        <p:nvSpPr>
          <p:cNvPr id="75857" name="Text Box 183"/>
          <p:cNvSpPr txBox="1">
            <a:spLocks noChangeArrowheads="1"/>
          </p:cNvSpPr>
          <p:nvPr/>
        </p:nvSpPr>
        <p:spPr bwMode="auto">
          <a:xfrm>
            <a:off x="2974975" y="5159375"/>
            <a:ext cx="1390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000" b="1" i="1"/>
              <a:t>Pred. Of 21</a:t>
            </a:r>
          </a:p>
        </p:txBody>
      </p:sp>
      <p:sp>
        <p:nvSpPr>
          <p:cNvPr id="75858" name="Line 184"/>
          <p:cNvSpPr>
            <a:spLocks noChangeShapeType="1"/>
          </p:cNvSpPr>
          <p:nvPr/>
        </p:nvSpPr>
        <p:spPr bwMode="auto">
          <a:xfrm flipH="1">
            <a:off x="2176463" y="5356225"/>
            <a:ext cx="857250" cy="463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5859" name="AutoShape 186"/>
          <p:cNvSpPr>
            <a:spLocks noChangeArrowheads="1"/>
          </p:cNvSpPr>
          <p:nvPr/>
        </p:nvSpPr>
        <p:spPr bwMode="auto">
          <a:xfrm rot="300000">
            <a:off x="2217738" y="2930525"/>
            <a:ext cx="252412" cy="2716213"/>
          </a:xfrm>
          <a:prstGeom prst="upArrow">
            <a:avLst>
              <a:gd name="adj1" fmla="val 50000"/>
              <a:gd name="adj2" fmla="val 2690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5860" name="Text Box 187"/>
          <p:cNvSpPr txBox="1">
            <a:spLocks noChangeArrowheads="1"/>
          </p:cNvSpPr>
          <p:nvPr/>
        </p:nvSpPr>
        <p:spPr bwMode="auto">
          <a:xfrm>
            <a:off x="6080125" y="4919663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Case 1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331B09-E7A8-44D5-93BA-C8C7E8D896D2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BB60F80-F129-423A-B83E-9DC0E4B7C290}" type="slidenum">
              <a:rPr lang="en-US" altLang="tr-TR"/>
              <a:pPr eaLnBrk="1" hangingPunct="1"/>
              <a:t>74</a:t>
            </a:fld>
            <a:endParaRPr lang="en-US" altLang="tr-TR"/>
          </a:p>
        </p:txBody>
      </p:sp>
      <p:sp>
        <p:nvSpPr>
          <p:cNvPr id="76805" name="AutoShape 183"/>
          <p:cNvSpPr>
            <a:spLocks noChangeArrowheads="1"/>
          </p:cNvSpPr>
          <p:nvPr/>
        </p:nvSpPr>
        <p:spPr bwMode="auto">
          <a:xfrm rot="-180000">
            <a:off x="5613400" y="3030538"/>
            <a:ext cx="252413" cy="2716212"/>
          </a:xfrm>
          <a:prstGeom prst="upArrow">
            <a:avLst>
              <a:gd name="adj1" fmla="val 50000"/>
              <a:gd name="adj2" fmla="val 2690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6806" name="Oval 2"/>
          <p:cNvSpPr>
            <a:spLocks noChangeArrowheads="1"/>
          </p:cNvSpPr>
          <p:nvPr/>
        </p:nvSpPr>
        <p:spPr bwMode="auto">
          <a:xfrm>
            <a:off x="2163763" y="2046288"/>
            <a:ext cx="536575" cy="1147762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68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Removal in B-Trees:</a:t>
            </a:r>
            <a:r>
              <a:rPr lang="en-US" altLang="tr-TR"/>
              <a:t> Example</a:t>
            </a:r>
          </a:p>
        </p:txBody>
      </p:sp>
      <p:sp>
        <p:nvSpPr>
          <p:cNvPr id="76808" name="Rectangle 4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76809" name="Rectangle 5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76810" name="Rectangle 6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76811" name="Rectangle 7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76812" name="Rectangle 8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76813" name="Group 9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76985" name="Rectangle 1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86" name="AutoShape 1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6814" name="Rectangle 12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76815" name="Group 13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76983" name="Rectangle 1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84" name="AutoShape 1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16" name="Group 16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76981" name="Rectangle 1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82" name="AutoShape 1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17" name="Group 19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76979" name="Rectangle 2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80" name="AutoShape 2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6818" name="Rectangle 22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20</a:t>
            </a:r>
            <a:endParaRPr lang="en-US" altLang="tr-TR" sz="1800" b="1"/>
          </a:p>
        </p:txBody>
      </p:sp>
      <p:grpSp>
        <p:nvGrpSpPr>
          <p:cNvPr id="76819" name="Group 23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76977" name="Rectangle 2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78" name="AutoShape 2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6820" name="Rectangle 26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76821" name="Group 27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76975" name="Rectangle 2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76" name="AutoShape 2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22" name="Group 30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76973" name="Rectangle 3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74" name="AutoShape 3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23" name="Group 33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76971" name="Rectangle 3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72" name="AutoShape 3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24" name="Group 36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76956" name="Rectangle 37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76957" name="Rectangle 38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76958" name="Group 39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6969" name="Rectangle 4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70" name="AutoShape 4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6959" name="Rectangle 42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76960" name="Group 43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6967" name="Rectangle 4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68" name="AutoShape 4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6961" name="Group 46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6965" name="Rectangle 4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66" name="AutoShape 4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6962" name="Group 49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6963" name="Rectangle 5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64" name="AutoShape 5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76825" name="Rectangle 52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76826" name="Group 53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76954" name="Rectangle 5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55" name="AutoShape 5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6827" name="Rectangle 56"/>
          <p:cNvSpPr>
            <a:spLocks noChangeArrowheads="1"/>
          </p:cNvSpPr>
          <p:nvPr/>
        </p:nvSpPr>
        <p:spPr bwMode="auto">
          <a:xfrm>
            <a:off x="5595938" y="43259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76828" name="Group 57"/>
          <p:cNvGrpSpPr>
            <a:grpSpLocks/>
          </p:cNvGrpSpPr>
          <p:nvPr/>
        </p:nvGrpSpPr>
        <p:grpSpPr bwMode="auto">
          <a:xfrm>
            <a:off x="5505450" y="4327525"/>
            <a:ext cx="90488" cy="360363"/>
            <a:chOff x="680" y="906"/>
            <a:chExt cx="57" cy="227"/>
          </a:xfrm>
        </p:grpSpPr>
        <p:sp>
          <p:nvSpPr>
            <p:cNvPr id="76952" name="Rectangle 5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53" name="AutoShape 5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29" name="Group 60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76950" name="Rectangle 6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51" name="AutoShape 6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30" name="Group 63"/>
          <p:cNvGrpSpPr>
            <a:grpSpLocks/>
          </p:cNvGrpSpPr>
          <p:nvPr/>
        </p:nvGrpSpPr>
        <p:grpSpPr bwMode="auto">
          <a:xfrm>
            <a:off x="5956300" y="4325938"/>
            <a:ext cx="90488" cy="360362"/>
            <a:chOff x="680" y="906"/>
            <a:chExt cx="57" cy="227"/>
          </a:xfrm>
        </p:grpSpPr>
        <p:sp>
          <p:nvSpPr>
            <p:cNvPr id="76948" name="Rectangle 6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949" name="AutoShape 6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31" name="Group 66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76933" name="Rectangle 67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76934" name="Rectangle 68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76935" name="Group 69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6946" name="Rectangle 7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47" name="AutoShape 7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6936" name="Rectangle 72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76937" name="Group 73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6944" name="Rectangle 7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45" name="AutoShape 7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6938" name="Group 76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6942" name="Rectangle 7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43" name="AutoShape 7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6939" name="Group 79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6940" name="Rectangle 8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6941" name="AutoShape 8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76832" name="AutoShape 82"/>
          <p:cNvCxnSpPr>
            <a:cxnSpLocks noChangeShapeType="1"/>
            <a:stCxn id="76811" idx="0"/>
            <a:endCxn id="76974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3" name="AutoShape 83"/>
          <p:cNvCxnSpPr>
            <a:cxnSpLocks noChangeShapeType="1"/>
            <a:stCxn id="76934" idx="0"/>
            <a:endCxn id="76978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4" name="AutoShape 84"/>
          <p:cNvCxnSpPr>
            <a:cxnSpLocks noChangeShapeType="1"/>
            <a:stCxn id="76952" idx="0"/>
            <a:endCxn id="76976" idx="2"/>
          </p:cNvCxnSpPr>
          <p:nvPr/>
        </p:nvCxnSpPr>
        <p:spPr bwMode="auto">
          <a:xfrm flipV="1">
            <a:off x="5551488" y="2671763"/>
            <a:ext cx="26670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5" name="AutoShape 85"/>
          <p:cNvCxnSpPr>
            <a:cxnSpLocks noChangeShapeType="1"/>
            <a:stCxn id="76972" idx="2"/>
            <a:endCxn id="76957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6" name="AutoShape 86"/>
          <p:cNvCxnSpPr>
            <a:cxnSpLocks noChangeShapeType="1"/>
            <a:stCxn id="76982" idx="2"/>
            <a:endCxn id="76809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37" name="AutoShape 87"/>
          <p:cNvCxnSpPr>
            <a:cxnSpLocks noChangeShapeType="1"/>
            <a:stCxn id="76986" idx="2"/>
            <a:endCxn id="76931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838" name="Group 88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76930" name="Rectangle 89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76931" name="Rectangle 90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76932" name="Rectangle 91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76839" name="Rectangle 92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76840" name="Rectangle 93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76841" name="Rectangle 94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sp>
        <p:nvSpPr>
          <p:cNvPr id="76842" name="Rectangle 96"/>
          <p:cNvSpPr>
            <a:spLocks noChangeArrowheads="1"/>
          </p:cNvSpPr>
          <p:nvPr/>
        </p:nvSpPr>
        <p:spPr bwMode="auto">
          <a:xfrm>
            <a:off x="17272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18</a:t>
            </a:r>
            <a:endParaRPr lang="en-US" altLang="tr-TR" b="1"/>
          </a:p>
        </p:txBody>
      </p:sp>
      <p:sp>
        <p:nvSpPr>
          <p:cNvPr id="76843" name="Rectangle 97"/>
          <p:cNvSpPr>
            <a:spLocks noChangeArrowheads="1"/>
          </p:cNvSpPr>
          <p:nvPr/>
        </p:nvSpPr>
        <p:spPr bwMode="auto">
          <a:xfrm>
            <a:off x="1906588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19</a:t>
            </a:r>
            <a:endParaRPr lang="en-US" altLang="tr-TR" b="1"/>
          </a:p>
        </p:txBody>
      </p:sp>
      <p:grpSp>
        <p:nvGrpSpPr>
          <p:cNvPr id="76844" name="Group 99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76927" name="Rectangle 10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76928" name="Rectangle 10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76929" name="Rectangle 10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76845" name="Group 103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76924" name="Rectangle 104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76925" name="Rectangle 105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76926" name="Rectangle 106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76846" name="Group 107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76921" name="Rectangle 10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76922" name="Rectangle 10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76923" name="Rectangle 11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76847" name="Group 111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76918" name="Rectangle 112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76919" name="Rectangle 113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76920" name="Rectangle 114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76848" name="Group 115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76915" name="Rectangle 116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76916" name="Rectangle 117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76917" name="Rectangle 118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76849" name="Group 119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76912" name="Rectangle 12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76913" name="Rectangle 12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76914" name="Rectangle 12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sp>
        <p:nvSpPr>
          <p:cNvPr id="76850" name="Rectangle 123"/>
          <p:cNvSpPr>
            <a:spLocks noChangeArrowheads="1"/>
          </p:cNvSpPr>
          <p:nvPr/>
        </p:nvSpPr>
        <p:spPr bwMode="auto">
          <a:xfrm>
            <a:off x="5767388" y="586263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67</a:t>
            </a:r>
            <a:endParaRPr lang="en-US" altLang="tr-TR" b="1"/>
          </a:p>
        </p:txBody>
      </p:sp>
      <p:grpSp>
        <p:nvGrpSpPr>
          <p:cNvPr id="76851" name="Group 124"/>
          <p:cNvGrpSpPr>
            <a:grpSpLocks/>
          </p:cNvGrpSpPr>
          <p:nvPr/>
        </p:nvGrpSpPr>
        <p:grpSpPr bwMode="auto">
          <a:xfrm>
            <a:off x="6464300" y="5854700"/>
            <a:ext cx="358775" cy="360363"/>
            <a:chOff x="3990" y="3688"/>
            <a:chExt cx="226" cy="227"/>
          </a:xfrm>
        </p:grpSpPr>
        <p:sp>
          <p:nvSpPr>
            <p:cNvPr id="76910" name="Rectangle 125"/>
            <p:cNvSpPr>
              <a:spLocks noChangeArrowheads="1"/>
            </p:cNvSpPr>
            <p:nvPr/>
          </p:nvSpPr>
          <p:spPr bwMode="auto">
            <a:xfrm>
              <a:off x="3990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76911" name="Rectangle 126"/>
            <p:cNvSpPr>
              <a:spLocks noChangeArrowheads="1"/>
            </p:cNvSpPr>
            <p:nvPr/>
          </p:nvSpPr>
          <p:spPr bwMode="auto">
            <a:xfrm>
              <a:off x="4103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76852" name="Group 127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76907" name="Rectangle 12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76908" name="Rectangle 12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76909" name="Rectangle 13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76853" name="Group 131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76904" name="Rectangle 132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76905" name="Rectangle 133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76906" name="Rectangle 134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76854" name="Group 135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76901" name="Rectangle 136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76902" name="Rectangle 137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76903" name="Rectangle 138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76855" name="AutoShape 139"/>
          <p:cNvCxnSpPr>
            <a:cxnSpLocks noChangeShapeType="1"/>
            <a:stCxn id="76984" idx="2"/>
            <a:endCxn id="76840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56" name="AutoShape 140"/>
          <p:cNvCxnSpPr>
            <a:cxnSpLocks noChangeShapeType="1"/>
            <a:stCxn id="76980" idx="2"/>
            <a:endCxn id="76843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57" name="AutoShape 141"/>
          <p:cNvCxnSpPr>
            <a:cxnSpLocks noChangeShapeType="1"/>
            <a:stCxn id="76943" idx="2"/>
            <a:endCxn id="76928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58" name="AutoShape 142"/>
          <p:cNvCxnSpPr>
            <a:cxnSpLocks noChangeShapeType="1"/>
            <a:stCxn id="76947" idx="2"/>
            <a:endCxn id="76925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59" name="AutoShape 143"/>
          <p:cNvCxnSpPr>
            <a:cxnSpLocks noChangeShapeType="1"/>
            <a:stCxn id="76945" idx="2"/>
            <a:endCxn id="76922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0" name="AutoShape 144"/>
          <p:cNvCxnSpPr>
            <a:cxnSpLocks noChangeShapeType="1"/>
            <a:stCxn id="76941" idx="2"/>
            <a:endCxn id="76919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1" name="AutoShape 145"/>
          <p:cNvCxnSpPr>
            <a:cxnSpLocks noChangeShapeType="1"/>
            <a:stCxn id="76951" idx="2"/>
            <a:endCxn id="76916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2" name="AutoShape 146"/>
          <p:cNvCxnSpPr>
            <a:cxnSpLocks noChangeShapeType="1"/>
            <a:stCxn id="76955" idx="2"/>
            <a:endCxn id="76913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3" name="AutoShape 147"/>
          <p:cNvCxnSpPr>
            <a:cxnSpLocks noChangeShapeType="1"/>
            <a:stCxn id="76953" idx="2"/>
            <a:endCxn id="76888" idx="0"/>
          </p:cNvCxnSpPr>
          <p:nvPr/>
        </p:nvCxnSpPr>
        <p:spPr bwMode="auto">
          <a:xfrm>
            <a:off x="5548313" y="4525963"/>
            <a:ext cx="744537" cy="133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4" name="AutoShape 148"/>
          <p:cNvCxnSpPr>
            <a:cxnSpLocks noChangeShapeType="1"/>
            <a:stCxn id="76949" idx="2"/>
            <a:endCxn id="76911" idx="0"/>
          </p:cNvCxnSpPr>
          <p:nvPr/>
        </p:nvCxnSpPr>
        <p:spPr bwMode="auto">
          <a:xfrm>
            <a:off x="5999163" y="4524375"/>
            <a:ext cx="735012" cy="133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865" name="Group 149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76898" name="Rectangle 15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76899" name="Rectangle 15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76900" name="Rectangle 15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76866" name="AutoShape 153"/>
          <p:cNvCxnSpPr>
            <a:cxnSpLocks noChangeShapeType="1"/>
            <a:stCxn id="76966" idx="2"/>
            <a:endCxn id="76908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7" name="AutoShape 154"/>
          <p:cNvCxnSpPr>
            <a:cxnSpLocks noChangeShapeType="1"/>
            <a:stCxn id="76970" idx="2"/>
            <a:endCxn id="76905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8" name="AutoShape 155"/>
          <p:cNvCxnSpPr>
            <a:cxnSpLocks noChangeShapeType="1"/>
            <a:stCxn id="76968" idx="2"/>
            <a:endCxn id="76902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69" name="AutoShape 156"/>
          <p:cNvCxnSpPr>
            <a:cxnSpLocks noChangeShapeType="1"/>
            <a:stCxn id="76964" idx="2"/>
            <a:endCxn id="76899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70" name="Rectangle 157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76871" name="Group 158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76896" name="Rectangle 15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897" name="AutoShape 16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6872" name="Group 161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76894" name="Rectangle 16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895" name="AutoShape 16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6873" name="AutoShape 164"/>
          <p:cNvCxnSpPr>
            <a:cxnSpLocks noChangeShapeType="1"/>
            <a:stCxn id="76897" idx="3"/>
            <a:endCxn id="76818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74" name="AutoShape 165"/>
          <p:cNvCxnSpPr>
            <a:cxnSpLocks noChangeShapeType="1"/>
            <a:stCxn id="76895" idx="3"/>
            <a:endCxn id="76975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75" name="Text Box 166"/>
          <p:cNvSpPr txBox="1">
            <a:spLocks noChangeArrowheads="1"/>
          </p:cNvSpPr>
          <p:nvPr/>
        </p:nvSpPr>
        <p:spPr bwMode="auto">
          <a:xfrm>
            <a:off x="377825" y="1323975"/>
            <a:ext cx="2019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21 removed...</a:t>
            </a:r>
          </a:p>
          <a:p>
            <a:pPr eaLnBrk="1" hangingPunct="1"/>
            <a:r>
              <a:rPr lang="tr-TR" altLang="tr-TR" sz="2400" b="1" i="1"/>
              <a:t>65 to remove...</a:t>
            </a:r>
          </a:p>
        </p:txBody>
      </p:sp>
      <p:sp>
        <p:nvSpPr>
          <p:cNvPr id="76876" name="Rectangle 167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65</a:t>
            </a:r>
            <a:endParaRPr lang="en-US" altLang="tr-TR" sz="1800" b="1"/>
          </a:p>
        </p:txBody>
      </p:sp>
      <p:grpSp>
        <p:nvGrpSpPr>
          <p:cNvPr id="76877" name="Group 168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76892" name="Rectangle 169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893" name="AutoShape 170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6878" name="AutoShape 171"/>
          <p:cNvCxnSpPr>
            <a:cxnSpLocks noChangeShapeType="1"/>
            <a:stCxn id="76825" idx="0"/>
            <a:endCxn id="76893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79" name="Rectangle 172"/>
          <p:cNvSpPr>
            <a:spLocks noChangeArrowheads="1"/>
          </p:cNvSpPr>
          <p:nvPr/>
        </p:nvSpPr>
        <p:spPr bwMode="auto">
          <a:xfrm>
            <a:off x="5129213" y="43275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68</a:t>
            </a:r>
            <a:endParaRPr lang="en-US" altLang="tr-TR" sz="1800" b="1"/>
          </a:p>
        </p:txBody>
      </p:sp>
      <p:grpSp>
        <p:nvGrpSpPr>
          <p:cNvPr id="76880" name="Group 173"/>
          <p:cNvGrpSpPr>
            <a:grpSpLocks/>
          </p:cNvGrpSpPr>
          <p:nvPr/>
        </p:nvGrpSpPr>
        <p:grpSpPr bwMode="auto">
          <a:xfrm>
            <a:off x="5040313" y="4327525"/>
            <a:ext cx="90487" cy="360363"/>
            <a:chOff x="680" y="906"/>
            <a:chExt cx="57" cy="227"/>
          </a:xfrm>
        </p:grpSpPr>
        <p:sp>
          <p:nvSpPr>
            <p:cNvPr id="76890" name="Rectangle 17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6891" name="AutoShape 17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6881" name="AutoShape 176"/>
          <p:cNvCxnSpPr>
            <a:cxnSpLocks noChangeShapeType="1"/>
            <a:stCxn id="76891" idx="3"/>
            <a:endCxn id="76850" idx="0"/>
          </p:cNvCxnSpPr>
          <p:nvPr/>
        </p:nvCxnSpPr>
        <p:spPr bwMode="auto">
          <a:xfrm>
            <a:off x="5083175" y="4489450"/>
            <a:ext cx="774700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882" name="Group 177"/>
          <p:cNvGrpSpPr>
            <a:grpSpLocks/>
          </p:cNvGrpSpPr>
          <p:nvPr/>
        </p:nvGrpSpPr>
        <p:grpSpPr bwMode="auto">
          <a:xfrm>
            <a:off x="6019800" y="5862638"/>
            <a:ext cx="361950" cy="360362"/>
            <a:chOff x="3810" y="3967"/>
            <a:chExt cx="228" cy="227"/>
          </a:xfrm>
        </p:grpSpPr>
        <p:sp>
          <p:nvSpPr>
            <p:cNvPr id="76888" name="Rectangle 178"/>
            <p:cNvSpPr>
              <a:spLocks noChangeArrowheads="1"/>
            </p:cNvSpPr>
            <p:nvPr/>
          </p:nvSpPr>
          <p:spPr bwMode="auto">
            <a:xfrm>
              <a:off x="3925" y="3967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70</a:t>
              </a:r>
              <a:endParaRPr lang="en-US" altLang="tr-TR" b="1"/>
            </a:p>
          </p:txBody>
        </p:sp>
        <p:sp>
          <p:nvSpPr>
            <p:cNvPr id="76889" name="Rectangle 179"/>
            <p:cNvSpPr>
              <a:spLocks noChangeArrowheads="1"/>
            </p:cNvSpPr>
            <p:nvPr/>
          </p:nvSpPr>
          <p:spPr bwMode="auto">
            <a:xfrm>
              <a:off x="3810" y="3967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69</a:t>
              </a:r>
              <a:endParaRPr lang="en-US" altLang="tr-TR" b="1"/>
            </a:p>
          </p:txBody>
        </p:sp>
      </p:grpSp>
      <p:sp>
        <p:nvSpPr>
          <p:cNvPr id="76883" name="Text Box 180"/>
          <p:cNvSpPr txBox="1">
            <a:spLocks noChangeArrowheads="1"/>
          </p:cNvSpPr>
          <p:nvPr/>
        </p:nvSpPr>
        <p:spPr bwMode="auto">
          <a:xfrm>
            <a:off x="1870075" y="3206750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Case 2a</a:t>
            </a:r>
          </a:p>
        </p:txBody>
      </p:sp>
      <p:sp>
        <p:nvSpPr>
          <p:cNvPr id="76884" name="Text Box 181"/>
          <p:cNvSpPr txBox="1">
            <a:spLocks noChangeArrowheads="1"/>
          </p:cNvSpPr>
          <p:nvPr/>
        </p:nvSpPr>
        <p:spPr bwMode="auto">
          <a:xfrm>
            <a:off x="6835775" y="5246688"/>
            <a:ext cx="1347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000" b="1" i="1"/>
              <a:t>Succ. of 65</a:t>
            </a:r>
          </a:p>
        </p:txBody>
      </p:sp>
      <p:sp>
        <p:nvSpPr>
          <p:cNvPr id="76885" name="Line 182"/>
          <p:cNvSpPr>
            <a:spLocks noChangeShapeType="1"/>
          </p:cNvSpPr>
          <p:nvPr/>
        </p:nvSpPr>
        <p:spPr bwMode="auto">
          <a:xfrm flipH="1">
            <a:off x="5922963" y="5484813"/>
            <a:ext cx="857250" cy="4635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cxnSp>
        <p:nvCxnSpPr>
          <p:cNvPr id="76886" name="AutoShape 186"/>
          <p:cNvCxnSpPr>
            <a:cxnSpLocks noChangeShapeType="1"/>
            <a:stCxn id="76889" idx="0"/>
            <a:endCxn id="76879" idx="2"/>
          </p:cNvCxnSpPr>
          <p:nvPr/>
        </p:nvCxnSpPr>
        <p:spPr bwMode="auto">
          <a:xfrm rot="5400000" flipH="1">
            <a:off x="5122863" y="4875213"/>
            <a:ext cx="1174750" cy="800100"/>
          </a:xfrm>
          <a:prstGeom prst="curvedConnector3">
            <a:avLst>
              <a:gd name="adj1" fmla="val 89593"/>
            </a:avLst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87" name="AutoShape 187"/>
          <p:cNvCxnSpPr>
            <a:cxnSpLocks noChangeShapeType="1"/>
            <a:stCxn id="76879" idx="2"/>
            <a:endCxn id="76850" idx="0"/>
          </p:cNvCxnSpPr>
          <p:nvPr/>
        </p:nvCxnSpPr>
        <p:spPr bwMode="auto">
          <a:xfrm rot="16200000" flipH="1">
            <a:off x="4996657" y="5001419"/>
            <a:ext cx="1174750" cy="547687"/>
          </a:xfrm>
          <a:prstGeom prst="curvedConnector3">
            <a:avLst>
              <a:gd name="adj1" fmla="val 49866"/>
            </a:avLst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AF3A39-759F-41F1-8C6C-121954395E5D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D0B116-81AF-49FC-B8D7-FAB71025651D}" type="slidenum">
              <a:rPr lang="en-US" altLang="tr-TR"/>
              <a:pPr eaLnBrk="1" hangingPunct="1"/>
              <a:t>75</a:t>
            </a:fld>
            <a:endParaRPr lang="en-US" altLang="tr-TR"/>
          </a:p>
        </p:txBody>
      </p:sp>
      <p:sp>
        <p:nvSpPr>
          <p:cNvPr id="77829" name="Oval 2"/>
          <p:cNvSpPr>
            <a:spLocks noChangeArrowheads="1"/>
          </p:cNvSpPr>
          <p:nvPr/>
        </p:nvSpPr>
        <p:spPr bwMode="auto">
          <a:xfrm>
            <a:off x="5299075" y="2046288"/>
            <a:ext cx="536575" cy="1147762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Removal in B-Trees:</a:t>
            </a:r>
            <a:r>
              <a:rPr lang="en-US" altLang="tr-TR"/>
              <a:t> Example</a:t>
            </a:r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77832" name="Rectangle 5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77833" name="Rectangle 6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77834" name="Rectangle 7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77835" name="Rectangle 8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77836" name="Group 9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78005" name="Rectangle 1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006" name="AutoShape 1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7837" name="Rectangle 12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77838" name="Group 13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78003" name="Rectangle 1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004" name="AutoShape 1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39" name="Group 16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78001" name="Rectangle 1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002" name="AutoShape 1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40" name="Group 19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77999" name="Rectangle 2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000" name="AutoShape 2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7841" name="Rectangle 22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20</a:t>
            </a:r>
            <a:endParaRPr lang="en-US" altLang="tr-TR" sz="1800" b="1"/>
          </a:p>
        </p:txBody>
      </p:sp>
      <p:grpSp>
        <p:nvGrpSpPr>
          <p:cNvPr id="77842" name="Group 23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77997" name="Rectangle 2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98" name="AutoShape 2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7843" name="Rectangle 26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77844" name="Group 27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77995" name="Rectangle 2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96" name="AutoShape 2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45" name="Group 30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77993" name="Rectangle 3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94" name="AutoShape 3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46" name="Group 33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77991" name="Rectangle 3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92" name="AutoShape 3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47" name="Group 36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77976" name="Rectangle 37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77977" name="Rectangle 38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77978" name="Group 39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7989" name="Rectangle 4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90" name="AutoShape 4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7979" name="Rectangle 42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77980" name="Group 43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7987" name="Rectangle 4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88" name="AutoShape 4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7981" name="Group 46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7985" name="Rectangle 4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86" name="AutoShape 4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7982" name="Group 49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7983" name="Rectangle 5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84" name="AutoShape 5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77848" name="Rectangle 52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77849" name="Group 53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77974" name="Rectangle 5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75" name="AutoShape 5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7850" name="Rectangle 56"/>
          <p:cNvSpPr>
            <a:spLocks noChangeArrowheads="1"/>
          </p:cNvSpPr>
          <p:nvPr/>
        </p:nvSpPr>
        <p:spPr bwMode="auto">
          <a:xfrm>
            <a:off x="5595938" y="43259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77851" name="Group 57"/>
          <p:cNvGrpSpPr>
            <a:grpSpLocks/>
          </p:cNvGrpSpPr>
          <p:nvPr/>
        </p:nvGrpSpPr>
        <p:grpSpPr bwMode="auto">
          <a:xfrm>
            <a:off x="5505450" y="4327525"/>
            <a:ext cx="90488" cy="360363"/>
            <a:chOff x="680" y="906"/>
            <a:chExt cx="57" cy="227"/>
          </a:xfrm>
        </p:grpSpPr>
        <p:sp>
          <p:nvSpPr>
            <p:cNvPr id="77972" name="Rectangle 5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73" name="AutoShape 5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52" name="Group 60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77970" name="Rectangle 6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71" name="AutoShape 6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53" name="Group 63"/>
          <p:cNvGrpSpPr>
            <a:grpSpLocks/>
          </p:cNvGrpSpPr>
          <p:nvPr/>
        </p:nvGrpSpPr>
        <p:grpSpPr bwMode="auto">
          <a:xfrm>
            <a:off x="5956300" y="4325938"/>
            <a:ext cx="90488" cy="360362"/>
            <a:chOff x="680" y="906"/>
            <a:chExt cx="57" cy="227"/>
          </a:xfrm>
        </p:grpSpPr>
        <p:sp>
          <p:nvSpPr>
            <p:cNvPr id="77968" name="Rectangle 6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69" name="AutoShape 6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54" name="Group 66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77953" name="Rectangle 67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77954" name="Rectangle 68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77955" name="Group 69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7966" name="Rectangle 7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67" name="AutoShape 7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7956" name="Rectangle 72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77957" name="Group 73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7964" name="Rectangle 7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65" name="AutoShape 7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7958" name="Group 76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7962" name="Rectangle 7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63" name="AutoShape 7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7959" name="Group 79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7960" name="Rectangle 8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7961" name="AutoShape 8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77855" name="AutoShape 82"/>
          <p:cNvCxnSpPr>
            <a:cxnSpLocks noChangeShapeType="1"/>
            <a:stCxn id="77834" idx="0"/>
            <a:endCxn id="77994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6" name="AutoShape 83"/>
          <p:cNvCxnSpPr>
            <a:cxnSpLocks noChangeShapeType="1"/>
            <a:stCxn id="77954" idx="0"/>
            <a:endCxn id="77998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7" name="AutoShape 84"/>
          <p:cNvCxnSpPr>
            <a:cxnSpLocks noChangeShapeType="1"/>
            <a:stCxn id="77972" idx="0"/>
            <a:endCxn id="77996" idx="2"/>
          </p:cNvCxnSpPr>
          <p:nvPr/>
        </p:nvCxnSpPr>
        <p:spPr bwMode="auto">
          <a:xfrm flipV="1">
            <a:off x="5551488" y="2671763"/>
            <a:ext cx="26670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8" name="AutoShape 85"/>
          <p:cNvCxnSpPr>
            <a:cxnSpLocks noChangeShapeType="1"/>
            <a:stCxn id="77992" idx="2"/>
            <a:endCxn id="77977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9" name="AutoShape 86"/>
          <p:cNvCxnSpPr>
            <a:cxnSpLocks noChangeShapeType="1"/>
            <a:stCxn id="78002" idx="2"/>
            <a:endCxn id="77832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60" name="AutoShape 87"/>
          <p:cNvCxnSpPr>
            <a:cxnSpLocks noChangeShapeType="1"/>
            <a:stCxn id="78006" idx="2"/>
            <a:endCxn id="77951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61" name="Group 88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77950" name="Rectangle 89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77951" name="Rectangle 90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77952" name="Rectangle 91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77862" name="Rectangle 92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77863" name="Rectangle 93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77864" name="Rectangle 94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sp>
        <p:nvSpPr>
          <p:cNvPr id="77865" name="Rectangle 95"/>
          <p:cNvSpPr>
            <a:spLocks noChangeArrowheads="1"/>
          </p:cNvSpPr>
          <p:nvPr/>
        </p:nvSpPr>
        <p:spPr bwMode="auto">
          <a:xfrm>
            <a:off x="17272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18</a:t>
            </a:r>
            <a:endParaRPr lang="en-US" altLang="tr-TR" b="1"/>
          </a:p>
        </p:txBody>
      </p:sp>
      <p:sp>
        <p:nvSpPr>
          <p:cNvPr id="77866" name="Rectangle 96"/>
          <p:cNvSpPr>
            <a:spLocks noChangeArrowheads="1"/>
          </p:cNvSpPr>
          <p:nvPr/>
        </p:nvSpPr>
        <p:spPr bwMode="auto">
          <a:xfrm>
            <a:off x="1906588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19</a:t>
            </a:r>
            <a:endParaRPr lang="en-US" altLang="tr-TR" b="1"/>
          </a:p>
        </p:txBody>
      </p:sp>
      <p:grpSp>
        <p:nvGrpSpPr>
          <p:cNvPr id="77867" name="Group 97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77947" name="Rectangle 9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77948" name="Rectangle 9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77949" name="Rectangle 10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77868" name="Group 101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77944" name="Rectangle 102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77945" name="Rectangle 103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77946" name="Rectangle 104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77869" name="Group 105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77941" name="Rectangle 106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77942" name="Rectangle 107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77943" name="Rectangle 108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77870" name="Group 109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77938" name="Rectangle 11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77939" name="Rectangle 11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77940" name="Rectangle 11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77871" name="Group 113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77935" name="Rectangle 114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77936" name="Rectangle 115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77937" name="Rectangle 116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77872" name="Group 117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77932" name="Rectangle 11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77933" name="Rectangle 11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77934" name="Rectangle 12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sp>
        <p:nvSpPr>
          <p:cNvPr id="77873" name="Rectangle 121"/>
          <p:cNvSpPr>
            <a:spLocks noChangeArrowheads="1"/>
          </p:cNvSpPr>
          <p:nvPr/>
        </p:nvSpPr>
        <p:spPr bwMode="auto">
          <a:xfrm>
            <a:off x="5767388" y="586263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68</a:t>
            </a:r>
            <a:endParaRPr lang="en-US" altLang="tr-TR" b="1"/>
          </a:p>
        </p:txBody>
      </p:sp>
      <p:grpSp>
        <p:nvGrpSpPr>
          <p:cNvPr id="77874" name="Group 122"/>
          <p:cNvGrpSpPr>
            <a:grpSpLocks/>
          </p:cNvGrpSpPr>
          <p:nvPr/>
        </p:nvGrpSpPr>
        <p:grpSpPr bwMode="auto">
          <a:xfrm>
            <a:off x="6464300" y="5854700"/>
            <a:ext cx="358775" cy="360363"/>
            <a:chOff x="3990" y="3688"/>
            <a:chExt cx="226" cy="227"/>
          </a:xfrm>
        </p:grpSpPr>
        <p:sp>
          <p:nvSpPr>
            <p:cNvPr id="77930" name="Rectangle 123"/>
            <p:cNvSpPr>
              <a:spLocks noChangeArrowheads="1"/>
            </p:cNvSpPr>
            <p:nvPr/>
          </p:nvSpPr>
          <p:spPr bwMode="auto">
            <a:xfrm>
              <a:off x="3990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77931" name="Rectangle 124"/>
            <p:cNvSpPr>
              <a:spLocks noChangeArrowheads="1"/>
            </p:cNvSpPr>
            <p:nvPr/>
          </p:nvSpPr>
          <p:spPr bwMode="auto">
            <a:xfrm>
              <a:off x="4103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77875" name="Group 125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77927" name="Rectangle 126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77928" name="Rectangle 127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77929" name="Rectangle 128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77876" name="Group 129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77924" name="Rectangle 13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77925" name="Rectangle 13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77926" name="Rectangle 13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77877" name="Group 133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77921" name="Rectangle 134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77922" name="Rectangle 135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77923" name="Rectangle 136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77878" name="AutoShape 137"/>
          <p:cNvCxnSpPr>
            <a:cxnSpLocks noChangeShapeType="1"/>
            <a:stCxn id="78004" idx="2"/>
            <a:endCxn id="77863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79" name="AutoShape 138"/>
          <p:cNvCxnSpPr>
            <a:cxnSpLocks noChangeShapeType="1"/>
            <a:stCxn id="78000" idx="2"/>
            <a:endCxn id="77866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0" name="AutoShape 139"/>
          <p:cNvCxnSpPr>
            <a:cxnSpLocks noChangeShapeType="1"/>
            <a:stCxn id="77963" idx="2"/>
            <a:endCxn id="77948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1" name="AutoShape 140"/>
          <p:cNvCxnSpPr>
            <a:cxnSpLocks noChangeShapeType="1"/>
            <a:stCxn id="77967" idx="2"/>
            <a:endCxn id="77945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2" name="AutoShape 141"/>
          <p:cNvCxnSpPr>
            <a:cxnSpLocks noChangeShapeType="1"/>
            <a:stCxn id="77965" idx="2"/>
            <a:endCxn id="77942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3" name="AutoShape 142"/>
          <p:cNvCxnSpPr>
            <a:cxnSpLocks noChangeShapeType="1"/>
            <a:stCxn id="77961" idx="2"/>
            <a:endCxn id="77939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4" name="AutoShape 143"/>
          <p:cNvCxnSpPr>
            <a:cxnSpLocks noChangeShapeType="1"/>
            <a:stCxn id="77971" idx="2"/>
            <a:endCxn id="77936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5" name="AutoShape 144"/>
          <p:cNvCxnSpPr>
            <a:cxnSpLocks noChangeShapeType="1"/>
            <a:stCxn id="77975" idx="2"/>
            <a:endCxn id="77933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6" name="AutoShape 145"/>
          <p:cNvCxnSpPr>
            <a:cxnSpLocks noChangeShapeType="1"/>
            <a:stCxn id="77973" idx="2"/>
            <a:endCxn id="77905" idx="0"/>
          </p:cNvCxnSpPr>
          <p:nvPr/>
        </p:nvCxnSpPr>
        <p:spPr bwMode="auto">
          <a:xfrm>
            <a:off x="5548313" y="4525963"/>
            <a:ext cx="744537" cy="1336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87" name="AutoShape 146"/>
          <p:cNvCxnSpPr>
            <a:cxnSpLocks noChangeShapeType="1"/>
            <a:stCxn id="77969" idx="2"/>
            <a:endCxn id="77931" idx="0"/>
          </p:cNvCxnSpPr>
          <p:nvPr/>
        </p:nvCxnSpPr>
        <p:spPr bwMode="auto">
          <a:xfrm>
            <a:off x="5999163" y="4524375"/>
            <a:ext cx="735012" cy="133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7888" name="Group 147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77918" name="Rectangle 14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77919" name="Rectangle 14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77920" name="Rectangle 15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77889" name="AutoShape 151"/>
          <p:cNvCxnSpPr>
            <a:cxnSpLocks noChangeShapeType="1"/>
            <a:stCxn id="77986" idx="2"/>
            <a:endCxn id="77928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0" name="AutoShape 152"/>
          <p:cNvCxnSpPr>
            <a:cxnSpLocks noChangeShapeType="1"/>
            <a:stCxn id="77990" idx="2"/>
            <a:endCxn id="77925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1" name="AutoShape 153"/>
          <p:cNvCxnSpPr>
            <a:cxnSpLocks noChangeShapeType="1"/>
            <a:stCxn id="77988" idx="2"/>
            <a:endCxn id="77922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2" name="AutoShape 154"/>
          <p:cNvCxnSpPr>
            <a:cxnSpLocks noChangeShapeType="1"/>
            <a:stCxn id="77984" idx="2"/>
            <a:endCxn id="77919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93" name="Rectangle 155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77894" name="Group 156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77916" name="Rectangle 15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17" name="AutoShape 15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7895" name="Group 159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77914" name="Rectangle 1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15" name="AutoShape 1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7896" name="AutoShape 162"/>
          <p:cNvCxnSpPr>
            <a:cxnSpLocks noChangeShapeType="1"/>
            <a:stCxn id="77917" idx="3"/>
            <a:endCxn id="77841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97" name="AutoShape 163"/>
          <p:cNvCxnSpPr>
            <a:cxnSpLocks noChangeShapeType="1"/>
            <a:stCxn id="77915" idx="3"/>
            <a:endCxn id="77995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98" name="Text Box 164"/>
          <p:cNvSpPr txBox="1">
            <a:spLocks noChangeArrowheads="1"/>
          </p:cNvSpPr>
          <p:nvPr/>
        </p:nvSpPr>
        <p:spPr bwMode="auto">
          <a:xfrm>
            <a:off x="377825" y="1323975"/>
            <a:ext cx="2019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65 removed...</a:t>
            </a:r>
          </a:p>
          <a:p>
            <a:pPr eaLnBrk="1" hangingPunct="1"/>
            <a:r>
              <a:rPr lang="tr-TR" altLang="tr-TR" sz="2400" b="1" i="1"/>
              <a:t>69 to remove...</a:t>
            </a:r>
          </a:p>
        </p:txBody>
      </p:sp>
      <p:sp>
        <p:nvSpPr>
          <p:cNvPr id="77899" name="Rectangle 165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67</a:t>
            </a:r>
            <a:endParaRPr lang="en-US" altLang="tr-TR" sz="1800" b="1"/>
          </a:p>
        </p:txBody>
      </p:sp>
      <p:grpSp>
        <p:nvGrpSpPr>
          <p:cNvPr id="77900" name="Group 166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77912" name="Rectangle 16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13" name="AutoShape 16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7901" name="AutoShape 169"/>
          <p:cNvCxnSpPr>
            <a:cxnSpLocks noChangeShapeType="1"/>
            <a:stCxn id="77848" idx="0"/>
            <a:endCxn id="77913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2" name="Rectangle 170"/>
          <p:cNvSpPr>
            <a:spLocks noChangeArrowheads="1"/>
          </p:cNvSpPr>
          <p:nvPr/>
        </p:nvSpPr>
        <p:spPr bwMode="auto">
          <a:xfrm>
            <a:off x="5129213" y="4327525"/>
            <a:ext cx="360362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69</a:t>
            </a:r>
            <a:endParaRPr lang="en-US" altLang="tr-TR" sz="1800" b="1"/>
          </a:p>
        </p:txBody>
      </p:sp>
      <p:grpSp>
        <p:nvGrpSpPr>
          <p:cNvPr id="77903" name="Group 171"/>
          <p:cNvGrpSpPr>
            <a:grpSpLocks/>
          </p:cNvGrpSpPr>
          <p:nvPr/>
        </p:nvGrpSpPr>
        <p:grpSpPr bwMode="auto">
          <a:xfrm>
            <a:off x="5040313" y="4327525"/>
            <a:ext cx="90487" cy="360363"/>
            <a:chOff x="680" y="906"/>
            <a:chExt cx="57" cy="227"/>
          </a:xfrm>
        </p:grpSpPr>
        <p:sp>
          <p:nvSpPr>
            <p:cNvPr id="77910" name="Rectangle 172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7911" name="AutoShape 173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7904" name="AutoShape 174"/>
          <p:cNvCxnSpPr>
            <a:cxnSpLocks noChangeShapeType="1"/>
            <a:stCxn id="77911" idx="3"/>
            <a:endCxn id="77873" idx="0"/>
          </p:cNvCxnSpPr>
          <p:nvPr/>
        </p:nvCxnSpPr>
        <p:spPr bwMode="auto">
          <a:xfrm>
            <a:off x="5083175" y="4489450"/>
            <a:ext cx="774700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5" name="Rectangle 176"/>
          <p:cNvSpPr>
            <a:spLocks noChangeArrowheads="1"/>
          </p:cNvSpPr>
          <p:nvPr/>
        </p:nvSpPr>
        <p:spPr bwMode="auto">
          <a:xfrm>
            <a:off x="6202363" y="586263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70</a:t>
            </a:r>
            <a:endParaRPr lang="en-US" altLang="tr-TR" b="1"/>
          </a:p>
        </p:txBody>
      </p:sp>
      <p:sp>
        <p:nvSpPr>
          <p:cNvPr id="77906" name="Text Box 178"/>
          <p:cNvSpPr txBox="1">
            <a:spLocks noChangeArrowheads="1"/>
          </p:cNvSpPr>
          <p:nvPr/>
        </p:nvSpPr>
        <p:spPr bwMode="auto">
          <a:xfrm>
            <a:off x="5919788" y="1392238"/>
            <a:ext cx="2697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Case 2b recursively </a:t>
            </a:r>
          </a:p>
          <a:p>
            <a:pPr eaLnBrk="1" hangingPunct="1"/>
            <a:r>
              <a:rPr lang="tr-TR" altLang="tr-TR" sz="2400" b="1" i="1"/>
              <a:t>followed by case 3a</a:t>
            </a:r>
          </a:p>
        </p:txBody>
      </p:sp>
      <p:cxnSp>
        <p:nvCxnSpPr>
          <p:cNvPr id="77907" name="AutoShape 182"/>
          <p:cNvCxnSpPr>
            <a:cxnSpLocks noChangeShapeType="1"/>
          </p:cNvCxnSpPr>
          <p:nvPr/>
        </p:nvCxnSpPr>
        <p:spPr bwMode="auto">
          <a:xfrm rot="16200000" flipH="1">
            <a:off x="4996657" y="5001419"/>
            <a:ext cx="1174750" cy="547687"/>
          </a:xfrm>
          <a:prstGeom prst="curvedConnector3">
            <a:avLst>
              <a:gd name="adj1" fmla="val 49866"/>
            </a:avLst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908" name="AutoShape 183"/>
          <p:cNvCxnSpPr>
            <a:cxnSpLocks noChangeShapeType="1"/>
            <a:stCxn id="77905" idx="0"/>
            <a:endCxn id="77873" idx="0"/>
          </p:cNvCxnSpPr>
          <p:nvPr/>
        </p:nvCxnSpPr>
        <p:spPr bwMode="auto">
          <a:xfrm rot="-5400000" flipH="1" flipV="1">
            <a:off x="6074569" y="5645944"/>
            <a:ext cx="1587" cy="434975"/>
          </a:xfrm>
          <a:prstGeom prst="curvedConnector3">
            <a:avLst>
              <a:gd name="adj1" fmla="val -14400005"/>
            </a:avLst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909" name="Text Box 184"/>
          <p:cNvSpPr txBox="1">
            <a:spLocks noChangeArrowheads="1"/>
          </p:cNvSpPr>
          <p:nvPr/>
        </p:nvSpPr>
        <p:spPr bwMode="auto">
          <a:xfrm>
            <a:off x="5222875" y="4770438"/>
            <a:ext cx="21653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/>
              <a:t>Merge 69 &amp; 70 into </a:t>
            </a:r>
          </a:p>
          <a:p>
            <a:pPr algn="ctr" eaLnBrk="1" hangingPunct="1"/>
            <a:r>
              <a:rPr lang="tr-TR" altLang="tr-TR" sz="1800"/>
              <a:t>node of 68 and </a:t>
            </a:r>
          </a:p>
          <a:p>
            <a:pPr algn="ctr" eaLnBrk="1" hangingPunct="1"/>
            <a:r>
              <a:rPr lang="tr-TR" altLang="tr-TR" sz="1800"/>
              <a:t>recursively delete 69!</a:t>
            </a:r>
            <a:endParaRPr lang="en-US" altLang="tr-TR" sz="18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AA34782-42A1-42BE-A549-D3344D548AF7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4774B10-93B3-4DE3-81D1-156598BE7715}" type="slidenum">
              <a:rPr lang="en-US" altLang="tr-TR"/>
              <a:pPr eaLnBrk="1" hangingPunct="1"/>
              <a:t>76</a:t>
            </a:fld>
            <a:endParaRPr lang="en-US" altLang="tr-TR"/>
          </a:p>
        </p:txBody>
      </p:sp>
      <p:sp>
        <p:nvSpPr>
          <p:cNvPr id="78853" name="Oval 2"/>
          <p:cNvSpPr>
            <a:spLocks noChangeArrowheads="1"/>
          </p:cNvSpPr>
          <p:nvPr/>
        </p:nvSpPr>
        <p:spPr bwMode="auto">
          <a:xfrm>
            <a:off x="4994275" y="3903663"/>
            <a:ext cx="536575" cy="1147762"/>
          </a:xfrm>
          <a:prstGeom prst="ellipse">
            <a:avLst/>
          </a:prstGeom>
          <a:solidFill>
            <a:srgbClr val="FFFF99"/>
          </a:solidFill>
          <a:ln w="3810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Removal in B-Trees:</a:t>
            </a:r>
            <a:r>
              <a:rPr lang="en-US" altLang="tr-TR"/>
              <a:t> Example</a:t>
            </a:r>
          </a:p>
        </p:txBody>
      </p:sp>
      <p:sp>
        <p:nvSpPr>
          <p:cNvPr id="78855" name="Rectangle 4"/>
          <p:cNvSpPr>
            <a:spLocks noChangeArrowheads="1"/>
          </p:cNvSpPr>
          <p:nvPr/>
        </p:nvSpPr>
        <p:spPr bwMode="auto">
          <a:xfrm>
            <a:off x="0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</a:t>
            </a:r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179388" y="5856288"/>
            <a:ext cx="179387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4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358775" y="5856288"/>
            <a:ext cx="179388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6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139223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tr-TR" sz="1800" b="1"/>
              <a:t>1</a:t>
            </a:r>
            <a:r>
              <a:rPr lang="tr-TR" altLang="tr-TR" sz="1800" b="1"/>
              <a:t>3</a:t>
            </a:r>
            <a:endParaRPr lang="en-US" altLang="tr-TR" sz="1800" b="1"/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942975" y="42878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</a:t>
            </a:r>
            <a:endParaRPr lang="en-US" altLang="tr-TR" sz="1800" b="1"/>
          </a:p>
        </p:txBody>
      </p:sp>
      <p:grpSp>
        <p:nvGrpSpPr>
          <p:cNvPr id="78860" name="Group 9"/>
          <p:cNvGrpSpPr>
            <a:grpSpLocks/>
          </p:cNvGrpSpPr>
          <p:nvPr/>
        </p:nvGrpSpPr>
        <p:grpSpPr bwMode="auto">
          <a:xfrm>
            <a:off x="1303338" y="4287838"/>
            <a:ext cx="90487" cy="360362"/>
            <a:chOff x="680" y="906"/>
            <a:chExt cx="57" cy="227"/>
          </a:xfrm>
        </p:grpSpPr>
        <p:sp>
          <p:nvSpPr>
            <p:cNvPr id="79022" name="Rectangle 1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23" name="AutoShape 1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8861" name="Rectangle 12"/>
          <p:cNvSpPr>
            <a:spLocks noChangeArrowheads="1"/>
          </p:cNvSpPr>
          <p:nvPr/>
        </p:nvSpPr>
        <p:spPr bwMode="auto">
          <a:xfrm>
            <a:off x="1843088" y="42878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17</a:t>
            </a:r>
            <a:endParaRPr lang="en-US" altLang="tr-TR" sz="1800" b="1"/>
          </a:p>
        </p:txBody>
      </p:sp>
      <p:grpSp>
        <p:nvGrpSpPr>
          <p:cNvPr id="78862" name="Group 13"/>
          <p:cNvGrpSpPr>
            <a:grpSpLocks/>
          </p:cNvGrpSpPr>
          <p:nvPr/>
        </p:nvGrpSpPr>
        <p:grpSpPr bwMode="auto">
          <a:xfrm>
            <a:off x="1752600" y="4284663"/>
            <a:ext cx="90488" cy="360362"/>
            <a:chOff x="680" y="906"/>
            <a:chExt cx="57" cy="227"/>
          </a:xfrm>
        </p:grpSpPr>
        <p:sp>
          <p:nvSpPr>
            <p:cNvPr id="79020" name="Rectangle 1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21" name="AutoShape 1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63" name="Group 16"/>
          <p:cNvGrpSpPr>
            <a:grpSpLocks/>
          </p:cNvGrpSpPr>
          <p:nvPr/>
        </p:nvGrpSpPr>
        <p:grpSpPr bwMode="auto">
          <a:xfrm>
            <a:off x="854075" y="4284663"/>
            <a:ext cx="90488" cy="360362"/>
            <a:chOff x="680" y="906"/>
            <a:chExt cx="57" cy="227"/>
          </a:xfrm>
        </p:grpSpPr>
        <p:sp>
          <p:nvSpPr>
            <p:cNvPr id="79018" name="Rectangle 1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19" name="AutoShape 1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64" name="Group 19"/>
          <p:cNvGrpSpPr>
            <a:grpSpLocks/>
          </p:cNvGrpSpPr>
          <p:nvPr/>
        </p:nvGrpSpPr>
        <p:grpSpPr bwMode="auto">
          <a:xfrm>
            <a:off x="2203450" y="4287838"/>
            <a:ext cx="90488" cy="360362"/>
            <a:chOff x="680" y="906"/>
            <a:chExt cx="57" cy="227"/>
          </a:xfrm>
        </p:grpSpPr>
        <p:sp>
          <p:nvSpPr>
            <p:cNvPr id="79016" name="Rectangle 2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17" name="AutoShape 2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8865" name="Rectangle 22"/>
          <p:cNvSpPr>
            <a:spLocks noChangeArrowheads="1"/>
          </p:cNvSpPr>
          <p:nvPr/>
        </p:nvSpPr>
        <p:spPr bwMode="auto">
          <a:xfrm>
            <a:off x="2273300" y="244951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20</a:t>
            </a:r>
            <a:endParaRPr lang="en-US" altLang="tr-TR" sz="1800" b="1"/>
          </a:p>
        </p:txBody>
      </p:sp>
      <p:grpSp>
        <p:nvGrpSpPr>
          <p:cNvPr id="78866" name="Group 23"/>
          <p:cNvGrpSpPr>
            <a:grpSpLocks/>
          </p:cNvGrpSpPr>
          <p:nvPr/>
        </p:nvGrpSpPr>
        <p:grpSpPr bwMode="auto">
          <a:xfrm>
            <a:off x="2633663" y="2449513"/>
            <a:ext cx="90487" cy="360362"/>
            <a:chOff x="680" y="906"/>
            <a:chExt cx="57" cy="227"/>
          </a:xfrm>
        </p:grpSpPr>
        <p:sp>
          <p:nvSpPr>
            <p:cNvPr id="79014" name="Rectangle 2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15" name="AutoShape 2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8867" name="Rectangle 26"/>
          <p:cNvSpPr>
            <a:spLocks noChangeArrowheads="1"/>
          </p:cNvSpPr>
          <p:nvPr/>
        </p:nvSpPr>
        <p:spPr bwMode="auto">
          <a:xfrm>
            <a:off x="5865813" y="2474913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77</a:t>
            </a:r>
            <a:endParaRPr lang="en-US" altLang="tr-TR" sz="1800" b="1"/>
          </a:p>
        </p:txBody>
      </p:sp>
      <p:grpSp>
        <p:nvGrpSpPr>
          <p:cNvPr id="78868" name="Group 27"/>
          <p:cNvGrpSpPr>
            <a:grpSpLocks/>
          </p:cNvGrpSpPr>
          <p:nvPr/>
        </p:nvGrpSpPr>
        <p:grpSpPr bwMode="auto">
          <a:xfrm>
            <a:off x="5775325" y="2473325"/>
            <a:ext cx="90488" cy="360363"/>
            <a:chOff x="680" y="906"/>
            <a:chExt cx="57" cy="227"/>
          </a:xfrm>
        </p:grpSpPr>
        <p:sp>
          <p:nvSpPr>
            <p:cNvPr id="79012" name="Rectangle 2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13" name="AutoShape 2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69" name="Group 30"/>
          <p:cNvGrpSpPr>
            <a:grpSpLocks/>
          </p:cNvGrpSpPr>
          <p:nvPr/>
        </p:nvGrpSpPr>
        <p:grpSpPr bwMode="auto">
          <a:xfrm>
            <a:off x="2184400" y="2447925"/>
            <a:ext cx="90488" cy="360363"/>
            <a:chOff x="680" y="906"/>
            <a:chExt cx="57" cy="227"/>
          </a:xfrm>
        </p:grpSpPr>
        <p:sp>
          <p:nvSpPr>
            <p:cNvPr id="79010" name="Rectangle 3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11" name="AutoShape 3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70" name="Group 33"/>
          <p:cNvGrpSpPr>
            <a:grpSpLocks/>
          </p:cNvGrpSpPr>
          <p:nvPr/>
        </p:nvGrpSpPr>
        <p:grpSpPr bwMode="auto">
          <a:xfrm>
            <a:off x="6226175" y="2474913"/>
            <a:ext cx="90488" cy="360362"/>
            <a:chOff x="680" y="906"/>
            <a:chExt cx="57" cy="227"/>
          </a:xfrm>
        </p:grpSpPr>
        <p:sp>
          <p:nvSpPr>
            <p:cNvPr id="79008" name="Rectangle 3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9009" name="AutoShape 3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71" name="Group 36"/>
          <p:cNvGrpSpPr>
            <a:grpSpLocks/>
          </p:cNvGrpSpPr>
          <p:nvPr/>
        </p:nvGrpSpPr>
        <p:grpSpPr bwMode="auto">
          <a:xfrm>
            <a:off x="6183313" y="4327525"/>
            <a:ext cx="1439862" cy="361950"/>
            <a:chOff x="397" y="906"/>
            <a:chExt cx="907" cy="228"/>
          </a:xfrm>
        </p:grpSpPr>
        <p:sp>
          <p:nvSpPr>
            <p:cNvPr id="78993" name="Rectangle 37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82</a:t>
              </a:r>
              <a:endParaRPr lang="en-US" altLang="tr-TR" sz="1800" b="1"/>
            </a:p>
          </p:txBody>
        </p:sp>
        <p:sp>
          <p:nvSpPr>
            <p:cNvPr id="78994" name="Rectangle 38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88</a:t>
              </a:r>
              <a:endParaRPr lang="en-US" altLang="tr-TR" sz="1800" b="1"/>
            </a:p>
          </p:txBody>
        </p:sp>
        <p:grpSp>
          <p:nvGrpSpPr>
            <p:cNvPr id="78995" name="Group 39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9006" name="Rectangle 4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9007" name="AutoShape 4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8996" name="Rectangle 42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93</a:t>
              </a:r>
              <a:endParaRPr lang="en-US" altLang="tr-TR" sz="1800" b="1"/>
            </a:p>
          </p:txBody>
        </p:sp>
        <p:grpSp>
          <p:nvGrpSpPr>
            <p:cNvPr id="78997" name="Group 43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9004" name="Rectangle 4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9005" name="AutoShape 4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8998" name="Group 46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9002" name="Rectangle 4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9003" name="AutoShape 4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8999" name="Group 49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9000" name="Rectangle 5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9001" name="AutoShape 5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sp>
        <p:nvSpPr>
          <p:cNvPr id="78872" name="Rectangle 52"/>
          <p:cNvSpPr>
            <a:spLocks noChangeArrowheads="1"/>
          </p:cNvSpPr>
          <p:nvPr/>
        </p:nvSpPr>
        <p:spPr bwMode="auto">
          <a:xfrm>
            <a:off x="4479925" y="4313238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58</a:t>
            </a:r>
            <a:endParaRPr lang="en-US" altLang="tr-TR" sz="1800" b="1"/>
          </a:p>
        </p:txBody>
      </p:sp>
      <p:grpSp>
        <p:nvGrpSpPr>
          <p:cNvPr id="78873" name="Group 53"/>
          <p:cNvGrpSpPr>
            <a:grpSpLocks/>
          </p:cNvGrpSpPr>
          <p:nvPr/>
        </p:nvGrpSpPr>
        <p:grpSpPr bwMode="auto">
          <a:xfrm>
            <a:off x="4840288" y="4313238"/>
            <a:ext cx="90487" cy="360362"/>
            <a:chOff x="680" y="906"/>
            <a:chExt cx="57" cy="227"/>
          </a:xfrm>
        </p:grpSpPr>
        <p:sp>
          <p:nvSpPr>
            <p:cNvPr id="78991" name="Rectangle 5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92" name="AutoShape 5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sp>
        <p:nvSpPr>
          <p:cNvPr id="78874" name="Rectangle 56"/>
          <p:cNvSpPr>
            <a:spLocks noChangeArrowheads="1"/>
          </p:cNvSpPr>
          <p:nvPr/>
        </p:nvSpPr>
        <p:spPr bwMode="auto">
          <a:xfrm>
            <a:off x="5595938" y="4325938"/>
            <a:ext cx="3603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71</a:t>
            </a:r>
            <a:endParaRPr lang="en-US" altLang="tr-TR" sz="1800" b="1"/>
          </a:p>
        </p:txBody>
      </p:sp>
      <p:grpSp>
        <p:nvGrpSpPr>
          <p:cNvPr id="78875" name="Group 57"/>
          <p:cNvGrpSpPr>
            <a:grpSpLocks/>
          </p:cNvGrpSpPr>
          <p:nvPr/>
        </p:nvGrpSpPr>
        <p:grpSpPr bwMode="auto">
          <a:xfrm>
            <a:off x="5505450" y="4327525"/>
            <a:ext cx="90488" cy="360363"/>
            <a:chOff x="680" y="906"/>
            <a:chExt cx="57" cy="227"/>
          </a:xfrm>
        </p:grpSpPr>
        <p:sp>
          <p:nvSpPr>
            <p:cNvPr id="78989" name="Rectangle 58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90" name="AutoShape 59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76" name="Group 60"/>
          <p:cNvGrpSpPr>
            <a:grpSpLocks/>
          </p:cNvGrpSpPr>
          <p:nvPr/>
        </p:nvGrpSpPr>
        <p:grpSpPr bwMode="auto">
          <a:xfrm>
            <a:off x="4391025" y="4314825"/>
            <a:ext cx="90488" cy="360363"/>
            <a:chOff x="680" y="906"/>
            <a:chExt cx="57" cy="227"/>
          </a:xfrm>
        </p:grpSpPr>
        <p:sp>
          <p:nvSpPr>
            <p:cNvPr id="78987" name="Rectangle 61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88" name="AutoShape 62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77" name="Group 63"/>
          <p:cNvGrpSpPr>
            <a:grpSpLocks/>
          </p:cNvGrpSpPr>
          <p:nvPr/>
        </p:nvGrpSpPr>
        <p:grpSpPr bwMode="auto">
          <a:xfrm>
            <a:off x="5956300" y="4325938"/>
            <a:ext cx="90488" cy="360362"/>
            <a:chOff x="680" y="906"/>
            <a:chExt cx="57" cy="227"/>
          </a:xfrm>
        </p:grpSpPr>
        <p:sp>
          <p:nvSpPr>
            <p:cNvPr id="78985" name="Rectangle 64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86" name="AutoShape 65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878" name="Group 66"/>
          <p:cNvGrpSpPr>
            <a:grpSpLocks/>
          </p:cNvGrpSpPr>
          <p:nvPr/>
        </p:nvGrpSpPr>
        <p:grpSpPr bwMode="auto">
          <a:xfrm>
            <a:off x="2706688" y="4298950"/>
            <a:ext cx="1439862" cy="361950"/>
            <a:chOff x="397" y="906"/>
            <a:chExt cx="907" cy="228"/>
          </a:xfrm>
        </p:grpSpPr>
        <p:sp>
          <p:nvSpPr>
            <p:cNvPr id="78970" name="Rectangle 67"/>
            <p:cNvSpPr>
              <a:spLocks noChangeArrowheads="1"/>
            </p:cNvSpPr>
            <p:nvPr/>
          </p:nvSpPr>
          <p:spPr bwMode="auto">
            <a:xfrm>
              <a:off x="453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34</a:t>
              </a:r>
              <a:endParaRPr lang="en-US" altLang="tr-TR" sz="1800" b="1"/>
            </a:p>
          </p:txBody>
        </p:sp>
        <p:sp>
          <p:nvSpPr>
            <p:cNvPr id="78971" name="Rectangle 68"/>
            <p:cNvSpPr>
              <a:spLocks noChangeArrowheads="1"/>
            </p:cNvSpPr>
            <p:nvPr/>
          </p:nvSpPr>
          <p:spPr bwMode="auto">
            <a:xfrm>
              <a:off x="736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43</a:t>
              </a:r>
              <a:endParaRPr lang="en-US" altLang="tr-TR" sz="1800" b="1"/>
            </a:p>
          </p:txBody>
        </p:sp>
        <p:grpSp>
          <p:nvGrpSpPr>
            <p:cNvPr id="78972" name="Group 69"/>
            <p:cNvGrpSpPr>
              <a:grpSpLocks/>
            </p:cNvGrpSpPr>
            <p:nvPr/>
          </p:nvGrpSpPr>
          <p:grpSpPr bwMode="auto">
            <a:xfrm>
              <a:off x="680" y="906"/>
              <a:ext cx="57" cy="227"/>
              <a:chOff x="680" y="906"/>
              <a:chExt cx="57" cy="227"/>
            </a:xfrm>
          </p:grpSpPr>
          <p:sp>
            <p:nvSpPr>
              <p:cNvPr id="78983" name="Rectangle 7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8984" name="AutoShape 7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sp>
          <p:nvSpPr>
            <p:cNvPr id="78973" name="Rectangle 72"/>
            <p:cNvSpPr>
              <a:spLocks noChangeArrowheads="1"/>
            </p:cNvSpPr>
            <p:nvPr/>
          </p:nvSpPr>
          <p:spPr bwMode="auto">
            <a:xfrm>
              <a:off x="1020" y="906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sz="1800" b="1"/>
                <a:t>49</a:t>
              </a:r>
              <a:endParaRPr lang="en-US" altLang="tr-TR" sz="1800" b="1"/>
            </a:p>
          </p:txBody>
        </p:sp>
        <p:grpSp>
          <p:nvGrpSpPr>
            <p:cNvPr id="78974" name="Group 73"/>
            <p:cNvGrpSpPr>
              <a:grpSpLocks/>
            </p:cNvGrpSpPr>
            <p:nvPr/>
          </p:nvGrpSpPr>
          <p:grpSpPr bwMode="auto">
            <a:xfrm>
              <a:off x="963" y="907"/>
              <a:ext cx="57" cy="227"/>
              <a:chOff x="680" y="906"/>
              <a:chExt cx="57" cy="227"/>
            </a:xfrm>
          </p:grpSpPr>
          <p:sp>
            <p:nvSpPr>
              <p:cNvPr id="78981" name="Rectangle 74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8982" name="AutoShape 75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8975" name="Group 76"/>
            <p:cNvGrpSpPr>
              <a:grpSpLocks/>
            </p:cNvGrpSpPr>
            <p:nvPr/>
          </p:nvGrpSpPr>
          <p:grpSpPr bwMode="auto">
            <a:xfrm>
              <a:off x="397" y="907"/>
              <a:ext cx="57" cy="227"/>
              <a:chOff x="680" y="906"/>
              <a:chExt cx="57" cy="227"/>
            </a:xfrm>
          </p:grpSpPr>
          <p:sp>
            <p:nvSpPr>
              <p:cNvPr id="78979" name="Rectangle 77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8980" name="AutoShape 78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  <p:grpSp>
          <p:nvGrpSpPr>
            <p:cNvPr id="78976" name="Group 79"/>
            <p:cNvGrpSpPr>
              <a:grpSpLocks/>
            </p:cNvGrpSpPr>
            <p:nvPr/>
          </p:nvGrpSpPr>
          <p:grpSpPr bwMode="auto">
            <a:xfrm>
              <a:off x="1247" y="906"/>
              <a:ext cx="57" cy="227"/>
              <a:chOff x="680" y="906"/>
              <a:chExt cx="57" cy="227"/>
            </a:xfrm>
          </p:grpSpPr>
          <p:sp>
            <p:nvSpPr>
              <p:cNvPr id="78977" name="Rectangle 80"/>
              <p:cNvSpPr>
                <a:spLocks noChangeArrowheads="1"/>
              </p:cNvSpPr>
              <p:nvPr/>
            </p:nvSpPr>
            <p:spPr bwMode="auto">
              <a:xfrm>
                <a:off x="680" y="906"/>
                <a:ext cx="57" cy="227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tr-TR" altLang="tr-TR" sz="1800" b="1"/>
              </a:p>
            </p:txBody>
          </p:sp>
          <p:sp>
            <p:nvSpPr>
              <p:cNvPr id="78978" name="AutoShape 81"/>
              <p:cNvSpPr>
                <a:spLocks noChangeArrowheads="1"/>
              </p:cNvSpPr>
              <p:nvPr/>
            </p:nvSpPr>
            <p:spPr bwMode="auto">
              <a:xfrm>
                <a:off x="695" y="1008"/>
                <a:ext cx="23" cy="23"/>
              </a:xfrm>
              <a:prstGeom prst="octagon">
                <a:avLst>
                  <a:gd name="adj" fmla="val 35417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</p:grpSp>
      </p:grpSp>
      <p:cxnSp>
        <p:nvCxnSpPr>
          <p:cNvPr id="78879" name="AutoShape 82"/>
          <p:cNvCxnSpPr>
            <a:cxnSpLocks noChangeShapeType="1"/>
            <a:stCxn id="78858" idx="0"/>
            <a:endCxn id="79011" idx="2"/>
          </p:cNvCxnSpPr>
          <p:nvPr/>
        </p:nvCxnSpPr>
        <p:spPr bwMode="auto">
          <a:xfrm flipV="1">
            <a:off x="1573213" y="2646363"/>
            <a:ext cx="654050" cy="164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0" name="AutoShape 83"/>
          <p:cNvCxnSpPr>
            <a:cxnSpLocks noChangeShapeType="1"/>
            <a:stCxn id="78971" idx="0"/>
            <a:endCxn id="79015" idx="2"/>
          </p:cNvCxnSpPr>
          <p:nvPr/>
        </p:nvCxnSpPr>
        <p:spPr bwMode="auto">
          <a:xfrm flipH="1" flipV="1">
            <a:off x="2676525" y="2647950"/>
            <a:ext cx="749300" cy="165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1" name="AutoShape 84"/>
          <p:cNvCxnSpPr>
            <a:cxnSpLocks noChangeShapeType="1"/>
            <a:stCxn id="78989" idx="0"/>
            <a:endCxn id="79013" idx="2"/>
          </p:cNvCxnSpPr>
          <p:nvPr/>
        </p:nvCxnSpPr>
        <p:spPr bwMode="auto">
          <a:xfrm flipV="1">
            <a:off x="5551488" y="2671763"/>
            <a:ext cx="266700" cy="1655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2" name="AutoShape 85"/>
          <p:cNvCxnSpPr>
            <a:cxnSpLocks noChangeShapeType="1"/>
            <a:stCxn id="79009" idx="2"/>
            <a:endCxn id="78994" idx="0"/>
          </p:cNvCxnSpPr>
          <p:nvPr/>
        </p:nvCxnSpPr>
        <p:spPr bwMode="auto">
          <a:xfrm>
            <a:off x="6269038" y="2673350"/>
            <a:ext cx="633412" cy="165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3" name="AutoShape 86"/>
          <p:cNvCxnSpPr>
            <a:cxnSpLocks noChangeShapeType="1"/>
            <a:stCxn id="79019" idx="2"/>
            <a:endCxn id="78856" idx="0"/>
          </p:cNvCxnSpPr>
          <p:nvPr/>
        </p:nvCxnSpPr>
        <p:spPr bwMode="auto">
          <a:xfrm flipH="1">
            <a:off x="269875" y="4483100"/>
            <a:ext cx="627063" cy="1373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84" name="AutoShape 87"/>
          <p:cNvCxnSpPr>
            <a:cxnSpLocks noChangeShapeType="1"/>
            <a:stCxn id="79023" idx="2"/>
            <a:endCxn id="78968" idx="0"/>
          </p:cNvCxnSpPr>
          <p:nvPr/>
        </p:nvCxnSpPr>
        <p:spPr bwMode="auto">
          <a:xfrm flipH="1">
            <a:off x="846138" y="4486275"/>
            <a:ext cx="500062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885" name="Group 88"/>
          <p:cNvGrpSpPr>
            <a:grpSpLocks/>
          </p:cNvGrpSpPr>
          <p:nvPr/>
        </p:nvGrpSpPr>
        <p:grpSpPr bwMode="auto">
          <a:xfrm>
            <a:off x="576263" y="5854700"/>
            <a:ext cx="538162" cy="360363"/>
            <a:chOff x="385" y="2720"/>
            <a:chExt cx="339" cy="227"/>
          </a:xfrm>
        </p:grpSpPr>
        <p:sp>
          <p:nvSpPr>
            <p:cNvPr id="78967" name="Rectangle 89"/>
            <p:cNvSpPr>
              <a:spLocks noChangeArrowheads="1"/>
            </p:cNvSpPr>
            <p:nvPr/>
          </p:nvSpPr>
          <p:spPr bwMode="auto">
            <a:xfrm>
              <a:off x="385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</a:t>
              </a:r>
            </a:p>
          </p:txBody>
        </p:sp>
        <p:sp>
          <p:nvSpPr>
            <p:cNvPr id="78968" name="Rectangle 90"/>
            <p:cNvSpPr>
              <a:spLocks noChangeArrowheads="1"/>
            </p:cNvSpPr>
            <p:nvPr/>
          </p:nvSpPr>
          <p:spPr bwMode="auto">
            <a:xfrm>
              <a:off x="498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11</a:t>
              </a:r>
            </a:p>
          </p:txBody>
        </p:sp>
        <p:sp>
          <p:nvSpPr>
            <p:cNvPr id="78969" name="Rectangle 91"/>
            <p:cNvSpPr>
              <a:spLocks noChangeArrowheads="1"/>
            </p:cNvSpPr>
            <p:nvPr/>
          </p:nvSpPr>
          <p:spPr bwMode="auto">
            <a:xfrm>
              <a:off x="611" y="2720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12</a:t>
              </a:r>
            </a:p>
          </p:txBody>
        </p:sp>
      </p:grpSp>
      <p:sp>
        <p:nvSpPr>
          <p:cNvPr id="78886" name="Rectangle 92"/>
          <p:cNvSpPr>
            <a:spLocks noChangeArrowheads="1"/>
          </p:cNvSpPr>
          <p:nvPr/>
        </p:nvSpPr>
        <p:spPr bwMode="auto">
          <a:xfrm>
            <a:off x="1152525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14</a:t>
            </a:r>
          </a:p>
        </p:txBody>
      </p:sp>
      <p:sp>
        <p:nvSpPr>
          <p:cNvPr id="78887" name="Rectangle 93"/>
          <p:cNvSpPr>
            <a:spLocks noChangeArrowheads="1"/>
          </p:cNvSpPr>
          <p:nvPr/>
        </p:nvSpPr>
        <p:spPr bwMode="auto">
          <a:xfrm>
            <a:off x="1331913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15</a:t>
            </a:r>
            <a:endParaRPr lang="en-US" altLang="tr-TR" b="1"/>
          </a:p>
        </p:txBody>
      </p:sp>
      <p:sp>
        <p:nvSpPr>
          <p:cNvPr id="78888" name="Rectangle 94"/>
          <p:cNvSpPr>
            <a:spLocks noChangeArrowheads="1"/>
          </p:cNvSpPr>
          <p:nvPr/>
        </p:nvSpPr>
        <p:spPr bwMode="auto">
          <a:xfrm>
            <a:off x="15113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16</a:t>
            </a:r>
            <a:endParaRPr lang="en-US" altLang="tr-TR" b="1"/>
          </a:p>
        </p:txBody>
      </p:sp>
      <p:sp>
        <p:nvSpPr>
          <p:cNvPr id="78889" name="Rectangle 95"/>
          <p:cNvSpPr>
            <a:spLocks noChangeArrowheads="1"/>
          </p:cNvSpPr>
          <p:nvPr/>
        </p:nvSpPr>
        <p:spPr bwMode="auto">
          <a:xfrm>
            <a:off x="1727200" y="5854700"/>
            <a:ext cx="1793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18</a:t>
            </a:r>
            <a:endParaRPr lang="en-US" altLang="tr-TR" b="1"/>
          </a:p>
        </p:txBody>
      </p:sp>
      <p:sp>
        <p:nvSpPr>
          <p:cNvPr id="78890" name="Rectangle 96"/>
          <p:cNvSpPr>
            <a:spLocks noChangeArrowheads="1"/>
          </p:cNvSpPr>
          <p:nvPr/>
        </p:nvSpPr>
        <p:spPr bwMode="auto">
          <a:xfrm>
            <a:off x="1906588" y="5854700"/>
            <a:ext cx="17938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b="1"/>
              <a:t>19</a:t>
            </a:r>
            <a:endParaRPr lang="en-US" altLang="tr-TR" b="1"/>
          </a:p>
        </p:txBody>
      </p:sp>
      <p:grpSp>
        <p:nvGrpSpPr>
          <p:cNvPr id="78891" name="Group 97"/>
          <p:cNvGrpSpPr>
            <a:grpSpLocks/>
          </p:cNvGrpSpPr>
          <p:nvPr/>
        </p:nvGrpSpPr>
        <p:grpSpPr bwMode="auto">
          <a:xfrm>
            <a:off x="2303463" y="5854700"/>
            <a:ext cx="538162" cy="360363"/>
            <a:chOff x="680" y="3173"/>
            <a:chExt cx="339" cy="227"/>
          </a:xfrm>
        </p:grpSpPr>
        <p:sp>
          <p:nvSpPr>
            <p:cNvPr id="78964" name="Rectangle 9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27</a:t>
              </a:r>
              <a:endParaRPr lang="en-US" altLang="tr-TR" b="1"/>
            </a:p>
          </p:txBody>
        </p:sp>
        <p:sp>
          <p:nvSpPr>
            <p:cNvPr id="78965" name="Rectangle 9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29</a:t>
              </a:r>
              <a:endParaRPr lang="en-US" altLang="tr-TR" b="1"/>
            </a:p>
          </p:txBody>
        </p:sp>
        <p:sp>
          <p:nvSpPr>
            <p:cNvPr id="78966" name="Rectangle 10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32</a:t>
              </a:r>
              <a:endParaRPr lang="en-US" altLang="tr-TR" b="1"/>
            </a:p>
          </p:txBody>
        </p:sp>
      </p:grpSp>
      <p:grpSp>
        <p:nvGrpSpPr>
          <p:cNvPr id="78892" name="Group 101"/>
          <p:cNvGrpSpPr>
            <a:grpSpLocks/>
          </p:cNvGrpSpPr>
          <p:nvPr/>
        </p:nvGrpSpPr>
        <p:grpSpPr bwMode="auto">
          <a:xfrm>
            <a:off x="2879725" y="5854700"/>
            <a:ext cx="538163" cy="360363"/>
            <a:chOff x="680" y="3173"/>
            <a:chExt cx="339" cy="227"/>
          </a:xfrm>
        </p:grpSpPr>
        <p:sp>
          <p:nvSpPr>
            <p:cNvPr id="78961" name="Rectangle 102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40</a:t>
              </a:r>
              <a:endParaRPr lang="en-US" altLang="tr-TR" b="1"/>
            </a:p>
          </p:txBody>
        </p:sp>
        <p:sp>
          <p:nvSpPr>
            <p:cNvPr id="78962" name="Rectangle 103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41</a:t>
              </a:r>
              <a:endParaRPr lang="en-US" altLang="tr-TR" b="1"/>
            </a:p>
          </p:txBody>
        </p:sp>
        <p:sp>
          <p:nvSpPr>
            <p:cNvPr id="78963" name="Rectangle 104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42</a:t>
              </a:r>
              <a:endParaRPr lang="en-US" altLang="tr-TR" b="1"/>
            </a:p>
          </p:txBody>
        </p:sp>
      </p:grpSp>
      <p:grpSp>
        <p:nvGrpSpPr>
          <p:cNvPr id="78893" name="Group 105"/>
          <p:cNvGrpSpPr>
            <a:grpSpLocks/>
          </p:cNvGrpSpPr>
          <p:nvPr/>
        </p:nvGrpSpPr>
        <p:grpSpPr bwMode="auto">
          <a:xfrm>
            <a:off x="3455988" y="5854700"/>
            <a:ext cx="538162" cy="360363"/>
            <a:chOff x="680" y="3173"/>
            <a:chExt cx="339" cy="227"/>
          </a:xfrm>
        </p:grpSpPr>
        <p:sp>
          <p:nvSpPr>
            <p:cNvPr id="78958" name="Rectangle 106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45</a:t>
              </a:r>
              <a:endParaRPr lang="en-US" altLang="tr-TR" b="1"/>
            </a:p>
          </p:txBody>
        </p:sp>
        <p:sp>
          <p:nvSpPr>
            <p:cNvPr id="78959" name="Rectangle 107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47</a:t>
              </a:r>
              <a:endParaRPr lang="en-US" altLang="tr-TR" b="1"/>
            </a:p>
          </p:txBody>
        </p:sp>
        <p:sp>
          <p:nvSpPr>
            <p:cNvPr id="78960" name="Rectangle 108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48</a:t>
              </a:r>
              <a:endParaRPr lang="en-US" altLang="tr-TR" b="1"/>
            </a:p>
          </p:txBody>
        </p:sp>
      </p:grpSp>
      <p:grpSp>
        <p:nvGrpSpPr>
          <p:cNvPr id="78894" name="Group 109"/>
          <p:cNvGrpSpPr>
            <a:grpSpLocks/>
          </p:cNvGrpSpPr>
          <p:nvPr/>
        </p:nvGrpSpPr>
        <p:grpSpPr bwMode="auto">
          <a:xfrm>
            <a:off x="4030663" y="5854700"/>
            <a:ext cx="538162" cy="360363"/>
            <a:chOff x="680" y="3173"/>
            <a:chExt cx="339" cy="227"/>
          </a:xfrm>
        </p:grpSpPr>
        <p:sp>
          <p:nvSpPr>
            <p:cNvPr id="78955" name="Rectangle 11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50</a:t>
              </a:r>
              <a:endParaRPr lang="en-US" altLang="tr-TR" b="1"/>
            </a:p>
          </p:txBody>
        </p:sp>
        <p:sp>
          <p:nvSpPr>
            <p:cNvPr id="78956" name="Rectangle 11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51</a:t>
              </a:r>
              <a:endParaRPr lang="en-US" altLang="tr-TR" b="1"/>
            </a:p>
          </p:txBody>
        </p:sp>
        <p:sp>
          <p:nvSpPr>
            <p:cNvPr id="78957" name="Rectangle 11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52</a:t>
              </a:r>
              <a:endParaRPr lang="en-US" altLang="tr-TR" b="1"/>
            </a:p>
          </p:txBody>
        </p:sp>
      </p:grpSp>
      <p:grpSp>
        <p:nvGrpSpPr>
          <p:cNvPr id="78895" name="Group 113"/>
          <p:cNvGrpSpPr>
            <a:grpSpLocks/>
          </p:cNvGrpSpPr>
          <p:nvPr/>
        </p:nvGrpSpPr>
        <p:grpSpPr bwMode="auto">
          <a:xfrm>
            <a:off x="4606925" y="5854700"/>
            <a:ext cx="538163" cy="360363"/>
            <a:chOff x="680" y="3173"/>
            <a:chExt cx="339" cy="227"/>
          </a:xfrm>
        </p:grpSpPr>
        <p:sp>
          <p:nvSpPr>
            <p:cNvPr id="78952" name="Rectangle 114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54</a:t>
              </a:r>
              <a:endParaRPr lang="en-US" altLang="tr-TR" b="1"/>
            </a:p>
          </p:txBody>
        </p:sp>
        <p:sp>
          <p:nvSpPr>
            <p:cNvPr id="78953" name="Rectangle 115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55</a:t>
              </a:r>
              <a:endParaRPr lang="en-US" altLang="tr-TR" b="1"/>
            </a:p>
          </p:txBody>
        </p:sp>
        <p:sp>
          <p:nvSpPr>
            <p:cNvPr id="78954" name="Rectangle 116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57</a:t>
              </a:r>
              <a:endParaRPr lang="en-US" altLang="tr-TR" b="1"/>
            </a:p>
          </p:txBody>
        </p:sp>
      </p:grpSp>
      <p:grpSp>
        <p:nvGrpSpPr>
          <p:cNvPr id="78896" name="Group 117"/>
          <p:cNvGrpSpPr>
            <a:grpSpLocks/>
          </p:cNvGrpSpPr>
          <p:nvPr/>
        </p:nvGrpSpPr>
        <p:grpSpPr bwMode="auto">
          <a:xfrm>
            <a:off x="5183188" y="5854700"/>
            <a:ext cx="538162" cy="360363"/>
            <a:chOff x="680" y="3173"/>
            <a:chExt cx="339" cy="227"/>
          </a:xfrm>
        </p:grpSpPr>
        <p:sp>
          <p:nvSpPr>
            <p:cNvPr id="78949" name="Rectangle 11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60</a:t>
              </a:r>
              <a:endParaRPr lang="en-US" altLang="tr-TR" b="1"/>
            </a:p>
          </p:txBody>
        </p:sp>
        <p:sp>
          <p:nvSpPr>
            <p:cNvPr id="78950" name="Rectangle 11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61</a:t>
              </a:r>
              <a:endParaRPr lang="en-US" altLang="tr-TR" b="1"/>
            </a:p>
          </p:txBody>
        </p:sp>
        <p:sp>
          <p:nvSpPr>
            <p:cNvPr id="78951" name="Rectangle 12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63</a:t>
              </a:r>
              <a:endParaRPr lang="en-US" altLang="tr-TR" b="1"/>
            </a:p>
          </p:txBody>
        </p:sp>
      </p:grpSp>
      <p:grpSp>
        <p:nvGrpSpPr>
          <p:cNvPr id="78897" name="Group 122"/>
          <p:cNvGrpSpPr>
            <a:grpSpLocks/>
          </p:cNvGrpSpPr>
          <p:nvPr/>
        </p:nvGrpSpPr>
        <p:grpSpPr bwMode="auto">
          <a:xfrm>
            <a:off x="6464300" y="5854700"/>
            <a:ext cx="358775" cy="360363"/>
            <a:chOff x="3990" y="3688"/>
            <a:chExt cx="226" cy="227"/>
          </a:xfrm>
        </p:grpSpPr>
        <p:sp>
          <p:nvSpPr>
            <p:cNvPr id="78947" name="Rectangle 123"/>
            <p:cNvSpPr>
              <a:spLocks noChangeArrowheads="1"/>
            </p:cNvSpPr>
            <p:nvPr/>
          </p:nvSpPr>
          <p:spPr bwMode="auto">
            <a:xfrm>
              <a:off x="3990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73</a:t>
              </a:r>
              <a:endParaRPr lang="en-US" altLang="tr-TR" b="1"/>
            </a:p>
          </p:txBody>
        </p:sp>
        <p:sp>
          <p:nvSpPr>
            <p:cNvPr id="78948" name="Rectangle 124"/>
            <p:cNvSpPr>
              <a:spLocks noChangeArrowheads="1"/>
            </p:cNvSpPr>
            <p:nvPr/>
          </p:nvSpPr>
          <p:spPr bwMode="auto">
            <a:xfrm>
              <a:off x="4103" y="3688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76</a:t>
              </a:r>
              <a:endParaRPr lang="en-US" altLang="tr-TR" b="1"/>
            </a:p>
          </p:txBody>
        </p:sp>
      </p:grpSp>
      <p:grpSp>
        <p:nvGrpSpPr>
          <p:cNvPr id="78898" name="Group 125"/>
          <p:cNvGrpSpPr>
            <a:grpSpLocks/>
          </p:cNvGrpSpPr>
          <p:nvPr/>
        </p:nvGrpSpPr>
        <p:grpSpPr bwMode="auto">
          <a:xfrm>
            <a:off x="6910388" y="5854700"/>
            <a:ext cx="538162" cy="360363"/>
            <a:chOff x="680" y="3173"/>
            <a:chExt cx="339" cy="227"/>
          </a:xfrm>
        </p:grpSpPr>
        <p:sp>
          <p:nvSpPr>
            <p:cNvPr id="78944" name="Rectangle 126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78</a:t>
              </a:r>
              <a:endParaRPr lang="en-US" altLang="tr-TR" b="1"/>
            </a:p>
          </p:txBody>
        </p:sp>
        <p:sp>
          <p:nvSpPr>
            <p:cNvPr id="78945" name="Rectangle 127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79</a:t>
              </a:r>
              <a:endParaRPr lang="en-US" altLang="tr-TR" b="1"/>
            </a:p>
          </p:txBody>
        </p:sp>
        <p:sp>
          <p:nvSpPr>
            <p:cNvPr id="78946" name="Rectangle 128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81</a:t>
              </a:r>
              <a:endParaRPr lang="en-US" altLang="tr-TR" b="1"/>
            </a:p>
          </p:txBody>
        </p:sp>
      </p:grpSp>
      <p:grpSp>
        <p:nvGrpSpPr>
          <p:cNvPr id="78899" name="Group 129"/>
          <p:cNvGrpSpPr>
            <a:grpSpLocks/>
          </p:cNvGrpSpPr>
          <p:nvPr/>
        </p:nvGrpSpPr>
        <p:grpSpPr bwMode="auto">
          <a:xfrm>
            <a:off x="7486650" y="5854700"/>
            <a:ext cx="538163" cy="360363"/>
            <a:chOff x="680" y="3173"/>
            <a:chExt cx="339" cy="227"/>
          </a:xfrm>
        </p:grpSpPr>
        <p:sp>
          <p:nvSpPr>
            <p:cNvPr id="78941" name="Rectangle 130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84</a:t>
              </a:r>
              <a:endParaRPr lang="en-US" altLang="tr-TR" b="1"/>
            </a:p>
          </p:txBody>
        </p:sp>
        <p:sp>
          <p:nvSpPr>
            <p:cNvPr id="78942" name="Rectangle 131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85</a:t>
              </a:r>
              <a:endParaRPr lang="en-US" altLang="tr-TR" b="1"/>
            </a:p>
          </p:txBody>
        </p:sp>
        <p:sp>
          <p:nvSpPr>
            <p:cNvPr id="78943" name="Rectangle 132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86</a:t>
              </a:r>
              <a:endParaRPr lang="en-US" altLang="tr-TR" b="1"/>
            </a:p>
          </p:txBody>
        </p:sp>
      </p:grpSp>
      <p:grpSp>
        <p:nvGrpSpPr>
          <p:cNvPr id="78900" name="Group 133"/>
          <p:cNvGrpSpPr>
            <a:grpSpLocks/>
          </p:cNvGrpSpPr>
          <p:nvPr/>
        </p:nvGrpSpPr>
        <p:grpSpPr bwMode="auto">
          <a:xfrm>
            <a:off x="8061325" y="5854700"/>
            <a:ext cx="538163" cy="360363"/>
            <a:chOff x="680" y="3173"/>
            <a:chExt cx="339" cy="227"/>
          </a:xfrm>
        </p:grpSpPr>
        <p:sp>
          <p:nvSpPr>
            <p:cNvPr id="78938" name="Rectangle 134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89</a:t>
              </a:r>
              <a:endParaRPr lang="en-US" altLang="tr-TR" b="1"/>
            </a:p>
          </p:txBody>
        </p:sp>
        <p:sp>
          <p:nvSpPr>
            <p:cNvPr id="78939" name="Rectangle 135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90</a:t>
              </a:r>
              <a:endParaRPr lang="en-US" altLang="tr-TR" b="1"/>
            </a:p>
          </p:txBody>
        </p:sp>
        <p:sp>
          <p:nvSpPr>
            <p:cNvPr id="78940" name="Rectangle 136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92</a:t>
              </a:r>
              <a:endParaRPr lang="en-US" altLang="tr-TR" b="1"/>
            </a:p>
          </p:txBody>
        </p:sp>
      </p:grpSp>
      <p:cxnSp>
        <p:nvCxnSpPr>
          <p:cNvPr id="78901" name="AutoShape 137"/>
          <p:cNvCxnSpPr>
            <a:cxnSpLocks noChangeShapeType="1"/>
            <a:stCxn id="79021" idx="2"/>
            <a:endCxn id="78887" idx="0"/>
          </p:cNvCxnSpPr>
          <p:nvPr/>
        </p:nvCxnSpPr>
        <p:spPr bwMode="auto">
          <a:xfrm flipH="1">
            <a:off x="1422400" y="4483100"/>
            <a:ext cx="373063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2" name="AutoShape 138"/>
          <p:cNvCxnSpPr>
            <a:cxnSpLocks noChangeShapeType="1"/>
            <a:stCxn id="79017" idx="2"/>
            <a:endCxn id="78890" idx="0"/>
          </p:cNvCxnSpPr>
          <p:nvPr/>
        </p:nvCxnSpPr>
        <p:spPr bwMode="auto">
          <a:xfrm flipH="1">
            <a:off x="1997075" y="4486275"/>
            <a:ext cx="249238" cy="136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3" name="AutoShape 139"/>
          <p:cNvCxnSpPr>
            <a:cxnSpLocks noChangeShapeType="1"/>
            <a:stCxn id="78980" idx="2"/>
            <a:endCxn id="78965" idx="0"/>
          </p:cNvCxnSpPr>
          <p:nvPr/>
        </p:nvCxnSpPr>
        <p:spPr bwMode="auto">
          <a:xfrm flipH="1">
            <a:off x="2573338" y="4498975"/>
            <a:ext cx="176212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4" name="AutoShape 140"/>
          <p:cNvCxnSpPr>
            <a:cxnSpLocks noChangeShapeType="1"/>
            <a:stCxn id="78984" idx="2"/>
            <a:endCxn id="78962" idx="0"/>
          </p:cNvCxnSpPr>
          <p:nvPr/>
        </p:nvCxnSpPr>
        <p:spPr bwMode="auto">
          <a:xfrm flipH="1">
            <a:off x="3149600" y="4497388"/>
            <a:ext cx="492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5" name="AutoShape 141"/>
          <p:cNvCxnSpPr>
            <a:cxnSpLocks noChangeShapeType="1"/>
            <a:stCxn id="78982" idx="2"/>
            <a:endCxn id="78959" idx="0"/>
          </p:cNvCxnSpPr>
          <p:nvPr/>
        </p:nvCxnSpPr>
        <p:spPr bwMode="auto">
          <a:xfrm>
            <a:off x="3648075" y="4498975"/>
            <a:ext cx="77788" cy="135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6" name="AutoShape 142"/>
          <p:cNvCxnSpPr>
            <a:cxnSpLocks noChangeShapeType="1"/>
            <a:stCxn id="78978" idx="2"/>
            <a:endCxn id="78956" idx="0"/>
          </p:cNvCxnSpPr>
          <p:nvPr/>
        </p:nvCxnSpPr>
        <p:spPr bwMode="auto">
          <a:xfrm>
            <a:off x="4098925" y="4497388"/>
            <a:ext cx="201613" cy="1357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7" name="AutoShape 143"/>
          <p:cNvCxnSpPr>
            <a:cxnSpLocks noChangeShapeType="1"/>
            <a:stCxn id="78988" idx="2"/>
            <a:endCxn id="78953" idx="0"/>
          </p:cNvCxnSpPr>
          <p:nvPr/>
        </p:nvCxnSpPr>
        <p:spPr bwMode="auto">
          <a:xfrm>
            <a:off x="4433888" y="4513263"/>
            <a:ext cx="442912" cy="134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8" name="AutoShape 144"/>
          <p:cNvCxnSpPr>
            <a:cxnSpLocks noChangeShapeType="1"/>
            <a:stCxn id="78992" idx="2"/>
            <a:endCxn id="78950" idx="0"/>
          </p:cNvCxnSpPr>
          <p:nvPr/>
        </p:nvCxnSpPr>
        <p:spPr bwMode="auto">
          <a:xfrm>
            <a:off x="4883150" y="4511675"/>
            <a:ext cx="569913" cy="1343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09" name="AutoShape 145"/>
          <p:cNvCxnSpPr>
            <a:cxnSpLocks noChangeShapeType="1"/>
            <a:stCxn id="78990" idx="2"/>
            <a:endCxn id="78928" idx="0"/>
          </p:cNvCxnSpPr>
          <p:nvPr/>
        </p:nvCxnSpPr>
        <p:spPr bwMode="auto">
          <a:xfrm>
            <a:off x="5548313" y="4525963"/>
            <a:ext cx="330200" cy="1322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0" name="AutoShape 146"/>
          <p:cNvCxnSpPr>
            <a:cxnSpLocks noChangeShapeType="1"/>
            <a:stCxn id="78986" idx="2"/>
            <a:endCxn id="78948" idx="0"/>
          </p:cNvCxnSpPr>
          <p:nvPr/>
        </p:nvCxnSpPr>
        <p:spPr bwMode="auto">
          <a:xfrm>
            <a:off x="5999163" y="4524375"/>
            <a:ext cx="735012" cy="133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8911" name="Group 147"/>
          <p:cNvGrpSpPr>
            <a:grpSpLocks/>
          </p:cNvGrpSpPr>
          <p:nvPr/>
        </p:nvGrpSpPr>
        <p:grpSpPr bwMode="auto">
          <a:xfrm>
            <a:off x="8510588" y="5418138"/>
            <a:ext cx="538162" cy="360362"/>
            <a:chOff x="680" y="3173"/>
            <a:chExt cx="339" cy="227"/>
          </a:xfrm>
        </p:grpSpPr>
        <p:sp>
          <p:nvSpPr>
            <p:cNvPr id="78935" name="Rectangle 148"/>
            <p:cNvSpPr>
              <a:spLocks noChangeArrowheads="1"/>
            </p:cNvSpPr>
            <p:nvPr/>
          </p:nvSpPr>
          <p:spPr bwMode="auto">
            <a:xfrm>
              <a:off x="680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94</a:t>
              </a:r>
              <a:endParaRPr lang="en-US" altLang="tr-TR" b="1"/>
            </a:p>
          </p:txBody>
        </p:sp>
        <p:sp>
          <p:nvSpPr>
            <p:cNvPr id="78936" name="Rectangle 149"/>
            <p:cNvSpPr>
              <a:spLocks noChangeArrowheads="1"/>
            </p:cNvSpPr>
            <p:nvPr/>
          </p:nvSpPr>
          <p:spPr bwMode="auto">
            <a:xfrm>
              <a:off x="793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97</a:t>
              </a:r>
              <a:endParaRPr lang="en-US" altLang="tr-TR" b="1"/>
            </a:p>
          </p:txBody>
        </p:sp>
        <p:sp>
          <p:nvSpPr>
            <p:cNvPr id="78937" name="Rectangle 150"/>
            <p:cNvSpPr>
              <a:spLocks noChangeArrowheads="1"/>
            </p:cNvSpPr>
            <p:nvPr/>
          </p:nvSpPr>
          <p:spPr bwMode="auto">
            <a:xfrm>
              <a:off x="906" y="3173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99</a:t>
              </a:r>
              <a:endParaRPr lang="en-US" altLang="tr-TR" b="1"/>
            </a:p>
          </p:txBody>
        </p:sp>
      </p:grpSp>
      <p:cxnSp>
        <p:nvCxnSpPr>
          <p:cNvPr id="78912" name="AutoShape 151"/>
          <p:cNvCxnSpPr>
            <a:cxnSpLocks noChangeShapeType="1"/>
            <a:stCxn id="79003" idx="2"/>
            <a:endCxn id="78945" idx="0"/>
          </p:cNvCxnSpPr>
          <p:nvPr/>
        </p:nvCxnSpPr>
        <p:spPr bwMode="auto">
          <a:xfrm>
            <a:off x="6226175" y="4527550"/>
            <a:ext cx="954088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3" name="AutoShape 152"/>
          <p:cNvCxnSpPr>
            <a:cxnSpLocks noChangeShapeType="1"/>
            <a:stCxn id="79007" idx="2"/>
            <a:endCxn id="78942" idx="0"/>
          </p:cNvCxnSpPr>
          <p:nvPr/>
        </p:nvCxnSpPr>
        <p:spPr bwMode="auto">
          <a:xfrm>
            <a:off x="6675438" y="4525963"/>
            <a:ext cx="1081087" cy="1328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4" name="AutoShape 153"/>
          <p:cNvCxnSpPr>
            <a:cxnSpLocks noChangeShapeType="1"/>
            <a:stCxn id="79005" idx="2"/>
            <a:endCxn id="78939" idx="0"/>
          </p:cNvCxnSpPr>
          <p:nvPr/>
        </p:nvCxnSpPr>
        <p:spPr bwMode="auto">
          <a:xfrm>
            <a:off x="7124700" y="4527550"/>
            <a:ext cx="1206500" cy="132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15" name="AutoShape 154"/>
          <p:cNvCxnSpPr>
            <a:cxnSpLocks noChangeShapeType="1"/>
            <a:stCxn id="79001" idx="2"/>
            <a:endCxn id="78936" idx="0"/>
          </p:cNvCxnSpPr>
          <p:nvPr/>
        </p:nvCxnSpPr>
        <p:spPr bwMode="auto">
          <a:xfrm>
            <a:off x="7575550" y="4525963"/>
            <a:ext cx="1204913" cy="892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16" name="Rectangle 155"/>
          <p:cNvSpPr>
            <a:spLocks noChangeArrowheads="1"/>
          </p:cNvSpPr>
          <p:nvPr/>
        </p:nvSpPr>
        <p:spPr bwMode="auto">
          <a:xfrm>
            <a:off x="4111625" y="1425575"/>
            <a:ext cx="360363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53</a:t>
            </a:r>
            <a:endParaRPr lang="en-US" altLang="tr-TR" sz="1800" b="1"/>
          </a:p>
        </p:txBody>
      </p:sp>
      <p:grpSp>
        <p:nvGrpSpPr>
          <p:cNvPr id="78917" name="Group 156"/>
          <p:cNvGrpSpPr>
            <a:grpSpLocks/>
          </p:cNvGrpSpPr>
          <p:nvPr/>
        </p:nvGrpSpPr>
        <p:grpSpPr bwMode="auto">
          <a:xfrm>
            <a:off x="4022725" y="1425575"/>
            <a:ext cx="90488" cy="360363"/>
            <a:chOff x="680" y="906"/>
            <a:chExt cx="57" cy="227"/>
          </a:xfrm>
        </p:grpSpPr>
        <p:sp>
          <p:nvSpPr>
            <p:cNvPr id="78933" name="Rectangle 15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34" name="AutoShape 15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grpSp>
        <p:nvGrpSpPr>
          <p:cNvPr id="78918" name="Group 159"/>
          <p:cNvGrpSpPr>
            <a:grpSpLocks/>
          </p:cNvGrpSpPr>
          <p:nvPr/>
        </p:nvGrpSpPr>
        <p:grpSpPr bwMode="auto">
          <a:xfrm>
            <a:off x="4471988" y="1423988"/>
            <a:ext cx="90487" cy="360362"/>
            <a:chOff x="680" y="906"/>
            <a:chExt cx="57" cy="227"/>
          </a:xfrm>
        </p:grpSpPr>
        <p:sp>
          <p:nvSpPr>
            <p:cNvPr id="78931" name="Rectangle 160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32" name="AutoShape 161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8919" name="AutoShape 162"/>
          <p:cNvCxnSpPr>
            <a:cxnSpLocks noChangeShapeType="1"/>
            <a:stCxn id="78934" idx="3"/>
            <a:endCxn id="78865" idx="0"/>
          </p:cNvCxnSpPr>
          <p:nvPr/>
        </p:nvCxnSpPr>
        <p:spPr bwMode="auto">
          <a:xfrm flipH="1">
            <a:off x="2454275" y="1606550"/>
            <a:ext cx="1592263" cy="842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920" name="AutoShape 163"/>
          <p:cNvCxnSpPr>
            <a:cxnSpLocks noChangeShapeType="1"/>
            <a:stCxn id="78932" idx="3"/>
            <a:endCxn id="79012" idx="0"/>
          </p:cNvCxnSpPr>
          <p:nvPr/>
        </p:nvCxnSpPr>
        <p:spPr bwMode="auto">
          <a:xfrm>
            <a:off x="4514850" y="1585913"/>
            <a:ext cx="1306513" cy="887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1" name="Text Box 164"/>
          <p:cNvSpPr txBox="1">
            <a:spLocks noChangeArrowheads="1"/>
          </p:cNvSpPr>
          <p:nvPr/>
        </p:nvSpPr>
        <p:spPr bwMode="auto">
          <a:xfrm>
            <a:off x="377825" y="1323975"/>
            <a:ext cx="185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69 removed...</a:t>
            </a:r>
          </a:p>
        </p:txBody>
      </p:sp>
      <p:sp>
        <p:nvSpPr>
          <p:cNvPr id="78922" name="Rectangle 165"/>
          <p:cNvSpPr>
            <a:spLocks noChangeArrowheads="1"/>
          </p:cNvSpPr>
          <p:nvPr/>
        </p:nvSpPr>
        <p:spPr bwMode="auto">
          <a:xfrm>
            <a:off x="5403850" y="2468563"/>
            <a:ext cx="360363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tr-TR" altLang="tr-TR" sz="1800" b="1"/>
              <a:t>67</a:t>
            </a:r>
            <a:endParaRPr lang="en-US" altLang="tr-TR" sz="1800" b="1"/>
          </a:p>
        </p:txBody>
      </p:sp>
      <p:grpSp>
        <p:nvGrpSpPr>
          <p:cNvPr id="78923" name="Group 166"/>
          <p:cNvGrpSpPr>
            <a:grpSpLocks/>
          </p:cNvGrpSpPr>
          <p:nvPr/>
        </p:nvGrpSpPr>
        <p:grpSpPr bwMode="auto">
          <a:xfrm>
            <a:off x="5314950" y="2468563"/>
            <a:ext cx="90488" cy="360362"/>
            <a:chOff x="680" y="906"/>
            <a:chExt cx="57" cy="227"/>
          </a:xfrm>
        </p:grpSpPr>
        <p:sp>
          <p:nvSpPr>
            <p:cNvPr id="78929" name="Rectangle 167"/>
            <p:cNvSpPr>
              <a:spLocks noChangeArrowheads="1"/>
            </p:cNvSpPr>
            <p:nvPr/>
          </p:nvSpPr>
          <p:spPr bwMode="auto">
            <a:xfrm>
              <a:off x="680" y="906"/>
              <a:ext cx="57" cy="22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tr-TR" altLang="tr-TR" sz="1800" b="1"/>
            </a:p>
          </p:txBody>
        </p:sp>
        <p:sp>
          <p:nvSpPr>
            <p:cNvPr id="78930" name="AutoShape 168"/>
            <p:cNvSpPr>
              <a:spLocks noChangeArrowheads="1"/>
            </p:cNvSpPr>
            <p:nvPr/>
          </p:nvSpPr>
          <p:spPr bwMode="auto">
            <a:xfrm>
              <a:off x="695" y="1008"/>
              <a:ext cx="23" cy="23"/>
            </a:xfrm>
            <a:prstGeom prst="octagon">
              <a:avLst>
                <a:gd name="adj" fmla="val 3541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</p:grpSp>
      <p:cxnSp>
        <p:nvCxnSpPr>
          <p:cNvPr id="78924" name="AutoShape 169"/>
          <p:cNvCxnSpPr>
            <a:cxnSpLocks noChangeShapeType="1"/>
            <a:stCxn id="78872" idx="0"/>
            <a:endCxn id="78930" idx="3"/>
          </p:cNvCxnSpPr>
          <p:nvPr/>
        </p:nvCxnSpPr>
        <p:spPr bwMode="auto">
          <a:xfrm flipV="1">
            <a:off x="4660900" y="2630488"/>
            <a:ext cx="696913" cy="168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925" name="Text Box 176"/>
          <p:cNvSpPr txBox="1">
            <a:spLocks noChangeArrowheads="1"/>
          </p:cNvSpPr>
          <p:nvPr/>
        </p:nvSpPr>
        <p:spPr bwMode="auto">
          <a:xfrm>
            <a:off x="5919788" y="1392238"/>
            <a:ext cx="267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 i="1"/>
              <a:t>Case 2c recursively </a:t>
            </a:r>
          </a:p>
          <a:p>
            <a:pPr eaLnBrk="1" hangingPunct="1"/>
            <a:r>
              <a:rPr lang="tr-TR" altLang="tr-TR" sz="2400" b="1" i="1"/>
              <a:t>followed by case 1</a:t>
            </a:r>
          </a:p>
        </p:txBody>
      </p:sp>
      <p:grpSp>
        <p:nvGrpSpPr>
          <p:cNvPr id="78926" name="Group 181"/>
          <p:cNvGrpSpPr>
            <a:grpSpLocks/>
          </p:cNvGrpSpPr>
          <p:nvPr/>
        </p:nvGrpSpPr>
        <p:grpSpPr bwMode="auto">
          <a:xfrm>
            <a:off x="5788025" y="5848350"/>
            <a:ext cx="361950" cy="360363"/>
            <a:chOff x="3810" y="3967"/>
            <a:chExt cx="228" cy="227"/>
          </a:xfrm>
        </p:grpSpPr>
        <p:sp>
          <p:nvSpPr>
            <p:cNvPr id="78927" name="Rectangle 182"/>
            <p:cNvSpPr>
              <a:spLocks noChangeArrowheads="1"/>
            </p:cNvSpPr>
            <p:nvPr/>
          </p:nvSpPr>
          <p:spPr bwMode="auto">
            <a:xfrm>
              <a:off x="3925" y="3967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70</a:t>
              </a:r>
              <a:endParaRPr lang="en-US" altLang="tr-TR" b="1"/>
            </a:p>
          </p:txBody>
        </p:sp>
        <p:sp>
          <p:nvSpPr>
            <p:cNvPr id="78928" name="Rectangle 183"/>
            <p:cNvSpPr>
              <a:spLocks noChangeArrowheads="1"/>
            </p:cNvSpPr>
            <p:nvPr/>
          </p:nvSpPr>
          <p:spPr bwMode="auto">
            <a:xfrm>
              <a:off x="3810" y="3967"/>
              <a:ext cx="113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/>
                <a:t>68</a:t>
              </a:r>
              <a:endParaRPr lang="en-US" altLang="tr-TR" b="1"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085999-3E2D-45C7-8F86-5704F69DBF73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052685-8BF5-45A9-8B3A-91E75522BE60}" type="slidenum">
              <a:rPr lang="en-US" altLang="tr-TR"/>
              <a:pPr eaLnBrk="1" hangingPunct="1"/>
              <a:t>77</a:t>
            </a:fld>
            <a:endParaRPr lang="en-US" altLang="tr-TR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Red-Black Trees (RBTs)</a:t>
            </a:r>
            <a:endParaRPr lang="en-US" altLang="tr-TR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800"/>
              <a:t>A Red-Black tree (RBT) is a BST with an additional bit “color” information in each node.</a:t>
            </a:r>
          </a:p>
          <a:p>
            <a:pPr eaLnBrk="1" hangingPunct="1"/>
            <a:r>
              <a:rPr lang="tr-TR" altLang="tr-TR" sz="2800"/>
              <a:t>Coloring of nodes is based upon some rules defined in the next slide.</a:t>
            </a:r>
          </a:p>
          <a:p>
            <a:pPr eaLnBrk="1" hangingPunct="1"/>
            <a:r>
              <a:rPr lang="tr-TR" altLang="tr-TR" sz="2800"/>
              <a:t>By putting limits to the coloring of nodes on a path from root to a leaf, RBTs control the  length of any such paths and provide an approximate balance.  This balance property of RBTs is their desired property. </a:t>
            </a:r>
            <a:endParaRPr lang="en-US" altLang="tr-TR" sz="280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085999-3E2D-45C7-8F86-5704F69DBF73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052685-8BF5-45A9-8B3A-91E75522BE60}" type="slidenum">
              <a:rPr lang="en-US" altLang="tr-TR"/>
              <a:pPr eaLnBrk="1" hangingPunct="1"/>
              <a:t>78</a:t>
            </a:fld>
            <a:endParaRPr lang="en-US" altLang="tr-TR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Red-Black Properties</a:t>
            </a:r>
            <a:endParaRPr lang="en-US" altLang="tr-TR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800" dirty="0"/>
              <a:t>Every node is either </a:t>
            </a:r>
            <a:r>
              <a:rPr lang="tr-TR" altLang="tr-TR" sz="2800" b="1" i="1" dirty="0">
                <a:solidFill>
                  <a:srgbClr val="FF0000"/>
                </a:solidFill>
              </a:rPr>
              <a:t>red</a:t>
            </a:r>
            <a:r>
              <a:rPr lang="tr-TR" altLang="tr-TR" sz="2800" dirty="0"/>
              <a:t> or </a:t>
            </a:r>
            <a:r>
              <a:rPr lang="tr-TR" altLang="tr-TR" sz="2800" b="1" i="1" dirty="0"/>
              <a:t>black</a:t>
            </a:r>
            <a:r>
              <a:rPr lang="tr-TR" altLang="tr-TR" sz="2800" dirty="0"/>
              <a:t>.</a:t>
            </a:r>
            <a:endParaRPr lang="tr-TR" altLang="tr-TR" sz="2800" i="1" dirty="0"/>
          </a:p>
          <a:p>
            <a:pPr eaLnBrk="1" hangingPunct="1"/>
            <a:r>
              <a:rPr lang="tr-TR" altLang="tr-TR" sz="2800" dirty="0"/>
              <a:t>The root is </a:t>
            </a:r>
            <a:r>
              <a:rPr lang="tr-TR" altLang="tr-TR" sz="2800" b="1" i="1" dirty="0"/>
              <a:t>black</a:t>
            </a:r>
            <a:r>
              <a:rPr lang="tr-TR" altLang="tr-TR" sz="2800" dirty="0"/>
              <a:t>.</a:t>
            </a:r>
          </a:p>
          <a:p>
            <a:pPr eaLnBrk="1" hangingPunct="1"/>
            <a:r>
              <a:rPr lang="tr-TR" altLang="tr-TR" sz="2800" dirty="0"/>
              <a:t>Every leaf (NIL) is </a:t>
            </a:r>
            <a:r>
              <a:rPr lang="tr-TR" altLang="tr-TR" sz="2800" b="1" i="1" dirty="0"/>
              <a:t>black</a:t>
            </a:r>
            <a:r>
              <a:rPr lang="tr-TR" altLang="tr-TR" sz="2800" dirty="0"/>
              <a:t>.</a:t>
            </a:r>
          </a:p>
          <a:p>
            <a:pPr eaLnBrk="1" hangingPunct="1"/>
            <a:r>
              <a:rPr lang="tr-TR" altLang="tr-TR" sz="2800" dirty="0"/>
              <a:t>If a node is </a:t>
            </a:r>
            <a:r>
              <a:rPr lang="tr-TR" altLang="tr-TR" sz="2800" b="1" i="1" dirty="0">
                <a:solidFill>
                  <a:srgbClr val="FF0000"/>
                </a:solidFill>
              </a:rPr>
              <a:t>red</a:t>
            </a:r>
            <a:r>
              <a:rPr lang="tr-TR" altLang="tr-TR" sz="2800" dirty="0"/>
              <a:t>, then both its children are </a:t>
            </a:r>
            <a:r>
              <a:rPr lang="tr-TR" altLang="tr-TR" sz="2800" b="1" i="1" dirty="0"/>
              <a:t>black</a:t>
            </a:r>
            <a:r>
              <a:rPr lang="tr-TR" altLang="tr-TR" sz="2800" dirty="0"/>
              <a:t>.</a:t>
            </a:r>
          </a:p>
          <a:p>
            <a:pPr eaLnBrk="1" hangingPunct="1"/>
            <a:r>
              <a:rPr lang="tr-TR" altLang="tr-TR" sz="2800" i="1" dirty="0"/>
              <a:t>For each node</a:t>
            </a:r>
            <a:r>
              <a:rPr lang="tr-TR" altLang="tr-TR" sz="2800" dirty="0"/>
              <a:t>, </a:t>
            </a:r>
          </a:p>
          <a:p>
            <a:pPr lvl="1" eaLnBrk="1" hangingPunct="1"/>
            <a:r>
              <a:rPr lang="tr-TR" altLang="tr-TR" sz="2400" dirty="0"/>
              <a:t>all paths from the node to its descendant leaves contain the same number of </a:t>
            </a:r>
            <a:r>
              <a:rPr lang="tr-TR" altLang="tr-TR" sz="2400" b="1" i="1" dirty="0"/>
              <a:t>black</a:t>
            </a:r>
            <a:r>
              <a:rPr lang="tr-TR" altLang="tr-TR" sz="2400" dirty="0"/>
              <a:t> nodes.</a:t>
            </a: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1408341946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RBT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79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4387363" y="157382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930038" y="1881516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24980" y="223208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692646" y="2278795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792616" y="1881516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33954" y="291314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2439207" y="2639280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54309" y="3733820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6" idx="3"/>
            <a:endCxn id="20" idx="0"/>
          </p:cNvCxnSpPr>
          <p:nvPr/>
        </p:nvCxnSpPr>
        <p:spPr>
          <a:xfrm flipH="1">
            <a:off x="1591701" y="3220834"/>
            <a:ext cx="511784" cy="5129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0163" y="452983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513087" y="291310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7" name="Straight Connector 26"/>
          <p:cNvCxnSpPr>
            <a:stCxn id="25" idx="4"/>
            <a:endCxn id="34" idx="0"/>
          </p:cNvCxnSpPr>
          <p:nvPr/>
        </p:nvCxnSpPr>
        <p:spPr>
          <a:xfrm flipH="1">
            <a:off x="1011709" y="4890316"/>
            <a:ext cx="175846" cy="5222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0"/>
            <a:endCxn id="20" idx="3"/>
          </p:cNvCxnSpPr>
          <p:nvPr/>
        </p:nvCxnSpPr>
        <p:spPr>
          <a:xfrm flipV="1">
            <a:off x="1187555" y="4041513"/>
            <a:ext cx="236285" cy="488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71779" y="291310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2" name="Oval 31"/>
          <p:cNvSpPr/>
          <p:nvPr/>
        </p:nvSpPr>
        <p:spPr>
          <a:xfrm>
            <a:off x="6650649" y="452983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33" name="Oval 32"/>
          <p:cNvSpPr/>
          <p:nvPr/>
        </p:nvSpPr>
        <p:spPr>
          <a:xfrm>
            <a:off x="5499572" y="454921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4" name="Oval 33"/>
          <p:cNvSpPr/>
          <p:nvPr/>
        </p:nvSpPr>
        <p:spPr>
          <a:xfrm>
            <a:off x="774317" y="541252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7744449" y="291310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6" name="Oval 35"/>
          <p:cNvSpPr/>
          <p:nvPr/>
        </p:nvSpPr>
        <p:spPr>
          <a:xfrm>
            <a:off x="1724626" y="453621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4630486" y="371564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42" name="Oval 41"/>
          <p:cNvSpPr/>
          <p:nvPr/>
        </p:nvSpPr>
        <p:spPr>
          <a:xfrm>
            <a:off x="5974356" y="367958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930038" y="2639280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0"/>
            <a:endCxn id="11" idx="3"/>
          </p:cNvCxnSpPr>
          <p:nvPr/>
        </p:nvCxnSpPr>
        <p:spPr>
          <a:xfrm flipV="1">
            <a:off x="5509171" y="2539778"/>
            <a:ext cx="985340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830233" y="2539778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0" idx="5"/>
            <a:endCxn id="36" idx="0"/>
          </p:cNvCxnSpPr>
          <p:nvPr/>
        </p:nvCxnSpPr>
        <p:spPr>
          <a:xfrm>
            <a:off x="1759562" y="4041513"/>
            <a:ext cx="202456" cy="4947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5"/>
            <a:endCxn id="97" idx="0"/>
          </p:cNvCxnSpPr>
          <p:nvPr/>
        </p:nvCxnSpPr>
        <p:spPr>
          <a:xfrm>
            <a:off x="3918340" y="3220794"/>
            <a:ext cx="219231" cy="5034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1" idx="3"/>
            <a:endCxn id="37" idx="0"/>
          </p:cNvCxnSpPr>
          <p:nvPr/>
        </p:nvCxnSpPr>
        <p:spPr>
          <a:xfrm flipH="1">
            <a:off x="4867878" y="3220794"/>
            <a:ext cx="473432" cy="494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1" idx="5"/>
            <a:endCxn id="42" idx="0"/>
          </p:cNvCxnSpPr>
          <p:nvPr/>
        </p:nvCxnSpPr>
        <p:spPr>
          <a:xfrm>
            <a:off x="5677032" y="3220794"/>
            <a:ext cx="534716" cy="4587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2" idx="3"/>
            <a:endCxn id="33" idx="0"/>
          </p:cNvCxnSpPr>
          <p:nvPr/>
        </p:nvCxnSpPr>
        <p:spPr>
          <a:xfrm flipH="1">
            <a:off x="5736964" y="3987274"/>
            <a:ext cx="306923" cy="5619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5"/>
            <a:endCxn id="32" idx="0"/>
          </p:cNvCxnSpPr>
          <p:nvPr/>
        </p:nvCxnSpPr>
        <p:spPr>
          <a:xfrm>
            <a:off x="6379609" y="3987274"/>
            <a:ext cx="508432" cy="542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133953" y="3752056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Oval 96"/>
          <p:cNvSpPr/>
          <p:nvPr/>
        </p:nvSpPr>
        <p:spPr>
          <a:xfrm>
            <a:off x="3900179" y="372422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0" name="Straight Connector 99"/>
          <p:cNvCxnSpPr>
            <a:stCxn id="96" idx="0"/>
            <a:endCxn id="26" idx="3"/>
          </p:cNvCxnSpPr>
          <p:nvPr/>
        </p:nvCxnSpPr>
        <p:spPr>
          <a:xfrm flipV="1">
            <a:off x="3371345" y="3220794"/>
            <a:ext cx="211273" cy="531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260968" y="4516795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2" name="Oval 111"/>
          <p:cNvSpPr/>
          <p:nvPr/>
        </p:nvSpPr>
        <p:spPr>
          <a:xfrm>
            <a:off x="2505682" y="373382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3" name="Oval 122"/>
          <p:cNvSpPr/>
          <p:nvPr/>
        </p:nvSpPr>
        <p:spPr>
          <a:xfrm>
            <a:off x="2313209" y="4529830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4" name="Straight Connector 123"/>
          <p:cNvCxnSpPr>
            <a:stCxn id="112" idx="4"/>
            <a:endCxn id="123" idx="0"/>
          </p:cNvCxnSpPr>
          <p:nvPr/>
        </p:nvCxnSpPr>
        <p:spPr>
          <a:xfrm flipH="1">
            <a:off x="2550601" y="4094305"/>
            <a:ext cx="192473" cy="435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>
            <a:off x="3371345" y="4112541"/>
            <a:ext cx="127015" cy="4042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2" idx="0"/>
            <a:endCxn id="16" idx="5"/>
          </p:cNvCxnSpPr>
          <p:nvPr/>
        </p:nvCxnSpPr>
        <p:spPr>
          <a:xfrm flipH="1" flipV="1">
            <a:off x="2439207" y="3220834"/>
            <a:ext cx="303867" cy="5129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1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5FC742-4EA2-47C5-AD0E-C50CBA13A607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E733E2-B72E-4B62-8B4D-412006A0853F}" type="slidenum">
              <a:rPr lang="en-US" altLang="tr-TR"/>
              <a:pPr eaLnBrk="1" hangingPunct="1"/>
              <a:t>8</a:t>
            </a:fld>
            <a:endParaRPr lang="en-US" altLang="tr-TR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Rotations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4000"/>
              <a:t>Definition: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4000" i="1">
                <a:solidFill>
                  <a:srgbClr val="FF0000"/>
                </a:solidFill>
              </a:rPr>
              <a:t>Rotation</a:t>
            </a:r>
            <a:r>
              <a:rPr lang="en-US" altLang="tr-TR" sz="4000"/>
              <a:t> is the operation performed on a BST to restore its AVL property lost as a result of an insert operation.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tr-TR" sz="3600"/>
          </a:p>
          <a:p>
            <a:pPr eaLnBrk="1" hangingPunct="1">
              <a:lnSpc>
                <a:spcPct val="80000"/>
              </a:lnSpc>
            </a:pPr>
            <a:r>
              <a:rPr lang="en-US" altLang="tr-TR" sz="3600"/>
              <a:t>We consider the node </a:t>
            </a:r>
            <a:r>
              <a:rPr lang="en-US" altLang="tr-TR" sz="3600">
                <a:sym typeface="Symbol" panose="05050102010706020507" pitchFamily="18" charset="2"/>
              </a:rPr>
              <a:t></a:t>
            </a:r>
            <a:r>
              <a:rPr lang="en-US" altLang="tr-TR" sz="3600"/>
              <a:t> whose new balance violates the AVL condition.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Arrow 23"/>
          <p:cNvSpPr/>
          <p:nvPr/>
        </p:nvSpPr>
        <p:spPr>
          <a:xfrm rot="-1920000">
            <a:off x="3484975" y="2613004"/>
            <a:ext cx="1993271" cy="67703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</a:rPr>
              <a:t>Left-Rotate(T,N1)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Rotations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80</a:t>
            </a:fld>
            <a:endParaRPr lang="en-US" altLang="tr-TR"/>
          </a:p>
        </p:txBody>
      </p:sp>
      <p:grpSp>
        <p:nvGrpSpPr>
          <p:cNvPr id="29" name="Group 28"/>
          <p:cNvGrpSpPr/>
          <p:nvPr/>
        </p:nvGrpSpPr>
        <p:grpSpPr>
          <a:xfrm>
            <a:off x="3169599" y="1385737"/>
            <a:ext cx="5517201" cy="1699763"/>
            <a:chOff x="3293276" y="1242353"/>
            <a:chExt cx="5517201" cy="1699763"/>
          </a:xfrm>
        </p:grpSpPr>
        <p:sp>
          <p:nvSpPr>
            <p:cNvPr id="7" name="Oval 6"/>
            <p:cNvSpPr/>
            <p:nvPr/>
          </p:nvSpPr>
          <p:spPr>
            <a:xfrm>
              <a:off x="4899475" y="1242353"/>
              <a:ext cx="553916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N1</a:t>
              </a:r>
            </a:p>
          </p:txBody>
        </p:sp>
        <p:cxnSp>
          <p:nvCxnSpPr>
            <p:cNvPr id="10" name="Straight Connector 9"/>
            <p:cNvCxnSpPr>
              <a:stCxn id="7" idx="3"/>
              <a:endCxn id="25" idx="0"/>
            </p:cNvCxnSpPr>
            <p:nvPr/>
          </p:nvCxnSpPr>
          <p:spPr>
            <a:xfrm flipH="1">
              <a:off x="3530668" y="1550046"/>
              <a:ext cx="1449926" cy="3972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970853" y="1900615"/>
              <a:ext cx="618485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N2</a:t>
              </a:r>
            </a:p>
          </p:txBody>
        </p:sp>
        <p:cxnSp>
          <p:nvCxnSpPr>
            <p:cNvPr id="14" name="Straight Connector 13"/>
            <p:cNvCxnSpPr>
              <a:stCxn id="11" idx="0"/>
              <a:endCxn id="7" idx="5"/>
            </p:cNvCxnSpPr>
            <p:nvPr/>
          </p:nvCxnSpPr>
          <p:spPr>
            <a:xfrm flipH="1" flipV="1">
              <a:off x="5383860" y="1550046"/>
              <a:ext cx="1869756" cy="35056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293276" y="1947325"/>
              <a:ext cx="474784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8335693" y="2581631"/>
              <a:ext cx="474784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863023" y="2581631"/>
              <a:ext cx="474784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1" name="Straight Connector 60"/>
            <p:cNvCxnSpPr>
              <a:endCxn id="11" idx="3"/>
            </p:cNvCxnSpPr>
            <p:nvPr/>
          </p:nvCxnSpPr>
          <p:spPr>
            <a:xfrm flipV="1">
              <a:off x="6100415" y="2208308"/>
              <a:ext cx="961013" cy="373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11" idx="5"/>
              <a:endCxn id="35" idx="0"/>
            </p:cNvCxnSpPr>
            <p:nvPr/>
          </p:nvCxnSpPr>
          <p:spPr>
            <a:xfrm>
              <a:off x="7498763" y="2208308"/>
              <a:ext cx="1074322" cy="373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08305" y="3713474"/>
            <a:ext cx="4567493" cy="1931397"/>
            <a:chOff x="114163" y="3614749"/>
            <a:chExt cx="4567493" cy="1931397"/>
          </a:xfrm>
        </p:grpSpPr>
        <p:cxnSp>
          <p:nvCxnSpPr>
            <p:cNvPr id="49" name="Straight Connector 48"/>
            <p:cNvCxnSpPr>
              <a:stCxn id="54" idx="3"/>
              <a:endCxn id="52" idx="0"/>
            </p:cNvCxnSpPr>
            <p:nvPr/>
          </p:nvCxnSpPr>
          <p:spPr>
            <a:xfrm flipH="1">
              <a:off x="351555" y="4603458"/>
              <a:ext cx="1385212" cy="5822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842032" y="3614749"/>
              <a:ext cx="618485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N2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114163" y="5185661"/>
              <a:ext cx="474784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4206872" y="4295765"/>
              <a:ext cx="474784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55747" y="4295765"/>
              <a:ext cx="553239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N1</a:t>
              </a:r>
            </a:p>
          </p:txBody>
        </p:sp>
        <p:cxnSp>
          <p:nvCxnSpPr>
            <p:cNvPr id="55" name="Straight Connector 54"/>
            <p:cNvCxnSpPr>
              <a:endCxn id="50" idx="3"/>
            </p:cNvCxnSpPr>
            <p:nvPr/>
          </p:nvCxnSpPr>
          <p:spPr>
            <a:xfrm flipV="1">
              <a:off x="1971594" y="3922442"/>
              <a:ext cx="961013" cy="373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5"/>
              <a:endCxn id="53" idx="0"/>
            </p:cNvCxnSpPr>
            <p:nvPr/>
          </p:nvCxnSpPr>
          <p:spPr>
            <a:xfrm>
              <a:off x="3369942" y="3922442"/>
              <a:ext cx="1074322" cy="373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2925542" y="4976781"/>
              <a:ext cx="474784" cy="360485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4" name="Straight Connector 63"/>
            <p:cNvCxnSpPr>
              <a:stCxn id="54" idx="5"/>
              <a:endCxn id="59" idx="0"/>
            </p:cNvCxnSpPr>
            <p:nvPr/>
          </p:nvCxnSpPr>
          <p:spPr>
            <a:xfrm>
              <a:off x="2127966" y="4603458"/>
              <a:ext cx="1034968" cy="3733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ight Arrow 68"/>
          <p:cNvSpPr/>
          <p:nvPr/>
        </p:nvSpPr>
        <p:spPr>
          <a:xfrm rot="-12720000">
            <a:off x="4687974" y="3468723"/>
            <a:ext cx="1993271" cy="677039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10800000" lon="10800000" rev="10800000"/>
              </a:camera>
              <a:lightRig rig="threePt" dir="t"/>
            </a:scene3d>
          </a:bodyPr>
          <a:lstStyle/>
          <a:p>
            <a:pPr algn="ctr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</a:rPr>
              <a:t>Right-Rotate(T,N2)</a:t>
            </a:r>
          </a:p>
        </p:txBody>
      </p:sp>
    </p:spTree>
    <p:extLst>
      <p:ext uri="{BB962C8B-B14F-4D97-AF65-F5344CB8AC3E}">
        <p14:creationId xmlns:p14="http://schemas.microsoft.com/office/powerpoint/2010/main" val="7420080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193054" y="3657970"/>
            <a:ext cx="976089" cy="1423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RBT</a:t>
            </a:r>
            <a:br>
              <a:rPr lang="tr-TR" dirty="0"/>
            </a:br>
            <a:r>
              <a:rPr lang="tr-TR" sz="3600" dirty="0"/>
              <a:t>Right-Rotate(T,16)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81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4387363" y="157382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930038" y="1881516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24980" y="223208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692646" y="227879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792616" y="1881516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33954" y="291314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2439207" y="2639280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54309" y="373382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6" idx="3"/>
            <a:endCxn id="20" idx="0"/>
          </p:cNvCxnSpPr>
          <p:nvPr/>
        </p:nvCxnSpPr>
        <p:spPr>
          <a:xfrm flipH="1">
            <a:off x="1591701" y="3220834"/>
            <a:ext cx="511784" cy="5129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50163" y="452983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513087" y="291310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7" name="Straight Connector 26"/>
          <p:cNvCxnSpPr>
            <a:stCxn id="25" idx="4"/>
            <a:endCxn id="34" idx="0"/>
          </p:cNvCxnSpPr>
          <p:nvPr/>
        </p:nvCxnSpPr>
        <p:spPr>
          <a:xfrm flipH="1">
            <a:off x="1011709" y="4890316"/>
            <a:ext cx="175846" cy="5222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0"/>
            <a:endCxn id="20" idx="3"/>
          </p:cNvCxnSpPr>
          <p:nvPr/>
        </p:nvCxnSpPr>
        <p:spPr>
          <a:xfrm flipV="1">
            <a:off x="1187555" y="4041513"/>
            <a:ext cx="236285" cy="488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271779" y="291310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2" name="Oval 31"/>
          <p:cNvSpPr/>
          <p:nvPr/>
        </p:nvSpPr>
        <p:spPr>
          <a:xfrm>
            <a:off x="6650649" y="452983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33" name="Oval 32"/>
          <p:cNvSpPr/>
          <p:nvPr/>
        </p:nvSpPr>
        <p:spPr>
          <a:xfrm>
            <a:off x="5499572" y="454921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4" name="Oval 33"/>
          <p:cNvSpPr/>
          <p:nvPr/>
        </p:nvSpPr>
        <p:spPr>
          <a:xfrm>
            <a:off x="774317" y="541252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7744449" y="291310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6" name="Oval 35"/>
          <p:cNvSpPr/>
          <p:nvPr/>
        </p:nvSpPr>
        <p:spPr>
          <a:xfrm>
            <a:off x="1724626" y="453621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4630486" y="371564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42" name="Oval 41"/>
          <p:cNvSpPr/>
          <p:nvPr/>
        </p:nvSpPr>
        <p:spPr>
          <a:xfrm>
            <a:off x="5974356" y="367958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930038" y="2639280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0"/>
            <a:endCxn id="11" idx="3"/>
          </p:cNvCxnSpPr>
          <p:nvPr/>
        </p:nvCxnSpPr>
        <p:spPr>
          <a:xfrm flipV="1">
            <a:off x="5509171" y="2539778"/>
            <a:ext cx="985340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830233" y="2539778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0" idx="5"/>
            <a:endCxn id="36" idx="0"/>
          </p:cNvCxnSpPr>
          <p:nvPr/>
        </p:nvCxnSpPr>
        <p:spPr>
          <a:xfrm>
            <a:off x="1759562" y="4041513"/>
            <a:ext cx="202456" cy="4947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5"/>
            <a:endCxn id="97" idx="0"/>
          </p:cNvCxnSpPr>
          <p:nvPr/>
        </p:nvCxnSpPr>
        <p:spPr>
          <a:xfrm>
            <a:off x="3918340" y="3220794"/>
            <a:ext cx="219231" cy="5034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1" idx="3"/>
            <a:endCxn id="37" idx="0"/>
          </p:cNvCxnSpPr>
          <p:nvPr/>
        </p:nvCxnSpPr>
        <p:spPr>
          <a:xfrm flipH="1">
            <a:off x="4867878" y="3220794"/>
            <a:ext cx="473432" cy="494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1" idx="5"/>
            <a:endCxn id="42" idx="0"/>
          </p:cNvCxnSpPr>
          <p:nvPr/>
        </p:nvCxnSpPr>
        <p:spPr>
          <a:xfrm>
            <a:off x="5677032" y="3220794"/>
            <a:ext cx="534716" cy="4587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2" idx="3"/>
            <a:endCxn id="33" idx="0"/>
          </p:cNvCxnSpPr>
          <p:nvPr/>
        </p:nvCxnSpPr>
        <p:spPr>
          <a:xfrm flipH="1">
            <a:off x="5736964" y="3987274"/>
            <a:ext cx="306923" cy="5619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5"/>
            <a:endCxn id="32" idx="0"/>
          </p:cNvCxnSpPr>
          <p:nvPr/>
        </p:nvCxnSpPr>
        <p:spPr>
          <a:xfrm>
            <a:off x="6379609" y="3987274"/>
            <a:ext cx="508432" cy="542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133953" y="3752056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Oval 96"/>
          <p:cNvSpPr/>
          <p:nvPr/>
        </p:nvSpPr>
        <p:spPr>
          <a:xfrm>
            <a:off x="3900179" y="372422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0" name="Straight Connector 99"/>
          <p:cNvCxnSpPr>
            <a:stCxn id="96" idx="0"/>
            <a:endCxn id="26" idx="3"/>
          </p:cNvCxnSpPr>
          <p:nvPr/>
        </p:nvCxnSpPr>
        <p:spPr>
          <a:xfrm flipV="1">
            <a:off x="3371345" y="3220794"/>
            <a:ext cx="211273" cy="531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260968" y="451679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2" name="Oval 111"/>
          <p:cNvSpPr/>
          <p:nvPr/>
        </p:nvSpPr>
        <p:spPr>
          <a:xfrm>
            <a:off x="2505682" y="373382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3" name="Oval 122"/>
          <p:cNvSpPr/>
          <p:nvPr/>
        </p:nvSpPr>
        <p:spPr>
          <a:xfrm>
            <a:off x="2313209" y="452983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4" name="Straight Connector 123"/>
          <p:cNvCxnSpPr>
            <a:stCxn id="112" idx="4"/>
            <a:endCxn id="123" idx="0"/>
          </p:cNvCxnSpPr>
          <p:nvPr/>
        </p:nvCxnSpPr>
        <p:spPr>
          <a:xfrm flipH="1">
            <a:off x="2550601" y="4094305"/>
            <a:ext cx="192473" cy="435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>
            <a:off x="3371345" y="4112541"/>
            <a:ext cx="127015" cy="4042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2" idx="0"/>
            <a:endCxn id="16" idx="5"/>
          </p:cNvCxnSpPr>
          <p:nvPr/>
        </p:nvCxnSpPr>
        <p:spPr>
          <a:xfrm flipH="1" flipV="1">
            <a:off x="2439207" y="3220834"/>
            <a:ext cx="303867" cy="5129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218513" y="2559153"/>
            <a:ext cx="543664" cy="3604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18028" y="2581550"/>
            <a:ext cx="605681" cy="2666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888710" y="3264535"/>
            <a:ext cx="584671" cy="4222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9429048">
            <a:off x="2535586" y="3126234"/>
            <a:ext cx="1189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 LS(16)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56254" y="5783643"/>
            <a:ext cx="263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LS stands for « Left Subtree of »</a:t>
            </a:r>
          </a:p>
        </p:txBody>
      </p:sp>
    </p:spTree>
    <p:extLst>
      <p:ext uri="{BB962C8B-B14F-4D97-AF65-F5344CB8AC3E}">
        <p14:creationId xmlns:p14="http://schemas.microsoft.com/office/powerpoint/2010/main" val="29391937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 Rotation </a:t>
            </a:r>
            <a:br>
              <a:rPr lang="tr-TR" dirty="0"/>
            </a:br>
            <a:r>
              <a:rPr lang="tr-TR" sz="3600" dirty="0"/>
              <a:t>Right-Rotate(T,16)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82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3877409" y="148590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6" idx="0"/>
          </p:cNvCxnSpPr>
          <p:nvPr/>
        </p:nvCxnSpPr>
        <p:spPr>
          <a:xfrm flipH="1">
            <a:off x="2440327" y="1793593"/>
            <a:ext cx="1506613" cy="34654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15026" y="2144162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3075219" y="284109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282662" y="1793593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02935" y="2140136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Oval 19"/>
          <p:cNvSpPr/>
          <p:nvPr/>
        </p:nvSpPr>
        <p:spPr>
          <a:xfrm>
            <a:off x="1520927" y="282517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Connector 20"/>
          <p:cNvCxnSpPr>
            <a:stCxn id="16" idx="3"/>
            <a:endCxn id="20" idx="0"/>
          </p:cNvCxnSpPr>
          <p:nvPr/>
        </p:nvCxnSpPr>
        <p:spPr>
          <a:xfrm flipH="1">
            <a:off x="1758319" y="2447829"/>
            <a:ext cx="514147" cy="3773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116781" y="3621189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438063" y="363493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27" name="Straight Connector 26"/>
          <p:cNvCxnSpPr>
            <a:stCxn id="25" idx="4"/>
            <a:endCxn id="34" idx="0"/>
          </p:cNvCxnSpPr>
          <p:nvPr/>
        </p:nvCxnSpPr>
        <p:spPr>
          <a:xfrm flipH="1">
            <a:off x="1178327" y="3981674"/>
            <a:ext cx="175846" cy="5222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0"/>
            <a:endCxn id="20" idx="3"/>
          </p:cNvCxnSpPr>
          <p:nvPr/>
        </p:nvCxnSpPr>
        <p:spPr>
          <a:xfrm flipV="1">
            <a:off x="1354173" y="3132871"/>
            <a:ext cx="236285" cy="4883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761825" y="282517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2" name="Oval 31"/>
          <p:cNvSpPr/>
          <p:nvPr/>
        </p:nvSpPr>
        <p:spPr>
          <a:xfrm>
            <a:off x="6140695" y="444190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46</a:t>
            </a:r>
          </a:p>
        </p:txBody>
      </p:sp>
      <p:sp>
        <p:nvSpPr>
          <p:cNvPr id="33" name="Oval 32"/>
          <p:cNvSpPr/>
          <p:nvPr/>
        </p:nvSpPr>
        <p:spPr>
          <a:xfrm>
            <a:off x="4989618" y="446128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4" name="Oval 33"/>
          <p:cNvSpPr/>
          <p:nvPr/>
        </p:nvSpPr>
        <p:spPr>
          <a:xfrm>
            <a:off x="940935" y="4503879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Oval 34"/>
          <p:cNvSpPr/>
          <p:nvPr/>
        </p:nvSpPr>
        <p:spPr>
          <a:xfrm>
            <a:off x="7234495" y="282517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6" name="Oval 35"/>
          <p:cNvSpPr/>
          <p:nvPr/>
        </p:nvSpPr>
        <p:spPr>
          <a:xfrm>
            <a:off x="1891244" y="362757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" name="Oval 36"/>
          <p:cNvSpPr/>
          <p:nvPr/>
        </p:nvSpPr>
        <p:spPr>
          <a:xfrm>
            <a:off x="4120532" y="3627722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42" name="Oval 41"/>
          <p:cNvSpPr/>
          <p:nvPr/>
        </p:nvSpPr>
        <p:spPr>
          <a:xfrm>
            <a:off x="5464402" y="359165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60" name="Straight Connector 59"/>
          <p:cNvCxnSpPr>
            <a:stCxn id="26" idx="0"/>
            <a:endCxn id="12" idx="5"/>
          </p:cNvCxnSpPr>
          <p:nvPr/>
        </p:nvCxnSpPr>
        <p:spPr>
          <a:xfrm flipH="1" flipV="1">
            <a:off x="3480472" y="3148783"/>
            <a:ext cx="194983" cy="48614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1" idx="0"/>
            <a:endCxn id="11" idx="3"/>
          </p:cNvCxnSpPr>
          <p:nvPr/>
        </p:nvCxnSpPr>
        <p:spPr>
          <a:xfrm flipV="1">
            <a:off x="4999217" y="2451855"/>
            <a:ext cx="985340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320279" y="2451855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0" idx="5"/>
            <a:endCxn id="36" idx="0"/>
          </p:cNvCxnSpPr>
          <p:nvPr/>
        </p:nvCxnSpPr>
        <p:spPr>
          <a:xfrm>
            <a:off x="1926180" y="3132871"/>
            <a:ext cx="202456" cy="4947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5"/>
            <a:endCxn id="97" idx="0"/>
          </p:cNvCxnSpPr>
          <p:nvPr/>
        </p:nvCxnSpPr>
        <p:spPr>
          <a:xfrm>
            <a:off x="3843316" y="3942624"/>
            <a:ext cx="309983" cy="3432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1" idx="3"/>
            <a:endCxn id="37" idx="0"/>
          </p:cNvCxnSpPr>
          <p:nvPr/>
        </p:nvCxnSpPr>
        <p:spPr>
          <a:xfrm flipH="1">
            <a:off x="4357924" y="3132871"/>
            <a:ext cx="473432" cy="4948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1" idx="5"/>
            <a:endCxn id="42" idx="0"/>
          </p:cNvCxnSpPr>
          <p:nvPr/>
        </p:nvCxnSpPr>
        <p:spPr>
          <a:xfrm>
            <a:off x="5167078" y="3132871"/>
            <a:ext cx="534716" cy="4587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2" idx="3"/>
            <a:endCxn id="33" idx="0"/>
          </p:cNvCxnSpPr>
          <p:nvPr/>
        </p:nvCxnSpPr>
        <p:spPr>
          <a:xfrm flipH="1">
            <a:off x="5227010" y="3899351"/>
            <a:ext cx="306923" cy="5619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2" idx="5"/>
            <a:endCxn id="32" idx="0"/>
          </p:cNvCxnSpPr>
          <p:nvPr/>
        </p:nvCxnSpPr>
        <p:spPr>
          <a:xfrm>
            <a:off x="5869655" y="3899351"/>
            <a:ext cx="508432" cy="542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3149681" y="4313709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Oval 96"/>
          <p:cNvSpPr/>
          <p:nvPr/>
        </p:nvSpPr>
        <p:spPr>
          <a:xfrm>
            <a:off x="3915907" y="428588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0" name="Straight Connector 99"/>
          <p:cNvCxnSpPr>
            <a:stCxn id="96" idx="0"/>
            <a:endCxn id="26" idx="3"/>
          </p:cNvCxnSpPr>
          <p:nvPr/>
        </p:nvCxnSpPr>
        <p:spPr>
          <a:xfrm flipV="1">
            <a:off x="3387073" y="3942624"/>
            <a:ext cx="120521" cy="3710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3276696" y="507844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2" name="Oval 111"/>
          <p:cNvSpPr/>
          <p:nvPr/>
        </p:nvSpPr>
        <p:spPr>
          <a:xfrm>
            <a:off x="2641507" y="3606664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3" name="Oval 122"/>
          <p:cNvSpPr/>
          <p:nvPr/>
        </p:nvSpPr>
        <p:spPr>
          <a:xfrm>
            <a:off x="2471560" y="4321477"/>
            <a:ext cx="474784" cy="364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24" name="Straight Connector 123"/>
          <p:cNvCxnSpPr>
            <a:stCxn id="112" idx="4"/>
            <a:endCxn id="123" idx="0"/>
          </p:cNvCxnSpPr>
          <p:nvPr/>
        </p:nvCxnSpPr>
        <p:spPr>
          <a:xfrm flipH="1">
            <a:off x="2708952" y="3967149"/>
            <a:ext cx="169947" cy="354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>
            <a:off x="3387073" y="4674194"/>
            <a:ext cx="127015" cy="4042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12" idx="0"/>
            <a:endCxn id="12" idx="3"/>
          </p:cNvCxnSpPr>
          <p:nvPr/>
        </p:nvCxnSpPr>
        <p:spPr>
          <a:xfrm flipV="1">
            <a:off x="2878899" y="3148783"/>
            <a:ext cx="265851" cy="4578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12" idx="0"/>
            <a:endCxn id="16" idx="5"/>
          </p:cNvCxnSpPr>
          <p:nvPr/>
        </p:nvCxnSpPr>
        <p:spPr>
          <a:xfrm flipH="1" flipV="1">
            <a:off x="2608188" y="2447829"/>
            <a:ext cx="704423" cy="3932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8013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Insertion</a:t>
            </a:r>
            <a:r>
              <a:rPr lang="en-US" dirty="0"/>
              <a:t> </a:t>
            </a:r>
            <a:r>
              <a:rPr lang="tr-TR" dirty="0"/>
              <a:t>O(lgn)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792"/>
            <a:ext cx="4088674" cy="47744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tr-TR" sz="2000" dirty="0"/>
              <a:t>RB-INSERT(T,z)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/*z inserted to T in </a:t>
            </a:r>
            <a:r>
              <a:rPr lang="tr-TR" sz="2000" i="1" dirty="0"/>
              <a:t>O</a:t>
            </a:r>
            <a:r>
              <a:rPr lang="tr-TR" sz="2000" dirty="0"/>
              <a:t>(log</a:t>
            </a:r>
            <a:r>
              <a:rPr lang="tr-TR" sz="2000" i="1" dirty="0"/>
              <a:t>n</a:t>
            </a:r>
            <a:r>
              <a:rPr lang="tr-TR" sz="2000" dirty="0"/>
              <a:t>)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y←nil[T]; x← root[T];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while x≠ nil[T] do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y ←x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if (key[z]&lt;key[x])</a:t>
            </a:r>
          </a:p>
          <a:p>
            <a:pPr lvl="2">
              <a:spcBef>
                <a:spcPts val="0"/>
              </a:spcBef>
            </a:pPr>
            <a:r>
              <a:rPr lang="tr-TR" sz="1600" dirty="0"/>
              <a:t>x ←left[x]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else x ←right[x]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p[z]=y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if y=nil[T]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root[T]←z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else if (key[z]&lt;key[y])</a:t>
            </a:r>
          </a:p>
          <a:p>
            <a:pPr lvl="3">
              <a:spcBef>
                <a:spcPts val="0"/>
              </a:spcBef>
            </a:pPr>
            <a:r>
              <a:rPr lang="tr-TR" sz="1600" dirty="0"/>
              <a:t>left[y] ←z</a:t>
            </a:r>
          </a:p>
          <a:p>
            <a:pPr lvl="2">
              <a:spcBef>
                <a:spcPts val="0"/>
              </a:spcBef>
            </a:pPr>
            <a:r>
              <a:rPr lang="tr-TR" sz="1600" dirty="0"/>
              <a:t>else right[y] ←z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left[z] ← nil[T]; right[z] ← nil[T]; 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color[z]← RED; 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RB-INSERT-FIXUP(T,z)</a:t>
            </a:r>
          </a:p>
          <a:p>
            <a:pPr>
              <a:spcBef>
                <a:spcPts val="0"/>
              </a:spcBef>
            </a:pPr>
            <a:endParaRPr lang="tr-TR" sz="2000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83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918474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498"/>
            <a:ext cx="8229600" cy="1143000"/>
          </a:xfrm>
        </p:spPr>
        <p:txBody>
          <a:bodyPr/>
          <a:lstStyle/>
          <a:p>
            <a:r>
              <a:rPr lang="tr-TR" dirty="0"/>
              <a:t>Fixing Up Colors after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792"/>
            <a:ext cx="3780692" cy="47744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tr-TR" sz="2000" dirty="0"/>
              <a:t>RB-INSERT-FIXUP(T,z)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while color[p[z]] == RED do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  if (p[z] == left[p[p[z]]])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y=right[p[p[z]]]; 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if (color[y]==RED)</a:t>
            </a:r>
          </a:p>
          <a:p>
            <a:pPr lvl="2">
              <a:spcBef>
                <a:spcPts val="0"/>
              </a:spcBef>
            </a:pPr>
            <a:r>
              <a:rPr lang="tr-TR" sz="1400" dirty="0"/>
              <a:t>color[p[z]]=BLACK</a:t>
            </a:r>
          </a:p>
          <a:p>
            <a:pPr lvl="2">
              <a:spcBef>
                <a:spcPts val="0"/>
              </a:spcBef>
            </a:pPr>
            <a:r>
              <a:rPr lang="tr-TR" sz="1400" dirty="0"/>
              <a:t>color[y]=BLACK</a:t>
            </a:r>
          </a:p>
          <a:p>
            <a:pPr lvl="2">
              <a:spcBef>
                <a:spcPts val="0"/>
              </a:spcBef>
            </a:pPr>
            <a:r>
              <a:rPr lang="tr-TR" sz="1400" dirty="0"/>
              <a:t>color[p[p[z]]]=RED</a:t>
            </a:r>
          </a:p>
          <a:p>
            <a:pPr lvl="2">
              <a:spcBef>
                <a:spcPts val="0"/>
              </a:spcBef>
            </a:pPr>
            <a:r>
              <a:rPr lang="tr-TR" sz="1400" dirty="0"/>
              <a:t>z=p[p[z]]</a:t>
            </a:r>
          </a:p>
          <a:p>
            <a:pPr lvl="1">
              <a:spcBef>
                <a:spcPts val="0"/>
              </a:spcBef>
            </a:pPr>
            <a:r>
              <a:rPr lang="tr-TR" sz="1600" dirty="0"/>
              <a:t>else if (z==right[p[z]])</a:t>
            </a:r>
          </a:p>
          <a:p>
            <a:pPr lvl="3">
              <a:spcBef>
                <a:spcPts val="0"/>
              </a:spcBef>
            </a:pPr>
            <a:r>
              <a:rPr lang="tr-TR" sz="1200" dirty="0"/>
              <a:t>z=p[z]</a:t>
            </a:r>
          </a:p>
          <a:p>
            <a:pPr lvl="3">
              <a:spcBef>
                <a:spcPts val="0"/>
              </a:spcBef>
            </a:pPr>
            <a:r>
              <a:rPr lang="tr-TR" sz="1200" dirty="0"/>
              <a:t>LEFT-ROTATE(T,z)</a:t>
            </a:r>
          </a:p>
          <a:p>
            <a:pPr lvl="2">
              <a:spcBef>
                <a:spcPts val="0"/>
              </a:spcBef>
            </a:pPr>
            <a:r>
              <a:rPr lang="tr-TR" sz="1600" dirty="0"/>
              <a:t>color[p[z]]=BLACK</a:t>
            </a:r>
          </a:p>
          <a:p>
            <a:pPr lvl="2">
              <a:spcBef>
                <a:spcPts val="0"/>
              </a:spcBef>
            </a:pPr>
            <a:r>
              <a:rPr lang="tr-TR" sz="1600" dirty="0"/>
              <a:t>color[p[p[z]]]=RED</a:t>
            </a:r>
          </a:p>
          <a:p>
            <a:pPr lvl="2">
              <a:spcBef>
                <a:spcPts val="0"/>
              </a:spcBef>
            </a:pPr>
            <a:r>
              <a:rPr lang="tr-TR" sz="1600" dirty="0"/>
              <a:t>RIGHT-ROTATE(T,p[p[z]])</a:t>
            </a:r>
          </a:p>
          <a:p>
            <a:pPr lvl="1">
              <a:spcBef>
                <a:spcPts val="0"/>
              </a:spcBef>
            </a:pPr>
            <a:endParaRPr lang="tr-TR" sz="1600" dirty="0"/>
          </a:p>
          <a:p>
            <a:pPr>
              <a:spcBef>
                <a:spcPts val="0"/>
              </a:spcBef>
            </a:pPr>
            <a:endParaRPr lang="tr-TR" sz="2000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84</a:t>
            </a:fld>
            <a:endParaRPr lang="en-US" altLang="tr-T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94729" y="2005931"/>
            <a:ext cx="4095946" cy="477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tr-TR" sz="2000" kern="0" dirty="0"/>
              <a:t>else    //** </a:t>
            </a:r>
            <a:r>
              <a:rPr lang="tr-TR" sz="2000" i="1" dirty="0"/>
              <a:t>if (p[z] ≠ left[p[p[z]]])</a:t>
            </a:r>
          </a:p>
          <a:p>
            <a:pPr lvl="1">
              <a:spcBef>
                <a:spcPts val="0"/>
              </a:spcBef>
            </a:pPr>
            <a:r>
              <a:rPr lang="tr-TR" sz="1600" kern="0" dirty="0"/>
              <a:t>y=left[p[p[z]]]; </a:t>
            </a:r>
          </a:p>
          <a:p>
            <a:pPr lvl="1">
              <a:spcBef>
                <a:spcPts val="0"/>
              </a:spcBef>
            </a:pPr>
            <a:r>
              <a:rPr lang="tr-TR" sz="1600" kern="0" dirty="0"/>
              <a:t>if (color[y]==RED)</a:t>
            </a:r>
          </a:p>
          <a:p>
            <a:pPr lvl="2">
              <a:spcBef>
                <a:spcPts val="0"/>
              </a:spcBef>
            </a:pPr>
            <a:r>
              <a:rPr lang="tr-TR" sz="1400" kern="0" dirty="0"/>
              <a:t>color[p[z]]=BLACK</a:t>
            </a:r>
          </a:p>
          <a:p>
            <a:pPr lvl="2">
              <a:spcBef>
                <a:spcPts val="0"/>
              </a:spcBef>
            </a:pPr>
            <a:r>
              <a:rPr lang="tr-TR" sz="1400" kern="0" dirty="0"/>
              <a:t>color[y]=BLACK</a:t>
            </a:r>
          </a:p>
          <a:p>
            <a:pPr lvl="2">
              <a:spcBef>
                <a:spcPts val="0"/>
              </a:spcBef>
            </a:pPr>
            <a:r>
              <a:rPr lang="tr-TR" sz="1400" kern="0" dirty="0"/>
              <a:t>color[p[p[z]]]=RED</a:t>
            </a:r>
          </a:p>
          <a:p>
            <a:pPr lvl="2">
              <a:spcBef>
                <a:spcPts val="0"/>
              </a:spcBef>
            </a:pPr>
            <a:r>
              <a:rPr lang="tr-TR" sz="1400" kern="0" dirty="0"/>
              <a:t>z=p[p[z]]</a:t>
            </a:r>
          </a:p>
          <a:p>
            <a:pPr lvl="1">
              <a:spcBef>
                <a:spcPts val="0"/>
              </a:spcBef>
            </a:pPr>
            <a:r>
              <a:rPr lang="tr-TR" sz="1600" kern="0" dirty="0"/>
              <a:t>else if (z==left[p[z]])</a:t>
            </a:r>
          </a:p>
          <a:p>
            <a:pPr lvl="3">
              <a:spcBef>
                <a:spcPts val="0"/>
              </a:spcBef>
            </a:pPr>
            <a:r>
              <a:rPr lang="tr-TR" sz="1200" kern="0" dirty="0"/>
              <a:t>z=p[z]</a:t>
            </a:r>
          </a:p>
          <a:p>
            <a:pPr lvl="3">
              <a:spcBef>
                <a:spcPts val="0"/>
              </a:spcBef>
            </a:pPr>
            <a:r>
              <a:rPr lang="tr-TR" sz="1200" kern="0" dirty="0"/>
              <a:t>RIGHT-ROTATE(T,z)</a:t>
            </a:r>
          </a:p>
          <a:p>
            <a:pPr lvl="2">
              <a:spcBef>
                <a:spcPts val="0"/>
              </a:spcBef>
            </a:pPr>
            <a:r>
              <a:rPr lang="tr-TR" sz="1600" kern="0" dirty="0"/>
              <a:t>color[p[z]]=BLACK</a:t>
            </a:r>
          </a:p>
          <a:p>
            <a:pPr lvl="2">
              <a:spcBef>
                <a:spcPts val="0"/>
              </a:spcBef>
            </a:pPr>
            <a:r>
              <a:rPr lang="tr-TR" sz="1600" kern="0" dirty="0"/>
              <a:t>color[p[p[z]]]=RED</a:t>
            </a:r>
          </a:p>
          <a:p>
            <a:pPr lvl="2">
              <a:spcBef>
                <a:spcPts val="0"/>
              </a:spcBef>
            </a:pPr>
            <a:r>
              <a:rPr lang="tr-TR" sz="1600" kern="0" dirty="0"/>
              <a:t>LEFT-ROTATE(T,p[p[z]])</a:t>
            </a:r>
          </a:p>
          <a:p>
            <a:pPr>
              <a:spcBef>
                <a:spcPts val="0"/>
              </a:spcBef>
            </a:pPr>
            <a:r>
              <a:rPr lang="en-US" sz="2000" kern="0" dirty="0"/>
              <a:t>color[root[T]]=BLACK;</a:t>
            </a:r>
            <a:endParaRPr lang="tr-TR" sz="2000" kern="0" dirty="0"/>
          </a:p>
          <a:p>
            <a:pPr>
              <a:spcBef>
                <a:spcPts val="0"/>
              </a:spcBef>
            </a:pPr>
            <a:endParaRPr lang="tr-TR" sz="2000" kern="0" dirty="0"/>
          </a:p>
          <a:p>
            <a:pPr lvl="1"/>
            <a:endParaRPr lang="tr-TR" kern="0" dirty="0"/>
          </a:p>
          <a:p>
            <a:pPr lvl="1"/>
            <a:endParaRPr lang="tr-TR" kern="0" dirty="0"/>
          </a:p>
          <a:p>
            <a:endParaRPr lang="tr-TR" kern="0" dirty="0"/>
          </a:p>
        </p:txBody>
      </p:sp>
      <p:sp>
        <p:nvSpPr>
          <p:cNvPr id="9" name="Left Brace 8"/>
          <p:cNvSpPr/>
          <p:nvPr/>
        </p:nvSpPr>
        <p:spPr>
          <a:xfrm>
            <a:off x="1090245" y="2857501"/>
            <a:ext cx="193431" cy="888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439614" y="3147623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>
                <a:solidFill>
                  <a:srgbClr val="FF0000"/>
                </a:solidFill>
              </a:rPr>
              <a:t>Case 1</a:t>
            </a:r>
          </a:p>
        </p:txBody>
      </p:sp>
      <p:sp>
        <p:nvSpPr>
          <p:cNvPr id="11" name="Left Brace 10"/>
          <p:cNvSpPr/>
          <p:nvPr/>
        </p:nvSpPr>
        <p:spPr>
          <a:xfrm>
            <a:off x="1090245" y="3971713"/>
            <a:ext cx="216486" cy="4214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439614" y="3971713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>
                <a:solidFill>
                  <a:srgbClr val="FF0000"/>
                </a:solidFill>
              </a:rPr>
              <a:t>Case </a:t>
            </a:r>
            <a:r>
              <a:rPr lang="en-US" b="1" i="1" dirty="0">
                <a:solidFill>
                  <a:srgbClr val="FF0000"/>
                </a:solidFill>
              </a:rPr>
              <a:t>2</a:t>
            </a:r>
            <a:endParaRPr lang="tr-TR" b="1" i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1090245" y="4395196"/>
            <a:ext cx="286068" cy="638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449232" y="4561900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>
                <a:solidFill>
                  <a:srgbClr val="FF0000"/>
                </a:solidFill>
              </a:rPr>
              <a:t>Case </a:t>
            </a:r>
            <a:r>
              <a:rPr lang="en-US" b="1" i="1" dirty="0">
                <a:solidFill>
                  <a:srgbClr val="FF0000"/>
                </a:solidFill>
              </a:rPr>
              <a:t>3</a:t>
            </a:r>
            <a:endParaRPr lang="tr-TR" b="1" i="1" dirty="0">
              <a:solidFill>
                <a:srgbClr val="FF000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10800000">
            <a:off x="8126279" y="2882837"/>
            <a:ext cx="193431" cy="8880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8336546" y="316962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>
                <a:solidFill>
                  <a:srgbClr val="FF0000"/>
                </a:solidFill>
              </a:rPr>
              <a:t>Case 1</a:t>
            </a:r>
          </a:p>
        </p:txBody>
      </p:sp>
      <p:sp>
        <p:nvSpPr>
          <p:cNvPr id="17" name="Left Brace 16"/>
          <p:cNvSpPr/>
          <p:nvPr/>
        </p:nvSpPr>
        <p:spPr>
          <a:xfrm rot="10800000">
            <a:off x="8114753" y="3932503"/>
            <a:ext cx="216486" cy="4214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TextBox 17"/>
          <p:cNvSpPr txBox="1"/>
          <p:nvPr/>
        </p:nvSpPr>
        <p:spPr>
          <a:xfrm>
            <a:off x="8381796" y="3989341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>
                <a:solidFill>
                  <a:srgbClr val="FF0000"/>
                </a:solidFill>
              </a:rPr>
              <a:t>Case </a:t>
            </a:r>
            <a:r>
              <a:rPr lang="en-US" b="1" i="1" dirty="0">
                <a:solidFill>
                  <a:srgbClr val="FF0000"/>
                </a:solidFill>
              </a:rPr>
              <a:t>2</a:t>
            </a:r>
            <a:endParaRPr lang="tr-TR" b="1" i="1" dirty="0">
              <a:solidFill>
                <a:srgbClr val="FF000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8095728" y="4395196"/>
            <a:ext cx="286068" cy="6387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8381796" y="456066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>
                <a:solidFill>
                  <a:srgbClr val="FF0000"/>
                </a:solidFill>
              </a:rPr>
              <a:t>Case </a:t>
            </a:r>
            <a:r>
              <a:rPr lang="en-US" b="1" i="1" dirty="0">
                <a:solidFill>
                  <a:srgbClr val="FF0000"/>
                </a:solidFill>
              </a:rPr>
              <a:t>3</a:t>
            </a:r>
            <a:endParaRPr lang="tr-TR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5713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085999-3E2D-45C7-8F86-5704F69DBF73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052685-8BF5-45A9-8B3A-91E75522BE60}" type="slidenum">
              <a:rPr lang="en-US" altLang="tr-TR"/>
              <a:pPr eaLnBrk="1" hangingPunct="1"/>
              <a:t>85</a:t>
            </a:fld>
            <a:endParaRPr lang="en-US" altLang="tr-TR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Preconditions and R-B Property Violations</a:t>
            </a:r>
            <a:endParaRPr lang="en-US" altLang="tr-TR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800" dirty="0"/>
              <a:t>We assume node </a:t>
            </a:r>
            <a:r>
              <a:rPr lang="tr-TR" altLang="tr-TR" sz="2800" b="1" i="1" dirty="0"/>
              <a:t>z</a:t>
            </a:r>
            <a:r>
              <a:rPr lang="tr-TR" altLang="tr-TR" sz="2800" dirty="0"/>
              <a:t> is inserted into R-B tree.</a:t>
            </a:r>
          </a:p>
          <a:p>
            <a:pPr eaLnBrk="1" hangingPunct="1"/>
            <a:r>
              <a:rPr lang="tr-TR" altLang="tr-TR" sz="2800" dirty="0"/>
              <a:t>Preconditions for RB-Insert-Fixup</a:t>
            </a:r>
          </a:p>
          <a:p>
            <a:pPr marL="914400" lvl="1" indent="-457200" eaLnBrk="1" hangingPunct="1">
              <a:buFont typeface="+mj-lt"/>
              <a:buAutoNum type="arabicParenR"/>
            </a:pPr>
            <a:r>
              <a:rPr lang="tr-TR" altLang="tr-TR" sz="2400" dirty="0"/>
              <a:t>Node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 is </a:t>
            </a:r>
            <a:r>
              <a:rPr lang="tr-TR" altLang="tr-TR" sz="2400" b="1" i="1" dirty="0">
                <a:solidFill>
                  <a:srgbClr val="FF0000"/>
                </a:solidFill>
              </a:rPr>
              <a:t>red</a:t>
            </a:r>
            <a:r>
              <a:rPr lang="tr-TR" altLang="tr-TR" sz="2400" dirty="0"/>
              <a:t>.</a:t>
            </a:r>
          </a:p>
          <a:p>
            <a:pPr marL="914400" lvl="1" indent="-457200" eaLnBrk="1" hangingPunct="1">
              <a:buFont typeface="+mj-lt"/>
              <a:buAutoNum type="arabicParenR"/>
            </a:pPr>
            <a:r>
              <a:rPr lang="tr-TR" altLang="tr-TR" sz="2400" dirty="0"/>
              <a:t>If </a:t>
            </a:r>
            <a:r>
              <a:rPr lang="tr-TR" altLang="tr-TR" sz="2400" i="1" dirty="0"/>
              <a:t>p[</a:t>
            </a:r>
            <a:r>
              <a:rPr lang="tr-TR" altLang="tr-TR" sz="2400" b="1" i="1" dirty="0"/>
              <a:t>z</a:t>
            </a:r>
            <a:r>
              <a:rPr lang="tr-TR" altLang="tr-TR" sz="2400" i="1" dirty="0"/>
              <a:t>]</a:t>
            </a:r>
            <a:r>
              <a:rPr lang="tr-TR" altLang="tr-TR" sz="2400" dirty="0"/>
              <a:t> is the root then </a:t>
            </a:r>
            <a:r>
              <a:rPr lang="tr-TR" altLang="tr-TR" sz="2400" i="1" dirty="0"/>
              <a:t>p[</a:t>
            </a:r>
            <a:r>
              <a:rPr lang="tr-TR" altLang="tr-TR" sz="2400" b="1" i="1" dirty="0"/>
              <a:t>z</a:t>
            </a:r>
            <a:r>
              <a:rPr lang="tr-TR" altLang="tr-TR" sz="2400" i="1" dirty="0"/>
              <a:t>]=BLACK</a:t>
            </a:r>
            <a:r>
              <a:rPr lang="tr-TR" altLang="tr-TR" sz="2400" dirty="0"/>
              <a:t>.</a:t>
            </a:r>
          </a:p>
          <a:p>
            <a:pPr marL="914400" lvl="1" indent="-457200" eaLnBrk="1" hangingPunct="1">
              <a:buFont typeface="+mj-lt"/>
              <a:buAutoNum type="arabicParenR"/>
            </a:pPr>
            <a:r>
              <a:rPr lang="tr-TR" altLang="tr-TR" sz="2400" dirty="0"/>
              <a:t>Inserting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 into the tree, only one of </a:t>
            </a:r>
            <a:r>
              <a:rPr lang="tr-TR" altLang="tr-TR" sz="2400" i="1" dirty="0"/>
              <a:t>properties 2 and 4</a:t>
            </a:r>
            <a:r>
              <a:rPr lang="tr-TR" altLang="tr-TR" sz="2400" dirty="0"/>
              <a:t> is violated.</a:t>
            </a:r>
          </a:p>
          <a:p>
            <a:pPr eaLnBrk="1" hangingPunct="1"/>
            <a:r>
              <a:rPr lang="tr-TR" altLang="tr-TR" sz="2800" i="1" dirty="0"/>
              <a:t>Properties 2 and 4</a:t>
            </a:r>
          </a:p>
          <a:p>
            <a:pPr lvl="1" eaLnBrk="1" hangingPunct="1"/>
            <a:r>
              <a:rPr lang="tr-TR" altLang="tr-TR" sz="2400" dirty="0"/>
              <a:t>The root is </a:t>
            </a:r>
            <a:r>
              <a:rPr lang="tr-TR" altLang="tr-TR" sz="2400" b="1" i="1" dirty="0"/>
              <a:t>black</a:t>
            </a:r>
            <a:r>
              <a:rPr lang="tr-TR" altLang="tr-TR" sz="2400" dirty="0"/>
              <a:t>. (2)</a:t>
            </a:r>
          </a:p>
          <a:p>
            <a:pPr lvl="1" eaLnBrk="1" hangingPunct="1"/>
            <a:r>
              <a:rPr lang="tr-TR" altLang="tr-TR" sz="2400" dirty="0"/>
              <a:t>If a node is </a:t>
            </a:r>
            <a:r>
              <a:rPr lang="tr-TR" altLang="tr-TR" sz="2400" b="1" i="1" dirty="0">
                <a:solidFill>
                  <a:srgbClr val="FF0000"/>
                </a:solidFill>
              </a:rPr>
              <a:t>red</a:t>
            </a:r>
            <a:r>
              <a:rPr lang="tr-TR" altLang="tr-TR" sz="2400" dirty="0"/>
              <a:t>, then both its children are </a:t>
            </a:r>
            <a:r>
              <a:rPr lang="tr-TR" altLang="tr-TR" sz="2400" b="1" i="1" dirty="0"/>
              <a:t>black</a:t>
            </a:r>
            <a:r>
              <a:rPr lang="tr-TR" altLang="tr-TR" sz="2400" dirty="0"/>
              <a:t>. (4)</a:t>
            </a:r>
          </a:p>
        </p:txBody>
      </p:sp>
    </p:spTree>
    <p:extLst>
      <p:ext uri="{BB962C8B-B14F-4D97-AF65-F5344CB8AC3E}">
        <p14:creationId xmlns:p14="http://schemas.microsoft.com/office/powerpoint/2010/main" val="325070652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085999-3E2D-45C7-8F86-5704F69DBF73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F052685-8BF5-45A9-8B3A-91E75522BE60}" type="slidenum">
              <a:rPr lang="en-US" altLang="tr-TR"/>
              <a:pPr eaLnBrk="1" hangingPunct="1"/>
              <a:t>86</a:t>
            </a:fld>
            <a:endParaRPr lang="en-US" altLang="tr-TR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/>
              <a:t>Three possible cases</a:t>
            </a:r>
            <a:endParaRPr lang="en-US" altLang="tr-TR" dirty="0"/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800" dirty="0"/>
              <a:t>Three cases distinguishable once </a:t>
            </a:r>
            <a:r>
              <a:rPr lang="tr-TR" altLang="tr-TR" sz="2800" b="1" i="1" dirty="0"/>
              <a:t>z</a:t>
            </a:r>
            <a:r>
              <a:rPr lang="tr-TR" altLang="tr-TR" sz="2800" dirty="0"/>
              <a:t> is inserted.</a:t>
            </a:r>
          </a:p>
          <a:p>
            <a:pPr lvl="1" eaLnBrk="1" hangingPunct="1"/>
            <a:endParaRPr lang="tr-TR" altLang="tr-TR" dirty="0"/>
          </a:p>
          <a:p>
            <a:pPr lvl="1" eaLnBrk="1" hangingPunct="1"/>
            <a:r>
              <a:rPr lang="tr-TR" altLang="tr-TR" sz="2400" dirty="0"/>
              <a:t>Case 1: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’s uncle y is </a:t>
            </a:r>
            <a:r>
              <a:rPr lang="tr-TR" altLang="tr-TR" sz="2400" b="1" i="1" dirty="0">
                <a:solidFill>
                  <a:srgbClr val="FF0000"/>
                </a:solidFill>
              </a:rPr>
              <a:t>red</a:t>
            </a:r>
            <a:r>
              <a:rPr lang="tr-TR" altLang="tr-TR" sz="2400" dirty="0"/>
              <a:t>.</a:t>
            </a:r>
          </a:p>
          <a:p>
            <a:pPr lvl="1" eaLnBrk="1" hangingPunct="1"/>
            <a:endParaRPr lang="tr-TR" altLang="tr-TR" sz="2400" dirty="0"/>
          </a:p>
          <a:p>
            <a:pPr lvl="1" eaLnBrk="1" hangingPunct="1"/>
            <a:r>
              <a:rPr lang="tr-TR" altLang="tr-TR" sz="2400" dirty="0"/>
              <a:t>Case 2: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’s uncle y is </a:t>
            </a:r>
            <a:r>
              <a:rPr lang="tr-TR" altLang="tr-TR" sz="2400" b="1" dirty="0"/>
              <a:t>black</a:t>
            </a:r>
            <a:r>
              <a:rPr lang="tr-TR" altLang="tr-TR" sz="2400" dirty="0"/>
              <a:t> and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 is a right child</a:t>
            </a:r>
          </a:p>
          <a:p>
            <a:pPr lvl="1" eaLnBrk="1" hangingPunct="1"/>
            <a:endParaRPr lang="tr-TR" altLang="tr-TR" sz="2400" dirty="0"/>
          </a:p>
          <a:p>
            <a:pPr lvl="1" eaLnBrk="1" hangingPunct="1"/>
            <a:r>
              <a:rPr lang="tr-TR" altLang="tr-TR" sz="2400" dirty="0"/>
              <a:t>Case 3: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’s uncle y is </a:t>
            </a:r>
            <a:r>
              <a:rPr lang="tr-TR" altLang="tr-TR" sz="2400" b="1" dirty="0"/>
              <a:t>black</a:t>
            </a:r>
            <a:r>
              <a:rPr lang="tr-TR" altLang="tr-TR" sz="2400" dirty="0"/>
              <a:t> and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 is a left child</a:t>
            </a:r>
          </a:p>
        </p:txBody>
      </p:sp>
    </p:spTree>
    <p:extLst>
      <p:ext uri="{BB962C8B-B14F-4D97-AF65-F5344CB8AC3E}">
        <p14:creationId xmlns:p14="http://schemas.microsoft.com/office/powerpoint/2010/main" val="251151808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498"/>
            <a:ext cx="8229600" cy="1143000"/>
          </a:xfrm>
        </p:spPr>
        <p:txBody>
          <a:bodyPr/>
          <a:lstStyle/>
          <a:p>
            <a:r>
              <a:rPr lang="tr-TR" dirty="0"/>
              <a:t>Example: Case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87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3920736" y="1983889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463411" y="2291582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58353" y="264215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226019" y="268886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325989" y="2291582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67327" y="3323207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1972580" y="3049346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046460" y="3323167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Oval 34"/>
          <p:cNvSpPr/>
          <p:nvPr/>
        </p:nvSpPr>
        <p:spPr>
          <a:xfrm>
            <a:off x="7277822" y="3323167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463411" y="3049346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363606" y="2949844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5"/>
            <a:endCxn id="97" idx="0"/>
          </p:cNvCxnSpPr>
          <p:nvPr/>
        </p:nvCxnSpPr>
        <p:spPr>
          <a:xfrm>
            <a:off x="3451713" y="3630860"/>
            <a:ext cx="560362" cy="497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463411" y="4162122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Oval 96"/>
          <p:cNvSpPr/>
          <p:nvPr/>
        </p:nvSpPr>
        <p:spPr>
          <a:xfrm>
            <a:off x="3774683" y="4128144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0" name="Straight Connector 99"/>
          <p:cNvCxnSpPr>
            <a:stCxn id="96" idx="0"/>
            <a:endCxn id="26" idx="3"/>
          </p:cNvCxnSpPr>
          <p:nvPr/>
        </p:nvCxnSpPr>
        <p:spPr>
          <a:xfrm flipV="1">
            <a:off x="2700803" y="3630860"/>
            <a:ext cx="415188" cy="531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055738" y="4932706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 flipH="1">
            <a:off x="2293130" y="4522607"/>
            <a:ext cx="407673" cy="4100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54678" y="4932706"/>
            <a:ext cx="47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rot="1800000" flipH="1">
            <a:off x="2145882" y="3763933"/>
            <a:ext cx="757287" cy="2015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3446" y="1366412"/>
            <a:ext cx="498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tr-TR" altLang="tr-TR" sz="2400" dirty="0"/>
              <a:t>Case 1: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’s uncle y is </a:t>
            </a:r>
            <a:r>
              <a:rPr lang="tr-TR" altLang="tr-TR" sz="2400" b="1" i="1" dirty="0">
                <a:solidFill>
                  <a:srgbClr val="FF0000"/>
                </a:solidFill>
              </a:rPr>
              <a:t>red</a:t>
            </a:r>
            <a:r>
              <a:rPr lang="tr-TR" alt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3854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Case 1 solved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88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4387363" y="157382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930038" y="1881516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24980" y="223208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692646" y="2278795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792616" y="1881516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33954" y="291314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2439207" y="2639280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13087" y="291310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Oval 34"/>
          <p:cNvSpPr/>
          <p:nvPr/>
        </p:nvSpPr>
        <p:spPr>
          <a:xfrm>
            <a:off x="7744449" y="291310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930038" y="2639280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830233" y="2539778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5"/>
            <a:endCxn id="97" idx="0"/>
          </p:cNvCxnSpPr>
          <p:nvPr/>
        </p:nvCxnSpPr>
        <p:spPr>
          <a:xfrm>
            <a:off x="3918340" y="3220794"/>
            <a:ext cx="560362" cy="497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930038" y="3752056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Oval 96"/>
          <p:cNvSpPr/>
          <p:nvPr/>
        </p:nvSpPr>
        <p:spPr>
          <a:xfrm>
            <a:off x="4241310" y="371807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0" name="Straight Connector 99"/>
          <p:cNvCxnSpPr>
            <a:stCxn id="96" idx="0"/>
            <a:endCxn id="26" idx="3"/>
          </p:cNvCxnSpPr>
          <p:nvPr/>
        </p:nvCxnSpPr>
        <p:spPr>
          <a:xfrm flipV="1">
            <a:off x="3167430" y="3220794"/>
            <a:ext cx="415188" cy="531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522365" y="4522640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 flipH="1">
            <a:off x="2759757" y="4112541"/>
            <a:ext cx="407673" cy="4100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6550" y="2926312"/>
            <a:ext cx="47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rot="1800000" flipH="1">
            <a:off x="2612509" y="3353867"/>
            <a:ext cx="757287" cy="2015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9" idx="1"/>
            <a:endCxn id="96" idx="5"/>
          </p:cNvCxnSpPr>
          <p:nvPr/>
        </p:nvCxnSpPr>
        <p:spPr>
          <a:xfrm flipH="1" flipV="1">
            <a:off x="3335291" y="4059749"/>
            <a:ext cx="1199002" cy="9245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34293" y="4830417"/>
            <a:ext cx="148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Turned to black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9" idx="0"/>
            <a:endCxn id="97" idx="5"/>
          </p:cNvCxnSpPr>
          <p:nvPr/>
        </p:nvCxnSpPr>
        <p:spPr>
          <a:xfrm flipH="1" flipV="1">
            <a:off x="4646563" y="4025771"/>
            <a:ext cx="630484" cy="8046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0278" y="3374834"/>
            <a:ext cx="148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Turned to red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  <a:endCxn id="26" idx="6"/>
          </p:cNvCxnSpPr>
          <p:nvPr/>
        </p:nvCxnSpPr>
        <p:spPr>
          <a:xfrm flipH="1" flipV="1">
            <a:off x="3987871" y="3093344"/>
            <a:ext cx="1465161" cy="281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431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Case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89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4048125" y="221484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590800" y="2522538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85742" y="2873107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353408" y="2919817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453378" y="2522538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94716" y="355416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2099969" y="3280302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73849" y="3554123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Oval 34"/>
          <p:cNvSpPr/>
          <p:nvPr/>
        </p:nvSpPr>
        <p:spPr>
          <a:xfrm>
            <a:off x="7405211" y="3554123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590800" y="3280302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490995" y="3180800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26" idx="5"/>
            <a:endCxn id="97" idx="0"/>
          </p:cNvCxnSpPr>
          <p:nvPr/>
        </p:nvCxnSpPr>
        <p:spPr>
          <a:xfrm>
            <a:off x="3579102" y="3861816"/>
            <a:ext cx="560362" cy="4972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590800" y="439307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7" name="Oval 96"/>
          <p:cNvSpPr/>
          <p:nvPr/>
        </p:nvSpPr>
        <p:spPr>
          <a:xfrm>
            <a:off x="3902072" y="435910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0" name="Straight Connector 99"/>
          <p:cNvCxnSpPr>
            <a:stCxn id="96" idx="0"/>
            <a:endCxn id="26" idx="3"/>
          </p:cNvCxnSpPr>
          <p:nvPr/>
        </p:nvCxnSpPr>
        <p:spPr>
          <a:xfrm flipV="1">
            <a:off x="2828192" y="3861816"/>
            <a:ext cx="415188" cy="5312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183127" y="5163662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 flipH="1">
            <a:off x="2420519" y="4753563"/>
            <a:ext cx="407673" cy="4100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734211" y="3544789"/>
            <a:ext cx="47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 rot="-3300000" flipH="1">
            <a:off x="2599535" y="2427305"/>
            <a:ext cx="757287" cy="2015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1724" y="1491796"/>
            <a:ext cx="779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tr-TR" altLang="tr-TR" sz="2400"/>
              <a:t>Case 2: </a:t>
            </a:r>
            <a:r>
              <a:rPr lang="tr-TR" altLang="tr-TR" sz="2400" b="1" i="1"/>
              <a:t>z</a:t>
            </a:r>
            <a:r>
              <a:rPr lang="tr-TR" altLang="tr-TR" sz="2400"/>
              <a:t>’s uncle y is </a:t>
            </a:r>
            <a:r>
              <a:rPr lang="tr-TR" altLang="tr-TR" sz="2400" b="1"/>
              <a:t>black</a:t>
            </a:r>
            <a:r>
              <a:rPr lang="tr-TR" altLang="tr-TR" sz="2400"/>
              <a:t> and </a:t>
            </a:r>
            <a:r>
              <a:rPr lang="tr-TR" altLang="tr-TR" sz="2400" b="1" i="1"/>
              <a:t>z</a:t>
            </a:r>
            <a:r>
              <a:rPr lang="tr-TR" altLang="tr-TR" sz="2400"/>
              <a:t> is a right child</a:t>
            </a:r>
            <a:endParaRPr lang="tr-TR" altLang="tr-TR" sz="2400" dirty="0"/>
          </a:p>
        </p:txBody>
      </p:sp>
    </p:spTree>
    <p:extLst>
      <p:ext uri="{BB962C8B-B14F-4D97-AF65-F5344CB8AC3E}">
        <p14:creationId xmlns:p14="http://schemas.microsoft.com/office/powerpoint/2010/main" val="312385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07C0DC-EBFB-4673-8B2A-8BCC0103FD27}" type="datetime4">
              <a:rPr lang="en-US" altLang="tr-TR"/>
              <a:pPr eaLnBrk="1" hangingPunct="1"/>
              <a:t>December 15, 2021</a:t>
            </a:fld>
            <a:endParaRPr lang="en-US" altLang="tr-TR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EA20DE0-CCA1-4061-BA54-19C2C6145F6E}" type="slidenum">
              <a:rPr lang="en-US" altLang="tr-TR"/>
              <a:pPr eaLnBrk="1" hangingPunct="1"/>
              <a:t>9</a:t>
            </a:fld>
            <a:endParaRPr lang="en-US" altLang="tr-TR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Rotation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/>
              <a:t>Violation of AVL condition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The AVL condition violation may occur in four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Insertion into </a:t>
            </a:r>
            <a:r>
              <a:rPr lang="en-US" altLang="tr-TR" sz="2000" i="1">
                <a:solidFill>
                  <a:srgbClr val="FF0000"/>
                </a:solidFill>
              </a:rPr>
              <a:t>left subtree of the left child     (L/L)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Insertion into </a:t>
            </a:r>
            <a:r>
              <a:rPr lang="en-US" altLang="tr-TR" sz="2000" i="1">
                <a:solidFill>
                  <a:srgbClr val="FF0000"/>
                </a:solidFill>
              </a:rPr>
              <a:t>right subtree of the left child   (R/L)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Insertion into </a:t>
            </a:r>
            <a:r>
              <a:rPr lang="en-US" altLang="tr-TR" sz="2000" i="1">
                <a:solidFill>
                  <a:srgbClr val="FF0000"/>
                </a:solidFill>
              </a:rPr>
              <a:t>left subtree of the right child   (L/R)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/>
              <a:t>Insertion into </a:t>
            </a:r>
            <a:r>
              <a:rPr lang="en-US" altLang="tr-TR" sz="2000" i="1">
                <a:solidFill>
                  <a:srgbClr val="FF0000"/>
                </a:solidFill>
              </a:rPr>
              <a:t>right subtree of the right child (R/R)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The outside cases 1 and 4 (i.e., L/L and R/R) are fixed by a </a:t>
            </a:r>
            <a:r>
              <a:rPr lang="en-US" altLang="tr-TR" sz="2400" i="1">
                <a:solidFill>
                  <a:srgbClr val="FF0000"/>
                </a:solidFill>
              </a:rPr>
              <a:t>single rotation</a:t>
            </a:r>
            <a:r>
              <a:rPr lang="en-US" altLang="tr-TR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The other cases (i.e., R/L and L/R) need two rotations called </a:t>
            </a:r>
            <a:r>
              <a:rPr lang="en-US" altLang="tr-TR" sz="2400" i="1">
                <a:solidFill>
                  <a:srgbClr val="FF0000"/>
                </a:solidFill>
              </a:rPr>
              <a:t>double rotation</a:t>
            </a:r>
            <a:r>
              <a:rPr lang="en-US" altLang="tr-TR" sz="2400"/>
              <a:t> to get fixed.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These are fundamental operations in balanced-tree algorithms.</a:t>
            </a:r>
          </a:p>
          <a:p>
            <a:pPr eaLnBrk="1" hangingPunct="1">
              <a:lnSpc>
                <a:spcPct val="90000"/>
              </a:lnSpc>
            </a:pPr>
            <a:endParaRPr lang="en-US" altLang="tr-TR"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Example: Case 2 solved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90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4387363" y="157382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930038" y="1881516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24980" y="2232085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692646" y="2278795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792616" y="1881516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33954" y="291314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2439207" y="2639280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513087" y="291310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Oval 34"/>
          <p:cNvSpPr/>
          <p:nvPr/>
        </p:nvSpPr>
        <p:spPr>
          <a:xfrm>
            <a:off x="7744449" y="291310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930038" y="2639280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830233" y="2539778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686235" y="3547487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0" name="Straight Connector 99"/>
          <p:cNvCxnSpPr>
            <a:stCxn id="96" idx="0"/>
            <a:endCxn id="16" idx="4"/>
          </p:cNvCxnSpPr>
          <p:nvPr/>
        </p:nvCxnSpPr>
        <p:spPr>
          <a:xfrm flipH="1" flipV="1">
            <a:off x="2271346" y="3273626"/>
            <a:ext cx="652281" cy="2738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92602" y="4378938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 flipH="1">
            <a:off x="2529994" y="3907972"/>
            <a:ext cx="393633" cy="4709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58653" y="2278972"/>
            <a:ext cx="47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-3300000" flipH="1">
            <a:off x="2938773" y="1786283"/>
            <a:ext cx="757287" cy="2015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346479" y="3547487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4" name="Straight Connector 33"/>
          <p:cNvCxnSpPr>
            <a:stCxn id="33" idx="7"/>
            <a:endCxn id="16" idx="4"/>
          </p:cNvCxnSpPr>
          <p:nvPr/>
        </p:nvCxnSpPr>
        <p:spPr>
          <a:xfrm flipV="1">
            <a:off x="1751732" y="3273626"/>
            <a:ext cx="519614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90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497"/>
            <a:ext cx="8229600" cy="1143000"/>
          </a:xfrm>
        </p:spPr>
        <p:txBody>
          <a:bodyPr/>
          <a:lstStyle/>
          <a:p>
            <a:r>
              <a:rPr lang="tr-TR" dirty="0"/>
              <a:t>Example: Case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91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4048125" y="2464656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32</a:t>
            </a:r>
          </a:p>
        </p:txBody>
      </p:sp>
      <p:cxnSp>
        <p:nvCxnSpPr>
          <p:cNvPr id="10" name="Straight Connector 9"/>
          <p:cNvCxnSpPr>
            <a:stCxn id="7" idx="3"/>
            <a:endCxn id="12" idx="0"/>
          </p:cNvCxnSpPr>
          <p:nvPr/>
        </p:nvCxnSpPr>
        <p:spPr>
          <a:xfrm flipH="1">
            <a:off x="2590800" y="2772349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85742" y="312291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12" name="Oval 11"/>
          <p:cNvSpPr/>
          <p:nvPr/>
        </p:nvSpPr>
        <p:spPr>
          <a:xfrm>
            <a:off x="2353408" y="3169628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453378" y="2772349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694716" y="3803974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17" name="Straight Connector 16"/>
          <p:cNvCxnSpPr>
            <a:stCxn id="16" idx="7"/>
            <a:endCxn id="12" idx="4"/>
          </p:cNvCxnSpPr>
          <p:nvPr/>
        </p:nvCxnSpPr>
        <p:spPr>
          <a:xfrm flipV="1">
            <a:off x="2099969" y="3530113"/>
            <a:ext cx="490831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173849" y="3803934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Oval 34"/>
          <p:cNvSpPr/>
          <p:nvPr/>
        </p:nvSpPr>
        <p:spPr>
          <a:xfrm>
            <a:off x="7405211" y="3803934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60" name="Straight Connector 59"/>
          <p:cNvCxnSpPr>
            <a:stCxn id="26" idx="1"/>
            <a:endCxn id="12" idx="4"/>
          </p:cNvCxnSpPr>
          <p:nvPr/>
        </p:nvCxnSpPr>
        <p:spPr>
          <a:xfrm flipH="1" flipV="1">
            <a:off x="2590800" y="3530113"/>
            <a:ext cx="652580" cy="326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490995" y="3430611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346997" y="443832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0" name="Straight Connector 99"/>
          <p:cNvCxnSpPr>
            <a:stCxn id="96" idx="0"/>
            <a:endCxn id="16" idx="4"/>
          </p:cNvCxnSpPr>
          <p:nvPr/>
        </p:nvCxnSpPr>
        <p:spPr>
          <a:xfrm flipH="1" flipV="1">
            <a:off x="1932108" y="4164459"/>
            <a:ext cx="652281" cy="2738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953364" y="5269771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 flipH="1">
            <a:off x="2190756" y="4798805"/>
            <a:ext cx="393633" cy="4709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91236" y="3814273"/>
            <a:ext cx="47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 rot="-3300000" flipH="1">
            <a:off x="2599535" y="2677116"/>
            <a:ext cx="757287" cy="20159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7241" y="4438320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4" name="Straight Connector 33"/>
          <p:cNvCxnSpPr>
            <a:stCxn id="33" idx="7"/>
            <a:endCxn id="16" idx="4"/>
          </p:cNvCxnSpPr>
          <p:nvPr/>
        </p:nvCxnSpPr>
        <p:spPr>
          <a:xfrm flipV="1">
            <a:off x="1412494" y="4164459"/>
            <a:ext cx="519614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11724" y="1482370"/>
            <a:ext cx="7791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tr-TR" altLang="tr-TR" sz="2400" dirty="0"/>
              <a:t>Case 3: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’s uncle y is </a:t>
            </a:r>
            <a:r>
              <a:rPr lang="tr-TR" altLang="tr-TR" sz="2400" b="1" dirty="0"/>
              <a:t>black</a:t>
            </a:r>
            <a:r>
              <a:rPr lang="tr-TR" altLang="tr-TR" sz="2400" dirty="0"/>
              <a:t> and </a:t>
            </a:r>
            <a:r>
              <a:rPr lang="tr-TR" altLang="tr-TR" sz="2400" b="1" i="1" dirty="0"/>
              <a:t>z</a:t>
            </a:r>
            <a:r>
              <a:rPr lang="tr-TR" altLang="tr-TR" sz="2400" dirty="0"/>
              <a:t> is a left child</a:t>
            </a:r>
          </a:p>
        </p:txBody>
      </p:sp>
    </p:spTree>
    <p:extLst>
      <p:ext uri="{BB962C8B-B14F-4D97-AF65-F5344CB8AC3E}">
        <p14:creationId xmlns:p14="http://schemas.microsoft.com/office/powerpoint/2010/main" val="8905535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498"/>
            <a:ext cx="8229600" cy="1143000"/>
          </a:xfrm>
        </p:spPr>
        <p:txBody>
          <a:bodyPr/>
          <a:lstStyle/>
          <a:p>
            <a:r>
              <a:rPr lang="tr-TR" dirty="0"/>
              <a:t>Example: </a:t>
            </a:r>
            <a:r>
              <a:rPr lang="tr-TR"/>
              <a:t>Case 3 solved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5FEB0-1264-4A40-A198-1EE2E588725E}" type="datetime4">
              <a:rPr lang="en-US" smtClean="0"/>
              <a:pPr>
                <a:defRPr/>
              </a:pPr>
              <a:t>December 15,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Borahan Tümer, Ph.D.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8C63-A117-4AB5-879B-A1DDF52F4DE9}" type="slidenum">
              <a:rPr lang="en-US" altLang="tr-TR" smtClean="0"/>
              <a:pPr/>
              <a:t>92</a:t>
            </a:fld>
            <a:endParaRPr lang="en-US" altLang="tr-TR"/>
          </a:p>
        </p:txBody>
      </p:sp>
      <p:sp>
        <p:nvSpPr>
          <p:cNvPr id="7" name="Oval 6"/>
          <p:cNvSpPr/>
          <p:nvPr/>
        </p:nvSpPr>
        <p:spPr>
          <a:xfrm>
            <a:off x="3883029" y="1974463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3"/>
          </p:cNvCxnSpPr>
          <p:nvPr/>
        </p:nvCxnSpPr>
        <p:spPr>
          <a:xfrm flipH="1">
            <a:off x="2425704" y="2282156"/>
            <a:ext cx="1526856" cy="3972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20646" y="2632725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32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1" idx="0"/>
            <a:endCxn id="7" idx="5"/>
          </p:cNvCxnSpPr>
          <p:nvPr/>
        </p:nvCxnSpPr>
        <p:spPr>
          <a:xfrm flipH="1" flipV="1">
            <a:off x="4288282" y="2282156"/>
            <a:ext cx="1869756" cy="3505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28622" y="2669052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6" name="Oval 25"/>
          <p:cNvSpPr/>
          <p:nvPr/>
        </p:nvSpPr>
        <p:spPr>
          <a:xfrm>
            <a:off x="5040682" y="330771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35" name="Oval 34"/>
          <p:cNvSpPr/>
          <p:nvPr/>
        </p:nvSpPr>
        <p:spPr>
          <a:xfrm>
            <a:off x="7240115" y="3313741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48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26" idx="1"/>
            <a:endCxn id="11" idx="3"/>
          </p:cNvCxnSpPr>
          <p:nvPr/>
        </p:nvCxnSpPr>
        <p:spPr>
          <a:xfrm flipV="1">
            <a:off x="5110213" y="2940418"/>
            <a:ext cx="879964" cy="42008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1" idx="5"/>
            <a:endCxn id="35" idx="0"/>
          </p:cNvCxnSpPr>
          <p:nvPr/>
        </p:nvCxnSpPr>
        <p:spPr>
          <a:xfrm>
            <a:off x="6325899" y="2940418"/>
            <a:ext cx="1151608" cy="3733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880903" y="330339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0" name="Straight Connector 99"/>
          <p:cNvCxnSpPr>
            <a:stCxn id="96" idx="0"/>
            <a:endCxn id="16" idx="4"/>
          </p:cNvCxnSpPr>
          <p:nvPr/>
        </p:nvCxnSpPr>
        <p:spPr>
          <a:xfrm flipH="1" flipV="1">
            <a:off x="2466014" y="3029537"/>
            <a:ext cx="652281" cy="2738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487270" y="4134849"/>
            <a:ext cx="474784" cy="3604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22</a:t>
            </a:r>
          </a:p>
        </p:txBody>
      </p:sp>
      <p:cxnSp>
        <p:nvCxnSpPr>
          <p:cNvPr id="125" name="Straight Connector 124"/>
          <p:cNvCxnSpPr>
            <a:stCxn id="96" idx="4"/>
            <a:endCxn id="111" idx="0"/>
          </p:cNvCxnSpPr>
          <p:nvPr/>
        </p:nvCxnSpPr>
        <p:spPr>
          <a:xfrm flipH="1">
            <a:off x="2724662" y="3663883"/>
            <a:ext cx="393633" cy="47096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25142" y="2679351"/>
            <a:ext cx="471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z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1541147" y="3303398"/>
            <a:ext cx="474784" cy="3604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4" name="Straight Connector 33"/>
          <p:cNvCxnSpPr>
            <a:stCxn id="33" idx="7"/>
            <a:endCxn id="16" idx="4"/>
          </p:cNvCxnSpPr>
          <p:nvPr/>
        </p:nvCxnSpPr>
        <p:spPr>
          <a:xfrm flipV="1">
            <a:off x="1946400" y="3029537"/>
            <a:ext cx="519614" cy="326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978068" y="3957439"/>
            <a:ext cx="474784" cy="3511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  <a:r>
              <a:rPr lang="tr-TR" sz="12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1" name="Straight Connector 30"/>
          <p:cNvCxnSpPr>
            <a:endCxn id="35" idx="4"/>
          </p:cNvCxnSpPr>
          <p:nvPr/>
        </p:nvCxnSpPr>
        <p:spPr>
          <a:xfrm flipH="1" flipV="1">
            <a:off x="7477507" y="3674226"/>
            <a:ext cx="737954" cy="2873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7290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35399</TotalTime>
  <Words>6089</Words>
  <Application>Microsoft Office PowerPoint</Application>
  <PresentationFormat>Ekran Gösterisi (4:3)</PresentationFormat>
  <Paragraphs>1868</Paragraphs>
  <Slides>92</Slides>
  <Notes>1</Notes>
  <HiddenSlides>4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92</vt:i4>
      </vt:variant>
    </vt:vector>
  </HeadingPairs>
  <TitlesOfParts>
    <vt:vector size="98" baseType="lpstr">
      <vt:lpstr>Symbol</vt:lpstr>
      <vt:lpstr>Tahoma</vt:lpstr>
      <vt:lpstr>Times New Roman</vt:lpstr>
      <vt:lpstr>Default Design</vt:lpstr>
      <vt:lpstr>Equation</vt:lpstr>
      <vt:lpstr>Bitmap Image</vt:lpstr>
      <vt:lpstr>Data Structures – Week #6</vt:lpstr>
      <vt:lpstr>Outline</vt:lpstr>
      <vt:lpstr>AVL Trees</vt:lpstr>
      <vt:lpstr>Motivation for AVL Trees</vt:lpstr>
      <vt:lpstr>Definition</vt:lpstr>
      <vt:lpstr>Remarks on Balance Condition</vt:lpstr>
      <vt:lpstr>Structure of an AVL Tree</vt:lpstr>
      <vt:lpstr>Rotations</vt:lpstr>
      <vt:lpstr>Rotation</vt:lpstr>
      <vt:lpstr>Single Rotation (L/L)</vt:lpstr>
      <vt:lpstr>Single Rotation (R/R)</vt:lpstr>
      <vt:lpstr>Double Rotation (R/L)</vt:lpstr>
      <vt:lpstr>Double Rotation (R/L)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Constructing an AVL Tree – Animation</vt:lpstr>
      <vt:lpstr>Height versus Number of Nodes</vt:lpstr>
      <vt:lpstr>Splay Trees</vt:lpstr>
      <vt:lpstr>Motivation for Splay Trees</vt:lpstr>
      <vt:lpstr>Splaying</vt:lpstr>
      <vt:lpstr>Splaying</vt:lpstr>
      <vt:lpstr>Zig-zag case </vt:lpstr>
      <vt:lpstr>Zig-zig case </vt:lpstr>
      <vt:lpstr>Animated Example</vt:lpstr>
      <vt:lpstr>Animated Example</vt:lpstr>
      <vt:lpstr>Animated Example</vt:lpstr>
      <vt:lpstr>Animated Example</vt:lpstr>
      <vt:lpstr>Animated Example</vt:lpstr>
      <vt:lpstr>Animated Example</vt:lpstr>
      <vt:lpstr>B-Trees</vt:lpstr>
      <vt:lpstr>Motivation for B-Trees</vt:lpstr>
      <vt:lpstr>Motivation for B-Trees</vt:lpstr>
      <vt:lpstr>B-Trees</vt:lpstr>
      <vt:lpstr>B-Trees</vt:lpstr>
      <vt:lpstr>B-Trees</vt:lpstr>
      <vt:lpstr>B-Trees</vt:lpstr>
      <vt:lpstr>Basic Operations on B-Trees</vt:lpstr>
      <vt:lpstr>Disk Operations in B-Tree operations</vt:lpstr>
      <vt:lpstr>Search in B-Trees</vt:lpstr>
      <vt:lpstr>Search in B-Trees</vt:lpstr>
      <vt:lpstr>Insertion in B-Trees</vt:lpstr>
      <vt:lpstr>Insertion in B-Trees</vt:lpstr>
      <vt:lpstr>Insertion in B-Trees: Example </vt:lpstr>
      <vt:lpstr>Insertion in B-Trees: Example</vt:lpstr>
      <vt:lpstr>Insertion in B-Trees: Example</vt:lpstr>
      <vt:lpstr>Insertion in B-Trees: Example</vt:lpstr>
      <vt:lpstr>Insertion in B-Trees:B-tree-Insert</vt:lpstr>
      <vt:lpstr>Insertion in B-Trees:B-tree-Split-Child</vt:lpstr>
      <vt:lpstr>B-tree-Split-Child: Example</vt:lpstr>
      <vt:lpstr>B-tree-Split-Child: Example</vt:lpstr>
      <vt:lpstr>B-tree-Split-Child: Example</vt:lpstr>
      <vt:lpstr>Insertion in B-Trees:B-tree-Insert-Nonfull</vt:lpstr>
      <vt:lpstr>Removing a key from a B-Tree</vt:lpstr>
      <vt:lpstr>Various Cases of Removing a key from a B-Tree</vt:lpstr>
      <vt:lpstr>Various Cases of Removal a key from a B-Tree</vt:lpstr>
      <vt:lpstr>Various Cases of Removal a key from a B-Tree</vt:lpstr>
      <vt:lpstr>Various Cases of Removal a key from a B-Tree</vt:lpstr>
      <vt:lpstr>Removal in B-Trees: Example</vt:lpstr>
      <vt:lpstr>Removal in B-Trees: Example</vt:lpstr>
      <vt:lpstr>Removal in B-Trees: Example</vt:lpstr>
      <vt:lpstr>Removal in B-Trees: Example</vt:lpstr>
      <vt:lpstr>Removal in B-Trees: Example</vt:lpstr>
      <vt:lpstr>Red-Black Trees (RBTs)</vt:lpstr>
      <vt:lpstr>Red-Black Properties</vt:lpstr>
      <vt:lpstr>Example RBT</vt:lpstr>
      <vt:lpstr>Rotations</vt:lpstr>
      <vt:lpstr>Example RBT Right-Rotate(T,16)</vt:lpstr>
      <vt:lpstr>Example Rotation  Right-Rotate(T,16)</vt:lpstr>
      <vt:lpstr>Insertion O(lgn)</vt:lpstr>
      <vt:lpstr>Fixing Up Colors after Insertion</vt:lpstr>
      <vt:lpstr>Preconditions and R-B Property Violations</vt:lpstr>
      <vt:lpstr>Three possible cases</vt:lpstr>
      <vt:lpstr>Example: Case 1</vt:lpstr>
      <vt:lpstr>Example: Case 1 solved</vt:lpstr>
      <vt:lpstr>Example: Case 2</vt:lpstr>
      <vt:lpstr>Example: Case 2 solved</vt:lpstr>
      <vt:lpstr>Example: Case 3</vt:lpstr>
      <vt:lpstr>Example: Case 3 solved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Week #1</dc:title>
  <dc:creator>PINAR TUMER</dc:creator>
  <cp:lastModifiedBy>Borahan Tümer</cp:lastModifiedBy>
  <cp:revision>374</cp:revision>
  <dcterms:created xsi:type="dcterms:W3CDTF">2005-09-19T13:51:52Z</dcterms:created>
  <dcterms:modified xsi:type="dcterms:W3CDTF">2021-12-15T12:11:49Z</dcterms:modified>
</cp:coreProperties>
</file>