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38"/>
  </p:notesMasterIdLst>
  <p:handoutMasterIdLst>
    <p:handoutMasterId r:id="rId39"/>
  </p:handoutMasterIdLst>
  <p:sldIdLst>
    <p:sldId id="256" r:id="rId2"/>
    <p:sldId id="284" r:id="rId3"/>
    <p:sldId id="419" r:id="rId4"/>
    <p:sldId id="405" r:id="rId5"/>
    <p:sldId id="436" r:id="rId6"/>
    <p:sldId id="437" r:id="rId7"/>
    <p:sldId id="438" r:id="rId8"/>
    <p:sldId id="439" r:id="rId9"/>
    <p:sldId id="440" r:id="rId10"/>
    <p:sldId id="441" r:id="rId11"/>
    <p:sldId id="443" r:id="rId12"/>
    <p:sldId id="447" r:id="rId13"/>
    <p:sldId id="451" r:id="rId14"/>
    <p:sldId id="452" r:id="rId15"/>
    <p:sldId id="453" r:id="rId16"/>
    <p:sldId id="444" r:id="rId17"/>
    <p:sldId id="445" r:id="rId18"/>
    <p:sldId id="446" r:id="rId19"/>
    <p:sldId id="442" r:id="rId20"/>
    <p:sldId id="449" r:id="rId21"/>
    <p:sldId id="450" r:id="rId22"/>
    <p:sldId id="459" r:id="rId23"/>
    <p:sldId id="460" r:id="rId24"/>
    <p:sldId id="461" r:id="rId25"/>
    <p:sldId id="470" r:id="rId26"/>
    <p:sldId id="467" r:id="rId27"/>
    <p:sldId id="468" r:id="rId28"/>
    <p:sldId id="448" r:id="rId29"/>
    <p:sldId id="456" r:id="rId30"/>
    <p:sldId id="464" r:id="rId31"/>
    <p:sldId id="457" r:id="rId32"/>
    <p:sldId id="465" r:id="rId33"/>
    <p:sldId id="458" r:id="rId34"/>
    <p:sldId id="469" r:id="rId35"/>
    <p:sldId id="466" r:id="rId36"/>
    <p:sldId id="454" r:id="rId37"/>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CC33"/>
    <a:srgbClr val="66FF33"/>
    <a:srgbClr val="00FF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682" autoAdjust="0"/>
  </p:normalViewPr>
  <p:slideViewPr>
    <p:cSldViewPr snapToGrid="0">
      <p:cViewPr varScale="1">
        <p:scale>
          <a:sx n="65" d="100"/>
          <a:sy n="65" d="100"/>
        </p:scale>
        <p:origin x="518"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1914" y="-96"/>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en-US" altLang="en-US"/>
          </a:p>
        </p:txBody>
      </p:sp>
      <p:sp>
        <p:nvSpPr>
          <p:cNvPr id="4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vl1pPr>
          </a:lstStyle>
          <a:p>
            <a:pPr>
              <a:defRPr/>
            </a:pPr>
            <a:r>
              <a:rPr lang="en-US" altLang="en-US"/>
              <a:t>Week #1</a:t>
            </a:r>
          </a:p>
        </p:txBody>
      </p:sp>
      <p:sp>
        <p:nvSpPr>
          <p:cNvPr id="4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vl1pPr>
          </a:lstStyle>
          <a:p>
            <a:pPr>
              <a:defRPr/>
            </a:pPr>
            <a:endParaRPr lang="en-US" altLang="en-US"/>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889053E6-F40F-4C2D-A635-7212AF4FEFE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en-US" altLang="en-US"/>
          </a:p>
        </p:txBody>
      </p:sp>
      <p:sp>
        <p:nvSpPr>
          <p:cNvPr id="41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vl1pPr>
          </a:lstStyle>
          <a:p>
            <a:pPr>
              <a:defRPr/>
            </a:pPr>
            <a:r>
              <a:rPr lang="en-US" altLang="en-US"/>
              <a:t>Week #1</a:t>
            </a:r>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vl1pPr>
          </a:lstStyle>
          <a:p>
            <a:pPr>
              <a:defRPr/>
            </a:pPr>
            <a:endParaRPr lang="en-US" altLang="en-US"/>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E7BBDA4C-DFC9-4CE0-8F93-D5D6C42745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dt" sz="quarter" idx="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Week #1</a:t>
            </a:r>
          </a:p>
        </p:txBody>
      </p:sp>
      <p:sp>
        <p:nvSpPr>
          <p:cNvPr id="5123"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99515EA-29E7-4919-AFC5-BE706C9DA784}" type="slidenum">
              <a:rPr lang="en-US" altLang="en-US" b="0"/>
              <a:pPr/>
              <a:t>1</a:t>
            </a:fld>
            <a:endParaRPr lang="en-US" altLang="en-US" b="0"/>
          </a:p>
        </p:txBody>
      </p:sp>
      <p:sp>
        <p:nvSpPr>
          <p:cNvPr id="5124" name="Rectangle 2"/>
          <p:cNvSpPr>
            <a:spLocks noGrp="1" noRot="1" noChangeAspect="1" noChangeArrowheads="1" noTextEdit="1"/>
          </p:cNvSpPr>
          <p:nvPr>
            <p:ph type="sldImg"/>
          </p:nvPr>
        </p:nvSpPr>
        <p:spPr>
          <a:ln/>
        </p:spPr>
      </p:sp>
      <p:sp>
        <p:nvSpPr>
          <p:cNvPr id="5125" name="Rectangle 3"/>
          <p:cNvSpPr>
            <a:spLocks noGrp="1" noChangeArrowheads="1"/>
          </p:cNvSpPr>
          <p:nvPr>
            <p:ph type="body" idx="1"/>
          </p:nvPr>
        </p:nvSpPr>
        <p:spPr>
          <a:noFill/>
        </p:spPr>
        <p:txBody>
          <a:bodyPr/>
          <a:lstStyle/>
          <a:p>
            <a:pPr eaLnBrk="1" hangingPunct="1"/>
            <a:endParaRPr lang="tr-TR"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DF65913-FA5B-405B-BC38-320C5BC347A2}" type="datetime4">
              <a:rPr lang="en-US" altLang="en-US"/>
              <a:pPr>
                <a:defRPr/>
              </a:pPr>
              <a:t>January 11, 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p:cNvSpPr>
            <a:spLocks noGrp="1" noChangeArrowheads="1"/>
          </p:cNvSpPr>
          <p:nvPr>
            <p:ph type="sldNum" sz="quarter" idx="12"/>
          </p:nvPr>
        </p:nvSpPr>
        <p:spPr>
          <a:ln/>
        </p:spPr>
        <p:txBody>
          <a:bodyPr/>
          <a:lstStyle>
            <a:lvl1pPr>
              <a:defRPr/>
            </a:lvl1pPr>
          </a:lstStyle>
          <a:p>
            <a:pPr>
              <a:defRPr/>
            </a:pPr>
            <a:fld id="{F6F1EF7B-BF25-4509-9B71-1ACE5E0A6667}" type="slidenum">
              <a:rPr lang="en-US" altLang="en-US"/>
              <a:pPr>
                <a:defRPr/>
              </a:pPr>
              <a:t>‹#›</a:t>
            </a:fld>
            <a:endParaRPr lang="en-US" altLang="en-US"/>
          </a:p>
        </p:txBody>
      </p:sp>
    </p:spTree>
    <p:extLst>
      <p:ext uri="{BB962C8B-B14F-4D97-AF65-F5344CB8AC3E}">
        <p14:creationId xmlns:p14="http://schemas.microsoft.com/office/powerpoint/2010/main" val="11295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FCFEA7C-952F-4F19-A9C9-9B5364508BFA}" type="datetime4">
              <a:rPr lang="en-US" altLang="en-US"/>
              <a:pPr>
                <a:defRPr/>
              </a:pPr>
              <a:t>January 11, 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p:cNvSpPr>
            <a:spLocks noGrp="1" noChangeArrowheads="1"/>
          </p:cNvSpPr>
          <p:nvPr>
            <p:ph type="sldNum" sz="quarter" idx="12"/>
          </p:nvPr>
        </p:nvSpPr>
        <p:spPr>
          <a:ln/>
        </p:spPr>
        <p:txBody>
          <a:bodyPr/>
          <a:lstStyle>
            <a:lvl1pPr>
              <a:defRPr/>
            </a:lvl1pPr>
          </a:lstStyle>
          <a:p>
            <a:pPr>
              <a:defRPr/>
            </a:pPr>
            <a:fld id="{F2B58BDC-A5D4-4DF8-9A36-BE9657561D03}" type="slidenum">
              <a:rPr lang="en-US" altLang="en-US"/>
              <a:pPr>
                <a:defRPr/>
              </a:pPr>
              <a:t>‹#›</a:t>
            </a:fld>
            <a:endParaRPr lang="en-US" altLang="en-US"/>
          </a:p>
        </p:txBody>
      </p:sp>
    </p:spTree>
    <p:extLst>
      <p:ext uri="{BB962C8B-B14F-4D97-AF65-F5344CB8AC3E}">
        <p14:creationId xmlns:p14="http://schemas.microsoft.com/office/powerpoint/2010/main" val="334577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E871670-A563-4EE5-94AA-78AFA5D935AE}" type="datetime4">
              <a:rPr lang="en-US" altLang="en-US"/>
              <a:pPr>
                <a:defRPr/>
              </a:pPr>
              <a:t>January 11, 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p:cNvSpPr>
            <a:spLocks noGrp="1" noChangeArrowheads="1"/>
          </p:cNvSpPr>
          <p:nvPr>
            <p:ph type="sldNum" sz="quarter" idx="12"/>
          </p:nvPr>
        </p:nvSpPr>
        <p:spPr>
          <a:ln/>
        </p:spPr>
        <p:txBody>
          <a:bodyPr/>
          <a:lstStyle>
            <a:lvl1pPr>
              <a:defRPr/>
            </a:lvl1pPr>
          </a:lstStyle>
          <a:p>
            <a:pPr>
              <a:defRPr/>
            </a:pPr>
            <a:fld id="{157702D4-0770-4073-99B1-57959C903258}" type="slidenum">
              <a:rPr lang="en-US" altLang="en-US"/>
              <a:pPr>
                <a:defRPr/>
              </a:pPr>
              <a:t>‹#›</a:t>
            </a:fld>
            <a:endParaRPr lang="en-US" altLang="en-US"/>
          </a:p>
        </p:txBody>
      </p:sp>
    </p:spTree>
    <p:extLst>
      <p:ext uri="{BB962C8B-B14F-4D97-AF65-F5344CB8AC3E}">
        <p14:creationId xmlns:p14="http://schemas.microsoft.com/office/powerpoint/2010/main" val="3075505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95A4678-E8A0-44A4-8948-64A016E570C9}" type="datetime4">
              <a:rPr lang="en-US" altLang="en-US"/>
              <a:pPr>
                <a:defRPr/>
              </a:pPr>
              <a:t>January 11, 2021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7" name="Rectangle 6"/>
          <p:cNvSpPr>
            <a:spLocks noGrp="1" noChangeArrowheads="1"/>
          </p:cNvSpPr>
          <p:nvPr>
            <p:ph type="sldNum" sz="quarter" idx="12"/>
          </p:nvPr>
        </p:nvSpPr>
        <p:spPr>
          <a:ln/>
        </p:spPr>
        <p:txBody>
          <a:bodyPr/>
          <a:lstStyle>
            <a:lvl1pPr>
              <a:defRPr/>
            </a:lvl1pPr>
          </a:lstStyle>
          <a:p>
            <a:pPr>
              <a:defRPr/>
            </a:pPr>
            <a:fld id="{441D5F73-EBF4-4C59-9A01-20A507C9F73C}" type="slidenum">
              <a:rPr lang="en-US" altLang="en-US"/>
              <a:pPr>
                <a:defRPr/>
              </a:pPr>
              <a:t>‹#›</a:t>
            </a:fld>
            <a:endParaRPr lang="en-US" altLang="en-US"/>
          </a:p>
        </p:txBody>
      </p:sp>
    </p:spTree>
    <p:extLst>
      <p:ext uri="{BB962C8B-B14F-4D97-AF65-F5344CB8AC3E}">
        <p14:creationId xmlns:p14="http://schemas.microsoft.com/office/powerpoint/2010/main" val="314146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F55A48F-EE54-4162-84C1-83F9D57CDCC8}" type="datetime4">
              <a:rPr lang="en-US" altLang="en-US"/>
              <a:pPr>
                <a:defRPr/>
              </a:pPr>
              <a:t>January 11, 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p:cNvSpPr>
            <a:spLocks noGrp="1" noChangeArrowheads="1"/>
          </p:cNvSpPr>
          <p:nvPr>
            <p:ph type="sldNum" sz="quarter" idx="12"/>
          </p:nvPr>
        </p:nvSpPr>
        <p:spPr>
          <a:ln/>
        </p:spPr>
        <p:txBody>
          <a:bodyPr/>
          <a:lstStyle>
            <a:lvl1pPr>
              <a:defRPr/>
            </a:lvl1pPr>
          </a:lstStyle>
          <a:p>
            <a:pPr>
              <a:defRPr/>
            </a:pPr>
            <a:fld id="{4472B21C-A09F-4797-8C26-557B5D2205F9}" type="slidenum">
              <a:rPr lang="en-US" altLang="en-US"/>
              <a:pPr>
                <a:defRPr/>
              </a:pPr>
              <a:t>‹#›</a:t>
            </a:fld>
            <a:endParaRPr lang="en-US" altLang="en-US"/>
          </a:p>
        </p:txBody>
      </p:sp>
    </p:spTree>
    <p:extLst>
      <p:ext uri="{BB962C8B-B14F-4D97-AF65-F5344CB8AC3E}">
        <p14:creationId xmlns:p14="http://schemas.microsoft.com/office/powerpoint/2010/main" val="313855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E38AECE-B3E2-484A-B473-0911EB8E9D36}" type="datetime4">
              <a:rPr lang="en-US" altLang="en-US"/>
              <a:pPr>
                <a:defRPr/>
              </a:pPr>
              <a:t>January 11, 2021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p:cNvSpPr>
            <a:spLocks noGrp="1" noChangeArrowheads="1"/>
          </p:cNvSpPr>
          <p:nvPr>
            <p:ph type="sldNum" sz="quarter" idx="12"/>
          </p:nvPr>
        </p:nvSpPr>
        <p:spPr>
          <a:ln/>
        </p:spPr>
        <p:txBody>
          <a:bodyPr/>
          <a:lstStyle>
            <a:lvl1pPr>
              <a:defRPr/>
            </a:lvl1pPr>
          </a:lstStyle>
          <a:p>
            <a:pPr>
              <a:defRPr/>
            </a:pPr>
            <a:fld id="{28725A0D-BCA6-4881-A984-7F603DCF6F19}" type="slidenum">
              <a:rPr lang="en-US" altLang="en-US"/>
              <a:pPr>
                <a:defRPr/>
              </a:pPr>
              <a:t>‹#›</a:t>
            </a:fld>
            <a:endParaRPr lang="en-US" altLang="en-US"/>
          </a:p>
        </p:txBody>
      </p:sp>
    </p:spTree>
    <p:extLst>
      <p:ext uri="{BB962C8B-B14F-4D97-AF65-F5344CB8AC3E}">
        <p14:creationId xmlns:p14="http://schemas.microsoft.com/office/powerpoint/2010/main" val="1552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04496F2-867B-4E7E-96B2-34E27246DD10}" type="datetime4">
              <a:rPr lang="en-US" altLang="en-US"/>
              <a:pPr>
                <a:defRPr/>
              </a:pPr>
              <a:t>January 11, 2021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7" name="Rectangle 6"/>
          <p:cNvSpPr>
            <a:spLocks noGrp="1" noChangeArrowheads="1"/>
          </p:cNvSpPr>
          <p:nvPr>
            <p:ph type="sldNum" sz="quarter" idx="12"/>
          </p:nvPr>
        </p:nvSpPr>
        <p:spPr>
          <a:ln/>
        </p:spPr>
        <p:txBody>
          <a:bodyPr/>
          <a:lstStyle>
            <a:lvl1pPr>
              <a:defRPr/>
            </a:lvl1pPr>
          </a:lstStyle>
          <a:p>
            <a:pPr>
              <a:defRPr/>
            </a:pPr>
            <a:fld id="{F172A8EE-5C18-4CE3-877F-415720EFE0B5}" type="slidenum">
              <a:rPr lang="en-US" altLang="en-US"/>
              <a:pPr>
                <a:defRPr/>
              </a:pPr>
              <a:t>‹#›</a:t>
            </a:fld>
            <a:endParaRPr lang="en-US" altLang="en-US"/>
          </a:p>
        </p:txBody>
      </p:sp>
    </p:spTree>
    <p:extLst>
      <p:ext uri="{BB962C8B-B14F-4D97-AF65-F5344CB8AC3E}">
        <p14:creationId xmlns:p14="http://schemas.microsoft.com/office/powerpoint/2010/main" val="73700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5962993-1AFB-45D1-8A68-437C0EFADD63}" type="datetime4">
              <a:rPr lang="en-US" altLang="en-US"/>
              <a:pPr>
                <a:defRPr/>
              </a:pPr>
              <a:t>January 11, 2021</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9" name="Rectangle 6"/>
          <p:cNvSpPr>
            <a:spLocks noGrp="1" noChangeArrowheads="1"/>
          </p:cNvSpPr>
          <p:nvPr>
            <p:ph type="sldNum" sz="quarter" idx="12"/>
          </p:nvPr>
        </p:nvSpPr>
        <p:spPr>
          <a:ln/>
        </p:spPr>
        <p:txBody>
          <a:bodyPr/>
          <a:lstStyle>
            <a:lvl1pPr>
              <a:defRPr/>
            </a:lvl1pPr>
          </a:lstStyle>
          <a:p>
            <a:pPr>
              <a:defRPr/>
            </a:pPr>
            <a:fld id="{BECA7F85-4C5A-495B-A1B1-E44A9E2FDEB7}" type="slidenum">
              <a:rPr lang="en-US" altLang="en-US"/>
              <a:pPr>
                <a:defRPr/>
              </a:pPr>
              <a:t>‹#›</a:t>
            </a:fld>
            <a:endParaRPr lang="en-US" altLang="en-US"/>
          </a:p>
        </p:txBody>
      </p:sp>
    </p:spTree>
    <p:extLst>
      <p:ext uri="{BB962C8B-B14F-4D97-AF65-F5344CB8AC3E}">
        <p14:creationId xmlns:p14="http://schemas.microsoft.com/office/powerpoint/2010/main" val="110473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C3BA771-630D-4A1B-8761-1A3DFC310861}" type="datetime4">
              <a:rPr lang="en-US" altLang="en-US"/>
              <a:pPr>
                <a:defRPr/>
              </a:pPr>
              <a:t>January 11, 2021</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5" name="Rectangle 6"/>
          <p:cNvSpPr>
            <a:spLocks noGrp="1" noChangeArrowheads="1"/>
          </p:cNvSpPr>
          <p:nvPr>
            <p:ph type="sldNum" sz="quarter" idx="12"/>
          </p:nvPr>
        </p:nvSpPr>
        <p:spPr>
          <a:ln/>
        </p:spPr>
        <p:txBody>
          <a:bodyPr/>
          <a:lstStyle>
            <a:lvl1pPr>
              <a:defRPr/>
            </a:lvl1pPr>
          </a:lstStyle>
          <a:p>
            <a:pPr>
              <a:defRPr/>
            </a:pPr>
            <a:fld id="{85658097-C4A6-49BE-A90A-3076A5E91AAD}" type="slidenum">
              <a:rPr lang="en-US" altLang="en-US"/>
              <a:pPr>
                <a:defRPr/>
              </a:pPr>
              <a:t>‹#›</a:t>
            </a:fld>
            <a:endParaRPr lang="en-US" altLang="en-US"/>
          </a:p>
        </p:txBody>
      </p:sp>
    </p:spTree>
    <p:extLst>
      <p:ext uri="{BB962C8B-B14F-4D97-AF65-F5344CB8AC3E}">
        <p14:creationId xmlns:p14="http://schemas.microsoft.com/office/powerpoint/2010/main" val="34451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5EC5061-60DF-44AA-9056-725BB7A9DFC3}" type="datetime4">
              <a:rPr lang="en-US" altLang="en-US"/>
              <a:pPr>
                <a:defRPr/>
              </a:pPr>
              <a:t>January 11, 2021</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4" name="Rectangle 6"/>
          <p:cNvSpPr>
            <a:spLocks noGrp="1" noChangeArrowheads="1"/>
          </p:cNvSpPr>
          <p:nvPr>
            <p:ph type="sldNum" sz="quarter" idx="12"/>
          </p:nvPr>
        </p:nvSpPr>
        <p:spPr>
          <a:ln/>
        </p:spPr>
        <p:txBody>
          <a:bodyPr/>
          <a:lstStyle>
            <a:lvl1pPr>
              <a:defRPr/>
            </a:lvl1pPr>
          </a:lstStyle>
          <a:p>
            <a:pPr>
              <a:defRPr/>
            </a:pPr>
            <a:fld id="{4B400CBD-4E98-4CEB-AC04-4729315EA145}" type="slidenum">
              <a:rPr lang="en-US" altLang="en-US"/>
              <a:pPr>
                <a:defRPr/>
              </a:pPr>
              <a:t>‹#›</a:t>
            </a:fld>
            <a:endParaRPr lang="en-US" altLang="en-US"/>
          </a:p>
        </p:txBody>
      </p:sp>
    </p:spTree>
    <p:extLst>
      <p:ext uri="{BB962C8B-B14F-4D97-AF65-F5344CB8AC3E}">
        <p14:creationId xmlns:p14="http://schemas.microsoft.com/office/powerpoint/2010/main" val="8070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1513CCB-DDBD-4957-B77E-E5A06E0DAC12}" type="datetime4">
              <a:rPr lang="en-US" altLang="en-US"/>
              <a:pPr>
                <a:defRPr/>
              </a:pPr>
              <a:t>January 11, 2021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7" name="Rectangle 6"/>
          <p:cNvSpPr>
            <a:spLocks noGrp="1" noChangeArrowheads="1"/>
          </p:cNvSpPr>
          <p:nvPr>
            <p:ph type="sldNum" sz="quarter" idx="12"/>
          </p:nvPr>
        </p:nvSpPr>
        <p:spPr>
          <a:ln/>
        </p:spPr>
        <p:txBody>
          <a:bodyPr/>
          <a:lstStyle>
            <a:lvl1pPr>
              <a:defRPr/>
            </a:lvl1pPr>
          </a:lstStyle>
          <a:p>
            <a:pPr>
              <a:defRPr/>
            </a:pPr>
            <a:fld id="{6CBCEF0D-F44A-444C-8C9D-62EF2FBBFF84}" type="slidenum">
              <a:rPr lang="en-US" altLang="en-US"/>
              <a:pPr>
                <a:defRPr/>
              </a:pPr>
              <a:t>‹#›</a:t>
            </a:fld>
            <a:endParaRPr lang="en-US" altLang="en-US"/>
          </a:p>
        </p:txBody>
      </p:sp>
    </p:spTree>
    <p:extLst>
      <p:ext uri="{BB962C8B-B14F-4D97-AF65-F5344CB8AC3E}">
        <p14:creationId xmlns:p14="http://schemas.microsoft.com/office/powerpoint/2010/main" val="227081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3492F71-62A0-4C09-82A3-5A4F8B81C670}" type="datetime4">
              <a:rPr lang="en-US" altLang="en-US"/>
              <a:pPr>
                <a:defRPr/>
              </a:pPr>
              <a:t>January 11, 2021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7" name="Rectangle 6"/>
          <p:cNvSpPr>
            <a:spLocks noGrp="1" noChangeArrowheads="1"/>
          </p:cNvSpPr>
          <p:nvPr>
            <p:ph type="sldNum" sz="quarter" idx="12"/>
          </p:nvPr>
        </p:nvSpPr>
        <p:spPr>
          <a:ln/>
        </p:spPr>
        <p:txBody>
          <a:bodyPr/>
          <a:lstStyle>
            <a:lvl1pPr>
              <a:defRPr/>
            </a:lvl1pPr>
          </a:lstStyle>
          <a:p>
            <a:pPr>
              <a:defRPr/>
            </a:pPr>
            <a:fld id="{1782A25F-2F2F-48E9-BEA5-C310214C01FB}" type="slidenum">
              <a:rPr lang="en-US" altLang="en-US"/>
              <a:pPr>
                <a:defRPr/>
              </a:pPr>
              <a:t>‹#›</a:t>
            </a:fld>
            <a:endParaRPr lang="en-US" altLang="en-US"/>
          </a:p>
        </p:txBody>
      </p:sp>
    </p:spTree>
    <p:extLst>
      <p:ext uri="{BB962C8B-B14F-4D97-AF65-F5344CB8AC3E}">
        <p14:creationId xmlns:p14="http://schemas.microsoft.com/office/powerpoint/2010/main" val="419694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99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lvl1pPr>
          </a:lstStyle>
          <a:p>
            <a:pPr>
              <a:defRPr/>
            </a:pPr>
            <a:fld id="{69A4C31D-06B2-4191-80E2-0D018AC1E2F0}" type="datetime4">
              <a:rPr lang="en-US" altLang="en-US"/>
              <a:pPr>
                <a:defRPr/>
              </a:pPr>
              <a:t>January 11, 2021</a:t>
            </a:fld>
            <a:endParaRPr lang="en-US" altLang="en-US"/>
          </a:p>
        </p:txBody>
      </p:sp>
      <p:sp>
        <p:nvSpPr>
          <p:cNvPr id="399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lvl1pPr>
          </a:lstStyle>
          <a:p>
            <a:pPr>
              <a:defRPr/>
            </a:pPr>
            <a:r>
              <a:rPr lang="en-US" altLang="en-US"/>
              <a:t>Borahan Tümer, Ph.D.                                                                                                                                                                          </a:t>
            </a:r>
          </a:p>
        </p:txBody>
      </p:sp>
      <p:sp>
        <p:nvSpPr>
          <p:cNvPr id="399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smtClean="0"/>
            </a:lvl1pPr>
          </a:lstStyle>
          <a:p>
            <a:pPr>
              <a:defRPr/>
            </a:pPr>
            <a:fld id="{12C303D0-ED2E-4F18-BC71-8D7109312DD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p:txStyles>
    <p:titleStyle>
      <a:lvl1pPr algn="ctr" rtl="0" eaLnBrk="0" fontAlgn="base" hangingPunct="0">
        <a:spcBef>
          <a:spcPct val="0"/>
        </a:spcBef>
        <a:spcAft>
          <a:spcPct val="0"/>
        </a:spcAft>
        <a:defRPr sz="4400" kern="12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anose="02020603050405020304" pitchFamily="18" charset="0"/>
        </a:defRPr>
      </a:lvl2pPr>
      <a:lvl3pPr algn="ctr" rtl="0" eaLnBrk="0" fontAlgn="base" hangingPunct="0">
        <a:spcBef>
          <a:spcPct val="0"/>
        </a:spcBef>
        <a:spcAft>
          <a:spcPct val="0"/>
        </a:spcAft>
        <a:defRPr sz="4400">
          <a:solidFill>
            <a:schemeClr val="accent2"/>
          </a:solidFill>
          <a:latin typeface="Times New Roman" panose="02020603050405020304" pitchFamily="18" charset="0"/>
        </a:defRPr>
      </a:lvl3pPr>
      <a:lvl4pPr algn="ctr" rtl="0" eaLnBrk="0" fontAlgn="base" hangingPunct="0">
        <a:spcBef>
          <a:spcPct val="0"/>
        </a:spcBef>
        <a:spcAft>
          <a:spcPct val="0"/>
        </a:spcAft>
        <a:defRPr sz="4400">
          <a:solidFill>
            <a:schemeClr val="accent2"/>
          </a:solidFill>
          <a:latin typeface="Times New Roman" panose="02020603050405020304" pitchFamily="18" charset="0"/>
        </a:defRPr>
      </a:lvl4pPr>
      <a:lvl5pPr algn="ctr" rtl="0" eaLnBrk="0" fontAlgn="base" hangingPunct="0">
        <a:spcBef>
          <a:spcPct val="0"/>
        </a:spcBef>
        <a:spcAft>
          <a:spcPct val="0"/>
        </a:spcAft>
        <a:defRPr sz="4400">
          <a:solidFill>
            <a:schemeClr val="accent2"/>
          </a:solidFill>
          <a:latin typeface="Times New Roman" panose="02020603050405020304" pitchFamily="18" charset="0"/>
        </a:defRPr>
      </a:lvl5pPr>
      <a:lvl6pPr marL="457200" algn="ctr" rtl="0" fontAlgn="base">
        <a:spcBef>
          <a:spcPct val="0"/>
        </a:spcBef>
        <a:spcAft>
          <a:spcPct val="0"/>
        </a:spcAft>
        <a:defRPr sz="4400">
          <a:solidFill>
            <a:schemeClr val="accent2"/>
          </a:solidFill>
          <a:latin typeface="Times New Roman" panose="02020603050405020304" pitchFamily="18" charset="0"/>
        </a:defRPr>
      </a:lvl6pPr>
      <a:lvl7pPr marL="914400" algn="ctr" rtl="0" fontAlgn="base">
        <a:spcBef>
          <a:spcPct val="0"/>
        </a:spcBef>
        <a:spcAft>
          <a:spcPct val="0"/>
        </a:spcAft>
        <a:defRPr sz="4400">
          <a:solidFill>
            <a:schemeClr val="accent2"/>
          </a:solidFill>
          <a:latin typeface="Times New Roman" panose="02020603050405020304" pitchFamily="18" charset="0"/>
        </a:defRPr>
      </a:lvl7pPr>
      <a:lvl8pPr marL="1371600" algn="ctr" rtl="0" fontAlgn="base">
        <a:spcBef>
          <a:spcPct val="0"/>
        </a:spcBef>
        <a:spcAft>
          <a:spcPct val="0"/>
        </a:spcAft>
        <a:defRPr sz="4400">
          <a:solidFill>
            <a:schemeClr val="accent2"/>
          </a:solidFill>
          <a:latin typeface="Times New Roman" panose="02020603050405020304" pitchFamily="18" charset="0"/>
        </a:defRPr>
      </a:lvl8pPr>
      <a:lvl9pPr marL="1828800" algn="ctr" rtl="0" fontAlgn="base">
        <a:spcBef>
          <a:spcPct val="0"/>
        </a:spcBef>
        <a:spcAft>
          <a:spcPct val="0"/>
        </a:spcAft>
        <a:defRPr sz="4400">
          <a:solidFill>
            <a:schemeClr val="accent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nchor="ctr"/>
          <a:lstStyle/>
          <a:p>
            <a:pPr eaLnBrk="1" hangingPunct="1"/>
            <a:r>
              <a:rPr lang="en-US" altLang="en-US" sz="5400" smtClean="0"/>
              <a:t>Data Structures – Week #7</a:t>
            </a:r>
          </a:p>
        </p:txBody>
      </p:sp>
      <p:sp>
        <p:nvSpPr>
          <p:cNvPr id="4099" name="Rectangle 3"/>
          <p:cNvSpPr>
            <a:spLocks noGrp="1" noChangeArrowheads="1"/>
          </p:cNvSpPr>
          <p:nvPr>
            <p:ph type="subTitle" idx="1"/>
          </p:nvPr>
        </p:nvSpPr>
        <p:spPr>
          <a:xfrm>
            <a:off x="1371600" y="3886200"/>
            <a:ext cx="6400800" cy="1752600"/>
          </a:xfrm>
        </p:spPr>
        <p:txBody>
          <a:bodyPr/>
          <a:lstStyle/>
          <a:p>
            <a:pPr eaLnBrk="1" hangingPunct="1"/>
            <a:r>
              <a:rPr lang="en-US" altLang="en-US" sz="4800" smtClean="0">
                <a:solidFill>
                  <a:srgbClr val="FF0000"/>
                </a:solidFill>
              </a:rPr>
              <a:t>Hashing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EB32B48-C6B9-462E-9FA2-A080F563F625}" type="datetime4">
              <a:rPr lang="en-US" altLang="en-US" b="0"/>
              <a:pPr/>
              <a:t>January 11, 2021</a:t>
            </a:fld>
            <a:endParaRPr lang="en-US" altLang="en-US" b="0"/>
          </a:p>
        </p:txBody>
      </p:sp>
      <p:sp>
        <p:nvSpPr>
          <p:cNvPr id="14339"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4340"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63679D8-2AA3-492A-8C58-680105DD546C}" type="slidenum">
              <a:rPr lang="en-US" altLang="en-US" b="0"/>
              <a:pPr/>
              <a:t>10</a:t>
            </a:fld>
            <a:endParaRPr lang="en-US" altLang="en-US" b="0"/>
          </a:p>
        </p:txBody>
      </p:sp>
      <p:sp>
        <p:nvSpPr>
          <p:cNvPr id="14341" name="Rectangle 2"/>
          <p:cNvSpPr>
            <a:spLocks noGrp="1" noChangeArrowheads="1"/>
          </p:cNvSpPr>
          <p:nvPr>
            <p:ph type="title"/>
          </p:nvPr>
        </p:nvSpPr>
        <p:spPr/>
        <p:txBody>
          <a:bodyPr/>
          <a:lstStyle/>
          <a:p>
            <a:pPr eaLnBrk="1" hangingPunct="1"/>
            <a:r>
              <a:rPr lang="tr-TR" altLang="en-US" smtClean="0"/>
              <a:t>Hash Functions</a:t>
            </a:r>
          </a:p>
        </p:txBody>
      </p:sp>
      <p:sp>
        <p:nvSpPr>
          <p:cNvPr id="14342" name="Rectangle 3"/>
          <p:cNvSpPr>
            <a:spLocks noGrp="1" noChangeArrowheads="1"/>
          </p:cNvSpPr>
          <p:nvPr>
            <p:ph type="body" idx="1"/>
          </p:nvPr>
        </p:nvSpPr>
        <p:spPr/>
        <p:txBody>
          <a:bodyPr/>
          <a:lstStyle/>
          <a:p>
            <a:pPr eaLnBrk="1" hangingPunct="1"/>
            <a:r>
              <a:rPr lang="tr-TR" altLang="en-US" smtClean="0"/>
              <a:t>A hash function should  </a:t>
            </a:r>
          </a:p>
          <a:p>
            <a:pPr lvl="1" eaLnBrk="1" hangingPunct="1"/>
            <a:r>
              <a:rPr lang="en-US" altLang="en-US" smtClean="0"/>
              <a:t>be </a:t>
            </a:r>
            <a:r>
              <a:rPr lang="tr-TR" altLang="en-US" i="1" smtClean="0">
                <a:solidFill>
                  <a:srgbClr val="FF0000"/>
                </a:solidFill>
              </a:rPr>
              <a:t>easy to compute</a:t>
            </a:r>
            <a:r>
              <a:rPr lang="tr-TR" altLang="en-US" smtClean="0"/>
              <a:t>;</a:t>
            </a:r>
          </a:p>
          <a:p>
            <a:pPr lvl="1" eaLnBrk="1" hangingPunct="1"/>
            <a:r>
              <a:rPr lang="en-US" altLang="en-US" i="1" smtClean="0">
                <a:solidFill>
                  <a:srgbClr val="FF0000"/>
                </a:solidFill>
              </a:rPr>
              <a:t>distribute</a:t>
            </a:r>
            <a:r>
              <a:rPr lang="tr-TR" altLang="en-US" i="1" smtClean="0">
                <a:solidFill>
                  <a:srgbClr val="FF0000"/>
                </a:solidFill>
              </a:rPr>
              <a:t> </a:t>
            </a:r>
            <a:r>
              <a:rPr lang="en-US" altLang="en-US" i="1" smtClean="0">
                <a:solidFill>
                  <a:srgbClr val="FF0000"/>
                </a:solidFill>
              </a:rPr>
              <a:t>keys evenly</a:t>
            </a:r>
            <a:r>
              <a:rPr lang="en-US" altLang="en-US" smtClean="0"/>
              <a:t> within the hash table</a:t>
            </a:r>
          </a:p>
          <a:p>
            <a:pPr lvl="1" eaLnBrk="1" hangingPunct="1"/>
            <a:r>
              <a:rPr lang="en-US" altLang="en-US" i="1" smtClean="0">
                <a:solidFill>
                  <a:srgbClr val="FF0000"/>
                </a:solidFill>
              </a:rPr>
              <a:t>ensure equally likely hash values</a:t>
            </a:r>
            <a:r>
              <a:rPr lang="en-US" altLang="en-US" smtClean="0"/>
              <a:t>.</a:t>
            </a:r>
          </a:p>
          <a:p>
            <a:pPr eaLnBrk="1" hangingPunct="1"/>
            <a:r>
              <a:rPr lang="en-US" altLang="en-US" smtClean="0"/>
              <a:t>The performance of hashing depends on the effectiveness of the hash function.</a:t>
            </a:r>
            <a:endParaRPr lang="tr-TR"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9671FBF-6000-4E8E-A0A0-9E5C3AC4A2CA}" type="datetime4">
              <a:rPr lang="en-US" altLang="en-US" b="0"/>
              <a:pPr/>
              <a:t>January 11, 2021</a:t>
            </a:fld>
            <a:endParaRPr lang="en-US" altLang="en-US" b="0"/>
          </a:p>
        </p:txBody>
      </p:sp>
      <p:sp>
        <p:nvSpPr>
          <p:cNvPr id="15363"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5364"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D1869D4-ED0C-4BE8-918A-E3D217FF9315}" type="slidenum">
              <a:rPr lang="en-US" altLang="en-US" b="0"/>
              <a:pPr/>
              <a:t>11</a:t>
            </a:fld>
            <a:endParaRPr lang="en-US" altLang="en-US" b="0"/>
          </a:p>
        </p:txBody>
      </p:sp>
      <p:sp>
        <p:nvSpPr>
          <p:cNvPr id="15365" name="Rectangle 2"/>
          <p:cNvSpPr>
            <a:spLocks noGrp="1" noChangeArrowheads="1"/>
          </p:cNvSpPr>
          <p:nvPr>
            <p:ph type="title"/>
          </p:nvPr>
        </p:nvSpPr>
        <p:spPr/>
        <p:txBody>
          <a:bodyPr/>
          <a:lstStyle/>
          <a:p>
            <a:pPr eaLnBrk="1" hangingPunct="1"/>
            <a:r>
              <a:rPr lang="en-US" altLang="en-US" smtClean="0"/>
              <a:t>Making a Hash Function</a:t>
            </a:r>
          </a:p>
        </p:txBody>
      </p:sp>
      <p:sp>
        <p:nvSpPr>
          <p:cNvPr id="15366" name="Rectangle 3"/>
          <p:cNvSpPr>
            <a:spLocks noGrp="1" noChangeArrowheads="1"/>
          </p:cNvSpPr>
          <p:nvPr>
            <p:ph type="body" idx="1"/>
          </p:nvPr>
        </p:nvSpPr>
        <p:spPr/>
        <p:txBody>
          <a:bodyPr/>
          <a:lstStyle/>
          <a:p>
            <a:pPr marL="609600" indent="-609600" eaLnBrk="1" hangingPunct="1"/>
            <a:r>
              <a:rPr lang="en-US" altLang="en-US" smtClean="0"/>
              <a:t>Typically,</a:t>
            </a:r>
          </a:p>
          <a:p>
            <a:pPr marL="990600" lvl="1" indent="-533400" eaLnBrk="1" hangingPunct="1">
              <a:buFontTx/>
              <a:buAutoNum type="arabicPeriod"/>
            </a:pPr>
            <a:r>
              <a:rPr lang="en-US" altLang="en-US" smtClean="0"/>
              <a:t>the table size </a:t>
            </a:r>
            <a:r>
              <a:rPr lang="en-US" altLang="en-US" i="1" smtClean="0">
                <a:solidFill>
                  <a:srgbClr val="FF0000"/>
                </a:solidFill>
              </a:rPr>
              <a:t>M</a:t>
            </a:r>
            <a:r>
              <a:rPr lang="en-US" altLang="en-US" smtClean="0"/>
              <a:t> is chosen to be a </a:t>
            </a:r>
            <a:r>
              <a:rPr lang="en-US" altLang="en-US" i="1" smtClean="0">
                <a:solidFill>
                  <a:srgbClr val="FF0000"/>
                </a:solidFill>
              </a:rPr>
              <a:t>prime number</a:t>
            </a:r>
            <a:r>
              <a:rPr lang="en-US" altLang="en-US" smtClean="0"/>
              <a:t> that is the </a:t>
            </a:r>
            <a:r>
              <a:rPr lang="en-US" altLang="en-US" i="1" smtClean="0">
                <a:solidFill>
                  <a:srgbClr val="FF0000"/>
                </a:solidFill>
              </a:rPr>
              <a:t>first larger one than the necessary size of the table</a:t>
            </a:r>
            <a:r>
              <a:rPr lang="en-US" altLang="en-US" smtClean="0"/>
              <a:t> if it is known</a:t>
            </a:r>
            <a:r>
              <a:rPr lang="tr-TR" altLang="en-US" smtClean="0"/>
              <a:t> (e.g., choose 11 if 10 is enough)</a:t>
            </a:r>
            <a:r>
              <a:rPr lang="en-US" altLang="en-US" smtClean="0"/>
              <a:t>;</a:t>
            </a:r>
          </a:p>
          <a:p>
            <a:pPr marL="990600" lvl="1" indent="-533400" eaLnBrk="1" hangingPunct="1">
              <a:buFontTx/>
              <a:buAutoNum type="arabicPeriod"/>
            </a:pPr>
            <a:r>
              <a:rPr lang="en-US" altLang="en-US" smtClean="0"/>
              <a:t>some “</a:t>
            </a:r>
            <a:r>
              <a:rPr lang="en-US" altLang="en-US" i="1" smtClean="0">
                <a:solidFill>
                  <a:srgbClr val="FF0000"/>
                </a:solidFill>
              </a:rPr>
              <a:t>natural</a:t>
            </a:r>
            <a:r>
              <a:rPr lang="en-US" altLang="en-US" smtClean="0"/>
              <a:t>” way is selected to </a:t>
            </a:r>
            <a:r>
              <a:rPr lang="en-US" altLang="en-US" i="1" smtClean="0">
                <a:solidFill>
                  <a:srgbClr val="FF0000"/>
                </a:solidFill>
              </a:rPr>
              <a:t>convert keys to large numbers r</a:t>
            </a:r>
            <a:r>
              <a:rPr lang="en-US" altLang="en-US" i="1" smtClean="0"/>
              <a:t> (i.e., a</a:t>
            </a:r>
            <a:r>
              <a:rPr lang="en-US" altLang="en-US" i="1" baseline="-25000" smtClean="0"/>
              <a:t>k </a:t>
            </a:r>
            <a:r>
              <a:rPr lang="en-US" altLang="en-US" i="1" smtClean="0">
                <a:sym typeface="Symbol" panose="05050102010706020507" pitchFamily="18" charset="2"/>
              </a:rPr>
              <a:t> </a:t>
            </a:r>
            <a:r>
              <a:rPr lang="en-US" altLang="en-US" i="1" smtClean="0"/>
              <a:t>r)</a:t>
            </a:r>
            <a:r>
              <a:rPr lang="en-US" altLang="en-US" smtClean="0"/>
              <a:t>, and</a:t>
            </a:r>
          </a:p>
          <a:p>
            <a:pPr marL="990600" lvl="1" indent="-533400" eaLnBrk="1" hangingPunct="1">
              <a:buFontTx/>
              <a:buAutoNum type="arabicPeriod"/>
            </a:pPr>
            <a:r>
              <a:rPr lang="en-US" altLang="en-US" i="1" smtClean="0"/>
              <a:t>modulo M of this large number</a:t>
            </a:r>
            <a:r>
              <a:rPr lang="en-US" altLang="en-US" smtClean="0"/>
              <a:t> (</a:t>
            </a:r>
            <a:r>
              <a:rPr lang="en-US" altLang="en-US" i="1" smtClean="0">
                <a:solidFill>
                  <a:srgbClr val="FF0000"/>
                </a:solidFill>
              </a:rPr>
              <a:t>r mod M</a:t>
            </a:r>
            <a:r>
              <a:rPr lang="en-US" altLang="en-US" smtClean="0"/>
              <a:t>) is obtained as the </a:t>
            </a:r>
            <a:r>
              <a:rPr lang="en-US" altLang="en-US" i="1" smtClean="0">
                <a:solidFill>
                  <a:srgbClr val="FF0000"/>
                </a:solidFill>
              </a:rPr>
              <a:t>hash value of the key</a:t>
            </a:r>
            <a:r>
              <a:rPr lang="en-US" altLang="en-US"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8D95935-A8A7-4DB2-87FA-9F24F1C1F6E1}" type="datetime4">
              <a:rPr lang="en-US" altLang="en-US" b="0"/>
              <a:pPr/>
              <a:t>January 11, 2021</a:t>
            </a:fld>
            <a:endParaRPr lang="en-US" altLang="en-US" b="0"/>
          </a:p>
        </p:txBody>
      </p:sp>
      <p:sp>
        <p:nvSpPr>
          <p:cNvPr id="16387"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6388"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28B6967-5B84-4328-93CB-0DA0E47F1BE0}" type="slidenum">
              <a:rPr lang="en-US" altLang="en-US" b="0"/>
              <a:pPr/>
              <a:t>12</a:t>
            </a:fld>
            <a:endParaRPr lang="en-US" altLang="en-US" b="0"/>
          </a:p>
        </p:txBody>
      </p:sp>
      <p:sp>
        <p:nvSpPr>
          <p:cNvPr id="16389" name="Rectangle 2"/>
          <p:cNvSpPr>
            <a:spLocks noGrp="1" noChangeArrowheads="1"/>
          </p:cNvSpPr>
          <p:nvPr>
            <p:ph type="title"/>
          </p:nvPr>
        </p:nvSpPr>
        <p:spPr/>
        <p:txBody>
          <a:bodyPr/>
          <a:lstStyle/>
          <a:p>
            <a:pPr eaLnBrk="1" hangingPunct="1"/>
            <a:r>
              <a:rPr lang="en-US" altLang="en-US" smtClean="0"/>
              <a:t>Examples to Hash Functions</a:t>
            </a:r>
          </a:p>
        </p:txBody>
      </p:sp>
      <p:sp>
        <p:nvSpPr>
          <p:cNvPr id="16390" name="Rectangle 3"/>
          <p:cNvSpPr>
            <a:spLocks noGrp="1" noChangeArrowheads="1"/>
          </p:cNvSpPr>
          <p:nvPr>
            <p:ph type="body" idx="1"/>
          </p:nvPr>
        </p:nvSpPr>
        <p:spPr/>
        <p:txBody>
          <a:bodyPr/>
          <a:lstStyle/>
          <a:p>
            <a:pPr algn="just" eaLnBrk="1" hangingPunct="1">
              <a:lnSpc>
                <a:spcPct val="90000"/>
              </a:lnSpc>
            </a:pPr>
            <a:r>
              <a:rPr lang="en-US" altLang="en-US" sz="2400" smtClean="0">
                <a:cs typeface="Times New Roman" panose="02020603050405020304" pitchFamily="18" charset="0"/>
              </a:rPr>
              <a:t>“</a:t>
            </a:r>
            <a:r>
              <a:rPr lang="en-US" altLang="en-US" sz="2400" i="1" smtClean="0">
                <a:solidFill>
                  <a:srgbClr val="FF0000"/>
                </a:solidFill>
                <a:cs typeface="Times New Roman" panose="02020603050405020304" pitchFamily="18" charset="0"/>
              </a:rPr>
              <a:t>Natural</a:t>
            </a:r>
            <a:r>
              <a:rPr lang="en-US" altLang="en-US" sz="2400" smtClean="0">
                <a:cs typeface="Times New Roman" panose="02020603050405020304" pitchFamily="18" charset="0"/>
              </a:rPr>
              <a:t>” Ways to convert </a:t>
            </a:r>
            <a:r>
              <a:rPr lang="en-US" altLang="en-US" sz="2400" b="1" smtClean="0">
                <a:cs typeface="Times New Roman" panose="02020603050405020304" pitchFamily="18" charset="0"/>
              </a:rPr>
              <a:t>string keys</a:t>
            </a:r>
            <a:r>
              <a:rPr lang="en-US" altLang="en-US" sz="2400" smtClean="0">
                <a:cs typeface="Times New Roman" panose="02020603050405020304" pitchFamily="18" charset="0"/>
              </a:rPr>
              <a:t> to large numbers </a:t>
            </a:r>
            <a:r>
              <a:rPr lang="en-US" altLang="en-US" sz="2400" i="1" smtClean="0"/>
              <a:t>(i.e., a</a:t>
            </a:r>
            <a:r>
              <a:rPr lang="en-US" altLang="en-US" sz="2400" i="1" baseline="-25000" smtClean="0"/>
              <a:t>k </a:t>
            </a:r>
            <a:r>
              <a:rPr lang="en-US" altLang="en-US" sz="2400" i="1" smtClean="0">
                <a:sym typeface="Symbol" panose="05050102010706020507" pitchFamily="18" charset="2"/>
              </a:rPr>
              <a:t> </a:t>
            </a:r>
            <a:r>
              <a:rPr lang="en-US" altLang="en-US" sz="2400" i="1" smtClean="0"/>
              <a:t>r)</a:t>
            </a:r>
            <a:endParaRPr lang="en-US" altLang="en-US" sz="2400" b="1" smtClean="0">
              <a:cs typeface="Times New Roman" panose="02020603050405020304" pitchFamily="18" charset="0"/>
            </a:endParaRPr>
          </a:p>
          <a:p>
            <a:pPr algn="just" eaLnBrk="1" hangingPunct="1">
              <a:lnSpc>
                <a:spcPct val="90000"/>
              </a:lnSpc>
            </a:pPr>
            <a:r>
              <a:rPr lang="en-US" altLang="en-US" sz="2400" b="1" smtClean="0">
                <a:cs typeface="Times New Roman" panose="02020603050405020304" pitchFamily="18" charset="0"/>
              </a:rPr>
              <a:t>Adding up ASCII values of characters in a string</a:t>
            </a:r>
          </a:p>
          <a:p>
            <a:pPr algn="just" eaLnBrk="1" hangingPunct="1">
              <a:lnSpc>
                <a:spcPct val="90000"/>
              </a:lnSpc>
              <a:buFontTx/>
              <a:buNone/>
            </a:pPr>
            <a:r>
              <a:rPr lang="en-US" altLang="en-US" sz="2400" b="1" smtClean="0">
                <a:cs typeface="Times New Roman" panose="02020603050405020304" pitchFamily="18" charset="0"/>
              </a:rPr>
              <a:t>    		</a:t>
            </a:r>
            <a:r>
              <a:rPr lang="en-US" altLang="en-US" sz="2400" smtClean="0">
                <a:cs typeface="Times New Roman" panose="02020603050405020304" pitchFamily="18" charset="0"/>
              </a:rPr>
              <a:t>Example:</a:t>
            </a:r>
            <a:r>
              <a:rPr lang="en-US" altLang="en-US" sz="2400" b="1" smtClean="0">
                <a:cs typeface="Times New Roman" panose="02020603050405020304" pitchFamily="18" charset="0"/>
              </a:rPr>
              <a:t> </a:t>
            </a:r>
            <a:r>
              <a:rPr lang="en-US" altLang="en-US" sz="2400" smtClean="0">
                <a:cs typeface="Times New Roman" panose="02020603050405020304" pitchFamily="18" charset="0"/>
              </a:rPr>
              <a:t>ali </a:t>
            </a:r>
            <a:r>
              <a:rPr lang="en-US" altLang="en-US" sz="2400" i="1" smtClean="0">
                <a:sym typeface="Symbol" panose="05050102010706020507" pitchFamily="18" charset="2"/>
              </a:rPr>
              <a:t> </a:t>
            </a:r>
            <a:r>
              <a:rPr lang="en-US" altLang="en-US" sz="2400" smtClean="0">
                <a:cs typeface="Times New Roman" panose="02020603050405020304" pitchFamily="18" charset="0"/>
              </a:rPr>
              <a:t>97+108+105=310</a:t>
            </a:r>
          </a:p>
          <a:p>
            <a:pPr algn="just" eaLnBrk="1" hangingPunct="1">
              <a:lnSpc>
                <a:spcPct val="90000"/>
              </a:lnSpc>
              <a:buFontTx/>
              <a:buNone/>
            </a:pPr>
            <a:r>
              <a:rPr lang="en-US" altLang="en-US" sz="2400" smtClean="0">
                <a:cs typeface="Times New Roman" panose="02020603050405020304" pitchFamily="18" charset="0"/>
              </a:rPr>
              <a:t>		A good hash function?</a:t>
            </a:r>
          </a:p>
          <a:p>
            <a:pPr algn="just" eaLnBrk="1" hangingPunct="1">
              <a:lnSpc>
                <a:spcPct val="90000"/>
              </a:lnSpc>
            </a:pPr>
            <a:r>
              <a:rPr lang="en-US" altLang="en-US" sz="2400" b="1" smtClean="0">
                <a:cs typeface="Times New Roman" panose="02020603050405020304" pitchFamily="18" charset="0"/>
              </a:rPr>
              <a:t>Another method:</a:t>
            </a:r>
          </a:p>
          <a:p>
            <a:pPr algn="just" eaLnBrk="1" hangingPunct="1">
              <a:lnSpc>
                <a:spcPct val="90000"/>
              </a:lnSpc>
              <a:buFontTx/>
              <a:buNone/>
            </a:pPr>
            <a:r>
              <a:rPr lang="en-US" altLang="en-US" sz="2400" b="1" smtClean="0">
                <a:cs typeface="Times New Roman" panose="02020603050405020304" pitchFamily="18" charset="0"/>
              </a:rPr>
              <a:t>		</a:t>
            </a:r>
            <a:r>
              <a:rPr lang="en-US" altLang="en-US" sz="2400" smtClean="0">
                <a:cs typeface="Times New Roman" panose="02020603050405020304" pitchFamily="18" charset="0"/>
              </a:rPr>
              <a:t>f(k)=key[0]+27*key[1]+729*key[2];</a:t>
            </a:r>
          </a:p>
          <a:p>
            <a:pPr algn="just" eaLnBrk="1" hangingPunct="1">
              <a:lnSpc>
                <a:spcPct val="90000"/>
              </a:lnSpc>
              <a:buFontTx/>
              <a:buNone/>
            </a:pPr>
            <a:r>
              <a:rPr lang="en-US" altLang="en-US" sz="2400" smtClean="0">
                <a:cs typeface="Times New Roman" panose="02020603050405020304" pitchFamily="18" charset="0"/>
              </a:rPr>
              <a:t>		26</a:t>
            </a:r>
            <a:r>
              <a:rPr lang="en-US" altLang="en-US" sz="2400" baseline="30000" smtClean="0">
                <a:cs typeface="Times New Roman" panose="02020603050405020304" pitchFamily="18" charset="0"/>
              </a:rPr>
              <a:t>3 </a:t>
            </a:r>
            <a:r>
              <a:rPr lang="en-US" altLang="en-US" sz="2400" smtClean="0">
                <a:cs typeface="Times New Roman" panose="02020603050405020304" pitchFamily="18" charset="0"/>
              </a:rPr>
              <a:t>combinations possible for the first three letters</a:t>
            </a:r>
          </a:p>
          <a:p>
            <a:pPr algn="just" eaLnBrk="1" hangingPunct="1">
              <a:lnSpc>
                <a:spcPct val="90000"/>
              </a:lnSpc>
              <a:buFontTx/>
              <a:buNone/>
            </a:pPr>
            <a:r>
              <a:rPr lang="en-US" altLang="en-US" sz="2400" baseline="30000" smtClean="0">
                <a:cs typeface="Times New Roman" panose="02020603050405020304" pitchFamily="18" charset="0"/>
              </a:rPr>
              <a:t>		</a:t>
            </a:r>
            <a:r>
              <a:rPr lang="en-US" altLang="en-US" sz="2400" smtClean="0">
                <a:cs typeface="Times New Roman" panose="02020603050405020304" pitchFamily="18" charset="0"/>
              </a:rPr>
              <a:t>However, only around 2850 are meaningful.</a:t>
            </a:r>
          </a:p>
          <a:p>
            <a:pPr algn="just" eaLnBrk="1" hangingPunct="1">
              <a:lnSpc>
                <a:spcPct val="90000"/>
              </a:lnSpc>
            </a:pPr>
            <a:r>
              <a:rPr lang="en-US" altLang="en-US" sz="2400" b="1" smtClean="0">
                <a:cs typeface="Times New Roman" panose="02020603050405020304" pitchFamily="18" charset="0"/>
              </a:rPr>
              <a:t>Horner’s Rule</a:t>
            </a:r>
            <a:endParaRPr lang="en-US" alt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E7E075A-F3F2-4BC0-81F5-EF42C4398BC9}" type="datetime4">
              <a:rPr lang="en-US" altLang="en-US" b="0"/>
              <a:pPr/>
              <a:t>January 11, 2021</a:t>
            </a:fld>
            <a:endParaRPr lang="en-US" altLang="en-US" b="0"/>
          </a:p>
        </p:txBody>
      </p:sp>
      <p:sp>
        <p:nvSpPr>
          <p:cNvPr id="17411"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7412"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28B10B9-050B-4CF2-8BF9-7D8E5C5DAEA0}" type="slidenum">
              <a:rPr lang="en-US" altLang="en-US" b="0"/>
              <a:pPr/>
              <a:t>13</a:t>
            </a:fld>
            <a:endParaRPr lang="en-US" altLang="en-US" b="0"/>
          </a:p>
        </p:txBody>
      </p:sp>
      <p:sp>
        <p:nvSpPr>
          <p:cNvPr id="17413" name="Rectangle 2"/>
          <p:cNvSpPr>
            <a:spLocks noGrp="1" noChangeArrowheads="1"/>
          </p:cNvSpPr>
          <p:nvPr>
            <p:ph type="title"/>
          </p:nvPr>
        </p:nvSpPr>
        <p:spPr/>
        <p:txBody>
          <a:bodyPr/>
          <a:lstStyle/>
          <a:p>
            <a:pPr eaLnBrk="1" hangingPunct="1"/>
            <a:r>
              <a:rPr lang="en-US" altLang="en-US" smtClean="0"/>
              <a:t>A Hash Function</a:t>
            </a:r>
          </a:p>
        </p:txBody>
      </p:sp>
      <p:sp>
        <p:nvSpPr>
          <p:cNvPr id="17414" name="Rectangle 3"/>
          <p:cNvSpPr>
            <a:spLocks noGrp="1" noChangeArrowheads="1"/>
          </p:cNvSpPr>
          <p:nvPr>
            <p:ph type="body" idx="1"/>
          </p:nvPr>
        </p:nvSpPr>
        <p:spPr/>
        <p:txBody>
          <a:bodyPr/>
          <a:lstStyle/>
          <a:p>
            <a:pPr eaLnBrk="1" hangingPunct="1">
              <a:lnSpc>
                <a:spcPct val="90000"/>
              </a:lnSpc>
            </a:pPr>
            <a:r>
              <a:rPr lang="en-US" altLang="en-US" sz="2400" smtClean="0"/>
              <a:t> Adding up the ASCII values of the characters in the string.</a:t>
            </a:r>
          </a:p>
          <a:p>
            <a:pPr eaLnBrk="1" hangingPunct="1">
              <a:lnSpc>
                <a:spcPct val="90000"/>
              </a:lnSpc>
            </a:pPr>
            <a:r>
              <a:rPr lang="en-US" altLang="en-US" sz="2400" smtClean="0"/>
              <a:t>Any problems with that strategy?</a:t>
            </a:r>
          </a:p>
          <a:p>
            <a:pPr eaLnBrk="1" hangingPunct="1">
              <a:lnSpc>
                <a:spcPct val="90000"/>
              </a:lnSpc>
            </a:pPr>
            <a:r>
              <a:rPr lang="en-US" altLang="en-US" sz="2400" smtClean="0"/>
              <a:t>Assume we chose a big hash table size (considering that we will place strings or words in the structure, a large hash table is not unreasonable at all) such as 10000 (or 10007 if you want to make it prime).</a:t>
            </a:r>
          </a:p>
          <a:p>
            <a:pPr eaLnBrk="1" hangingPunct="1">
              <a:lnSpc>
                <a:spcPct val="90000"/>
              </a:lnSpc>
            </a:pPr>
            <a:r>
              <a:rPr lang="en-US" altLang="en-US" sz="2400" smtClean="0"/>
              <a:t>We usually use words composed at most of eight characters.</a:t>
            </a:r>
          </a:p>
          <a:p>
            <a:pPr eaLnBrk="1" hangingPunct="1">
              <a:lnSpc>
                <a:spcPct val="90000"/>
              </a:lnSpc>
            </a:pPr>
            <a:r>
              <a:rPr lang="en-US" altLang="en-US" sz="2400" smtClean="0"/>
              <a:t>This means that the first 1016 (why?) cells are most likely to be allocated.  The rest of the hash table space will mostly remain empty.</a:t>
            </a:r>
          </a:p>
          <a:p>
            <a:pPr eaLnBrk="1" hangingPunct="1">
              <a:lnSpc>
                <a:spcPct val="90000"/>
              </a:lnSpc>
            </a:pPr>
            <a:r>
              <a:rPr lang="en-US" altLang="en-US" sz="2400" smtClean="0"/>
              <a:t>Hence, the data are not evenly distributed.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7E3731E-342E-4854-948F-9F012BD07C12}" type="datetime4">
              <a:rPr lang="en-US" altLang="en-US" b="0"/>
              <a:pPr/>
              <a:t>January 11, 2021</a:t>
            </a:fld>
            <a:endParaRPr lang="en-US" altLang="en-US" b="0"/>
          </a:p>
        </p:txBody>
      </p:sp>
      <p:sp>
        <p:nvSpPr>
          <p:cNvPr id="18435"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8436"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54F87AD-AABC-47F9-B378-618502CDD8A0}" type="slidenum">
              <a:rPr lang="en-US" altLang="en-US" b="0"/>
              <a:pPr/>
              <a:t>14</a:t>
            </a:fld>
            <a:endParaRPr lang="en-US" altLang="en-US" b="0"/>
          </a:p>
        </p:txBody>
      </p:sp>
      <p:sp>
        <p:nvSpPr>
          <p:cNvPr id="18437" name="Rectangle 2"/>
          <p:cNvSpPr>
            <a:spLocks noGrp="1" noChangeArrowheads="1"/>
          </p:cNvSpPr>
          <p:nvPr>
            <p:ph type="title"/>
          </p:nvPr>
        </p:nvSpPr>
        <p:spPr/>
        <p:txBody>
          <a:bodyPr/>
          <a:lstStyle/>
          <a:p>
            <a:pPr eaLnBrk="1" hangingPunct="1"/>
            <a:r>
              <a:rPr lang="en-US" altLang="en-US" smtClean="0"/>
              <a:t>Another Hash Function</a:t>
            </a:r>
          </a:p>
        </p:txBody>
      </p:sp>
      <p:sp>
        <p:nvSpPr>
          <p:cNvPr id="18438" name="Rectangle 3"/>
          <p:cNvSpPr>
            <a:spLocks noGrp="1" noChangeArrowheads="1"/>
          </p:cNvSpPr>
          <p:nvPr>
            <p:ph type="body" idx="1"/>
          </p:nvPr>
        </p:nvSpPr>
        <p:spPr/>
        <p:txBody>
          <a:bodyPr/>
          <a:lstStyle/>
          <a:p>
            <a:pPr eaLnBrk="1" hangingPunct="1">
              <a:lnSpc>
                <a:spcPct val="80000"/>
              </a:lnSpc>
            </a:pPr>
            <a:r>
              <a:rPr lang="en-US" altLang="en-US" sz="2000" smtClean="0"/>
              <a:t>Consider a hashing mechanism considering only the first three characters of a word and processing it as follows:</a:t>
            </a:r>
          </a:p>
          <a:p>
            <a:pPr eaLnBrk="1" hangingPunct="1">
              <a:lnSpc>
                <a:spcPct val="80000"/>
              </a:lnSpc>
            </a:pPr>
            <a:r>
              <a:rPr lang="en-US" altLang="en-US" sz="2000" smtClean="0"/>
              <a:t>		</a:t>
            </a:r>
            <a:r>
              <a:rPr lang="en-US" altLang="en-US" sz="2000" i="1" smtClean="0"/>
              <a:t>key[0]+key[1]*27+key[2]*272 mod tablesize</a:t>
            </a:r>
            <a:endParaRPr lang="en-US" altLang="en-US" sz="2000" smtClean="0"/>
          </a:p>
          <a:p>
            <a:pPr eaLnBrk="1" hangingPunct="1">
              <a:lnSpc>
                <a:spcPct val="80000"/>
              </a:lnSpc>
            </a:pPr>
            <a:r>
              <a:rPr lang="en-US" altLang="en-US" sz="2000" smtClean="0"/>
              <a:t>Here 27 is selected regarding the fact that the English alphabet has 26 letters.</a:t>
            </a:r>
          </a:p>
          <a:p>
            <a:pPr eaLnBrk="1" hangingPunct="1">
              <a:lnSpc>
                <a:spcPct val="80000"/>
              </a:lnSpc>
            </a:pPr>
            <a:r>
              <a:rPr lang="en-US" altLang="en-US" sz="2000" smtClean="0"/>
              <a:t>This is a good selection provided that the occurrence of the first three characters of English words are quite uniformly distributed over the set of all three-character strings.  </a:t>
            </a:r>
          </a:p>
          <a:p>
            <a:pPr eaLnBrk="1" hangingPunct="1">
              <a:lnSpc>
                <a:spcPct val="80000"/>
              </a:lnSpc>
            </a:pPr>
            <a:r>
              <a:rPr lang="en-US" altLang="en-US" sz="2000" smtClean="0"/>
              <a:t>Unfortunately, this is not true.  Out of a total of 263=17576 possible combinations, only 2851 three-character strings are meaningful, and hence, encountered in an online English dictionary.  </a:t>
            </a:r>
          </a:p>
          <a:p>
            <a:pPr eaLnBrk="1" hangingPunct="1">
              <a:lnSpc>
                <a:spcPct val="80000"/>
              </a:lnSpc>
            </a:pPr>
            <a:r>
              <a:rPr lang="en-US" altLang="en-US" sz="2000" smtClean="0"/>
              <a:t>Hence, even if no collisions happen in a table chosen as above, 28% of the hash table would be full.</a:t>
            </a:r>
          </a:p>
          <a:p>
            <a:pPr eaLnBrk="1" hangingPunct="1">
              <a:lnSpc>
                <a:spcPct val="80000"/>
              </a:lnSpc>
            </a:pPr>
            <a:r>
              <a:rPr lang="en-US" altLang="en-US" sz="2000" smtClean="0"/>
              <a:t>For large tables this is not a good function to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E38F0ED-8CFB-4E47-9146-D0D4A4D2B425}" type="datetime4">
              <a:rPr lang="en-US" altLang="en-US" b="0"/>
              <a:pPr/>
              <a:t>January 11, 2021</a:t>
            </a:fld>
            <a:endParaRPr lang="en-US" altLang="en-US" b="0"/>
          </a:p>
        </p:txBody>
      </p:sp>
      <p:sp>
        <p:nvSpPr>
          <p:cNvPr id="19459"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9460"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6895A97-3625-4D7A-91F8-3E13B08724EE}" type="slidenum">
              <a:rPr lang="en-US" altLang="en-US" b="0"/>
              <a:pPr/>
              <a:t>15</a:t>
            </a:fld>
            <a:endParaRPr lang="en-US" altLang="en-US" b="0"/>
          </a:p>
        </p:txBody>
      </p:sp>
      <p:sp>
        <p:nvSpPr>
          <p:cNvPr id="19461" name="Rectangle 2"/>
          <p:cNvSpPr>
            <a:spLocks noGrp="1" noChangeArrowheads="1"/>
          </p:cNvSpPr>
          <p:nvPr>
            <p:ph type="title"/>
          </p:nvPr>
        </p:nvSpPr>
        <p:spPr/>
        <p:txBody>
          <a:bodyPr/>
          <a:lstStyle/>
          <a:p>
            <a:pPr eaLnBrk="1" hangingPunct="1"/>
            <a:r>
              <a:rPr lang="en-US" altLang="en-US" smtClean="0"/>
              <a:t>Horner’s Rule</a:t>
            </a:r>
          </a:p>
        </p:txBody>
      </p:sp>
      <p:sp>
        <p:nvSpPr>
          <p:cNvPr id="19462" name="Rectangle 3"/>
          <p:cNvSpPr>
            <a:spLocks noGrp="1" noChangeArrowheads="1"/>
          </p:cNvSpPr>
          <p:nvPr>
            <p:ph type="body" idx="1"/>
          </p:nvPr>
        </p:nvSpPr>
        <p:spPr>
          <a:xfrm>
            <a:off x="457200" y="1600200"/>
            <a:ext cx="8096250" cy="2782888"/>
          </a:xfrm>
        </p:spPr>
        <p:txBody>
          <a:bodyPr/>
          <a:lstStyle/>
          <a:p>
            <a:pPr eaLnBrk="1" hangingPunct="1">
              <a:lnSpc>
                <a:spcPct val="80000"/>
              </a:lnSpc>
            </a:pPr>
            <a:r>
              <a:rPr lang="en-US" altLang="en-US" sz="2800" b="1" smtClean="0"/>
              <a:t>Horner’s rule:</a:t>
            </a:r>
            <a:r>
              <a:rPr lang="en-US" altLang="en-US" sz="2800" smtClean="0"/>
              <a:t/>
            </a:r>
            <a:br>
              <a:rPr lang="en-US" altLang="en-US" sz="2800" smtClean="0"/>
            </a:br>
            <a:r>
              <a:rPr lang="en-US" altLang="en-US" sz="2800" smtClean="0"/>
              <a:t>Another hash function proposed by Horner and called </a:t>
            </a:r>
            <a:r>
              <a:rPr lang="en-US" altLang="en-US" sz="2800" i="1" smtClean="0"/>
              <a:t>Horner’s rule</a:t>
            </a:r>
            <a:r>
              <a:rPr lang="en-US" altLang="en-US" sz="2800" smtClean="0"/>
              <a:t>, has the formulation below:</a:t>
            </a:r>
          </a:p>
          <a:p>
            <a:pPr eaLnBrk="1" hangingPunct="1">
              <a:lnSpc>
                <a:spcPct val="80000"/>
              </a:lnSpc>
            </a:pPr>
            <a:r>
              <a:rPr lang="en-US" altLang="en-US" sz="2800" smtClean="0"/>
              <a:t>This mechanism is better than the two former functions.  If the strings are too long, it takes long for hash values to compute.  Then a certain substring of the key may be used.</a:t>
            </a:r>
          </a:p>
        </p:txBody>
      </p:sp>
      <p:graphicFrame>
        <p:nvGraphicFramePr>
          <p:cNvPr id="19463" name="Object 4"/>
          <p:cNvGraphicFramePr>
            <a:graphicFrameLocks noChangeAspect="1"/>
          </p:cNvGraphicFramePr>
          <p:nvPr/>
        </p:nvGraphicFramePr>
        <p:xfrm>
          <a:off x="1216025" y="4648200"/>
          <a:ext cx="5921375" cy="1016000"/>
        </p:xfrm>
        <a:graphic>
          <a:graphicData uri="http://schemas.openxmlformats.org/presentationml/2006/ole">
            <mc:AlternateContent xmlns:mc="http://schemas.openxmlformats.org/markup-compatibility/2006">
              <mc:Choice xmlns:v="urn:schemas-microsoft-com:vml" Requires="v">
                <p:oleObj spid="_x0000_s19467" name="Equation" r:id="rId3" imgW="2552700" imgH="444500" progId="Equation.3">
                  <p:embed/>
                </p:oleObj>
              </mc:Choice>
              <mc:Fallback>
                <p:oleObj name="Equation" r:id="rId3" imgW="25527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4648200"/>
                        <a:ext cx="5921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502D7D6-6E2F-4AF6-8478-6C9F21B85ADB}" type="datetime4">
              <a:rPr lang="en-US" altLang="en-US" b="0"/>
              <a:pPr/>
              <a:t>January 11, 2021</a:t>
            </a:fld>
            <a:endParaRPr lang="en-US" altLang="en-US" b="0"/>
          </a:p>
        </p:txBody>
      </p:sp>
      <p:sp>
        <p:nvSpPr>
          <p:cNvPr id="20483"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0484"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15FF9CC-EB41-41BA-8348-AD11399E43B5}" type="slidenum">
              <a:rPr lang="en-US" altLang="en-US" b="0"/>
              <a:pPr/>
              <a:t>16</a:t>
            </a:fld>
            <a:endParaRPr lang="en-US" altLang="en-US" b="0"/>
          </a:p>
        </p:txBody>
      </p:sp>
      <p:sp>
        <p:nvSpPr>
          <p:cNvPr id="20485" name="Rectangle 2"/>
          <p:cNvSpPr>
            <a:spLocks noGrp="1" noChangeArrowheads="1"/>
          </p:cNvSpPr>
          <p:nvPr>
            <p:ph type="title"/>
          </p:nvPr>
        </p:nvSpPr>
        <p:spPr/>
        <p:txBody>
          <a:bodyPr/>
          <a:lstStyle/>
          <a:p>
            <a:pPr eaLnBrk="1" hangingPunct="1"/>
            <a:r>
              <a:rPr lang="en-US" altLang="en-US" smtClean="0"/>
              <a:t>Hash Functions for Integer Keys</a:t>
            </a:r>
          </a:p>
        </p:txBody>
      </p:sp>
      <p:sp>
        <p:nvSpPr>
          <p:cNvPr id="20486" name="Rectangle 3"/>
          <p:cNvSpPr>
            <a:spLocks noGrp="1" noChangeArrowheads="1"/>
          </p:cNvSpPr>
          <p:nvPr>
            <p:ph type="body" idx="1"/>
          </p:nvPr>
        </p:nvSpPr>
        <p:spPr>
          <a:xfrm>
            <a:off x="447675" y="1600200"/>
            <a:ext cx="8362950" cy="4525963"/>
          </a:xfrm>
        </p:spPr>
        <p:txBody>
          <a:bodyPr/>
          <a:lstStyle/>
          <a:p>
            <a:pPr algn="just" eaLnBrk="1" hangingPunct="1">
              <a:lnSpc>
                <a:spcPct val="90000"/>
              </a:lnSpc>
              <a:buFontTx/>
              <a:buNone/>
            </a:pPr>
            <a:r>
              <a:rPr lang="en-US" altLang="en-US" sz="2400" b="1" smtClean="0">
                <a:cs typeface="Times New Roman" panose="02020603050405020304" pitchFamily="18" charset="0"/>
              </a:rPr>
              <a:t>Truncation Method</a:t>
            </a:r>
            <a:r>
              <a:rPr lang="en-US" altLang="en-US" sz="2400" smtClean="0">
                <a:cs typeface="Times New Roman" panose="02020603050405020304" pitchFamily="18" charset="0"/>
              </a:rPr>
              <a:t>: Take the first few or last few characters or digits as the hash code. This method is easy and fast.</a:t>
            </a:r>
            <a:r>
              <a:rPr lang="en-US" altLang="en-US" sz="2400" smtClean="0"/>
              <a:t> </a:t>
            </a:r>
            <a:r>
              <a:rPr lang="en-AU" altLang="en-US" sz="2400" b="1" smtClean="0">
                <a:cs typeface="Times New Roman" panose="02020603050405020304" pitchFamily="18" charset="0"/>
              </a:rPr>
              <a:t>e.g.</a:t>
            </a:r>
            <a:r>
              <a:rPr lang="en-AU" altLang="en-US" sz="2400" smtClean="0">
                <a:cs typeface="Times New Roman" panose="02020603050405020304" pitchFamily="18" charset="0"/>
              </a:rPr>
              <a:t>, Consider Example2, only a subset of the id digits can be used. If 3 high-order digits are used then a table of size 1000 can be created.  Collisions? </a:t>
            </a:r>
          </a:p>
          <a:p>
            <a:pPr algn="just" eaLnBrk="1" hangingPunct="1">
              <a:lnSpc>
                <a:spcPct val="90000"/>
              </a:lnSpc>
            </a:pPr>
            <a:r>
              <a:rPr lang="en-AU" altLang="en-US" sz="2400" b="1" smtClean="0">
                <a:cs typeface="Times New Roman" panose="02020603050405020304" pitchFamily="18" charset="0"/>
              </a:rPr>
              <a:t>Division Method</a:t>
            </a:r>
            <a:r>
              <a:rPr lang="en-AU" altLang="en-US" sz="2400" smtClean="0">
                <a:cs typeface="Times New Roman" panose="02020603050405020304" pitchFamily="18" charset="0"/>
              </a:rPr>
              <a:t>: We map a key </a:t>
            </a:r>
            <a:r>
              <a:rPr lang="en-AU" altLang="en-US" sz="2400" i="1" smtClean="0">
                <a:cs typeface="Times New Roman" panose="02020603050405020304" pitchFamily="18" charset="0"/>
              </a:rPr>
              <a:t>k</a:t>
            </a:r>
            <a:r>
              <a:rPr lang="en-AU" altLang="en-US" sz="2400" smtClean="0">
                <a:cs typeface="Times New Roman" panose="02020603050405020304" pitchFamily="18" charset="0"/>
              </a:rPr>
              <a:t> into one of </a:t>
            </a:r>
            <a:r>
              <a:rPr lang="en-AU" altLang="en-US" sz="2400" i="1" smtClean="0">
                <a:cs typeface="Times New Roman" panose="02020603050405020304" pitchFamily="18" charset="0"/>
              </a:rPr>
              <a:t>m</a:t>
            </a:r>
            <a:r>
              <a:rPr lang="en-AU" altLang="en-US" sz="2400" smtClean="0">
                <a:cs typeface="Times New Roman" panose="02020603050405020304" pitchFamily="18" charset="0"/>
              </a:rPr>
              <a:t> slots by taking the remainder of </a:t>
            </a:r>
            <a:r>
              <a:rPr lang="en-AU" altLang="en-US" sz="2400" i="1" smtClean="0">
                <a:cs typeface="Times New Roman" panose="02020603050405020304" pitchFamily="18" charset="0"/>
              </a:rPr>
              <a:t>k</a:t>
            </a:r>
            <a:r>
              <a:rPr lang="en-AU" altLang="en-US" sz="2400" smtClean="0">
                <a:cs typeface="Times New Roman" panose="02020603050405020304" pitchFamily="18" charset="0"/>
              </a:rPr>
              <a:t> divided by </a:t>
            </a:r>
            <a:r>
              <a:rPr lang="en-AU" altLang="en-US" sz="2400" i="1" smtClean="0">
                <a:cs typeface="Times New Roman" panose="02020603050405020304" pitchFamily="18" charset="0"/>
              </a:rPr>
              <a:t>m</a:t>
            </a:r>
            <a:r>
              <a:rPr lang="en-AU" altLang="en-US" sz="2400" smtClean="0">
                <a:cs typeface="Times New Roman" panose="02020603050405020304" pitchFamily="18" charset="0"/>
              </a:rPr>
              <a:t>. </a:t>
            </a:r>
            <a:r>
              <a:rPr lang="en-US" altLang="en-US" sz="2400" smtClean="0">
                <a:cs typeface="Times New Roman" panose="02020603050405020304" pitchFamily="18" charset="0"/>
              </a:rPr>
              <a:t> Quite fast</a:t>
            </a:r>
            <a:r>
              <a:rPr lang="en-US" altLang="en-US" sz="2400" smtClean="0"/>
              <a:t> </a:t>
            </a:r>
            <a:endParaRPr lang="tr-TR" altLang="en-US" sz="2400" smtClean="0"/>
          </a:p>
          <a:p>
            <a:pPr algn="just" eaLnBrk="1" hangingPunct="1">
              <a:lnSpc>
                <a:spcPct val="90000"/>
              </a:lnSpc>
              <a:buFontTx/>
              <a:buNone/>
            </a:pPr>
            <a:r>
              <a:rPr lang="tr-TR" altLang="en-US" sz="2400" b="1" smtClean="0"/>
              <a:t>     </a:t>
            </a:r>
            <a:r>
              <a:rPr lang="tr-TR" altLang="en-US" sz="2400" b="1" smtClean="0">
                <a:cs typeface="Times New Roman" panose="02020603050405020304" pitchFamily="18" charset="0"/>
              </a:rPr>
              <a:t>e.g.</a:t>
            </a:r>
            <a:r>
              <a:rPr lang="tr-TR" altLang="en-US" sz="2400" smtClean="0">
                <a:cs typeface="Times New Roman" panose="02020603050405020304" pitchFamily="18" charset="0"/>
              </a:rPr>
              <a:t>, </a:t>
            </a:r>
            <a:r>
              <a:rPr lang="tr-TR" altLang="en-US" sz="2400" i="1" smtClean="0">
                <a:cs typeface="Times New Roman" panose="02020603050405020304" pitchFamily="18" charset="0"/>
              </a:rPr>
              <a:t>k</a:t>
            </a:r>
            <a:r>
              <a:rPr lang="tr-TR" altLang="en-US" sz="2400" smtClean="0">
                <a:cs typeface="Times New Roman" panose="02020603050405020304" pitchFamily="18" charset="0"/>
              </a:rPr>
              <a:t>=</a:t>
            </a:r>
            <a:r>
              <a:rPr lang="en-US" altLang="en-US" sz="2400" smtClean="0">
                <a:cs typeface="Times New Roman" panose="02020603050405020304" pitchFamily="18" charset="0"/>
              </a:rPr>
              <a:t>34752</a:t>
            </a:r>
            <a:r>
              <a:rPr lang="tr-TR" altLang="en-US" sz="2400" smtClean="0">
                <a:cs typeface="Times New Roman" panose="02020603050405020304" pitchFamily="18" charset="0"/>
              </a:rPr>
              <a:t> |</a:t>
            </a:r>
            <a:r>
              <a:rPr lang="tr-TR" altLang="en-US" sz="2400" u="sng" smtClean="0">
                <a:cs typeface="Times New Roman" panose="02020603050405020304" pitchFamily="18" charset="0"/>
              </a:rPr>
              <a:t>1000 </a:t>
            </a:r>
            <a:r>
              <a:rPr lang="tr-TR" altLang="en-US" sz="2400" smtClean="0">
                <a:cs typeface="Times New Roman" panose="02020603050405020304" pitchFamily="18" charset="0"/>
              </a:rPr>
              <a:t> (maxItems = 1000</a:t>
            </a:r>
            <a:r>
              <a:rPr lang="en-US" altLang="en-US" sz="2400" smtClean="0">
                <a:cs typeface="Times New Roman" panose="02020603050405020304" pitchFamily="18" charset="0"/>
              </a:rPr>
              <a:t>)</a:t>
            </a:r>
            <a:endParaRPr lang="tr-TR" altLang="en-US" sz="2400" smtClean="0">
              <a:cs typeface="Times New Roman" panose="02020603050405020304" pitchFamily="18" charset="0"/>
            </a:endParaRPr>
          </a:p>
          <a:p>
            <a:pPr algn="just" eaLnBrk="1" hangingPunct="1">
              <a:lnSpc>
                <a:spcPct val="90000"/>
              </a:lnSpc>
              <a:buFontTx/>
              <a:buNone/>
            </a:pPr>
            <a:r>
              <a:rPr lang="tr-TR" altLang="en-US" sz="2400" smtClean="0">
                <a:cs typeface="Times New Roman" panose="02020603050405020304" pitchFamily="18" charset="0"/>
              </a:rPr>
              <a:t> 	           </a:t>
            </a:r>
            <a:r>
              <a:rPr lang="tr-TR" altLang="en-US" sz="2400" smtClean="0"/>
              <a:t>              </a:t>
            </a:r>
            <a:r>
              <a:rPr lang="en-US" altLang="en-US" sz="2400" smtClean="0"/>
              <a:t>34</a:t>
            </a:r>
            <a:endParaRPr lang="en-US" altLang="en-US" sz="2400" smtClean="0">
              <a:cs typeface="Times New Roman" panose="02020603050405020304" pitchFamily="18" charset="0"/>
            </a:endParaRPr>
          </a:p>
          <a:p>
            <a:pPr algn="just" eaLnBrk="1" hangingPunct="1">
              <a:lnSpc>
                <a:spcPct val="90000"/>
              </a:lnSpc>
              <a:buFontTx/>
              <a:buNone/>
            </a:pPr>
            <a:r>
              <a:rPr lang="tr-TR" altLang="en-US" sz="2400" smtClean="0">
                <a:cs typeface="Times New Roman" panose="02020603050405020304" pitchFamily="18" charset="0"/>
              </a:rPr>
              <a:t>       </a:t>
            </a:r>
            <a:r>
              <a:rPr lang="tr-TR" altLang="en-US" sz="2400" smtClean="0"/>
              <a:t>         </a:t>
            </a:r>
            <a:r>
              <a:rPr lang="tr-TR" altLang="en-US" sz="2400" smtClean="0">
                <a:cs typeface="Times New Roman" panose="02020603050405020304" pitchFamily="18" charset="0"/>
              </a:rPr>
              <a:t>______</a:t>
            </a:r>
          </a:p>
          <a:p>
            <a:pPr algn="just" eaLnBrk="1" hangingPunct="1">
              <a:lnSpc>
                <a:spcPct val="90000"/>
              </a:lnSpc>
              <a:buFontTx/>
              <a:buNone/>
            </a:pPr>
            <a:r>
              <a:rPr lang="tr-TR" altLang="en-US" sz="2400" smtClean="0">
                <a:cs typeface="Times New Roman" panose="02020603050405020304" pitchFamily="18" charset="0"/>
              </a:rPr>
              <a:t>	   </a:t>
            </a:r>
            <a:r>
              <a:rPr lang="tr-TR" altLang="en-US" sz="2400" smtClean="0"/>
              <a:t>               </a:t>
            </a:r>
            <a:r>
              <a:rPr lang="tr-TR" altLang="en-US" sz="2400" smtClean="0">
                <a:cs typeface="Times New Roman" panose="02020603050405020304" pitchFamily="18" charset="0"/>
              </a:rPr>
              <a:t>7</a:t>
            </a:r>
            <a:r>
              <a:rPr lang="en-US" altLang="en-US" sz="2400" smtClean="0">
                <a:cs typeface="Times New Roman" panose="02020603050405020304" pitchFamily="18" charset="0"/>
              </a:rPr>
              <a:t>52</a:t>
            </a:r>
            <a:endParaRPr lang="tr-TR" altLang="en-US" sz="2400" smtClean="0">
              <a:cs typeface="Times New Roman" panose="02020603050405020304" pitchFamily="18" charset="0"/>
            </a:endParaRPr>
          </a:p>
          <a:p>
            <a:pPr algn="just" eaLnBrk="1" hangingPunct="1">
              <a:lnSpc>
                <a:spcPct val="90000"/>
              </a:lnSpc>
            </a:pPr>
            <a:r>
              <a:rPr lang="tr-TR" altLang="en-US" sz="2400" smtClean="0">
                <a:cs typeface="Times New Roman" panose="02020603050405020304" pitchFamily="18" charset="0"/>
              </a:rPr>
              <a:t>That is the hash function is 	</a:t>
            </a:r>
            <a:r>
              <a:rPr lang="en-US" altLang="en-US" sz="2400" smtClean="0">
                <a:cs typeface="Times New Roman" panose="02020603050405020304" pitchFamily="18" charset="0"/>
              </a:rPr>
              <a:t>        </a:t>
            </a:r>
            <a:r>
              <a:rPr lang="en-US" altLang="en-US" sz="2400" i="1" smtClean="0">
                <a:cs typeface="Times New Roman" panose="02020603050405020304" pitchFamily="18" charset="0"/>
              </a:rPr>
              <a:t>h</a:t>
            </a:r>
            <a:r>
              <a:rPr lang="en-US" altLang="en-US" sz="2400" smtClean="0">
                <a:cs typeface="Times New Roman" panose="02020603050405020304" pitchFamily="18" charset="0"/>
              </a:rPr>
              <a:t>(</a:t>
            </a:r>
            <a:r>
              <a:rPr lang="en-US" altLang="en-US" sz="2400" i="1" smtClean="0">
                <a:cs typeface="Times New Roman" panose="02020603050405020304" pitchFamily="18" charset="0"/>
              </a:rPr>
              <a:t>k</a:t>
            </a:r>
            <a:r>
              <a:rPr lang="en-US" altLang="en-US" sz="2400" smtClean="0">
                <a:cs typeface="Times New Roman" panose="02020603050405020304" pitchFamily="18" charset="0"/>
              </a:rPr>
              <a:t>) </a:t>
            </a:r>
            <a:r>
              <a:rPr lang="tr-TR" altLang="en-US" sz="2400" smtClean="0">
                <a:cs typeface="Times New Roman" panose="02020603050405020304" pitchFamily="18" charset="0"/>
              </a:rPr>
              <a:t> = </a:t>
            </a:r>
            <a:r>
              <a:rPr lang="tr-TR" altLang="en-US" sz="2400" i="1" smtClean="0">
                <a:cs typeface="Times New Roman" panose="02020603050405020304" pitchFamily="18" charset="0"/>
              </a:rPr>
              <a:t>k</a:t>
            </a:r>
            <a:r>
              <a:rPr lang="tr-TR" altLang="en-US" sz="2400" smtClean="0">
                <a:cs typeface="Times New Roman" panose="02020603050405020304" pitchFamily="18" charset="0"/>
              </a:rPr>
              <a:t> mod </a:t>
            </a:r>
            <a:r>
              <a:rPr lang="tr-TR" altLang="en-US" sz="2400" i="1" smtClean="0">
                <a:cs typeface="Times New Roman" panose="02020603050405020304" pitchFamily="18" charset="0"/>
              </a:rPr>
              <a:t>m</a:t>
            </a:r>
            <a:endParaRPr lang="en-US" altLang="en-US" sz="2400" i="1"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888C21A-DB4E-4404-AE5B-FE40CB1151F8}" type="datetime4">
              <a:rPr lang="en-US" altLang="en-US" b="0"/>
              <a:pPr/>
              <a:t>January 11, 2021</a:t>
            </a:fld>
            <a:endParaRPr lang="en-US" altLang="en-US" b="0"/>
          </a:p>
        </p:txBody>
      </p:sp>
      <p:sp>
        <p:nvSpPr>
          <p:cNvPr id="21507"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1508"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9097FEF-33F2-4462-AF3A-0D1C5EFC5CAD}" type="slidenum">
              <a:rPr lang="en-US" altLang="en-US" b="0"/>
              <a:pPr/>
              <a:t>17</a:t>
            </a:fld>
            <a:endParaRPr lang="en-US" altLang="en-US" b="0"/>
          </a:p>
        </p:txBody>
      </p:sp>
      <p:sp>
        <p:nvSpPr>
          <p:cNvPr id="21509" name="Rectangle 2"/>
          <p:cNvSpPr>
            <a:spLocks noGrp="1" noChangeArrowheads="1"/>
          </p:cNvSpPr>
          <p:nvPr>
            <p:ph type="title"/>
          </p:nvPr>
        </p:nvSpPr>
        <p:spPr/>
        <p:txBody>
          <a:bodyPr/>
          <a:lstStyle/>
          <a:p>
            <a:pPr eaLnBrk="1" hangingPunct="1"/>
            <a:r>
              <a:rPr lang="tr-TR" altLang="en-US" sz="4000" smtClean="0"/>
              <a:t>More </a:t>
            </a:r>
            <a:r>
              <a:rPr lang="en-US" altLang="en-US" sz="4000" smtClean="0"/>
              <a:t>Examples to Hash Functions…</a:t>
            </a:r>
          </a:p>
        </p:txBody>
      </p:sp>
      <p:sp>
        <p:nvSpPr>
          <p:cNvPr id="21510" name="Rectangle 3"/>
          <p:cNvSpPr>
            <a:spLocks noGrp="1" noChangeArrowheads="1"/>
          </p:cNvSpPr>
          <p:nvPr>
            <p:ph type="body" idx="1"/>
          </p:nvPr>
        </p:nvSpPr>
        <p:spPr/>
        <p:txBody>
          <a:bodyPr/>
          <a:lstStyle/>
          <a:p>
            <a:pPr algn="just" eaLnBrk="1" hangingPunct="1">
              <a:lnSpc>
                <a:spcPct val="90000"/>
              </a:lnSpc>
            </a:pPr>
            <a:r>
              <a:rPr lang="en-US" altLang="en-US" sz="2400" b="1" smtClean="0">
                <a:cs typeface="Times New Roman" panose="02020603050405020304" pitchFamily="18" charset="0"/>
              </a:rPr>
              <a:t>Multiplication Method:</a:t>
            </a:r>
            <a:r>
              <a:rPr lang="en-US" altLang="en-US" sz="2400" smtClean="0">
                <a:cs typeface="Times New Roman" panose="02020603050405020304" pitchFamily="18" charset="0"/>
              </a:rPr>
              <a:t> Operates in two steps. First, we multiply the key, </a:t>
            </a:r>
            <a:r>
              <a:rPr lang="en-US" altLang="en-US" sz="2400" i="1" smtClean="0">
                <a:cs typeface="Times New Roman" panose="02020603050405020304" pitchFamily="18" charset="0"/>
              </a:rPr>
              <a:t>k</a:t>
            </a:r>
            <a:r>
              <a:rPr lang="en-US" altLang="en-US" sz="2400" smtClean="0">
                <a:cs typeface="Times New Roman" panose="02020603050405020304" pitchFamily="18" charset="0"/>
              </a:rPr>
              <a:t> by a constant in the range 0&lt;</a:t>
            </a:r>
            <a:r>
              <a:rPr lang="en-US" altLang="en-US" sz="2400" i="1" smtClean="0">
                <a:cs typeface="Times New Roman" panose="02020603050405020304" pitchFamily="18" charset="0"/>
              </a:rPr>
              <a:t>A</a:t>
            </a:r>
            <a:r>
              <a:rPr lang="en-US" altLang="en-US" sz="2400" smtClean="0">
                <a:cs typeface="Times New Roman" panose="02020603050405020304" pitchFamily="18" charset="0"/>
              </a:rPr>
              <a:t>&lt;1 and extract the fractional part. Then, we multiply this value by </a:t>
            </a:r>
            <a:r>
              <a:rPr lang="en-US" altLang="en-US" sz="2400" i="1" smtClean="0">
                <a:cs typeface="Times New Roman" panose="02020603050405020304" pitchFamily="18" charset="0"/>
              </a:rPr>
              <a:t>m</a:t>
            </a:r>
            <a:r>
              <a:rPr lang="en-US" altLang="en-US" sz="2400" smtClean="0">
                <a:cs typeface="Times New Roman" panose="02020603050405020304" pitchFamily="18" charset="0"/>
              </a:rPr>
              <a:t> and take the floor of the result.</a:t>
            </a:r>
            <a:endParaRPr lang="tr-TR" altLang="en-US" sz="2400" smtClean="0"/>
          </a:p>
          <a:p>
            <a:pPr algn="just" eaLnBrk="1" hangingPunct="1">
              <a:lnSpc>
                <a:spcPct val="90000"/>
              </a:lnSpc>
              <a:buFontTx/>
              <a:buNone/>
            </a:pPr>
            <a:r>
              <a:rPr lang="tr-TR" altLang="en-US" sz="2400" smtClean="0"/>
              <a:t>    </a:t>
            </a:r>
            <a:r>
              <a:rPr lang="en-US" altLang="en-US" sz="2400" smtClean="0">
                <a:cs typeface="Times New Roman" panose="02020603050405020304" pitchFamily="18" charset="0"/>
              </a:rPr>
              <a:t>That is the hash function is	</a:t>
            </a:r>
            <a:r>
              <a:rPr lang="en-US" altLang="en-US" sz="2400" i="1" smtClean="0">
                <a:cs typeface="Times New Roman" panose="02020603050405020304" pitchFamily="18" charset="0"/>
              </a:rPr>
              <a:t>h</a:t>
            </a:r>
            <a:r>
              <a:rPr lang="en-US" altLang="en-US" sz="2400" smtClean="0">
                <a:cs typeface="Times New Roman" panose="02020603050405020304" pitchFamily="18" charset="0"/>
              </a:rPr>
              <a:t>(</a:t>
            </a:r>
            <a:r>
              <a:rPr lang="en-US" altLang="en-US" sz="2400" i="1" smtClean="0">
                <a:cs typeface="Times New Roman" panose="02020603050405020304" pitchFamily="18" charset="0"/>
              </a:rPr>
              <a:t>k</a:t>
            </a:r>
            <a:r>
              <a:rPr lang="en-US" altLang="en-US" sz="2400" smtClean="0">
                <a:cs typeface="Times New Roman" panose="02020603050405020304" pitchFamily="18" charset="0"/>
              </a:rPr>
              <a:t>) </a:t>
            </a:r>
            <a:r>
              <a:rPr lang="en-AU" altLang="en-US" sz="2400" smtClean="0">
                <a:cs typeface="Times New Roman" panose="02020603050405020304" pitchFamily="18" charset="0"/>
              </a:rPr>
              <a:t> = </a:t>
            </a:r>
            <a:r>
              <a:rPr lang="en-AU" altLang="en-US" sz="2400" smtClean="0">
                <a:cs typeface="Times New Roman" panose="02020603050405020304" pitchFamily="18" charset="0"/>
                <a:sym typeface="Symbol" panose="05050102010706020507" pitchFamily="18" charset="2"/>
              </a:rPr>
              <a:t></a:t>
            </a:r>
            <a:r>
              <a:rPr lang="en-AU" altLang="en-US" sz="2400" i="1" smtClean="0">
                <a:cs typeface="Times New Roman" panose="02020603050405020304" pitchFamily="18" charset="0"/>
              </a:rPr>
              <a:t>m </a:t>
            </a:r>
            <a:r>
              <a:rPr lang="en-AU" altLang="en-US" sz="2400" smtClean="0">
                <a:cs typeface="Times New Roman" panose="02020603050405020304" pitchFamily="18" charset="0"/>
              </a:rPr>
              <a:t>(</a:t>
            </a:r>
            <a:r>
              <a:rPr lang="en-AU" altLang="en-US" sz="2400" i="1" smtClean="0">
                <a:cs typeface="Times New Roman" panose="02020603050405020304" pitchFamily="18" charset="0"/>
              </a:rPr>
              <a:t>k</a:t>
            </a:r>
            <a:r>
              <a:rPr lang="en-AU" altLang="en-US" sz="2400" smtClean="0">
                <a:cs typeface="Times New Roman" panose="02020603050405020304" pitchFamily="18" charset="0"/>
              </a:rPr>
              <a:t> </a:t>
            </a:r>
            <a:r>
              <a:rPr lang="en-AU" altLang="en-US" sz="2400" i="1" smtClean="0">
                <a:cs typeface="Times New Roman" panose="02020603050405020304" pitchFamily="18" charset="0"/>
              </a:rPr>
              <a:t>A</a:t>
            </a:r>
            <a:r>
              <a:rPr lang="en-AU" altLang="en-US" sz="2400" smtClean="0">
                <a:cs typeface="Times New Roman" panose="02020603050405020304" pitchFamily="18" charset="0"/>
              </a:rPr>
              <a:t> mod  1) </a:t>
            </a:r>
            <a:r>
              <a:rPr lang="en-AU" altLang="en-US" sz="2400" smtClean="0">
                <a:cs typeface="Times New Roman" panose="02020603050405020304" pitchFamily="18" charset="0"/>
                <a:sym typeface="Symbol" panose="05050102010706020507" pitchFamily="18" charset="2"/>
              </a:rPr>
              <a:t></a:t>
            </a:r>
            <a:r>
              <a:rPr lang="en-US" altLang="en-US" sz="2400" smtClean="0">
                <a:cs typeface="Times New Roman" panose="02020603050405020304" pitchFamily="18" charset="0"/>
              </a:rPr>
              <a:t> </a:t>
            </a:r>
            <a:endParaRPr lang="tr-TR" altLang="en-US" sz="2400" smtClean="0"/>
          </a:p>
          <a:p>
            <a:pPr algn="just" eaLnBrk="1" hangingPunct="1">
              <a:lnSpc>
                <a:spcPct val="90000"/>
              </a:lnSpc>
              <a:buFontTx/>
              <a:buNone/>
            </a:pPr>
            <a:endParaRPr lang="tr-TR" altLang="en-US" sz="2400" b="1" smtClean="0"/>
          </a:p>
          <a:p>
            <a:pPr algn="just" eaLnBrk="1" hangingPunct="1">
              <a:lnSpc>
                <a:spcPct val="90000"/>
              </a:lnSpc>
              <a:buFontTx/>
              <a:buNone/>
            </a:pPr>
            <a:r>
              <a:rPr lang="tr-TR" altLang="en-US" sz="2400" b="1" smtClean="0"/>
              <a:t>      </a:t>
            </a:r>
            <a:r>
              <a:rPr lang="en-AU" altLang="en-US" sz="2400" b="1" smtClean="0">
                <a:cs typeface="Times New Roman" panose="02020603050405020304" pitchFamily="18" charset="0"/>
              </a:rPr>
              <a:t>e.g.</a:t>
            </a:r>
            <a:r>
              <a:rPr lang="en-AU" altLang="en-US" sz="2400" smtClean="0">
                <a:cs typeface="Times New Roman" panose="02020603050405020304" pitchFamily="18" charset="0"/>
              </a:rPr>
              <a:t>, </a:t>
            </a:r>
            <a:r>
              <a:rPr lang="en-AU" altLang="en-US" sz="2400" i="1" smtClean="0">
                <a:cs typeface="Times New Roman" panose="02020603050405020304" pitchFamily="18" charset="0"/>
              </a:rPr>
              <a:t>k</a:t>
            </a:r>
            <a:r>
              <a:rPr lang="en-AU" altLang="en-US" sz="2400" smtClean="0">
                <a:cs typeface="Times New Roman" panose="02020603050405020304" pitchFamily="18" charset="0"/>
              </a:rPr>
              <a:t>=123456, </a:t>
            </a:r>
            <a:r>
              <a:rPr lang="en-AU" altLang="en-US" sz="2400" i="1" smtClean="0">
                <a:cs typeface="Times New Roman" panose="02020603050405020304" pitchFamily="18" charset="0"/>
              </a:rPr>
              <a:t>m</a:t>
            </a:r>
            <a:r>
              <a:rPr lang="en-AU" altLang="en-US" sz="2400" smtClean="0">
                <a:cs typeface="Times New Roman" panose="02020603050405020304" pitchFamily="18" charset="0"/>
              </a:rPr>
              <a:t>=10000, and </a:t>
            </a:r>
            <a:r>
              <a:rPr lang="en-AU" altLang="en-US" sz="2400" i="1" smtClean="0">
                <a:cs typeface="Times New Roman" panose="02020603050405020304" pitchFamily="18" charset="0"/>
              </a:rPr>
              <a:t>A</a:t>
            </a:r>
            <a:r>
              <a:rPr lang="en-AU" altLang="en-US" sz="2400" smtClean="0">
                <a:cs typeface="Times New Roman" panose="02020603050405020304" pitchFamily="18" charset="0"/>
              </a:rPr>
              <a:t> = (</a:t>
            </a:r>
            <a:r>
              <a:rPr lang="en-AU" altLang="en-US" sz="2400" smtClean="0">
                <a:cs typeface="Times New Roman" panose="02020603050405020304" pitchFamily="18" charset="0"/>
                <a:sym typeface="Symbol" panose="05050102010706020507" pitchFamily="18" charset="2"/>
              </a:rPr>
              <a:t></a:t>
            </a:r>
            <a:r>
              <a:rPr lang="en-AU" altLang="en-US" sz="2400" smtClean="0">
                <a:cs typeface="Times New Roman" panose="02020603050405020304" pitchFamily="18" charset="0"/>
              </a:rPr>
              <a:t>5-1)/2 </a:t>
            </a:r>
          </a:p>
          <a:p>
            <a:pPr algn="just" eaLnBrk="1" hangingPunct="1">
              <a:lnSpc>
                <a:spcPct val="90000"/>
              </a:lnSpc>
              <a:buFontTx/>
              <a:buNone/>
            </a:pPr>
            <a:r>
              <a:rPr lang="en-US" altLang="en-US" sz="2400" i="1" smtClean="0">
                <a:cs typeface="Times New Roman" panose="02020603050405020304" pitchFamily="18" charset="0"/>
              </a:rPr>
              <a:t>    </a:t>
            </a:r>
            <a:r>
              <a:rPr lang="tr-TR" altLang="en-US" sz="2400" i="1" smtClean="0"/>
              <a:t>           </a:t>
            </a:r>
            <a:r>
              <a:rPr lang="en-US" altLang="en-US" sz="2400" i="1" smtClean="0">
                <a:cs typeface="Times New Roman" panose="02020603050405020304" pitchFamily="18" charset="0"/>
              </a:rPr>
              <a:t> h</a:t>
            </a:r>
            <a:r>
              <a:rPr lang="en-US" altLang="en-US" sz="2400" smtClean="0">
                <a:cs typeface="Times New Roman" panose="02020603050405020304" pitchFamily="18" charset="0"/>
              </a:rPr>
              <a:t>(</a:t>
            </a:r>
            <a:r>
              <a:rPr lang="en-US" altLang="en-US" sz="2400" i="1" smtClean="0">
                <a:cs typeface="Times New Roman" panose="02020603050405020304" pitchFamily="18" charset="0"/>
              </a:rPr>
              <a:t>k</a:t>
            </a:r>
            <a:r>
              <a:rPr lang="en-US" altLang="en-US" sz="2400" smtClean="0">
                <a:cs typeface="Times New Roman" panose="02020603050405020304" pitchFamily="18" charset="0"/>
              </a:rPr>
              <a:t>) </a:t>
            </a:r>
            <a:r>
              <a:rPr lang="en-AU" altLang="en-US" sz="2400" smtClean="0">
                <a:cs typeface="Times New Roman" panose="02020603050405020304" pitchFamily="18" charset="0"/>
              </a:rPr>
              <a:t>= </a:t>
            </a:r>
            <a:r>
              <a:rPr lang="en-AU" altLang="en-US" sz="2400" smtClean="0">
                <a:cs typeface="Times New Roman" panose="02020603050405020304" pitchFamily="18" charset="0"/>
                <a:sym typeface="Symbol" panose="05050102010706020507" pitchFamily="18" charset="2"/>
              </a:rPr>
              <a:t></a:t>
            </a:r>
            <a:r>
              <a:rPr lang="en-AU" altLang="en-US" sz="2400" smtClean="0">
                <a:cs typeface="Times New Roman" panose="02020603050405020304" pitchFamily="18" charset="0"/>
              </a:rPr>
              <a:t>10000 * (123456* 0.61803… mod 1 ) </a:t>
            </a:r>
            <a:r>
              <a:rPr lang="en-AU" altLang="en-US" sz="2400" smtClean="0">
                <a:cs typeface="Times New Roman" panose="02020603050405020304" pitchFamily="18" charset="0"/>
                <a:sym typeface="Symbol" panose="05050102010706020507" pitchFamily="18" charset="2"/>
              </a:rPr>
              <a:t></a:t>
            </a:r>
            <a:endParaRPr lang="en-AU" altLang="en-US" sz="2400" smtClean="0">
              <a:cs typeface="Times New Roman" panose="02020603050405020304" pitchFamily="18" charset="0"/>
            </a:endParaRPr>
          </a:p>
          <a:p>
            <a:pPr algn="just" eaLnBrk="1" hangingPunct="1">
              <a:lnSpc>
                <a:spcPct val="90000"/>
              </a:lnSpc>
              <a:buFontTx/>
              <a:buNone/>
            </a:pPr>
            <a:r>
              <a:rPr lang="en-AU" altLang="en-US" sz="2400" smtClean="0">
                <a:cs typeface="Times New Roman" panose="02020603050405020304" pitchFamily="18" charset="0"/>
              </a:rPr>
              <a:t>	</a:t>
            </a:r>
            <a:r>
              <a:rPr lang="tr-TR" altLang="en-US" sz="2400" smtClean="0"/>
              <a:t>                   </a:t>
            </a:r>
            <a:r>
              <a:rPr lang="en-AU" altLang="en-US" sz="2400" smtClean="0">
                <a:cs typeface="Times New Roman" panose="02020603050405020304" pitchFamily="18" charset="0"/>
              </a:rPr>
              <a:t>= </a:t>
            </a:r>
            <a:r>
              <a:rPr lang="en-AU" altLang="en-US" sz="2400" smtClean="0">
                <a:cs typeface="Times New Roman" panose="02020603050405020304" pitchFamily="18" charset="0"/>
                <a:sym typeface="Symbol" panose="05050102010706020507" pitchFamily="18" charset="2"/>
              </a:rPr>
              <a:t></a:t>
            </a:r>
            <a:r>
              <a:rPr lang="en-AU" altLang="en-US" sz="2400" smtClean="0">
                <a:cs typeface="Times New Roman" panose="02020603050405020304" pitchFamily="18" charset="0"/>
              </a:rPr>
              <a:t>10000 * 0.0041151…</a:t>
            </a:r>
            <a:r>
              <a:rPr lang="en-AU" altLang="en-US" sz="2400" smtClean="0">
                <a:cs typeface="Times New Roman" panose="02020603050405020304" pitchFamily="18" charset="0"/>
                <a:sym typeface="Symbol" panose="05050102010706020507" pitchFamily="18" charset="2"/>
              </a:rPr>
              <a:t></a:t>
            </a:r>
            <a:endParaRPr lang="en-AU" altLang="en-US" sz="2400" smtClean="0">
              <a:cs typeface="Times New Roman" panose="02020603050405020304" pitchFamily="18" charset="0"/>
            </a:endParaRPr>
          </a:p>
          <a:p>
            <a:pPr algn="just" eaLnBrk="1" hangingPunct="1">
              <a:lnSpc>
                <a:spcPct val="90000"/>
              </a:lnSpc>
              <a:buFontTx/>
              <a:buNone/>
            </a:pPr>
            <a:r>
              <a:rPr lang="en-AU" altLang="en-US" sz="2400" smtClean="0">
                <a:cs typeface="Times New Roman" panose="02020603050405020304" pitchFamily="18" charset="0"/>
              </a:rPr>
              <a:t>	</a:t>
            </a:r>
            <a:r>
              <a:rPr lang="tr-TR" altLang="en-US" sz="2400" smtClean="0"/>
              <a:t>                   </a:t>
            </a:r>
            <a:r>
              <a:rPr lang="en-AU" altLang="en-US" sz="2400" smtClean="0">
                <a:cs typeface="Times New Roman" panose="02020603050405020304" pitchFamily="18" charset="0"/>
              </a:rPr>
              <a:t>= </a:t>
            </a:r>
            <a:r>
              <a:rPr lang="en-AU" altLang="en-US" sz="2400" smtClean="0">
                <a:cs typeface="Times New Roman" panose="02020603050405020304" pitchFamily="18" charset="0"/>
                <a:sym typeface="Symbol" panose="05050102010706020507" pitchFamily="18" charset="2"/>
              </a:rPr>
              <a:t></a:t>
            </a:r>
            <a:r>
              <a:rPr lang="en-AU" altLang="en-US" sz="2400" smtClean="0">
                <a:cs typeface="Times New Roman" panose="02020603050405020304" pitchFamily="18" charset="0"/>
              </a:rPr>
              <a:t>41.151…</a:t>
            </a:r>
            <a:r>
              <a:rPr lang="en-AU" altLang="en-US" sz="2400" smtClean="0">
                <a:cs typeface="Times New Roman" panose="02020603050405020304" pitchFamily="18" charset="0"/>
                <a:sym typeface="Symbol" panose="05050102010706020507" pitchFamily="18" charset="2"/>
              </a:rPr>
              <a:t></a:t>
            </a:r>
            <a:endParaRPr lang="en-AU" altLang="en-US" sz="2400" smtClean="0">
              <a:cs typeface="Times New Roman" panose="02020603050405020304" pitchFamily="18" charset="0"/>
            </a:endParaRPr>
          </a:p>
          <a:p>
            <a:pPr algn="just" eaLnBrk="1" hangingPunct="1">
              <a:lnSpc>
                <a:spcPct val="90000"/>
              </a:lnSpc>
              <a:buFontTx/>
              <a:buNone/>
            </a:pPr>
            <a:r>
              <a:rPr lang="en-AU" altLang="en-US" sz="2400" smtClean="0">
                <a:cs typeface="Times New Roman" panose="02020603050405020304" pitchFamily="18" charset="0"/>
              </a:rPr>
              <a:t>	</a:t>
            </a:r>
            <a:r>
              <a:rPr lang="tr-TR" altLang="en-US" sz="2400" smtClean="0"/>
              <a:t>                   </a:t>
            </a:r>
            <a:r>
              <a:rPr lang="en-AU" altLang="en-US" sz="2400" smtClean="0">
                <a:cs typeface="Times New Roman" panose="02020603050405020304" pitchFamily="18" charset="0"/>
              </a:rPr>
              <a:t>= 41</a:t>
            </a:r>
            <a:r>
              <a:rPr lang="en-US" altLang="en-US" sz="2400" smtClean="0"/>
              <a:t> </a:t>
            </a:r>
            <a:endParaRPr lang="en-AU" altLang="en-US" sz="2400" smtClean="0"/>
          </a:p>
          <a:p>
            <a:pPr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77F5170-99D5-45E6-94DB-35027BD4531A}" type="datetime4">
              <a:rPr lang="en-US" altLang="en-US" b="0"/>
              <a:pPr/>
              <a:t>January 11, 2021</a:t>
            </a:fld>
            <a:endParaRPr lang="en-US" altLang="en-US" b="0"/>
          </a:p>
        </p:txBody>
      </p:sp>
      <p:sp>
        <p:nvSpPr>
          <p:cNvPr id="22531"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2532"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31EBEA2-C3CD-4F41-A559-E41827FEAADE}" type="slidenum">
              <a:rPr lang="en-US" altLang="en-US" b="0"/>
              <a:pPr/>
              <a:t>18</a:t>
            </a:fld>
            <a:endParaRPr lang="en-US" altLang="en-US" b="0"/>
          </a:p>
        </p:txBody>
      </p:sp>
      <p:sp>
        <p:nvSpPr>
          <p:cNvPr id="22533" name="Rectangle 2"/>
          <p:cNvSpPr>
            <a:spLocks noGrp="1" noChangeArrowheads="1"/>
          </p:cNvSpPr>
          <p:nvPr>
            <p:ph type="title"/>
          </p:nvPr>
        </p:nvSpPr>
        <p:spPr/>
        <p:txBody>
          <a:bodyPr/>
          <a:lstStyle/>
          <a:p>
            <a:pPr eaLnBrk="1" hangingPunct="1"/>
            <a:r>
              <a:rPr lang="tr-TR" altLang="en-US" sz="4000" smtClean="0"/>
              <a:t>More </a:t>
            </a:r>
            <a:r>
              <a:rPr lang="en-US" altLang="en-US" sz="4000" smtClean="0"/>
              <a:t>Examples to Hash Functions…</a:t>
            </a:r>
          </a:p>
        </p:txBody>
      </p:sp>
      <p:sp>
        <p:nvSpPr>
          <p:cNvPr id="22534" name="Rectangle 3"/>
          <p:cNvSpPr>
            <a:spLocks noGrp="1" noChangeArrowheads="1"/>
          </p:cNvSpPr>
          <p:nvPr>
            <p:ph type="body" idx="1"/>
          </p:nvPr>
        </p:nvSpPr>
        <p:spPr/>
        <p:txBody>
          <a:bodyPr/>
          <a:lstStyle/>
          <a:p>
            <a:pPr eaLnBrk="1" hangingPunct="1"/>
            <a:r>
              <a:rPr lang="en-US" altLang="en-US" b="1" smtClean="0"/>
              <a:t>Midsquare Method</a:t>
            </a:r>
            <a:r>
              <a:rPr lang="en-US" altLang="en-US" smtClean="0"/>
              <a:t>: </a:t>
            </a:r>
            <a:r>
              <a:rPr lang="en-US" altLang="en-US" smtClean="0">
                <a:cs typeface="Times New Roman" panose="02020603050405020304" pitchFamily="18" charset="0"/>
              </a:rPr>
              <a:t>The key is multiplied by itself (squared) and then the middle few digits of the result are selected as the hash code.</a:t>
            </a:r>
            <a:r>
              <a:rPr lang="en-US" altLang="en-US" smtClean="0"/>
              <a:t> </a:t>
            </a:r>
            <a:endParaRPr lang="tr-TR" altLang="en-US" smtClean="0"/>
          </a:p>
          <a:p>
            <a:pPr eaLnBrk="1" hangingPunct="1">
              <a:buFontTx/>
              <a:buNone/>
            </a:pPr>
            <a:endParaRPr lang="tr-TR" altLang="en-US" smtClean="0"/>
          </a:p>
          <a:p>
            <a:pPr algn="just" eaLnBrk="1" hangingPunct="1"/>
            <a:r>
              <a:rPr lang="en-US" altLang="en-US" b="1" smtClean="0">
                <a:cs typeface="Times New Roman" panose="02020603050405020304" pitchFamily="18" charset="0"/>
              </a:rPr>
              <a:t>e.g.</a:t>
            </a:r>
            <a:r>
              <a:rPr lang="en-US" altLang="en-US" smtClean="0">
                <a:cs typeface="Times New Roman" panose="02020603050405020304" pitchFamily="18" charset="0"/>
              </a:rPr>
              <a:t>, </a:t>
            </a:r>
            <a:r>
              <a:rPr lang="en-US" altLang="en-US" i="1" smtClean="0">
                <a:cs typeface="Times New Roman" panose="02020603050405020304" pitchFamily="18" charset="0"/>
              </a:rPr>
              <a:t>k</a:t>
            </a:r>
            <a:r>
              <a:rPr lang="en-US" altLang="en-US" smtClean="0">
                <a:cs typeface="Times New Roman" panose="02020603050405020304" pitchFamily="18" charset="0"/>
              </a:rPr>
              <a:t> = 510324	</a:t>
            </a:r>
            <a:r>
              <a:rPr lang="en-US" altLang="en-US" i="1" smtClean="0">
                <a:cs typeface="Times New Roman" panose="02020603050405020304" pitchFamily="18" charset="0"/>
              </a:rPr>
              <a:t>k</a:t>
            </a:r>
            <a:r>
              <a:rPr lang="en-US" altLang="en-US" baseline="30000" smtClean="0">
                <a:cs typeface="Times New Roman" panose="02020603050405020304" pitchFamily="18" charset="0"/>
              </a:rPr>
              <a:t>2</a:t>
            </a:r>
            <a:r>
              <a:rPr lang="en-US" altLang="en-US" smtClean="0">
                <a:cs typeface="Times New Roman" panose="02020603050405020304" pitchFamily="18" charset="0"/>
              </a:rPr>
              <a:t> = 26043</a:t>
            </a:r>
            <a:r>
              <a:rPr lang="en-US" altLang="en-US" b="1" smtClean="0">
                <a:cs typeface="Times New Roman" panose="02020603050405020304" pitchFamily="18" charset="0"/>
              </a:rPr>
              <a:t>058</a:t>
            </a:r>
            <a:r>
              <a:rPr lang="en-US" altLang="en-US" smtClean="0">
                <a:cs typeface="Times New Roman" panose="02020603050405020304" pitchFamily="18" charset="0"/>
              </a:rPr>
              <a:t>4976</a:t>
            </a:r>
            <a:endParaRPr lang="en-AU" altLang="en-US" smtClean="0">
              <a:cs typeface="Times New Roman" panose="02020603050405020304" pitchFamily="18" charset="0"/>
            </a:endParaRPr>
          </a:p>
          <a:p>
            <a:pPr eaLnBrk="1" hangingPunct="1">
              <a:buFontTx/>
              <a:buNone/>
            </a:pPr>
            <a:r>
              <a:rPr lang="en-US" altLang="en-US" i="1" smtClean="0">
                <a:cs typeface="Times New Roman" panose="02020603050405020304" pitchFamily="18" charset="0"/>
              </a:rPr>
              <a:t>     </a:t>
            </a:r>
            <a:r>
              <a:rPr lang="tr-TR" altLang="en-US" i="1" smtClean="0"/>
              <a:t>         </a:t>
            </a:r>
            <a:r>
              <a:rPr lang="en-US" altLang="en-US" i="1" smtClean="0">
                <a:cs typeface="Times New Roman" panose="02020603050405020304" pitchFamily="18" charset="0"/>
              </a:rPr>
              <a:t>h</a:t>
            </a:r>
            <a:r>
              <a:rPr lang="en-US" altLang="en-US" smtClean="0">
                <a:cs typeface="Times New Roman" panose="02020603050405020304" pitchFamily="18" charset="0"/>
              </a:rPr>
              <a:t>(510324) </a:t>
            </a:r>
            <a:r>
              <a:rPr lang="en-AU" altLang="en-US" smtClean="0">
                <a:cs typeface="Times New Roman" panose="02020603050405020304" pitchFamily="18" charset="0"/>
              </a:rPr>
              <a:t>=</a:t>
            </a:r>
            <a:r>
              <a:rPr lang="tr-TR" altLang="en-US" smtClean="0"/>
              <a:t> </a:t>
            </a:r>
            <a:r>
              <a:rPr lang="en-AU" altLang="en-US" smtClean="0">
                <a:cs typeface="Times New Roman" panose="02020603050405020304" pitchFamily="18" charset="0"/>
              </a:rPr>
              <a:t>058</a:t>
            </a:r>
            <a:r>
              <a:rPr lang="en-US" altLang="en-US"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3A229DF-614F-461A-B170-77C79558DA21}" type="datetime4">
              <a:rPr lang="en-US" altLang="en-US" b="0"/>
              <a:pPr/>
              <a:t>January 11, 2021</a:t>
            </a:fld>
            <a:endParaRPr lang="en-US" altLang="en-US" b="0"/>
          </a:p>
        </p:txBody>
      </p:sp>
      <p:sp>
        <p:nvSpPr>
          <p:cNvPr id="23555"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3556"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47B2370-8EF9-4F44-83E2-07E97F9823D8}" type="slidenum">
              <a:rPr lang="en-US" altLang="en-US" b="0"/>
              <a:pPr/>
              <a:t>19</a:t>
            </a:fld>
            <a:endParaRPr lang="en-US" altLang="en-US" b="0"/>
          </a:p>
        </p:txBody>
      </p:sp>
      <p:sp>
        <p:nvSpPr>
          <p:cNvPr id="23557" name="Rectangle 2"/>
          <p:cNvSpPr>
            <a:spLocks noGrp="1" noChangeArrowheads="1"/>
          </p:cNvSpPr>
          <p:nvPr>
            <p:ph type="title"/>
          </p:nvPr>
        </p:nvSpPr>
        <p:spPr/>
        <p:txBody>
          <a:bodyPr/>
          <a:lstStyle/>
          <a:p>
            <a:pPr eaLnBrk="1" hangingPunct="1"/>
            <a:r>
              <a:rPr lang="tr-TR" altLang="en-US" sz="4000" smtClean="0"/>
              <a:t>More </a:t>
            </a:r>
            <a:r>
              <a:rPr lang="en-US" altLang="en-US" sz="4000" smtClean="0"/>
              <a:t>Examples to Hash Functions…</a:t>
            </a:r>
          </a:p>
        </p:txBody>
      </p:sp>
      <p:sp>
        <p:nvSpPr>
          <p:cNvPr id="23558" name="Rectangle 3"/>
          <p:cNvSpPr>
            <a:spLocks noGrp="1" noChangeArrowheads="1"/>
          </p:cNvSpPr>
          <p:nvPr>
            <p:ph type="body" idx="1"/>
          </p:nvPr>
        </p:nvSpPr>
        <p:spPr/>
        <p:txBody>
          <a:bodyPr/>
          <a:lstStyle/>
          <a:p>
            <a:pPr algn="just" eaLnBrk="1" hangingPunct="1">
              <a:lnSpc>
                <a:spcPct val="80000"/>
              </a:lnSpc>
            </a:pPr>
            <a:r>
              <a:rPr lang="en-US" altLang="en-US" sz="2400" smtClean="0">
                <a:cs typeface="Times New Roman" panose="02020603050405020304" pitchFamily="18" charset="0"/>
              </a:rPr>
              <a:t>Key is partitioned or divided into several pieces. Pieces are operated upon in some way. Adding them together and taking the required number of digits as the hash code is one of the possibilities.</a:t>
            </a:r>
            <a:endParaRPr lang="tr-TR" altLang="en-US" sz="2400" smtClean="0"/>
          </a:p>
          <a:p>
            <a:pPr algn="just" eaLnBrk="1" hangingPunct="1">
              <a:lnSpc>
                <a:spcPct val="80000"/>
              </a:lnSpc>
              <a:buFontTx/>
              <a:buNone/>
            </a:pPr>
            <a:r>
              <a:rPr lang="tr-TR" altLang="en-US" sz="2000" b="1" smtClean="0"/>
              <a:t>     </a:t>
            </a:r>
            <a:r>
              <a:rPr lang="en-US" altLang="en-US" sz="2000" b="1" smtClean="0">
                <a:cs typeface="Times New Roman" panose="02020603050405020304" pitchFamily="18" charset="0"/>
              </a:rPr>
              <a:t>e.g.</a:t>
            </a:r>
            <a:r>
              <a:rPr lang="en-US" altLang="en-US" sz="2000" smtClean="0">
                <a:cs typeface="Times New Roman" panose="02020603050405020304" pitchFamily="18" charset="0"/>
              </a:rPr>
              <a:t>,  </a:t>
            </a:r>
            <a:r>
              <a:rPr lang="en-US" altLang="en-US" sz="2400" i="1" smtClean="0">
                <a:cs typeface="Times New Roman" panose="02020603050405020304" pitchFamily="18" charset="0"/>
              </a:rPr>
              <a:t>k</a:t>
            </a:r>
            <a:r>
              <a:rPr lang="en-US" altLang="en-US" sz="2400" smtClean="0">
                <a:cs typeface="Times New Roman" panose="02020603050405020304" pitchFamily="18" charset="0"/>
              </a:rPr>
              <a:t> = 510324</a:t>
            </a:r>
            <a:r>
              <a:rPr lang="en-US" altLang="en-US" sz="2000" smtClean="0">
                <a:cs typeface="Times New Roman" panose="02020603050405020304" pitchFamily="18" charset="0"/>
              </a:rPr>
              <a:t>	</a:t>
            </a:r>
            <a:endParaRPr lang="en-AU" altLang="en-US" sz="2000" smtClean="0">
              <a:cs typeface="Times New Roman" panose="02020603050405020304" pitchFamily="18" charset="0"/>
            </a:endParaRPr>
          </a:p>
          <a:p>
            <a:pPr algn="just" eaLnBrk="1" hangingPunct="1">
              <a:lnSpc>
                <a:spcPct val="80000"/>
              </a:lnSpc>
            </a:pPr>
            <a:r>
              <a:rPr lang="en-US" altLang="en-US" sz="2000" b="1" smtClean="0">
                <a:cs typeface="Times New Roman" panose="02020603050405020304" pitchFamily="18" charset="0"/>
              </a:rPr>
              <a:t>Folding method 1</a:t>
            </a:r>
            <a:r>
              <a:rPr lang="en-US" altLang="en-US" sz="2000" smtClean="0">
                <a:cs typeface="Times New Roman" panose="02020603050405020304" pitchFamily="18" charset="0"/>
              </a:rPr>
              <a:t>: 51</a:t>
            </a:r>
            <a:endParaRPr lang="en-AU" altLang="en-US" sz="2000" smtClean="0">
              <a:cs typeface="Times New Roman" panose="02020603050405020304" pitchFamily="18" charset="0"/>
            </a:endParaRPr>
          </a:p>
          <a:p>
            <a:pPr algn="just" eaLnBrk="1" hangingPunct="1">
              <a:lnSpc>
                <a:spcPct val="80000"/>
              </a:lnSpc>
              <a:buFontTx/>
              <a:buNone/>
            </a:pPr>
            <a:r>
              <a:rPr lang="en-US" altLang="en-US" sz="2000" smtClean="0">
                <a:cs typeface="Times New Roman" panose="02020603050405020304" pitchFamily="18" charset="0"/>
              </a:rPr>
              <a:t>			</a:t>
            </a:r>
            <a:r>
              <a:rPr lang="tr-TR" altLang="en-US" sz="2000" smtClean="0"/>
              <a:t>           </a:t>
            </a:r>
            <a:r>
              <a:rPr lang="en-US" altLang="en-US" sz="2000" smtClean="0">
                <a:cs typeface="Times New Roman" panose="02020603050405020304" pitchFamily="18" charset="0"/>
              </a:rPr>
              <a:t>03</a:t>
            </a:r>
            <a:endParaRPr lang="en-AU" altLang="en-US" sz="2000" smtClean="0">
              <a:cs typeface="Times New Roman" panose="02020603050405020304" pitchFamily="18" charset="0"/>
            </a:endParaRPr>
          </a:p>
          <a:p>
            <a:pPr algn="just" eaLnBrk="1" hangingPunct="1">
              <a:lnSpc>
                <a:spcPct val="80000"/>
              </a:lnSpc>
              <a:buFontTx/>
              <a:buNone/>
            </a:pPr>
            <a:r>
              <a:rPr lang="en-US" altLang="en-US" sz="2000" smtClean="0">
                <a:cs typeface="Times New Roman" panose="02020603050405020304" pitchFamily="18" charset="0"/>
              </a:rPr>
              <a:t>	</a:t>
            </a:r>
            <a:r>
              <a:rPr lang="tr-TR" altLang="en-US" sz="2000" smtClean="0"/>
              <a:t> </a:t>
            </a:r>
            <a:r>
              <a:rPr lang="en-US" altLang="en-US" sz="2000" smtClean="0">
                <a:cs typeface="Times New Roman" panose="02020603050405020304" pitchFamily="18" charset="0"/>
              </a:rPr>
              <a:t>          </a:t>
            </a:r>
            <a:r>
              <a:rPr lang="tr-TR" altLang="en-US" sz="2000" smtClean="0"/>
              <a:t>                  </a:t>
            </a:r>
            <a:r>
              <a:rPr lang="tr-TR" altLang="en-US" sz="2000" u="sng" smtClean="0"/>
              <a:t> </a:t>
            </a:r>
            <a:r>
              <a:rPr lang="en-US" altLang="en-US" sz="2000" u="sng" smtClean="0">
                <a:cs typeface="Times New Roman" panose="02020603050405020304" pitchFamily="18" charset="0"/>
              </a:rPr>
              <a:t>24    </a:t>
            </a:r>
            <a:endParaRPr lang="en-AU" altLang="en-US" sz="2000" smtClean="0">
              <a:cs typeface="Times New Roman" panose="02020603050405020304" pitchFamily="18" charset="0"/>
            </a:endParaRPr>
          </a:p>
          <a:p>
            <a:pPr algn="just" eaLnBrk="1" hangingPunct="1">
              <a:lnSpc>
                <a:spcPct val="80000"/>
              </a:lnSpc>
              <a:buFontTx/>
              <a:buNone/>
            </a:pPr>
            <a:r>
              <a:rPr lang="tr-TR" altLang="en-US" sz="2000" smtClean="0"/>
              <a:t>                               </a:t>
            </a:r>
            <a:r>
              <a:rPr lang="en-US" altLang="en-US" sz="2000" smtClean="0"/>
              <a:t>   </a:t>
            </a:r>
            <a:r>
              <a:rPr lang="en-US" altLang="en-US" sz="2000" smtClean="0">
                <a:cs typeface="Times New Roman" panose="02020603050405020304" pitchFamily="18" charset="0"/>
              </a:rPr>
              <a:t>78	  For </a:t>
            </a:r>
            <a:r>
              <a:rPr lang="en-US" altLang="en-US" sz="2000" i="1" smtClean="0">
                <a:cs typeface="Times New Roman" panose="02020603050405020304" pitchFamily="18" charset="0"/>
              </a:rPr>
              <a:t>m</a:t>
            </a:r>
            <a:r>
              <a:rPr lang="en-US" altLang="en-US" sz="2000" smtClean="0">
                <a:cs typeface="Times New Roman" panose="02020603050405020304" pitchFamily="18" charset="0"/>
              </a:rPr>
              <a:t>=1000, </a:t>
            </a:r>
            <a:r>
              <a:rPr lang="en-US" altLang="en-US" sz="2000" i="1" smtClean="0">
                <a:cs typeface="Times New Roman" panose="02020603050405020304" pitchFamily="18" charset="0"/>
              </a:rPr>
              <a:t>h</a:t>
            </a:r>
            <a:r>
              <a:rPr lang="en-US" altLang="en-US" sz="2000" smtClean="0">
                <a:cs typeface="Times New Roman" panose="02020603050405020304" pitchFamily="18" charset="0"/>
              </a:rPr>
              <a:t>(</a:t>
            </a:r>
            <a:r>
              <a:rPr lang="en-US" altLang="en-US" sz="2000" i="1" smtClean="0">
                <a:cs typeface="Times New Roman" panose="02020603050405020304" pitchFamily="18" charset="0"/>
              </a:rPr>
              <a:t>k</a:t>
            </a:r>
            <a:r>
              <a:rPr lang="en-US" altLang="en-US" sz="2000" smtClean="0">
                <a:cs typeface="Times New Roman" panose="02020603050405020304" pitchFamily="18" charset="0"/>
              </a:rPr>
              <a:t>) = 078</a:t>
            </a:r>
            <a:endParaRPr lang="en-AU" altLang="en-US" sz="2000" smtClean="0">
              <a:cs typeface="Times New Roman" panose="02020603050405020304" pitchFamily="18" charset="0"/>
            </a:endParaRPr>
          </a:p>
          <a:p>
            <a:pPr algn="just" eaLnBrk="1" hangingPunct="1">
              <a:lnSpc>
                <a:spcPct val="80000"/>
              </a:lnSpc>
            </a:pPr>
            <a:r>
              <a:rPr lang="en-US" altLang="en-US" sz="2000" b="1" smtClean="0">
                <a:cs typeface="Times New Roman" panose="02020603050405020304" pitchFamily="18" charset="0"/>
              </a:rPr>
              <a:t>Folding method 2</a:t>
            </a:r>
            <a:r>
              <a:rPr lang="en-US" altLang="en-US" sz="2000" smtClean="0">
                <a:cs typeface="Times New Roman" panose="02020603050405020304" pitchFamily="18" charset="0"/>
              </a:rPr>
              <a:t>:  Fold left and right sections	15</a:t>
            </a:r>
            <a:endParaRPr lang="en-AU" altLang="en-US" sz="2000" smtClean="0">
              <a:cs typeface="Times New Roman" panose="02020603050405020304" pitchFamily="18" charset="0"/>
            </a:endParaRPr>
          </a:p>
          <a:p>
            <a:pPr algn="just" eaLnBrk="1" hangingPunct="1">
              <a:lnSpc>
                <a:spcPct val="80000"/>
              </a:lnSpc>
              <a:buFontTx/>
              <a:buNone/>
            </a:pPr>
            <a:r>
              <a:rPr lang="en-US" altLang="en-US" sz="2000" smtClean="0">
                <a:cs typeface="Times New Roman" panose="02020603050405020304" pitchFamily="18" charset="0"/>
              </a:rPr>
              <a:t>		  1  03  2				</a:t>
            </a:r>
            <a:r>
              <a:rPr lang="tr-TR" altLang="en-US" sz="2000" smtClean="0"/>
              <a:t>         </a:t>
            </a:r>
            <a:r>
              <a:rPr lang="en-US" altLang="en-US" sz="2000" smtClean="0"/>
              <a:t>  </a:t>
            </a:r>
            <a:r>
              <a:rPr lang="tr-TR" altLang="en-US" sz="2000" smtClean="0"/>
              <a:t>   </a:t>
            </a:r>
            <a:r>
              <a:rPr lang="en-US" altLang="en-US" sz="2000" smtClean="0"/>
              <a:t> </a:t>
            </a:r>
            <a:r>
              <a:rPr lang="en-US" altLang="en-US" sz="2000" smtClean="0">
                <a:cs typeface="Times New Roman" panose="02020603050405020304" pitchFamily="18" charset="0"/>
              </a:rPr>
              <a:t>03</a:t>
            </a:r>
            <a:endParaRPr lang="en-AU" altLang="en-US" sz="2000" smtClean="0">
              <a:cs typeface="Times New Roman" panose="02020603050405020304" pitchFamily="18" charset="0"/>
            </a:endParaRPr>
          </a:p>
          <a:p>
            <a:pPr algn="just" eaLnBrk="1" hangingPunct="1">
              <a:lnSpc>
                <a:spcPct val="80000"/>
              </a:lnSpc>
              <a:buFontTx/>
              <a:buNone/>
            </a:pPr>
            <a:r>
              <a:rPr lang="en-US" altLang="en-US" sz="2000" smtClean="0">
                <a:cs typeface="Times New Roman" panose="02020603050405020304" pitchFamily="18" charset="0"/>
              </a:rPr>
              <a:t>		</a:t>
            </a:r>
            <a:r>
              <a:rPr lang="tr-TR" altLang="en-US" sz="2000" smtClean="0"/>
              <a:t> </a:t>
            </a:r>
            <a:r>
              <a:rPr lang="en-US" altLang="en-US" sz="2000" smtClean="0"/>
              <a:t> </a:t>
            </a:r>
            <a:r>
              <a:rPr lang="en-US" altLang="en-US" sz="2000" smtClean="0">
                <a:cs typeface="Times New Roman" panose="02020603050405020304" pitchFamily="18" charset="0"/>
              </a:rPr>
              <a:t>5        4		          </a:t>
            </a:r>
            <a:r>
              <a:rPr lang="tr-TR" altLang="en-US" sz="2000" smtClean="0"/>
              <a:t>                       </a:t>
            </a:r>
            <a:r>
              <a:rPr lang="en-US" altLang="en-US" sz="2000" smtClean="0"/>
              <a:t>     </a:t>
            </a:r>
            <a:r>
              <a:rPr lang="tr-TR" altLang="en-US" sz="2000" smtClean="0"/>
              <a:t>  </a:t>
            </a:r>
            <a:r>
              <a:rPr lang="en-US" altLang="en-US" sz="2000" smtClean="0"/>
              <a:t>   </a:t>
            </a:r>
            <a:r>
              <a:rPr lang="tr-TR" altLang="en-US" sz="2000" smtClean="0"/>
              <a:t> </a:t>
            </a:r>
            <a:r>
              <a:rPr lang="en-US" altLang="en-US" sz="2000" u="sng" smtClean="0">
                <a:cs typeface="Times New Roman" panose="02020603050405020304" pitchFamily="18" charset="0"/>
              </a:rPr>
              <a:t>42</a:t>
            </a:r>
            <a:endParaRPr lang="en-AU" altLang="en-US" sz="2000" smtClean="0">
              <a:cs typeface="Times New Roman" panose="02020603050405020304" pitchFamily="18" charset="0"/>
            </a:endParaRPr>
          </a:p>
          <a:p>
            <a:pPr algn="just" eaLnBrk="1" hangingPunct="1">
              <a:lnSpc>
                <a:spcPct val="80000"/>
              </a:lnSpc>
              <a:buFontTx/>
              <a:buNone/>
            </a:pPr>
            <a:r>
              <a:rPr lang="en-US" altLang="en-US" sz="2000" smtClean="0">
                <a:cs typeface="Times New Roman" panose="02020603050405020304" pitchFamily="18" charset="0"/>
              </a:rPr>
              <a:t>						</a:t>
            </a:r>
            <a:r>
              <a:rPr lang="tr-TR" altLang="en-US" sz="2000" smtClean="0"/>
              <a:t>               </a:t>
            </a:r>
            <a:r>
              <a:rPr lang="en-US" altLang="en-US" sz="2000" smtClean="0"/>
              <a:t>6</a:t>
            </a:r>
            <a:r>
              <a:rPr lang="en-US" altLang="en-US" sz="2000" smtClean="0">
                <a:cs typeface="Times New Roman" panose="02020603050405020304" pitchFamily="18" charset="0"/>
              </a:rPr>
              <a:t>0</a:t>
            </a:r>
            <a:endParaRPr lang="en-US" altLang="en-US" sz="1800" smtClean="0"/>
          </a:p>
          <a:p>
            <a:pPr eaLnBrk="1" hangingPunct="1">
              <a:lnSpc>
                <a:spcPct val="80000"/>
              </a:lnSpc>
            </a:pPr>
            <a:endParaRPr lang="en-US" altLang="en-US"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612FDA1-F136-43D8-A2A3-E1238A913398}" type="datetime4">
              <a:rPr lang="en-US" altLang="en-US" b="0"/>
              <a:pPr/>
              <a:t>January 11, 2021</a:t>
            </a:fld>
            <a:endParaRPr lang="en-US" altLang="en-US" b="0"/>
          </a:p>
        </p:txBody>
      </p:sp>
      <p:sp>
        <p:nvSpPr>
          <p:cNvPr id="6147"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6148"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E83DE44-9804-45F2-9887-AC66EF4F7267}" type="slidenum">
              <a:rPr lang="en-US" altLang="en-US" b="0"/>
              <a:pPr/>
              <a:t>2</a:t>
            </a:fld>
            <a:endParaRPr lang="en-US" altLang="en-US" b="0"/>
          </a:p>
        </p:txBody>
      </p:sp>
      <p:sp>
        <p:nvSpPr>
          <p:cNvPr id="6149" name="Rectangle 2"/>
          <p:cNvSpPr>
            <a:spLocks noGrp="1" noChangeArrowheads="1"/>
          </p:cNvSpPr>
          <p:nvPr>
            <p:ph type="title"/>
          </p:nvPr>
        </p:nvSpPr>
        <p:spPr/>
        <p:txBody>
          <a:bodyPr/>
          <a:lstStyle/>
          <a:p>
            <a:pPr eaLnBrk="1" hangingPunct="1"/>
            <a:r>
              <a:rPr lang="en-US" altLang="en-US" smtClean="0"/>
              <a:t>Outline</a:t>
            </a:r>
          </a:p>
        </p:txBody>
      </p:sp>
      <p:sp>
        <p:nvSpPr>
          <p:cNvPr id="6150" name="Rectangle 3"/>
          <p:cNvSpPr>
            <a:spLocks noGrp="1" noChangeArrowheads="1"/>
          </p:cNvSpPr>
          <p:nvPr>
            <p:ph type="body" idx="1"/>
          </p:nvPr>
        </p:nvSpPr>
        <p:spPr/>
        <p:txBody>
          <a:bodyPr/>
          <a:lstStyle/>
          <a:p>
            <a:pPr eaLnBrk="1" hangingPunct="1"/>
            <a:r>
              <a:rPr lang="en-US" altLang="en-US" smtClean="0"/>
              <a:t>Motivation for Hashing</a:t>
            </a:r>
          </a:p>
          <a:p>
            <a:pPr eaLnBrk="1" hangingPunct="1"/>
            <a:r>
              <a:rPr lang="en-US" altLang="en-US" smtClean="0"/>
              <a:t>Underlying Idea</a:t>
            </a:r>
          </a:p>
          <a:p>
            <a:pPr eaLnBrk="1" hangingPunct="1"/>
            <a:r>
              <a:rPr lang="en-US" altLang="en-US" smtClean="0"/>
              <a:t>Hash Tables</a:t>
            </a:r>
          </a:p>
          <a:p>
            <a:pPr eaLnBrk="1" hangingPunct="1"/>
            <a:r>
              <a:rPr lang="en-US" altLang="en-US" smtClean="0"/>
              <a:t>Hash Functions</a:t>
            </a:r>
          </a:p>
          <a:p>
            <a:pPr eaLnBrk="1" hangingPunct="1"/>
            <a:r>
              <a:rPr lang="en-US" altLang="en-US" smtClean="0"/>
              <a:t>Separate Chaining</a:t>
            </a:r>
          </a:p>
          <a:p>
            <a:pPr eaLnBrk="1" hangingPunct="1"/>
            <a:r>
              <a:rPr lang="en-US" altLang="en-US" smtClean="0"/>
              <a:t>Open Addressing</a:t>
            </a:r>
          </a:p>
          <a:p>
            <a:pPr eaLnBrk="1" hangingPunct="1"/>
            <a:r>
              <a:rPr lang="en-US" altLang="en-US" smtClean="0"/>
              <a:t>Rehashing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FC241BE-990D-4BE9-80B6-724CB0DCF867}" type="datetime4">
              <a:rPr lang="en-US" altLang="en-US" b="0"/>
              <a:pPr/>
              <a:t>January 11, 2021</a:t>
            </a:fld>
            <a:endParaRPr lang="en-US" altLang="en-US" b="0"/>
          </a:p>
        </p:txBody>
      </p:sp>
      <p:sp>
        <p:nvSpPr>
          <p:cNvPr id="24579"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4580"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6640E8D-FA72-46F7-AF6E-DE0F170FC10E}" type="slidenum">
              <a:rPr lang="en-US" altLang="en-US" b="0"/>
              <a:pPr/>
              <a:t>20</a:t>
            </a:fld>
            <a:endParaRPr lang="en-US" altLang="en-US" b="0"/>
          </a:p>
        </p:txBody>
      </p:sp>
      <p:sp>
        <p:nvSpPr>
          <p:cNvPr id="24581" name="Rectangle 2"/>
          <p:cNvSpPr>
            <a:spLocks noGrp="1" noChangeArrowheads="1"/>
          </p:cNvSpPr>
          <p:nvPr>
            <p:ph type="title"/>
          </p:nvPr>
        </p:nvSpPr>
        <p:spPr/>
        <p:txBody>
          <a:bodyPr/>
          <a:lstStyle/>
          <a:p>
            <a:pPr eaLnBrk="1" hangingPunct="1"/>
            <a:r>
              <a:rPr lang="en-US" altLang="en-US" smtClean="0"/>
              <a:t>Separate Chaining</a:t>
            </a:r>
          </a:p>
        </p:txBody>
      </p:sp>
      <p:sp>
        <p:nvSpPr>
          <p:cNvPr id="24582" name="Rectangle 5"/>
          <p:cNvSpPr>
            <a:spLocks noChangeArrowheads="1"/>
          </p:cNvSpPr>
          <p:nvPr/>
        </p:nvSpPr>
        <p:spPr bwMode="auto">
          <a:xfrm>
            <a:off x="0" y="1200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graphicFrame>
        <p:nvGraphicFramePr>
          <p:cNvPr id="24583" name="Object 4"/>
          <p:cNvGraphicFramePr>
            <a:graphicFrameLocks noChangeAspect="1"/>
          </p:cNvGraphicFramePr>
          <p:nvPr/>
        </p:nvGraphicFramePr>
        <p:xfrm>
          <a:off x="2095500" y="1257300"/>
          <a:ext cx="3943350" cy="4457700"/>
        </p:xfrm>
        <a:graphic>
          <a:graphicData uri="http://schemas.openxmlformats.org/presentationml/2006/ole">
            <mc:AlternateContent xmlns:mc="http://schemas.openxmlformats.org/markup-compatibility/2006">
              <mc:Choice xmlns:v="urn:schemas-microsoft-com:vml" Requires="v">
                <p:oleObj spid="_x0000_s24587" name="Bitmap Image" r:id="rId3" imgW="3638095" imgH="4458322" progId="Paint.Picture">
                  <p:embed/>
                </p:oleObj>
              </mc:Choice>
              <mc:Fallback>
                <p:oleObj name="Bitmap Image" r:id="rId3" imgW="3638095" imgH="445832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1257300"/>
                        <a:ext cx="394335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7DB2C40-4118-4117-97B1-F72D053BE7C1}" type="datetime4">
              <a:rPr lang="en-US" altLang="en-US" b="0"/>
              <a:pPr/>
              <a:t>January 11, 2021</a:t>
            </a:fld>
            <a:endParaRPr lang="en-US" altLang="en-US" b="0"/>
          </a:p>
        </p:txBody>
      </p:sp>
      <p:sp>
        <p:nvSpPr>
          <p:cNvPr id="25603"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5604"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D68FD10-CB3F-47E5-BA10-E66F5F2BAFDA}" type="slidenum">
              <a:rPr lang="en-US" altLang="en-US" b="0"/>
              <a:pPr/>
              <a:t>21</a:t>
            </a:fld>
            <a:endParaRPr lang="en-US" altLang="en-US" b="0"/>
          </a:p>
        </p:txBody>
      </p:sp>
      <p:sp>
        <p:nvSpPr>
          <p:cNvPr id="25605" name="Rectangle 2"/>
          <p:cNvSpPr>
            <a:spLocks noGrp="1" noChangeArrowheads="1"/>
          </p:cNvSpPr>
          <p:nvPr>
            <p:ph type="title"/>
          </p:nvPr>
        </p:nvSpPr>
        <p:spPr/>
        <p:txBody>
          <a:bodyPr/>
          <a:lstStyle/>
          <a:p>
            <a:pPr eaLnBrk="1" hangingPunct="1"/>
            <a:r>
              <a:rPr lang="en-US" altLang="en-US" smtClean="0"/>
              <a:t>Open Addressing</a:t>
            </a:r>
            <a:r>
              <a:rPr lang="tr-TR" altLang="en-US" smtClean="0"/>
              <a:t> (Closed Hashing)</a:t>
            </a:r>
            <a:endParaRPr lang="en-US" altLang="en-US" smtClean="0"/>
          </a:p>
        </p:txBody>
      </p:sp>
      <p:sp>
        <p:nvSpPr>
          <p:cNvPr id="25606" name="Rectangle 3"/>
          <p:cNvSpPr>
            <a:spLocks noGrp="1" noChangeArrowheads="1"/>
          </p:cNvSpPr>
          <p:nvPr>
            <p:ph type="body" idx="1"/>
          </p:nvPr>
        </p:nvSpPr>
        <p:spPr/>
        <p:txBody>
          <a:bodyPr/>
          <a:lstStyle/>
          <a:p>
            <a:pPr eaLnBrk="1" hangingPunct="1">
              <a:lnSpc>
                <a:spcPct val="90000"/>
              </a:lnSpc>
            </a:pPr>
            <a:r>
              <a:rPr lang="tr-TR" altLang="en-US" smtClean="0"/>
              <a:t>The hash table has a fixed size, </a:t>
            </a:r>
            <a:r>
              <a:rPr lang="tr-TR" altLang="en-US" i="1" smtClean="0"/>
              <a:t>M</a:t>
            </a:r>
            <a:r>
              <a:rPr lang="tr-TR" altLang="en-US" smtClean="0"/>
              <a:t>.</a:t>
            </a:r>
          </a:p>
          <a:p>
            <a:pPr eaLnBrk="1" hangingPunct="1">
              <a:lnSpc>
                <a:spcPct val="90000"/>
              </a:lnSpc>
            </a:pPr>
            <a:r>
              <a:rPr lang="tr-TR" altLang="en-US" smtClean="0"/>
              <a:t>Any data point </a:t>
            </a:r>
            <a:r>
              <a:rPr lang="tr-TR" altLang="en-US" i="1" smtClean="0"/>
              <a:t>a</a:t>
            </a:r>
            <a:r>
              <a:rPr lang="tr-TR" altLang="en-US" i="1" baseline="-25000" smtClean="0"/>
              <a:t>k</a:t>
            </a:r>
            <a:r>
              <a:rPr lang="tr-TR" altLang="en-US" i="1" smtClean="0">
                <a:latin typeface="Arial Unicode MS" pitchFamily="34" charset="-128"/>
                <a:ea typeface="Arial Unicode MS" pitchFamily="34" charset="-128"/>
              </a:rPr>
              <a:t>∊</a:t>
            </a:r>
            <a:r>
              <a:rPr lang="tr-TR" altLang="en-US" i="1" smtClean="0">
                <a:latin typeface="Arial" panose="020B0604020202020204" pitchFamily="34" charset="0"/>
                <a:ea typeface="Arial Unicode MS" pitchFamily="34" charset="-128"/>
              </a:rPr>
              <a:t> </a:t>
            </a:r>
            <a:r>
              <a:rPr lang="tr-TR" altLang="en-US" i="1" smtClean="0">
                <a:ea typeface="Arial Unicode MS" pitchFamily="34" charset="-128"/>
              </a:rPr>
              <a:t>A</a:t>
            </a:r>
            <a:r>
              <a:rPr lang="tr-TR" altLang="en-US" smtClean="0"/>
              <a:t> under consideration is placed in the hash table.</a:t>
            </a:r>
          </a:p>
          <a:p>
            <a:pPr eaLnBrk="1" hangingPunct="1">
              <a:lnSpc>
                <a:spcPct val="90000"/>
              </a:lnSpc>
            </a:pPr>
            <a:r>
              <a:rPr lang="tr-TR" altLang="en-US" smtClean="0"/>
              <a:t>The hash table cell, </a:t>
            </a:r>
            <a:r>
              <a:rPr lang="tr-TR" altLang="en-US" i="1" smtClean="0"/>
              <a:t>m,</a:t>
            </a:r>
            <a:r>
              <a:rPr lang="tr-TR" altLang="en-US" smtClean="0"/>
              <a:t> the data point </a:t>
            </a:r>
            <a:r>
              <a:rPr lang="tr-TR" altLang="en-US" i="1" smtClean="0"/>
              <a:t>a</a:t>
            </a:r>
            <a:r>
              <a:rPr lang="tr-TR" altLang="en-US" i="1" baseline="-25000" smtClean="0"/>
              <a:t>k</a:t>
            </a:r>
            <a:r>
              <a:rPr lang="tr-TR" altLang="en-US" smtClean="0"/>
              <a:t> is placed is determined by the hash function, </a:t>
            </a:r>
            <a:r>
              <a:rPr lang="tr-TR" altLang="en-US" i="1" smtClean="0"/>
              <a:t>h</a:t>
            </a:r>
            <a:r>
              <a:rPr lang="tr-TR" altLang="en-US" smtClean="0"/>
              <a:t>, or </a:t>
            </a:r>
            <a:r>
              <a:rPr lang="tr-TR" altLang="en-US" i="1" smtClean="0">
                <a:solidFill>
                  <a:srgbClr val="FF0000"/>
                </a:solidFill>
              </a:rPr>
              <a:t>m=h(a</a:t>
            </a:r>
            <a:r>
              <a:rPr lang="tr-TR" altLang="en-US" i="1" baseline="-25000" smtClean="0">
                <a:solidFill>
                  <a:srgbClr val="FF0000"/>
                </a:solidFill>
              </a:rPr>
              <a:t>k</a:t>
            </a:r>
            <a:r>
              <a:rPr lang="tr-TR" altLang="en-US" i="1" smtClean="0">
                <a:solidFill>
                  <a:srgbClr val="FF0000"/>
                </a:solidFill>
              </a:rPr>
              <a:t>)</a:t>
            </a:r>
            <a:r>
              <a:rPr lang="tr-TR" altLang="en-US" smtClean="0"/>
              <a:t>.</a:t>
            </a:r>
          </a:p>
          <a:p>
            <a:pPr eaLnBrk="1" hangingPunct="1">
              <a:lnSpc>
                <a:spcPct val="90000"/>
              </a:lnSpc>
            </a:pPr>
            <a:r>
              <a:rPr lang="tr-TR" altLang="en-US" smtClean="0"/>
              <a:t>Since </a:t>
            </a:r>
            <a:r>
              <a:rPr lang="tr-TR" altLang="en-US" i="1" smtClean="0">
                <a:solidFill>
                  <a:srgbClr val="FF0000"/>
                </a:solidFill>
              </a:rPr>
              <a:t>K&gt;&gt;M</a:t>
            </a:r>
            <a:r>
              <a:rPr lang="tr-TR" altLang="en-US" smtClean="0"/>
              <a:t>, sometimes collisions occur.  To resolve the collisions, we use collision resolution strategies.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82E2DD8-B028-4FD9-9295-216E1B8B58CE}" type="datetime4">
              <a:rPr lang="en-US" altLang="en-US" b="0"/>
              <a:pPr/>
              <a:t>January 11, 2021</a:t>
            </a:fld>
            <a:endParaRPr lang="en-US" altLang="en-US" b="0"/>
          </a:p>
        </p:txBody>
      </p:sp>
      <p:sp>
        <p:nvSpPr>
          <p:cNvPr id="26627"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6628"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0A98B86-D378-4FA0-9E6B-D41C40931458}" type="slidenum">
              <a:rPr lang="en-US" altLang="en-US" b="0"/>
              <a:pPr/>
              <a:t>22</a:t>
            </a:fld>
            <a:endParaRPr lang="en-US" altLang="en-US" b="0"/>
          </a:p>
        </p:txBody>
      </p:sp>
      <p:sp>
        <p:nvSpPr>
          <p:cNvPr id="26629" name="Rectangle 2"/>
          <p:cNvSpPr>
            <a:spLocks noGrp="1" noChangeArrowheads="1"/>
          </p:cNvSpPr>
          <p:nvPr>
            <p:ph type="title"/>
          </p:nvPr>
        </p:nvSpPr>
        <p:spPr/>
        <p:txBody>
          <a:bodyPr/>
          <a:lstStyle/>
          <a:p>
            <a:pPr eaLnBrk="1" hangingPunct="1"/>
            <a:r>
              <a:rPr lang="tr-TR" altLang="en-US" smtClean="0"/>
              <a:t>Analysis of </a:t>
            </a:r>
            <a:r>
              <a:rPr lang="en-US" altLang="en-US" smtClean="0"/>
              <a:t>Open Addressing</a:t>
            </a:r>
          </a:p>
        </p:txBody>
      </p:sp>
      <p:sp>
        <p:nvSpPr>
          <p:cNvPr id="26630" name="Rectangle 3"/>
          <p:cNvSpPr>
            <a:spLocks noGrp="1" noChangeArrowheads="1"/>
          </p:cNvSpPr>
          <p:nvPr>
            <p:ph type="body" idx="1"/>
          </p:nvPr>
        </p:nvSpPr>
        <p:spPr>
          <a:xfrm>
            <a:off x="457200" y="1600200"/>
            <a:ext cx="8229600" cy="4583113"/>
          </a:xfrm>
        </p:spPr>
        <p:txBody>
          <a:bodyPr/>
          <a:lstStyle/>
          <a:p>
            <a:pPr eaLnBrk="1" hangingPunct="1">
              <a:lnSpc>
                <a:spcPct val="90000"/>
              </a:lnSpc>
            </a:pPr>
            <a:r>
              <a:rPr lang="tr-TR" altLang="en-US" dirty="0" smtClean="0"/>
              <a:t>We will express the performance of hash tables in terms of the load factor </a:t>
            </a:r>
            <a:r>
              <a:rPr lang="tr-TR" altLang="en-US" i="1" dirty="0" smtClean="0">
                <a:solidFill>
                  <a:srgbClr val="FF0000"/>
                </a:solidFill>
              </a:rPr>
              <a:t>a</a:t>
            </a:r>
            <a:r>
              <a:rPr lang="tr-TR" altLang="en-US" dirty="0" smtClean="0"/>
              <a:t> of the hash table.</a:t>
            </a:r>
          </a:p>
          <a:p>
            <a:pPr eaLnBrk="1" hangingPunct="1">
              <a:lnSpc>
                <a:spcPct val="90000"/>
              </a:lnSpc>
            </a:pPr>
            <a:r>
              <a:rPr lang="tr-TR" altLang="en-US" dirty="0" smtClean="0"/>
              <a:t> </a:t>
            </a:r>
            <a:r>
              <a:rPr lang="tr-TR" altLang="en-US" i="1" dirty="0" smtClean="0">
                <a:solidFill>
                  <a:srgbClr val="FF0000"/>
                </a:solidFill>
              </a:rPr>
              <a:t>Load Factor</a:t>
            </a:r>
            <a:r>
              <a:rPr lang="tr-TR" altLang="en-US" dirty="0" smtClean="0"/>
              <a:t>: The </a:t>
            </a:r>
            <a:r>
              <a:rPr lang="en-US" altLang="en-US" dirty="0" smtClean="0"/>
              <a:t>rate of full cells over all cells of the </a:t>
            </a:r>
            <a:r>
              <a:rPr lang="tr-TR" altLang="en-US" dirty="0" smtClean="0"/>
              <a:t>hash table, or</a:t>
            </a:r>
          </a:p>
          <a:p>
            <a:pPr algn="ctr" eaLnBrk="1" hangingPunct="1">
              <a:lnSpc>
                <a:spcPct val="90000"/>
              </a:lnSpc>
              <a:buFontTx/>
              <a:buNone/>
            </a:pPr>
            <a:r>
              <a:rPr lang="tr-TR" altLang="en-US" i="1" dirty="0" smtClean="0">
                <a:solidFill>
                  <a:srgbClr val="FF0000"/>
                </a:solidFill>
              </a:rPr>
              <a:t>a=n/m</a:t>
            </a:r>
            <a:r>
              <a:rPr lang="tr-TR" altLang="en-US" dirty="0" smtClean="0"/>
              <a:t>,</a:t>
            </a:r>
          </a:p>
          <a:p>
            <a:pPr eaLnBrk="1" hangingPunct="1">
              <a:lnSpc>
                <a:spcPct val="90000"/>
              </a:lnSpc>
              <a:buFontTx/>
              <a:buNone/>
            </a:pPr>
            <a:r>
              <a:rPr lang="tr-TR" altLang="en-US" dirty="0" smtClean="0"/>
              <a:t>where</a:t>
            </a:r>
          </a:p>
          <a:p>
            <a:pPr eaLnBrk="1" hangingPunct="1">
              <a:lnSpc>
                <a:spcPct val="90000"/>
              </a:lnSpc>
              <a:buFontTx/>
              <a:buNone/>
            </a:pPr>
            <a:r>
              <a:rPr lang="tr-TR" altLang="en-US" dirty="0" smtClean="0"/>
              <a:t>	</a:t>
            </a:r>
            <a:r>
              <a:rPr lang="tr-TR" altLang="en-US" i="1" dirty="0" smtClean="0">
                <a:solidFill>
                  <a:srgbClr val="FF0000"/>
                </a:solidFill>
              </a:rPr>
              <a:t>n</a:t>
            </a:r>
            <a:r>
              <a:rPr lang="tr-TR" altLang="en-US" dirty="0" smtClean="0"/>
              <a:t> is the </a:t>
            </a:r>
            <a:r>
              <a:rPr lang="tr-TR" altLang="en-US" i="1" dirty="0" smtClean="0"/>
              <a:t>number of occupied table cells</a:t>
            </a:r>
            <a:r>
              <a:rPr lang="tr-TR" altLang="en-US" dirty="0" smtClean="0"/>
              <a:t>, and</a:t>
            </a:r>
          </a:p>
          <a:p>
            <a:pPr eaLnBrk="1" hangingPunct="1">
              <a:lnSpc>
                <a:spcPct val="90000"/>
              </a:lnSpc>
              <a:buFontTx/>
              <a:buNone/>
            </a:pPr>
            <a:r>
              <a:rPr lang="tr-TR" altLang="en-US" dirty="0" smtClean="0"/>
              <a:t>	</a:t>
            </a:r>
            <a:r>
              <a:rPr lang="tr-TR" altLang="en-US" i="1" dirty="0" smtClean="0">
                <a:solidFill>
                  <a:srgbClr val="FF0000"/>
                </a:solidFill>
              </a:rPr>
              <a:t>m</a:t>
            </a:r>
            <a:r>
              <a:rPr lang="tr-TR" altLang="en-US" dirty="0" smtClean="0"/>
              <a:t> is the </a:t>
            </a:r>
            <a:r>
              <a:rPr lang="tr-TR" altLang="en-US" i="1" dirty="0" smtClean="0">
                <a:solidFill>
                  <a:srgbClr val="FF0000"/>
                </a:solidFill>
              </a:rPr>
              <a:t>table size</a:t>
            </a:r>
            <a:r>
              <a:rPr lang="tr-TR" altLang="en-US" dirty="0" smtClean="0"/>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5B8B93F-DE84-4F51-97A0-F3444E0D787D}" type="datetime4">
              <a:rPr lang="en-US" altLang="en-US" b="0"/>
              <a:pPr/>
              <a:t>January 11, 2021</a:t>
            </a:fld>
            <a:endParaRPr lang="en-US" altLang="en-US" b="0"/>
          </a:p>
        </p:txBody>
      </p:sp>
      <p:sp>
        <p:nvSpPr>
          <p:cNvPr id="27651"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7652"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BAD05EA-F88F-4CE1-B0AE-3368C12D2B81}" type="slidenum">
              <a:rPr lang="en-US" altLang="en-US" b="0"/>
              <a:pPr/>
              <a:t>23</a:t>
            </a:fld>
            <a:endParaRPr lang="en-US" altLang="en-US" b="0"/>
          </a:p>
        </p:txBody>
      </p:sp>
      <p:sp>
        <p:nvSpPr>
          <p:cNvPr id="27653" name="Rectangle 2"/>
          <p:cNvSpPr>
            <a:spLocks noGrp="1" noChangeArrowheads="1"/>
          </p:cNvSpPr>
          <p:nvPr>
            <p:ph type="title"/>
          </p:nvPr>
        </p:nvSpPr>
        <p:spPr/>
        <p:txBody>
          <a:bodyPr/>
          <a:lstStyle/>
          <a:p>
            <a:pPr eaLnBrk="1" hangingPunct="1"/>
            <a:r>
              <a:rPr lang="tr-TR" altLang="en-US" sz="4000" smtClean="0"/>
              <a:t>Cost of Unsuccessful Search &amp; Insert </a:t>
            </a:r>
            <a:endParaRPr lang="en-US" altLang="en-US" sz="4000" smtClean="0"/>
          </a:p>
        </p:txBody>
      </p:sp>
      <p:sp>
        <p:nvSpPr>
          <p:cNvPr id="27654" name="Rectangle 3"/>
          <p:cNvSpPr>
            <a:spLocks noGrp="1" noChangeArrowheads="1"/>
          </p:cNvSpPr>
          <p:nvPr>
            <p:ph type="body" idx="1"/>
          </p:nvPr>
        </p:nvSpPr>
        <p:spPr>
          <a:xfrm>
            <a:off x="457200" y="1600200"/>
            <a:ext cx="8229600" cy="4583113"/>
          </a:xfrm>
        </p:spPr>
        <p:txBody>
          <a:bodyPr/>
          <a:lstStyle/>
          <a:p>
            <a:pPr eaLnBrk="1" hangingPunct="1"/>
            <a:r>
              <a:rPr lang="tr-TR" altLang="en-US" sz="2800" smtClean="0"/>
              <a:t>In an </a:t>
            </a:r>
            <a:r>
              <a:rPr lang="tr-TR" altLang="en-US" sz="2800" i="1" smtClean="0">
                <a:solidFill>
                  <a:srgbClr val="FF0000"/>
                </a:solidFill>
              </a:rPr>
              <a:t>unsuccessful search</a:t>
            </a:r>
            <a:r>
              <a:rPr lang="tr-TR" altLang="en-US" sz="2800" smtClean="0"/>
              <a:t>, at the end of the search, we find out that the key is </a:t>
            </a:r>
            <a:r>
              <a:rPr lang="tr-TR" altLang="en-US" sz="2800" i="1" smtClean="0">
                <a:solidFill>
                  <a:srgbClr val="FF0000"/>
                </a:solidFill>
              </a:rPr>
              <a:t>not in the hash table</a:t>
            </a:r>
            <a:r>
              <a:rPr lang="tr-TR" altLang="en-US" sz="2800" smtClean="0"/>
              <a:t> once we find an </a:t>
            </a:r>
            <a:r>
              <a:rPr lang="tr-TR" altLang="en-US" sz="2800" i="1" smtClean="0">
                <a:solidFill>
                  <a:srgbClr val="FF0000"/>
                </a:solidFill>
              </a:rPr>
              <a:t>empty table cell</a:t>
            </a:r>
            <a:r>
              <a:rPr lang="tr-TR" altLang="en-US" sz="2800" smtClean="0"/>
              <a:t>.</a:t>
            </a:r>
          </a:p>
          <a:p>
            <a:pPr eaLnBrk="1" hangingPunct="1"/>
            <a:r>
              <a:rPr lang="tr-TR" altLang="en-US" sz="2800" smtClean="0"/>
              <a:t>This is also what we do to insert a key into the hash table.  We </a:t>
            </a:r>
            <a:r>
              <a:rPr lang="tr-TR" altLang="en-US" sz="2800" i="1" smtClean="0">
                <a:solidFill>
                  <a:srgbClr val="FF0000"/>
                </a:solidFill>
              </a:rPr>
              <a:t>insert</a:t>
            </a:r>
            <a:r>
              <a:rPr lang="tr-TR" altLang="en-US" sz="2800" smtClean="0"/>
              <a:t> the key when we </a:t>
            </a:r>
            <a:r>
              <a:rPr lang="tr-TR" altLang="en-US" sz="2800" i="1" smtClean="0">
                <a:solidFill>
                  <a:srgbClr val="FF0000"/>
                </a:solidFill>
              </a:rPr>
              <a:t>find an available space</a:t>
            </a:r>
            <a:r>
              <a:rPr lang="tr-TR" altLang="en-US" sz="2800" smtClean="0"/>
              <a:t> (unoccupied or </a:t>
            </a:r>
            <a:r>
              <a:rPr lang="tr-TR" altLang="en-US" sz="2800" i="1" smtClean="0">
                <a:solidFill>
                  <a:srgbClr val="FF0000"/>
                </a:solidFill>
              </a:rPr>
              <a:t>empty table cell</a:t>
            </a:r>
            <a:r>
              <a:rPr lang="tr-TR" altLang="en-US" sz="2800" smtClean="0"/>
              <a:t>).</a:t>
            </a:r>
          </a:p>
          <a:p>
            <a:pPr eaLnBrk="1" hangingPunct="1"/>
            <a:r>
              <a:rPr lang="tr-TR" altLang="en-US" sz="2800" smtClean="0"/>
              <a:t>Hence, for both operations, we will attempt to </a:t>
            </a:r>
            <a:r>
              <a:rPr lang="tr-TR" altLang="en-US" sz="2800" i="1" smtClean="0">
                <a:solidFill>
                  <a:srgbClr val="FF0000"/>
                </a:solidFill>
              </a:rPr>
              <a:t>find</a:t>
            </a:r>
            <a:r>
              <a:rPr lang="tr-TR" altLang="en-US" sz="2800" smtClean="0"/>
              <a:t> the </a:t>
            </a:r>
            <a:r>
              <a:rPr lang="tr-TR" altLang="en-US" sz="2800" i="1" smtClean="0">
                <a:solidFill>
                  <a:srgbClr val="FF0000"/>
                </a:solidFill>
              </a:rPr>
              <a:t>expected number of  checks (probes)</a:t>
            </a:r>
            <a:r>
              <a:rPr lang="tr-TR" altLang="en-US" sz="2800" smtClean="0"/>
              <a:t> we make before we find an available table cell.</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C9AB105-BBF8-450C-8783-4B6DC3015285}" type="datetime4">
              <a:rPr lang="en-US" altLang="en-US" b="0"/>
              <a:pPr/>
              <a:t>January 11, 2021</a:t>
            </a:fld>
            <a:endParaRPr lang="en-US" altLang="en-US" b="0"/>
          </a:p>
        </p:txBody>
      </p:sp>
      <p:sp>
        <p:nvSpPr>
          <p:cNvPr id="28675"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8676"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552BD60-C26A-41AD-8105-A379698784DB}" type="slidenum">
              <a:rPr lang="en-US" altLang="en-US" b="0"/>
              <a:pPr/>
              <a:t>24</a:t>
            </a:fld>
            <a:endParaRPr lang="en-US" altLang="en-US" b="0"/>
          </a:p>
        </p:txBody>
      </p:sp>
      <p:sp>
        <p:nvSpPr>
          <p:cNvPr id="28677" name="Rectangle 2"/>
          <p:cNvSpPr>
            <a:spLocks noGrp="1" noChangeArrowheads="1"/>
          </p:cNvSpPr>
          <p:nvPr>
            <p:ph type="title"/>
          </p:nvPr>
        </p:nvSpPr>
        <p:spPr/>
        <p:txBody>
          <a:bodyPr/>
          <a:lstStyle/>
          <a:p>
            <a:pPr eaLnBrk="1" hangingPunct="1"/>
            <a:r>
              <a:rPr lang="tr-TR" altLang="en-US" sz="4000" smtClean="0"/>
              <a:t>Cost of Unsuccessful Search &amp; Insert </a:t>
            </a:r>
            <a:endParaRPr lang="en-US" altLang="en-US" sz="4000" smtClean="0"/>
          </a:p>
        </p:txBody>
      </p:sp>
      <p:sp>
        <p:nvSpPr>
          <p:cNvPr id="28678" name="Rectangle 3"/>
          <p:cNvSpPr>
            <a:spLocks noGrp="1" noChangeArrowheads="1"/>
          </p:cNvSpPr>
          <p:nvPr>
            <p:ph type="body" idx="1"/>
          </p:nvPr>
        </p:nvSpPr>
        <p:spPr>
          <a:xfrm>
            <a:off x="457200" y="1247775"/>
            <a:ext cx="8229600" cy="2239963"/>
          </a:xfrm>
        </p:spPr>
        <p:txBody>
          <a:bodyPr/>
          <a:lstStyle/>
          <a:p>
            <a:pPr eaLnBrk="1" hangingPunct="1"/>
            <a:r>
              <a:rPr lang="tr-TR" altLang="en-US" smtClean="0"/>
              <a:t>Assume </a:t>
            </a:r>
            <a:r>
              <a:rPr lang="tr-TR" altLang="en-US" i="1" smtClean="0">
                <a:solidFill>
                  <a:srgbClr val="FF0000"/>
                </a:solidFill>
              </a:rPr>
              <a:t>X</a:t>
            </a:r>
            <a:r>
              <a:rPr lang="tr-TR" altLang="en-US" smtClean="0"/>
              <a:t> is an RV and </a:t>
            </a:r>
            <a:r>
              <a:rPr lang="tr-TR" altLang="en-US" i="1" smtClean="0">
                <a:solidFill>
                  <a:srgbClr val="FF0000"/>
                </a:solidFill>
              </a:rPr>
              <a:t>represents the number of probes made in an unsuccessful search</a:t>
            </a:r>
            <a:r>
              <a:rPr lang="tr-TR" altLang="en-US" smtClean="0"/>
              <a:t>.</a:t>
            </a:r>
          </a:p>
          <a:p>
            <a:pPr eaLnBrk="1" hangingPunct="1"/>
            <a:r>
              <a:rPr lang="tr-TR" altLang="en-US" smtClean="0"/>
              <a:t>The probability that </a:t>
            </a:r>
            <a:r>
              <a:rPr lang="tr-TR" altLang="en-US" i="1" smtClean="0">
                <a:solidFill>
                  <a:srgbClr val="FF0000"/>
                </a:solidFill>
              </a:rPr>
              <a:t>X is at least i</a:t>
            </a:r>
            <a:r>
              <a:rPr lang="tr-TR" altLang="en-US" smtClean="0"/>
              <a:t> (i.e., </a:t>
            </a:r>
            <a:r>
              <a:rPr lang="tr-TR" altLang="en-US" i="1" smtClean="0"/>
              <a:t>x </a:t>
            </a:r>
            <a:r>
              <a:rPr lang="tr-TR" altLang="en-US" i="1" smtClean="0">
                <a:cs typeface="Times New Roman" panose="02020603050405020304" pitchFamily="18" charset="0"/>
              </a:rPr>
              <a:t>≥ </a:t>
            </a:r>
            <a:r>
              <a:rPr lang="tr-TR" altLang="en-US" i="1" smtClean="0"/>
              <a:t>i</a:t>
            </a:r>
            <a:r>
              <a:rPr lang="tr-TR" altLang="en-US" smtClean="0"/>
              <a:t>) probes before an empty slot is found is: </a:t>
            </a:r>
          </a:p>
        </p:txBody>
      </p:sp>
      <p:graphicFrame>
        <p:nvGraphicFramePr>
          <p:cNvPr id="28679" name="Object 5"/>
          <p:cNvGraphicFramePr>
            <a:graphicFrameLocks noChangeAspect="1"/>
          </p:cNvGraphicFramePr>
          <p:nvPr/>
        </p:nvGraphicFramePr>
        <p:xfrm>
          <a:off x="304800" y="3679825"/>
          <a:ext cx="8394700" cy="1074738"/>
        </p:xfrm>
        <a:graphic>
          <a:graphicData uri="http://schemas.openxmlformats.org/presentationml/2006/ole">
            <mc:AlternateContent xmlns:mc="http://schemas.openxmlformats.org/markup-compatibility/2006">
              <mc:Choice xmlns:v="urn:schemas-microsoft-com:vml" Requires="v">
                <p:oleObj spid="_x0000_s28683" name="Equation" r:id="rId3" imgW="3670300" imgH="469900" progId="Equation.3">
                  <p:embed/>
                </p:oleObj>
              </mc:Choice>
              <mc:Fallback>
                <p:oleObj name="Equation" r:id="rId3" imgW="3670300" imgH="469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679825"/>
                        <a:ext cx="8394700"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46B135B-FA72-4F37-B05B-86BB94484DF3}" type="datetime4">
              <a:rPr lang="en-US" altLang="en-US" b="0"/>
              <a:pPr/>
              <a:t>January 11, 2021</a:t>
            </a:fld>
            <a:endParaRPr lang="en-US" altLang="en-US" b="0"/>
          </a:p>
        </p:txBody>
      </p:sp>
      <p:sp>
        <p:nvSpPr>
          <p:cNvPr id="29699"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29700"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CB17BDE-AB89-4B06-8C46-289A0BB8DEF9}" type="slidenum">
              <a:rPr lang="en-US" altLang="en-US" b="0"/>
              <a:pPr/>
              <a:t>25</a:t>
            </a:fld>
            <a:endParaRPr lang="en-US" altLang="en-US" b="0"/>
          </a:p>
        </p:txBody>
      </p:sp>
      <p:sp>
        <p:nvSpPr>
          <p:cNvPr id="29701" name="Rectangle 2"/>
          <p:cNvSpPr>
            <a:spLocks noGrp="1" noChangeArrowheads="1"/>
          </p:cNvSpPr>
          <p:nvPr>
            <p:ph type="title"/>
          </p:nvPr>
        </p:nvSpPr>
        <p:spPr/>
        <p:txBody>
          <a:bodyPr/>
          <a:lstStyle/>
          <a:p>
            <a:pPr eaLnBrk="1" hangingPunct="1"/>
            <a:r>
              <a:rPr lang="tr-TR" altLang="en-US" sz="4000" smtClean="0"/>
              <a:t>Cost of Unsuccessful Search &amp; Insert </a:t>
            </a:r>
            <a:endParaRPr lang="en-US" altLang="en-US" sz="4000" smtClean="0"/>
          </a:p>
        </p:txBody>
      </p:sp>
      <p:sp>
        <p:nvSpPr>
          <p:cNvPr id="29702" name="Rectangle 3"/>
          <p:cNvSpPr>
            <a:spLocks noGrp="1" noChangeArrowheads="1"/>
          </p:cNvSpPr>
          <p:nvPr>
            <p:ph type="body" idx="1"/>
          </p:nvPr>
        </p:nvSpPr>
        <p:spPr>
          <a:xfrm>
            <a:off x="457200" y="1247775"/>
            <a:ext cx="8229600" cy="1754188"/>
          </a:xfrm>
        </p:spPr>
        <p:txBody>
          <a:bodyPr/>
          <a:lstStyle/>
          <a:p>
            <a:pPr eaLnBrk="1" hangingPunct="1">
              <a:buFontTx/>
              <a:buNone/>
            </a:pPr>
            <a:r>
              <a:rPr lang="tr-TR" altLang="en-US" smtClean="0"/>
              <a:t>The expected number of probes made in an </a:t>
            </a:r>
          </a:p>
          <a:p>
            <a:pPr eaLnBrk="1" hangingPunct="1">
              <a:buFontTx/>
              <a:buNone/>
            </a:pPr>
            <a:r>
              <a:rPr lang="tr-TR" altLang="en-US" smtClean="0"/>
              <a:t>unsuccessful search is </a:t>
            </a:r>
            <a:r>
              <a:rPr lang="tr-TR" altLang="en-US" i="1" u="sng" smtClean="0"/>
              <a:t>at most</a:t>
            </a:r>
            <a:r>
              <a:rPr lang="tr-TR" altLang="en-US" smtClean="0"/>
              <a:t>:</a:t>
            </a:r>
          </a:p>
          <a:p>
            <a:pPr eaLnBrk="1" hangingPunct="1">
              <a:buFontTx/>
              <a:buNone/>
            </a:pPr>
            <a:r>
              <a:rPr lang="tr-TR" altLang="en-US" smtClean="0"/>
              <a:t> </a:t>
            </a:r>
          </a:p>
        </p:txBody>
      </p:sp>
      <p:graphicFrame>
        <p:nvGraphicFramePr>
          <p:cNvPr id="29703" name="Object 4"/>
          <p:cNvGraphicFramePr>
            <a:graphicFrameLocks noChangeAspect="1"/>
          </p:cNvGraphicFramePr>
          <p:nvPr>
            <p:extLst>
              <p:ext uri="{D42A27DB-BD31-4B8C-83A1-F6EECF244321}">
                <p14:modId xmlns:p14="http://schemas.microsoft.com/office/powerpoint/2010/main" val="1453809079"/>
              </p:ext>
            </p:extLst>
          </p:nvPr>
        </p:nvGraphicFramePr>
        <p:xfrm>
          <a:off x="1617598" y="2484438"/>
          <a:ext cx="5341937" cy="3494088"/>
        </p:xfrm>
        <a:graphic>
          <a:graphicData uri="http://schemas.openxmlformats.org/presentationml/2006/ole">
            <mc:AlternateContent xmlns:mc="http://schemas.openxmlformats.org/markup-compatibility/2006">
              <mc:Choice xmlns:v="urn:schemas-microsoft-com:vml" Requires="v">
                <p:oleObj spid="_x0000_s32772" name="Equation" r:id="rId3" imgW="3085920" imgH="2019240" progId="Equation.3">
                  <p:embed/>
                </p:oleObj>
              </mc:Choice>
              <mc:Fallback>
                <p:oleObj name="Equation" r:id="rId3" imgW="3085920" imgH="2019240" progId="Equation.3">
                  <p:embed/>
                  <p:pic>
                    <p:nvPicPr>
                      <p:cNvPr id="29703" name="Object 4"/>
                      <p:cNvPicPr>
                        <a:picLocks noChangeAspect="1" noChangeArrowheads="1"/>
                      </p:cNvPicPr>
                      <p:nvPr/>
                    </p:nvPicPr>
                    <p:blipFill>
                      <a:blip r:embed="rId4"/>
                      <a:srcRect/>
                      <a:stretch>
                        <a:fillRect/>
                      </a:stretch>
                    </p:blipFill>
                    <p:spPr bwMode="auto">
                      <a:xfrm>
                        <a:off x="1617598" y="2484438"/>
                        <a:ext cx="5341937" cy="349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6313402"/>
              </p:ext>
            </p:extLst>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2773" name="Equation" r:id="rId5" imgW="0" imgH="0" progId="Equation.3">
                  <p:embed/>
                </p:oleObj>
              </mc:Choice>
              <mc:Fallback>
                <p:oleObj name="Equation" r:id="rId5" imgW="0" imgH="0" progId="Equation.3">
                  <p:embed/>
                  <p:pic>
                    <p:nvPicPr>
                      <p:cNvPr id="0" name=""/>
                      <p:cNvPicPr/>
                      <p:nvPr/>
                    </p:nvPicPr>
                    <p:blipFill/>
                    <p:spPr>
                      <a:xfrm>
                        <a:off x="1524000" y="1397000"/>
                        <a:ext cx="6096000" cy="4064000"/>
                      </a:xfrm>
                      <a:prstGeom prst="rect">
                        <a:avLst/>
                      </a:prstGeom>
                    </p:spPr>
                  </p:pic>
                </p:oleObj>
              </mc:Fallback>
            </mc:AlternateContent>
          </a:graphicData>
        </a:graphic>
      </p:graphicFrame>
    </p:spTree>
    <p:extLst>
      <p:ext uri="{BB962C8B-B14F-4D97-AF65-F5344CB8AC3E}">
        <p14:creationId xmlns:p14="http://schemas.microsoft.com/office/powerpoint/2010/main" val="22029152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E547F0A-18D7-4D25-9FB7-15BD952EF88A}" type="datetime4">
              <a:rPr lang="en-US" altLang="en-US" b="0"/>
              <a:pPr/>
              <a:t>January 11, 2021</a:t>
            </a:fld>
            <a:endParaRPr lang="en-US" altLang="en-US" b="0"/>
          </a:p>
        </p:txBody>
      </p:sp>
      <p:sp>
        <p:nvSpPr>
          <p:cNvPr id="30723" name="Footer Placeholder 5"/>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0724" name="Slide Number Placeholder 6"/>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252C829-D047-4958-8E01-582A6ED638D9}" type="slidenum">
              <a:rPr lang="en-US" altLang="en-US" b="0"/>
              <a:pPr/>
              <a:t>26</a:t>
            </a:fld>
            <a:endParaRPr lang="en-US" altLang="en-US" b="0"/>
          </a:p>
        </p:txBody>
      </p:sp>
      <p:sp>
        <p:nvSpPr>
          <p:cNvPr id="30725" name="Rectangle 2"/>
          <p:cNvSpPr>
            <a:spLocks noGrp="1" noChangeArrowheads="1"/>
          </p:cNvSpPr>
          <p:nvPr>
            <p:ph type="title"/>
          </p:nvPr>
        </p:nvSpPr>
        <p:spPr/>
        <p:txBody>
          <a:bodyPr/>
          <a:lstStyle/>
          <a:p>
            <a:pPr eaLnBrk="1" hangingPunct="1"/>
            <a:r>
              <a:rPr lang="tr-TR" altLang="en-US" smtClean="0"/>
              <a:t>Cost of Successful Search  </a:t>
            </a:r>
            <a:endParaRPr lang="en-US" altLang="en-US" smtClean="0"/>
          </a:p>
        </p:txBody>
      </p:sp>
      <p:sp>
        <p:nvSpPr>
          <p:cNvPr id="30726" name="Rectangle 3"/>
          <p:cNvSpPr>
            <a:spLocks noGrp="1" noChangeArrowheads="1"/>
          </p:cNvSpPr>
          <p:nvPr>
            <p:ph type="body" sz="half" idx="1"/>
          </p:nvPr>
        </p:nvSpPr>
        <p:spPr>
          <a:xfrm>
            <a:off x="457200" y="1600200"/>
            <a:ext cx="8470900" cy="2405063"/>
          </a:xfrm>
        </p:spPr>
        <p:txBody>
          <a:bodyPr/>
          <a:lstStyle/>
          <a:p>
            <a:pPr eaLnBrk="1" hangingPunct="1">
              <a:buFontTx/>
              <a:buNone/>
            </a:pPr>
            <a:r>
              <a:rPr lang="tr-TR" altLang="en-US" sz="2800" smtClean="0"/>
              <a:t>	From the last slide we remember that the expected number of probes for the insertion of a key is at most </a:t>
            </a:r>
            <a:r>
              <a:rPr lang="tr-TR" altLang="en-US" sz="2800" i="1" smtClean="0">
                <a:solidFill>
                  <a:srgbClr val="FF0000"/>
                </a:solidFill>
              </a:rPr>
              <a:t>1/(1-a)</a:t>
            </a:r>
            <a:r>
              <a:rPr lang="tr-TR" altLang="en-US" sz="2800" smtClean="0"/>
              <a:t>, </a:t>
            </a:r>
            <a:r>
              <a:rPr lang="tr-TR" altLang="en-US" sz="2800" i="1" smtClean="0"/>
              <a:t>a</a:t>
            </a:r>
            <a:r>
              <a:rPr lang="tr-TR" altLang="en-US" sz="2800" smtClean="0"/>
              <a:t> being the load factor.  If, for instance, the key inserted is the </a:t>
            </a:r>
            <a:r>
              <a:rPr lang="tr-TR" altLang="en-US" sz="2800" i="1" smtClean="0">
                <a:solidFill>
                  <a:srgbClr val="FF0000"/>
                </a:solidFill>
              </a:rPr>
              <a:t>(i+1)st</a:t>
            </a:r>
            <a:r>
              <a:rPr lang="tr-TR" altLang="en-US" sz="2800" smtClean="0"/>
              <a:t> </a:t>
            </a:r>
            <a:r>
              <a:rPr lang="tr-TR" altLang="en-US" sz="2800" smtClean="0">
                <a:solidFill>
                  <a:srgbClr val="FF0000"/>
                </a:solidFill>
              </a:rPr>
              <a:t>key</a:t>
            </a:r>
            <a:r>
              <a:rPr lang="tr-TR" altLang="en-US" sz="2800" smtClean="0"/>
              <a:t>, then, the expected number of probes cannot exceed:</a:t>
            </a:r>
          </a:p>
        </p:txBody>
      </p:sp>
      <p:graphicFrame>
        <p:nvGraphicFramePr>
          <p:cNvPr id="30727" name="Object 5"/>
          <p:cNvGraphicFramePr>
            <a:graphicFrameLocks noGrp="1" noChangeAspect="1"/>
          </p:cNvGraphicFramePr>
          <p:nvPr>
            <p:ph sz="half" idx="2"/>
          </p:nvPr>
        </p:nvGraphicFramePr>
        <p:xfrm>
          <a:off x="2298700" y="3892550"/>
          <a:ext cx="4038600" cy="1387475"/>
        </p:xfrm>
        <a:graphic>
          <a:graphicData uri="http://schemas.openxmlformats.org/presentationml/2006/ole">
            <mc:AlternateContent xmlns:mc="http://schemas.openxmlformats.org/markup-compatibility/2006">
              <mc:Choice xmlns:v="urn:schemas-microsoft-com:vml" Requires="v">
                <p:oleObj spid="_x0000_s30731" name="Equation" r:id="rId3" imgW="1257300" imgH="431800" progId="Equation.3">
                  <p:embed/>
                </p:oleObj>
              </mc:Choice>
              <mc:Fallback>
                <p:oleObj name="Equation" r:id="rId3" imgW="12573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3892550"/>
                        <a:ext cx="4038600"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0980C46-0233-4673-A6B5-9233470F2D71}" type="datetime4">
              <a:rPr lang="en-US" altLang="en-US" b="0"/>
              <a:pPr/>
              <a:t>January 11, 2021</a:t>
            </a:fld>
            <a:endParaRPr lang="en-US" altLang="en-US" b="0"/>
          </a:p>
        </p:txBody>
      </p:sp>
      <p:sp>
        <p:nvSpPr>
          <p:cNvPr id="31747" name="Footer Placeholder 5"/>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1748" name="Slide Number Placeholder 6"/>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82A2713-8920-4891-9AD2-477CFBB96FA0}" type="slidenum">
              <a:rPr lang="en-US" altLang="en-US" b="0"/>
              <a:pPr/>
              <a:t>27</a:t>
            </a:fld>
            <a:endParaRPr lang="en-US" altLang="en-US" b="0"/>
          </a:p>
        </p:txBody>
      </p:sp>
      <p:sp>
        <p:nvSpPr>
          <p:cNvPr id="31749" name="Rectangle 2"/>
          <p:cNvSpPr>
            <a:spLocks noGrp="1" noChangeArrowheads="1"/>
          </p:cNvSpPr>
          <p:nvPr>
            <p:ph type="title"/>
          </p:nvPr>
        </p:nvSpPr>
        <p:spPr/>
        <p:txBody>
          <a:bodyPr/>
          <a:lstStyle/>
          <a:p>
            <a:pPr eaLnBrk="1" hangingPunct="1"/>
            <a:r>
              <a:rPr lang="tr-TR" altLang="en-US" smtClean="0"/>
              <a:t>Cost of Successful Search  </a:t>
            </a:r>
            <a:endParaRPr lang="en-US" altLang="en-US" smtClean="0"/>
          </a:p>
        </p:txBody>
      </p:sp>
      <p:sp>
        <p:nvSpPr>
          <p:cNvPr id="31750" name="Rectangle 3"/>
          <p:cNvSpPr>
            <a:spLocks noGrp="1" noChangeArrowheads="1"/>
          </p:cNvSpPr>
          <p:nvPr>
            <p:ph type="body" sz="half" idx="1"/>
          </p:nvPr>
        </p:nvSpPr>
        <p:spPr>
          <a:xfrm>
            <a:off x="457200" y="1600200"/>
            <a:ext cx="8470900" cy="1439863"/>
          </a:xfrm>
        </p:spPr>
        <p:txBody>
          <a:bodyPr/>
          <a:lstStyle/>
          <a:p>
            <a:pPr eaLnBrk="1" hangingPunct="1">
              <a:buFontTx/>
              <a:buNone/>
            </a:pPr>
            <a:r>
              <a:rPr lang="tr-TR" altLang="en-US" sz="2800" smtClean="0"/>
              <a:t>	Using this info, the expected number of probes for a successful search can be found by averaging </a:t>
            </a:r>
            <a:r>
              <a:rPr lang="tr-TR" altLang="en-US" sz="2800" i="1" smtClean="0">
                <a:solidFill>
                  <a:srgbClr val="FF0000"/>
                </a:solidFill>
              </a:rPr>
              <a:t>m/(m-i)</a:t>
            </a:r>
            <a:r>
              <a:rPr lang="tr-TR" altLang="en-US" sz="2800" smtClean="0"/>
              <a:t> for the </a:t>
            </a:r>
            <a:r>
              <a:rPr lang="tr-TR" altLang="en-US" sz="2800" i="1" smtClean="0">
                <a:solidFill>
                  <a:srgbClr val="FF0000"/>
                </a:solidFill>
              </a:rPr>
              <a:t>(i+1)st</a:t>
            </a:r>
            <a:r>
              <a:rPr lang="tr-TR" altLang="en-US" sz="2800" smtClean="0"/>
              <a:t> </a:t>
            </a:r>
            <a:r>
              <a:rPr lang="tr-TR" altLang="en-US" sz="2800" smtClean="0">
                <a:solidFill>
                  <a:srgbClr val="FF0000"/>
                </a:solidFill>
              </a:rPr>
              <a:t>key</a:t>
            </a:r>
            <a:r>
              <a:rPr lang="tr-TR" altLang="en-US" sz="2800" smtClean="0"/>
              <a:t> over </a:t>
            </a:r>
            <a:r>
              <a:rPr lang="tr-TR" altLang="en-US" sz="2800" i="1" smtClean="0">
                <a:solidFill>
                  <a:srgbClr val="FF0000"/>
                </a:solidFill>
              </a:rPr>
              <a:t>n</a:t>
            </a:r>
            <a:r>
              <a:rPr lang="tr-TR" altLang="en-US" sz="2800" smtClean="0"/>
              <a:t> keys as follows:</a:t>
            </a:r>
          </a:p>
        </p:txBody>
      </p:sp>
      <p:graphicFrame>
        <p:nvGraphicFramePr>
          <p:cNvPr id="31751" name="Object 4"/>
          <p:cNvGraphicFramePr>
            <a:graphicFrameLocks noGrp="1" noChangeAspect="1"/>
          </p:cNvGraphicFramePr>
          <p:nvPr>
            <p:ph sz="half" idx="2"/>
          </p:nvPr>
        </p:nvGraphicFramePr>
        <p:xfrm>
          <a:off x="322263" y="3227388"/>
          <a:ext cx="8631237" cy="2697162"/>
        </p:xfrm>
        <a:graphic>
          <a:graphicData uri="http://schemas.openxmlformats.org/presentationml/2006/ole">
            <mc:AlternateContent xmlns:mc="http://schemas.openxmlformats.org/markup-compatibility/2006">
              <mc:Choice xmlns:v="urn:schemas-microsoft-com:vml" Requires="v">
                <p:oleObj spid="_x0000_s31755" name="Equation" r:id="rId3" imgW="4267200" imgH="1333500" progId="Equation.3">
                  <p:embed/>
                </p:oleObj>
              </mc:Choice>
              <mc:Fallback>
                <p:oleObj name="Equation" r:id="rId3" imgW="4267200" imgH="1333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3227388"/>
                        <a:ext cx="8631237" cy="2697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6E472C6-2BE7-41F0-9A21-171077862411}" type="datetime4">
              <a:rPr lang="en-US" altLang="en-US" b="0"/>
              <a:pPr/>
              <a:t>January 11, 2021</a:t>
            </a:fld>
            <a:endParaRPr lang="en-US" altLang="en-US" b="0"/>
          </a:p>
        </p:txBody>
      </p:sp>
      <p:sp>
        <p:nvSpPr>
          <p:cNvPr id="32771"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2772"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6821577-3184-4611-B0A1-7FDAF27D597D}" type="slidenum">
              <a:rPr lang="en-US" altLang="en-US" b="0"/>
              <a:pPr/>
              <a:t>28</a:t>
            </a:fld>
            <a:endParaRPr lang="en-US" altLang="en-US" b="0"/>
          </a:p>
        </p:txBody>
      </p:sp>
      <p:sp>
        <p:nvSpPr>
          <p:cNvPr id="32773" name="Rectangle 2"/>
          <p:cNvSpPr>
            <a:spLocks noGrp="1" noChangeArrowheads="1"/>
          </p:cNvSpPr>
          <p:nvPr>
            <p:ph type="title"/>
          </p:nvPr>
        </p:nvSpPr>
        <p:spPr/>
        <p:txBody>
          <a:bodyPr/>
          <a:lstStyle/>
          <a:p>
            <a:pPr eaLnBrk="1" hangingPunct="1"/>
            <a:r>
              <a:rPr lang="en-US" altLang="en-US" sz="4000" smtClean="0"/>
              <a:t>Resolving Collisions in Hash Tables</a:t>
            </a:r>
          </a:p>
        </p:txBody>
      </p:sp>
      <p:sp>
        <p:nvSpPr>
          <p:cNvPr id="32774" name="Rectangle 3"/>
          <p:cNvSpPr>
            <a:spLocks noGrp="1" noChangeArrowheads="1"/>
          </p:cNvSpPr>
          <p:nvPr>
            <p:ph type="body" idx="1"/>
          </p:nvPr>
        </p:nvSpPr>
        <p:spPr/>
        <p:txBody>
          <a:bodyPr/>
          <a:lstStyle/>
          <a:p>
            <a:pPr eaLnBrk="1" hangingPunct="1"/>
            <a:r>
              <a:rPr lang="en-US" altLang="en-US" smtClean="0"/>
              <a:t>Collision Resol</a:t>
            </a:r>
            <a:r>
              <a:rPr lang="tr-TR" altLang="en-US" smtClean="0"/>
              <a:t>ving</a:t>
            </a:r>
            <a:r>
              <a:rPr lang="en-US" altLang="en-US" smtClean="0"/>
              <a:t> Strategies</a:t>
            </a:r>
          </a:p>
          <a:p>
            <a:pPr lvl="1" eaLnBrk="1" hangingPunct="1"/>
            <a:r>
              <a:rPr lang="en-US" altLang="en-US" i="1" smtClean="0">
                <a:solidFill>
                  <a:srgbClr val="FF0000"/>
                </a:solidFill>
              </a:rPr>
              <a:t>Linear Probing</a:t>
            </a:r>
          </a:p>
          <a:p>
            <a:pPr lvl="1" eaLnBrk="1" hangingPunct="1"/>
            <a:r>
              <a:rPr lang="en-US" altLang="en-US" i="1" smtClean="0">
                <a:solidFill>
                  <a:srgbClr val="FF0000"/>
                </a:solidFill>
              </a:rPr>
              <a:t>Quadratic Probing</a:t>
            </a:r>
          </a:p>
          <a:p>
            <a:pPr lvl="1" eaLnBrk="1" hangingPunct="1"/>
            <a:r>
              <a:rPr lang="en-US" altLang="en-US" i="1" smtClean="0">
                <a:solidFill>
                  <a:srgbClr val="FF0000"/>
                </a:solidFill>
              </a:rPr>
              <a:t>Double Hashing</a:t>
            </a:r>
          </a:p>
          <a:p>
            <a:pPr eaLnBrk="1" hangingPunct="1"/>
            <a:endParaRPr lang="en-US" altLang="en-US" i="1" smtClean="0">
              <a:solidFill>
                <a:srgbClr val="FF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39A8995-81E9-424F-93C4-096358551EAD}" type="datetime4">
              <a:rPr lang="en-US" altLang="en-US" b="0"/>
              <a:pPr/>
              <a:t>January 11, 2021</a:t>
            </a:fld>
            <a:endParaRPr lang="en-US" altLang="en-US" b="0"/>
          </a:p>
        </p:txBody>
      </p:sp>
      <p:sp>
        <p:nvSpPr>
          <p:cNvPr id="33795"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3796"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B1D6EE0-5287-4D70-9226-6AD434ACF54E}" type="slidenum">
              <a:rPr lang="en-US" altLang="en-US" b="0"/>
              <a:pPr/>
              <a:t>29</a:t>
            </a:fld>
            <a:endParaRPr lang="en-US" altLang="en-US" b="0"/>
          </a:p>
        </p:txBody>
      </p:sp>
      <p:sp>
        <p:nvSpPr>
          <p:cNvPr id="33797" name="Rectangle 2"/>
          <p:cNvSpPr>
            <a:spLocks noGrp="1" noChangeArrowheads="1"/>
          </p:cNvSpPr>
          <p:nvPr>
            <p:ph type="title"/>
          </p:nvPr>
        </p:nvSpPr>
        <p:spPr/>
        <p:txBody>
          <a:bodyPr/>
          <a:lstStyle/>
          <a:p>
            <a:pPr eaLnBrk="1" hangingPunct="1"/>
            <a:r>
              <a:rPr lang="tr-TR" altLang="en-US" smtClean="0"/>
              <a:t>Linear Probing </a:t>
            </a:r>
          </a:p>
        </p:txBody>
      </p:sp>
      <p:sp>
        <p:nvSpPr>
          <p:cNvPr id="33798" name="Rectangle 3"/>
          <p:cNvSpPr>
            <a:spLocks noGrp="1" noChangeArrowheads="1"/>
          </p:cNvSpPr>
          <p:nvPr>
            <p:ph type="body" idx="1"/>
          </p:nvPr>
        </p:nvSpPr>
        <p:spPr/>
        <p:txBody>
          <a:bodyPr/>
          <a:lstStyle/>
          <a:p>
            <a:pPr algn="just" eaLnBrk="1" hangingPunct="1">
              <a:lnSpc>
                <a:spcPct val="90000"/>
              </a:lnSpc>
            </a:pPr>
            <a:r>
              <a:rPr lang="en-US" altLang="en-US" smtClean="0">
                <a:cs typeface="Times New Roman" panose="02020603050405020304" pitchFamily="18" charset="0"/>
              </a:rPr>
              <a:t>Given an ordinary hash function </a:t>
            </a:r>
          </a:p>
          <a:p>
            <a:pPr algn="just" eaLnBrk="1" hangingPunct="1">
              <a:lnSpc>
                <a:spcPct val="90000"/>
              </a:lnSpc>
              <a:buFontTx/>
              <a:buNone/>
            </a:pPr>
            <a:r>
              <a:rPr lang="en-US" altLang="en-US" i="1" smtClean="0">
                <a:cs typeface="Times New Roman" panose="02020603050405020304" pitchFamily="18" charset="0"/>
              </a:rPr>
              <a:t>	h</a:t>
            </a:r>
            <a:r>
              <a:rPr lang="en-US" altLang="en-US" smtClean="0">
                <a:cs typeface="Times New Roman" panose="02020603050405020304" pitchFamily="18" charset="0"/>
              </a:rPr>
              <a:t>: </a:t>
            </a:r>
            <a:r>
              <a:rPr lang="tr-TR" altLang="en-US" i="1" smtClean="0">
                <a:cs typeface="Times New Roman" panose="02020603050405020304" pitchFamily="18" charset="0"/>
              </a:rPr>
              <a:t>A</a:t>
            </a:r>
            <a:r>
              <a:rPr lang="en-US" altLang="en-US" smtClean="0">
                <a:cs typeface="Times New Roman" panose="02020603050405020304" pitchFamily="18" charset="0"/>
              </a:rPr>
              <a:t> </a:t>
            </a:r>
            <a:r>
              <a:rPr lang="en-US" altLang="en-US" smtClean="0">
                <a:cs typeface="Times New Roman" panose="02020603050405020304" pitchFamily="18" charset="0"/>
                <a:sym typeface="Symbol" panose="05050102010706020507" pitchFamily="18" charset="2"/>
              </a:rPr>
              <a:t></a:t>
            </a:r>
            <a:r>
              <a:rPr lang="en-US" altLang="en-US" smtClean="0">
                <a:cs typeface="Times New Roman" panose="02020603050405020304" pitchFamily="18" charset="0"/>
              </a:rPr>
              <a:t> {0,1,…, </a:t>
            </a:r>
            <a:r>
              <a:rPr lang="en-US" altLang="en-US" i="1" smtClean="0">
                <a:cs typeface="Times New Roman" panose="02020603050405020304" pitchFamily="18" charset="0"/>
              </a:rPr>
              <a:t>m</a:t>
            </a:r>
            <a:r>
              <a:rPr lang="en-US" altLang="en-US" smtClean="0">
                <a:cs typeface="Times New Roman" panose="02020603050405020304" pitchFamily="18" charset="0"/>
              </a:rPr>
              <a:t>-1}, the method of linear probing uses the hash function</a:t>
            </a:r>
            <a:endParaRPr lang="en-AU" altLang="en-US" smtClean="0">
              <a:cs typeface="Times New Roman" panose="02020603050405020304" pitchFamily="18" charset="0"/>
            </a:endParaRPr>
          </a:p>
          <a:p>
            <a:pPr algn="just" eaLnBrk="1" hangingPunct="1">
              <a:lnSpc>
                <a:spcPct val="90000"/>
              </a:lnSpc>
              <a:buFontTx/>
              <a:buNone/>
            </a:pPr>
            <a:endParaRPr lang="tr-TR" altLang="en-US" i="1" smtClean="0"/>
          </a:p>
          <a:p>
            <a:pPr algn="just" eaLnBrk="1" hangingPunct="1">
              <a:lnSpc>
                <a:spcPct val="90000"/>
              </a:lnSpc>
              <a:buFontTx/>
              <a:buNone/>
            </a:pPr>
            <a:r>
              <a:rPr lang="en-US" altLang="en-US" i="1" smtClean="0">
                <a:cs typeface="Times New Roman" panose="02020603050405020304" pitchFamily="18" charset="0"/>
              </a:rPr>
              <a:t>	</a:t>
            </a:r>
            <a:r>
              <a:rPr lang="en-US" altLang="en-US" i="1" smtClean="0">
                <a:solidFill>
                  <a:srgbClr val="FF0000"/>
                </a:solidFill>
                <a:cs typeface="Times New Roman" panose="02020603050405020304" pitchFamily="18" charset="0"/>
              </a:rPr>
              <a:t>h</a:t>
            </a:r>
            <a:r>
              <a:rPr lang="en-US" altLang="en-US" i="1" smtClean="0">
                <a:solidFill>
                  <a:srgbClr val="FF0000"/>
                </a:solidFill>
                <a:cs typeface="Times New Roman" panose="02020603050405020304" pitchFamily="18" charset="0"/>
                <a:sym typeface="Symbol" panose="05050102010706020507" pitchFamily="18" charset="2"/>
              </a:rPr>
              <a:t> </a:t>
            </a:r>
            <a:r>
              <a:rPr lang="en-US" altLang="en-US" i="1" smtClean="0">
                <a:solidFill>
                  <a:srgbClr val="FF0000"/>
                </a:solidFill>
                <a:cs typeface="Times New Roman" panose="02020603050405020304" pitchFamily="18" charset="0"/>
              </a:rPr>
              <a:t>(</a:t>
            </a:r>
            <a:r>
              <a:rPr lang="tr-TR" altLang="en-US" i="1" smtClean="0">
                <a:solidFill>
                  <a:srgbClr val="FF0000"/>
                </a:solidFill>
              </a:rPr>
              <a:t>a</a:t>
            </a:r>
            <a:r>
              <a:rPr lang="tr-TR" altLang="en-US" i="1" baseline="-25000" smtClean="0">
                <a:solidFill>
                  <a:srgbClr val="FF0000"/>
                </a:solidFill>
              </a:rPr>
              <a:t>k</a:t>
            </a:r>
            <a:r>
              <a:rPr lang="en-US" altLang="en-US" i="1" smtClean="0">
                <a:solidFill>
                  <a:srgbClr val="FF0000"/>
                </a:solidFill>
                <a:cs typeface="Times New Roman" panose="02020603050405020304" pitchFamily="18" charset="0"/>
              </a:rPr>
              <a:t>,i ) = (h</a:t>
            </a:r>
            <a:r>
              <a:rPr lang="tr-TR" altLang="en-US" i="1" smtClean="0">
                <a:solidFill>
                  <a:srgbClr val="FF0000"/>
                </a:solidFill>
                <a:cs typeface="Times New Roman" panose="02020603050405020304" pitchFamily="18" charset="0"/>
              </a:rPr>
              <a:t>(</a:t>
            </a:r>
            <a:r>
              <a:rPr lang="tr-TR" altLang="en-US" i="1" smtClean="0">
                <a:solidFill>
                  <a:srgbClr val="FF0000"/>
                </a:solidFill>
              </a:rPr>
              <a:t>a</a:t>
            </a:r>
            <a:r>
              <a:rPr lang="tr-TR" altLang="en-US" i="1" baseline="-25000" smtClean="0">
                <a:solidFill>
                  <a:srgbClr val="FF0000"/>
                </a:solidFill>
              </a:rPr>
              <a:t>k</a:t>
            </a:r>
            <a:r>
              <a:rPr lang="tr-TR" altLang="en-US" i="1" smtClean="0">
                <a:solidFill>
                  <a:srgbClr val="FF0000"/>
                </a:solidFill>
                <a:cs typeface="Times New Roman" panose="02020603050405020304" pitchFamily="18" charset="0"/>
              </a:rPr>
              <a:t>)</a:t>
            </a:r>
            <a:r>
              <a:rPr lang="en-US" altLang="en-US" i="1" smtClean="0">
                <a:solidFill>
                  <a:srgbClr val="FF0000"/>
                </a:solidFill>
                <a:cs typeface="Times New Roman" panose="02020603050405020304" pitchFamily="18" charset="0"/>
              </a:rPr>
              <a:t> + i ) mod m</a:t>
            </a:r>
            <a:endParaRPr lang="tr-TR" altLang="en-US" i="1" smtClean="0">
              <a:solidFill>
                <a:srgbClr val="FF0000"/>
              </a:solidFill>
              <a:cs typeface="Times New Roman" panose="02020603050405020304" pitchFamily="18" charset="0"/>
            </a:endParaRPr>
          </a:p>
          <a:p>
            <a:pPr algn="just" eaLnBrk="1" hangingPunct="1">
              <a:lnSpc>
                <a:spcPct val="90000"/>
              </a:lnSpc>
              <a:buFontTx/>
              <a:buNone/>
            </a:pPr>
            <a:endParaRPr lang="tr-TR" altLang="en-US" i="1" smtClean="0">
              <a:cs typeface="Times New Roman" panose="02020603050405020304" pitchFamily="18" charset="0"/>
            </a:endParaRPr>
          </a:p>
          <a:p>
            <a:pPr algn="just" eaLnBrk="1" hangingPunct="1">
              <a:lnSpc>
                <a:spcPct val="90000"/>
              </a:lnSpc>
              <a:buFontTx/>
              <a:buNone/>
            </a:pPr>
            <a:r>
              <a:rPr lang="tr-TR" altLang="en-US" smtClean="0">
                <a:cs typeface="Times New Roman" panose="02020603050405020304" pitchFamily="18" charset="0"/>
              </a:rPr>
              <a:t>where </a:t>
            </a:r>
            <a:r>
              <a:rPr lang="tr-TR" altLang="en-US" i="1" smtClean="0">
                <a:solidFill>
                  <a:srgbClr val="FF0000"/>
                </a:solidFill>
                <a:cs typeface="Times New Roman" panose="02020603050405020304" pitchFamily="18" charset="0"/>
              </a:rPr>
              <a:t>i</a:t>
            </a:r>
            <a:r>
              <a:rPr lang="tr-TR" altLang="en-US" smtClean="0">
                <a:cs typeface="Times New Roman" panose="02020603050405020304" pitchFamily="18" charset="0"/>
              </a:rPr>
              <a:t> is the number of collisions occurred for </a:t>
            </a:r>
          </a:p>
          <a:p>
            <a:pPr algn="just" eaLnBrk="1" hangingPunct="1">
              <a:lnSpc>
                <a:spcPct val="90000"/>
              </a:lnSpc>
              <a:buFontTx/>
              <a:buNone/>
            </a:pPr>
            <a:r>
              <a:rPr lang="tr-TR" altLang="en-US" smtClean="0">
                <a:cs typeface="Times New Roman" panose="02020603050405020304" pitchFamily="18" charset="0"/>
              </a:rPr>
              <a:t>the current key</a:t>
            </a:r>
            <a:r>
              <a:rPr lang="tr-TR" altLang="en-US" i="1" smtClean="0">
                <a:cs typeface="Times New Roman" panose="02020603050405020304" pitchFamily="18" charset="0"/>
              </a:rPr>
              <a:t>.</a:t>
            </a:r>
            <a:endParaRPr lang="tr-TR"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A738E9E-2681-4B1F-8757-BBF0CAE5E234}" type="datetime4">
              <a:rPr lang="en-US" altLang="en-US" b="0"/>
              <a:pPr/>
              <a:t>January 11, 2021</a:t>
            </a:fld>
            <a:endParaRPr lang="en-US" altLang="en-US" b="0"/>
          </a:p>
        </p:txBody>
      </p:sp>
      <p:sp>
        <p:nvSpPr>
          <p:cNvPr id="7171"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7172"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2C36EBB-1D70-4308-8F81-BD6EB26452A0}" type="slidenum">
              <a:rPr lang="en-US" altLang="en-US" b="0"/>
              <a:pPr/>
              <a:t>3</a:t>
            </a:fld>
            <a:endParaRPr lang="en-US" altLang="en-US" b="0"/>
          </a:p>
        </p:txBody>
      </p:sp>
      <p:sp>
        <p:nvSpPr>
          <p:cNvPr id="7173" name="Rectangle 2"/>
          <p:cNvSpPr>
            <a:spLocks noGrp="1" noChangeArrowheads="1"/>
          </p:cNvSpPr>
          <p:nvPr>
            <p:ph type="title"/>
          </p:nvPr>
        </p:nvSpPr>
        <p:spPr>
          <a:xfrm>
            <a:off x="481013" y="2239963"/>
            <a:ext cx="8229600" cy="1447800"/>
          </a:xfrm>
        </p:spPr>
        <p:txBody>
          <a:bodyPr/>
          <a:lstStyle/>
          <a:p>
            <a:pPr eaLnBrk="1" hangingPunct="1"/>
            <a:r>
              <a:rPr lang="en-US" altLang="en-US" sz="5400" smtClean="0"/>
              <a:t>Hashing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A1508AB-BC6B-4F8C-9BDE-D7F56B352394}" type="datetime4">
              <a:rPr lang="en-US" altLang="en-US" b="0"/>
              <a:pPr/>
              <a:t>January 11, 2021</a:t>
            </a:fld>
            <a:endParaRPr lang="en-US" altLang="en-US" b="0"/>
          </a:p>
        </p:txBody>
      </p:sp>
      <p:sp>
        <p:nvSpPr>
          <p:cNvPr id="34819" name="Footer Placeholder 5"/>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4820" name="Slide Number Placeholder 6"/>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43FD8EB-A215-4CC9-A478-5D8B7B6D2059}" type="slidenum">
              <a:rPr lang="en-US" altLang="en-US" b="0"/>
              <a:pPr/>
              <a:t>30</a:t>
            </a:fld>
            <a:endParaRPr lang="en-US" altLang="en-US" b="0"/>
          </a:p>
        </p:txBody>
      </p:sp>
      <p:sp>
        <p:nvSpPr>
          <p:cNvPr id="34821" name="Rectangle 2"/>
          <p:cNvSpPr>
            <a:spLocks noGrp="1" noChangeArrowheads="1"/>
          </p:cNvSpPr>
          <p:nvPr>
            <p:ph type="title"/>
          </p:nvPr>
        </p:nvSpPr>
        <p:spPr/>
        <p:txBody>
          <a:bodyPr/>
          <a:lstStyle/>
          <a:p>
            <a:pPr eaLnBrk="1" hangingPunct="1"/>
            <a:r>
              <a:rPr lang="tr-TR" altLang="en-US" smtClean="0"/>
              <a:t>Linear Probing: Example </a:t>
            </a:r>
          </a:p>
        </p:txBody>
      </p:sp>
      <p:graphicFrame>
        <p:nvGraphicFramePr>
          <p:cNvPr id="354542" name="Group 238"/>
          <p:cNvGraphicFramePr>
            <a:graphicFrameLocks noGrp="1"/>
          </p:cNvGraphicFramePr>
          <p:nvPr>
            <p:ph sz="half" idx="2"/>
          </p:nvPr>
        </p:nvGraphicFramePr>
        <p:xfrm>
          <a:off x="571500" y="1333500"/>
          <a:ext cx="8153400" cy="4114800"/>
        </p:xfrm>
        <a:graphic>
          <a:graphicData uri="http://schemas.openxmlformats.org/drawingml/2006/table">
            <a:tbl>
              <a:tblPr/>
              <a:tblGrid>
                <a:gridCol w="679450">
                  <a:extLst>
                    <a:ext uri="{9D8B030D-6E8A-4147-A177-3AD203B41FA5}">
                      <a16:colId xmlns:a16="http://schemas.microsoft.com/office/drawing/2014/main" val="1837587432"/>
                    </a:ext>
                  </a:extLst>
                </a:gridCol>
                <a:gridCol w="679450">
                  <a:extLst>
                    <a:ext uri="{9D8B030D-6E8A-4147-A177-3AD203B41FA5}">
                      <a16:colId xmlns:a16="http://schemas.microsoft.com/office/drawing/2014/main" val="658932769"/>
                    </a:ext>
                  </a:extLst>
                </a:gridCol>
                <a:gridCol w="679450">
                  <a:extLst>
                    <a:ext uri="{9D8B030D-6E8A-4147-A177-3AD203B41FA5}">
                      <a16:colId xmlns:a16="http://schemas.microsoft.com/office/drawing/2014/main" val="397830552"/>
                    </a:ext>
                  </a:extLst>
                </a:gridCol>
                <a:gridCol w="679450">
                  <a:extLst>
                    <a:ext uri="{9D8B030D-6E8A-4147-A177-3AD203B41FA5}">
                      <a16:colId xmlns:a16="http://schemas.microsoft.com/office/drawing/2014/main" val="85202821"/>
                    </a:ext>
                  </a:extLst>
                </a:gridCol>
                <a:gridCol w="679450">
                  <a:extLst>
                    <a:ext uri="{9D8B030D-6E8A-4147-A177-3AD203B41FA5}">
                      <a16:colId xmlns:a16="http://schemas.microsoft.com/office/drawing/2014/main" val="1459920831"/>
                    </a:ext>
                  </a:extLst>
                </a:gridCol>
                <a:gridCol w="679450">
                  <a:extLst>
                    <a:ext uri="{9D8B030D-6E8A-4147-A177-3AD203B41FA5}">
                      <a16:colId xmlns:a16="http://schemas.microsoft.com/office/drawing/2014/main" val="364465196"/>
                    </a:ext>
                  </a:extLst>
                </a:gridCol>
                <a:gridCol w="679450">
                  <a:extLst>
                    <a:ext uri="{9D8B030D-6E8A-4147-A177-3AD203B41FA5}">
                      <a16:colId xmlns:a16="http://schemas.microsoft.com/office/drawing/2014/main" val="1153598418"/>
                    </a:ext>
                  </a:extLst>
                </a:gridCol>
                <a:gridCol w="679450">
                  <a:extLst>
                    <a:ext uri="{9D8B030D-6E8A-4147-A177-3AD203B41FA5}">
                      <a16:colId xmlns:a16="http://schemas.microsoft.com/office/drawing/2014/main" val="226104331"/>
                    </a:ext>
                  </a:extLst>
                </a:gridCol>
                <a:gridCol w="679450">
                  <a:extLst>
                    <a:ext uri="{9D8B030D-6E8A-4147-A177-3AD203B41FA5}">
                      <a16:colId xmlns:a16="http://schemas.microsoft.com/office/drawing/2014/main" val="1433795902"/>
                    </a:ext>
                  </a:extLst>
                </a:gridCol>
                <a:gridCol w="679450">
                  <a:extLst>
                    <a:ext uri="{9D8B030D-6E8A-4147-A177-3AD203B41FA5}">
                      <a16:colId xmlns:a16="http://schemas.microsoft.com/office/drawing/2014/main" val="63178095"/>
                    </a:ext>
                  </a:extLst>
                </a:gridCol>
                <a:gridCol w="679450">
                  <a:extLst>
                    <a:ext uri="{9D8B030D-6E8A-4147-A177-3AD203B41FA5}">
                      <a16:colId xmlns:a16="http://schemas.microsoft.com/office/drawing/2014/main" val="3942999301"/>
                    </a:ext>
                  </a:extLst>
                </a:gridCol>
                <a:gridCol w="679450">
                  <a:extLst>
                    <a:ext uri="{9D8B030D-6E8A-4147-A177-3AD203B41FA5}">
                      <a16:colId xmlns:a16="http://schemas.microsoft.com/office/drawing/2014/main" val="1744950011"/>
                    </a:ext>
                  </a:extLst>
                </a:gridCol>
              </a:tblGrid>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i</a:t>
                      </a:r>
                      <a:r>
                        <a:rPr kumimoji="0" lang="tr-TR" altLang="en-US" sz="1200" b="0" i="0" u="none" strike="noStrike" cap="none" normalizeH="0" baseline="0" smtClean="0">
                          <a:ln>
                            <a:noFill/>
                          </a:ln>
                          <a:solidFill>
                            <a:schemeClr val="tx1"/>
                          </a:solidFill>
                          <a:effectLst/>
                          <a:latin typeface="Times New Roman" panose="02020603050405020304" pitchFamily="18" charset="0"/>
                        </a:rPr>
                        <a:t>\</a:t>
                      </a:r>
                      <a:r>
                        <a:rPr kumimoji="0" lang="tr-TR" altLang="en-US" sz="1200" b="0" i="0" u="none" strike="noStrike" cap="none" normalizeH="0" baseline="0" smtClean="0">
                          <a:ln>
                            <a:noFill/>
                          </a:ln>
                          <a:solidFill>
                            <a:srgbClr val="FF0000"/>
                          </a:solidFill>
                          <a:effectLst/>
                          <a:latin typeface="Times New Roman" panose="02020603050405020304" pitchFamily="18" charset="0"/>
                        </a:rPr>
                        <a:t>keys</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Empty</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24</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116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50</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66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259</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144</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247</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40</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51</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846831"/>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0</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7964"/>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1108592"/>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2</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1258824"/>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3</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9760388"/>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4</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0911786"/>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5</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444934"/>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6</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40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40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0285078"/>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7</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51</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9031710"/>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8</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3812526"/>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9</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9828110"/>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10</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0054223"/>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11</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6449706"/>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12</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0060659"/>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CF</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2</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2</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4</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3</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5</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5</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8</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7407460"/>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A236E65-93CF-4DA8-8FC2-657D96DF437E}" type="datetime4">
              <a:rPr lang="en-US" altLang="en-US" b="0"/>
              <a:pPr/>
              <a:t>January 11, 2021</a:t>
            </a:fld>
            <a:endParaRPr lang="en-US" altLang="en-US" b="0"/>
          </a:p>
        </p:txBody>
      </p:sp>
      <p:sp>
        <p:nvSpPr>
          <p:cNvPr id="35843"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5844"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82C7CAB-C14A-4F0F-8C83-52BC4F726430}" type="slidenum">
              <a:rPr lang="en-US" altLang="en-US" b="0"/>
              <a:pPr/>
              <a:t>31</a:t>
            </a:fld>
            <a:endParaRPr lang="en-US" altLang="en-US" b="0"/>
          </a:p>
        </p:txBody>
      </p:sp>
      <p:sp>
        <p:nvSpPr>
          <p:cNvPr id="35845" name="Rectangle 2"/>
          <p:cNvSpPr>
            <a:spLocks noGrp="1" noChangeArrowheads="1"/>
          </p:cNvSpPr>
          <p:nvPr>
            <p:ph type="title"/>
          </p:nvPr>
        </p:nvSpPr>
        <p:spPr/>
        <p:txBody>
          <a:bodyPr/>
          <a:lstStyle/>
          <a:p>
            <a:pPr eaLnBrk="1" hangingPunct="1"/>
            <a:r>
              <a:rPr lang="tr-TR" altLang="en-US" smtClean="0"/>
              <a:t>Quadratic Probing</a:t>
            </a:r>
          </a:p>
        </p:txBody>
      </p:sp>
      <p:sp>
        <p:nvSpPr>
          <p:cNvPr id="35846" name="Rectangle 3"/>
          <p:cNvSpPr>
            <a:spLocks noGrp="1" noChangeArrowheads="1"/>
          </p:cNvSpPr>
          <p:nvPr>
            <p:ph type="body" idx="1"/>
          </p:nvPr>
        </p:nvSpPr>
        <p:spPr/>
        <p:txBody>
          <a:bodyPr/>
          <a:lstStyle/>
          <a:p>
            <a:pPr eaLnBrk="1" hangingPunct="1">
              <a:lnSpc>
                <a:spcPct val="90000"/>
              </a:lnSpc>
            </a:pPr>
            <a:r>
              <a:rPr lang="en-US" altLang="en-US" b="1" smtClean="0">
                <a:cs typeface="Times New Roman" panose="02020603050405020304" pitchFamily="18" charset="0"/>
              </a:rPr>
              <a:t>Quadratic probing</a:t>
            </a:r>
            <a:r>
              <a:rPr lang="en-US" altLang="en-US" smtClean="0">
                <a:cs typeface="Times New Roman" panose="02020603050405020304" pitchFamily="18" charset="0"/>
              </a:rPr>
              <a:t>: uses a hash function of the form</a:t>
            </a:r>
            <a:r>
              <a:rPr lang="en-US" altLang="en-US" smtClean="0"/>
              <a:t> </a:t>
            </a:r>
            <a:endParaRPr lang="tr-TR" altLang="en-US" smtClean="0"/>
          </a:p>
          <a:p>
            <a:pPr eaLnBrk="1" hangingPunct="1">
              <a:lnSpc>
                <a:spcPct val="90000"/>
              </a:lnSpc>
              <a:buFontTx/>
              <a:buNone/>
            </a:pPr>
            <a:endParaRPr lang="tr-TR" altLang="en-US" sz="2400" smtClean="0"/>
          </a:p>
          <a:p>
            <a:pPr eaLnBrk="1" hangingPunct="1">
              <a:lnSpc>
                <a:spcPct val="90000"/>
              </a:lnSpc>
              <a:buFontTx/>
              <a:buNone/>
            </a:pPr>
            <a:r>
              <a:rPr lang="tr-TR" altLang="en-US" smtClean="0"/>
              <a:t>		</a:t>
            </a:r>
            <a:r>
              <a:rPr lang="en-US" altLang="en-US" i="1" smtClean="0">
                <a:solidFill>
                  <a:srgbClr val="FF0000"/>
                </a:solidFill>
                <a:cs typeface="Times New Roman" panose="02020603050405020304" pitchFamily="18" charset="0"/>
              </a:rPr>
              <a:t>h</a:t>
            </a:r>
            <a:r>
              <a:rPr lang="en-US" altLang="en-US" i="1" smtClean="0">
                <a:solidFill>
                  <a:srgbClr val="FF0000"/>
                </a:solidFill>
                <a:cs typeface="Times New Roman" panose="02020603050405020304" pitchFamily="18" charset="0"/>
                <a:sym typeface="Symbol" panose="05050102010706020507" pitchFamily="18" charset="2"/>
              </a:rPr>
              <a:t></a:t>
            </a:r>
            <a:r>
              <a:rPr lang="en-US" altLang="en-US" i="1" smtClean="0">
                <a:solidFill>
                  <a:srgbClr val="FF0000"/>
                </a:solidFill>
                <a:cs typeface="Times New Roman" panose="02020603050405020304" pitchFamily="18" charset="0"/>
              </a:rPr>
              <a:t> (</a:t>
            </a:r>
            <a:r>
              <a:rPr lang="tr-TR" altLang="en-US" i="1" smtClean="0">
                <a:solidFill>
                  <a:srgbClr val="FF0000"/>
                </a:solidFill>
              </a:rPr>
              <a:t>a</a:t>
            </a:r>
            <a:r>
              <a:rPr lang="tr-TR" altLang="en-US" i="1" baseline="-25000" smtClean="0">
                <a:solidFill>
                  <a:srgbClr val="FF0000"/>
                </a:solidFill>
              </a:rPr>
              <a:t>k</a:t>
            </a:r>
            <a:r>
              <a:rPr lang="en-US" altLang="en-US" i="1" smtClean="0">
                <a:solidFill>
                  <a:srgbClr val="FF0000"/>
                </a:solidFill>
                <a:cs typeface="Times New Roman" panose="02020603050405020304" pitchFamily="18" charset="0"/>
              </a:rPr>
              <a:t>,i ) = (h(</a:t>
            </a:r>
            <a:r>
              <a:rPr lang="tr-TR" altLang="en-US" i="1" smtClean="0">
                <a:solidFill>
                  <a:srgbClr val="FF0000"/>
                </a:solidFill>
              </a:rPr>
              <a:t>a</a:t>
            </a:r>
            <a:r>
              <a:rPr lang="tr-TR" altLang="en-US" i="1" baseline="-25000" smtClean="0">
                <a:solidFill>
                  <a:srgbClr val="FF0000"/>
                </a:solidFill>
              </a:rPr>
              <a:t>k</a:t>
            </a:r>
            <a:r>
              <a:rPr lang="en-US" altLang="en-US" i="1" smtClean="0">
                <a:solidFill>
                  <a:srgbClr val="FF0000"/>
                </a:solidFill>
                <a:cs typeface="Times New Roman" panose="02020603050405020304" pitchFamily="18" charset="0"/>
              </a:rPr>
              <a:t>) + c</a:t>
            </a:r>
            <a:r>
              <a:rPr lang="en-US" altLang="en-US" i="1" baseline="-30000" smtClean="0">
                <a:solidFill>
                  <a:srgbClr val="FF0000"/>
                </a:solidFill>
                <a:cs typeface="Times New Roman" panose="02020603050405020304" pitchFamily="18" charset="0"/>
              </a:rPr>
              <a:t>1</a:t>
            </a:r>
            <a:r>
              <a:rPr lang="en-US" altLang="en-US" i="1" smtClean="0">
                <a:solidFill>
                  <a:srgbClr val="FF0000"/>
                </a:solidFill>
                <a:cs typeface="Times New Roman" panose="02020603050405020304" pitchFamily="18" charset="0"/>
              </a:rPr>
              <a:t>i + c</a:t>
            </a:r>
            <a:r>
              <a:rPr lang="en-US" altLang="en-US" i="1" baseline="-30000" smtClean="0">
                <a:solidFill>
                  <a:srgbClr val="FF0000"/>
                </a:solidFill>
                <a:cs typeface="Times New Roman" panose="02020603050405020304" pitchFamily="18" charset="0"/>
              </a:rPr>
              <a:t>2</a:t>
            </a:r>
            <a:r>
              <a:rPr lang="en-US" altLang="en-US" i="1" smtClean="0">
                <a:solidFill>
                  <a:srgbClr val="FF0000"/>
                </a:solidFill>
                <a:cs typeface="Times New Roman" panose="02020603050405020304" pitchFamily="18" charset="0"/>
              </a:rPr>
              <a:t> i</a:t>
            </a:r>
            <a:r>
              <a:rPr lang="en-US" altLang="en-US" i="1" baseline="30000" smtClean="0">
                <a:solidFill>
                  <a:srgbClr val="FF0000"/>
                </a:solidFill>
                <a:cs typeface="Times New Roman" panose="02020603050405020304" pitchFamily="18" charset="0"/>
              </a:rPr>
              <a:t>2</a:t>
            </a:r>
            <a:r>
              <a:rPr lang="en-US" altLang="en-US" i="1" smtClean="0">
                <a:solidFill>
                  <a:srgbClr val="FF0000"/>
                </a:solidFill>
                <a:cs typeface="Times New Roman" panose="02020603050405020304" pitchFamily="18" charset="0"/>
              </a:rPr>
              <a:t> ) mod m</a:t>
            </a:r>
            <a:endParaRPr lang="tr-TR" altLang="en-US" i="1" smtClean="0">
              <a:solidFill>
                <a:srgbClr val="FF0000"/>
              </a:solidFill>
              <a:cs typeface="Times New Roman" panose="02020603050405020304" pitchFamily="18" charset="0"/>
            </a:endParaRPr>
          </a:p>
          <a:p>
            <a:pPr eaLnBrk="1" hangingPunct="1">
              <a:lnSpc>
                <a:spcPct val="90000"/>
              </a:lnSpc>
              <a:buFontTx/>
              <a:buNone/>
            </a:pPr>
            <a:r>
              <a:rPr lang="tr-TR" altLang="en-US" smtClean="0">
                <a:cs typeface="Times New Roman" panose="02020603050405020304" pitchFamily="18" charset="0"/>
              </a:rPr>
              <a:t>where </a:t>
            </a:r>
          </a:p>
          <a:p>
            <a:pPr eaLnBrk="1" hangingPunct="1">
              <a:lnSpc>
                <a:spcPct val="90000"/>
              </a:lnSpc>
            </a:pPr>
            <a:r>
              <a:rPr lang="tr-TR" altLang="en-US" i="1" smtClean="0">
                <a:solidFill>
                  <a:srgbClr val="FF0000"/>
                </a:solidFill>
                <a:cs typeface="Times New Roman" panose="02020603050405020304" pitchFamily="18" charset="0"/>
              </a:rPr>
              <a:t>i</a:t>
            </a:r>
            <a:r>
              <a:rPr lang="tr-TR" altLang="en-US" smtClean="0">
                <a:cs typeface="Times New Roman" panose="02020603050405020304" pitchFamily="18" charset="0"/>
              </a:rPr>
              <a:t> is the number of collisions occurred for the current key, and</a:t>
            </a:r>
          </a:p>
          <a:p>
            <a:pPr eaLnBrk="1" hangingPunct="1">
              <a:lnSpc>
                <a:spcPct val="90000"/>
              </a:lnSpc>
            </a:pPr>
            <a:r>
              <a:rPr lang="en-US" altLang="en-US" i="1" smtClean="0">
                <a:solidFill>
                  <a:srgbClr val="FF0000"/>
                </a:solidFill>
                <a:cs typeface="Times New Roman" panose="02020603050405020304" pitchFamily="18" charset="0"/>
              </a:rPr>
              <a:t>c</a:t>
            </a:r>
            <a:r>
              <a:rPr lang="tr-TR" altLang="en-US" i="1" baseline="-25000" smtClean="0">
                <a:solidFill>
                  <a:srgbClr val="FF0000"/>
                </a:solidFill>
                <a:cs typeface="Times New Roman" panose="02020603050405020304" pitchFamily="18" charset="0"/>
              </a:rPr>
              <a:t>i</a:t>
            </a:r>
            <a:r>
              <a:rPr lang="tr-TR" altLang="en-US" smtClean="0">
                <a:cs typeface="Times New Roman" panose="02020603050405020304" pitchFamily="18" charset="0"/>
              </a:rPr>
              <a:t>s are the coefficients of the quadratic function.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D7E4DB9-EA55-4756-88F6-6D4BA65A3CCA}" type="datetime4">
              <a:rPr lang="en-US" altLang="en-US" b="0"/>
              <a:pPr/>
              <a:t>January 11, 2021</a:t>
            </a:fld>
            <a:endParaRPr lang="en-US" altLang="en-US" b="0"/>
          </a:p>
        </p:txBody>
      </p:sp>
      <p:sp>
        <p:nvSpPr>
          <p:cNvPr id="36867" name="Footer Placeholder 5"/>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6868" name="Slide Number Placeholder 6"/>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252B5F4-1301-428D-9444-4B4400EC9392}" type="slidenum">
              <a:rPr lang="en-US" altLang="en-US" b="0"/>
              <a:pPr/>
              <a:t>32</a:t>
            </a:fld>
            <a:endParaRPr lang="en-US" altLang="en-US" b="0"/>
          </a:p>
        </p:txBody>
      </p:sp>
      <p:sp>
        <p:nvSpPr>
          <p:cNvPr id="36869" name="Rectangle 2"/>
          <p:cNvSpPr>
            <a:spLocks noGrp="1" noChangeArrowheads="1"/>
          </p:cNvSpPr>
          <p:nvPr>
            <p:ph type="title"/>
          </p:nvPr>
        </p:nvSpPr>
        <p:spPr/>
        <p:txBody>
          <a:bodyPr/>
          <a:lstStyle/>
          <a:p>
            <a:pPr eaLnBrk="1" hangingPunct="1"/>
            <a:r>
              <a:rPr lang="tr-TR" altLang="en-US" smtClean="0"/>
              <a:t> Quadratic Probing: Example </a:t>
            </a:r>
          </a:p>
        </p:txBody>
      </p:sp>
      <p:graphicFrame>
        <p:nvGraphicFramePr>
          <p:cNvPr id="356355" name="Group 3"/>
          <p:cNvGraphicFramePr>
            <a:graphicFrameLocks noGrp="1"/>
          </p:cNvGraphicFramePr>
          <p:nvPr>
            <p:ph sz="half" idx="2"/>
          </p:nvPr>
        </p:nvGraphicFramePr>
        <p:xfrm>
          <a:off x="571500" y="1333500"/>
          <a:ext cx="8153400" cy="4114800"/>
        </p:xfrm>
        <a:graphic>
          <a:graphicData uri="http://schemas.openxmlformats.org/drawingml/2006/table">
            <a:tbl>
              <a:tblPr/>
              <a:tblGrid>
                <a:gridCol w="679450">
                  <a:extLst>
                    <a:ext uri="{9D8B030D-6E8A-4147-A177-3AD203B41FA5}">
                      <a16:colId xmlns:a16="http://schemas.microsoft.com/office/drawing/2014/main" val="4287861474"/>
                    </a:ext>
                  </a:extLst>
                </a:gridCol>
                <a:gridCol w="679450">
                  <a:extLst>
                    <a:ext uri="{9D8B030D-6E8A-4147-A177-3AD203B41FA5}">
                      <a16:colId xmlns:a16="http://schemas.microsoft.com/office/drawing/2014/main" val="2825429446"/>
                    </a:ext>
                  </a:extLst>
                </a:gridCol>
                <a:gridCol w="679450">
                  <a:extLst>
                    <a:ext uri="{9D8B030D-6E8A-4147-A177-3AD203B41FA5}">
                      <a16:colId xmlns:a16="http://schemas.microsoft.com/office/drawing/2014/main" val="3847160897"/>
                    </a:ext>
                  </a:extLst>
                </a:gridCol>
                <a:gridCol w="679450">
                  <a:extLst>
                    <a:ext uri="{9D8B030D-6E8A-4147-A177-3AD203B41FA5}">
                      <a16:colId xmlns:a16="http://schemas.microsoft.com/office/drawing/2014/main" val="2941255278"/>
                    </a:ext>
                  </a:extLst>
                </a:gridCol>
                <a:gridCol w="679450">
                  <a:extLst>
                    <a:ext uri="{9D8B030D-6E8A-4147-A177-3AD203B41FA5}">
                      <a16:colId xmlns:a16="http://schemas.microsoft.com/office/drawing/2014/main" val="811497624"/>
                    </a:ext>
                  </a:extLst>
                </a:gridCol>
                <a:gridCol w="679450">
                  <a:extLst>
                    <a:ext uri="{9D8B030D-6E8A-4147-A177-3AD203B41FA5}">
                      <a16:colId xmlns:a16="http://schemas.microsoft.com/office/drawing/2014/main" val="3249572274"/>
                    </a:ext>
                  </a:extLst>
                </a:gridCol>
                <a:gridCol w="679450">
                  <a:extLst>
                    <a:ext uri="{9D8B030D-6E8A-4147-A177-3AD203B41FA5}">
                      <a16:colId xmlns:a16="http://schemas.microsoft.com/office/drawing/2014/main" val="2415555461"/>
                    </a:ext>
                  </a:extLst>
                </a:gridCol>
                <a:gridCol w="679450">
                  <a:extLst>
                    <a:ext uri="{9D8B030D-6E8A-4147-A177-3AD203B41FA5}">
                      <a16:colId xmlns:a16="http://schemas.microsoft.com/office/drawing/2014/main" val="1248543960"/>
                    </a:ext>
                  </a:extLst>
                </a:gridCol>
                <a:gridCol w="679450">
                  <a:extLst>
                    <a:ext uri="{9D8B030D-6E8A-4147-A177-3AD203B41FA5}">
                      <a16:colId xmlns:a16="http://schemas.microsoft.com/office/drawing/2014/main" val="1973463819"/>
                    </a:ext>
                  </a:extLst>
                </a:gridCol>
                <a:gridCol w="679450">
                  <a:extLst>
                    <a:ext uri="{9D8B030D-6E8A-4147-A177-3AD203B41FA5}">
                      <a16:colId xmlns:a16="http://schemas.microsoft.com/office/drawing/2014/main" val="1474272731"/>
                    </a:ext>
                  </a:extLst>
                </a:gridCol>
                <a:gridCol w="679450">
                  <a:extLst>
                    <a:ext uri="{9D8B030D-6E8A-4147-A177-3AD203B41FA5}">
                      <a16:colId xmlns:a16="http://schemas.microsoft.com/office/drawing/2014/main" val="937326098"/>
                    </a:ext>
                  </a:extLst>
                </a:gridCol>
                <a:gridCol w="679450">
                  <a:extLst>
                    <a:ext uri="{9D8B030D-6E8A-4147-A177-3AD203B41FA5}">
                      <a16:colId xmlns:a16="http://schemas.microsoft.com/office/drawing/2014/main" val="2604002560"/>
                    </a:ext>
                  </a:extLst>
                </a:gridCol>
              </a:tblGrid>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i</a:t>
                      </a:r>
                      <a:r>
                        <a:rPr kumimoji="0" lang="tr-TR" altLang="en-US" sz="1200" b="0" i="0" u="none" strike="noStrike" cap="none" normalizeH="0" baseline="0" smtClean="0">
                          <a:ln>
                            <a:noFill/>
                          </a:ln>
                          <a:solidFill>
                            <a:schemeClr val="tx1"/>
                          </a:solidFill>
                          <a:effectLst/>
                          <a:latin typeface="Times New Roman" panose="02020603050405020304" pitchFamily="18" charset="0"/>
                        </a:rPr>
                        <a:t>\</a:t>
                      </a:r>
                      <a:r>
                        <a:rPr kumimoji="0" lang="tr-TR" altLang="en-US" sz="1200" b="0" i="0" u="none" strike="noStrike" cap="none" normalizeH="0" baseline="0" smtClean="0">
                          <a:ln>
                            <a:noFill/>
                          </a:ln>
                          <a:solidFill>
                            <a:srgbClr val="FF0000"/>
                          </a:solidFill>
                          <a:effectLst/>
                          <a:latin typeface="Times New Roman" panose="02020603050405020304" pitchFamily="18" charset="0"/>
                        </a:rPr>
                        <a:t>keys</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Empty</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24</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116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50</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66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259</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144</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247</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40</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51</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876671"/>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0</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2411729"/>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1242354"/>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2</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730807"/>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3</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3775817"/>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4</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3434650"/>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5</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0746324"/>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6</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3115636"/>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7</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2316994"/>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8</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51</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8580821"/>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9</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0795583"/>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10</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40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40</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8255176"/>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11</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656335"/>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12</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5764728"/>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CF</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2</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dirty="0" smtClean="0">
                          <a:ln>
                            <a:noFill/>
                          </a:ln>
                          <a:solidFill>
                            <a:schemeClr val="accent2"/>
                          </a:solidFill>
                          <a:effectLst/>
                          <a:latin typeface="Times New Roman" panose="02020603050405020304" pitchFamily="18" charset="0"/>
                        </a:rPr>
                        <a:t>0</a:t>
                      </a:r>
                      <a:endParaRPr kumimoji="0" lang="en-US" altLang="en-US" sz="1200" b="0" i="0" u="none" strike="noStrike" cap="none" normalizeH="0" baseline="0" dirty="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2</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2</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2</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3</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dirty="0" smtClean="0">
                          <a:ln>
                            <a:noFill/>
                          </a:ln>
                          <a:solidFill>
                            <a:schemeClr val="accent2"/>
                          </a:solidFill>
                          <a:effectLst/>
                          <a:latin typeface="Times New Roman" panose="02020603050405020304" pitchFamily="18" charset="0"/>
                        </a:rPr>
                        <a:t>3</a:t>
                      </a:r>
                      <a:endParaRPr kumimoji="0" lang="en-US" altLang="en-US" sz="1200" b="0" i="0" u="none" strike="noStrike" cap="none" normalizeH="0" baseline="0" dirty="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6137021"/>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971C784-93E7-4268-9638-1A0BCA8D5D99}" type="datetime4">
              <a:rPr lang="en-US" altLang="en-US" b="0"/>
              <a:pPr/>
              <a:t>January 11, 2021</a:t>
            </a:fld>
            <a:endParaRPr lang="en-US" altLang="en-US" b="0"/>
          </a:p>
        </p:txBody>
      </p:sp>
      <p:sp>
        <p:nvSpPr>
          <p:cNvPr id="37891"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7892"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DD631CB-37B0-49EE-952C-567EA2DCF109}" type="slidenum">
              <a:rPr lang="en-US" altLang="en-US" b="0"/>
              <a:pPr/>
              <a:t>33</a:t>
            </a:fld>
            <a:endParaRPr lang="en-US" altLang="en-US" b="0"/>
          </a:p>
        </p:txBody>
      </p:sp>
      <p:sp>
        <p:nvSpPr>
          <p:cNvPr id="37893" name="Rectangle 2"/>
          <p:cNvSpPr>
            <a:spLocks noGrp="1" noChangeArrowheads="1"/>
          </p:cNvSpPr>
          <p:nvPr>
            <p:ph type="title"/>
          </p:nvPr>
        </p:nvSpPr>
        <p:spPr/>
        <p:txBody>
          <a:bodyPr/>
          <a:lstStyle/>
          <a:p>
            <a:pPr eaLnBrk="1" hangingPunct="1"/>
            <a:r>
              <a:rPr lang="tr-TR" altLang="en-US" smtClean="0"/>
              <a:t>Double Hashing</a:t>
            </a:r>
          </a:p>
        </p:txBody>
      </p:sp>
      <p:sp>
        <p:nvSpPr>
          <p:cNvPr id="37894" name="Rectangle 3"/>
          <p:cNvSpPr>
            <a:spLocks noGrp="1" noChangeArrowheads="1"/>
          </p:cNvSpPr>
          <p:nvPr>
            <p:ph type="body" idx="1"/>
          </p:nvPr>
        </p:nvSpPr>
        <p:spPr/>
        <p:txBody>
          <a:bodyPr/>
          <a:lstStyle/>
          <a:p>
            <a:pPr eaLnBrk="1" hangingPunct="1"/>
            <a:r>
              <a:rPr lang="en-US" altLang="en-US" b="1" smtClean="0">
                <a:cs typeface="Times New Roman" panose="02020603050405020304" pitchFamily="18" charset="0"/>
              </a:rPr>
              <a:t>Double hashing</a:t>
            </a:r>
            <a:r>
              <a:rPr lang="en-US" altLang="en-US" smtClean="0">
                <a:cs typeface="Times New Roman" panose="02020603050405020304" pitchFamily="18" charset="0"/>
              </a:rPr>
              <a:t>: is one of the best methods available. It uses a hash function of the form</a:t>
            </a:r>
          </a:p>
          <a:p>
            <a:pPr eaLnBrk="1" hangingPunct="1">
              <a:buFontTx/>
              <a:buNone/>
            </a:pPr>
            <a:r>
              <a:rPr lang="tr-TR" altLang="en-US" i="1" smtClean="0"/>
              <a:t>		</a:t>
            </a:r>
            <a:r>
              <a:rPr lang="en-US" altLang="en-US" i="1" smtClean="0">
                <a:solidFill>
                  <a:srgbClr val="FF0000"/>
                </a:solidFill>
                <a:cs typeface="Times New Roman" panose="02020603050405020304" pitchFamily="18" charset="0"/>
              </a:rPr>
              <a:t>h</a:t>
            </a:r>
            <a:r>
              <a:rPr lang="en-US" altLang="en-US" i="1" smtClean="0">
                <a:solidFill>
                  <a:srgbClr val="FF0000"/>
                </a:solidFill>
                <a:cs typeface="Times New Roman" panose="02020603050405020304" pitchFamily="18" charset="0"/>
                <a:sym typeface="Symbol" panose="05050102010706020507" pitchFamily="18" charset="2"/>
              </a:rPr>
              <a:t> </a:t>
            </a:r>
            <a:r>
              <a:rPr lang="en-US" altLang="en-US" i="1" smtClean="0">
                <a:solidFill>
                  <a:srgbClr val="FF0000"/>
                </a:solidFill>
                <a:cs typeface="Times New Roman" panose="02020603050405020304" pitchFamily="18" charset="0"/>
              </a:rPr>
              <a:t>(</a:t>
            </a:r>
            <a:r>
              <a:rPr lang="tr-TR" altLang="en-US" i="1" smtClean="0">
                <a:solidFill>
                  <a:srgbClr val="FF0000"/>
                </a:solidFill>
              </a:rPr>
              <a:t>a</a:t>
            </a:r>
            <a:r>
              <a:rPr lang="tr-TR" altLang="en-US" i="1" baseline="-25000" smtClean="0">
                <a:solidFill>
                  <a:srgbClr val="FF0000"/>
                </a:solidFill>
              </a:rPr>
              <a:t>k</a:t>
            </a:r>
            <a:r>
              <a:rPr lang="en-US" altLang="en-US" i="1" smtClean="0">
                <a:solidFill>
                  <a:srgbClr val="FF0000"/>
                </a:solidFill>
                <a:cs typeface="Times New Roman" panose="02020603050405020304" pitchFamily="18" charset="0"/>
              </a:rPr>
              <a:t>,i) = (h</a:t>
            </a:r>
            <a:r>
              <a:rPr lang="en-US" altLang="en-US" i="1" baseline="-30000" smtClean="0">
                <a:solidFill>
                  <a:srgbClr val="FF0000"/>
                </a:solidFill>
                <a:cs typeface="Times New Roman" panose="02020603050405020304" pitchFamily="18" charset="0"/>
              </a:rPr>
              <a:t>1</a:t>
            </a:r>
            <a:r>
              <a:rPr lang="en-US" altLang="en-US" i="1" smtClean="0">
                <a:solidFill>
                  <a:srgbClr val="FF0000"/>
                </a:solidFill>
                <a:cs typeface="Times New Roman" panose="02020603050405020304" pitchFamily="18" charset="0"/>
              </a:rPr>
              <a:t> (</a:t>
            </a:r>
            <a:r>
              <a:rPr lang="tr-TR" altLang="en-US" i="1" smtClean="0">
                <a:solidFill>
                  <a:srgbClr val="FF0000"/>
                </a:solidFill>
              </a:rPr>
              <a:t>a</a:t>
            </a:r>
            <a:r>
              <a:rPr lang="tr-TR" altLang="en-US" i="1" baseline="-25000" smtClean="0">
                <a:solidFill>
                  <a:srgbClr val="FF0000"/>
                </a:solidFill>
              </a:rPr>
              <a:t>k</a:t>
            </a:r>
            <a:r>
              <a:rPr lang="en-US" altLang="en-US" i="1" smtClean="0">
                <a:solidFill>
                  <a:srgbClr val="FF0000"/>
                </a:solidFill>
                <a:cs typeface="Times New Roman" panose="02020603050405020304" pitchFamily="18" charset="0"/>
              </a:rPr>
              <a:t>) + i h</a:t>
            </a:r>
            <a:r>
              <a:rPr lang="en-US" altLang="en-US" i="1" baseline="-30000" smtClean="0">
                <a:solidFill>
                  <a:srgbClr val="FF0000"/>
                </a:solidFill>
                <a:cs typeface="Times New Roman" panose="02020603050405020304" pitchFamily="18" charset="0"/>
              </a:rPr>
              <a:t>2</a:t>
            </a:r>
            <a:r>
              <a:rPr lang="en-US" altLang="en-US" i="1" smtClean="0">
                <a:solidFill>
                  <a:srgbClr val="FF0000"/>
                </a:solidFill>
                <a:cs typeface="Times New Roman" panose="02020603050405020304" pitchFamily="18" charset="0"/>
              </a:rPr>
              <a:t> (</a:t>
            </a:r>
            <a:r>
              <a:rPr lang="tr-TR" altLang="en-US" i="1" smtClean="0">
                <a:solidFill>
                  <a:srgbClr val="FF0000"/>
                </a:solidFill>
              </a:rPr>
              <a:t>a</a:t>
            </a:r>
            <a:r>
              <a:rPr lang="tr-TR" altLang="en-US" i="1" baseline="-25000" smtClean="0">
                <a:solidFill>
                  <a:srgbClr val="FF0000"/>
                </a:solidFill>
              </a:rPr>
              <a:t>k</a:t>
            </a:r>
            <a:r>
              <a:rPr lang="en-US" altLang="en-US" i="1" smtClean="0">
                <a:solidFill>
                  <a:srgbClr val="FF0000"/>
                </a:solidFill>
                <a:cs typeface="Times New Roman" panose="02020603050405020304" pitchFamily="18" charset="0"/>
              </a:rPr>
              <a:t>)) mod m</a:t>
            </a:r>
            <a:r>
              <a:rPr lang="en-US" altLang="en-US" smtClean="0"/>
              <a:t> </a:t>
            </a:r>
          </a:p>
          <a:p>
            <a:pPr eaLnBrk="1" hangingPunct="1">
              <a:buFontTx/>
              <a:buNone/>
            </a:pPr>
            <a:r>
              <a:rPr lang="tr-TR" altLang="en-US" smtClean="0">
                <a:cs typeface="Times New Roman" panose="02020603050405020304" pitchFamily="18" charset="0"/>
              </a:rPr>
              <a:t>where </a:t>
            </a:r>
          </a:p>
          <a:p>
            <a:pPr eaLnBrk="1" hangingPunct="1">
              <a:buClr>
                <a:schemeClr val="tx1"/>
              </a:buClr>
            </a:pPr>
            <a:r>
              <a:rPr lang="tr-TR" altLang="en-US" i="1" smtClean="0">
                <a:solidFill>
                  <a:srgbClr val="FF0000"/>
                </a:solidFill>
                <a:cs typeface="Times New Roman" panose="02020603050405020304" pitchFamily="18" charset="0"/>
              </a:rPr>
              <a:t>i</a:t>
            </a:r>
            <a:r>
              <a:rPr lang="tr-TR" altLang="en-US" smtClean="0">
                <a:cs typeface="Times New Roman" panose="02020603050405020304" pitchFamily="18" charset="0"/>
              </a:rPr>
              <a:t> is the number of collisions occurred for the current key, and</a:t>
            </a:r>
          </a:p>
          <a:p>
            <a:pPr eaLnBrk="1" hangingPunct="1">
              <a:buClr>
                <a:schemeClr val="tx1"/>
              </a:buClr>
            </a:pPr>
            <a:r>
              <a:rPr lang="en-US" altLang="en-US" i="1" smtClean="0">
                <a:solidFill>
                  <a:srgbClr val="FF0000"/>
                </a:solidFill>
                <a:cs typeface="Times New Roman" panose="02020603050405020304" pitchFamily="18" charset="0"/>
              </a:rPr>
              <a:t>h</a:t>
            </a:r>
            <a:r>
              <a:rPr lang="en-US" altLang="en-US" i="1" baseline="-30000" smtClean="0">
                <a:solidFill>
                  <a:srgbClr val="FF0000"/>
                </a:solidFill>
                <a:cs typeface="Times New Roman" panose="02020603050405020304" pitchFamily="18" charset="0"/>
              </a:rPr>
              <a:t>2</a:t>
            </a:r>
            <a:r>
              <a:rPr lang="en-US" altLang="en-US" i="1" smtClean="0">
                <a:solidFill>
                  <a:srgbClr val="FF0000"/>
                </a:solidFill>
                <a:cs typeface="Times New Roman" panose="02020603050405020304" pitchFamily="18" charset="0"/>
              </a:rPr>
              <a:t> (</a:t>
            </a:r>
            <a:r>
              <a:rPr lang="tr-TR" altLang="en-US" i="1" smtClean="0">
                <a:solidFill>
                  <a:srgbClr val="FF0000"/>
                </a:solidFill>
              </a:rPr>
              <a:t>a</a:t>
            </a:r>
            <a:r>
              <a:rPr lang="tr-TR" altLang="en-US" i="1" baseline="-25000" smtClean="0">
                <a:solidFill>
                  <a:srgbClr val="FF0000"/>
                </a:solidFill>
              </a:rPr>
              <a:t>k</a:t>
            </a:r>
            <a:r>
              <a:rPr lang="en-US" altLang="en-US" i="1" smtClean="0">
                <a:solidFill>
                  <a:srgbClr val="FF0000"/>
                </a:solidFill>
                <a:cs typeface="Times New Roman" panose="02020603050405020304" pitchFamily="18" charset="0"/>
              </a:rPr>
              <a:t>) </a:t>
            </a:r>
            <a:r>
              <a:rPr lang="tr-TR" altLang="en-US" smtClean="0">
                <a:cs typeface="Times New Roman" panose="02020603050405020304" pitchFamily="18" charset="0"/>
              </a:rPr>
              <a:t>is the second hash function involved in case of a collision.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544DF48-90A6-4E70-9509-CC2C20DC32D2}" type="datetime4">
              <a:rPr lang="en-US" altLang="en-US" b="0"/>
              <a:pPr/>
              <a:t>January 11, 2021</a:t>
            </a:fld>
            <a:endParaRPr lang="en-US" altLang="en-US" b="0"/>
          </a:p>
        </p:txBody>
      </p:sp>
      <p:sp>
        <p:nvSpPr>
          <p:cNvPr id="38915"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8916"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EC8A85D-CE3A-4984-9FCE-7074F097CB93}" type="slidenum">
              <a:rPr lang="en-US" altLang="en-US" b="0"/>
              <a:pPr/>
              <a:t>34</a:t>
            </a:fld>
            <a:endParaRPr lang="en-US" altLang="en-US" b="0"/>
          </a:p>
        </p:txBody>
      </p:sp>
      <p:sp>
        <p:nvSpPr>
          <p:cNvPr id="38917" name="Rectangle 2"/>
          <p:cNvSpPr>
            <a:spLocks noGrp="1" noChangeArrowheads="1"/>
          </p:cNvSpPr>
          <p:nvPr>
            <p:ph type="title"/>
          </p:nvPr>
        </p:nvSpPr>
        <p:spPr/>
        <p:txBody>
          <a:bodyPr/>
          <a:lstStyle/>
          <a:p>
            <a:pPr eaLnBrk="1" hangingPunct="1"/>
            <a:r>
              <a:rPr lang="tr-TR" altLang="en-US" smtClean="0"/>
              <a:t>Selecting the second Hash Function</a:t>
            </a:r>
          </a:p>
        </p:txBody>
      </p:sp>
      <p:sp>
        <p:nvSpPr>
          <p:cNvPr id="38918" name="Rectangle 3"/>
          <p:cNvSpPr>
            <a:spLocks noGrp="1" noChangeArrowheads="1"/>
          </p:cNvSpPr>
          <p:nvPr>
            <p:ph type="body" idx="1"/>
          </p:nvPr>
        </p:nvSpPr>
        <p:spPr/>
        <p:txBody>
          <a:bodyPr/>
          <a:lstStyle/>
          <a:p>
            <a:pPr eaLnBrk="1" hangingPunct="1"/>
            <a:r>
              <a:rPr lang="tr-TR" altLang="en-US" smtClean="0">
                <a:cs typeface="Times New Roman" panose="02020603050405020304" pitchFamily="18" charset="0"/>
              </a:rPr>
              <a:t>A popular form of the second hash function is:</a:t>
            </a:r>
            <a:endParaRPr lang="en-US" altLang="en-US" smtClean="0">
              <a:cs typeface="Times New Roman" panose="02020603050405020304" pitchFamily="18" charset="0"/>
            </a:endParaRPr>
          </a:p>
          <a:p>
            <a:pPr eaLnBrk="1" hangingPunct="1">
              <a:buFontTx/>
              <a:buNone/>
            </a:pPr>
            <a:r>
              <a:rPr lang="tr-TR" altLang="en-US" i="1" smtClean="0">
                <a:solidFill>
                  <a:srgbClr val="FF0000"/>
                </a:solidFill>
                <a:cs typeface="Times New Roman" panose="02020603050405020304" pitchFamily="18" charset="0"/>
              </a:rPr>
              <a:t>			</a:t>
            </a:r>
            <a:r>
              <a:rPr lang="en-US" altLang="en-US" i="1" smtClean="0">
                <a:solidFill>
                  <a:srgbClr val="FF0000"/>
                </a:solidFill>
                <a:cs typeface="Times New Roman" panose="02020603050405020304" pitchFamily="18" charset="0"/>
              </a:rPr>
              <a:t>h</a:t>
            </a:r>
            <a:r>
              <a:rPr lang="en-US" altLang="en-US" i="1" baseline="-30000" smtClean="0">
                <a:solidFill>
                  <a:srgbClr val="FF0000"/>
                </a:solidFill>
                <a:cs typeface="Times New Roman" panose="02020603050405020304" pitchFamily="18" charset="0"/>
              </a:rPr>
              <a:t>2</a:t>
            </a:r>
            <a:r>
              <a:rPr lang="en-US" altLang="en-US" i="1" smtClean="0">
                <a:solidFill>
                  <a:srgbClr val="FF0000"/>
                </a:solidFill>
                <a:cs typeface="Times New Roman" panose="02020603050405020304" pitchFamily="18" charset="0"/>
              </a:rPr>
              <a:t> (</a:t>
            </a:r>
            <a:r>
              <a:rPr lang="tr-TR" altLang="en-US" i="1" smtClean="0">
                <a:solidFill>
                  <a:srgbClr val="FF0000"/>
                </a:solidFill>
              </a:rPr>
              <a:t>a</a:t>
            </a:r>
            <a:r>
              <a:rPr lang="tr-TR" altLang="en-US" i="1" baseline="-25000" smtClean="0">
                <a:solidFill>
                  <a:srgbClr val="FF0000"/>
                </a:solidFill>
              </a:rPr>
              <a:t>k</a:t>
            </a:r>
            <a:r>
              <a:rPr lang="en-US" altLang="en-US" i="1" smtClean="0">
                <a:solidFill>
                  <a:srgbClr val="FF0000"/>
                </a:solidFill>
                <a:cs typeface="Times New Roman" panose="02020603050405020304" pitchFamily="18" charset="0"/>
              </a:rPr>
              <a:t>)</a:t>
            </a:r>
            <a:r>
              <a:rPr lang="tr-TR" altLang="en-US" i="1" smtClean="0">
                <a:solidFill>
                  <a:srgbClr val="FF0000"/>
                </a:solidFill>
                <a:cs typeface="Times New Roman" panose="02020603050405020304" pitchFamily="18" charset="0"/>
              </a:rPr>
              <a:t>= R – (</a:t>
            </a:r>
            <a:r>
              <a:rPr lang="tr-TR" altLang="en-US" i="1" smtClean="0">
                <a:solidFill>
                  <a:srgbClr val="FF0000"/>
                </a:solidFill>
              </a:rPr>
              <a:t>a</a:t>
            </a:r>
            <a:r>
              <a:rPr lang="tr-TR" altLang="en-US" i="1" baseline="-25000" smtClean="0">
                <a:solidFill>
                  <a:srgbClr val="FF0000"/>
                </a:solidFill>
              </a:rPr>
              <a:t>k</a:t>
            </a:r>
            <a:r>
              <a:rPr lang="tr-TR" altLang="en-US" i="1" smtClean="0">
                <a:solidFill>
                  <a:srgbClr val="FF0000"/>
                </a:solidFill>
                <a:cs typeface="Times New Roman" panose="02020603050405020304" pitchFamily="18" charset="0"/>
              </a:rPr>
              <a:t> mod R)</a:t>
            </a:r>
            <a:r>
              <a:rPr lang="en-US" altLang="en-US" i="1" smtClean="0">
                <a:solidFill>
                  <a:srgbClr val="FF0000"/>
                </a:solidFill>
                <a:cs typeface="Times New Roman" panose="02020603050405020304" pitchFamily="18" charset="0"/>
              </a:rPr>
              <a:t> </a:t>
            </a:r>
            <a:r>
              <a:rPr lang="tr-TR" altLang="en-US" i="1" smtClean="0"/>
              <a:t>		</a:t>
            </a:r>
          </a:p>
          <a:p>
            <a:pPr eaLnBrk="1" hangingPunct="1">
              <a:buFontTx/>
              <a:buNone/>
            </a:pPr>
            <a:r>
              <a:rPr lang="tr-TR" altLang="en-US" smtClean="0">
                <a:cs typeface="Times New Roman" panose="02020603050405020304" pitchFamily="18" charset="0"/>
              </a:rPr>
              <a:t>	where </a:t>
            </a:r>
            <a:r>
              <a:rPr lang="tr-TR" altLang="en-US" i="1" smtClean="0">
                <a:solidFill>
                  <a:srgbClr val="FF0000"/>
                </a:solidFill>
                <a:cs typeface="Times New Roman" panose="02020603050405020304" pitchFamily="18" charset="0"/>
              </a:rPr>
              <a:t>R</a:t>
            </a:r>
            <a:r>
              <a:rPr lang="tr-TR" altLang="en-US" smtClean="0">
                <a:cs typeface="Times New Roman" panose="02020603050405020304" pitchFamily="18" charset="0"/>
              </a:rPr>
              <a:t> is usually selected as the closest smaller prime number than the table size.</a:t>
            </a:r>
          </a:p>
          <a:p>
            <a:pPr eaLnBrk="1" hangingPunct="1"/>
            <a:r>
              <a:rPr lang="tr-TR" altLang="en-US" smtClean="0">
                <a:cs typeface="Times New Roman" panose="02020603050405020304" pitchFamily="18" charset="0"/>
              </a:rPr>
              <a:t>The reason for selecting </a:t>
            </a:r>
            <a:r>
              <a:rPr lang="tr-TR" altLang="en-US" i="1" smtClean="0">
                <a:solidFill>
                  <a:srgbClr val="FF0000"/>
                </a:solidFill>
                <a:cs typeface="Times New Roman" panose="02020603050405020304" pitchFamily="18" charset="0"/>
              </a:rPr>
              <a:t>R</a:t>
            </a:r>
            <a:r>
              <a:rPr lang="tr-TR" altLang="en-US" smtClean="0">
                <a:cs typeface="Times New Roman" panose="02020603050405020304" pitchFamily="18" charset="0"/>
              </a:rPr>
              <a:t> this way is to obtain any second hash value equally likely.</a:t>
            </a:r>
          </a:p>
          <a:p>
            <a:pPr eaLnBrk="1" hangingPunct="1">
              <a:buFontTx/>
              <a:buNone/>
            </a:pPr>
            <a:endParaRPr lang="en-US" altLang="en-US" i="1" smtClean="0">
              <a:solidFill>
                <a:srgbClr val="FF00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E642C98-FDEE-44E6-97AF-A35643C892AA}" type="datetime4">
              <a:rPr lang="en-US" altLang="en-US" b="0"/>
              <a:pPr/>
              <a:t>January 11, 2021</a:t>
            </a:fld>
            <a:endParaRPr lang="en-US" altLang="en-US" b="0"/>
          </a:p>
        </p:txBody>
      </p:sp>
      <p:sp>
        <p:nvSpPr>
          <p:cNvPr id="39939" name="Footer Placeholder 5"/>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39940" name="Slide Number Placeholder 6"/>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3F2F537-74BD-44EA-94E4-0CD6A0D29D7C}" type="slidenum">
              <a:rPr lang="en-US" altLang="en-US" b="0"/>
              <a:pPr/>
              <a:t>35</a:t>
            </a:fld>
            <a:endParaRPr lang="en-US" altLang="en-US" b="0"/>
          </a:p>
        </p:txBody>
      </p:sp>
      <p:sp>
        <p:nvSpPr>
          <p:cNvPr id="39941" name="Rectangle 2"/>
          <p:cNvSpPr>
            <a:spLocks noGrp="1" noChangeArrowheads="1"/>
          </p:cNvSpPr>
          <p:nvPr>
            <p:ph type="title"/>
          </p:nvPr>
        </p:nvSpPr>
        <p:spPr/>
        <p:txBody>
          <a:bodyPr/>
          <a:lstStyle/>
          <a:p>
            <a:pPr eaLnBrk="1" hangingPunct="1"/>
            <a:r>
              <a:rPr lang="tr-TR" altLang="en-US" smtClean="0"/>
              <a:t>Double Hashing: Example </a:t>
            </a:r>
          </a:p>
        </p:txBody>
      </p:sp>
      <p:graphicFrame>
        <p:nvGraphicFramePr>
          <p:cNvPr id="357691" name="Group 315"/>
          <p:cNvGraphicFramePr>
            <a:graphicFrameLocks noGrp="1"/>
          </p:cNvGraphicFramePr>
          <p:nvPr>
            <p:ph sz="half" idx="2"/>
          </p:nvPr>
        </p:nvGraphicFramePr>
        <p:xfrm>
          <a:off x="520700" y="1651000"/>
          <a:ext cx="8153400" cy="4419600"/>
        </p:xfrm>
        <a:graphic>
          <a:graphicData uri="http://schemas.openxmlformats.org/drawingml/2006/table">
            <a:tbl>
              <a:tblPr/>
              <a:tblGrid>
                <a:gridCol w="679450">
                  <a:extLst>
                    <a:ext uri="{9D8B030D-6E8A-4147-A177-3AD203B41FA5}">
                      <a16:colId xmlns:a16="http://schemas.microsoft.com/office/drawing/2014/main" val="32520772"/>
                    </a:ext>
                  </a:extLst>
                </a:gridCol>
                <a:gridCol w="679450">
                  <a:extLst>
                    <a:ext uri="{9D8B030D-6E8A-4147-A177-3AD203B41FA5}">
                      <a16:colId xmlns:a16="http://schemas.microsoft.com/office/drawing/2014/main" val="1038856675"/>
                    </a:ext>
                  </a:extLst>
                </a:gridCol>
                <a:gridCol w="679450">
                  <a:extLst>
                    <a:ext uri="{9D8B030D-6E8A-4147-A177-3AD203B41FA5}">
                      <a16:colId xmlns:a16="http://schemas.microsoft.com/office/drawing/2014/main" val="648897784"/>
                    </a:ext>
                  </a:extLst>
                </a:gridCol>
                <a:gridCol w="679450">
                  <a:extLst>
                    <a:ext uri="{9D8B030D-6E8A-4147-A177-3AD203B41FA5}">
                      <a16:colId xmlns:a16="http://schemas.microsoft.com/office/drawing/2014/main" val="3144607916"/>
                    </a:ext>
                  </a:extLst>
                </a:gridCol>
                <a:gridCol w="679450">
                  <a:extLst>
                    <a:ext uri="{9D8B030D-6E8A-4147-A177-3AD203B41FA5}">
                      <a16:colId xmlns:a16="http://schemas.microsoft.com/office/drawing/2014/main" val="3074630320"/>
                    </a:ext>
                  </a:extLst>
                </a:gridCol>
                <a:gridCol w="679450">
                  <a:extLst>
                    <a:ext uri="{9D8B030D-6E8A-4147-A177-3AD203B41FA5}">
                      <a16:colId xmlns:a16="http://schemas.microsoft.com/office/drawing/2014/main" val="2560330632"/>
                    </a:ext>
                  </a:extLst>
                </a:gridCol>
                <a:gridCol w="679450">
                  <a:extLst>
                    <a:ext uri="{9D8B030D-6E8A-4147-A177-3AD203B41FA5}">
                      <a16:colId xmlns:a16="http://schemas.microsoft.com/office/drawing/2014/main" val="1206184951"/>
                    </a:ext>
                  </a:extLst>
                </a:gridCol>
                <a:gridCol w="679450">
                  <a:extLst>
                    <a:ext uri="{9D8B030D-6E8A-4147-A177-3AD203B41FA5}">
                      <a16:colId xmlns:a16="http://schemas.microsoft.com/office/drawing/2014/main" val="407363898"/>
                    </a:ext>
                  </a:extLst>
                </a:gridCol>
                <a:gridCol w="679450">
                  <a:extLst>
                    <a:ext uri="{9D8B030D-6E8A-4147-A177-3AD203B41FA5}">
                      <a16:colId xmlns:a16="http://schemas.microsoft.com/office/drawing/2014/main" val="4170986073"/>
                    </a:ext>
                  </a:extLst>
                </a:gridCol>
                <a:gridCol w="679450">
                  <a:extLst>
                    <a:ext uri="{9D8B030D-6E8A-4147-A177-3AD203B41FA5}">
                      <a16:colId xmlns:a16="http://schemas.microsoft.com/office/drawing/2014/main" val="4215070448"/>
                    </a:ext>
                  </a:extLst>
                </a:gridCol>
                <a:gridCol w="679450">
                  <a:extLst>
                    <a:ext uri="{9D8B030D-6E8A-4147-A177-3AD203B41FA5}">
                      <a16:colId xmlns:a16="http://schemas.microsoft.com/office/drawing/2014/main" val="3193054280"/>
                    </a:ext>
                  </a:extLst>
                </a:gridCol>
                <a:gridCol w="679450">
                  <a:extLst>
                    <a:ext uri="{9D8B030D-6E8A-4147-A177-3AD203B41FA5}">
                      <a16:colId xmlns:a16="http://schemas.microsoft.com/office/drawing/2014/main" val="226802702"/>
                    </a:ext>
                  </a:extLst>
                </a:gridCol>
              </a:tblGrid>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i</a:t>
                      </a:r>
                      <a:r>
                        <a:rPr kumimoji="0" lang="tr-TR" altLang="en-US" sz="1200" b="0" i="0" u="none" strike="noStrike" cap="none" normalizeH="0" baseline="0" smtClean="0">
                          <a:ln>
                            <a:noFill/>
                          </a:ln>
                          <a:solidFill>
                            <a:schemeClr val="tx1"/>
                          </a:solidFill>
                          <a:effectLst/>
                          <a:latin typeface="Times New Roman" panose="02020603050405020304" pitchFamily="18" charset="0"/>
                        </a:rPr>
                        <a:t>\</a:t>
                      </a:r>
                      <a:r>
                        <a:rPr kumimoji="0" lang="tr-TR" altLang="en-US" sz="1200" b="0" i="0" u="none" strike="noStrike" cap="none" normalizeH="0" baseline="0" smtClean="0">
                          <a:ln>
                            <a:noFill/>
                          </a:ln>
                          <a:solidFill>
                            <a:srgbClr val="FF0000"/>
                          </a:solidFill>
                          <a:effectLst/>
                          <a:latin typeface="Times New Roman" panose="02020603050405020304" pitchFamily="18" charset="0"/>
                        </a:rPr>
                        <a:t>keys</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Empty</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24</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116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50</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66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26</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259</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144</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247</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40</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0000"/>
                          </a:solidFill>
                          <a:effectLst/>
                          <a:latin typeface="Times New Roman" panose="02020603050405020304" pitchFamily="18" charset="0"/>
                        </a:rPr>
                        <a:t>51</a:t>
                      </a:r>
                      <a:endParaRPr kumimoji="0" lang="en-US" altLang="en-US" sz="12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156511"/>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0</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985752"/>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6403668"/>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2</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9144904"/>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3</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5930654"/>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4</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0472922"/>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5</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6894552"/>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6</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3146242"/>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7</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874566"/>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8</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2671988"/>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9</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1660596"/>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10</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1217247"/>
                  </a:ext>
                </a:extLst>
              </a:tr>
              <a:tr h="2143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11</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24</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748227"/>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33CC33"/>
                          </a:solidFill>
                          <a:effectLst/>
                          <a:latin typeface="Times New Roman" panose="02020603050405020304" pitchFamily="18" charset="0"/>
                        </a:rPr>
                        <a:t>12</a:t>
                      </a:r>
                      <a:endParaRPr kumimoji="0" lang="en-US" altLang="en-US" sz="1200" b="0" i="0" u="none" strike="noStrike" cap="none" normalizeH="0" baseline="0" smtClean="0">
                        <a:ln>
                          <a:noFill/>
                        </a:ln>
                        <a:solidFill>
                          <a:srgbClr val="33CC33"/>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endParaRPr kumimoji="0" lang="en-US"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tx1"/>
                          </a:solidFill>
                          <a:effectLst/>
                          <a:latin typeface="Times New Roman" panose="02020603050405020304" pitchFamily="18" charset="0"/>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711844"/>
                  </a:ext>
                </a:extLst>
              </a:tr>
              <a:tr h="2730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CF</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endParaRPr kumimoji="0" lang="en-US" altLang="en-US" sz="1200" b="0" i="0" u="none" strike="noStrike" cap="none" normalizeH="0" baseline="0" smtClean="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chemeClr val="accent2"/>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1254980"/>
                  </a:ext>
                </a:extLst>
              </a:tr>
              <a:tr h="2159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400" b="0" i="0" u="none" strike="noStrike" cap="none" normalizeH="0" baseline="0" smtClean="0">
                          <a:ln>
                            <a:noFill/>
                          </a:ln>
                          <a:solidFill>
                            <a:srgbClr val="FF6600"/>
                          </a:solidFill>
                          <a:effectLst/>
                          <a:latin typeface="Times New Roman" panose="02020603050405020304" pitchFamily="18" charset="0"/>
                        </a:rPr>
                        <a:t>h</a:t>
                      </a:r>
                      <a:r>
                        <a:rPr kumimoji="0" lang="tr-TR" altLang="en-US" sz="1400" b="0" i="0" u="none" strike="noStrike" cap="none" normalizeH="0" baseline="-25000" smtClean="0">
                          <a:ln>
                            <a:noFill/>
                          </a:ln>
                          <a:solidFill>
                            <a:srgbClr val="FF6600"/>
                          </a:solidFill>
                          <a:effectLst/>
                          <a:latin typeface="Times New Roman" panose="02020603050405020304" pitchFamily="18" charset="0"/>
                        </a:rPr>
                        <a:t>2</a:t>
                      </a:r>
                      <a:r>
                        <a:rPr kumimoji="0" lang="tr-TR" altLang="en-US" sz="1400" b="0" i="0" u="none" strike="noStrike" cap="none" normalizeH="0" baseline="0" smtClean="0">
                          <a:ln>
                            <a:noFill/>
                          </a:ln>
                          <a:solidFill>
                            <a:srgbClr val="FF6600"/>
                          </a:solidFill>
                          <a:effectLst/>
                          <a:latin typeface="Times New Roman" panose="02020603050405020304" pitchFamily="18" charset="0"/>
                        </a:rPr>
                        <a:t>(a</a:t>
                      </a:r>
                      <a:r>
                        <a:rPr kumimoji="0" lang="tr-TR" altLang="en-US" sz="1400" b="0" i="0" u="none" strike="noStrike" cap="none" normalizeH="0" baseline="-25000" smtClean="0">
                          <a:ln>
                            <a:noFill/>
                          </a:ln>
                          <a:solidFill>
                            <a:srgbClr val="FF6600"/>
                          </a:solidFill>
                          <a:effectLst/>
                          <a:latin typeface="Times New Roman" panose="02020603050405020304" pitchFamily="18" charset="0"/>
                        </a:rPr>
                        <a:t>k</a:t>
                      </a:r>
                      <a:r>
                        <a:rPr kumimoji="0" lang="tr-TR" altLang="en-US" sz="1400" b="0" i="0" u="none" strike="noStrike" cap="none" normalizeH="0" baseline="0" smtClean="0">
                          <a:ln>
                            <a:noFill/>
                          </a:ln>
                          <a:solidFill>
                            <a:srgbClr val="FF6600"/>
                          </a:solidFill>
                          <a:effectLst/>
                          <a:latin typeface="Times New Roman" panose="02020603050405020304" pitchFamily="18" charset="0"/>
                        </a:rPr>
                        <a:t>)</a:t>
                      </a:r>
                      <a:endParaRPr kumimoji="0" lang="en-US" altLang="en-US" sz="1400" b="0" i="0" u="none" strike="noStrike" cap="none" normalizeH="0" baseline="0" smtClean="0">
                        <a:ln>
                          <a:noFill/>
                        </a:ln>
                        <a:solidFill>
                          <a:srgbClr val="FF66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tr-TR" altLang="en-US" sz="1200" b="0" i="0" u="none" strike="noStrike" cap="none" normalizeH="0" baseline="0" smtClean="0">
                        <a:ln>
                          <a:noFill/>
                        </a:ln>
                        <a:solidFill>
                          <a:srgbClr val="FF66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a:t>
                      </a:r>
                      <a:endParaRPr kumimoji="0" lang="en-US" altLang="en-US" sz="1200" b="0" i="0" u="none" strike="noStrike" cap="none" normalizeH="0" baseline="0" smtClean="0">
                        <a:ln>
                          <a:noFill/>
                        </a:ln>
                        <a:solidFill>
                          <a:srgbClr val="FF66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en-US" sz="1200" b="0" i="0" u="none" strike="noStrike" cap="none" normalizeH="0" baseline="0" smtClean="0">
                          <a:ln>
                            <a:noFill/>
                          </a:ln>
                          <a:solidFill>
                            <a:srgbClr val="FF6600"/>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0733801"/>
                  </a:ext>
                </a:extLst>
              </a:tr>
            </a:tbl>
          </a:graphicData>
        </a:graphic>
      </p:graphicFrame>
      <p:sp>
        <p:nvSpPr>
          <p:cNvPr id="40165" name="Text Box 213"/>
          <p:cNvSpPr txBox="1">
            <a:spLocks noChangeArrowheads="1"/>
          </p:cNvSpPr>
          <p:nvPr/>
        </p:nvSpPr>
        <p:spPr bwMode="auto">
          <a:xfrm>
            <a:off x="936625" y="1219200"/>
            <a:ext cx="296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b="0" i="1">
                <a:solidFill>
                  <a:srgbClr val="FF0000"/>
                </a:solidFill>
              </a:rPr>
              <a:t>h2 (</a:t>
            </a:r>
            <a:r>
              <a:rPr lang="tr-TR" altLang="en-US" b="0" i="1">
                <a:solidFill>
                  <a:srgbClr val="FF0000"/>
                </a:solidFill>
              </a:rPr>
              <a:t>a</a:t>
            </a:r>
            <a:r>
              <a:rPr lang="tr-TR" altLang="en-US" b="0" i="1" baseline="-25000">
                <a:solidFill>
                  <a:srgbClr val="FF0000"/>
                </a:solidFill>
              </a:rPr>
              <a:t>k</a:t>
            </a:r>
            <a:r>
              <a:rPr lang="en-US" altLang="en-US" b="0" i="1">
                <a:solidFill>
                  <a:srgbClr val="FF0000"/>
                </a:solidFill>
              </a:rPr>
              <a:t>)</a:t>
            </a:r>
            <a:r>
              <a:rPr lang="tr-TR" altLang="en-US" b="0" i="1">
                <a:solidFill>
                  <a:srgbClr val="FF0000"/>
                </a:solidFill>
              </a:rPr>
              <a:t>=R – (a</a:t>
            </a:r>
            <a:r>
              <a:rPr lang="tr-TR" altLang="en-US" b="0" i="1" baseline="-25000">
                <a:solidFill>
                  <a:srgbClr val="FF0000"/>
                </a:solidFill>
              </a:rPr>
              <a:t>k</a:t>
            </a:r>
            <a:r>
              <a:rPr lang="tr-TR" altLang="en-US" b="0" i="1">
                <a:solidFill>
                  <a:srgbClr val="FF0000"/>
                </a:solidFill>
              </a:rPr>
              <a:t> mod R); R=11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36C9F77-4CC0-4954-B10B-1C208A53E6AE}" type="datetime4">
              <a:rPr lang="en-US" altLang="en-US" b="0"/>
              <a:pPr/>
              <a:t>January 11, 2021</a:t>
            </a:fld>
            <a:endParaRPr lang="en-US" altLang="en-US" b="0"/>
          </a:p>
        </p:txBody>
      </p:sp>
      <p:sp>
        <p:nvSpPr>
          <p:cNvPr id="40963"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40964"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E4D4806-F62A-4E9C-8892-16515203DCA1}" type="slidenum">
              <a:rPr lang="en-US" altLang="en-US" b="0"/>
              <a:pPr/>
              <a:t>36</a:t>
            </a:fld>
            <a:endParaRPr lang="en-US" altLang="en-US" b="0"/>
          </a:p>
        </p:txBody>
      </p:sp>
      <p:sp>
        <p:nvSpPr>
          <p:cNvPr id="40965" name="Rectangle 2"/>
          <p:cNvSpPr>
            <a:spLocks noGrp="1" noChangeArrowheads="1"/>
          </p:cNvSpPr>
          <p:nvPr>
            <p:ph type="title"/>
          </p:nvPr>
        </p:nvSpPr>
        <p:spPr/>
        <p:txBody>
          <a:bodyPr/>
          <a:lstStyle/>
          <a:p>
            <a:pPr eaLnBrk="1" hangingPunct="1"/>
            <a:r>
              <a:rPr lang="en-US" altLang="en-US" smtClean="0"/>
              <a:t>Rehashing</a:t>
            </a:r>
          </a:p>
        </p:txBody>
      </p:sp>
      <p:sp>
        <p:nvSpPr>
          <p:cNvPr id="40966" name="Rectangle 3"/>
          <p:cNvSpPr>
            <a:spLocks noGrp="1" noChangeArrowheads="1"/>
          </p:cNvSpPr>
          <p:nvPr>
            <p:ph type="body" idx="1"/>
          </p:nvPr>
        </p:nvSpPr>
        <p:spPr/>
        <p:txBody>
          <a:bodyPr/>
          <a:lstStyle/>
          <a:p>
            <a:pPr eaLnBrk="1" hangingPunct="1"/>
            <a:r>
              <a:rPr lang="tr-TR" altLang="en-US" sz="2800" smtClean="0"/>
              <a:t>If more than half of the current hash table is  loaded, a new and larger hash table is constructed.</a:t>
            </a:r>
          </a:p>
          <a:p>
            <a:pPr eaLnBrk="1" hangingPunct="1"/>
            <a:r>
              <a:rPr lang="tr-TR" altLang="en-US" sz="2800" smtClean="0"/>
              <a:t>All keys are placed in this new table using a new hash function.</a:t>
            </a:r>
          </a:p>
          <a:p>
            <a:pPr eaLnBrk="1" hangingPunct="1"/>
            <a:r>
              <a:rPr lang="tr-TR" altLang="en-US" sz="2800" smtClean="0"/>
              <a:t>This is called </a:t>
            </a:r>
            <a:r>
              <a:rPr lang="tr-TR" altLang="en-US" sz="2800" b="1" i="1" smtClean="0">
                <a:solidFill>
                  <a:srgbClr val="FF0000"/>
                </a:solidFill>
              </a:rPr>
              <a:t>rehashing</a:t>
            </a:r>
            <a:r>
              <a:rPr lang="tr-TR" altLang="en-US" sz="2800" smtClean="0"/>
              <a:t>.</a:t>
            </a:r>
          </a:p>
          <a:p>
            <a:pPr eaLnBrk="1" hangingPunct="1"/>
            <a:r>
              <a:rPr lang="tr-TR" altLang="en-US" sz="2800" smtClean="0"/>
              <a:t>A typical example to the selection of the size of the new table is the first prime that is greater than two times the size of the current hash table.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73E4546-680B-456E-82DC-A9BE41D70ABC}" type="datetime4">
              <a:rPr lang="en-US" altLang="en-US" b="0"/>
              <a:pPr/>
              <a:t>January 11, 2021</a:t>
            </a:fld>
            <a:endParaRPr lang="en-US" altLang="en-US" b="0"/>
          </a:p>
        </p:txBody>
      </p:sp>
      <p:sp>
        <p:nvSpPr>
          <p:cNvPr id="8195"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8196"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E57DB96-42B5-4ED0-8025-850675812C40}" type="slidenum">
              <a:rPr lang="en-US" altLang="en-US" b="0"/>
              <a:pPr/>
              <a:t>4</a:t>
            </a:fld>
            <a:endParaRPr lang="en-US" altLang="en-US" b="0"/>
          </a:p>
        </p:txBody>
      </p:sp>
      <p:sp>
        <p:nvSpPr>
          <p:cNvPr id="8197" name="Rectangle 2"/>
          <p:cNvSpPr>
            <a:spLocks noGrp="1" noChangeArrowheads="1"/>
          </p:cNvSpPr>
          <p:nvPr>
            <p:ph type="title"/>
          </p:nvPr>
        </p:nvSpPr>
        <p:spPr/>
        <p:txBody>
          <a:bodyPr/>
          <a:lstStyle/>
          <a:p>
            <a:pPr eaLnBrk="1" hangingPunct="1"/>
            <a:r>
              <a:rPr lang="en-US" altLang="en-US" smtClean="0"/>
              <a:t>Motivation for Hashing</a:t>
            </a:r>
          </a:p>
        </p:txBody>
      </p:sp>
      <p:sp>
        <p:nvSpPr>
          <p:cNvPr id="8198" name="Rectangle 3"/>
          <p:cNvSpPr>
            <a:spLocks noGrp="1" noChangeArrowheads="1"/>
          </p:cNvSpPr>
          <p:nvPr>
            <p:ph type="body" idx="1"/>
          </p:nvPr>
        </p:nvSpPr>
        <p:spPr/>
        <p:txBody>
          <a:bodyPr/>
          <a:lstStyle/>
          <a:p>
            <a:pPr algn="just" eaLnBrk="1" hangingPunct="1">
              <a:lnSpc>
                <a:spcPct val="90000"/>
              </a:lnSpc>
            </a:pPr>
            <a:r>
              <a:rPr lang="en-US" altLang="en-US" sz="2400" smtClean="0">
                <a:cs typeface="Times New Roman" panose="02020603050405020304" pitchFamily="18" charset="0"/>
              </a:rPr>
              <a:t>Keeping a data set of dynamic (i.e., rapidly changing) nature in an array is costly.</a:t>
            </a:r>
          </a:p>
          <a:p>
            <a:pPr algn="just" eaLnBrk="1" hangingPunct="1">
              <a:lnSpc>
                <a:spcPct val="90000"/>
              </a:lnSpc>
            </a:pPr>
            <a:r>
              <a:rPr lang="en-US" altLang="en-US" sz="2400" smtClean="0">
                <a:cs typeface="Times New Roman" panose="02020603050405020304" pitchFamily="18" charset="0"/>
              </a:rPr>
              <a:t>Cost of operations such as </a:t>
            </a:r>
            <a:r>
              <a:rPr lang="en-US" altLang="en-US" sz="2400" b="1" i="1" smtClean="0">
                <a:solidFill>
                  <a:srgbClr val="FF0000"/>
                </a:solidFill>
                <a:cs typeface="Times New Roman" panose="02020603050405020304" pitchFamily="18" charset="0"/>
              </a:rPr>
              <a:t>search</a:t>
            </a:r>
            <a:r>
              <a:rPr lang="en-US" altLang="en-US" sz="2400" i="1" smtClean="0">
                <a:solidFill>
                  <a:srgbClr val="FF0000"/>
                </a:solidFill>
                <a:cs typeface="Times New Roman" panose="02020603050405020304" pitchFamily="18" charset="0"/>
              </a:rPr>
              <a:t>, </a:t>
            </a:r>
            <a:r>
              <a:rPr lang="en-US" altLang="en-US" sz="2400" b="1" i="1" smtClean="0">
                <a:solidFill>
                  <a:srgbClr val="FF0000"/>
                </a:solidFill>
                <a:cs typeface="Times New Roman" panose="02020603050405020304" pitchFamily="18" charset="0"/>
              </a:rPr>
              <a:t>insert</a:t>
            </a:r>
            <a:r>
              <a:rPr lang="en-US" altLang="en-US" sz="2400" i="1" smtClean="0">
                <a:solidFill>
                  <a:srgbClr val="FF0000"/>
                </a:solidFill>
                <a:cs typeface="Times New Roman" panose="02020603050405020304" pitchFamily="18" charset="0"/>
              </a:rPr>
              <a:t> and </a:t>
            </a:r>
            <a:r>
              <a:rPr lang="en-US" altLang="en-US" sz="2400" b="1" i="1" smtClean="0">
                <a:solidFill>
                  <a:srgbClr val="FF0000"/>
                </a:solidFill>
                <a:cs typeface="Times New Roman" panose="02020603050405020304" pitchFamily="18" charset="0"/>
              </a:rPr>
              <a:t>remove</a:t>
            </a:r>
            <a:r>
              <a:rPr lang="en-US" altLang="en-US" sz="2400" smtClean="0">
                <a:cs typeface="Times New Roman" panose="02020603050405020304" pitchFamily="18" charset="0"/>
              </a:rPr>
              <a:t> depends upon </a:t>
            </a:r>
            <a:r>
              <a:rPr lang="en-US" altLang="en-US" sz="2400" i="1" smtClean="0">
                <a:cs typeface="Times New Roman" panose="02020603050405020304" pitchFamily="18" charset="0"/>
              </a:rPr>
              <a:t>how data resides</a:t>
            </a:r>
            <a:r>
              <a:rPr lang="en-US" altLang="en-US" sz="2400" smtClean="0">
                <a:cs typeface="Times New Roman" panose="02020603050405020304" pitchFamily="18" charset="0"/>
              </a:rPr>
              <a:t> in the array (i.e., </a:t>
            </a:r>
            <a:r>
              <a:rPr lang="en-US" altLang="en-US" sz="2400" b="1" smtClean="0">
                <a:cs typeface="Times New Roman" panose="02020603050405020304" pitchFamily="18" charset="0"/>
              </a:rPr>
              <a:t>ordered</a:t>
            </a:r>
            <a:r>
              <a:rPr lang="en-US" altLang="en-US" sz="2400" smtClean="0">
                <a:cs typeface="Times New Roman" panose="02020603050405020304" pitchFamily="18" charset="0"/>
              </a:rPr>
              <a:t> </a:t>
            </a:r>
            <a:r>
              <a:rPr lang="en-US" altLang="en-US" sz="2400" b="1" smtClean="0">
                <a:cs typeface="Times New Roman" panose="02020603050405020304" pitchFamily="18" charset="0"/>
              </a:rPr>
              <a:t>or not</a:t>
            </a:r>
            <a:r>
              <a:rPr lang="en-US" altLang="en-US" sz="2400" smtClean="0">
                <a:cs typeface="Times New Roman" panose="02020603050405020304" pitchFamily="18" charset="0"/>
              </a:rPr>
              <a:t>)</a:t>
            </a:r>
          </a:p>
          <a:p>
            <a:pPr algn="just" eaLnBrk="1" hangingPunct="1">
              <a:lnSpc>
                <a:spcPct val="90000"/>
              </a:lnSpc>
            </a:pPr>
            <a:r>
              <a:rPr lang="tr-TR" altLang="en-US" sz="2400" b="1" i="1" smtClean="0">
                <a:solidFill>
                  <a:srgbClr val="FF0000"/>
                </a:solidFill>
                <a:cs typeface="Times New Roman" panose="02020603050405020304" pitchFamily="18" charset="0"/>
              </a:rPr>
              <a:t>U</a:t>
            </a:r>
            <a:r>
              <a:rPr lang="en-US" altLang="en-US" sz="2400" b="1" i="1" smtClean="0">
                <a:solidFill>
                  <a:srgbClr val="FF0000"/>
                </a:solidFill>
                <a:cs typeface="Times New Roman" panose="02020603050405020304" pitchFamily="18" charset="0"/>
              </a:rPr>
              <a:t>nordered data</a:t>
            </a:r>
            <a:r>
              <a:rPr lang="en-US" altLang="en-US" sz="2400" smtClean="0">
                <a:cs typeface="Times New Roman" panose="02020603050405020304" pitchFamily="18" charset="0"/>
              </a:rPr>
              <a:t> in array take </a:t>
            </a:r>
            <a:r>
              <a:rPr lang="en-US" altLang="en-US" sz="2400" b="1" i="1" smtClean="0">
                <a:solidFill>
                  <a:srgbClr val="FF0000"/>
                </a:solidFill>
                <a:cs typeface="Times New Roman" panose="02020603050405020304" pitchFamily="18" charset="0"/>
              </a:rPr>
              <a:t>linear time</a:t>
            </a:r>
            <a:r>
              <a:rPr lang="en-US" altLang="en-US" sz="2400" smtClean="0">
                <a:cs typeface="Times New Roman" panose="02020603050405020304" pitchFamily="18" charset="0"/>
              </a:rPr>
              <a:t> to </a:t>
            </a:r>
            <a:r>
              <a:rPr lang="en-US" altLang="en-US" sz="2400" b="1" i="1" smtClean="0">
                <a:solidFill>
                  <a:srgbClr val="FF0000"/>
                </a:solidFill>
                <a:cs typeface="Times New Roman" panose="02020603050405020304" pitchFamily="18" charset="0"/>
              </a:rPr>
              <a:t>search</a:t>
            </a:r>
            <a:r>
              <a:rPr lang="en-US" altLang="en-US" sz="2400" smtClean="0">
                <a:cs typeface="Times New Roman" panose="02020603050405020304" pitchFamily="18" charset="0"/>
              </a:rPr>
              <a:t> and </a:t>
            </a:r>
            <a:r>
              <a:rPr lang="en-US" altLang="en-US" sz="2400" b="1" i="1" smtClean="0">
                <a:solidFill>
                  <a:srgbClr val="FF0000"/>
                </a:solidFill>
                <a:cs typeface="Times New Roman" panose="02020603050405020304" pitchFamily="18" charset="0"/>
              </a:rPr>
              <a:t>remove</a:t>
            </a:r>
            <a:r>
              <a:rPr lang="en-US" altLang="en-US" sz="2400" smtClean="0">
                <a:cs typeface="Times New Roman" panose="02020603050405020304" pitchFamily="18" charset="0"/>
              </a:rPr>
              <a:t> (and </a:t>
            </a:r>
            <a:r>
              <a:rPr lang="en-US" altLang="en-US" sz="2400" b="1" i="1" smtClean="0">
                <a:solidFill>
                  <a:srgbClr val="FF0000"/>
                </a:solidFill>
                <a:cs typeface="Times New Roman" panose="02020603050405020304" pitchFamily="18" charset="0"/>
              </a:rPr>
              <a:t>constant time</a:t>
            </a:r>
            <a:r>
              <a:rPr lang="en-US" altLang="en-US" sz="2400" smtClean="0">
                <a:cs typeface="Times New Roman" panose="02020603050405020304" pitchFamily="18" charset="0"/>
              </a:rPr>
              <a:t> to </a:t>
            </a:r>
            <a:r>
              <a:rPr lang="en-US" altLang="en-US" sz="2400" b="1" i="1" smtClean="0">
                <a:solidFill>
                  <a:srgbClr val="FF0000"/>
                </a:solidFill>
                <a:cs typeface="Times New Roman" panose="02020603050405020304" pitchFamily="18" charset="0"/>
              </a:rPr>
              <a:t>insert</a:t>
            </a:r>
            <a:r>
              <a:rPr lang="en-US" altLang="en-US" sz="2400" smtClean="0">
                <a:cs typeface="Times New Roman" panose="02020603050405020304" pitchFamily="18" charset="0"/>
              </a:rPr>
              <a:t>), </a:t>
            </a:r>
            <a:r>
              <a:rPr lang="tr-TR" altLang="en-US" sz="2400" smtClean="0">
                <a:cs typeface="Times New Roman" panose="02020603050405020304" pitchFamily="18" charset="0"/>
              </a:rPr>
              <a:t>while</a:t>
            </a:r>
          </a:p>
          <a:p>
            <a:pPr algn="just" eaLnBrk="1" hangingPunct="1">
              <a:lnSpc>
                <a:spcPct val="90000"/>
              </a:lnSpc>
            </a:pPr>
            <a:r>
              <a:rPr lang="tr-TR" altLang="en-US" sz="2400" b="1" i="1" smtClean="0">
                <a:solidFill>
                  <a:srgbClr val="FF0000"/>
                </a:solidFill>
                <a:cs typeface="Times New Roman" panose="02020603050405020304" pitchFamily="18" charset="0"/>
              </a:rPr>
              <a:t>O</a:t>
            </a:r>
            <a:r>
              <a:rPr lang="en-US" altLang="en-US" sz="2400" b="1" i="1" smtClean="0">
                <a:solidFill>
                  <a:srgbClr val="FF0000"/>
                </a:solidFill>
                <a:cs typeface="Times New Roman" panose="02020603050405020304" pitchFamily="18" charset="0"/>
              </a:rPr>
              <a:t>rdered sequences</a:t>
            </a:r>
            <a:r>
              <a:rPr lang="en-US" altLang="en-US" sz="2400" smtClean="0">
                <a:cs typeface="Times New Roman" panose="02020603050405020304" pitchFamily="18" charset="0"/>
              </a:rPr>
              <a:t> make use of </a:t>
            </a:r>
            <a:r>
              <a:rPr lang="en-US" altLang="en-US" sz="2400" b="1" i="1" smtClean="0">
                <a:solidFill>
                  <a:srgbClr val="FF0000"/>
                </a:solidFill>
                <a:cs typeface="Times New Roman" panose="02020603050405020304" pitchFamily="18" charset="0"/>
              </a:rPr>
              <a:t>binary search</a:t>
            </a:r>
            <a:r>
              <a:rPr lang="en-US" altLang="en-US" sz="2400" smtClean="0">
                <a:cs typeface="Times New Roman" panose="02020603050405020304" pitchFamily="18" charset="0"/>
              </a:rPr>
              <a:t> and can be searched in </a:t>
            </a:r>
            <a:r>
              <a:rPr lang="en-US" altLang="en-US" sz="2400" b="1" i="1" smtClean="0">
                <a:solidFill>
                  <a:srgbClr val="FF0000"/>
                </a:solidFill>
                <a:cs typeface="Times New Roman" panose="02020603050405020304" pitchFamily="18" charset="0"/>
              </a:rPr>
              <a:t>O(log</a:t>
            </a:r>
            <a:r>
              <a:rPr lang="en-US" altLang="en-US" sz="2400" b="1" i="1" baseline="-25000" smtClean="0">
                <a:solidFill>
                  <a:srgbClr val="FF0000"/>
                </a:solidFill>
                <a:cs typeface="Times New Roman" panose="02020603050405020304" pitchFamily="18" charset="0"/>
              </a:rPr>
              <a:t>2</a:t>
            </a:r>
            <a:r>
              <a:rPr lang="en-US" altLang="en-US" sz="2400" b="1" i="1" smtClean="0">
                <a:solidFill>
                  <a:srgbClr val="FF0000"/>
                </a:solidFill>
                <a:cs typeface="Times New Roman" panose="02020603050405020304" pitchFamily="18" charset="0"/>
              </a:rPr>
              <a:t>n)</a:t>
            </a:r>
            <a:r>
              <a:rPr lang="en-US" altLang="en-US" sz="2400" b="1" smtClean="0">
                <a:cs typeface="Times New Roman" panose="02020603050405020304" pitchFamily="18" charset="0"/>
              </a:rPr>
              <a:t> </a:t>
            </a:r>
            <a:r>
              <a:rPr lang="en-US" altLang="en-US" sz="2400" smtClean="0">
                <a:cs typeface="Times New Roman" panose="02020603050405020304" pitchFamily="18" charset="0"/>
              </a:rPr>
              <a:t>time, although </a:t>
            </a:r>
            <a:r>
              <a:rPr lang="en-US" altLang="en-US" sz="2400" b="1" i="1" smtClean="0">
                <a:solidFill>
                  <a:srgbClr val="FF0000"/>
                </a:solidFill>
                <a:cs typeface="Times New Roman" panose="02020603050405020304" pitchFamily="18" charset="0"/>
              </a:rPr>
              <a:t>insertion</a:t>
            </a:r>
            <a:r>
              <a:rPr lang="en-US" altLang="en-US" sz="2400" smtClean="0">
                <a:cs typeface="Times New Roman" panose="02020603050405020304" pitchFamily="18" charset="0"/>
              </a:rPr>
              <a:t> and </a:t>
            </a:r>
            <a:r>
              <a:rPr lang="en-US" altLang="en-US" sz="2400" b="1" i="1" smtClean="0">
                <a:solidFill>
                  <a:srgbClr val="FF0000"/>
                </a:solidFill>
                <a:cs typeface="Times New Roman" panose="02020603050405020304" pitchFamily="18" charset="0"/>
              </a:rPr>
              <a:t>removal</a:t>
            </a:r>
            <a:r>
              <a:rPr lang="en-US" altLang="en-US" sz="2400" smtClean="0">
                <a:cs typeface="Times New Roman" panose="02020603050405020304" pitchFamily="18" charset="0"/>
              </a:rPr>
              <a:t> still take </a:t>
            </a:r>
            <a:r>
              <a:rPr lang="en-US" altLang="en-US" sz="2400" b="1" i="1" smtClean="0">
                <a:solidFill>
                  <a:srgbClr val="FF0000"/>
                </a:solidFill>
                <a:cs typeface="Times New Roman" panose="02020603050405020304" pitchFamily="18" charset="0"/>
              </a:rPr>
              <a:t>O(n)</a:t>
            </a:r>
            <a:r>
              <a:rPr lang="en-US" altLang="en-US" sz="2400" smtClean="0">
                <a:cs typeface="Times New Roman" panose="02020603050405020304" pitchFamily="18" charset="0"/>
              </a:rPr>
              <a:t>, since a </a:t>
            </a:r>
            <a:r>
              <a:rPr lang="en-US" altLang="en-US" sz="2400" b="1" i="1" smtClean="0">
                <a:solidFill>
                  <a:srgbClr val="FF0000"/>
                </a:solidFill>
                <a:cs typeface="Times New Roman" panose="02020603050405020304" pitchFamily="18" charset="0"/>
              </a:rPr>
              <a:t>shift</a:t>
            </a:r>
            <a:r>
              <a:rPr lang="en-US" altLang="en-US" sz="2400" smtClean="0">
                <a:cs typeface="Times New Roman" panose="02020603050405020304" pitchFamily="18" charset="0"/>
              </a:rPr>
              <a:t> operation is required to follow these operations for the data to remain contiguous after these operations.  </a:t>
            </a:r>
            <a:endParaRPr lang="tr-TR" altLang="en-US" sz="2400" smtClean="0">
              <a:cs typeface="Times New Roman" panose="02020603050405020304" pitchFamily="18" charset="0"/>
            </a:endParaRPr>
          </a:p>
          <a:p>
            <a:pPr algn="just" eaLnBrk="1" hangingPunct="1">
              <a:lnSpc>
                <a:spcPct val="90000"/>
              </a:lnSpc>
            </a:pPr>
            <a:r>
              <a:rPr lang="en-US" altLang="en-US" sz="2400" smtClean="0">
                <a:cs typeface="Times New Roman" panose="02020603050405020304" pitchFamily="18" charset="0"/>
              </a:rPr>
              <a:t>The table on the following page summarizes the performance of operations for ordered and unordered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66C8F0B-7661-4A0C-A1A0-69149E74F0AF}" type="datetime4">
              <a:rPr lang="en-US" altLang="en-US" b="0"/>
              <a:pPr/>
              <a:t>January 11, 2021</a:t>
            </a:fld>
            <a:endParaRPr lang="en-US" altLang="en-US" b="0"/>
          </a:p>
        </p:txBody>
      </p:sp>
      <p:sp>
        <p:nvSpPr>
          <p:cNvPr id="9219"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9220"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498BA2B-153F-4638-AD24-591B11C4CDA9}" type="slidenum">
              <a:rPr lang="en-US" altLang="en-US" b="0"/>
              <a:pPr/>
              <a:t>5</a:t>
            </a:fld>
            <a:endParaRPr lang="en-US" altLang="en-US" b="0"/>
          </a:p>
        </p:txBody>
      </p:sp>
      <p:sp>
        <p:nvSpPr>
          <p:cNvPr id="9221" name="Rectangle 2"/>
          <p:cNvSpPr>
            <a:spLocks noGrp="1" noChangeArrowheads="1"/>
          </p:cNvSpPr>
          <p:nvPr>
            <p:ph type="title"/>
          </p:nvPr>
        </p:nvSpPr>
        <p:spPr/>
        <p:txBody>
          <a:bodyPr/>
          <a:lstStyle/>
          <a:p>
            <a:pPr eaLnBrk="1" hangingPunct="1"/>
            <a:r>
              <a:rPr lang="en-US" altLang="en-US" smtClean="0"/>
              <a:t>Motivation for Hashing</a:t>
            </a:r>
          </a:p>
        </p:txBody>
      </p:sp>
      <p:graphicFrame>
        <p:nvGraphicFramePr>
          <p:cNvPr id="322589" name="Group 29"/>
          <p:cNvGraphicFramePr>
            <a:graphicFrameLocks noGrp="1"/>
          </p:cNvGraphicFramePr>
          <p:nvPr/>
        </p:nvGraphicFramePr>
        <p:xfrm>
          <a:off x="1524000" y="1397000"/>
          <a:ext cx="6096000" cy="4078288"/>
        </p:xfrm>
        <a:graphic>
          <a:graphicData uri="http://schemas.openxmlformats.org/drawingml/2006/table">
            <a:tbl>
              <a:tblPr/>
              <a:tblGrid>
                <a:gridCol w="2032000">
                  <a:extLst>
                    <a:ext uri="{9D8B030D-6E8A-4147-A177-3AD203B41FA5}">
                      <a16:colId xmlns:a16="http://schemas.microsoft.com/office/drawing/2014/main" val="1249318671"/>
                    </a:ext>
                  </a:extLst>
                </a:gridCol>
                <a:gridCol w="2032000">
                  <a:extLst>
                    <a:ext uri="{9D8B030D-6E8A-4147-A177-3AD203B41FA5}">
                      <a16:colId xmlns:a16="http://schemas.microsoft.com/office/drawing/2014/main" val="3351229093"/>
                    </a:ext>
                  </a:extLst>
                </a:gridCol>
                <a:gridCol w="2032000">
                  <a:extLst>
                    <a:ext uri="{9D8B030D-6E8A-4147-A177-3AD203B41FA5}">
                      <a16:colId xmlns:a16="http://schemas.microsoft.com/office/drawing/2014/main" val="4102420162"/>
                    </a:ext>
                  </a:extLst>
                </a:gridCol>
              </a:tblGrid>
              <a:tr h="10302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Operation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(in arrays)</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Unordered Data</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Ordered Data</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1443269"/>
                  </a:ext>
                </a:extLst>
              </a:tr>
              <a:tr h="1016016">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Insert</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O(n)</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3743483"/>
                  </a:ext>
                </a:extLst>
              </a:tr>
              <a:tr h="1016016">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Remove</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O(n)</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O(n)</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3326845"/>
                  </a:ext>
                </a:extLst>
              </a:tr>
              <a:tr h="1016016">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Search</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O(n)</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O(log</a:t>
                      </a:r>
                      <a:r>
                        <a:rPr kumimoji="0" lang="en-US" altLang="en-US" sz="2800" b="0" i="1" u="none" strike="noStrike" cap="none" normalizeH="0" baseline="0" smtClean="0">
                          <a:ln>
                            <a:noFill/>
                          </a:ln>
                          <a:solidFill>
                            <a:schemeClr val="tx1"/>
                          </a:solidFill>
                          <a:effectLst/>
                          <a:latin typeface="Times New Roman" panose="02020603050405020304" pitchFamily="18" charset="0"/>
                        </a:rPr>
                        <a:t>n</a:t>
                      </a:r>
                      <a:r>
                        <a:rPr kumimoji="0" lang="en-US" altLang="en-US" sz="2800" b="0" i="0" u="none" strike="noStrike" cap="none" normalizeH="0" baseline="0" smtClean="0">
                          <a:ln>
                            <a:noFill/>
                          </a:ln>
                          <a:solidFill>
                            <a:schemeClr val="tx1"/>
                          </a:solidFill>
                          <a:effectLst/>
                          <a:latin typeface="Times New Roman" panose="02020603050405020304" pitchFamily="18" charset="0"/>
                        </a:rPr>
                        <a:t>)</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3578981"/>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32AC72A-ACD6-4FCB-8A5E-5E35FC2B2572}" type="datetime4">
              <a:rPr lang="en-US" altLang="en-US" b="0"/>
              <a:pPr/>
              <a:t>January 11, 2021</a:t>
            </a:fld>
            <a:endParaRPr lang="en-US" altLang="en-US" b="0"/>
          </a:p>
        </p:txBody>
      </p:sp>
      <p:sp>
        <p:nvSpPr>
          <p:cNvPr id="10243"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0244"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7EB4E9C-367D-406E-B645-C64805B22BDE}" type="slidenum">
              <a:rPr lang="en-US" altLang="en-US" b="0"/>
              <a:pPr/>
              <a:t>6</a:t>
            </a:fld>
            <a:endParaRPr lang="en-US" altLang="en-US" b="0"/>
          </a:p>
        </p:txBody>
      </p:sp>
      <p:sp>
        <p:nvSpPr>
          <p:cNvPr id="10245" name="Rectangle 2"/>
          <p:cNvSpPr>
            <a:spLocks noGrp="1" noChangeArrowheads="1"/>
          </p:cNvSpPr>
          <p:nvPr>
            <p:ph type="title"/>
          </p:nvPr>
        </p:nvSpPr>
        <p:spPr/>
        <p:txBody>
          <a:bodyPr/>
          <a:lstStyle/>
          <a:p>
            <a:pPr eaLnBrk="1" hangingPunct="1"/>
            <a:r>
              <a:rPr lang="en-US" altLang="en-US" smtClean="0"/>
              <a:t>Motivation for Hashing</a:t>
            </a:r>
          </a:p>
        </p:txBody>
      </p:sp>
      <p:sp>
        <p:nvSpPr>
          <p:cNvPr id="10246" name="Rectangle 3"/>
          <p:cNvSpPr>
            <a:spLocks noGrp="1" noChangeArrowheads="1"/>
          </p:cNvSpPr>
          <p:nvPr>
            <p:ph type="body" idx="1"/>
          </p:nvPr>
        </p:nvSpPr>
        <p:spPr/>
        <p:txBody>
          <a:bodyPr/>
          <a:lstStyle/>
          <a:p>
            <a:pPr eaLnBrk="1" hangingPunct="1"/>
            <a:r>
              <a:rPr lang="en-US" altLang="en-US" smtClean="0"/>
              <a:t>Question: </a:t>
            </a:r>
            <a:r>
              <a:rPr lang="en-US" altLang="en-US" i="1" smtClean="0"/>
              <a:t>May we find a way to perform these operations in average </a:t>
            </a:r>
            <a:r>
              <a:rPr lang="en-US" altLang="en-US" i="1" smtClean="0">
                <a:solidFill>
                  <a:srgbClr val="FF0000"/>
                </a:solidFill>
              </a:rPr>
              <a:t>constant time (O(1))</a:t>
            </a:r>
            <a:r>
              <a:rPr lang="en-US" altLang="en-US" smtClean="0"/>
              <a:t>?</a:t>
            </a:r>
          </a:p>
          <a:p>
            <a:pPr eaLnBrk="1" hangingPunct="1"/>
            <a:endParaRPr lang="en-US" altLang="en-US" smtClean="0"/>
          </a:p>
          <a:p>
            <a:pPr eaLnBrk="1" hangingPunct="1"/>
            <a:r>
              <a:rPr lang="en-US" altLang="en-US" smtClean="0"/>
              <a:t>Hash tables or hashing is the answer to the above question.</a:t>
            </a:r>
          </a:p>
          <a:p>
            <a:pPr eaLnBrk="1" hangingPunct="1"/>
            <a:endParaRPr lang="en-US" altLang="en-US" smtClean="0"/>
          </a:p>
          <a:p>
            <a:pPr eaLnBrk="1" hangingPunct="1"/>
            <a:r>
              <a:rPr lang="en-US" altLang="en-US" smtClean="0"/>
              <a:t>In the following pages, we will define what a hash table is.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AA56680-EB46-4486-B518-ECFAD4579528}" type="datetime4">
              <a:rPr lang="en-US" altLang="en-US" b="0"/>
              <a:pPr/>
              <a:t>January 11, 2021</a:t>
            </a:fld>
            <a:endParaRPr lang="en-US" altLang="en-US" b="0"/>
          </a:p>
        </p:txBody>
      </p:sp>
      <p:sp>
        <p:nvSpPr>
          <p:cNvPr id="11267"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1268"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0644DEB-C89A-4C8F-B9F9-4F613D0905E3}" type="slidenum">
              <a:rPr lang="en-US" altLang="en-US" b="0"/>
              <a:pPr/>
              <a:t>7</a:t>
            </a:fld>
            <a:endParaRPr lang="en-US" altLang="en-US" b="0"/>
          </a:p>
        </p:txBody>
      </p:sp>
      <p:sp>
        <p:nvSpPr>
          <p:cNvPr id="11269" name="Rectangle 2"/>
          <p:cNvSpPr>
            <a:spLocks noGrp="1" noChangeArrowheads="1"/>
          </p:cNvSpPr>
          <p:nvPr>
            <p:ph type="title"/>
          </p:nvPr>
        </p:nvSpPr>
        <p:spPr/>
        <p:txBody>
          <a:bodyPr/>
          <a:lstStyle/>
          <a:p>
            <a:pPr eaLnBrk="1" hangingPunct="1"/>
            <a:r>
              <a:rPr lang="tr-TR" altLang="en-US" smtClean="0"/>
              <a:t>Underlying Idea</a:t>
            </a:r>
            <a:endParaRPr lang="en-US" altLang="en-US" smtClean="0"/>
          </a:p>
        </p:txBody>
      </p:sp>
      <p:sp>
        <p:nvSpPr>
          <p:cNvPr id="11270" name="Rectangle 3"/>
          <p:cNvSpPr>
            <a:spLocks noGrp="1" noChangeArrowheads="1"/>
          </p:cNvSpPr>
          <p:nvPr>
            <p:ph type="body" idx="1"/>
          </p:nvPr>
        </p:nvSpPr>
        <p:spPr>
          <a:xfrm>
            <a:off x="184150" y="1531938"/>
            <a:ext cx="4473575" cy="4524375"/>
          </a:xfrm>
        </p:spPr>
        <p:txBody>
          <a:bodyPr/>
          <a:lstStyle/>
          <a:p>
            <a:pPr eaLnBrk="1" hangingPunct="1">
              <a:lnSpc>
                <a:spcPct val="90000"/>
              </a:lnSpc>
              <a:buFontTx/>
              <a:buNone/>
            </a:pPr>
            <a:r>
              <a:rPr lang="en-US" altLang="en-US" sz="2400" smtClean="0"/>
              <a:t>Consider a data set</a:t>
            </a:r>
            <a:r>
              <a:rPr lang="tr-TR" altLang="en-US" sz="2400" smtClean="0"/>
              <a:t> </a:t>
            </a:r>
            <a:r>
              <a:rPr lang="en-US" altLang="en-US" sz="2000" i="1" smtClean="0">
                <a:solidFill>
                  <a:srgbClr val="FF0000"/>
                </a:solidFill>
              </a:rPr>
              <a:t>S={1,…,k}</a:t>
            </a:r>
            <a:r>
              <a:rPr lang="tr-TR" altLang="en-US" sz="2000" i="1" smtClean="0"/>
              <a:t>,</a:t>
            </a:r>
            <a:r>
              <a:rPr lang="en-US" altLang="en-US" sz="2400" smtClean="0"/>
              <a:t> </a:t>
            </a:r>
            <a:endParaRPr lang="tr-TR" altLang="en-US" sz="2400" smtClean="0"/>
          </a:p>
          <a:p>
            <a:pPr eaLnBrk="1" hangingPunct="1">
              <a:lnSpc>
                <a:spcPct val="90000"/>
              </a:lnSpc>
              <a:buFontTx/>
              <a:buNone/>
            </a:pPr>
            <a:r>
              <a:rPr lang="en-US" altLang="en-US" sz="2400" b="1" i="1" smtClean="0">
                <a:solidFill>
                  <a:srgbClr val="FF0000"/>
                </a:solidFill>
              </a:rPr>
              <a:t>k</a:t>
            </a:r>
            <a:r>
              <a:rPr lang="en-US" altLang="en-US" sz="2400" b="1" smtClean="0">
                <a:solidFill>
                  <a:srgbClr val="FF0000"/>
                </a:solidFill>
              </a:rPr>
              <a:t> small</a:t>
            </a:r>
            <a:r>
              <a:rPr lang="en-US" altLang="en-US" sz="2400" smtClean="0"/>
              <a:t> </a:t>
            </a:r>
            <a:r>
              <a:rPr lang="tr-TR" altLang="en-US" sz="2400" smtClean="0"/>
              <a:t>(e.g. at most as large </a:t>
            </a:r>
          </a:p>
          <a:p>
            <a:pPr eaLnBrk="1" hangingPunct="1">
              <a:lnSpc>
                <a:spcPct val="90000"/>
              </a:lnSpc>
              <a:buFontTx/>
              <a:buNone/>
            </a:pPr>
            <a:r>
              <a:rPr lang="tr-TR" altLang="en-US" sz="2400" smtClean="0"/>
              <a:t>as a reasonable array size)</a:t>
            </a:r>
            <a:r>
              <a:rPr lang="en-US" altLang="en-US" sz="2400" smtClean="0"/>
              <a:t>.</a:t>
            </a:r>
          </a:p>
          <a:p>
            <a:pPr eaLnBrk="1" hangingPunct="1">
              <a:lnSpc>
                <a:spcPct val="90000"/>
              </a:lnSpc>
              <a:buFontTx/>
              <a:buNone/>
            </a:pPr>
            <a:r>
              <a:rPr lang="en-US" altLang="en-US" sz="2400" smtClean="0"/>
              <a:t>You may place each number </a:t>
            </a:r>
            <a:endParaRPr lang="tr-TR" altLang="en-US" sz="2400" smtClean="0"/>
          </a:p>
          <a:p>
            <a:pPr eaLnBrk="1" hangingPunct="1">
              <a:lnSpc>
                <a:spcPct val="90000"/>
              </a:lnSpc>
              <a:buFontTx/>
              <a:buNone/>
            </a:pPr>
            <a:r>
              <a:rPr lang="en-US" altLang="en-US" sz="2400" smtClean="0"/>
              <a:t>into the corresponding cell </a:t>
            </a:r>
          </a:p>
          <a:p>
            <a:pPr eaLnBrk="1" hangingPunct="1">
              <a:lnSpc>
                <a:spcPct val="90000"/>
              </a:lnSpc>
              <a:buFontTx/>
              <a:buNone/>
            </a:pPr>
            <a:r>
              <a:rPr lang="tr-TR" altLang="en-US" sz="2400" smtClean="0"/>
              <a:t>of an array of size </a:t>
            </a:r>
            <a:r>
              <a:rPr lang="en-US" altLang="en-US" sz="2400" i="1" smtClean="0"/>
              <a:t>k</a:t>
            </a:r>
            <a:r>
              <a:rPr lang="tr-TR" altLang="en-US" sz="2400" smtClean="0"/>
              <a:t> </a:t>
            </a:r>
            <a:r>
              <a:rPr lang="en-US" altLang="en-US" sz="2400" smtClean="0"/>
              <a:t>using a </a:t>
            </a:r>
            <a:endParaRPr lang="tr-TR" altLang="en-US" sz="2400" smtClean="0"/>
          </a:p>
          <a:p>
            <a:pPr eaLnBrk="1" hangingPunct="1">
              <a:lnSpc>
                <a:spcPct val="90000"/>
              </a:lnSpc>
              <a:buFontTx/>
              <a:buNone/>
            </a:pPr>
            <a:r>
              <a:rPr lang="en-US" altLang="en-US" sz="2400" i="1" smtClean="0">
                <a:solidFill>
                  <a:srgbClr val="FF0000"/>
                </a:solidFill>
              </a:rPr>
              <a:t>one-to-one</a:t>
            </a:r>
            <a:r>
              <a:rPr lang="en-US" altLang="en-US" sz="2400" smtClean="0"/>
              <a:t> mapping</a:t>
            </a:r>
            <a:r>
              <a:rPr lang="tr-TR" altLang="en-US" sz="2400" smtClean="0"/>
              <a:t>.</a:t>
            </a:r>
            <a:endParaRPr lang="en-US" altLang="en-US" sz="2400" smtClean="0"/>
          </a:p>
          <a:p>
            <a:pPr eaLnBrk="1" hangingPunct="1">
              <a:lnSpc>
                <a:spcPct val="90000"/>
              </a:lnSpc>
              <a:buFontTx/>
              <a:buNone/>
            </a:pPr>
            <a:r>
              <a:rPr lang="en-US" altLang="en-US" sz="2400" smtClean="0"/>
              <a:t>In the figure, this is a linear </a:t>
            </a:r>
            <a:endParaRPr lang="tr-TR" altLang="en-US" sz="2400" smtClean="0"/>
          </a:p>
          <a:p>
            <a:pPr eaLnBrk="1" hangingPunct="1">
              <a:lnSpc>
                <a:spcPct val="90000"/>
              </a:lnSpc>
              <a:buFontTx/>
              <a:buNone/>
            </a:pPr>
            <a:r>
              <a:rPr lang="en-US" altLang="en-US" sz="2400" smtClean="0"/>
              <a:t>mapping.  Th</a:t>
            </a:r>
            <a:r>
              <a:rPr lang="tr-TR" altLang="en-US" sz="2400" smtClean="0"/>
              <a:t>is</a:t>
            </a:r>
            <a:r>
              <a:rPr lang="en-US" altLang="en-US" sz="2400" smtClean="0"/>
              <a:t> </a:t>
            </a:r>
            <a:r>
              <a:rPr lang="tr-TR" altLang="en-US" sz="2400" smtClean="0"/>
              <a:t>mapping</a:t>
            </a:r>
            <a:r>
              <a:rPr lang="en-US" altLang="en-US" sz="2400" smtClean="0"/>
              <a:t> </a:t>
            </a:r>
            <a:r>
              <a:rPr lang="tr-TR" altLang="en-US" sz="2400" smtClean="0"/>
              <a:t>from keys </a:t>
            </a:r>
          </a:p>
          <a:p>
            <a:pPr eaLnBrk="1" hangingPunct="1">
              <a:lnSpc>
                <a:spcPct val="90000"/>
              </a:lnSpc>
              <a:buFontTx/>
              <a:buNone/>
            </a:pPr>
            <a:r>
              <a:rPr lang="tr-TR" altLang="en-US" sz="2400" smtClean="0"/>
              <a:t>to the array index is called “</a:t>
            </a:r>
            <a:r>
              <a:rPr lang="tr-TR" altLang="en-US" sz="2400" i="1" smtClean="0">
                <a:solidFill>
                  <a:srgbClr val="FF0000"/>
                </a:solidFill>
              </a:rPr>
              <a:t>direct </a:t>
            </a:r>
          </a:p>
          <a:p>
            <a:pPr eaLnBrk="1" hangingPunct="1">
              <a:lnSpc>
                <a:spcPct val="90000"/>
              </a:lnSpc>
              <a:buFontTx/>
              <a:buNone/>
            </a:pPr>
            <a:r>
              <a:rPr lang="tr-TR" altLang="en-US" sz="2400" i="1" smtClean="0">
                <a:solidFill>
                  <a:srgbClr val="FF0000"/>
                </a:solidFill>
              </a:rPr>
              <a:t>addressing</a:t>
            </a:r>
            <a:r>
              <a:rPr lang="tr-TR" altLang="en-US" sz="2400" smtClean="0"/>
              <a:t>.”</a:t>
            </a:r>
            <a:endParaRPr lang="en-US" altLang="en-US" sz="2400" smtClean="0"/>
          </a:p>
        </p:txBody>
      </p:sp>
      <p:grpSp>
        <p:nvGrpSpPr>
          <p:cNvPr id="11271" name="Group 15"/>
          <p:cNvGrpSpPr>
            <a:grpSpLocks/>
          </p:cNvGrpSpPr>
          <p:nvPr/>
        </p:nvGrpSpPr>
        <p:grpSpPr bwMode="auto">
          <a:xfrm>
            <a:off x="4700588" y="4079875"/>
            <a:ext cx="3598862" cy="360363"/>
            <a:chOff x="2720" y="2267"/>
            <a:chExt cx="2267" cy="227"/>
          </a:xfrm>
        </p:grpSpPr>
        <p:sp>
          <p:nvSpPr>
            <p:cNvPr id="11295" name="Rectangle 4"/>
            <p:cNvSpPr>
              <a:spLocks noChangeArrowheads="1"/>
            </p:cNvSpPr>
            <p:nvPr/>
          </p:nvSpPr>
          <p:spPr bwMode="auto">
            <a:xfrm>
              <a:off x="2720"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296" name="Rectangle 6"/>
            <p:cNvSpPr>
              <a:spLocks noChangeArrowheads="1"/>
            </p:cNvSpPr>
            <p:nvPr/>
          </p:nvSpPr>
          <p:spPr bwMode="auto">
            <a:xfrm>
              <a:off x="2947"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297" name="Rectangle 7"/>
            <p:cNvSpPr>
              <a:spLocks noChangeArrowheads="1"/>
            </p:cNvSpPr>
            <p:nvPr/>
          </p:nvSpPr>
          <p:spPr bwMode="auto">
            <a:xfrm>
              <a:off x="3173"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298" name="Rectangle 8"/>
            <p:cNvSpPr>
              <a:spLocks noChangeArrowheads="1"/>
            </p:cNvSpPr>
            <p:nvPr/>
          </p:nvSpPr>
          <p:spPr bwMode="auto">
            <a:xfrm>
              <a:off x="3400"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299" name="Rectangle 9"/>
            <p:cNvSpPr>
              <a:spLocks noChangeArrowheads="1"/>
            </p:cNvSpPr>
            <p:nvPr/>
          </p:nvSpPr>
          <p:spPr bwMode="auto">
            <a:xfrm>
              <a:off x="3627"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300" name="Rectangle 10"/>
            <p:cNvSpPr>
              <a:spLocks noChangeArrowheads="1"/>
            </p:cNvSpPr>
            <p:nvPr/>
          </p:nvSpPr>
          <p:spPr bwMode="auto">
            <a:xfrm>
              <a:off x="3853"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301" name="Rectangle 11"/>
            <p:cNvSpPr>
              <a:spLocks noChangeArrowheads="1"/>
            </p:cNvSpPr>
            <p:nvPr/>
          </p:nvSpPr>
          <p:spPr bwMode="auto">
            <a:xfrm>
              <a:off x="4080"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302" name="Rectangle 12"/>
            <p:cNvSpPr>
              <a:spLocks noChangeArrowheads="1"/>
            </p:cNvSpPr>
            <p:nvPr/>
          </p:nvSpPr>
          <p:spPr bwMode="auto">
            <a:xfrm>
              <a:off x="4307"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303" name="Rectangle 13"/>
            <p:cNvSpPr>
              <a:spLocks noChangeArrowheads="1"/>
            </p:cNvSpPr>
            <p:nvPr/>
          </p:nvSpPr>
          <p:spPr bwMode="auto">
            <a:xfrm>
              <a:off x="4534"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1304" name="Rectangle 14"/>
            <p:cNvSpPr>
              <a:spLocks noChangeArrowheads="1"/>
            </p:cNvSpPr>
            <p:nvPr/>
          </p:nvSpPr>
          <p:spPr bwMode="auto">
            <a:xfrm>
              <a:off x="4760"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grpSp>
      <p:sp>
        <p:nvSpPr>
          <p:cNvPr id="11272" name="Oval 16"/>
          <p:cNvSpPr>
            <a:spLocks noChangeArrowheads="1"/>
          </p:cNvSpPr>
          <p:nvPr/>
        </p:nvSpPr>
        <p:spPr bwMode="auto">
          <a:xfrm>
            <a:off x="5568950" y="2027238"/>
            <a:ext cx="2019300" cy="884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lang="tr-TR" altLang="en-US"/>
          </a:p>
        </p:txBody>
      </p:sp>
      <p:sp>
        <p:nvSpPr>
          <p:cNvPr id="11273" name="Text Box 18"/>
          <p:cNvSpPr txBox="1">
            <a:spLocks noChangeArrowheads="1"/>
          </p:cNvSpPr>
          <p:nvPr/>
        </p:nvSpPr>
        <p:spPr bwMode="auto">
          <a:xfrm>
            <a:off x="5638800" y="2201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2</a:t>
            </a:r>
          </a:p>
        </p:txBody>
      </p:sp>
      <p:sp>
        <p:nvSpPr>
          <p:cNvPr id="11274" name="Text Box 20"/>
          <p:cNvSpPr txBox="1">
            <a:spLocks noChangeArrowheads="1"/>
          </p:cNvSpPr>
          <p:nvPr/>
        </p:nvSpPr>
        <p:spPr bwMode="auto">
          <a:xfrm>
            <a:off x="5783263" y="23463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3</a:t>
            </a:r>
          </a:p>
        </p:txBody>
      </p:sp>
      <p:sp>
        <p:nvSpPr>
          <p:cNvPr id="11275" name="Text Box 21"/>
          <p:cNvSpPr txBox="1">
            <a:spLocks noChangeArrowheads="1"/>
          </p:cNvSpPr>
          <p:nvPr/>
        </p:nvSpPr>
        <p:spPr bwMode="auto">
          <a:xfrm>
            <a:off x="6094413"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8</a:t>
            </a:r>
          </a:p>
        </p:txBody>
      </p:sp>
      <p:sp>
        <p:nvSpPr>
          <p:cNvPr id="11276" name="Text Box 22"/>
          <p:cNvSpPr txBox="1">
            <a:spLocks noChangeArrowheads="1"/>
          </p:cNvSpPr>
          <p:nvPr/>
        </p:nvSpPr>
        <p:spPr bwMode="auto">
          <a:xfrm>
            <a:off x="6423025" y="2338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7</a:t>
            </a:r>
          </a:p>
        </p:txBody>
      </p:sp>
      <p:sp>
        <p:nvSpPr>
          <p:cNvPr id="11277" name="Text Box 23"/>
          <p:cNvSpPr txBox="1">
            <a:spLocks noChangeArrowheads="1"/>
          </p:cNvSpPr>
          <p:nvPr/>
        </p:nvSpPr>
        <p:spPr bwMode="auto">
          <a:xfrm>
            <a:off x="6942138" y="23161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5</a:t>
            </a:r>
          </a:p>
        </p:txBody>
      </p:sp>
      <p:sp>
        <p:nvSpPr>
          <p:cNvPr id="11278" name="Text Box 24"/>
          <p:cNvSpPr txBox="1">
            <a:spLocks noChangeArrowheads="1"/>
          </p:cNvSpPr>
          <p:nvPr/>
        </p:nvSpPr>
        <p:spPr bwMode="auto">
          <a:xfrm>
            <a:off x="4713288"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1</a:t>
            </a:r>
          </a:p>
        </p:txBody>
      </p:sp>
      <p:sp>
        <p:nvSpPr>
          <p:cNvPr id="11279" name="Text Box 25"/>
          <p:cNvSpPr txBox="1">
            <a:spLocks noChangeArrowheads="1"/>
          </p:cNvSpPr>
          <p:nvPr/>
        </p:nvSpPr>
        <p:spPr bwMode="auto">
          <a:xfrm>
            <a:off x="5073650"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2</a:t>
            </a:r>
          </a:p>
        </p:txBody>
      </p:sp>
      <p:sp>
        <p:nvSpPr>
          <p:cNvPr id="11280" name="Text Box 26"/>
          <p:cNvSpPr txBox="1">
            <a:spLocks noChangeArrowheads="1"/>
          </p:cNvSpPr>
          <p:nvPr/>
        </p:nvSpPr>
        <p:spPr bwMode="auto">
          <a:xfrm>
            <a:off x="5434013"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3</a:t>
            </a:r>
          </a:p>
        </p:txBody>
      </p:sp>
      <p:sp>
        <p:nvSpPr>
          <p:cNvPr id="11281" name="Text Box 27"/>
          <p:cNvSpPr txBox="1">
            <a:spLocks noChangeArrowheads="1"/>
          </p:cNvSpPr>
          <p:nvPr/>
        </p:nvSpPr>
        <p:spPr bwMode="auto">
          <a:xfrm>
            <a:off x="5792788"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4</a:t>
            </a:r>
          </a:p>
        </p:txBody>
      </p:sp>
      <p:sp>
        <p:nvSpPr>
          <p:cNvPr id="11282" name="Text Box 28"/>
          <p:cNvSpPr txBox="1">
            <a:spLocks noChangeArrowheads="1"/>
          </p:cNvSpPr>
          <p:nvPr/>
        </p:nvSpPr>
        <p:spPr bwMode="auto">
          <a:xfrm>
            <a:off x="6153150"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5</a:t>
            </a:r>
          </a:p>
        </p:txBody>
      </p:sp>
      <p:sp>
        <p:nvSpPr>
          <p:cNvPr id="11283" name="Text Box 29"/>
          <p:cNvSpPr txBox="1">
            <a:spLocks noChangeArrowheads="1"/>
          </p:cNvSpPr>
          <p:nvPr/>
        </p:nvSpPr>
        <p:spPr bwMode="auto">
          <a:xfrm>
            <a:off x="6513513"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6</a:t>
            </a:r>
          </a:p>
        </p:txBody>
      </p:sp>
      <p:sp>
        <p:nvSpPr>
          <p:cNvPr id="11284" name="Text Box 30"/>
          <p:cNvSpPr txBox="1">
            <a:spLocks noChangeArrowheads="1"/>
          </p:cNvSpPr>
          <p:nvPr/>
        </p:nvSpPr>
        <p:spPr bwMode="auto">
          <a:xfrm>
            <a:off x="6872288"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7</a:t>
            </a:r>
          </a:p>
        </p:txBody>
      </p:sp>
      <p:sp>
        <p:nvSpPr>
          <p:cNvPr id="11285" name="Text Box 31"/>
          <p:cNvSpPr txBox="1">
            <a:spLocks noChangeArrowheads="1"/>
          </p:cNvSpPr>
          <p:nvPr/>
        </p:nvSpPr>
        <p:spPr bwMode="auto">
          <a:xfrm>
            <a:off x="7232650"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8</a:t>
            </a:r>
          </a:p>
        </p:txBody>
      </p:sp>
      <p:sp>
        <p:nvSpPr>
          <p:cNvPr id="11286" name="Text Box 32"/>
          <p:cNvSpPr txBox="1">
            <a:spLocks noChangeArrowheads="1"/>
          </p:cNvSpPr>
          <p:nvPr/>
        </p:nvSpPr>
        <p:spPr bwMode="auto">
          <a:xfrm>
            <a:off x="7593013" y="3598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9</a:t>
            </a:r>
          </a:p>
        </p:txBody>
      </p:sp>
      <p:sp>
        <p:nvSpPr>
          <p:cNvPr id="11287" name="Text Box 33"/>
          <p:cNvSpPr txBox="1">
            <a:spLocks noChangeArrowheads="1"/>
          </p:cNvSpPr>
          <p:nvPr/>
        </p:nvSpPr>
        <p:spPr bwMode="auto">
          <a:xfrm>
            <a:off x="7920038" y="35988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10</a:t>
            </a:r>
          </a:p>
        </p:txBody>
      </p:sp>
      <p:cxnSp>
        <p:nvCxnSpPr>
          <p:cNvPr id="11288" name="AutoShape 34"/>
          <p:cNvCxnSpPr>
            <a:cxnSpLocks noChangeShapeType="1"/>
            <a:stCxn id="11274" idx="1"/>
            <a:endCxn id="11296" idx="0"/>
          </p:cNvCxnSpPr>
          <p:nvPr/>
        </p:nvCxnSpPr>
        <p:spPr bwMode="auto">
          <a:xfrm flipH="1">
            <a:off x="5241925" y="2530475"/>
            <a:ext cx="541338" cy="1549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9" name="AutoShape 35"/>
          <p:cNvCxnSpPr>
            <a:cxnSpLocks noChangeShapeType="1"/>
            <a:stCxn id="11274" idx="2"/>
            <a:endCxn id="11297" idx="0"/>
          </p:cNvCxnSpPr>
          <p:nvPr/>
        </p:nvCxnSpPr>
        <p:spPr bwMode="auto">
          <a:xfrm flipH="1">
            <a:off x="5600700" y="2713038"/>
            <a:ext cx="331788" cy="13668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0" name="AutoShape 36"/>
          <p:cNvCxnSpPr>
            <a:cxnSpLocks noChangeShapeType="1"/>
            <a:stCxn id="11275" idx="2"/>
            <a:endCxn id="11302" idx="0"/>
          </p:cNvCxnSpPr>
          <p:nvPr/>
        </p:nvCxnSpPr>
        <p:spPr bwMode="auto">
          <a:xfrm>
            <a:off x="6243638" y="2490788"/>
            <a:ext cx="1157287" cy="15890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37"/>
          <p:cNvCxnSpPr>
            <a:cxnSpLocks noChangeShapeType="1"/>
            <a:stCxn id="11276" idx="2"/>
            <a:endCxn id="11301" idx="0"/>
          </p:cNvCxnSpPr>
          <p:nvPr/>
        </p:nvCxnSpPr>
        <p:spPr bwMode="auto">
          <a:xfrm>
            <a:off x="6572250" y="2705100"/>
            <a:ext cx="468313" cy="1374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38"/>
          <p:cNvCxnSpPr>
            <a:cxnSpLocks noChangeShapeType="1"/>
            <a:stCxn id="11277" idx="2"/>
            <a:endCxn id="11299" idx="0"/>
          </p:cNvCxnSpPr>
          <p:nvPr/>
        </p:nvCxnSpPr>
        <p:spPr bwMode="auto">
          <a:xfrm flipH="1">
            <a:off x="6321425" y="2682875"/>
            <a:ext cx="769938" cy="1397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93" name="Text Box 39"/>
          <p:cNvSpPr txBox="1">
            <a:spLocks noChangeArrowheads="1"/>
          </p:cNvSpPr>
          <p:nvPr/>
        </p:nvSpPr>
        <p:spPr bwMode="auto">
          <a:xfrm>
            <a:off x="4989513" y="4884738"/>
            <a:ext cx="3273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tr-TR" altLang="en-US"/>
              <a:t>One-to-one </a:t>
            </a:r>
            <a:r>
              <a:rPr lang="en-US" altLang="en-US"/>
              <a:t>function: </a:t>
            </a:r>
            <a:r>
              <a:rPr lang="en-US" altLang="en-US" i="1">
                <a:solidFill>
                  <a:srgbClr val="FF0000"/>
                </a:solidFill>
              </a:rPr>
              <a:t>f(key)=key</a:t>
            </a:r>
          </a:p>
        </p:txBody>
      </p:sp>
      <p:sp>
        <p:nvSpPr>
          <p:cNvPr id="11294" name="Text Box 40"/>
          <p:cNvSpPr txBox="1">
            <a:spLocks noChangeArrowheads="1"/>
          </p:cNvSpPr>
          <p:nvPr/>
        </p:nvSpPr>
        <p:spPr bwMode="auto">
          <a:xfrm>
            <a:off x="5715000" y="1828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6AE7346-2E08-448F-B8C2-686037C8FD7C}" type="datetime4">
              <a:rPr lang="en-US" altLang="en-US" b="0"/>
              <a:pPr/>
              <a:t>January 11, 2021</a:t>
            </a:fld>
            <a:endParaRPr lang="en-US" altLang="en-US" b="0"/>
          </a:p>
        </p:txBody>
      </p:sp>
      <p:sp>
        <p:nvSpPr>
          <p:cNvPr id="12291"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2292"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7E1D37A-AE09-4187-8B53-DD9423AA9621}" type="slidenum">
              <a:rPr lang="en-US" altLang="en-US" b="0"/>
              <a:pPr/>
              <a:t>8</a:t>
            </a:fld>
            <a:endParaRPr lang="en-US" altLang="en-US" b="0"/>
          </a:p>
        </p:txBody>
      </p:sp>
      <p:sp>
        <p:nvSpPr>
          <p:cNvPr id="12293" name="Rectangle 2"/>
          <p:cNvSpPr>
            <a:spLocks noGrp="1" noChangeArrowheads="1"/>
          </p:cNvSpPr>
          <p:nvPr>
            <p:ph type="title"/>
          </p:nvPr>
        </p:nvSpPr>
        <p:spPr/>
        <p:txBody>
          <a:bodyPr/>
          <a:lstStyle/>
          <a:p>
            <a:pPr eaLnBrk="1" hangingPunct="1"/>
            <a:r>
              <a:rPr lang="tr-TR" altLang="en-US" smtClean="0"/>
              <a:t>Underlying Idea</a:t>
            </a:r>
            <a:endParaRPr lang="en-US" altLang="en-US" smtClean="0"/>
          </a:p>
        </p:txBody>
      </p:sp>
      <p:sp>
        <p:nvSpPr>
          <p:cNvPr id="12294" name="Rectangle 3"/>
          <p:cNvSpPr>
            <a:spLocks noGrp="1" noChangeArrowheads="1"/>
          </p:cNvSpPr>
          <p:nvPr>
            <p:ph type="body" idx="1"/>
          </p:nvPr>
        </p:nvSpPr>
        <p:spPr>
          <a:xfrm>
            <a:off x="457200" y="1600200"/>
            <a:ext cx="8039100" cy="4525963"/>
          </a:xfrm>
        </p:spPr>
        <p:txBody>
          <a:bodyPr/>
          <a:lstStyle/>
          <a:p>
            <a:pPr eaLnBrk="1" hangingPunct="1">
              <a:lnSpc>
                <a:spcPct val="90000"/>
              </a:lnSpc>
            </a:pPr>
            <a:r>
              <a:rPr lang="en-US" altLang="en-US" sz="2800" smtClean="0"/>
              <a:t>To handle many real world</a:t>
            </a:r>
            <a:r>
              <a:rPr lang="tr-TR" altLang="en-US" sz="2800" smtClean="0"/>
              <a:t> case</a:t>
            </a:r>
            <a:r>
              <a:rPr lang="en-US" altLang="en-US" sz="2800" smtClean="0"/>
              <a:t>, it </a:t>
            </a:r>
            <a:r>
              <a:rPr lang="tr-TR" altLang="en-US" sz="2800" smtClean="0"/>
              <a:t>is</a:t>
            </a:r>
            <a:r>
              <a:rPr lang="en-US" altLang="en-US" sz="2800" smtClean="0"/>
              <a:t> reasonable to assume data is generated from an inexhaustible source.  Hence we </a:t>
            </a:r>
            <a:r>
              <a:rPr lang="en-US" altLang="en-US" sz="2800" i="1" smtClean="0">
                <a:solidFill>
                  <a:srgbClr val="FF0000"/>
                </a:solidFill>
              </a:rPr>
              <a:t>assume the infinity of data</a:t>
            </a:r>
            <a:r>
              <a:rPr lang="en-US" altLang="en-US" sz="2800" smtClean="0"/>
              <a:t>.</a:t>
            </a:r>
          </a:p>
          <a:p>
            <a:pPr eaLnBrk="1" hangingPunct="1">
              <a:lnSpc>
                <a:spcPct val="90000"/>
              </a:lnSpc>
            </a:pPr>
            <a:r>
              <a:rPr lang="en-US" altLang="en-US" sz="2800" smtClean="0"/>
              <a:t>Then, no array will be capable of holding the entire data.</a:t>
            </a:r>
          </a:p>
          <a:p>
            <a:pPr eaLnBrk="1" hangingPunct="1">
              <a:lnSpc>
                <a:spcPct val="90000"/>
              </a:lnSpc>
            </a:pPr>
            <a:r>
              <a:rPr lang="en-US" altLang="en-US" sz="2800" b="1" smtClean="0"/>
              <a:t>Solution is to use an array of some </a:t>
            </a:r>
            <a:r>
              <a:rPr lang="tr-TR" altLang="en-US" sz="2800" b="1" smtClean="0"/>
              <a:t>sufficient</a:t>
            </a:r>
            <a:r>
              <a:rPr lang="en-US" altLang="en-US" sz="2800" b="1" smtClean="0"/>
              <a:t> size</a:t>
            </a:r>
            <a:r>
              <a:rPr lang="tr-TR" altLang="en-US" sz="2800" b="1" smtClean="0"/>
              <a:t> </a:t>
            </a:r>
            <a:r>
              <a:rPr lang="tr-TR" altLang="en-US" sz="2800" b="1" i="1" smtClean="0"/>
              <a:t>m</a:t>
            </a:r>
            <a:r>
              <a:rPr lang="en-US" altLang="en-US" sz="2800" b="1" smtClean="0"/>
              <a:t> much less than the original data size </a:t>
            </a:r>
            <a:r>
              <a:rPr lang="tr-TR" altLang="en-US" sz="2800" b="1" i="1" smtClean="0"/>
              <a:t>k</a:t>
            </a:r>
            <a:r>
              <a:rPr lang="tr-TR" altLang="en-US" sz="2800" b="1" smtClean="0"/>
              <a:t> </a:t>
            </a:r>
            <a:r>
              <a:rPr lang="en-US" altLang="en-US" sz="2800" b="1" smtClean="0"/>
              <a:t>and to allow many-to-one mapping</a:t>
            </a:r>
            <a:r>
              <a:rPr lang="en-US" altLang="en-US" sz="2800" smtClean="0"/>
              <a:t>.  This array is called a </a:t>
            </a:r>
            <a:r>
              <a:rPr lang="en-US" altLang="en-US" sz="2800" i="1" smtClean="0">
                <a:solidFill>
                  <a:srgbClr val="FF0000"/>
                </a:solidFill>
              </a:rPr>
              <a:t>hash table</a:t>
            </a:r>
            <a:r>
              <a:rPr lang="en-US" altLang="en-US" sz="2800" smtClean="0"/>
              <a:t> and the </a:t>
            </a:r>
            <a:r>
              <a:rPr lang="en-US" altLang="en-US" sz="2800" i="1" smtClean="0"/>
              <a:t>many-to-one mapping</a:t>
            </a:r>
            <a:r>
              <a:rPr lang="en-US" altLang="en-US" sz="2800" smtClean="0"/>
              <a:t> is known as the </a:t>
            </a:r>
            <a:r>
              <a:rPr lang="en-US" altLang="en-US" sz="2800" i="1" smtClean="0">
                <a:solidFill>
                  <a:srgbClr val="FF0000"/>
                </a:solidFill>
              </a:rPr>
              <a:t>hash function</a:t>
            </a:r>
            <a:r>
              <a:rPr lang="en-US" altLang="en-US" sz="2800" smtClean="0"/>
              <a:t>.  (Check next figure!)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9436C86-4BC8-4AA5-AACE-C06FBA03E0AD}" type="datetime4">
              <a:rPr lang="en-US" altLang="en-US" b="0"/>
              <a:pPr/>
              <a:t>January 11, 2021</a:t>
            </a:fld>
            <a:endParaRPr lang="en-US" altLang="en-US" b="0"/>
          </a:p>
        </p:txBody>
      </p:sp>
      <p:sp>
        <p:nvSpPr>
          <p:cNvPr id="13315" name="Footer Placeholder 4"/>
          <p:cNvSpPr>
            <a:spLocks noGrp="1"/>
          </p:cNvSpPr>
          <p:nvPr>
            <p:ph type="ftr" sz="quarter" idx="11"/>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b="0"/>
              <a:t>Borahan Tümer, Ph.D.                                                                                                                                                                          </a:t>
            </a:r>
          </a:p>
        </p:txBody>
      </p:sp>
      <p:sp>
        <p:nvSpPr>
          <p:cNvPr id="13316" name="Slide Number Placeholder 5"/>
          <p:cNvSpPr>
            <a:spLocks noGrp="1"/>
          </p:cNvSpPr>
          <p:nvPr>
            <p:ph type="sldNum" sz="quarter" idx="12"/>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28224BF-442B-4871-838C-038D2BB6F5E4}" type="slidenum">
              <a:rPr lang="en-US" altLang="en-US" b="0"/>
              <a:pPr/>
              <a:t>9</a:t>
            </a:fld>
            <a:endParaRPr lang="en-US" altLang="en-US" b="0"/>
          </a:p>
        </p:txBody>
      </p:sp>
      <p:sp>
        <p:nvSpPr>
          <p:cNvPr id="13317" name="Rectangle 2"/>
          <p:cNvSpPr>
            <a:spLocks noGrp="1" noChangeArrowheads="1"/>
          </p:cNvSpPr>
          <p:nvPr>
            <p:ph type="title"/>
          </p:nvPr>
        </p:nvSpPr>
        <p:spPr/>
        <p:txBody>
          <a:bodyPr/>
          <a:lstStyle/>
          <a:p>
            <a:pPr eaLnBrk="1" hangingPunct="1"/>
            <a:r>
              <a:rPr lang="en-US" altLang="en-US" smtClean="0"/>
              <a:t>Hash Tables</a:t>
            </a:r>
          </a:p>
        </p:txBody>
      </p:sp>
      <p:sp>
        <p:nvSpPr>
          <p:cNvPr id="13318"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tLang="en-US" sz="4400" b="0">
                <a:solidFill>
                  <a:schemeClr val="accent2"/>
                </a:solidFill>
              </a:rPr>
              <a:t>Hash Tables</a:t>
            </a:r>
          </a:p>
        </p:txBody>
      </p:sp>
      <p:grpSp>
        <p:nvGrpSpPr>
          <p:cNvPr id="13319" name="Group 6"/>
          <p:cNvGrpSpPr>
            <a:grpSpLocks/>
          </p:cNvGrpSpPr>
          <p:nvPr/>
        </p:nvGrpSpPr>
        <p:grpSpPr bwMode="auto">
          <a:xfrm>
            <a:off x="4700588" y="4079875"/>
            <a:ext cx="3598862" cy="360363"/>
            <a:chOff x="2720" y="2267"/>
            <a:chExt cx="2267" cy="227"/>
          </a:xfrm>
        </p:grpSpPr>
        <p:sp>
          <p:nvSpPr>
            <p:cNvPr id="13370" name="Rectangle 7"/>
            <p:cNvSpPr>
              <a:spLocks noChangeArrowheads="1"/>
            </p:cNvSpPr>
            <p:nvPr/>
          </p:nvSpPr>
          <p:spPr bwMode="auto">
            <a:xfrm>
              <a:off x="2720"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1" name="Rectangle 8"/>
            <p:cNvSpPr>
              <a:spLocks noChangeArrowheads="1"/>
            </p:cNvSpPr>
            <p:nvPr/>
          </p:nvSpPr>
          <p:spPr bwMode="auto">
            <a:xfrm>
              <a:off x="2947"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2" name="Rectangle 9"/>
            <p:cNvSpPr>
              <a:spLocks noChangeArrowheads="1"/>
            </p:cNvSpPr>
            <p:nvPr/>
          </p:nvSpPr>
          <p:spPr bwMode="auto">
            <a:xfrm>
              <a:off x="3173"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3" name="Rectangle 10"/>
            <p:cNvSpPr>
              <a:spLocks noChangeArrowheads="1"/>
            </p:cNvSpPr>
            <p:nvPr/>
          </p:nvSpPr>
          <p:spPr bwMode="auto">
            <a:xfrm>
              <a:off x="3400"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4" name="Rectangle 11"/>
            <p:cNvSpPr>
              <a:spLocks noChangeArrowheads="1"/>
            </p:cNvSpPr>
            <p:nvPr/>
          </p:nvSpPr>
          <p:spPr bwMode="auto">
            <a:xfrm>
              <a:off x="3627"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5" name="Rectangle 12"/>
            <p:cNvSpPr>
              <a:spLocks noChangeArrowheads="1"/>
            </p:cNvSpPr>
            <p:nvPr/>
          </p:nvSpPr>
          <p:spPr bwMode="auto">
            <a:xfrm>
              <a:off x="3853"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6" name="Rectangle 13"/>
            <p:cNvSpPr>
              <a:spLocks noChangeArrowheads="1"/>
            </p:cNvSpPr>
            <p:nvPr/>
          </p:nvSpPr>
          <p:spPr bwMode="auto">
            <a:xfrm>
              <a:off x="4080"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7" name="Rectangle 14"/>
            <p:cNvSpPr>
              <a:spLocks noChangeArrowheads="1"/>
            </p:cNvSpPr>
            <p:nvPr/>
          </p:nvSpPr>
          <p:spPr bwMode="auto">
            <a:xfrm>
              <a:off x="4307"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8" name="Rectangle 15"/>
            <p:cNvSpPr>
              <a:spLocks noChangeArrowheads="1"/>
            </p:cNvSpPr>
            <p:nvPr/>
          </p:nvSpPr>
          <p:spPr bwMode="auto">
            <a:xfrm>
              <a:off x="4534"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sp>
          <p:nvSpPr>
            <p:cNvPr id="13379" name="Rectangle 16"/>
            <p:cNvSpPr>
              <a:spLocks noChangeArrowheads="1"/>
            </p:cNvSpPr>
            <p:nvPr/>
          </p:nvSpPr>
          <p:spPr bwMode="auto">
            <a:xfrm>
              <a:off x="4760" y="2267"/>
              <a:ext cx="2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endParaRPr lang="en-US" altLang="en-US"/>
            </a:p>
          </p:txBody>
        </p:sp>
      </p:grpSp>
      <p:sp>
        <p:nvSpPr>
          <p:cNvPr id="13320" name="Oval 17"/>
          <p:cNvSpPr>
            <a:spLocks noChangeArrowheads="1"/>
          </p:cNvSpPr>
          <p:nvPr/>
        </p:nvSpPr>
        <p:spPr bwMode="auto">
          <a:xfrm>
            <a:off x="5568950" y="2027238"/>
            <a:ext cx="2019300" cy="884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lang="tr-TR" altLang="en-US"/>
          </a:p>
        </p:txBody>
      </p:sp>
      <p:sp>
        <p:nvSpPr>
          <p:cNvPr id="13321" name="Text Box 18"/>
          <p:cNvSpPr txBox="1">
            <a:spLocks noChangeArrowheads="1"/>
          </p:cNvSpPr>
          <p:nvPr/>
        </p:nvSpPr>
        <p:spPr bwMode="auto">
          <a:xfrm>
            <a:off x="5638800" y="2201863"/>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a:t>
            </a:r>
            <a:r>
              <a:rPr lang="en-US" altLang="en-US" baseline="-25000"/>
              <a:t>1</a:t>
            </a:r>
            <a:endParaRPr lang="en-US" altLang="en-US"/>
          </a:p>
        </p:txBody>
      </p:sp>
      <p:sp>
        <p:nvSpPr>
          <p:cNvPr id="13322" name="Text Box 19"/>
          <p:cNvSpPr txBox="1">
            <a:spLocks noChangeArrowheads="1"/>
          </p:cNvSpPr>
          <p:nvPr/>
        </p:nvSpPr>
        <p:spPr bwMode="auto">
          <a:xfrm>
            <a:off x="5943600" y="23622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a:t>
            </a:r>
            <a:r>
              <a:rPr lang="en-US" altLang="en-US" baseline="-25000"/>
              <a:t>2</a:t>
            </a:r>
            <a:endParaRPr lang="en-US" altLang="en-US"/>
          </a:p>
        </p:txBody>
      </p:sp>
      <p:sp>
        <p:nvSpPr>
          <p:cNvPr id="13323" name="Text Box 21"/>
          <p:cNvSpPr txBox="1">
            <a:spLocks noChangeArrowheads="1"/>
          </p:cNvSpPr>
          <p:nvPr/>
        </p:nvSpPr>
        <p:spPr bwMode="auto">
          <a:xfrm>
            <a:off x="6423025" y="23383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a:t>
            </a:r>
            <a:r>
              <a:rPr lang="en-US" altLang="en-US" baseline="-25000"/>
              <a:t>4</a:t>
            </a:r>
            <a:endParaRPr lang="en-US" altLang="en-US"/>
          </a:p>
        </p:txBody>
      </p:sp>
      <p:sp>
        <p:nvSpPr>
          <p:cNvPr id="13324" name="Text Box 22"/>
          <p:cNvSpPr txBox="1">
            <a:spLocks noChangeArrowheads="1"/>
          </p:cNvSpPr>
          <p:nvPr/>
        </p:nvSpPr>
        <p:spPr bwMode="auto">
          <a:xfrm>
            <a:off x="6942138" y="2316163"/>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a:t>
            </a:r>
            <a:r>
              <a:rPr lang="en-US" altLang="en-US" baseline="-25000"/>
              <a:t>5</a:t>
            </a:r>
            <a:endParaRPr lang="en-US" altLang="en-US"/>
          </a:p>
        </p:txBody>
      </p:sp>
      <p:sp>
        <p:nvSpPr>
          <p:cNvPr id="13325" name="Text Box 23"/>
          <p:cNvSpPr txBox="1">
            <a:spLocks noChangeArrowheads="1"/>
          </p:cNvSpPr>
          <p:nvPr/>
        </p:nvSpPr>
        <p:spPr bwMode="auto">
          <a:xfrm>
            <a:off x="4700588" y="4462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1</a:t>
            </a:r>
          </a:p>
        </p:txBody>
      </p:sp>
      <p:sp>
        <p:nvSpPr>
          <p:cNvPr id="13326" name="Text Box 24"/>
          <p:cNvSpPr txBox="1">
            <a:spLocks noChangeArrowheads="1"/>
          </p:cNvSpPr>
          <p:nvPr/>
        </p:nvSpPr>
        <p:spPr bwMode="auto">
          <a:xfrm>
            <a:off x="5060950" y="4462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2</a:t>
            </a:r>
          </a:p>
        </p:txBody>
      </p:sp>
      <p:sp>
        <p:nvSpPr>
          <p:cNvPr id="13327" name="Text Box 25"/>
          <p:cNvSpPr txBox="1">
            <a:spLocks noChangeArrowheads="1"/>
          </p:cNvSpPr>
          <p:nvPr/>
        </p:nvSpPr>
        <p:spPr bwMode="auto">
          <a:xfrm>
            <a:off x="5421313" y="4462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3</a:t>
            </a:r>
          </a:p>
        </p:txBody>
      </p:sp>
      <p:sp>
        <p:nvSpPr>
          <p:cNvPr id="13328" name="Text Box 26"/>
          <p:cNvSpPr txBox="1">
            <a:spLocks noChangeArrowheads="1"/>
          </p:cNvSpPr>
          <p:nvPr/>
        </p:nvSpPr>
        <p:spPr bwMode="auto">
          <a:xfrm>
            <a:off x="5780088" y="44624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a:t>
            </a:r>
          </a:p>
        </p:txBody>
      </p:sp>
      <p:sp>
        <p:nvSpPr>
          <p:cNvPr id="13329" name="Text Box 27"/>
          <p:cNvSpPr txBox="1">
            <a:spLocks noChangeArrowheads="1"/>
          </p:cNvSpPr>
          <p:nvPr/>
        </p:nvSpPr>
        <p:spPr bwMode="auto">
          <a:xfrm>
            <a:off x="6140450" y="44624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t>
            </a:r>
          </a:p>
        </p:txBody>
      </p:sp>
      <p:sp>
        <p:nvSpPr>
          <p:cNvPr id="13330" name="Text Box 28"/>
          <p:cNvSpPr txBox="1">
            <a:spLocks noChangeArrowheads="1"/>
          </p:cNvSpPr>
          <p:nvPr/>
        </p:nvSpPr>
        <p:spPr bwMode="auto">
          <a:xfrm>
            <a:off x="6396038" y="446246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m-1</a:t>
            </a:r>
          </a:p>
        </p:txBody>
      </p:sp>
      <p:sp>
        <p:nvSpPr>
          <p:cNvPr id="13331" name="Text Box 29"/>
          <p:cNvSpPr txBox="1">
            <a:spLocks noChangeArrowheads="1"/>
          </p:cNvSpPr>
          <p:nvPr/>
        </p:nvSpPr>
        <p:spPr bwMode="auto">
          <a:xfrm>
            <a:off x="6805613" y="4462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m</a:t>
            </a:r>
          </a:p>
        </p:txBody>
      </p:sp>
      <p:sp>
        <p:nvSpPr>
          <p:cNvPr id="13332" name="Text Box 30"/>
          <p:cNvSpPr txBox="1">
            <a:spLocks noChangeArrowheads="1"/>
          </p:cNvSpPr>
          <p:nvPr/>
        </p:nvSpPr>
        <p:spPr bwMode="auto">
          <a:xfrm>
            <a:off x="7096125" y="4462463"/>
            <a:ext cx="619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m+1</a:t>
            </a:r>
          </a:p>
        </p:txBody>
      </p:sp>
      <p:sp>
        <p:nvSpPr>
          <p:cNvPr id="13333" name="Text Box 31"/>
          <p:cNvSpPr txBox="1">
            <a:spLocks noChangeArrowheads="1"/>
          </p:cNvSpPr>
          <p:nvPr/>
        </p:nvSpPr>
        <p:spPr bwMode="auto">
          <a:xfrm>
            <a:off x="7605713" y="4462463"/>
            <a:ext cx="355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tr-TR" altLang="en-US"/>
              <a:t>...</a:t>
            </a:r>
            <a:endParaRPr lang="en-US" altLang="en-US"/>
          </a:p>
        </p:txBody>
      </p:sp>
      <p:sp>
        <p:nvSpPr>
          <p:cNvPr id="13334" name="Text Box 32"/>
          <p:cNvSpPr txBox="1">
            <a:spLocks noChangeArrowheads="1"/>
          </p:cNvSpPr>
          <p:nvPr/>
        </p:nvSpPr>
        <p:spPr bwMode="auto">
          <a:xfrm>
            <a:off x="7907338" y="4462463"/>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r>
              <a:rPr lang="en-US" altLang="en-US"/>
              <a:t>M</a:t>
            </a:r>
          </a:p>
        </p:txBody>
      </p:sp>
      <p:cxnSp>
        <p:nvCxnSpPr>
          <p:cNvPr id="13335" name="AutoShape 33"/>
          <p:cNvCxnSpPr>
            <a:cxnSpLocks noChangeShapeType="1"/>
            <a:stCxn id="13321" idx="2"/>
            <a:endCxn id="13370" idx="0"/>
          </p:cNvCxnSpPr>
          <p:nvPr/>
        </p:nvCxnSpPr>
        <p:spPr bwMode="auto">
          <a:xfrm flipH="1">
            <a:off x="4881563" y="2568575"/>
            <a:ext cx="944562" cy="1511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6" name="AutoShape 34"/>
          <p:cNvCxnSpPr>
            <a:cxnSpLocks noChangeShapeType="1"/>
            <a:stCxn id="13322" idx="2"/>
            <a:endCxn id="13371" idx="0"/>
          </p:cNvCxnSpPr>
          <p:nvPr/>
        </p:nvCxnSpPr>
        <p:spPr bwMode="auto">
          <a:xfrm flipH="1">
            <a:off x="5241925" y="2728913"/>
            <a:ext cx="889000" cy="13509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7" name="AutoShape 35"/>
          <p:cNvCxnSpPr>
            <a:cxnSpLocks noChangeShapeType="1"/>
            <a:stCxn id="13342" idx="2"/>
            <a:endCxn id="13374" idx="0"/>
          </p:cNvCxnSpPr>
          <p:nvPr/>
        </p:nvCxnSpPr>
        <p:spPr bwMode="auto">
          <a:xfrm flipH="1">
            <a:off x="6321425" y="2468563"/>
            <a:ext cx="76200" cy="1611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8" name="AutoShape 36"/>
          <p:cNvCxnSpPr>
            <a:cxnSpLocks noChangeShapeType="1"/>
            <a:stCxn id="13323" idx="2"/>
            <a:endCxn id="13371" idx="0"/>
          </p:cNvCxnSpPr>
          <p:nvPr/>
        </p:nvCxnSpPr>
        <p:spPr bwMode="auto">
          <a:xfrm flipH="1">
            <a:off x="5241925" y="2705100"/>
            <a:ext cx="1368425" cy="1374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9" name="AutoShape 37"/>
          <p:cNvCxnSpPr>
            <a:cxnSpLocks noChangeShapeType="1"/>
            <a:stCxn id="13324" idx="2"/>
            <a:endCxn id="13374" idx="0"/>
          </p:cNvCxnSpPr>
          <p:nvPr/>
        </p:nvCxnSpPr>
        <p:spPr bwMode="auto">
          <a:xfrm flipH="1">
            <a:off x="6321425" y="2682875"/>
            <a:ext cx="808038" cy="1397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40" name="Text Box 38"/>
          <p:cNvSpPr txBox="1">
            <a:spLocks noChangeArrowheads="1"/>
          </p:cNvSpPr>
          <p:nvPr/>
        </p:nvSpPr>
        <p:spPr bwMode="auto">
          <a:xfrm>
            <a:off x="4748213" y="4919663"/>
            <a:ext cx="3302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tLang="en-US"/>
              <a:t>Many-to-one mapping function</a:t>
            </a:r>
          </a:p>
          <a:p>
            <a:pPr algn="ctr" eaLnBrk="1" hangingPunct="1"/>
            <a:r>
              <a:rPr lang="en-US" altLang="en-US"/>
              <a:t>m=</a:t>
            </a:r>
            <a:r>
              <a:rPr lang="tr-TR" altLang="en-US"/>
              <a:t>h</a:t>
            </a:r>
            <a:r>
              <a:rPr lang="en-US" altLang="en-US"/>
              <a:t>(a</a:t>
            </a:r>
            <a:r>
              <a:rPr lang="en-US" altLang="en-US" baseline="-25000"/>
              <a:t>k</a:t>
            </a:r>
            <a:r>
              <a:rPr lang="en-US" altLang="en-US"/>
              <a:t>); </a:t>
            </a:r>
          </a:p>
          <a:p>
            <a:pPr eaLnBrk="1" hangingPunct="1"/>
            <a:r>
              <a:rPr lang="en-US" altLang="en-US"/>
              <a:t>m is the hash value; </a:t>
            </a:r>
          </a:p>
          <a:p>
            <a:pPr eaLnBrk="1" hangingPunct="1"/>
            <a:r>
              <a:rPr lang="en-US" altLang="en-US"/>
              <a:t>a</a:t>
            </a:r>
            <a:r>
              <a:rPr lang="en-US" altLang="en-US" baseline="-25000"/>
              <a:t>k</a:t>
            </a:r>
            <a:r>
              <a:rPr lang="en-US" altLang="en-US"/>
              <a:t> is the key.  </a:t>
            </a:r>
          </a:p>
        </p:txBody>
      </p:sp>
      <p:sp>
        <p:nvSpPr>
          <p:cNvPr id="13341" name="Text Box 39"/>
          <p:cNvSpPr txBox="1">
            <a:spLocks noChangeArrowheads="1"/>
          </p:cNvSpPr>
          <p:nvPr/>
        </p:nvSpPr>
        <p:spPr bwMode="auto">
          <a:xfrm>
            <a:off x="5715000" y="1828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tr-TR" altLang="en-US"/>
              <a:t>A</a:t>
            </a:r>
            <a:endParaRPr lang="en-US" altLang="en-US"/>
          </a:p>
        </p:txBody>
      </p:sp>
      <p:sp>
        <p:nvSpPr>
          <p:cNvPr id="13342" name="Text Box 42"/>
          <p:cNvSpPr txBox="1">
            <a:spLocks noChangeArrowheads="1"/>
          </p:cNvSpPr>
          <p:nvPr/>
        </p:nvSpPr>
        <p:spPr bwMode="auto">
          <a:xfrm>
            <a:off x="6210300" y="210185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a:t>
            </a:r>
            <a:r>
              <a:rPr lang="en-US" altLang="en-US" baseline="-25000"/>
              <a:t>3</a:t>
            </a:r>
            <a:endParaRPr lang="en-US" altLang="en-US"/>
          </a:p>
        </p:txBody>
      </p:sp>
      <p:sp>
        <p:nvSpPr>
          <p:cNvPr id="13343" name="Text Box 43"/>
          <p:cNvSpPr txBox="1">
            <a:spLocks noChangeArrowheads="1"/>
          </p:cNvSpPr>
          <p:nvPr/>
        </p:nvSpPr>
        <p:spPr bwMode="auto">
          <a:xfrm>
            <a:off x="6691313" y="2462213"/>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a:t>
            </a:r>
            <a:r>
              <a:rPr lang="en-US" altLang="en-US" baseline="-25000"/>
              <a:t>6</a:t>
            </a:r>
            <a:endParaRPr lang="en-US" altLang="en-US"/>
          </a:p>
        </p:txBody>
      </p:sp>
      <p:sp>
        <p:nvSpPr>
          <p:cNvPr id="13344" name="Text Box 44"/>
          <p:cNvSpPr txBox="1">
            <a:spLocks noChangeArrowheads="1"/>
          </p:cNvSpPr>
          <p:nvPr/>
        </p:nvSpPr>
        <p:spPr bwMode="auto">
          <a:xfrm>
            <a:off x="6750050" y="190658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a:t>
            </a:r>
            <a:r>
              <a:rPr lang="en-US" altLang="en-US" baseline="-25000"/>
              <a:t>K</a:t>
            </a:r>
            <a:endParaRPr lang="en-US" altLang="en-US"/>
          </a:p>
        </p:txBody>
      </p:sp>
      <p:sp>
        <p:nvSpPr>
          <p:cNvPr id="13345" name="Text Box 45"/>
          <p:cNvSpPr txBox="1">
            <a:spLocks noChangeArrowheads="1"/>
          </p:cNvSpPr>
          <p:nvPr/>
        </p:nvSpPr>
        <p:spPr bwMode="auto">
          <a:xfrm>
            <a:off x="6334125" y="1906588"/>
            <a:ext cx="382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a:t>
            </a:r>
            <a:r>
              <a:rPr lang="en-US" altLang="en-US" baseline="-25000"/>
              <a:t>k</a:t>
            </a:r>
            <a:endParaRPr lang="en-US" altLang="en-US"/>
          </a:p>
        </p:txBody>
      </p:sp>
      <p:cxnSp>
        <p:nvCxnSpPr>
          <p:cNvPr id="13346" name="AutoShape 46"/>
          <p:cNvCxnSpPr>
            <a:cxnSpLocks noChangeShapeType="1"/>
            <a:stCxn id="13343" idx="2"/>
            <a:endCxn id="13377" idx="0"/>
          </p:cNvCxnSpPr>
          <p:nvPr/>
        </p:nvCxnSpPr>
        <p:spPr bwMode="auto">
          <a:xfrm>
            <a:off x="6878638" y="2828925"/>
            <a:ext cx="522287" cy="1250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7" name="AutoShape 47"/>
          <p:cNvCxnSpPr>
            <a:cxnSpLocks noChangeShapeType="1"/>
            <a:stCxn id="13345" idx="2"/>
            <a:endCxn id="13376" idx="0"/>
          </p:cNvCxnSpPr>
          <p:nvPr/>
        </p:nvCxnSpPr>
        <p:spPr bwMode="auto">
          <a:xfrm>
            <a:off x="6526213" y="2273300"/>
            <a:ext cx="514350" cy="1806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8" name="AutoShape 48"/>
          <p:cNvCxnSpPr>
            <a:cxnSpLocks noChangeShapeType="1"/>
            <a:stCxn id="13344" idx="2"/>
            <a:endCxn id="13378" idx="0"/>
          </p:cNvCxnSpPr>
          <p:nvPr/>
        </p:nvCxnSpPr>
        <p:spPr bwMode="auto">
          <a:xfrm>
            <a:off x="6959600" y="2273300"/>
            <a:ext cx="801688" cy="1806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49" name="Text Box 49"/>
          <p:cNvSpPr txBox="1">
            <a:spLocks noChangeArrowheads="1"/>
          </p:cNvSpPr>
          <p:nvPr/>
        </p:nvSpPr>
        <p:spPr bwMode="auto">
          <a:xfrm>
            <a:off x="6521450" y="19272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t>
            </a:r>
          </a:p>
        </p:txBody>
      </p:sp>
      <p:cxnSp>
        <p:nvCxnSpPr>
          <p:cNvPr id="13350" name="AutoShape 50"/>
          <p:cNvCxnSpPr>
            <a:cxnSpLocks noChangeShapeType="1"/>
            <a:stCxn id="13349" idx="2"/>
            <a:endCxn id="13379" idx="0"/>
          </p:cNvCxnSpPr>
          <p:nvPr/>
        </p:nvCxnSpPr>
        <p:spPr bwMode="auto">
          <a:xfrm>
            <a:off x="6727825" y="2293938"/>
            <a:ext cx="1392238" cy="17859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1" name="Text Box 51"/>
          <p:cNvSpPr txBox="1">
            <a:spLocks noChangeArrowheads="1"/>
          </p:cNvSpPr>
          <p:nvPr/>
        </p:nvSpPr>
        <p:spPr bwMode="auto">
          <a:xfrm>
            <a:off x="7177088" y="213995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t>
            </a:r>
          </a:p>
        </p:txBody>
      </p:sp>
      <p:cxnSp>
        <p:nvCxnSpPr>
          <p:cNvPr id="13352" name="AutoShape 52"/>
          <p:cNvCxnSpPr>
            <a:cxnSpLocks noChangeShapeType="1"/>
            <a:stCxn id="13351" idx="2"/>
            <a:endCxn id="13379" idx="0"/>
          </p:cNvCxnSpPr>
          <p:nvPr/>
        </p:nvCxnSpPr>
        <p:spPr bwMode="auto">
          <a:xfrm>
            <a:off x="7383463" y="2506663"/>
            <a:ext cx="736600" cy="15732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3" name="Text Box 53"/>
          <p:cNvSpPr txBox="1">
            <a:spLocks noChangeArrowheads="1"/>
          </p:cNvSpPr>
          <p:nvPr/>
        </p:nvSpPr>
        <p:spPr bwMode="auto">
          <a:xfrm>
            <a:off x="5849938" y="20034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a:t>…</a:t>
            </a:r>
          </a:p>
        </p:txBody>
      </p:sp>
      <p:cxnSp>
        <p:nvCxnSpPr>
          <p:cNvPr id="13354" name="AutoShape 54"/>
          <p:cNvCxnSpPr>
            <a:cxnSpLocks noChangeShapeType="1"/>
            <a:stCxn id="13353" idx="2"/>
            <a:endCxn id="13374" idx="0"/>
          </p:cNvCxnSpPr>
          <p:nvPr/>
        </p:nvCxnSpPr>
        <p:spPr bwMode="auto">
          <a:xfrm>
            <a:off x="6056313" y="2370138"/>
            <a:ext cx="265112" cy="17097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5" name="Text Box 55"/>
          <p:cNvSpPr txBox="1">
            <a:spLocks noChangeArrowheads="1"/>
          </p:cNvSpPr>
          <p:nvPr/>
        </p:nvSpPr>
        <p:spPr bwMode="auto">
          <a:xfrm>
            <a:off x="501650" y="1265238"/>
            <a:ext cx="3903663"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en-US" altLang="en-US" b="0"/>
              <a:t>Here, the data size, </a:t>
            </a:r>
            <a:r>
              <a:rPr lang="en-US" altLang="en-US" b="0" i="1"/>
              <a:t>K</a:t>
            </a:r>
            <a:r>
              <a:rPr lang="en-US" altLang="en-US" b="0"/>
              <a:t>, is much greater than the size of the array, </a:t>
            </a:r>
            <a:r>
              <a:rPr lang="en-US" altLang="en-US" b="0" i="1"/>
              <a:t>M</a:t>
            </a:r>
            <a:r>
              <a:rPr lang="en-US" altLang="en-US" b="0"/>
              <a:t> or </a:t>
            </a:r>
          </a:p>
          <a:p>
            <a:pPr eaLnBrk="1" hangingPunct="1"/>
            <a:r>
              <a:rPr lang="en-US" altLang="en-US" b="0"/>
              <a:t>	</a:t>
            </a:r>
            <a:r>
              <a:rPr lang="en-US" altLang="en-US" i="1">
                <a:solidFill>
                  <a:srgbClr val="FF0000"/>
                </a:solidFill>
              </a:rPr>
              <a:t>K</a:t>
            </a:r>
            <a:r>
              <a:rPr lang="en-US" altLang="en-US">
                <a:solidFill>
                  <a:srgbClr val="FF0000"/>
                </a:solidFill>
              </a:rPr>
              <a:t> &gt;&gt; </a:t>
            </a:r>
            <a:r>
              <a:rPr lang="en-US" altLang="en-US" i="1">
                <a:solidFill>
                  <a:srgbClr val="FF0000"/>
                </a:solidFill>
              </a:rPr>
              <a:t>M</a:t>
            </a:r>
            <a:r>
              <a:rPr lang="en-US" altLang="en-US" b="0"/>
              <a:t>.</a:t>
            </a:r>
          </a:p>
          <a:p>
            <a:pPr eaLnBrk="1" hangingPunct="1"/>
            <a:r>
              <a:rPr lang="tr-TR" altLang="en-US" b="0"/>
              <a:t>Hence, several keys may get mapped to the same array cell according</a:t>
            </a:r>
            <a:r>
              <a:rPr lang="en-US" altLang="en-US" b="0"/>
              <a:t> </a:t>
            </a:r>
            <a:r>
              <a:rPr lang="tr-TR" altLang="en-US" b="0"/>
              <a:t>to the given </a:t>
            </a:r>
            <a:r>
              <a:rPr lang="tr-TR" altLang="en-US" b="0" i="1"/>
              <a:t>many-to-one</a:t>
            </a:r>
            <a:r>
              <a:rPr lang="tr-TR" altLang="en-US" b="0"/>
              <a:t> mapping mechanism.</a:t>
            </a:r>
          </a:p>
          <a:p>
            <a:pPr eaLnBrk="1" hangingPunct="1"/>
            <a:r>
              <a:rPr lang="tr-TR" altLang="en-US" b="0"/>
              <a:t>The mapping mechanism used is called the </a:t>
            </a:r>
            <a:r>
              <a:rPr lang="tr-TR" altLang="en-US" b="0">
                <a:solidFill>
                  <a:srgbClr val="FF0000"/>
                </a:solidFill>
              </a:rPr>
              <a:t>hash function</a:t>
            </a:r>
            <a:r>
              <a:rPr lang="tr-TR" altLang="en-US" b="0"/>
              <a:t>.</a:t>
            </a:r>
          </a:p>
          <a:p>
            <a:pPr eaLnBrk="1" hangingPunct="1"/>
            <a:r>
              <a:rPr lang="tr-TR" altLang="en-US" b="0"/>
              <a:t>The attempt to “hash” a key to an </a:t>
            </a:r>
            <a:r>
              <a:rPr lang="en-US" altLang="en-US" b="0"/>
              <a:t>occupi</a:t>
            </a:r>
            <a:r>
              <a:rPr lang="tr-TR" altLang="en-US" b="0"/>
              <a:t>ed location of the hash table due to the many-to-one nature of the hash function is called a </a:t>
            </a:r>
            <a:r>
              <a:rPr lang="tr-TR" altLang="en-US" b="0" i="1">
                <a:solidFill>
                  <a:srgbClr val="FF0000"/>
                </a:solidFill>
              </a:rPr>
              <a:t>collision</a:t>
            </a:r>
            <a:r>
              <a:rPr lang="tr-TR" altLang="en-US" b="0"/>
              <a:t>.   </a:t>
            </a:r>
          </a:p>
          <a:p>
            <a:pPr eaLnBrk="1" hangingPunct="1"/>
            <a:r>
              <a:rPr lang="tr-TR" altLang="en-US" b="0"/>
              <a:t>Following the discussion regarding hash functions, we will discuss strategies about how to avoid and resolve collisions.</a:t>
            </a:r>
            <a:endParaRPr lang="en-US" altLang="en-US" b="0" i="1"/>
          </a:p>
        </p:txBody>
      </p:sp>
      <p:cxnSp>
        <p:nvCxnSpPr>
          <p:cNvPr id="13356" name="AutoShape 56"/>
          <p:cNvCxnSpPr>
            <a:cxnSpLocks noChangeShapeType="1"/>
            <a:stCxn id="13351" idx="2"/>
            <a:endCxn id="13377" idx="0"/>
          </p:cNvCxnSpPr>
          <p:nvPr/>
        </p:nvCxnSpPr>
        <p:spPr bwMode="auto">
          <a:xfrm>
            <a:off x="7383463" y="2506663"/>
            <a:ext cx="17462" cy="15732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7" name="AutoShape 57"/>
          <p:cNvCxnSpPr>
            <a:cxnSpLocks noChangeShapeType="1"/>
            <a:stCxn id="13351" idx="2"/>
            <a:endCxn id="13370" idx="0"/>
          </p:cNvCxnSpPr>
          <p:nvPr/>
        </p:nvCxnSpPr>
        <p:spPr bwMode="auto">
          <a:xfrm flipH="1">
            <a:off x="4881563" y="2506663"/>
            <a:ext cx="2501900" cy="15732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8" name="AutoShape 58"/>
          <p:cNvCxnSpPr>
            <a:cxnSpLocks noChangeShapeType="1"/>
            <a:stCxn id="13349" idx="2"/>
            <a:endCxn id="13370" idx="0"/>
          </p:cNvCxnSpPr>
          <p:nvPr/>
        </p:nvCxnSpPr>
        <p:spPr bwMode="auto">
          <a:xfrm flipH="1">
            <a:off x="4881563" y="2293938"/>
            <a:ext cx="1846262" cy="17859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9" name="AutoShape 59"/>
          <p:cNvCxnSpPr>
            <a:cxnSpLocks noChangeShapeType="1"/>
            <a:stCxn id="13353" idx="2"/>
            <a:endCxn id="13376" idx="0"/>
          </p:cNvCxnSpPr>
          <p:nvPr/>
        </p:nvCxnSpPr>
        <p:spPr bwMode="auto">
          <a:xfrm>
            <a:off x="6056313" y="2370138"/>
            <a:ext cx="984250" cy="17097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0" name="AutoShape 60"/>
          <p:cNvCxnSpPr>
            <a:cxnSpLocks noChangeShapeType="1"/>
            <a:stCxn id="13353" idx="2"/>
            <a:endCxn id="13371" idx="0"/>
          </p:cNvCxnSpPr>
          <p:nvPr/>
        </p:nvCxnSpPr>
        <p:spPr bwMode="auto">
          <a:xfrm flipH="1">
            <a:off x="5241925" y="2370138"/>
            <a:ext cx="814388" cy="17097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1" name="AutoShape 61"/>
          <p:cNvCxnSpPr>
            <a:cxnSpLocks noChangeShapeType="1"/>
            <a:stCxn id="13353" idx="2"/>
            <a:endCxn id="13378" idx="0"/>
          </p:cNvCxnSpPr>
          <p:nvPr/>
        </p:nvCxnSpPr>
        <p:spPr bwMode="auto">
          <a:xfrm>
            <a:off x="6056313" y="2370138"/>
            <a:ext cx="1704975" cy="17097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2" name="AutoShape 62"/>
          <p:cNvCxnSpPr>
            <a:cxnSpLocks noChangeShapeType="1"/>
            <a:stCxn id="13349" idx="2"/>
            <a:endCxn id="13375" idx="0"/>
          </p:cNvCxnSpPr>
          <p:nvPr/>
        </p:nvCxnSpPr>
        <p:spPr bwMode="auto">
          <a:xfrm flipH="1">
            <a:off x="6680200" y="2293938"/>
            <a:ext cx="47625" cy="17859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3" name="AutoShape 63"/>
          <p:cNvCxnSpPr>
            <a:cxnSpLocks noChangeShapeType="1"/>
            <a:stCxn id="13351" idx="2"/>
            <a:endCxn id="13375" idx="0"/>
          </p:cNvCxnSpPr>
          <p:nvPr/>
        </p:nvCxnSpPr>
        <p:spPr bwMode="auto">
          <a:xfrm flipH="1">
            <a:off x="6680200" y="2506663"/>
            <a:ext cx="703263" cy="15732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4" name="AutoShape 64"/>
          <p:cNvCxnSpPr>
            <a:cxnSpLocks noChangeShapeType="1"/>
            <a:stCxn id="13349" idx="2"/>
            <a:endCxn id="13373" idx="0"/>
          </p:cNvCxnSpPr>
          <p:nvPr/>
        </p:nvCxnSpPr>
        <p:spPr bwMode="auto">
          <a:xfrm flipH="1">
            <a:off x="5961063" y="2293938"/>
            <a:ext cx="766762" cy="17859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5" name="AutoShape 65"/>
          <p:cNvCxnSpPr>
            <a:cxnSpLocks noChangeShapeType="1"/>
            <a:stCxn id="13353" idx="2"/>
            <a:endCxn id="13373" idx="0"/>
          </p:cNvCxnSpPr>
          <p:nvPr/>
        </p:nvCxnSpPr>
        <p:spPr bwMode="auto">
          <a:xfrm flipH="1">
            <a:off x="5961063" y="2370138"/>
            <a:ext cx="95250" cy="17097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6" name="AutoShape 66"/>
          <p:cNvCxnSpPr>
            <a:cxnSpLocks noChangeShapeType="1"/>
            <a:stCxn id="13351" idx="2"/>
            <a:endCxn id="13372" idx="0"/>
          </p:cNvCxnSpPr>
          <p:nvPr/>
        </p:nvCxnSpPr>
        <p:spPr bwMode="auto">
          <a:xfrm flipH="1">
            <a:off x="5600700" y="2506663"/>
            <a:ext cx="1782763" cy="15732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7" name="AutoShape 67"/>
          <p:cNvCxnSpPr>
            <a:cxnSpLocks noChangeShapeType="1"/>
            <a:stCxn id="13349" idx="2"/>
            <a:endCxn id="13372" idx="0"/>
          </p:cNvCxnSpPr>
          <p:nvPr/>
        </p:nvCxnSpPr>
        <p:spPr bwMode="auto">
          <a:xfrm flipH="1">
            <a:off x="5600700" y="2293938"/>
            <a:ext cx="1127125" cy="17859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8" name="AutoShape 68"/>
          <p:cNvCxnSpPr>
            <a:cxnSpLocks noChangeShapeType="1"/>
            <a:stCxn id="13320" idx="6"/>
            <a:endCxn id="13376" idx="0"/>
          </p:cNvCxnSpPr>
          <p:nvPr/>
        </p:nvCxnSpPr>
        <p:spPr bwMode="auto">
          <a:xfrm flipH="1">
            <a:off x="7040563" y="2470150"/>
            <a:ext cx="547687" cy="1609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69" name="Text Box 69"/>
          <p:cNvSpPr txBox="1">
            <a:spLocks noChangeArrowheads="1"/>
          </p:cNvSpPr>
          <p:nvPr/>
        </p:nvSpPr>
        <p:spPr bwMode="auto">
          <a:xfrm>
            <a:off x="4403725" y="40671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r>
              <a:rPr lang="tr-TR" altLang="en-US"/>
              <a:t>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40321</TotalTime>
  <Words>2026</Words>
  <Application>Microsoft Office PowerPoint</Application>
  <PresentationFormat>On-screen Show (4:3)</PresentationFormat>
  <Paragraphs>636</Paragraphs>
  <Slides>36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4" baseType="lpstr">
      <vt:lpstr>Arial</vt:lpstr>
      <vt:lpstr>Arial Unicode MS</vt:lpstr>
      <vt:lpstr>Symbol</vt:lpstr>
      <vt:lpstr>Times New Roman</vt:lpstr>
      <vt:lpstr>Default Design</vt:lpstr>
      <vt:lpstr>Equation</vt:lpstr>
      <vt:lpstr>Bitmap Image</vt:lpstr>
      <vt:lpstr>Microsoft Equation 3.0</vt:lpstr>
      <vt:lpstr>Data Structures – Week #7</vt:lpstr>
      <vt:lpstr>Outline</vt:lpstr>
      <vt:lpstr>Hashing</vt:lpstr>
      <vt:lpstr>Motivation for Hashing</vt:lpstr>
      <vt:lpstr>Motivation for Hashing</vt:lpstr>
      <vt:lpstr>Motivation for Hashing</vt:lpstr>
      <vt:lpstr>Underlying Idea</vt:lpstr>
      <vt:lpstr>Underlying Idea</vt:lpstr>
      <vt:lpstr>Hash Tables</vt:lpstr>
      <vt:lpstr>Hash Functions</vt:lpstr>
      <vt:lpstr>Making a Hash Function</vt:lpstr>
      <vt:lpstr>Examples to Hash Functions</vt:lpstr>
      <vt:lpstr>A Hash Function</vt:lpstr>
      <vt:lpstr>Another Hash Function</vt:lpstr>
      <vt:lpstr>Horner’s Rule</vt:lpstr>
      <vt:lpstr>Hash Functions for Integer Keys</vt:lpstr>
      <vt:lpstr>More Examples to Hash Functions…</vt:lpstr>
      <vt:lpstr>More Examples to Hash Functions…</vt:lpstr>
      <vt:lpstr>More Examples to Hash Functions…</vt:lpstr>
      <vt:lpstr>Separate Chaining</vt:lpstr>
      <vt:lpstr>Open Addressing (Closed Hashing)</vt:lpstr>
      <vt:lpstr>Analysis of Open Addressing</vt:lpstr>
      <vt:lpstr>Cost of Unsuccessful Search &amp; Insert </vt:lpstr>
      <vt:lpstr>Cost of Unsuccessful Search &amp; Insert </vt:lpstr>
      <vt:lpstr>Cost of Unsuccessful Search &amp; Insert </vt:lpstr>
      <vt:lpstr>Cost of Successful Search  </vt:lpstr>
      <vt:lpstr>Cost of Successful Search  </vt:lpstr>
      <vt:lpstr>Resolving Collisions in Hash Tables</vt:lpstr>
      <vt:lpstr>Linear Probing </vt:lpstr>
      <vt:lpstr>Linear Probing: Example </vt:lpstr>
      <vt:lpstr>Quadratic Probing</vt:lpstr>
      <vt:lpstr> Quadratic Probing: Example </vt:lpstr>
      <vt:lpstr>Double Hashing</vt:lpstr>
      <vt:lpstr>Selecting the second Hash Function</vt:lpstr>
      <vt:lpstr>Double Hashing: Example </vt:lpstr>
      <vt:lpstr>Rehashing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 Week #1</dc:title>
  <dc:creator>PINAR TUMER</dc:creator>
  <cp:lastModifiedBy>borahantumer</cp:lastModifiedBy>
  <cp:revision>325</cp:revision>
  <dcterms:created xsi:type="dcterms:W3CDTF">2005-09-19T13:51:52Z</dcterms:created>
  <dcterms:modified xsi:type="dcterms:W3CDTF">2021-01-11T12:48:09Z</dcterms:modified>
</cp:coreProperties>
</file>