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DAB6A-D7E4-064B-9804-FF10BDACD58F}" v="5" dt="2023-05-25T19:52:24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17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8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897" r:id="rId6"/>
    <p:sldLayoutId id="2147483893" r:id="rId7"/>
    <p:sldLayoutId id="2147483894" r:id="rId8"/>
    <p:sldLayoutId id="2147483895" r:id="rId9"/>
    <p:sldLayoutId id="2147483896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4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Freeform: Shape 4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50A8A-6685-2143-AC73-3270143B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Mehmet SUNGUR</a:t>
            </a:r>
          </a:p>
          <a:p>
            <a:r>
              <a:rPr lang="en-US" sz="1600" i="1" dirty="0"/>
              <a:t>Aug 13, 2023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BE96EAD9-B218-420D-F71D-B9D7948E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727132"/>
            <a:ext cx="6408836" cy="32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7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29" name="Rectangle 922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31" name="Rectangle 923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33" name="Rectangle 923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S3 Encryption</a:t>
            </a:r>
          </a:p>
        </p:txBody>
      </p:sp>
      <p:sp>
        <p:nvSpPr>
          <p:cNvPr id="9235" name="Rectangle 923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18" name="Picture 2" descr="Everything an programmer needs to know about S3">
            <a:extLst>
              <a:ext uri="{FF2B5EF4-FFF2-40B4-BE49-F238E27FC236}">
                <a16:creationId xmlns:a16="http://schemas.microsoft.com/office/drawing/2014/main" id="{174967AE-19F2-3720-2EA9-47168168A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4" r="-2" b="-2"/>
          <a:stretch/>
        </p:blipFill>
        <p:spPr bwMode="auto">
          <a:xfrm>
            <a:off x="626850" y="2168134"/>
            <a:ext cx="4289773" cy="26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8924" y="2011680"/>
            <a:ext cx="7443684" cy="4846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Encryption in Transit: Bucket’ lar arası veri </a:t>
            </a:r>
            <a:r>
              <a:rPr lang="en-US" sz="1300" dirty="0" err="1"/>
              <a:t>gönderimi</a:t>
            </a:r>
            <a:r>
              <a:rPr lang="en-US" sz="1300" dirty="0"/>
              <a:t> için kullanılan </a:t>
            </a:r>
            <a:r>
              <a:rPr lang="en-US" sz="1300" dirty="0" err="1"/>
              <a:t>yapıdır</a:t>
            </a:r>
            <a:r>
              <a:rPr lang="en-US" sz="130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SSL/TLS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HTTPS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Encryption at Rest: Server-Side Encryption: Server </a:t>
            </a:r>
            <a:r>
              <a:rPr lang="en-US" sz="1300" dirty="0" err="1"/>
              <a:t>taraflı</a:t>
            </a:r>
            <a:r>
              <a:rPr lang="en-US" sz="1300" dirty="0"/>
              <a:t> </a:t>
            </a:r>
            <a:r>
              <a:rPr lang="en-US" sz="1300" dirty="0" err="1"/>
              <a:t>şifrelemeyi</a:t>
            </a:r>
            <a:r>
              <a:rPr lang="en-US" sz="1300" dirty="0"/>
              <a:t> ifade eder.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SSE-S3: AES 256-bit encryption ile kullanılır.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SSE-KMS: AWS Key Management Service-managed keys: KMS </a:t>
            </a:r>
            <a:r>
              <a:rPr lang="en-US" sz="1100" dirty="0" err="1"/>
              <a:t>anahtar</a:t>
            </a:r>
            <a:r>
              <a:rPr lang="en-US" sz="1100" dirty="0"/>
              <a:t> yönetim </a:t>
            </a:r>
            <a:r>
              <a:rPr lang="en-US" sz="1100" dirty="0" err="1"/>
              <a:t>hizmetidir</a:t>
            </a:r>
            <a:r>
              <a:rPr lang="en-US" sz="110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SSE-C: Customer-provided keys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Sunucu</a:t>
            </a:r>
            <a:r>
              <a:rPr lang="en-US" sz="1100" dirty="0"/>
              <a:t> </a:t>
            </a:r>
            <a:r>
              <a:rPr lang="en-US" sz="1100" dirty="0" err="1"/>
              <a:t>taraflı</a:t>
            </a:r>
            <a:r>
              <a:rPr lang="en-US" sz="1100" dirty="0"/>
              <a:t> </a:t>
            </a:r>
            <a:r>
              <a:rPr lang="en-US" sz="1100" dirty="0" err="1"/>
              <a:t>şifreleme</a:t>
            </a:r>
            <a:r>
              <a:rPr lang="en-US" sz="1100" dirty="0"/>
              <a:t> iki şekilde </a:t>
            </a:r>
            <a:r>
              <a:rPr lang="en-US" sz="1100" dirty="0" err="1"/>
              <a:t>yapılmaktadır</a:t>
            </a:r>
            <a:r>
              <a:rPr lang="en-US" sz="1100" dirty="0"/>
              <a:t>. Console ve Bucket Policy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Console tarafından yapılması </a:t>
            </a:r>
            <a:r>
              <a:rPr lang="en-US" sz="1100" dirty="0" err="1"/>
              <a:t>istenirse</a:t>
            </a:r>
            <a:r>
              <a:rPr lang="en-US" sz="1100" dirty="0"/>
              <a:t>;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x-</a:t>
            </a:r>
            <a:r>
              <a:rPr lang="en-US" sz="1100" dirty="0" err="1"/>
              <a:t>amz</a:t>
            </a:r>
            <a:r>
              <a:rPr lang="en-US" sz="1100" dirty="0"/>
              <a:t>-server-side-encryption </a:t>
            </a:r>
            <a:r>
              <a:rPr lang="en-US" sz="1100" dirty="0" err="1"/>
              <a:t>parametresi</a:t>
            </a:r>
            <a:r>
              <a:rPr lang="en-US" sz="1100" dirty="0"/>
              <a:t> kullanılır.</a:t>
            </a:r>
          </a:p>
          <a:p>
            <a:pPr marL="1943100" lvl="3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x-</a:t>
            </a:r>
            <a:r>
              <a:rPr lang="en-US" sz="1000" dirty="0" err="1"/>
              <a:t>amz</a:t>
            </a:r>
            <a:r>
              <a:rPr lang="en-US" sz="1000" dirty="0"/>
              <a:t>-server-side-encryption: AES256</a:t>
            </a:r>
          </a:p>
          <a:p>
            <a:pPr marL="1943100" lvl="3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x-</a:t>
            </a:r>
            <a:r>
              <a:rPr lang="en-US" sz="1000" dirty="0" err="1"/>
              <a:t>amz</a:t>
            </a:r>
            <a:r>
              <a:rPr lang="en-US" sz="1000" dirty="0"/>
              <a:t>-server-side-encryption: </a:t>
            </a:r>
            <a:r>
              <a:rPr lang="en-US" sz="1000" dirty="0" err="1"/>
              <a:t>aws:kms</a:t>
            </a:r>
            <a:endParaRPr lang="en-US" sz="1000" dirty="0"/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Encryption at Rest: Client-Side Encryption: Kullanıcı </a:t>
            </a:r>
            <a:r>
              <a:rPr lang="en-US" sz="1300" dirty="0" err="1"/>
              <a:t>taraflı</a:t>
            </a:r>
            <a:r>
              <a:rPr lang="en-US" sz="1300" dirty="0"/>
              <a:t> </a:t>
            </a:r>
            <a:r>
              <a:rPr lang="en-US" sz="1300" dirty="0" err="1"/>
              <a:t>şifrelemeyi</a:t>
            </a:r>
            <a:r>
              <a:rPr lang="en-US" sz="1300" dirty="0"/>
              <a:t> ifade eder.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Kullanıcı olarak S3’ e </a:t>
            </a:r>
            <a:r>
              <a:rPr lang="en-US" sz="1100" dirty="0" err="1"/>
              <a:t>atacağınız</a:t>
            </a:r>
            <a:r>
              <a:rPr lang="en-US" sz="1100" dirty="0"/>
              <a:t> </a:t>
            </a:r>
            <a:r>
              <a:rPr lang="en-US" sz="1100" dirty="0" err="1"/>
              <a:t>veriyi</a:t>
            </a:r>
            <a:r>
              <a:rPr lang="en-US" sz="1100" dirty="0"/>
              <a:t> </a:t>
            </a:r>
            <a:r>
              <a:rPr lang="en-US" sz="1100" dirty="0" err="1"/>
              <a:t>şifreleyerek</a:t>
            </a:r>
            <a:r>
              <a:rPr lang="en-US" sz="1100" dirty="0"/>
              <a:t>. Bucket’ a </a:t>
            </a:r>
            <a:r>
              <a:rPr lang="en-US" sz="1100" dirty="0" err="1"/>
              <a:t>aktarabilirsiniz</a:t>
            </a:r>
            <a:r>
              <a:rPr lang="en-US" sz="110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4F235-4C53-0C91-9D7F-F7943071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24" y="4871386"/>
            <a:ext cx="3078623" cy="19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9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53" name="Rectangle 1025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5" name="Rectangle 1025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57" name="Rectangle 1025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S3 Performance Optimize</a:t>
            </a:r>
          </a:p>
        </p:txBody>
      </p:sp>
      <p:sp>
        <p:nvSpPr>
          <p:cNvPr id="10259" name="Rectangle 1025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8241" y="2018806"/>
            <a:ext cx="6754368" cy="4839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S3 </a:t>
            </a:r>
            <a:r>
              <a:rPr lang="en-US" sz="1400" dirty="0" err="1"/>
              <a:t>verilierni</a:t>
            </a:r>
            <a:r>
              <a:rPr lang="en-US" sz="1400" dirty="0"/>
              <a:t> upload </a:t>
            </a:r>
            <a:r>
              <a:rPr lang="en-US" sz="1400" dirty="0" err="1"/>
              <a:t>işlemi</a:t>
            </a:r>
            <a:r>
              <a:rPr lang="en-US" sz="1400" dirty="0"/>
              <a:t> sırasında </a:t>
            </a:r>
            <a:r>
              <a:rPr lang="en-US" sz="1400" dirty="0" err="1"/>
              <a:t>isterseniz</a:t>
            </a:r>
            <a:r>
              <a:rPr lang="en-US" sz="1400" dirty="0"/>
              <a:t> </a:t>
            </a:r>
            <a:r>
              <a:rPr lang="en-US" sz="1400" dirty="0" err="1"/>
              <a:t>parçalara</a:t>
            </a:r>
            <a:r>
              <a:rPr lang="en-US" sz="1400" dirty="0"/>
              <a:t> </a:t>
            </a:r>
            <a:r>
              <a:rPr lang="en-US" sz="1400" dirty="0" err="1"/>
              <a:t>ayırarak</a:t>
            </a:r>
            <a:r>
              <a:rPr lang="en-US" sz="1400" dirty="0"/>
              <a:t> paralel </a:t>
            </a:r>
            <a:r>
              <a:rPr lang="en-US" sz="1400" dirty="0" err="1"/>
              <a:t>gönderim</a:t>
            </a:r>
            <a:r>
              <a:rPr lang="en-US" sz="1400" dirty="0"/>
              <a:t> </a:t>
            </a:r>
            <a:r>
              <a:rPr lang="en-US" sz="1400" dirty="0" err="1"/>
              <a:t>sağlayabilirsiniz</a:t>
            </a:r>
            <a:r>
              <a:rPr lang="en-US" sz="140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Bu da </a:t>
            </a:r>
            <a:r>
              <a:rPr lang="en-US" sz="1400" dirty="0" err="1"/>
              <a:t>verimliliğinizi</a:t>
            </a:r>
            <a:r>
              <a:rPr lang="en-US" sz="1400" dirty="0"/>
              <a:t> </a:t>
            </a:r>
            <a:r>
              <a:rPr lang="en-US" sz="1400" dirty="0" err="1"/>
              <a:t>artırarak</a:t>
            </a:r>
            <a:r>
              <a:rPr lang="en-US" sz="1400" dirty="0"/>
              <a:t> daha </a:t>
            </a:r>
            <a:r>
              <a:rPr lang="en-US" sz="1400" dirty="0" err="1"/>
              <a:t>efektif</a:t>
            </a:r>
            <a:r>
              <a:rPr lang="en-US" sz="1400" dirty="0"/>
              <a:t> bir </a:t>
            </a:r>
            <a:r>
              <a:rPr lang="en-US" sz="1400" dirty="0" err="1"/>
              <a:t>yükleme</a:t>
            </a:r>
            <a:r>
              <a:rPr lang="en-US" sz="1400" dirty="0"/>
              <a:t> </a:t>
            </a:r>
            <a:r>
              <a:rPr lang="en-US" sz="1400" dirty="0" err="1"/>
              <a:t>yapmanızı</a:t>
            </a:r>
            <a:r>
              <a:rPr lang="en-US" sz="1400" dirty="0"/>
              <a:t> sağlar.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C00000"/>
                </a:solidFill>
              </a:rPr>
              <a:t>Sınavda</a:t>
            </a:r>
            <a:r>
              <a:rPr lang="en-US" sz="1400" b="1" dirty="0">
                <a:solidFill>
                  <a:srgbClr val="C00000"/>
                </a:solidFill>
              </a:rPr>
              <a:t> dikkat edilmesi gereken </a:t>
            </a:r>
            <a:r>
              <a:rPr lang="en-US" sz="1400" b="1" dirty="0" err="1">
                <a:solidFill>
                  <a:srgbClr val="C00000"/>
                </a:solidFill>
              </a:rPr>
              <a:t>soru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örneği</a:t>
            </a:r>
            <a:r>
              <a:rPr lang="en-US" sz="1400" b="1" dirty="0">
                <a:solidFill>
                  <a:srgbClr val="C00000"/>
                </a:solidFill>
              </a:rPr>
              <a:t>;</a:t>
            </a:r>
          </a:p>
          <a:p>
            <a:pPr marL="1943100" lvl="3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Dosya </a:t>
            </a:r>
            <a:r>
              <a:rPr lang="en-US" sz="1200" dirty="0" err="1"/>
              <a:t>yükleme</a:t>
            </a:r>
            <a:r>
              <a:rPr lang="en-US" sz="1200" dirty="0"/>
              <a:t> sırasında daha verimli bir </a:t>
            </a:r>
            <a:r>
              <a:rPr lang="en-US" sz="1200" dirty="0" err="1"/>
              <a:t>işlem</a:t>
            </a:r>
            <a:r>
              <a:rPr lang="en-US" sz="1200" dirty="0"/>
              <a:t> yapılması </a:t>
            </a:r>
            <a:r>
              <a:rPr lang="en-US" sz="1200" dirty="0" err="1"/>
              <a:t>soruluyorsa</a:t>
            </a:r>
            <a:r>
              <a:rPr lang="en-US" sz="1200" dirty="0"/>
              <a:t> çok </a:t>
            </a:r>
            <a:r>
              <a:rPr lang="en-US" sz="1200" dirty="0" err="1"/>
              <a:t>parçalı</a:t>
            </a:r>
            <a:r>
              <a:rPr lang="en-US" sz="1200" dirty="0"/>
              <a:t> </a:t>
            </a:r>
            <a:r>
              <a:rPr lang="en-US" sz="1200" dirty="0" err="1"/>
              <a:t>yüklemeler</a:t>
            </a:r>
            <a:r>
              <a:rPr lang="en-US" sz="1200" dirty="0"/>
              <a:t> </a:t>
            </a:r>
            <a:r>
              <a:rPr lang="en-US" sz="1200" dirty="0" err="1"/>
              <a:t>akla</a:t>
            </a:r>
            <a:r>
              <a:rPr lang="en-US" sz="1200" dirty="0"/>
              <a:t> </a:t>
            </a:r>
            <a:r>
              <a:rPr lang="en-US" sz="1200" dirty="0" err="1"/>
              <a:t>gelebilir</a:t>
            </a:r>
            <a:r>
              <a:rPr lang="en-US" sz="1200" dirty="0"/>
              <a:t>.</a:t>
            </a:r>
          </a:p>
          <a:p>
            <a:pPr marL="1943100" lvl="3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Süreci byte olarak da </a:t>
            </a:r>
            <a:r>
              <a:rPr lang="en-US" sz="1400" dirty="0" err="1"/>
              <a:t>yapılabilirsiniz</a:t>
            </a:r>
            <a:r>
              <a:rPr lang="en-US" sz="140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Dosyanızın</a:t>
            </a:r>
            <a:r>
              <a:rPr lang="en-US" sz="1400" dirty="0"/>
              <a:t> </a:t>
            </a:r>
            <a:r>
              <a:rPr lang="en-US" sz="1400" dirty="0" err="1"/>
              <a:t>boyutlarına</a:t>
            </a:r>
            <a:r>
              <a:rPr lang="en-US" sz="1400" dirty="0"/>
              <a:t> </a:t>
            </a:r>
            <a:r>
              <a:rPr lang="en-US" sz="1400" dirty="0" err="1"/>
              <a:t>bakarak</a:t>
            </a:r>
            <a:r>
              <a:rPr lang="en-US" sz="1400" dirty="0"/>
              <a:t> 128 Byte olarak </a:t>
            </a:r>
            <a:r>
              <a:rPr lang="en-US" sz="1400" dirty="0" err="1"/>
              <a:t>parçalayabilir</a:t>
            </a:r>
            <a:r>
              <a:rPr lang="en-US" sz="1400" dirty="0"/>
              <a:t> ve </a:t>
            </a:r>
            <a:r>
              <a:rPr lang="en-US" sz="1400" dirty="0" err="1"/>
              <a:t>yükleyebilirsiniz</a:t>
            </a:r>
            <a:r>
              <a:rPr lang="en-US" sz="140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858DD-DEB4-CAC2-AC53-CABA395B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9" y="2995840"/>
            <a:ext cx="5537791" cy="250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77" name="Rectangle 1127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79" name="Rectangle 1127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81" name="Rectangle 1128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S3 Replication</a:t>
            </a:r>
          </a:p>
        </p:txBody>
      </p:sp>
      <p:sp>
        <p:nvSpPr>
          <p:cNvPr id="11283" name="Rectangle 1128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920" y="2018806"/>
            <a:ext cx="7028687" cy="4839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1257300" lvl="2" algn="l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11268" name="Picture 4" descr="S3 Objects Replication: Ensure Your Data is Always Protected">
            <a:extLst>
              <a:ext uri="{FF2B5EF4-FFF2-40B4-BE49-F238E27FC236}">
                <a16:creationId xmlns:a16="http://schemas.microsoft.com/office/drawing/2014/main" id="{9A7D68CA-E021-668F-1D79-D48E0D758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4" y="2860170"/>
            <a:ext cx="5338086" cy="29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949318-3C57-E0D4-DCF5-BFD88B5D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559" y="3027940"/>
            <a:ext cx="5626607" cy="2622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DC9FC2-26B7-29F5-2406-C1863433BEDB}"/>
              </a:ext>
            </a:extLst>
          </p:cNvPr>
          <p:cNvSpPr txBox="1"/>
          <p:nvPr/>
        </p:nvSpPr>
        <p:spPr>
          <a:xfrm>
            <a:off x="3685080" y="6149217"/>
            <a:ext cx="461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C00000"/>
                </a:solidFill>
              </a:rPr>
              <a:t>Önemli Not: </a:t>
            </a:r>
            <a:r>
              <a:rPr lang="en-TR" b="1" dirty="0"/>
              <a:t>Silme işlemi replika olmaz.</a:t>
            </a:r>
          </a:p>
        </p:txBody>
      </p:sp>
    </p:spTree>
    <p:extLst>
      <p:ext uri="{BB962C8B-B14F-4D97-AF65-F5344CB8AC3E}">
        <p14:creationId xmlns:p14="http://schemas.microsoft.com/office/powerpoint/2010/main" val="39140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S3 Exam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bg1"/>
              </a:solidFill>
            </a:endParaRPr>
          </a:p>
          <a:p>
            <a:pPr marL="1257300" lvl="2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283FA-74F8-4DA2-B7AB-72429D82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231918"/>
            <a:ext cx="5862827" cy="2008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A02FC-F2CE-2B7A-1EB6-DBE92205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934" y="2231112"/>
            <a:ext cx="5313174" cy="2010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45053-DF11-9B62-30B5-56857CE7B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933" y="4387273"/>
            <a:ext cx="5313174" cy="2160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3C3F2B-D3E1-91BB-6585-A6FB062CA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811" y="4423209"/>
            <a:ext cx="2784347" cy="22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S3 </a:t>
            </a:r>
            <a:r>
              <a:rPr lang="en-US" sz="3700" b="1" dirty="0" err="1"/>
              <a:t>Standart</a:t>
            </a:r>
            <a:endParaRPr lang="en-US" sz="3700" b="1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3 Storage Classes: S3 Standard, S3 IA, S3 RRS">
            <a:extLst>
              <a:ext uri="{FF2B5EF4-FFF2-40B4-BE49-F238E27FC236}">
                <a16:creationId xmlns:a16="http://schemas.microsoft.com/office/drawing/2014/main" id="{8FEC6D1A-582E-34B6-5765-4F410FFF8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r="20355" b="-1"/>
          <a:stretch/>
        </p:blipFill>
        <p:spPr bwMode="auto">
          <a:xfrm>
            <a:off x="566928" y="2393025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880" y="2011680"/>
            <a:ext cx="5824729" cy="48463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Availability and Durability (</a:t>
            </a:r>
            <a:r>
              <a:rPr lang="en-US" sz="1400" dirty="0" err="1"/>
              <a:t>Yüksek</a:t>
            </a:r>
            <a:r>
              <a:rPr lang="en-US" sz="1400" dirty="0"/>
              <a:t> </a:t>
            </a:r>
            <a:r>
              <a:rPr lang="en-US" sz="1400" dirty="0" err="1"/>
              <a:t>Erişilebilirlik</a:t>
            </a:r>
            <a:r>
              <a:rPr lang="en-US" sz="1400" dirty="0"/>
              <a:t> ve </a:t>
            </a:r>
            <a:r>
              <a:rPr lang="en-US" sz="1400" dirty="0" err="1"/>
              <a:t>Dayanıklılık</a:t>
            </a:r>
            <a:r>
              <a:rPr lang="en-US" sz="1400" dirty="0"/>
              <a:t>)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Veriler</a:t>
            </a:r>
            <a:r>
              <a:rPr lang="en-US" sz="1400" dirty="0"/>
              <a:t> birden fazla </a:t>
            </a:r>
            <a:r>
              <a:rPr lang="en-US" sz="1400" dirty="0" err="1"/>
              <a:t>cihazda</a:t>
            </a:r>
            <a:r>
              <a:rPr lang="en-US" sz="1400" dirty="0"/>
              <a:t> birden fazla </a:t>
            </a:r>
            <a:r>
              <a:rPr lang="en-US" sz="1400" dirty="0" err="1"/>
              <a:t>tesiste</a:t>
            </a:r>
            <a:r>
              <a:rPr lang="en-US" sz="1400" dirty="0"/>
              <a:t> </a:t>
            </a:r>
            <a:r>
              <a:rPr lang="en-US" sz="1400" dirty="0" err="1"/>
              <a:t>yedekli</a:t>
            </a:r>
            <a:r>
              <a:rPr lang="en-US" sz="1400" dirty="0"/>
              <a:t> olarak </a:t>
            </a:r>
            <a:r>
              <a:rPr lang="en-US" sz="1400" dirty="0" err="1"/>
              <a:t>depolanır</a:t>
            </a:r>
            <a:r>
              <a:rPr lang="en-US" sz="14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Sık</a:t>
            </a:r>
            <a:r>
              <a:rPr lang="en-US" sz="1400" dirty="0"/>
              <a:t> </a:t>
            </a:r>
            <a:r>
              <a:rPr lang="en-US" sz="1400" dirty="0" err="1"/>
              <a:t>erişilen</a:t>
            </a:r>
            <a:r>
              <a:rPr lang="en-US" sz="1400" dirty="0"/>
              <a:t> verilen için </a:t>
            </a:r>
            <a:r>
              <a:rPr lang="en-US" sz="1400" dirty="0" err="1"/>
              <a:t>tasarlanmıştır</a:t>
            </a:r>
            <a:r>
              <a:rPr lang="en-US" sz="14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Varsayılan</a:t>
            </a:r>
            <a:r>
              <a:rPr lang="en-US" sz="1400" dirty="0"/>
              <a:t> </a:t>
            </a:r>
            <a:r>
              <a:rPr lang="en-US" sz="1400" dirty="0" err="1"/>
              <a:t>depolama</a:t>
            </a:r>
            <a:r>
              <a:rPr lang="en-US" sz="1400" dirty="0"/>
              <a:t> </a:t>
            </a:r>
            <a:r>
              <a:rPr lang="en-US" sz="1400" dirty="0" err="1"/>
              <a:t>sınıfıdır</a:t>
            </a:r>
            <a:r>
              <a:rPr lang="en-US" sz="14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S3 hakkında </a:t>
            </a:r>
            <a:r>
              <a:rPr lang="en-US" sz="1400" dirty="0" err="1"/>
              <a:t>konuştuğunuzda</a:t>
            </a:r>
            <a:r>
              <a:rPr lang="en-US" sz="1400" dirty="0"/>
              <a:t> </a:t>
            </a:r>
            <a:r>
              <a:rPr lang="en-US" sz="1400" dirty="0" err="1"/>
              <a:t>aslında</a:t>
            </a:r>
            <a:r>
              <a:rPr lang="en-US" sz="1400" dirty="0"/>
              <a:t> S3 </a:t>
            </a:r>
            <a:r>
              <a:rPr lang="en-US" sz="1400" dirty="0" err="1"/>
              <a:t>Standart</a:t>
            </a:r>
            <a:r>
              <a:rPr lang="en-US" sz="1400" dirty="0"/>
              <a:t>’ I ifade </a:t>
            </a:r>
            <a:r>
              <a:rPr lang="en-US" sz="1400" dirty="0" err="1"/>
              <a:t>ediyorsunuz</a:t>
            </a:r>
            <a:r>
              <a:rPr lang="en-US" sz="1400" dirty="0"/>
              <a:t> </a:t>
            </a:r>
            <a:r>
              <a:rPr lang="en-US" sz="1400" dirty="0" err="1"/>
              <a:t>demektir</a:t>
            </a:r>
            <a:r>
              <a:rPr lang="en-US" sz="14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Kulanım</a:t>
            </a:r>
            <a:r>
              <a:rPr lang="en-US" sz="1400" dirty="0"/>
              <a:t> </a:t>
            </a:r>
            <a:r>
              <a:rPr lang="en-US" sz="1400" dirty="0" err="1"/>
              <a:t>alanları</a:t>
            </a:r>
            <a:r>
              <a:rPr lang="en-US" sz="1400" dirty="0"/>
              <a:t>;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Web </a:t>
            </a:r>
            <a:r>
              <a:rPr lang="en-US" sz="1400" dirty="0" err="1"/>
              <a:t>Siteleri</a:t>
            </a:r>
            <a:endParaRPr lang="en-US" sz="1400" dirty="0"/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İçerik</a:t>
            </a:r>
            <a:r>
              <a:rPr lang="en-US" sz="1400" dirty="0"/>
              <a:t> </a:t>
            </a:r>
            <a:r>
              <a:rPr lang="en-US" sz="1400" dirty="0" err="1"/>
              <a:t>Dağıtımı</a:t>
            </a:r>
            <a:endParaRPr lang="en-US" sz="1400" dirty="0"/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Mobil ve </a:t>
            </a:r>
            <a:r>
              <a:rPr lang="en-US" sz="1400" dirty="0" err="1"/>
              <a:t>Oyun</a:t>
            </a:r>
            <a:r>
              <a:rPr lang="en-US" sz="1400" dirty="0"/>
              <a:t> </a:t>
            </a:r>
            <a:r>
              <a:rPr lang="en-US" sz="1400" dirty="0" err="1"/>
              <a:t>Uygulamaları</a:t>
            </a:r>
            <a:endParaRPr lang="en-US" sz="1400" dirty="0"/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Büyük veri ve </a:t>
            </a:r>
            <a:r>
              <a:rPr lang="en-US" sz="1400" dirty="0" err="1"/>
              <a:t>Analitik</a:t>
            </a:r>
            <a:endParaRPr lang="en-US" sz="1400" dirty="0"/>
          </a:p>
          <a:p>
            <a:pPr marL="11430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C00000"/>
                </a:solidFill>
              </a:rPr>
              <a:t>Sınavda</a:t>
            </a:r>
            <a:r>
              <a:rPr lang="en-US" sz="1400" b="1" dirty="0">
                <a:solidFill>
                  <a:srgbClr val="C00000"/>
                </a:solidFill>
              </a:rPr>
              <a:t> dikkat edilmesi gereken </a:t>
            </a:r>
            <a:r>
              <a:rPr lang="en-US" sz="1400" b="1" dirty="0" err="1">
                <a:solidFill>
                  <a:srgbClr val="C00000"/>
                </a:solidFill>
              </a:rPr>
              <a:t>soru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örneği</a:t>
            </a:r>
            <a:r>
              <a:rPr lang="en-US" sz="1400" b="1" dirty="0">
                <a:solidFill>
                  <a:srgbClr val="C00000"/>
                </a:solidFill>
              </a:rPr>
              <a:t>;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Video </a:t>
            </a:r>
            <a:r>
              <a:rPr lang="en-US" sz="1400" dirty="0" err="1"/>
              <a:t>dosyalarını</a:t>
            </a:r>
            <a:r>
              <a:rPr lang="en-US" sz="1400" dirty="0"/>
              <a:t> </a:t>
            </a:r>
            <a:r>
              <a:rPr lang="en-US" sz="1400" dirty="0" err="1"/>
              <a:t>barındıracak</a:t>
            </a:r>
            <a:r>
              <a:rPr lang="en-US" sz="1400" dirty="0"/>
              <a:t> bir yere </a:t>
            </a:r>
            <a:r>
              <a:rPr lang="en-US" sz="1400" dirty="0" err="1"/>
              <a:t>ihtiyacınız</a:t>
            </a:r>
            <a:r>
              <a:rPr lang="en-US" sz="1400" dirty="0"/>
              <a:t> varsa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Resimler</a:t>
            </a:r>
            <a:r>
              <a:rPr lang="en-US" sz="1400" dirty="0"/>
              <a:t> veya herhangi bir </a:t>
            </a:r>
            <a:r>
              <a:rPr lang="en-US" sz="1400" dirty="0" err="1"/>
              <a:t>statik</a:t>
            </a:r>
            <a:r>
              <a:rPr lang="en-US" sz="1400" dirty="0"/>
              <a:t> </a:t>
            </a:r>
            <a:r>
              <a:rPr lang="en-US" sz="1400" dirty="0" err="1"/>
              <a:t>nesne</a:t>
            </a:r>
            <a:r>
              <a:rPr lang="en-US" sz="1400" dirty="0"/>
              <a:t> kullanımı istendiğinde ilk </a:t>
            </a:r>
            <a:r>
              <a:rPr lang="en-US" sz="1400" dirty="0" err="1"/>
              <a:t>akla</a:t>
            </a:r>
            <a:r>
              <a:rPr lang="en-US" sz="1400" dirty="0"/>
              <a:t> </a:t>
            </a:r>
            <a:r>
              <a:rPr lang="en-US" sz="1400" dirty="0" err="1"/>
              <a:t>gelmesi</a:t>
            </a:r>
            <a:r>
              <a:rPr lang="en-US" sz="1400" dirty="0"/>
              <a:t> gereken </a:t>
            </a:r>
            <a:r>
              <a:rPr lang="en-US" sz="1400" dirty="0" err="1"/>
              <a:t>servisdir</a:t>
            </a:r>
            <a:r>
              <a:rPr lang="en-US" sz="1400" dirty="0"/>
              <a:t>.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Statik</a:t>
            </a:r>
            <a:r>
              <a:rPr lang="en-US" sz="1400" dirty="0"/>
              <a:t> web </a:t>
            </a:r>
            <a:r>
              <a:rPr lang="en-US" sz="1400" dirty="0" err="1"/>
              <a:t>siteleri</a:t>
            </a:r>
            <a:r>
              <a:rPr lang="en-US" sz="1400" dirty="0"/>
              <a:t> etrafında Back-End yapısı </a:t>
            </a:r>
            <a:r>
              <a:rPr lang="en-US" sz="1400" dirty="0" err="1"/>
              <a:t>gerektirmeyen</a:t>
            </a:r>
            <a:r>
              <a:rPr lang="en-US" sz="1400" dirty="0"/>
              <a:t> </a:t>
            </a:r>
            <a:r>
              <a:rPr lang="en-US" sz="1400" dirty="0" err="1"/>
              <a:t>dinamik</a:t>
            </a:r>
            <a:r>
              <a:rPr lang="en-US" sz="1400" dirty="0"/>
              <a:t> bir yapısı olmayan projelerde kullanılan en yaygın </a:t>
            </a:r>
            <a:r>
              <a:rPr lang="en-US" sz="1400" dirty="0" err="1"/>
              <a:t>servistir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18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S3 </a:t>
            </a:r>
            <a:r>
              <a:rPr lang="en-US" sz="3700" b="1" dirty="0" err="1"/>
              <a:t>Standart</a:t>
            </a:r>
            <a:r>
              <a:rPr lang="en-US" sz="3700" b="1" dirty="0"/>
              <a:t> - Infrequent Access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3 Storage Classes: S3 Standard, S3 IA, S3 RRS">
            <a:extLst>
              <a:ext uri="{FF2B5EF4-FFF2-40B4-BE49-F238E27FC236}">
                <a16:creationId xmlns:a16="http://schemas.microsoft.com/office/drawing/2014/main" id="{0D5CAE32-E1AA-6161-A20C-169594950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r="18847" b="-1"/>
          <a:stretch/>
        </p:blipFill>
        <p:spPr bwMode="auto">
          <a:xfrm>
            <a:off x="626850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4505" y="2018806"/>
            <a:ext cx="5708103" cy="48391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Temelde</a:t>
            </a:r>
            <a:r>
              <a:rPr lang="en-US" sz="1600" dirty="0"/>
              <a:t> </a:t>
            </a:r>
            <a:r>
              <a:rPr lang="en-US" sz="1600" dirty="0" err="1"/>
              <a:t>sadece</a:t>
            </a:r>
            <a:r>
              <a:rPr lang="en-US" sz="1600" dirty="0"/>
              <a:t> S3 </a:t>
            </a:r>
            <a:r>
              <a:rPr lang="en-US" sz="1600" dirty="0" err="1"/>
              <a:t>Satandart</a:t>
            </a:r>
            <a:r>
              <a:rPr lang="en-US" sz="1600" dirty="0"/>
              <a:t>-IA olarak </a:t>
            </a:r>
            <a:r>
              <a:rPr lang="en-US" sz="1600" dirty="0" err="1"/>
              <a:t>bahsedilir</a:t>
            </a:r>
            <a:r>
              <a:rPr lang="en-US" sz="16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Nadiren</a:t>
            </a:r>
            <a:r>
              <a:rPr lang="en-US" sz="1600" dirty="0"/>
              <a:t> </a:t>
            </a:r>
            <a:r>
              <a:rPr lang="en-US" sz="1600" dirty="0" err="1"/>
              <a:t>erişilen</a:t>
            </a:r>
            <a:r>
              <a:rPr lang="en-US" sz="1600" dirty="0"/>
              <a:t> </a:t>
            </a:r>
            <a:r>
              <a:rPr lang="en-US" sz="1600" dirty="0" err="1"/>
              <a:t>veriler</a:t>
            </a:r>
            <a:r>
              <a:rPr lang="en-US" sz="1600" dirty="0"/>
              <a:t> için </a:t>
            </a:r>
            <a:r>
              <a:rPr lang="en-US" sz="1600" dirty="0" err="1"/>
              <a:t>tasarlanmıştır</a:t>
            </a:r>
            <a:r>
              <a:rPr lang="en-US" sz="16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Size </a:t>
            </a:r>
            <a:r>
              <a:rPr lang="en-US" sz="1600" dirty="0" err="1"/>
              <a:t>sağladığı</a:t>
            </a:r>
            <a:r>
              <a:rPr lang="en-US" sz="1600" dirty="0"/>
              <a:t> şey ise hızlı </a:t>
            </a:r>
            <a:r>
              <a:rPr lang="en-US" sz="1600" dirty="0" err="1"/>
              <a:t>erişimdir</a:t>
            </a:r>
            <a:r>
              <a:rPr lang="en-US" sz="16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Daha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sıklıkla</a:t>
            </a:r>
            <a:r>
              <a:rPr lang="en-US" sz="1600" dirty="0"/>
              <a:t> </a:t>
            </a:r>
            <a:r>
              <a:rPr lang="en-US" sz="1600" dirty="0" err="1"/>
              <a:t>erişilen</a:t>
            </a:r>
            <a:r>
              <a:rPr lang="en-US" sz="1600" dirty="0"/>
              <a:t> verilen için kullanılır. Ancak </a:t>
            </a:r>
            <a:r>
              <a:rPr lang="en-US" sz="1600" dirty="0" err="1"/>
              <a:t>ihtiyacınız</a:t>
            </a:r>
            <a:r>
              <a:rPr lang="en-US" sz="1600" dirty="0"/>
              <a:t> </a:t>
            </a:r>
            <a:r>
              <a:rPr lang="en-US" sz="1600" dirty="0" err="1"/>
              <a:t>olduğunda</a:t>
            </a:r>
            <a:r>
              <a:rPr lang="en-US" sz="1600" dirty="0"/>
              <a:t> hızlı erişim sağlar.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Temel olarak </a:t>
            </a:r>
            <a:r>
              <a:rPr lang="en-US" sz="1600" dirty="0" err="1"/>
              <a:t>verilere</a:t>
            </a:r>
            <a:r>
              <a:rPr lang="en-US" sz="1600" dirty="0"/>
              <a:t> </a:t>
            </a:r>
            <a:r>
              <a:rPr lang="en-US" sz="1600" dirty="0" err="1"/>
              <a:t>erişmek</a:t>
            </a:r>
            <a:r>
              <a:rPr lang="en-US" sz="1600" dirty="0"/>
              <a:t> için </a:t>
            </a:r>
            <a:r>
              <a:rPr lang="en-US" sz="1600" dirty="0" err="1"/>
              <a:t>ödeme</a:t>
            </a:r>
            <a:r>
              <a:rPr lang="en-US" sz="1600" dirty="0"/>
              <a:t> </a:t>
            </a:r>
            <a:r>
              <a:rPr lang="en-US" sz="1600" dirty="0" err="1"/>
              <a:t>yaparsınız</a:t>
            </a:r>
            <a:r>
              <a:rPr lang="en-US" sz="16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Yani</a:t>
            </a:r>
            <a:r>
              <a:rPr lang="en-US" sz="1600" dirty="0"/>
              <a:t> </a:t>
            </a:r>
            <a:r>
              <a:rPr lang="en-US" sz="1600" dirty="0" err="1"/>
              <a:t>gigabayt</a:t>
            </a:r>
            <a:r>
              <a:rPr lang="en-US" sz="1600" dirty="0"/>
              <a:t> </a:t>
            </a:r>
            <a:r>
              <a:rPr lang="en-US" sz="1600" dirty="0" err="1"/>
              <a:t>başına</a:t>
            </a:r>
            <a:r>
              <a:rPr lang="en-US" sz="1600" dirty="0"/>
              <a:t> </a:t>
            </a:r>
            <a:r>
              <a:rPr lang="en-US" sz="1600" dirty="0" err="1"/>
              <a:t>düşük</a:t>
            </a:r>
            <a:r>
              <a:rPr lang="en-US" sz="1600" dirty="0"/>
              <a:t> bir </a:t>
            </a:r>
            <a:r>
              <a:rPr lang="en-US" sz="1600" dirty="0" err="1"/>
              <a:t>depolama</a:t>
            </a:r>
            <a:r>
              <a:rPr lang="en-US" sz="1600" dirty="0"/>
              <a:t> </a:t>
            </a:r>
            <a:r>
              <a:rPr lang="en-US" sz="1600" dirty="0" err="1"/>
              <a:t>fiyatı</a:t>
            </a:r>
            <a:r>
              <a:rPr lang="en-US" sz="1600" dirty="0"/>
              <a:t> vardır.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Uzun </a:t>
            </a:r>
            <a:r>
              <a:rPr lang="en-US" sz="1600" dirty="0" err="1"/>
              <a:t>vadeli</a:t>
            </a:r>
            <a:r>
              <a:rPr lang="en-US" sz="1600" dirty="0"/>
              <a:t> </a:t>
            </a:r>
            <a:r>
              <a:rPr lang="en-US" sz="1600" dirty="0" err="1"/>
              <a:t>depolamaya</a:t>
            </a:r>
            <a:r>
              <a:rPr lang="en-US" sz="1600" dirty="0"/>
              <a:t> ihtiyaç </a:t>
            </a:r>
            <a:r>
              <a:rPr lang="en-US" sz="1600" dirty="0" err="1"/>
              <a:t>duyduğunuzda</a:t>
            </a:r>
            <a:r>
              <a:rPr lang="en-US" sz="1600" dirty="0"/>
              <a:t>; </a:t>
            </a:r>
            <a:r>
              <a:rPr lang="en-US" sz="1600" dirty="0" err="1"/>
              <a:t>örneğin</a:t>
            </a:r>
            <a:r>
              <a:rPr lang="en-US" sz="1600" dirty="0"/>
              <a:t> </a:t>
            </a:r>
            <a:r>
              <a:rPr lang="en-US" sz="1600" dirty="0" err="1"/>
              <a:t>yedeklemeler</a:t>
            </a:r>
            <a:r>
              <a:rPr lang="en-US" sz="1600" dirty="0"/>
              <a:t> ve </a:t>
            </a:r>
            <a:r>
              <a:rPr lang="en-US" sz="1600" dirty="0" err="1"/>
              <a:t>felaket</a:t>
            </a:r>
            <a:r>
              <a:rPr lang="en-US" sz="1600" dirty="0"/>
              <a:t> </a:t>
            </a:r>
            <a:r>
              <a:rPr lang="en-US" sz="1600" dirty="0" err="1"/>
              <a:t>kurtarma</a:t>
            </a:r>
            <a:r>
              <a:rPr lang="en-US" sz="1600" dirty="0"/>
              <a:t> </a:t>
            </a:r>
            <a:r>
              <a:rPr lang="en-US" sz="1600" dirty="0" err="1"/>
              <a:t>dosyaları</a:t>
            </a:r>
            <a:r>
              <a:rPr lang="en-US" sz="1600" dirty="0"/>
              <a:t> </a:t>
            </a:r>
            <a:r>
              <a:rPr lang="en-US" sz="1600" dirty="0" err="1"/>
              <a:t>gibiveri</a:t>
            </a:r>
            <a:r>
              <a:rPr lang="en-US" sz="1600" dirty="0"/>
              <a:t> </a:t>
            </a:r>
            <a:r>
              <a:rPr lang="en-US" sz="1600" dirty="0" err="1"/>
              <a:t>depoları</a:t>
            </a:r>
            <a:r>
              <a:rPr lang="en-US" sz="1600" dirty="0"/>
              <a:t> tutmak </a:t>
            </a:r>
            <a:r>
              <a:rPr lang="en-US" sz="1600" dirty="0" err="1"/>
              <a:t>isterseniz</a:t>
            </a:r>
            <a:r>
              <a:rPr lang="en-US" sz="1600" dirty="0"/>
              <a:t> ve </a:t>
            </a:r>
            <a:r>
              <a:rPr lang="en-US" sz="1600" dirty="0" err="1"/>
              <a:t>maliyetinizi</a:t>
            </a:r>
            <a:r>
              <a:rPr lang="en-US" sz="1600" dirty="0"/>
              <a:t> en </a:t>
            </a:r>
            <a:r>
              <a:rPr lang="en-US" sz="1600" dirty="0" err="1"/>
              <a:t>aza</a:t>
            </a:r>
            <a:r>
              <a:rPr lang="en-US" sz="1600" dirty="0"/>
              <a:t> </a:t>
            </a:r>
            <a:r>
              <a:rPr lang="en-US" sz="1600" dirty="0" err="1"/>
              <a:t>indirmek</a:t>
            </a:r>
            <a:r>
              <a:rPr lang="en-US" sz="1600" dirty="0"/>
              <a:t> İstiyorsanız bu </a:t>
            </a:r>
            <a:r>
              <a:rPr lang="en-US" sz="1600" dirty="0" err="1"/>
              <a:t>servisi</a:t>
            </a:r>
            <a:r>
              <a:rPr lang="en-US" sz="1600" dirty="0"/>
              <a:t> </a:t>
            </a:r>
            <a:r>
              <a:rPr lang="en-US" sz="1600" dirty="0" err="1"/>
              <a:t>kullanabilirsiniz</a:t>
            </a:r>
            <a:r>
              <a:rPr lang="en-US" sz="16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 </a:t>
            </a:r>
            <a:r>
              <a:rPr lang="en-US" sz="1600" dirty="0" err="1"/>
              <a:t>verilere</a:t>
            </a:r>
            <a:r>
              <a:rPr lang="en-US" sz="1600" dirty="0"/>
              <a:t> </a:t>
            </a:r>
            <a:r>
              <a:rPr lang="en-US" sz="1600" dirty="0" err="1"/>
              <a:t>anında</a:t>
            </a:r>
            <a:r>
              <a:rPr lang="en-US" sz="1600" dirty="0"/>
              <a:t> </a:t>
            </a:r>
            <a:r>
              <a:rPr lang="en-US" sz="1600" dirty="0" err="1"/>
              <a:t>erişme</a:t>
            </a:r>
            <a:r>
              <a:rPr lang="en-US" sz="1600" dirty="0"/>
              <a:t> </a:t>
            </a:r>
            <a:r>
              <a:rPr lang="en-US" sz="1600" dirty="0" err="1"/>
              <a:t>imkanı</a:t>
            </a:r>
            <a:r>
              <a:rPr lang="en-US" sz="1600" dirty="0"/>
              <a:t> da </a:t>
            </a:r>
            <a:r>
              <a:rPr lang="en-US" sz="1600" dirty="0" err="1"/>
              <a:t>verilmektedir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2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S3 One Zone - Infrequent Access</a:t>
            </a:r>
          </a:p>
        </p:txBody>
      </p:sp>
      <p:sp>
        <p:nvSpPr>
          <p:cNvPr id="2076" name="Rectangle 206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8361" y="2018806"/>
            <a:ext cx="5794248" cy="4839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Temelde</a:t>
            </a:r>
            <a:r>
              <a:rPr lang="en-US" sz="1600" dirty="0"/>
              <a:t> </a:t>
            </a:r>
            <a:r>
              <a:rPr lang="en-US" sz="1600" dirty="0" err="1"/>
              <a:t>yalnızca</a:t>
            </a:r>
            <a:r>
              <a:rPr lang="en-US" sz="1600" dirty="0"/>
              <a:t> bir </a:t>
            </a:r>
            <a:r>
              <a:rPr lang="en-US" sz="1600" dirty="0" err="1"/>
              <a:t>bölgede</a:t>
            </a:r>
            <a:r>
              <a:rPr lang="en-US" sz="1600" dirty="0"/>
              <a:t> kullanılır.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Seyrek</a:t>
            </a:r>
            <a:r>
              <a:rPr lang="en-US" sz="1600" dirty="0"/>
              <a:t> </a:t>
            </a:r>
            <a:r>
              <a:rPr lang="en-US" sz="1600" dirty="0" err="1"/>
              <a:t>erişilen</a:t>
            </a:r>
            <a:r>
              <a:rPr lang="en-US" sz="1600" dirty="0"/>
              <a:t> </a:t>
            </a:r>
            <a:r>
              <a:rPr lang="en-US" sz="1600" dirty="0" err="1"/>
              <a:t>yapılarda</a:t>
            </a:r>
            <a:r>
              <a:rPr lang="en-US" sz="1600" dirty="0"/>
              <a:t> kullanılır ancak </a:t>
            </a:r>
            <a:r>
              <a:rPr lang="en-US" sz="1600" dirty="0" err="1"/>
              <a:t>tek</a:t>
            </a:r>
            <a:r>
              <a:rPr lang="en-US" sz="1600" dirty="0"/>
              <a:t> bir AZ içinde </a:t>
            </a:r>
            <a:r>
              <a:rPr lang="en-US" sz="1600" dirty="0" err="1"/>
              <a:t>yedekli</a:t>
            </a:r>
            <a:r>
              <a:rPr lang="en-US" sz="1600" dirty="0"/>
              <a:t> olarak </a:t>
            </a:r>
            <a:r>
              <a:rPr lang="en-US" sz="1600" dirty="0" err="1"/>
              <a:t>depolanır</a:t>
            </a:r>
            <a:r>
              <a:rPr lang="en-US" sz="16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Maliyet</a:t>
            </a:r>
            <a:r>
              <a:rPr lang="en-US" sz="1600" dirty="0"/>
              <a:t> S3 </a:t>
            </a:r>
            <a:r>
              <a:rPr lang="en-US" sz="1600" dirty="0" err="1"/>
              <a:t>Standart</a:t>
            </a:r>
            <a:r>
              <a:rPr lang="en-US" sz="1600" dirty="0"/>
              <a:t>-AI’ den %20 daha </a:t>
            </a:r>
            <a:r>
              <a:rPr lang="en-US" sz="1600" dirty="0" err="1"/>
              <a:t>ucuza</a:t>
            </a:r>
            <a:r>
              <a:rPr lang="en-US" sz="1600" dirty="0"/>
              <a:t> mal </a:t>
            </a:r>
            <a:r>
              <a:rPr lang="en-US" sz="1600" dirty="0" err="1"/>
              <a:t>olmaktadır</a:t>
            </a:r>
            <a:r>
              <a:rPr lang="en-US" sz="16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Nadiren</a:t>
            </a:r>
            <a:r>
              <a:rPr lang="en-US" sz="1600" dirty="0"/>
              <a:t> </a:t>
            </a:r>
            <a:r>
              <a:rPr lang="en-US" sz="1600" dirty="0" err="1"/>
              <a:t>erişilen</a:t>
            </a:r>
            <a:r>
              <a:rPr lang="en-US" sz="1600" dirty="0"/>
              <a:t> ve </a:t>
            </a:r>
            <a:r>
              <a:rPr lang="en-US" sz="1600" dirty="0" err="1"/>
              <a:t>kritik</a:t>
            </a:r>
            <a:r>
              <a:rPr lang="en-US" sz="1600" dirty="0"/>
              <a:t> olmayan </a:t>
            </a:r>
            <a:r>
              <a:rPr lang="en-US" sz="1600" dirty="0" err="1"/>
              <a:t>yapılar</a:t>
            </a:r>
            <a:r>
              <a:rPr lang="en-US" sz="1600" dirty="0"/>
              <a:t> için uzun </a:t>
            </a:r>
            <a:r>
              <a:rPr lang="en-US" sz="1600" dirty="0" err="1"/>
              <a:t>ömürlü</a:t>
            </a:r>
            <a:r>
              <a:rPr lang="en-US" sz="1600" dirty="0"/>
              <a:t> </a:t>
            </a:r>
            <a:r>
              <a:rPr lang="en-US" sz="1600" dirty="0" err="1"/>
              <a:t>harika</a:t>
            </a:r>
            <a:r>
              <a:rPr lang="en-US" sz="1600" dirty="0"/>
              <a:t> bir </a:t>
            </a:r>
            <a:r>
              <a:rPr lang="en-US" sz="1600" dirty="0" err="1"/>
              <a:t>çözümdür</a:t>
            </a:r>
            <a:r>
              <a:rPr lang="en-US" sz="16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098" name="Picture 2" descr="S3 Storage Classes: S3 Standard, S3 IA, S3 RRS">
            <a:extLst>
              <a:ext uri="{FF2B5EF4-FFF2-40B4-BE49-F238E27FC236}">
                <a16:creationId xmlns:a16="http://schemas.microsoft.com/office/drawing/2014/main" id="{87788F8A-8AB6-0802-E2BD-3587387A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4" y="2789605"/>
            <a:ext cx="6165317" cy="315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48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3" name="Rectangle 41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S3 Intelligent-Tiering</a:t>
            </a:r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841" y="2018806"/>
            <a:ext cx="5293950" cy="4839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Sık</a:t>
            </a:r>
            <a:r>
              <a:rPr lang="en-US" sz="1500" dirty="0"/>
              <a:t> ve </a:t>
            </a:r>
            <a:r>
              <a:rPr lang="en-US" sz="1500" dirty="0" err="1"/>
              <a:t>nadiren</a:t>
            </a:r>
            <a:r>
              <a:rPr lang="en-US" sz="1500" dirty="0"/>
              <a:t> </a:t>
            </a:r>
            <a:r>
              <a:rPr lang="en-US" sz="1500" dirty="0" err="1"/>
              <a:t>erişilen</a:t>
            </a:r>
            <a:r>
              <a:rPr lang="en-US" sz="1500" dirty="0"/>
              <a:t> </a:t>
            </a:r>
            <a:r>
              <a:rPr lang="en-US" sz="1500" dirty="0" err="1"/>
              <a:t>verileriniz</a:t>
            </a:r>
            <a:r>
              <a:rPr lang="en-US" sz="1500" dirty="0"/>
              <a:t> varsa yanı veri </a:t>
            </a:r>
            <a:r>
              <a:rPr lang="en-US" sz="1500" dirty="0" err="1"/>
              <a:t>kütüphaneninizi</a:t>
            </a:r>
            <a:r>
              <a:rPr lang="en-US" sz="1500" dirty="0"/>
              <a:t> ne zaman ihtiyaç </a:t>
            </a:r>
            <a:r>
              <a:rPr lang="en-US" sz="1500" dirty="0" err="1"/>
              <a:t>duyduğunuz</a:t>
            </a:r>
            <a:r>
              <a:rPr lang="en-US" sz="1500" dirty="0"/>
              <a:t> </a:t>
            </a:r>
            <a:r>
              <a:rPr lang="en-US" sz="1500" dirty="0" err="1"/>
              <a:t>değişebiliyorsa</a:t>
            </a:r>
            <a:r>
              <a:rPr lang="en-US" sz="1500" dirty="0"/>
              <a:t> S3 Intelligent-Tiering </a:t>
            </a:r>
            <a:r>
              <a:rPr lang="en-US" sz="1500" dirty="0" err="1"/>
              <a:t>kullanabilirsiniz</a:t>
            </a:r>
            <a:r>
              <a:rPr lang="en-US" sz="15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Verilerinizi</a:t>
            </a:r>
            <a:r>
              <a:rPr lang="en-US" sz="1500" dirty="0"/>
              <a:t> otomatik olarak </a:t>
            </a:r>
            <a:r>
              <a:rPr lang="en-US" sz="1500" dirty="0" err="1"/>
              <a:t>taşır</a:t>
            </a:r>
            <a:r>
              <a:rPr lang="en-US" sz="1500" dirty="0"/>
              <a:t> ve en uygun maliyetli </a:t>
            </a:r>
            <a:r>
              <a:rPr lang="en-US" sz="1500" dirty="0" err="1"/>
              <a:t>katman</a:t>
            </a:r>
            <a:r>
              <a:rPr lang="en-US" sz="1500" dirty="0"/>
              <a:t> </a:t>
            </a:r>
            <a:r>
              <a:rPr lang="en-US" sz="1500" dirty="0" err="1"/>
              <a:t>tabanlı</a:t>
            </a:r>
            <a:r>
              <a:rPr lang="en-US" sz="1500" dirty="0"/>
              <a:t> bir </a:t>
            </a:r>
            <a:r>
              <a:rPr lang="en-US" sz="1500" dirty="0" err="1"/>
              <a:t>nesneye</a:t>
            </a:r>
            <a:r>
              <a:rPr lang="en-US" sz="1500" dirty="0"/>
              <a:t> ne </a:t>
            </a:r>
            <a:r>
              <a:rPr lang="en-US" sz="1500" dirty="0" err="1"/>
              <a:t>sıklıkta</a:t>
            </a:r>
            <a:r>
              <a:rPr lang="en-US" sz="1500" dirty="0"/>
              <a:t> </a:t>
            </a:r>
            <a:r>
              <a:rPr lang="en-US" sz="1500" dirty="0" err="1"/>
              <a:t>eriştiğinize</a:t>
            </a:r>
            <a:r>
              <a:rPr lang="en-US" sz="1500" dirty="0"/>
              <a:t> bağlı olarak size </a:t>
            </a:r>
            <a:r>
              <a:rPr lang="en-US" sz="1500" dirty="0" err="1"/>
              <a:t>hizmet</a:t>
            </a:r>
            <a:r>
              <a:rPr lang="en-US" sz="1500" dirty="0"/>
              <a:t> sunar.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Temelde</a:t>
            </a:r>
            <a:r>
              <a:rPr lang="en-US" sz="1500" dirty="0"/>
              <a:t> </a:t>
            </a:r>
            <a:r>
              <a:rPr lang="en-US" sz="1500" dirty="0" err="1"/>
              <a:t>yapay</a:t>
            </a:r>
            <a:r>
              <a:rPr lang="en-US" sz="1500" dirty="0"/>
              <a:t> </a:t>
            </a:r>
            <a:r>
              <a:rPr lang="en-US" sz="1500" dirty="0" err="1"/>
              <a:t>zeka</a:t>
            </a:r>
            <a:r>
              <a:rPr lang="en-US" sz="1500" dirty="0"/>
              <a:t> ve </a:t>
            </a:r>
            <a:r>
              <a:rPr lang="en-US" sz="1500" dirty="0" err="1"/>
              <a:t>makine</a:t>
            </a:r>
            <a:r>
              <a:rPr lang="en-US" sz="1500" dirty="0"/>
              <a:t> </a:t>
            </a:r>
            <a:r>
              <a:rPr lang="en-US" sz="1500" dirty="0" err="1"/>
              <a:t>öğrenimi</a:t>
            </a:r>
            <a:r>
              <a:rPr lang="en-US" sz="1500" dirty="0"/>
              <a:t> kullanımı için uygundur.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Uygun maliyetli bir erişim </a:t>
            </a:r>
            <a:r>
              <a:rPr lang="en-US" sz="1500" dirty="0" err="1"/>
              <a:t>sunmaktadır</a:t>
            </a:r>
            <a:r>
              <a:rPr lang="en-US" sz="15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122" name="Picture 2" descr="S3 Storage Classes: S3 Standard, S3 IA, S3 RRS">
            <a:extLst>
              <a:ext uri="{FF2B5EF4-FFF2-40B4-BE49-F238E27FC236}">
                <a16:creationId xmlns:a16="http://schemas.microsoft.com/office/drawing/2014/main" id="{0BE36B6B-8E63-8A22-82AD-FB766DE83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09" y="2789605"/>
            <a:ext cx="6515322" cy="313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53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9" name="Rectangle 615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1" name="Rectangle 616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S3 Glacier</a:t>
            </a:r>
            <a:endParaRPr lang="en-US" sz="4000" b="1" dirty="0"/>
          </a:p>
        </p:txBody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0" y="2018806"/>
            <a:ext cx="6510528" cy="483919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 err="1"/>
              <a:t>Verilerinizi</a:t>
            </a:r>
            <a:r>
              <a:rPr lang="en-US" sz="1300" dirty="0"/>
              <a:t> uzun </a:t>
            </a:r>
            <a:r>
              <a:rPr lang="en-US" sz="1300" dirty="0" err="1"/>
              <a:t>vadeli</a:t>
            </a:r>
            <a:r>
              <a:rPr lang="en-US" sz="1300" dirty="0"/>
              <a:t> </a:t>
            </a:r>
            <a:r>
              <a:rPr lang="en-US" sz="1300" dirty="0" err="1"/>
              <a:t>arşivlemenin</a:t>
            </a:r>
            <a:r>
              <a:rPr lang="en-US" sz="1300" dirty="0"/>
              <a:t> bir </a:t>
            </a:r>
            <a:r>
              <a:rPr lang="en-US" sz="1300" dirty="0" err="1"/>
              <a:t>yoludur</a:t>
            </a:r>
            <a:r>
              <a:rPr lang="en-US" sz="13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Temel olarak S3 tarafından </a:t>
            </a:r>
            <a:r>
              <a:rPr lang="en-US" sz="1300" dirty="0" err="1"/>
              <a:t>verilerinize</a:t>
            </a:r>
            <a:r>
              <a:rPr lang="en-US" sz="1300" dirty="0"/>
              <a:t> her </a:t>
            </a:r>
            <a:r>
              <a:rPr lang="en-US" sz="1300" dirty="0" err="1"/>
              <a:t>eriştiğinizde</a:t>
            </a:r>
            <a:r>
              <a:rPr lang="en-US" sz="1300" dirty="0"/>
              <a:t> </a:t>
            </a:r>
            <a:r>
              <a:rPr lang="en-US" sz="1300" dirty="0" err="1"/>
              <a:t>ödeme</a:t>
            </a:r>
            <a:r>
              <a:rPr lang="en-US" sz="1300" dirty="0"/>
              <a:t> </a:t>
            </a:r>
            <a:r>
              <a:rPr lang="en-US" sz="1300" dirty="0" err="1"/>
              <a:t>yaparsınız</a:t>
            </a:r>
            <a:r>
              <a:rPr lang="en-US" sz="13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Glacier Instant Retrieval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Uzun </a:t>
            </a:r>
            <a:r>
              <a:rPr lang="en-US" sz="1100" dirty="0" err="1"/>
              <a:t>vadeli</a:t>
            </a:r>
            <a:r>
              <a:rPr lang="en-US" sz="1100" dirty="0"/>
              <a:t> veri </a:t>
            </a:r>
            <a:r>
              <a:rPr lang="en-US" sz="1100" dirty="0" err="1"/>
              <a:t>arşivleme</a:t>
            </a:r>
            <a:r>
              <a:rPr lang="en-US" sz="1100" dirty="0"/>
              <a:t> sağlar. Ancak </a:t>
            </a:r>
            <a:r>
              <a:rPr lang="en-US" sz="1100" dirty="0" err="1"/>
              <a:t>yine</a:t>
            </a:r>
            <a:r>
              <a:rPr lang="en-US" sz="1100" dirty="0"/>
              <a:t> de </a:t>
            </a:r>
            <a:r>
              <a:rPr lang="en-US" sz="1100" dirty="0" err="1"/>
              <a:t>verileriniz</a:t>
            </a:r>
            <a:r>
              <a:rPr lang="en-US" sz="1100" dirty="0"/>
              <a:t> için </a:t>
            </a:r>
            <a:r>
              <a:rPr lang="en-US" sz="1100" dirty="0" err="1"/>
              <a:t>anında</a:t>
            </a:r>
            <a:r>
              <a:rPr lang="en-US" sz="1100" dirty="0"/>
              <a:t> alma </a:t>
            </a:r>
            <a:r>
              <a:rPr lang="en-US" sz="1100" dirty="0" err="1"/>
              <a:t>seçeneğiniz</a:t>
            </a:r>
            <a:r>
              <a:rPr lang="en-US" sz="1100" dirty="0"/>
              <a:t> vardır.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Her zaman </a:t>
            </a:r>
            <a:r>
              <a:rPr lang="en-US" sz="1100" dirty="0" err="1"/>
              <a:t>erişmek</a:t>
            </a:r>
            <a:r>
              <a:rPr lang="en-US" sz="1100" dirty="0"/>
              <a:t> </a:t>
            </a:r>
            <a:r>
              <a:rPr lang="en-US" sz="1100" dirty="0" err="1"/>
              <a:t>istemeyeceğiniz</a:t>
            </a:r>
            <a:r>
              <a:rPr lang="en-US" sz="1100" dirty="0"/>
              <a:t> </a:t>
            </a:r>
            <a:r>
              <a:rPr lang="en-US" sz="1100" dirty="0" err="1"/>
              <a:t>kritik</a:t>
            </a:r>
            <a:r>
              <a:rPr lang="en-US" sz="1100" dirty="0"/>
              <a:t> </a:t>
            </a:r>
            <a:r>
              <a:rPr lang="en-US" sz="1100" dirty="0" err="1"/>
              <a:t>verileriniz</a:t>
            </a:r>
            <a:r>
              <a:rPr lang="en-US" sz="1100" dirty="0"/>
              <a:t> için </a:t>
            </a:r>
            <a:r>
              <a:rPr lang="en-US" sz="1100" dirty="0" err="1"/>
              <a:t>kullanabilirsiniz</a:t>
            </a:r>
            <a:r>
              <a:rPr lang="en-US" sz="110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Glacier Flexible Retrieval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İdeal bir </a:t>
            </a:r>
            <a:r>
              <a:rPr lang="en-US" sz="1100" dirty="0" err="1"/>
              <a:t>depolama</a:t>
            </a:r>
            <a:r>
              <a:rPr lang="en-US" sz="1100" dirty="0"/>
              <a:t> </a:t>
            </a:r>
            <a:r>
              <a:rPr lang="en-US" sz="1100" dirty="0" err="1"/>
              <a:t>sınıfıdır</a:t>
            </a:r>
            <a:r>
              <a:rPr lang="en-US" sz="110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Anında</a:t>
            </a:r>
            <a:r>
              <a:rPr lang="en-US" sz="1100" dirty="0"/>
              <a:t> erişim </a:t>
            </a:r>
            <a:r>
              <a:rPr lang="en-US" sz="1100" dirty="0" err="1"/>
              <a:t>gerektirmeyen</a:t>
            </a:r>
            <a:r>
              <a:rPr lang="en-US" sz="1100" dirty="0"/>
              <a:t> </a:t>
            </a:r>
            <a:r>
              <a:rPr lang="en-US" sz="1100" dirty="0" err="1"/>
              <a:t>arşivlenmiş</a:t>
            </a:r>
            <a:r>
              <a:rPr lang="en-US" sz="1100" dirty="0"/>
              <a:t> </a:t>
            </a:r>
            <a:r>
              <a:rPr lang="en-US" sz="1100" dirty="0" err="1"/>
              <a:t>veriler</a:t>
            </a:r>
            <a:r>
              <a:rPr lang="en-US" sz="1100" dirty="0"/>
              <a:t> için kullanılır.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Ancak büyük veri </a:t>
            </a:r>
            <a:r>
              <a:rPr lang="en-US" sz="1100" dirty="0" err="1"/>
              <a:t>yapıları</a:t>
            </a:r>
            <a:r>
              <a:rPr lang="en-US" sz="1100" dirty="0"/>
              <a:t> için </a:t>
            </a:r>
            <a:r>
              <a:rPr lang="en-US" sz="1100" dirty="0" err="1"/>
              <a:t>esnekliğe</a:t>
            </a:r>
            <a:r>
              <a:rPr lang="en-US" sz="1100" dirty="0"/>
              <a:t> ihtiyaç </a:t>
            </a:r>
            <a:r>
              <a:rPr lang="en-US" sz="1100" dirty="0" err="1"/>
              <a:t>duyar</a:t>
            </a:r>
            <a:r>
              <a:rPr lang="en-US" sz="110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Hiçbir</a:t>
            </a:r>
            <a:r>
              <a:rPr lang="en-US" sz="1100" dirty="0"/>
              <a:t> </a:t>
            </a:r>
            <a:r>
              <a:rPr lang="en-US" sz="1100" dirty="0" err="1"/>
              <a:t>ücret</a:t>
            </a:r>
            <a:r>
              <a:rPr lang="en-US" sz="1100" dirty="0"/>
              <a:t> </a:t>
            </a:r>
            <a:r>
              <a:rPr lang="en-US" sz="1100" dirty="0" err="1"/>
              <a:t>ödemeden</a:t>
            </a:r>
            <a:r>
              <a:rPr lang="en-US" sz="1100" dirty="0"/>
              <a:t> </a:t>
            </a:r>
            <a:r>
              <a:rPr lang="en-US" sz="1100" dirty="0" err="1"/>
              <a:t>yedekleme</a:t>
            </a:r>
            <a:r>
              <a:rPr lang="en-US" sz="1100" dirty="0"/>
              <a:t> veya </a:t>
            </a:r>
            <a:r>
              <a:rPr lang="en-US" sz="1100" dirty="0" err="1"/>
              <a:t>olağanüstü</a:t>
            </a:r>
            <a:r>
              <a:rPr lang="en-US" sz="1100" dirty="0"/>
              <a:t> durum </a:t>
            </a:r>
            <a:r>
              <a:rPr lang="en-US" sz="1100" dirty="0" err="1"/>
              <a:t>kurtarma</a:t>
            </a:r>
            <a:r>
              <a:rPr lang="en-US" sz="1100" dirty="0"/>
              <a:t> </a:t>
            </a:r>
            <a:r>
              <a:rPr lang="en-US" sz="1100" dirty="0" err="1"/>
              <a:t>kullanım</a:t>
            </a:r>
            <a:r>
              <a:rPr lang="en-US" sz="1100" dirty="0"/>
              <a:t> durumları gibi </a:t>
            </a:r>
            <a:r>
              <a:rPr lang="en-US" sz="1100" dirty="0" err="1"/>
              <a:t>yapılarda</a:t>
            </a:r>
            <a:r>
              <a:rPr lang="en-US" sz="1100" dirty="0"/>
              <a:t> kullanılır.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Verinin</a:t>
            </a:r>
            <a:r>
              <a:rPr lang="en-US" sz="1100" dirty="0"/>
              <a:t> </a:t>
            </a:r>
            <a:r>
              <a:rPr lang="en-US" sz="1100" dirty="0" err="1"/>
              <a:t>alım</a:t>
            </a:r>
            <a:r>
              <a:rPr lang="en-US" sz="1100" dirty="0"/>
              <a:t> süresi </a:t>
            </a:r>
            <a:r>
              <a:rPr lang="en-US" sz="1100" dirty="0" err="1"/>
              <a:t>dakikalar</a:t>
            </a:r>
            <a:r>
              <a:rPr lang="en-US" sz="1100" dirty="0"/>
              <a:t> alabilir. (12 </a:t>
            </a:r>
            <a:r>
              <a:rPr lang="en-US" sz="1100" dirty="0" err="1"/>
              <a:t>saate</a:t>
            </a:r>
            <a:r>
              <a:rPr lang="en-US" sz="1100" dirty="0"/>
              <a:t> kadar </a:t>
            </a:r>
            <a:r>
              <a:rPr lang="en-US" sz="1100" dirty="0" err="1"/>
              <a:t>uzayabilir</a:t>
            </a:r>
            <a:r>
              <a:rPr lang="en-US" sz="1100" dirty="0"/>
              <a:t>.)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Glacier Deep Archive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AWS’ deki en </a:t>
            </a:r>
            <a:r>
              <a:rPr lang="en-US" sz="1050" dirty="0" err="1"/>
              <a:t>ucuz</a:t>
            </a:r>
            <a:r>
              <a:rPr lang="en-US" sz="1050" dirty="0"/>
              <a:t> </a:t>
            </a:r>
            <a:r>
              <a:rPr lang="en-US" sz="1050" dirty="0" err="1"/>
              <a:t>depolama</a:t>
            </a:r>
            <a:r>
              <a:rPr lang="en-US" sz="1050" dirty="0"/>
              <a:t> </a:t>
            </a:r>
            <a:r>
              <a:rPr lang="en-US" sz="1050" dirty="0" err="1"/>
              <a:t>sınıfıdır</a:t>
            </a:r>
            <a:r>
              <a:rPr lang="en-US" sz="105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Veri </a:t>
            </a:r>
            <a:r>
              <a:rPr lang="en-US" sz="1050" dirty="0" err="1"/>
              <a:t>yapılarını</a:t>
            </a:r>
            <a:r>
              <a:rPr lang="en-US" sz="1050" dirty="0"/>
              <a:t> 7-10 </a:t>
            </a:r>
            <a:r>
              <a:rPr lang="en-US" sz="1050" dirty="0" err="1"/>
              <a:t>yıl</a:t>
            </a:r>
            <a:r>
              <a:rPr lang="en-US" sz="1050" dirty="0"/>
              <a:t> veya daha uzun </a:t>
            </a:r>
            <a:r>
              <a:rPr lang="en-US" sz="1050" dirty="0" err="1"/>
              <a:t>süre</a:t>
            </a:r>
            <a:r>
              <a:rPr lang="en-US" sz="1050" dirty="0"/>
              <a:t> </a:t>
            </a:r>
            <a:r>
              <a:rPr lang="en-US" sz="1050" dirty="0" err="1"/>
              <a:t>tutan</a:t>
            </a:r>
            <a:r>
              <a:rPr lang="en-US" sz="1050" dirty="0"/>
              <a:t> </a:t>
            </a:r>
            <a:r>
              <a:rPr lang="en-US" sz="1050" dirty="0" err="1"/>
              <a:t>müşteriler</a:t>
            </a:r>
            <a:r>
              <a:rPr lang="en-US" sz="1050" dirty="0"/>
              <a:t> için </a:t>
            </a:r>
            <a:r>
              <a:rPr lang="en-US" sz="1050" dirty="0" err="1"/>
              <a:t>oluşturulmuştur</a:t>
            </a:r>
            <a:r>
              <a:rPr lang="en-US" sz="105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 err="1"/>
              <a:t>Verinin</a:t>
            </a:r>
            <a:r>
              <a:rPr lang="en-US" sz="1050" dirty="0"/>
              <a:t> </a:t>
            </a:r>
            <a:r>
              <a:rPr lang="en-US" sz="1050" dirty="0" err="1"/>
              <a:t>standart</a:t>
            </a:r>
            <a:r>
              <a:rPr lang="en-US" sz="1050" dirty="0"/>
              <a:t> alma süresi 12 </a:t>
            </a:r>
            <a:r>
              <a:rPr lang="en-US" sz="1050" dirty="0" err="1"/>
              <a:t>saattir</a:t>
            </a:r>
            <a:r>
              <a:rPr lang="en-US" sz="1050" dirty="0"/>
              <a:t>. Ancak </a:t>
            </a:r>
            <a:r>
              <a:rPr lang="en-US" sz="1050" dirty="0" err="1"/>
              <a:t>toplu</a:t>
            </a:r>
            <a:r>
              <a:rPr lang="en-US" sz="1050" dirty="0"/>
              <a:t> </a:t>
            </a:r>
            <a:r>
              <a:rPr lang="en-US" sz="1050" dirty="0" err="1"/>
              <a:t>alımlarda</a:t>
            </a:r>
            <a:r>
              <a:rPr lang="en-US" sz="1050" dirty="0"/>
              <a:t> 48 </a:t>
            </a:r>
            <a:r>
              <a:rPr lang="en-US" sz="1050" dirty="0" err="1"/>
              <a:t>saate</a:t>
            </a:r>
            <a:r>
              <a:rPr lang="en-US" sz="1050" dirty="0"/>
              <a:t> kadar </a:t>
            </a:r>
            <a:r>
              <a:rPr lang="en-US" sz="1050" dirty="0" err="1"/>
              <a:t>süre</a:t>
            </a:r>
            <a:r>
              <a:rPr lang="en-US" sz="1050" dirty="0"/>
              <a:t> </a:t>
            </a:r>
            <a:r>
              <a:rPr lang="en-US" sz="1050" dirty="0" err="1"/>
              <a:t>uzayabilir</a:t>
            </a:r>
            <a:r>
              <a:rPr lang="en-US" sz="1050" dirty="0"/>
              <a:t>.</a:t>
            </a:r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4859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6148" name="Picture 4" descr="4 Components of S3 Data Transfer Cost - CloudySave">
            <a:extLst>
              <a:ext uri="{FF2B5EF4-FFF2-40B4-BE49-F238E27FC236}">
                <a16:creationId xmlns:a16="http://schemas.microsoft.com/office/drawing/2014/main" id="{8730A5BA-C53C-FEA1-749A-0C43CCE9F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4" y="2782479"/>
            <a:ext cx="5537791" cy="303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0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71B81-62A1-FC7A-1D82-57D71414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S3 Depolama Sınıfları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5B4C8-29A5-174D-AA91-C1415EF8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84" y="2157772"/>
            <a:ext cx="8651631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5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83" name="Rectangle 718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85" name="Rectangle 718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S3 Lifecycle Management</a:t>
            </a:r>
          </a:p>
        </p:txBody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9720" y="2011680"/>
            <a:ext cx="6342887" cy="4846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Temelde</a:t>
            </a:r>
            <a:r>
              <a:rPr lang="en-US" sz="1200" dirty="0"/>
              <a:t> </a:t>
            </a:r>
            <a:r>
              <a:rPr lang="en-US" sz="1200" dirty="0" err="1"/>
              <a:t>nesnelerinizi</a:t>
            </a:r>
            <a:r>
              <a:rPr lang="en-US" sz="1200" dirty="0"/>
              <a:t> farklı Depolama </a:t>
            </a:r>
            <a:r>
              <a:rPr lang="en-US" sz="1200" dirty="0" err="1"/>
              <a:t>katmanları</a:t>
            </a:r>
            <a:r>
              <a:rPr lang="en-US" sz="1200" dirty="0"/>
              <a:t> arasında </a:t>
            </a:r>
            <a:r>
              <a:rPr lang="en-US" sz="1200" dirty="0" err="1"/>
              <a:t>hareket</a:t>
            </a:r>
            <a:r>
              <a:rPr lang="en-US" sz="1200" dirty="0"/>
              <a:t> </a:t>
            </a:r>
            <a:r>
              <a:rPr lang="en-US" sz="1200" dirty="0" err="1"/>
              <a:t>ettirmeyi</a:t>
            </a:r>
            <a:r>
              <a:rPr lang="en-US" sz="1200" dirty="0"/>
              <a:t> </a:t>
            </a:r>
            <a:r>
              <a:rPr lang="en-US" sz="1200" dirty="0" err="1"/>
              <a:t>otomatikleştirir</a:t>
            </a:r>
            <a:r>
              <a:rPr lang="en-US" sz="12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Böylece </a:t>
            </a:r>
            <a:r>
              <a:rPr lang="en-US" sz="1200" dirty="0" err="1"/>
              <a:t>maliyet</a:t>
            </a:r>
            <a:r>
              <a:rPr lang="en-US" sz="1200" dirty="0"/>
              <a:t> </a:t>
            </a:r>
            <a:r>
              <a:rPr lang="en-US" sz="1200" dirty="0" err="1"/>
              <a:t>etkiniğinizi</a:t>
            </a:r>
            <a:r>
              <a:rPr lang="en-US" sz="1200" dirty="0"/>
              <a:t> en </a:t>
            </a:r>
            <a:r>
              <a:rPr lang="en-US" sz="1200" dirty="0" err="1"/>
              <a:t>üst</a:t>
            </a:r>
            <a:r>
              <a:rPr lang="en-US" sz="1200" dirty="0"/>
              <a:t> </a:t>
            </a:r>
            <a:r>
              <a:rPr lang="en-US" sz="1200" dirty="0" err="1"/>
              <a:t>düzeye</a:t>
            </a:r>
            <a:r>
              <a:rPr lang="en-US" sz="1200" dirty="0"/>
              <a:t> </a:t>
            </a:r>
            <a:r>
              <a:rPr lang="en-US" sz="1200" dirty="0" err="1"/>
              <a:t>çıkarır</a:t>
            </a:r>
            <a:r>
              <a:rPr lang="en-US" sz="12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S3 bucket </a:t>
            </a:r>
            <a:r>
              <a:rPr lang="en-US" sz="1200" dirty="0" err="1"/>
              <a:t>içerinde</a:t>
            </a:r>
            <a:r>
              <a:rPr lang="en-US" sz="1200" dirty="0"/>
              <a:t> yer </a:t>
            </a:r>
            <a:r>
              <a:rPr lang="en-US" sz="1200" dirty="0" err="1"/>
              <a:t>alan</a:t>
            </a:r>
            <a:r>
              <a:rPr lang="en-US" sz="1200" dirty="0"/>
              <a:t> veri </a:t>
            </a:r>
            <a:r>
              <a:rPr lang="en-US" sz="1200" dirty="0" err="1"/>
              <a:t>kullanım</a:t>
            </a:r>
            <a:r>
              <a:rPr lang="en-US" sz="1200" dirty="0"/>
              <a:t> </a:t>
            </a:r>
            <a:r>
              <a:rPr lang="en-US" sz="1200" dirty="0" err="1"/>
              <a:t>durumuna</a:t>
            </a:r>
            <a:r>
              <a:rPr lang="en-US" sz="1200" dirty="0"/>
              <a:t> </a:t>
            </a:r>
            <a:r>
              <a:rPr lang="en-US" sz="1200" dirty="0" err="1"/>
              <a:t>bakılarak</a:t>
            </a:r>
            <a:r>
              <a:rPr lang="en-US" sz="1200" dirty="0"/>
              <a:t> </a:t>
            </a:r>
            <a:r>
              <a:rPr lang="en-US" sz="1200" dirty="0" err="1"/>
              <a:t>sırasıyla</a:t>
            </a:r>
            <a:r>
              <a:rPr lang="en-US" sz="1200" dirty="0"/>
              <a:t> 30 </a:t>
            </a:r>
            <a:r>
              <a:rPr lang="en-US" sz="1200" dirty="0" err="1"/>
              <a:t>gün</a:t>
            </a:r>
            <a:r>
              <a:rPr lang="en-US" sz="1200" dirty="0"/>
              <a:t> sonra S3 Infrequent Access </a:t>
            </a:r>
            <a:r>
              <a:rPr lang="en-US" sz="1200" dirty="0" err="1"/>
              <a:t>sonrasında</a:t>
            </a:r>
            <a:r>
              <a:rPr lang="en-US" sz="1200" dirty="0"/>
              <a:t> One Zone Infrequent </a:t>
            </a:r>
            <a:r>
              <a:rPr lang="en-US" sz="1200" dirty="0" err="1"/>
              <a:t>yapıaya</a:t>
            </a:r>
            <a:r>
              <a:rPr lang="en-US" sz="1200" dirty="0"/>
              <a:t> </a:t>
            </a:r>
            <a:r>
              <a:rPr lang="en-US" sz="1200" dirty="0" err="1"/>
              <a:t>aktarılır</a:t>
            </a:r>
            <a:r>
              <a:rPr lang="en-US" sz="12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90 </a:t>
            </a:r>
            <a:r>
              <a:rPr lang="en-US" sz="1200" dirty="0" err="1"/>
              <a:t>gün</a:t>
            </a:r>
            <a:r>
              <a:rPr lang="en-US" sz="1200" dirty="0"/>
              <a:t> </a:t>
            </a:r>
            <a:r>
              <a:rPr lang="en-US" sz="1200" dirty="0" err="1"/>
              <a:t>sonrasında</a:t>
            </a:r>
            <a:r>
              <a:rPr lang="en-US" sz="1200" dirty="0"/>
              <a:t> </a:t>
            </a:r>
            <a:r>
              <a:rPr lang="en-US" sz="1200" dirty="0" err="1"/>
              <a:t>halen</a:t>
            </a:r>
            <a:r>
              <a:rPr lang="en-US" sz="1200" dirty="0"/>
              <a:t> </a:t>
            </a:r>
            <a:r>
              <a:rPr lang="en-US" sz="1200" dirty="0" err="1"/>
              <a:t>veriye</a:t>
            </a:r>
            <a:r>
              <a:rPr lang="en-US" sz="1200" dirty="0"/>
              <a:t> erişim </a:t>
            </a:r>
            <a:r>
              <a:rPr lang="en-US" sz="1200" dirty="0" err="1"/>
              <a:t>olmaması</a:t>
            </a:r>
            <a:r>
              <a:rPr lang="en-US" sz="1200" dirty="0"/>
              <a:t> </a:t>
            </a:r>
            <a:r>
              <a:rPr lang="en-US" sz="1200" dirty="0" err="1"/>
              <a:t>durumunda</a:t>
            </a:r>
            <a:r>
              <a:rPr lang="en-US" sz="1200" dirty="0"/>
              <a:t> Glacier’ e </a:t>
            </a:r>
            <a:r>
              <a:rPr lang="en-US" sz="1200" dirty="0" err="1"/>
              <a:t>aktarılarak</a:t>
            </a:r>
            <a:r>
              <a:rPr lang="en-US" sz="1200" dirty="0"/>
              <a:t> cost effective </a:t>
            </a:r>
            <a:r>
              <a:rPr lang="en-US" sz="1200" dirty="0" err="1"/>
              <a:t>sağlanmış</a:t>
            </a:r>
            <a:r>
              <a:rPr lang="en-US" sz="1200" dirty="0"/>
              <a:t> olur.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7172" name="Picture 4" descr="Introduction To AWS S3">
            <a:extLst>
              <a:ext uri="{FF2B5EF4-FFF2-40B4-BE49-F238E27FC236}">
                <a16:creationId xmlns:a16="http://schemas.microsoft.com/office/drawing/2014/main" id="{CF13AD47-B5DE-11A9-6042-40B0A4B8E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4" y="2720527"/>
            <a:ext cx="5565058" cy="287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29459E-5CEB-CD6F-028B-AAD890B0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149" y="4220308"/>
            <a:ext cx="4588547" cy="25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05" name="Rectangle 8204">
            <a:extLst>
              <a:ext uri="{FF2B5EF4-FFF2-40B4-BE49-F238E27FC236}">
                <a16:creationId xmlns:a16="http://schemas.microsoft.com/office/drawing/2014/main" id="{223D82F2-8828-4C80-AF95-242810E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7" name="Rectangle 8206">
            <a:extLst>
              <a:ext uri="{FF2B5EF4-FFF2-40B4-BE49-F238E27FC236}">
                <a16:creationId xmlns:a16="http://schemas.microsoft.com/office/drawing/2014/main" id="{7FD0D34F-65E4-4896-8016-F401017B6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09" name="Rectangle 8208">
            <a:extLst>
              <a:ext uri="{FF2B5EF4-FFF2-40B4-BE49-F238E27FC236}">
                <a16:creationId xmlns:a16="http://schemas.microsoft.com/office/drawing/2014/main" id="{27A25769-8A6A-4983-92E9-E41BEB53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S3 Object Lock and Glacier Vault Lock</a:t>
            </a:r>
          </a:p>
        </p:txBody>
      </p:sp>
      <p:sp>
        <p:nvSpPr>
          <p:cNvPr id="8211" name="Rectangle 8210">
            <a:extLst>
              <a:ext uri="{FF2B5EF4-FFF2-40B4-BE49-F238E27FC236}">
                <a16:creationId xmlns:a16="http://schemas.microsoft.com/office/drawing/2014/main" id="{D6669D83-0E36-4F8C-B68A-D549AC19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671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0214" y="2018806"/>
            <a:ext cx="6482393" cy="48391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S3 Object Lock </a:t>
            </a:r>
            <a:r>
              <a:rPr lang="en-US" sz="1400" dirty="0" err="1"/>
              <a:t>nesneleri</a:t>
            </a:r>
            <a:r>
              <a:rPr lang="en-US" sz="1400" dirty="0"/>
              <a:t> bir WORM modeli </a:t>
            </a:r>
            <a:r>
              <a:rPr lang="en-US" sz="1400" dirty="0" err="1"/>
              <a:t>kullanarak</a:t>
            </a:r>
            <a:r>
              <a:rPr lang="en-US" sz="1400" dirty="0"/>
              <a:t> </a:t>
            </a:r>
            <a:r>
              <a:rPr lang="en-US" sz="1400" dirty="0" err="1"/>
              <a:t>depolamak</a:t>
            </a:r>
            <a:r>
              <a:rPr lang="en-US" sz="1400" dirty="0"/>
              <a:t> için kullanılır.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WORM model </a:t>
            </a:r>
            <a:r>
              <a:rPr lang="en-US" sz="1400" dirty="0" err="1"/>
              <a:t>sadece</a:t>
            </a:r>
            <a:r>
              <a:rPr lang="en-US" sz="1400" dirty="0"/>
              <a:t> bir </a:t>
            </a:r>
            <a:r>
              <a:rPr lang="en-US" sz="1400" dirty="0" err="1"/>
              <a:t>kez</a:t>
            </a:r>
            <a:r>
              <a:rPr lang="en-US" sz="1400" dirty="0"/>
              <a:t> </a:t>
            </a:r>
            <a:r>
              <a:rPr lang="en-US" sz="1400" dirty="0" err="1"/>
              <a:t>yaz</a:t>
            </a:r>
            <a:r>
              <a:rPr lang="en-US" sz="1400" dirty="0"/>
              <a:t>, çok </a:t>
            </a:r>
            <a:r>
              <a:rPr lang="en-US" sz="1400" dirty="0" err="1"/>
              <a:t>oku</a:t>
            </a:r>
            <a:r>
              <a:rPr lang="en-US" sz="1400" dirty="0"/>
              <a:t> anlamına </a:t>
            </a:r>
            <a:r>
              <a:rPr lang="en-US" sz="1400" dirty="0" err="1"/>
              <a:t>gelmektedir</a:t>
            </a:r>
            <a:r>
              <a:rPr lang="en-US" sz="14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Böylece </a:t>
            </a:r>
            <a:r>
              <a:rPr lang="en-US" sz="1400" dirty="0" err="1"/>
              <a:t>nesnelerinize</a:t>
            </a:r>
            <a:r>
              <a:rPr lang="en-US" sz="1400" dirty="0"/>
              <a:t> </a:t>
            </a:r>
            <a:r>
              <a:rPr lang="en-US" sz="1400" dirty="0" err="1"/>
              <a:t>yalnızca</a:t>
            </a:r>
            <a:r>
              <a:rPr lang="en-US" sz="1400" dirty="0"/>
              <a:t> bir </a:t>
            </a:r>
            <a:r>
              <a:rPr lang="en-US" sz="1400" dirty="0" err="1"/>
              <a:t>kez</a:t>
            </a:r>
            <a:r>
              <a:rPr lang="en-US" sz="1400" dirty="0"/>
              <a:t> </a:t>
            </a:r>
            <a:r>
              <a:rPr lang="en-US" sz="1400" dirty="0" err="1"/>
              <a:t>yazabilir</a:t>
            </a:r>
            <a:r>
              <a:rPr lang="en-US" sz="1400" dirty="0"/>
              <a:t> ve </a:t>
            </a:r>
            <a:r>
              <a:rPr lang="en-US" sz="1400" dirty="0" err="1"/>
              <a:t>sonrasında</a:t>
            </a:r>
            <a:r>
              <a:rPr lang="en-US" sz="1400" dirty="0"/>
              <a:t> bir çok </a:t>
            </a:r>
            <a:r>
              <a:rPr lang="en-US" sz="1400" dirty="0" err="1"/>
              <a:t>kez</a:t>
            </a:r>
            <a:r>
              <a:rPr lang="en-US" sz="1400" dirty="0"/>
              <a:t> </a:t>
            </a:r>
            <a:r>
              <a:rPr lang="en-US" sz="1400" dirty="0" err="1"/>
              <a:t>okuyabilirsiniz</a:t>
            </a:r>
            <a:r>
              <a:rPr lang="en-US" sz="14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Nesnelerin</a:t>
            </a:r>
            <a:r>
              <a:rPr lang="en-US" sz="1400" dirty="0"/>
              <a:t> </a:t>
            </a:r>
            <a:r>
              <a:rPr lang="en-US" sz="1400" dirty="0" err="1"/>
              <a:t>silinmesini</a:t>
            </a:r>
            <a:r>
              <a:rPr lang="en-US" sz="1400" dirty="0"/>
              <a:t> </a:t>
            </a:r>
            <a:r>
              <a:rPr lang="en-US" sz="1400" dirty="0" err="1"/>
              <a:t>önlemeye</a:t>
            </a:r>
            <a:r>
              <a:rPr lang="en-US" sz="1400" dirty="0"/>
              <a:t> yardımcı olabilir.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Sabit bir </a:t>
            </a:r>
            <a:r>
              <a:rPr lang="en-US" sz="1400" dirty="0" err="1"/>
              <a:t>süre</a:t>
            </a:r>
            <a:r>
              <a:rPr lang="en-US" sz="1400" dirty="0"/>
              <a:t> için veya </a:t>
            </a:r>
            <a:r>
              <a:rPr lang="en-US" sz="1400" dirty="0" err="1"/>
              <a:t>süresiz</a:t>
            </a:r>
            <a:r>
              <a:rPr lang="en-US" sz="1400" dirty="0"/>
              <a:t> olarak </a:t>
            </a:r>
            <a:r>
              <a:rPr lang="en-US" sz="1400" dirty="0" err="1"/>
              <a:t>değişitirebilir</a:t>
            </a:r>
            <a:r>
              <a:rPr lang="en-US" sz="1400" dirty="0"/>
              <a:t>.</a:t>
            </a:r>
          </a:p>
          <a:p>
            <a:pPr marL="10287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C00000"/>
                </a:solidFill>
              </a:rPr>
              <a:t>Sınavda</a:t>
            </a:r>
            <a:r>
              <a:rPr lang="en-US" sz="1400" b="1" dirty="0">
                <a:solidFill>
                  <a:srgbClr val="C00000"/>
                </a:solidFill>
              </a:rPr>
              <a:t> dikkat edilmesi gereken </a:t>
            </a:r>
            <a:r>
              <a:rPr lang="en-US" sz="1400" b="1" dirty="0" err="1">
                <a:solidFill>
                  <a:srgbClr val="C00000"/>
                </a:solidFill>
              </a:rPr>
              <a:t>soru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örneği</a:t>
            </a:r>
            <a:r>
              <a:rPr lang="en-US" sz="1400" b="1" dirty="0">
                <a:solidFill>
                  <a:srgbClr val="C00000"/>
                </a:solidFill>
              </a:rPr>
              <a:t>;</a:t>
            </a:r>
            <a:endParaRPr lang="en-US" sz="1200" b="1" dirty="0">
              <a:solidFill>
                <a:srgbClr val="C00000"/>
              </a:solidFill>
            </a:endParaRP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Bazı</a:t>
            </a:r>
            <a:r>
              <a:rPr lang="en-US" sz="1200" dirty="0"/>
              <a:t> </a:t>
            </a:r>
            <a:r>
              <a:rPr lang="en-US" sz="1200" dirty="0" err="1"/>
              <a:t>kullanıcılarınıza</a:t>
            </a:r>
            <a:r>
              <a:rPr lang="en-US" sz="1200" dirty="0"/>
              <a:t> ihtiyaç </a:t>
            </a:r>
            <a:r>
              <a:rPr lang="en-US" sz="1200" dirty="0" err="1"/>
              <a:t>duyduğunuz</a:t>
            </a:r>
            <a:r>
              <a:rPr lang="en-US" sz="1200" dirty="0"/>
              <a:t> </a:t>
            </a:r>
            <a:r>
              <a:rPr lang="en-US" sz="1200" dirty="0" err="1"/>
              <a:t>yerde</a:t>
            </a:r>
            <a:r>
              <a:rPr lang="en-US" sz="1200" dirty="0"/>
              <a:t> bir </a:t>
            </a:r>
            <a:r>
              <a:rPr lang="en-US" sz="1200" dirty="0" err="1"/>
              <a:t>nesneyi</a:t>
            </a:r>
            <a:r>
              <a:rPr lang="en-US" sz="1200" dirty="0"/>
              <a:t> </a:t>
            </a:r>
            <a:r>
              <a:rPr lang="en-US" sz="1200" dirty="0" err="1"/>
              <a:t>değiştirebilmek</a:t>
            </a:r>
            <a:r>
              <a:rPr lang="en-US" sz="1200" dirty="0"/>
              <a:t> veya bir </a:t>
            </a:r>
            <a:r>
              <a:rPr lang="en-US" sz="1200" dirty="0" err="1"/>
              <a:t>nesneyi</a:t>
            </a:r>
            <a:r>
              <a:rPr lang="en-US" sz="1200" dirty="0"/>
              <a:t> </a:t>
            </a:r>
            <a:r>
              <a:rPr lang="en-US" sz="1200" dirty="0" err="1"/>
              <a:t>silebilmek</a:t>
            </a:r>
            <a:r>
              <a:rPr lang="en-US" sz="1200" dirty="0"/>
              <a:t> için </a:t>
            </a:r>
            <a:r>
              <a:rPr lang="en-US" sz="1200" dirty="0" err="1"/>
              <a:t>yönetişim</a:t>
            </a:r>
            <a:r>
              <a:rPr lang="en-US" sz="1200" dirty="0"/>
              <a:t> </a:t>
            </a:r>
            <a:r>
              <a:rPr lang="en-US" sz="1200" dirty="0" err="1"/>
              <a:t>modunu</a:t>
            </a:r>
            <a:r>
              <a:rPr lang="en-US" sz="1200" dirty="0"/>
              <a:t> </a:t>
            </a:r>
            <a:r>
              <a:rPr lang="en-US" sz="1200" dirty="0" err="1"/>
              <a:t>seçebilirsiniz</a:t>
            </a:r>
            <a:r>
              <a:rPr lang="en-US" sz="1200" dirty="0"/>
              <a:t>.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Ancak </a:t>
            </a:r>
            <a:r>
              <a:rPr lang="en-US" sz="1200" dirty="0" err="1"/>
              <a:t>kimsenin</a:t>
            </a:r>
            <a:r>
              <a:rPr lang="en-US" sz="1200" dirty="0"/>
              <a:t> bir </a:t>
            </a:r>
            <a:r>
              <a:rPr lang="en-US" sz="1200" dirty="0" err="1"/>
              <a:t>nesneyi</a:t>
            </a:r>
            <a:r>
              <a:rPr lang="en-US" sz="1200" dirty="0"/>
              <a:t> </a:t>
            </a:r>
            <a:r>
              <a:rPr lang="en-US" sz="1200" dirty="0" err="1"/>
              <a:t>silemeyeceğinden</a:t>
            </a:r>
            <a:r>
              <a:rPr lang="en-US" sz="1200" dirty="0"/>
              <a:t> emin olmak </a:t>
            </a:r>
            <a:r>
              <a:rPr lang="en-US" sz="1200" dirty="0" err="1"/>
              <a:t>isterseniz</a:t>
            </a:r>
            <a:r>
              <a:rPr lang="en-US" sz="1200" dirty="0"/>
              <a:t>, o zaman </a:t>
            </a:r>
            <a:r>
              <a:rPr lang="en-US" sz="1200" dirty="0" err="1"/>
              <a:t>uyumluluk</a:t>
            </a:r>
            <a:r>
              <a:rPr lang="en-US" sz="1200" dirty="0"/>
              <a:t> </a:t>
            </a:r>
            <a:r>
              <a:rPr lang="en-US" sz="1200" dirty="0" err="1"/>
              <a:t>modunu</a:t>
            </a:r>
            <a:r>
              <a:rPr lang="en-US" sz="1200" dirty="0"/>
              <a:t> </a:t>
            </a:r>
            <a:r>
              <a:rPr lang="en-US" sz="1200" dirty="0" err="1"/>
              <a:t>seçebilirsiniz</a:t>
            </a:r>
            <a:r>
              <a:rPr lang="en-US" sz="1200" dirty="0"/>
              <a:t>.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Burada </a:t>
            </a:r>
            <a:r>
              <a:rPr lang="en-US" sz="1200" dirty="0" err="1"/>
              <a:t>korumalı</a:t>
            </a:r>
            <a:r>
              <a:rPr lang="en-US" sz="1200" dirty="0"/>
              <a:t> </a:t>
            </a:r>
            <a:r>
              <a:rPr lang="en-US" sz="1200" dirty="0" err="1"/>
              <a:t>nesne</a:t>
            </a:r>
            <a:r>
              <a:rPr lang="en-US" sz="1200" dirty="0"/>
              <a:t> </a:t>
            </a:r>
            <a:r>
              <a:rPr lang="en-US" sz="1200" dirty="0" err="1"/>
              <a:t>sürümü</a:t>
            </a:r>
            <a:r>
              <a:rPr lang="en-US" sz="1200" dirty="0"/>
              <a:t> root kullanıcı dahil herhangi bir kullanıcı tarafından üzerine </a:t>
            </a:r>
            <a:r>
              <a:rPr lang="en-US" sz="1200" dirty="0" err="1"/>
              <a:t>yazılamaz</a:t>
            </a:r>
            <a:r>
              <a:rPr lang="en-US" sz="1200" dirty="0"/>
              <a:t> veya </a:t>
            </a:r>
            <a:r>
              <a:rPr lang="en-US" sz="1200" dirty="0" err="1"/>
              <a:t>silinemez</a:t>
            </a:r>
            <a:r>
              <a:rPr lang="en-US" sz="12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Glacier Vault Lock; </a:t>
            </a:r>
            <a:r>
              <a:rPr lang="en-US" sz="1400" dirty="0" err="1"/>
              <a:t>temelde</a:t>
            </a:r>
            <a:r>
              <a:rPr lang="en-US" sz="1400" dirty="0"/>
              <a:t> kolayca deploy </a:t>
            </a:r>
            <a:r>
              <a:rPr lang="en-US" sz="1400" dirty="0" err="1"/>
              <a:t>işlemi</a:t>
            </a:r>
            <a:r>
              <a:rPr lang="en-US" sz="1400" dirty="0"/>
              <a:t> yapmak için kullanılır.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Glacier’ e bir WORM modeli uygulama </a:t>
            </a:r>
            <a:r>
              <a:rPr lang="en-US" sz="1400" dirty="0" err="1"/>
              <a:t>yoludur</a:t>
            </a:r>
            <a:r>
              <a:rPr lang="en-US" sz="14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C00000"/>
                </a:solidFill>
              </a:rPr>
              <a:t>Sınavda</a:t>
            </a:r>
            <a:r>
              <a:rPr lang="en-US" sz="1400" b="1" dirty="0">
                <a:solidFill>
                  <a:srgbClr val="C00000"/>
                </a:solidFill>
              </a:rPr>
              <a:t> dikkat edilmesi gereken </a:t>
            </a:r>
            <a:r>
              <a:rPr lang="en-US" sz="1400" b="1" dirty="0" err="1">
                <a:solidFill>
                  <a:srgbClr val="C00000"/>
                </a:solidFill>
              </a:rPr>
              <a:t>soru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örneği</a:t>
            </a:r>
            <a:r>
              <a:rPr lang="en-US" sz="1400" b="1" dirty="0">
                <a:solidFill>
                  <a:srgbClr val="C00000"/>
                </a:solidFill>
              </a:rPr>
              <a:t>;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WORM </a:t>
            </a:r>
            <a:r>
              <a:rPr lang="en-US" sz="1200" dirty="0" err="1"/>
              <a:t>terimi</a:t>
            </a:r>
            <a:r>
              <a:rPr lang="en-US" sz="1200" dirty="0"/>
              <a:t> </a:t>
            </a:r>
            <a:r>
              <a:rPr lang="en-US" sz="1200" dirty="0" err="1"/>
              <a:t>görürseniz</a:t>
            </a:r>
            <a:r>
              <a:rPr lang="en-US" sz="1200" dirty="0"/>
              <a:t> ve S3’ den </a:t>
            </a:r>
            <a:r>
              <a:rPr lang="en-US" sz="1200" dirty="0" err="1"/>
              <a:t>bahsediyorsa</a:t>
            </a:r>
            <a:r>
              <a:rPr lang="en-US" sz="1200" dirty="0"/>
              <a:t> o zaman S3 Object Lock’ u kullanmak </a:t>
            </a:r>
            <a:r>
              <a:rPr lang="en-US" sz="1200" dirty="0" err="1"/>
              <a:t>istersiniz</a:t>
            </a:r>
            <a:r>
              <a:rPr lang="en-US" sz="1200" dirty="0"/>
              <a:t>.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WORM </a:t>
            </a:r>
            <a:r>
              <a:rPr lang="en-US" sz="1200" dirty="0" err="1"/>
              <a:t>terimi</a:t>
            </a:r>
            <a:r>
              <a:rPr lang="en-US" sz="1200" dirty="0"/>
              <a:t> ve Glacier’ den </a:t>
            </a:r>
            <a:r>
              <a:rPr lang="en-US" sz="1200" dirty="0" err="1"/>
              <a:t>bahsediyorsa</a:t>
            </a:r>
            <a:r>
              <a:rPr lang="en-US" sz="1200" dirty="0"/>
              <a:t> o zaman Glacier Vault Lock’ u kullanmak </a:t>
            </a:r>
            <a:r>
              <a:rPr lang="en-US" sz="1200" dirty="0" err="1"/>
              <a:t>istersiniz</a:t>
            </a:r>
            <a:r>
              <a:rPr lang="en-US" sz="12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8196" name="Picture 4" descr="Amazon Glacier Tutorial - Intellipaat Blog">
            <a:extLst>
              <a:ext uri="{FF2B5EF4-FFF2-40B4-BE49-F238E27FC236}">
                <a16:creationId xmlns:a16="http://schemas.microsoft.com/office/drawing/2014/main" id="{F015D0FA-8E33-545E-762A-E730365C2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3129316"/>
            <a:ext cx="5254752" cy="27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9776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879</Words>
  <Application>Microsoft Macintosh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S3</vt:lpstr>
      <vt:lpstr>S3 Standart</vt:lpstr>
      <vt:lpstr>S3 Standart - Infrequent Access</vt:lpstr>
      <vt:lpstr>S3 One Zone - Infrequent Access</vt:lpstr>
      <vt:lpstr>S3 Intelligent-Tiering</vt:lpstr>
      <vt:lpstr>S3 Glacier</vt:lpstr>
      <vt:lpstr>S3 Depolama Sınıfları</vt:lpstr>
      <vt:lpstr>S3 Lifecycle Management</vt:lpstr>
      <vt:lpstr>S3 Object Lock and Glacier Vault Lock</vt:lpstr>
      <vt:lpstr>S3 Encryption</vt:lpstr>
      <vt:lpstr>S3 Performance Optimize</vt:lpstr>
      <vt:lpstr>S3 Replication</vt:lpstr>
      <vt:lpstr>S3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Mehmet Sungur</cp:lastModifiedBy>
  <cp:revision>669</cp:revision>
  <dcterms:created xsi:type="dcterms:W3CDTF">2013-07-15T20:26:40Z</dcterms:created>
  <dcterms:modified xsi:type="dcterms:W3CDTF">2023-08-13T13:33:48Z</dcterms:modified>
</cp:coreProperties>
</file>