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9" r:id="rId1"/>
  </p:sldMasterIdLst>
  <p:notesMasterIdLst>
    <p:notesMasterId r:id="rId31"/>
  </p:notesMasterIdLst>
  <p:sldIdLst>
    <p:sldId id="256" r:id="rId2"/>
    <p:sldId id="257" r:id="rId3"/>
    <p:sldId id="291" r:id="rId4"/>
    <p:sldId id="292" r:id="rId5"/>
    <p:sldId id="293" r:id="rId6"/>
    <p:sldId id="294" r:id="rId7"/>
    <p:sldId id="295" r:id="rId8"/>
    <p:sldId id="296" r:id="rId9"/>
    <p:sldId id="297" r:id="rId10"/>
    <p:sldId id="298" r:id="rId11"/>
    <p:sldId id="279" r:id="rId12"/>
    <p:sldId id="301" r:id="rId13"/>
    <p:sldId id="299" r:id="rId14"/>
    <p:sldId id="300" r:id="rId15"/>
    <p:sldId id="270" r:id="rId16"/>
    <p:sldId id="287" r:id="rId17"/>
    <p:sldId id="288" r:id="rId18"/>
    <p:sldId id="303" r:id="rId19"/>
    <p:sldId id="304" r:id="rId20"/>
    <p:sldId id="305" r:id="rId21"/>
    <p:sldId id="306" r:id="rId22"/>
    <p:sldId id="307" r:id="rId23"/>
    <p:sldId id="302" r:id="rId24"/>
    <p:sldId id="289" r:id="rId25"/>
    <p:sldId id="290" r:id="rId26"/>
    <p:sldId id="271" r:id="rId27"/>
    <p:sldId id="272" r:id="rId28"/>
    <p:sldId id="276" r:id="rId29"/>
    <p:sldId id="27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38D34D0-8DC8-FDC2-B88D-757A345346D2}" name="Mehmet Sungur" initials="MS" userId="S::mehmet.sungur@viennalife.com.tr::64104e0c-411b-4b1e-ac9f-8c976c5d7a6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22"/>
    <p:restoredTop sz="95781"/>
  </p:normalViewPr>
  <p:slideViewPr>
    <p:cSldViewPr snapToGrid="0">
      <p:cViewPr>
        <p:scale>
          <a:sx n="90" d="100"/>
          <a:sy n="90" d="100"/>
        </p:scale>
        <p:origin x="488"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E6A955-1F53-C242-810C-E2D982803750}" type="datetimeFigureOut">
              <a:rPr lang="en-TR" smtClean="0"/>
              <a:t>5.07.2023</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76A65-8439-B544-9D9A-BA1E71117E1D}" type="slidenum">
              <a:rPr lang="en-TR" smtClean="0"/>
              <a:t>‹#›</a:t>
            </a:fld>
            <a:endParaRPr lang="en-TR"/>
          </a:p>
        </p:txBody>
      </p:sp>
    </p:spTree>
    <p:extLst>
      <p:ext uri="{BB962C8B-B14F-4D97-AF65-F5344CB8AC3E}">
        <p14:creationId xmlns:p14="http://schemas.microsoft.com/office/powerpoint/2010/main" val="1303608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a:p>
            <a:endParaRPr lang="en-TR" dirty="0"/>
          </a:p>
        </p:txBody>
      </p:sp>
      <p:sp>
        <p:nvSpPr>
          <p:cNvPr id="4" name="Slide Number Placeholder 3"/>
          <p:cNvSpPr>
            <a:spLocks noGrp="1"/>
          </p:cNvSpPr>
          <p:nvPr>
            <p:ph type="sldNum" sz="quarter" idx="5"/>
          </p:nvPr>
        </p:nvSpPr>
        <p:spPr/>
        <p:txBody>
          <a:bodyPr/>
          <a:lstStyle/>
          <a:p>
            <a:fld id="{13276A65-8439-B544-9D9A-BA1E71117E1D}" type="slidenum">
              <a:rPr lang="en-TR" smtClean="0"/>
              <a:t>3</a:t>
            </a:fld>
            <a:endParaRPr lang="en-TR"/>
          </a:p>
        </p:txBody>
      </p:sp>
    </p:spTree>
    <p:extLst>
      <p:ext uri="{BB962C8B-B14F-4D97-AF65-F5344CB8AC3E}">
        <p14:creationId xmlns:p14="http://schemas.microsoft.com/office/powerpoint/2010/main" val="567505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2700" dirty="0">
                <a:solidFill>
                  <a:srgbClr val="C00000"/>
                </a:solidFill>
              </a:rPr>
              <a:t># Dizini Git Deposu Olarak Başlatalım</a:t>
            </a:r>
          </a:p>
          <a:p>
            <a:pPr lvl="1"/>
            <a:r>
              <a:rPr lang="en-US" sz="2400" dirty="0"/>
              <a:t>git init</a:t>
            </a:r>
          </a:p>
          <a:p>
            <a:pPr marL="457200" lvl="1" indent="0">
              <a:buNone/>
            </a:pPr>
            <a:r>
              <a:rPr lang="en-US" sz="2400" b="1" dirty="0">
                <a:solidFill>
                  <a:schemeClr val="accent4">
                    <a:lumMod val="50000"/>
                  </a:schemeClr>
                </a:solidFill>
              </a:rPr>
              <a:t># Kontrol etmek için; terminale “ls –la” yazabilirsiniz.</a:t>
            </a:r>
          </a:p>
          <a:p>
            <a:pPr lvl="1"/>
            <a:endParaRPr lang="en-US" sz="2700" dirty="0"/>
          </a:p>
          <a:p>
            <a:pPr marL="0" indent="0">
              <a:buNone/>
            </a:pPr>
            <a:r>
              <a:rPr lang="en-US" sz="2700" dirty="0">
                <a:solidFill>
                  <a:srgbClr val="C00000"/>
                </a:solidFill>
              </a:rPr>
              <a:t># Bir dosya oluşturup, bu dosyayı depoya ekleyelim</a:t>
            </a:r>
          </a:p>
          <a:p>
            <a:pPr lvl="1"/>
            <a:r>
              <a:rPr lang="en-US" sz="2400" dirty="0"/>
              <a:t>echo ”Merhaba, Git!" &gt; dosyam.txt</a:t>
            </a:r>
          </a:p>
          <a:p>
            <a:pPr marL="457200" lvl="1" indent="0">
              <a:buNone/>
            </a:pPr>
            <a:r>
              <a:rPr lang="en-US" sz="2400" b="1" dirty="0">
                <a:solidFill>
                  <a:schemeClr val="accent4">
                    <a:lumMod val="50000"/>
                  </a:schemeClr>
                </a:solidFill>
              </a:rPr>
              <a:t># Çalışma alanında olduğunuzu kontrol ediniz.</a:t>
            </a:r>
            <a:endParaRPr lang="en-US" sz="2400" dirty="0"/>
          </a:p>
          <a:p>
            <a:pPr lvl="1"/>
            <a:r>
              <a:rPr lang="en-US" sz="2400" dirty="0"/>
              <a:t>git status</a:t>
            </a:r>
          </a:p>
          <a:p>
            <a:pPr lvl="1"/>
            <a:r>
              <a:rPr lang="en-US" sz="2400" dirty="0"/>
              <a:t>git add dosyam.txt</a:t>
            </a:r>
          </a:p>
          <a:p>
            <a:pPr marL="457200" lvl="1" indent="0">
              <a:buNone/>
            </a:pPr>
            <a:r>
              <a:rPr lang="en-US" sz="2400" b="1" dirty="0">
                <a:solidFill>
                  <a:schemeClr val="accent4">
                    <a:lumMod val="50000"/>
                  </a:schemeClr>
                </a:solidFill>
              </a:rPr>
              <a:t># İzleme alanında olduğunuzu kontrol ediniz.</a:t>
            </a:r>
            <a:endParaRPr lang="en-US" sz="2400" dirty="0"/>
          </a:p>
          <a:p>
            <a:pPr lvl="1"/>
            <a:r>
              <a:rPr lang="en-US" sz="2400" dirty="0"/>
              <a:t>git status</a:t>
            </a:r>
          </a:p>
          <a:p>
            <a:pPr lvl="1"/>
            <a:endParaRPr lang="en-US" sz="2700" dirty="0"/>
          </a:p>
          <a:p>
            <a:pPr marL="0" indent="0">
              <a:buNone/>
            </a:pPr>
            <a:r>
              <a:rPr lang="en-US" sz="2700" dirty="0">
                <a:solidFill>
                  <a:srgbClr val="C00000"/>
                </a:solidFill>
              </a:rPr>
              <a:t># Dosyayı depoya ekledik, şimdi bir "commit" oluşturalım </a:t>
            </a:r>
          </a:p>
          <a:p>
            <a:pPr lvl="1"/>
            <a:r>
              <a:rPr lang="en-US" sz="2400" dirty="0"/>
              <a:t>git commit -m ”ilkcommit”</a:t>
            </a:r>
          </a:p>
          <a:p>
            <a:pPr lvl="1"/>
            <a:endParaRPr lang="en-US" sz="2700" dirty="0"/>
          </a:p>
          <a:p>
            <a:pPr marL="0" indent="0">
              <a:buNone/>
            </a:pPr>
            <a:r>
              <a:rPr lang="en-US" sz="2700" dirty="0">
                <a:solidFill>
                  <a:srgbClr val="C00000"/>
                </a:solidFill>
              </a:rPr>
              <a:t># Oluşan Projemizi görüntüleyelim</a:t>
            </a:r>
          </a:p>
          <a:p>
            <a:pPr lvl="1"/>
            <a:r>
              <a:rPr lang="en-US" sz="2400" dirty="0"/>
              <a:t>git log</a:t>
            </a:r>
          </a:p>
        </p:txBody>
      </p:sp>
      <p:sp>
        <p:nvSpPr>
          <p:cNvPr id="4" name="Slide Number Placeholder 3"/>
          <p:cNvSpPr>
            <a:spLocks noGrp="1"/>
          </p:cNvSpPr>
          <p:nvPr>
            <p:ph type="sldNum" sz="quarter" idx="5"/>
          </p:nvPr>
        </p:nvSpPr>
        <p:spPr/>
        <p:txBody>
          <a:bodyPr/>
          <a:lstStyle/>
          <a:p>
            <a:fld id="{13276A65-8439-B544-9D9A-BA1E71117E1D}" type="slidenum">
              <a:rPr lang="en-TR" smtClean="0"/>
              <a:t>14</a:t>
            </a:fld>
            <a:endParaRPr lang="en-TR"/>
          </a:p>
        </p:txBody>
      </p:sp>
    </p:spTree>
    <p:extLst>
      <p:ext uri="{BB962C8B-B14F-4D97-AF65-F5344CB8AC3E}">
        <p14:creationId xmlns:p14="http://schemas.microsoft.com/office/powerpoint/2010/main" val="2658835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13276A65-8439-B544-9D9A-BA1E71117E1D}" type="slidenum">
              <a:rPr lang="en-TR" smtClean="0"/>
              <a:t>17</a:t>
            </a:fld>
            <a:endParaRPr lang="en-TR"/>
          </a:p>
        </p:txBody>
      </p:sp>
    </p:spTree>
    <p:extLst>
      <p:ext uri="{BB962C8B-B14F-4D97-AF65-F5344CB8AC3E}">
        <p14:creationId xmlns:p14="http://schemas.microsoft.com/office/powerpoint/2010/main" val="186120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13276A65-8439-B544-9D9A-BA1E71117E1D}" type="slidenum">
              <a:rPr lang="en-TR" smtClean="0"/>
              <a:t>24</a:t>
            </a:fld>
            <a:endParaRPr lang="en-TR"/>
          </a:p>
        </p:txBody>
      </p:sp>
    </p:spTree>
    <p:extLst>
      <p:ext uri="{BB962C8B-B14F-4D97-AF65-F5344CB8AC3E}">
        <p14:creationId xmlns:p14="http://schemas.microsoft.com/office/powerpoint/2010/main" val="2951919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13276A65-8439-B544-9D9A-BA1E71117E1D}" type="slidenum">
              <a:rPr lang="en-TR" smtClean="0"/>
              <a:t>4</a:t>
            </a:fld>
            <a:endParaRPr lang="en-TR"/>
          </a:p>
        </p:txBody>
      </p:sp>
    </p:spTree>
    <p:extLst>
      <p:ext uri="{BB962C8B-B14F-4D97-AF65-F5344CB8AC3E}">
        <p14:creationId xmlns:p14="http://schemas.microsoft.com/office/powerpoint/2010/main" val="1567147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400" b="0" dirty="0">
                <a:solidFill>
                  <a:srgbClr val="C00000"/>
                </a:solidFill>
              </a:rPr>
              <a:t>Kurulum Linki</a:t>
            </a:r>
          </a:p>
          <a:p>
            <a:pPr algn="l"/>
            <a:r>
              <a:rPr lang="en-US" sz="2400" b="0" dirty="0">
                <a:solidFill>
                  <a:schemeClr val="tx2"/>
                </a:solidFill>
              </a:rPr>
              <a:t>https://git-scm.com/</a:t>
            </a:r>
          </a:p>
          <a:p>
            <a:pPr algn="l"/>
            <a:endParaRPr lang="en-US" sz="2400" b="0" dirty="0">
              <a:solidFill>
                <a:schemeClr val="tx2"/>
              </a:solidFill>
            </a:endParaRPr>
          </a:p>
          <a:p>
            <a:pPr algn="l"/>
            <a:r>
              <a:rPr lang="en-US" sz="2400" b="0" dirty="0">
                <a:solidFill>
                  <a:schemeClr val="tx2"/>
                </a:solidFill>
              </a:rPr>
              <a:t># </a:t>
            </a:r>
            <a:r>
              <a:rPr lang="en-US" sz="2400" b="0" dirty="0">
                <a:solidFill>
                  <a:srgbClr val="C00000"/>
                </a:solidFill>
              </a:rPr>
              <a:t>Kurulum Sonrası Kontrol 1. Yol</a:t>
            </a:r>
          </a:p>
          <a:p>
            <a:pPr algn="l"/>
            <a:r>
              <a:rPr lang="en-US" sz="2400" b="0" dirty="0">
                <a:solidFill>
                  <a:schemeClr val="tx2"/>
                </a:solidFill>
              </a:rPr>
              <a:t>git --version</a:t>
            </a:r>
            <a:endParaRPr lang="en-US" sz="1200" b="0" dirty="0">
              <a:solidFill>
                <a:schemeClr val="tx2"/>
              </a:solidFill>
            </a:endParaRPr>
          </a:p>
          <a:p>
            <a:pPr algn="l"/>
            <a:endParaRPr lang="en-US" sz="1200" b="0" dirty="0">
              <a:solidFill>
                <a:schemeClr val="tx2"/>
              </a:solidFill>
            </a:endParaRPr>
          </a:p>
          <a:p>
            <a:pPr algn="l"/>
            <a:r>
              <a:rPr lang="en-US" sz="1200" b="0" dirty="0">
                <a:solidFill>
                  <a:schemeClr val="tx2"/>
                </a:solidFill>
              </a:rPr>
              <a:t># </a:t>
            </a:r>
            <a:r>
              <a:rPr lang="en-US" sz="1200" b="0" dirty="0">
                <a:solidFill>
                  <a:srgbClr val="C00000"/>
                </a:solidFill>
              </a:rPr>
              <a:t>Kurulum Sonrası Kontrol 2. Yol</a:t>
            </a:r>
          </a:p>
          <a:p>
            <a:pPr algn="l"/>
            <a:r>
              <a:rPr lang="en-US" sz="1200" b="0" dirty="0">
                <a:solidFill>
                  <a:schemeClr val="tx2"/>
                </a:solidFill>
              </a:rPr>
              <a:t>git -v</a:t>
            </a:r>
            <a:endParaRPr lang="en-US" sz="800" b="0" dirty="0">
              <a:solidFill>
                <a:schemeClr val="tx2"/>
              </a:solidFill>
            </a:endParaRPr>
          </a:p>
          <a:p>
            <a:pPr algn="l"/>
            <a:endParaRPr lang="en-TR" sz="1200" b="0" dirty="0">
              <a:solidFill>
                <a:schemeClr val="tx2"/>
              </a:solidFill>
            </a:endParaRPr>
          </a:p>
        </p:txBody>
      </p:sp>
      <p:sp>
        <p:nvSpPr>
          <p:cNvPr id="4" name="Slide Number Placeholder 3"/>
          <p:cNvSpPr>
            <a:spLocks noGrp="1"/>
          </p:cNvSpPr>
          <p:nvPr>
            <p:ph type="sldNum" sz="quarter" idx="5"/>
          </p:nvPr>
        </p:nvSpPr>
        <p:spPr/>
        <p:txBody>
          <a:bodyPr/>
          <a:lstStyle/>
          <a:p>
            <a:fld id="{13276A65-8439-B544-9D9A-BA1E71117E1D}" type="slidenum">
              <a:rPr lang="en-TR" smtClean="0"/>
              <a:t>5</a:t>
            </a:fld>
            <a:endParaRPr lang="en-TR"/>
          </a:p>
        </p:txBody>
      </p:sp>
    </p:spTree>
    <p:extLst>
      <p:ext uri="{BB962C8B-B14F-4D97-AF65-F5344CB8AC3E}">
        <p14:creationId xmlns:p14="http://schemas.microsoft.com/office/powerpoint/2010/main" val="1052661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2400" b="1" dirty="0">
              <a:solidFill>
                <a:schemeClr val="accent4">
                  <a:lumMod val="50000"/>
                </a:schemeClr>
              </a:solidFill>
            </a:endParaRPr>
          </a:p>
        </p:txBody>
      </p:sp>
      <p:sp>
        <p:nvSpPr>
          <p:cNvPr id="4" name="Slide Number Placeholder 3"/>
          <p:cNvSpPr>
            <a:spLocks noGrp="1"/>
          </p:cNvSpPr>
          <p:nvPr>
            <p:ph type="sldNum" sz="quarter" idx="5"/>
          </p:nvPr>
        </p:nvSpPr>
        <p:spPr/>
        <p:txBody>
          <a:bodyPr/>
          <a:lstStyle/>
          <a:p>
            <a:fld id="{13276A65-8439-B544-9D9A-BA1E71117E1D}" type="slidenum">
              <a:rPr lang="en-TR" smtClean="0"/>
              <a:t>6</a:t>
            </a:fld>
            <a:endParaRPr lang="en-TR"/>
          </a:p>
        </p:txBody>
      </p:sp>
    </p:spTree>
    <p:extLst>
      <p:ext uri="{BB962C8B-B14F-4D97-AF65-F5344CB8AC3E}">
        <p14:creationId xmlns:p14="http://schemas.microsoft.com/office/powerpoint/2010/main" val="1411476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13276A65-8439-B544-9D9A-BA1E71117E1D}" type="slidenum">
              <a:rPr lang="en-TR" smtClean="0"/>
              <a:t>7</a:t>
            </a:fld>
            <a:endParaRPr lang="en-TR"/>
          </a:p>
        </p:txBody>
      </p:sp>
    </p:spTree>
    <p:extLst>
      <p:ext uri="{BB962C8B-B14F-4D97-AF65-F5344CB8AC3E}">
        <p14:creationId xmlns:p14="http://schemas.microsoft.com/office/powerpoint/2010/main" val="2734825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2700" dirty="0">
                <a:solidFill>
                  <a:srgbClr val="C00000"/>
                </a:solidFill>
              </a:rPr>
              <a:t># Dizini Git Deposu Olarak Başlatalım</a:t>
            </a:r>
          </a:p>
          <a:p>
            <a:pPr lvl="1"/>
            <a:r>
              <a:rPr lang="en-US" sz="2400" dirty="0"/>
              <a:t>git init</a:t>
            </a:r>
          </a:p>
          <a:p>
            <a:pPr marL="457200" lvl="1" indent="0">
              <a:buNone/>
            </a:pPr>
            <a:r>
              <a:rPr lang="en-US" sz="2400" b="1" dirty="0">
                <a:solidFill>
                  <a:schemeClr val="accent4">
                    <a:lumMod val="50000"/>
                  </a:schemeClr>
                </a:solidFill>
              </a:rPr>
              <a:t># Kontrol etmek için; terminale “ls –la” yazabilirsiniz.</a:t>
            </a:r>
          </a:p>
          <a:p>
            <a:pPr lvl="1"/>
            <a:endParaRPr lang="en-US" sz="2700" dirty="0"/>
          </a:p>
          <a:p>
            <a:pPr marL="0" indent="0">
              <a:buNone/>
            </a:pPr>
            <a:r>
              <a:rPr lang="en-US" sz="2700" dirty="0">
                <a:solidFill>
                  <a:srgbClr val="C00000"/>
                </a:solidFill>
              </a:rPr>
              <a:t># Bir dosya oluşturup, bu dosyayı depoya ekleyelim</a:t>
            </a:r>
          </a:p>
          <a:p>
            <a:pPr lvl="1"/>
            <a:r>
              <a:rPr lang="en-US" sz="2400" dirty="0"/>
              <a:t>echo ”Merhaba, Git!" &gt; dosyam.txt</a:t>
            </a:r>
          </a:p>
          <a:p>
            <a:pPr marL="457200" lvl="1" indent="0">
              <a:buNone/>
            </a:pPr>
            <a:r>
              <a:rPr lang="en-US" sz="2400" b="1" dirty="0">
                <a:solidFill>
                  <a:schemeClr val="accent4">
                    <a:lumMod val="50000"/>
                  </a:schemeClr>
                </a:solidFill>
              </a:rPr>
              <a:t># Çalışma alanında olduğunuzu kontrol ediniz.</a:t>
            </a:r>
            <a:endParaRPr lang="en-US" sz="2400" dirty="0"/>
          </a:p>
          <a:p>
            <a:pPr lvl="1"/>
            <a:r>
              <a:rPr lang="en-US" sz="2400" dirty="0"/>
              <a:t>git status</a:t>
            </a:r>
          </a:p>
          <a:p>
            <a:pPr lvl="1"/>
            <a:r>
              <a:rPr lang="en-US" sz="2400" dirty="0"/>
              <a:t>git add dosyam.txt</a:t>
            </a:r>
          </a:p>
          <a:p>
            <a:pPr marL="457200" lvl="1" indent="0">
              <a:buNone/>
            </a:pPr>
            <a:r>
              <a:rPr lang="en-US" sz="2400" b="1" dirty="0">
                <a:solidFill>
                  <a:schemeClr val="accent4">
                    <a:lumMod val="50000"/>
                  </a:schemeClr>
                </a:solidFill>
              </a:rPr>
              <a:t># İzleme alanında olduğunuzu kontrol ediniz.</a:t>
            </a:r>
            <a:endParaRPr lang="en-US" sz="2400" dirty="0"/>
          </a:p>
          <a:p>
            <a:pPr lvl="1"/>
            <a:r>
              <a:rPr lang="en-US" sz="2400" dirty="0"/>
              <a:t>git status</a:t>
            </a:r>
          </a:p>
          <a:p>
            <a:pPr lvl="1"/>
            <a:endParaRPr lang="en-US" sz="2700" dirty="0"/>
          </a:p>
          <a:p>
            <a:pPr marL="0" indent="0">
              <a:buNone/>
            </a:pPr>
            <a:r>
              <a:rPr lang="en-US" sz="2700" dirty="0">
                <a:solidFill>
                  <a:srgbClr val="C00000"/>
                </a:solidFill>
              </a:rPr>
              <a:t># Dosyayı depoya ekledik, şimdi bir "commit" oluşturalım </a:t>
            </a:r>
          </a:p>
          <a:p>
            <a:pPr lvl="1"/>
            <a:r>
              <a:rPr lang="en-US" sz="2400" dirty="0"/>
              <a:t>git commit -m ”ilkcommit”</a:t>
            </a:r>
          </a:p>
          <a:p>
            <a:pPr lvl="1"/>
            <a:endParaRPr lang="en-US" sz="2700" dirty="0"/>
          </a:p>
          <a:p>
            <a:pPr marL="0" indent="0">
              <a:buNone/>
            </a:pPr>
            <a:r>
              <a:rPr lang="en-US" sz="2700" dirty="0">
                <a:solidFill>
                  <a:srgbClr val="C00000"/>
                </a:solidFill>
              </a:rPr>
              <a:t># Oluşan Projemizi görüntüleyelim</a:t>
            </a:r>
          </a:p>
          <a:p>
            <a:pPr lvl="1"/>
            <a:r>
              <a:rPr lang="en-US" sz="2400" dirty="0"/>
              <a:t>git log</a:t>
            </a:r>
          </a:p>
        </p:txBody>
      </p:sp>
      <p:sp>
        <p:nvSpPr>
          <p:cNvPr id="4" name="Slide Number Placeholder 3"/>
          <p:cNvSpPr>
            <a:spLocks noGrp="1"/>
          </p:cNvSpPr>
          <p:nvPr>
            <p:ph type="sldNum" sz="quarter" idx="5"/>
          </p:nvPr>
        </p:nvSpPr>
        <p:spPr/>
        <p:txBody>
          <a:bodyPr/>
          <a:lstStyle/>
          <a:p>
            <a:fld id="{13276A65-8439-B544-9D9A-BA1E71117E1D}" type="slidenum">
              <a:rPr lang="en-TR" smtClean="0"/>
              <a:t>8</a:t>
            </a:fld>
            <a:endParaRPr lang="en-TR"/>
          </a:p>
        </p:txBody>
      </p:sp>
    </p:spTree>
    <p:extLst>
      <p:ext uri="{BB962C8B-B14F-4D97-AF65-F5344CB8AC3E}">
        <p14:creationId xmlns:p14="http://schemas.microsoft.com/office/powerpoint/2010/main" val="3375307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2700" dirty="0">
                <a:solidFill>
                  <a:srgbClr val="C00000"/>
                </a:solidFill>
              </a:rPr>
              <a:t># Dizini Git Deposu Olarak Başlatalım</a:t>
            </a:r>
          </a:p>
          <a:p>
            <a:pPr lvl="1"/>
            <a:r>
              <a:rPr lang="en-US" sz="2400" dirty="0"/>
              <a:t>git init</a:t>
            </a:r>
          </a:p>
          <a:p>
            <a:pPr marL="457200" lvl="1" indent="0">
              <a:buNone/>
            </a:pPr>
            <a:r>
              <a:rPr lang="en-US" sz="2400" b="1" dirty="0">
                <a:solidFill>
                  <a:schemeClr val="accent4">
                    <a:lumMod val="50000"/>
                  </a:schemeClr>
                </a:solidFill>
              </a:rPr>
              <a:t># Kontrol etmek için; terminale “ls –la” yazabilirsiniz.</a:t>
            </a:r>
          </a:p>
          <a:p>
            <a:pPr lvl="1"/>
            <a:endParaRPr lang="en-US" sz="2700" dirty="0"/>
          </a:p>
          <a:p>
            <a:pPr marL="0" indent="0">
              <a:buNone/>
            </a:pPr>
            <a:r>
              <a:rPr lang="en-US" sz="2700" dirty="0">
                <a:solidFill>
                  <a:srgbClr val="C00000"/>
                </a:solidFill>
              </a:rPr>
              <a:t># Bir dosya oluşturup, bu dosyayı depoya ekleyelim</a:t>
            </a:r>
          </a:p>
          <a:p>
            <a:pPr lvl="1"/>
            <a:r>
              <a:rPr lang="en-US" sz="2400" dirty="0"/>
              <a:t>echo ”Merhaba, Git!" &gt; dosyam.txt</a:t>
            </a:r>
          </a:p>
          <a:p>
            <a:pPr marL="457200" lvl="1" indent="0">
              <a:buNone/>
            </a:pPr>
            <a:r>
              <a:rPr lang="en-US" sz="2400" b="1" dirty="0">
                <a:solidFill>
                  <a:schemeClr val="accent4">
                    <a:lumMod val="50000"/>
                  </a:schemeClr>
                </a:solidFill>
              </a:rPr>
              <a:t># Çalışma alanında olduğunuzu kontrol ediniz.</a:t>
            </a:r>
            <a:endParaRPr lang="en-US" sz="2400" dirty="0"/>
          </a:p>
          <a:p>
            <a:pPr lvl="1"/>
            <a:r>
              <a:rPr lang="en-US" sz="2400" dirty="0"/>
              <a:t>git status</a:t>
            </a:r>
          </a:p>
          <a:p>
            <a:pPr lvl="1"/>
            <a:r>
              <a:rPr lang="en-US" sz="2400" dirty="0"/>
              <a:t>git add dosyam.txt</a:t>
            </a:r>
          </a:p>
          <a:p>
            <a:pPr marL="457200" lvl="1" indent="0">
              <a:buNone/>
            </a:pPr>
            <a:r>
              <a:rPr lang="en-US" sz="2400" b="1" dirty="0">
                <a:solidFill>
                  <a:schemeClr val="accent4">
                    <a:lumMod val="50000"/>
                  </a:schemeClr>
                </a:solidFill>
              </a:rPr>
              <a:t># İzleme alanında olduğunuzu kontrol ediniz.</a:t>
            </a:r>
            <a:endParaRPr lang="en-US" sz="2400" dirty="0"/>
          </a:p>
          <a:p>
            <a:pPr lvl="1"/>
            <a:r>
              <a:rPr lang="en-US" sz="2400" dirty="0"/>
              <a:t>git status</a:t>
            </a:r>
          </a:p>
          <a:p>
            <a:pPr lvl="1"/>
            <a:endParaRPr lang="en-US" sz="2700" dirty="0"/>
          </a:p>
          <a:p>
            <a:pPr marL="0" indent="0">
              <a:buNone/>
            </a:pPr>
            <a:r>
              <a:rPr lang="en-US" sz="2700" dirty="0">
                <a:solidFill>
                  <a:srgbClr val="C00000"/>
                </a:solidFill>
              </a:rPr>
              <a:t># Dosyayı depoya ekledik, şimdi bir "commit" oluşturalım </a:t>
            </a:r>
          </a:p>
          <a:p>
            <a:pPr lvl="1"/>
            <a:r>
              <a:rPr lang="en-US" sz="2400" dirty="0"/>
              <a:t>git commit -m ”ilkcommit”</a:t>
            </a:r>
          </a:p>
          <a:p>
            <a:pPr lvl="1"/>
            <a:endParaRPr lang="en-US" sz="2700" dirty="0"/>
          </a:p>
          <a:p>
            <a:pPr marL="0" indent="0">
              <a:buNone/>
            </a:pPr>
            <a:r>
              <a:rPr lang="en-US" sz="2700" dirty="0">
                <a:solidFill>
                  <a:srgbClr val="C00000"/>
                </a:solidFill>
              </a:rPr>
              <a:t># Oluşan Projemizi görüntüleyelim</a:t>
            </a:r>
          </a:p>
          <a:p>
            <a:pPr lvl="1"/>
            <a:r>
              <a:rPr lang="en-US" sz="2400" dirty="0"/>
              <a:t>git log</a:t>
            </a:r>
          </a:p>
        </p:txBody>
      </p:sp>
      <p:sp>
        <p:nvSpPr>
          <p:cNvPr id="4" name="Slide Number Placeholder 3"/>
          <p:cNvSpPr>
            <a:spLocks noGrp="1"/>
          </p:cNvSpPr>
          <p:nvPr>
            <p:ph type="sldNum" sz="quarter" idx="5"/>
          </p:nvPr>
        </p:nvSpPr>
        <p:spPr/>
        <p:txBody>
          <a:bodyPr/>
          <a:lstStyle/>
          <a:p>
            <a:fld id="{13276A65-8439-B544-9D9A-BA1E71117E1D}" type="slidenum">
              <a:rPr lang="en-TR" smtClean="0"/>
              <a:t>9</a:t>
            </a:fld>
            <a:endParaRPr lang="en-TR"/>
          </a:p>
        </p:txBody>
      </p:sp>
    </p:spTree>
    <p:extLst>
      <p:ext uri="{BB962C8B-B14F-4D97-AF65-F5344CB8AC3E}">
        <p14:creationId xmlns:p14="http://schemas.microsoft.com/office/powerpoint/2010/main" val="395899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2700" dirty="0">
                <a:solidFill>
                  <a:srgbClr val="C00000"/>
                </a:solidFill>
              </a:rPr>
              <a:t># Dizini Git Deposu Olarak Başlatalım</a:t>
            </a:r>
          </a:p>
          <a:p>
            <a:pPr lvl="1"/>
            <a:r>
              <a:rPr lang="en-US" sz="2400" dirty="0"/>
              <a:t>git init</a:t>
            </a:r>
          </a:p>
          <a:p>
            <a:pPr marL="457200" lvl="1" indent="0">
              <a:buNone/>
            </a:pPr>
            <a:r>
              <a:rPr lang="en-US" sz="2400" b="1" dirty="0">
                <a:solidFill>
                  <a:schemeClr val="accent4">
                    <a:lumMod val="50000"/>
                  </a:schemeClr>
                </a:solidFill>
              </a:rPr>
              <a:t># Kontrol etmek için; terminale “ls –la” yazabilirsiniz.</a:t>
            </a:r>
          </a:p>
          <a:p>
            <a:pPr lvl="1"/>
            <a:endParaRPr lang="en-US" sz="2700" dirty="0"/>
          </a:p>
          <a:p>
            <a:pPr marL="0" indent="0">
              <a:buNone/>
            </a:pPr>
            <a:r>
              <a:rPr lang="en-US" sz="2700" dirty="0">
                <a:solidFill>
                  <a:srgbClr val="C00000"/>
                </a:solidFill>
              </a:rPr>
              <a:t># Bir dosya oluşturup, bu dosyayı depoya ekleyelim</a:t>
            </a:r>
          </a:p>
          <a:p>
            <a:pPr lvl="1"/>
            <a:r>
              <a:rPr lang="en-US" sz="2400" dirty="0"/>
              <a:t>echo ”Merhaba, Git!" &gt; dosyam.txt</a:t>
            </a:r>
          </a:p>
          <a:p>
            <a:pPr marL="457200" lvl="1" indent="0">
              <a:buNone/>
            </a:pPr>
            <a:r>
              <a:rPr lang="en-US" sz="2400" b="1" dirty="0">
                <a:solidFill>
                  <a:schemeClr val="accent4">
                    <a:lumMod val="50000"/>
                  </a:schemeClr>
                </a:solidFill>
              </a:rPr>
              <a:t># Çalışma alanında olduğunuzu kontrol ediniz.</a:t>
            </a:r>
            <a:endParaRPr lang="en-US" sz="2400" dirty="0"/>
          </a:p>
          <a:p>
            <a:pPr lvl="1"/>
            <a:r>
              <a:rPr lang="en-US" sz="2400" dirty="0"/>
              <a:t>git status</a:t>
            </a:r>
          </a:p>
          <a:p>
            <a:pPr lvl="1"/>
            <a:r>
              <a:rPr lang="en-US" sz="2400" dirty="0"/>
              <a:t>git add dosyam.txt</a:t>
            </a:r>
          </a:p>
          <a:p>
            <a:pPr marL="457200" lvl="1" indent="0">
              <a:buNone/>
            </a:pPr>
            <a:r>
              <a:rPr lang="en-US" sz="2400" b="1" dirty="0">
                <a:solidFill>
                  <a:schemeClr val="accent4">
                    <a:lumMod val="50000"/>
                  </a:schemeClr>
                </a:solidFill>
              </a:rPr>
              <a:t># İzleme alanında olduğunuzu kontrol ediniz.</a:t>
            </a:r>
            <a:endParaRPr lang="en-US" sz="2400" dirty="0"/>
          </a:p>
          <a:p>
            <a:pPr lvl="1"/>
            <a:r>
              <a:rPr lang="en-US" sz="2400" dirty="0"/>
              <a:t>git status</a:t>
            </a:r>
          </a:p>
          <a:p>
            <a:pPr lvl="1"/>
            <a:endParaRPr lang="en-US" sz="2700" dirty="0"/>
          </a:p>
          <a:p>
            <a:pPr marL="0" indent="0">
              <a:buNone/>
            </a:pPr>
            <a:r>
              <a:rPr lang="en-US" sz="2700" dirty="0">
                <a:solidFill>
                  <a:srgbClr val="C00000"/>
                </a:solidFill>
              </a:rPr>
              <a:t># Dosyayı depoya ekledik, şimdi bir "commit" oluşturalım </a:t>
            </a:r>
          </a:p>
          <a:p>
            <a:pPr lvl="1"/>
            <a:r>
              <a:rPr lang="en-US" sz="2400" dirty="0"/>
              <a:t>git commit -m ”ilkcommit”</a:t>
            </a:r>
          </a:p>
          <a:p>
            <a:pPr lvl="1"/>
            <a:endParaRPr lang="en-US" sz="2700" dirty="0"/>
          </a:p>
          <a:p>
            <a:pPr marL="0" indent="0">
              <a:buNone/>
            </a:pPr>
            <a:r>
              <a:rPr lang="en-US" sz="2700" dirty="0">
                <a:solidFill>
                  <a:srgbClr val="C00000"/>
                </a:solidFill>
              </a:rPr>
              <a:t># Oluşan Projemizi görüntüleyelim</a:t>
            </a:r>
          </a:p>
          <a:p>
            <a:pPr lvl="1"/>
            <a:r>
              <a:rPr lang="en-US" sz="2400" dirty="0"/>
              <a:t>git log</a:t>
            </a:r>
          </a:p>
        </p:txBody>
      </p:sp>
      <p:sp>
        <p:nvSpPr>
          <p:cNvPr id="4" name="Slide Number Placeholder 3"/>
          <p:cNvSpPr>
            <a:spLocks noGrp="1"/>
          </p:cNvSpPr>
          <p:nvPr>
            <p:ph type="sldNum" sz="quarter" idx="5"/>
          </p:nvPr>
        </p:nvSpPr>
        <p:spPr/>
        <p:txBody>
          <a:bodyPr/>
          <a:lstStyle/>
          <a:p>
            <a:fld id="{13276A65-8439-B544-9D9A-BA1E71117E1D}" type="slidenum">
              <a:rPr lang="en-TR" smtClean="0"/>
              <a:t>10</a:t>
            </a:fld>
            <a:endParaRPr lang="en-TR"/>
          </a:p>
        </p:txBody>
      </p:sp>
    </p:spTree>
    <p:extLst>
      <p:ext uri="{BB962C8B-B14F-4D97-AF65-F5344CB8AC3E}">
        <p14:creationId xmlns:p14="http://schemas.microsoft.com/office/powerpoint/2010/main" val="1255028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2700" dirty="0">
                <a:solidFill>
                  <a:srgbClr val="C00000"/>
                </a:solidFill>
              </a:rPr>
              <a:t># Dizini Git Deposu Olarak Başlatalım</a:t>
            </a:r>
          </a:p>
          <a:p>
            <a:pPr lvl="1"/>
            <a:r>
              <a:rPr lang="en-US" sz="2400" dirty="0"/>
              <a:t>git init</a:t>
            </a:r>
          </a:p>
          <a:p>
            <a:pPr marL="457200" lvl="1" indent="0">
              <a:buNone/>
            </a:pPr>
            <a:r>
              <a:rPr lang="en-US" sz="2400" b="1" dirty="0">
                <a:solidFill>
                  <a:schemeClr val="accent4">
                    <a:lumMod val="50000"/>
                  </a:schemeClr>
                </a:solidFill>
              </a:rPr>
              <a:t># Kontrol etmek için; terminale “ls –la” yazabilirsiniz.</a:t>
            </a:r>
          </a:p>
          <a:p>
            <a:pPr lvl="1"/>
            <a:endParaRPr lang="en-US" sz="2700" dirty="0"/>
          </a:p>
          <a:p>
            <a:pPr marL="0" indent="0">
              <a:buNone/>
            </a:pPr>
            <a:r>
              <a:rPr lang="en-US" sz="2700" dirty="0">
                <a:solidFill>
                  <a:srgbClr val="C00000"/>
                </a:solidFill>
              </a:rPr>
              <a:t># Bir dosya oluşturup, bu dosyayı depoya ekleyelim</a:t>
            </a:r>
          </a:p>
          <a:p>
            <a:pPr lvl="1"/>
            <a:r>
              <a:rPr lang="en-US" sz="2400" dirty="0"/>
              <a:t>echo ”Merhaba, Git!" &gt; dosyam.txt</a:t>
            </a:r>
          </a:p>
          <a:p>
            <a:pPr marL="457200" lvl="1" indent="0">
              <a:buNone/>
            </a:pPr>
            <a:r>
              <a:rPr lang="en-US" sz="2400" b="1" dirty="0">
                <a:solidFill>
                  <a:schemeClr val="accent4">
                    <a:lumMod val="50000"/>
                  </a:schemeClr>
                </a:solidFill>
              </a:rPr>
              <a:t># Çalışma alanında olduğunuzu kontrol ediniz.</a:t>
            </a:r>
            <a:endParaRPr lang="en-US" sz="2400" dirty="0"/>
          </a:p>
          <a:p>
            <a:pPr lvl="1"/>
            <a:r>
              <a:rPr lang="en-US" sz="2400" dirty="0"/>
              <a:t>git status</a:t>
            </a:r>
          </a:p>
          <a:p>
            <a:pPr lvl="1"/>
            <a:r>
              <a:rPr lang="en-US" sz="2400" dirty="0"/>
              <a:t>git add dosyam.txt</a:t>
            </a:r>
          </a:p>
          <a:p>
            <a:pPr marL="457200" lvl="1" indent="0">
              <a:buNone/>
            </a:pPr>
            <a:r>
              <a:rPr lang="en-US" sz="2400" b="1" dirty="0">
                <a:solidFill>
                  <a:schemeClr val="accent4">
                    <a:lumMod val="50000"/>
                  </a:schemeClr>
                </a:solidFill>
              </a:rPr>
              <a:t># İzleme alanında olduğunuzu kontrol ediniz.</a:t>
            </a:r>
            <a:endParaRPr lang="en-US" sz="2400" dirty="0"/>
          </a:p>
          <a:p>
            <a:pPr lvl="1"/>
            <a:r>
              <a:rPr lang="en-US" sz="2400" dirty="0"/>
              <a:t>git status</a:t>
            </a:r>
          </a:p>
          <a:p>
            <a:pPr lvl="1"/>
            <a:endParaRPr lang="en-US" sz="2700" dirty="0"/>
          </a:p>
          <a:p>
            <a:pPr marL="0" indent="0">
              <a:buNone/>
            </a:pPr>
            <a:r>
              <a:rPr lang="en-US" sz="2700" dirty="0">
                <a:solidFill>
                  <a:srgbClr val="C00000"/>
                </a:solidFill>
              </a:rPr>
              <a:t># Dosyayı depoya ekledik, şimdi bir "commit" oluşturalım </a:t>
            </a:r>
          </a:p>
          <a:p>
            <a:pPr lvl="1"/>
            <a:r>
              <a:rPr lang="en-US" sz="2400" dirty="0"/>
              <a:t>git commit -m ”ilkcommit”</a:t>
            </a:r>
          </a:p>
          <a:p>
            <a:pPr lvl="1"/>
            <a:endParaRPr lang="en-US" sz="2700" dirty="0"/>
          </a:p>
          <a:p>
            <a:pPr marL="0" indent="0">
              <a:buNone/>
            </a:pPr>
            <a:r>
              <a:rPr lang="en-US" sz="2700" dirty="0">
                <a:solidFill>
                  <a:srgbClr val="C00000"/>
                </a:solidFill>
              </a:rPr>
              <a:t># Oluşan Projemizi görüntüleyelim</a:t>
            </a:r>
          </a:p>
          <a:p>
            <a:pPr lvl="1"/>
            <a:r>
              <a:rPr lang="en-US" sz="2400" dirty="0"/>
              <a:t>git log</a:t>
            </a:r>
          </a:p>
        </p:txBody>
      </p:sp>
      <p:sp>
        <p:nvSpPr>
          <p:cNvPr id="4" name="Slide Number Placeholder 3"/>
          <p:cNvSpPr>
            <a:spLocks noGrp="1"/>
          </p:cNvSpPr>
          <p:nvPr>
            <p:ph type="sldNum" sz="quarter" idx="5"/>
          </p:nvPr>
        </p:nvSpPr>
        <p:spPr/>
        <p:txBody>
          <a:bodyPr/>
          <a:lstStyle/>
          <a:p>
            <a:fld id="{13276A65-8439-B544-9D9A-BA1E71117E1D}" type="slidenum">
              <a:rPr lang="en-TR" smtClean="0"/>
              <a:t>13</a:t>
            </a:fld>
            <a:endParaRPr lang="en-TR"/>
          </a:p>
        </p:txBody>
      </p:sp>
    </p:spTree>
    <p:extLst>
      <p:ext uri="{BB962C8B-B14F-4D97-AF65-F5344CB8AC3E}">
        <p14:creationId xmlns:p14="http://schemas.microsoft.com/office/powerpoint/2010/main" val="2936109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Wednesday, July 5, 2023</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193827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Wednesday, July 5, 2023</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92213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Wednesday, July 5, 2023</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49044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Wednesday, July 5, 2023</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5077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Wednesday, July 5, 2023</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42918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Wednesday, July 5, 2023</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52626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Wednesday, July 5, 2023</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77534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Wednesday, July 5, 2023</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709544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Wednesday, July 5, 2023</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358151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Wednesday, July 5, 2023</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65776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Wednesday, July 5, 2023</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63162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E8352ED3-3C46-4C9A-9738-67B2D875E7E2}" type="datetime2">
              <a:rPr lang="en-US" smtClean="0"/>
              <a:pPr/>
              <a:t>Wednesday, July 5,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319614244"/>
      </p:ext>
    </p:extLst>
  </p:cSld>
  <p:clrMap bg1="lt1" tx1="dk1" bg2="lt2" tx2="dk2" accent1="accent1" accent2="accent2" accent3="accent3" accent4="accent4" accent5="accent5" accent6="accent6" hlink="hlink" folHlink="folHlink"/>
  <p:sldLayoutIdLst>
    <p:sldLayoutId id="2147483972" r:id="rId1"/>
    <p:sldLayoutId id="2147483971" r:id="rId2"/>
    <p:sldLayoutId id="214748397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hf sldNum="0"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BB3B2C43-5E36-4768-8319-6752D24B4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0">
            <a:extLst>
              <a:ext uri="{FF2B5EF4-FFF2-40B4-BE49-F238E27FC236}">
                <a16:creationId xmlns:a16="http://schemas.microsoft.com/office/drawing/2014/main" id="{B044326E-7BB3-4929-BE33-05CA64DB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2">
            <a:extLst>
              <a:ext uri="{FF2B5EF4-FFF2-40B4-BE49-F238E27FC236}">
                <a16:creationId xmlns:a16="http://schemas.microsoft.com/office/drawing/2014/main" id="{731CF4E0-AA2D-43CA-A528-C52FB1582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5738B-027B-A246-F4A7-201E7F4C3236}"/>
              </a:ext>
            </a:extLst>
          </p:cNvPr>
          <p:cNvSpPr>
            <a:spLocks noGrp="1"/>
          </p:cNvSpPr>
          <p:nvPr>
            <p:ph type="ctrTitle"/>
          </p:nvPr>
        </p:nvSpPr>
        <p:spPr>
          <a:xfrm>
            <a:off x="5989319" y="576263"/>
            <a:ext cx="5054196" cy="2967606"/>
          </a:xfrm>
        </p:spPr>
        <p:txBody>
          <a:bodyPr anchor="b">
            <a:normAutofit/>
          </a:bodyPr>
          <a:lstStyle/>
          <a:p>
            <a:pPr algn="l"/>
            <a:r>
              <a:rPr lang="en-TR" sz="6600" dirty="0">
                <a:solidFill>
                  <a:srgbClr val="C00000"/>
                </a:solidFill>
              </a:rPr>
              <a:t>Git</a:t>
            </a:r>
            <a:br>
              <a:rPr lang="en-TR" sz="4800" dirty="0">
                <a:solidFill>
                  <a:srgbClr val="C00000"/>
                </a:solidFill>
              </a:rPr>
            </a:br>
            <a:r>
              <a:rPr lang="en-TR" sz="6600" dirty="0">
                <a:solidFill>
                  <a:srgbClr val="C00000"/>
                </a:solidFill>
              </a:rPr>
              <a:t>Github</a:t>
            </a:r>
          </a:p>
        </p:txBody>
      </p:sp>
      <p:sp>
        <p:nvSpPr>
          <p:cNvPr id="3" name="Subtitle 2">
            <a:extLst>
              <a:ext uri="{FF2B5EF4-FFF2-40B4-BE49-F238E27FC236}">
                <a16:creationId xmlns:a16="http://schemas.microsoft.com/office/drawing/2014/main" id="{5F15582A-A49F-2033-70C2-DB99A372C7FC}"/>
              </a:ext>
            </a:extLst>
          </p:cNvPr>
          <p:cNvSpPr>
            <a:spLocks noGrp="1"/>
          </p:cNvSpPr>
          <p:nvPr>
            <p:ph type="subTitle" idx="1"/>
          </p:nvPr>
        </p:nvSpPr>
        <p:spPr>
          <a:xfrm>
            <a:off x="5989319" y="3764975"/>
            <a:ext cx="5054196" cy="2192683"/>
          </a:xfrm>
        </p:spPr>
        <p:txBody>
          <a:bodyPr>
            <a:normAutofit/>
          </a:bodyPr>
          <a:lstStyle/>
          <a:p>
            <a:pPr algn="l"/>
            <a:r>
              <a:rPr lang="en-US" sz="2800" b="1" dirty="0"/>
              <a:t>1. Ders</a:t>
            </a:r>
            <a:br>
              <a:rPr lang="en-US" sz="2800" b="1" dirty="0"/>
            </a:br>
            <a:r>
              <a:rPr lang="en-US" sz="2800" b="1" dirty="0"/>
              <a:t>13.07.2023</a:t>
            </a:r>
          </a:p>
          <a:p>
            <a:pPr algn="l"/>
            <a:r>
              <a:rPr lang="en-US" sz="2200" dirty="0">
                <a:solidFill>
                  <a:schemeClr val="tx2">
                    <a:lumMod val="60000"/>
                    <a:lumOff val="40000"/>
                  </a:schemeClr>
                </a:solidFill>
              </a:rPr>
              <a:t>B149 AWS &amp; DevOps</a:t>
            </a:r>
            <a:br>
              <a:rPr lang="en-US" sz="2200" dirty="0">
                <a:solidFill>
                  <a:schemeClr val="tx2">
                    <a:lumMod val="60000"/>
                    <a:lumOff val="40000"/>
                  </a:schemeClr>
                </a:solidFill>
              </a:rPr>
            </a:br>
            <a:r>
              <a:rPr lang="en-US" sz="2200" dirty="0">
                <a:solidFill>
                  <a:schemeClr val="tx2">
                    <a:lumMod val="60000"/>
                    <a:lumOff val="40000"/>
                  </a:schemeClr>
                </a:solidFill>
              </a:rPr>
              <a:t>B146 Cyber Security</a:t>
            </a:r>
            <a:endParaRPr lang="en-US" sz="2200" dirty="0"/>
          </a:p>
          <a:p>
            <a:pPr algn="l"/>
            <a:endParaRPr lang="en-TR" sz="2200" dirty="0"/>
          </a:p>
        </p:txBody>
      </p:sp>
      <p:pic>
        <p:nvPicPr>
          <p:cNvPr id="16" name="Picture 3" descr="A colorful light bulb with business icons">
            <a:extLst>
              <a:ext uri="{FF2B5EF4-FFF2-40B4-BE49-F238E27FC236}">
                <a16:creationId xmlns:a16="http://schemas.microsoft.com/office/drawing/2014/main" id="{225EE30B-71B7-236B-E02F-D7A3C2383EDD}"/>
              </a:ext>
            </a:extLst>
          </p:cNvPr>
          <p:cNvPicPr>
            <a:picLocks noChangeAspect="1"/>
          </p:cNvPicPr>
          <p:nvPr/>
        </p:nvPicPr>
        <p:blipFill rotWithShape="1">
          <a:blip r:embed="rId2"/>
          <a:srcRect l="17908" r="26093" b="1"/>
          <a:stretch/>
        </p:blipFill>
        <p:spPr>
          <a:xfrm>
            <a:off x="-6472" y="10"/>
            <a:ext cx="5486394" cy="6857982"/>
          </a:xfrm>
          <a:prstGeom prst="rect">
            <a:avLst/>
          </a:prstGeom>
        </p:spPr>
      </p:pic>
      <p:sp>
        <p:nvSpPr>
          <p:cNvPr id="15" name="Rectangle 14">
            <a:extLst>
              <a:ext uri="{FF2B5EF4-FFF2-40B4-BE49-F238E27FC236}">
                <a16:creationId xmlns:a16="http://schemas.microsoft.com/office/drawing/2014/main" id="{3B083774-A903-4B1B-BC6A-94C1F048E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79921" y="0"/>
            <a:ext cx="287517" cy="6857992"/>
          </a:xfrm>
          <a:prstGeom prst="rect">
            <a:avLst/>
          </a:prstGeom>
          <a:solidFill>
            <a:srgbClr val="EFF372">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8" name="Straight Connector 16">
            <a:extLst>
              <a:ext uri="{FF2B5EF4-FFF2-40B4-BE49-F238E27FC236}">
                <a16:creationId xmlns:a16="http://schemas.microsoft.com/office/drawing/2014/main" id="{5D5FB189-1F48-4A47-B036-6AF7E11A8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504676" y="-14198"/>
            <a:ext cx="0" cy="6858000"/>
          </a:xfrm>
          <a:prstGeom prst="line">
            <a:avLst/>
          </a:prstGeom>
          <a:ln w="9525" cap="rnd">
            <a:solidFill>
              <a:srgbClr val="EFF372"/>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B335DD-3163-4EC5-8B6B-2AB53E64D1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EFF372"/>
            </a:solidFill>
            <a:prstDash val="dash"/>
          </a:ln>
        </p:spPr>
        <p:style>
          <a:lnRef idx="1">
            <a:schemeClr val="accent1"/>
          </a:lnRef>
          <a:fillRef idx="0">
            <a:schemeClr val="accent1"/>
          </a:fillRef>
          <a:effectRef idx="0">
            <a:schemeClr val="accent1"/>
          </a:effectRef>
          <a:fontRef idx="minor">
            <a:schemeClr val="tx1"/>
          </a:fontRef>
        </p:style>
      </p:cxnSp>
      <p:pic>
        <p:nvPicPr>
          <p:cNvPr id="1030" name="Picture 6" descr="Institutional | Techpro Education">
            <a:extLst>
              <a:ext uri="{FF2B5EF4-FFF2-40B4-BE49-F238E27FC236}">
                <a16:creationId xmlns:a16="http://schemas.microsoft.com/office/drawing/2014/main" id="{FC920835-2593-77EA-3C70-51EB45776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2707" y="685799"/>
            <a:ext cx="1941969" cy="90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017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lstStyle/>
          <a:p>
            <a:r>
              <a:rPr lang="en-TR" b="1" dirty="0"/>
              <a:t>Git Checkout</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3">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a:xfrm>
            <a:off x="420625" y="1825625"/>
            <a:ext cx="7186675" cy="4206383"/>
          </a:xfrm>
        </p:spPr>
        <p:txBody>
          <a:bodyPr>
            <a:normAutofit fontScale="92500" lnSpcReduction="10000"/>
          </a:bodyPr>
          <a:lstStyle/>
          <a:p>
            <a:pPr marL="0" indent="0">
              <a:buNone/>
            </a:pPr>
            <a:r>
              <a:rPr lang="en-US" sz="2700" dirty="0">
                <a:solidFill>
                  <a:srgbClr val="C00000"/>
                </a:solidFill>
              </a:rPr>
              <a:t># Versiyonlar (Commit) Arası Geçiş Yapalım</a:t>
            </a:r>
          </a:p>
          <a:p>
            <a:pPr lvl="1"/>
            <a:r>
              <a:rPr lang="en-US" sz="2400" dirty="0"/>
              <a:t>git checkout &lt;commit_id&gt;</a:t>
            </a:r>
          </a:p>
          <a:p>
            <a:pPr lvl="1"/>
            <a:endParaRPr lang="en-US" sz="2400" dirty="0"/>
          </a:p>
          <a:p>
            <a:pPr marL="0" indent="0">
              <a:buNone/>
            </a:pPr>
            <a:r>
              <a:rPr lang="en-US" sz="2700" dirty="0">
                <a:solidFill>
                  <a:srgbClr val="C00000"/>
                </a:solidFill>
              </a:rPr>
              <a:t># Alanlar Arası Geçiş Yapalım</a:t>
            </a:r>
          </a:p>
          <a:p>
            <a:pPr lvl="1"/>
            <a:r>
              <a:rPr lang="en-US" sz="2400" dirty="0"/>
              <a:t>git checkout -- &lt;dosya_adi&gt;</a:t>
            </a:r>
          </a:p>
          <a:p>
            <a:pPr lvl="1"/>
            <a:endParaRPr lang="en-US" sz="2400" dirty="0"/>
          </a:p>
          <a:p>
            <a:pPr lvl="1"/>
            <a:endParaRPr lang="en-US" sz="2400" dirty="0"/>
          </a:p>
          <a:p>
            <a:pPr marL="457200" lvl="1" indent="0">
              <a:buNone/>
            </a:pPr>
            <a:r>
              <a:rPr lang="en-US" sz="2400" b="1" dirty="0"/>
              <a:t>Not:</a:t>
            </a:r>
            <a:r>
              <a:rPr lang="en-US" sz="2400" dirty="0"/>
              <a:t> git checkout komutunun 3 görevi vardır.</a:t>
            </a:r>
          </a:p>
          <a:p>
            <a:pPr lvl="2"/>
            <a:r>
              <a:rPr lang="en-US" sz="2000" dirty="0"/>
              <a:t>Versiyonlar arası geçiş</a:t>
            </a:r>
          </a:p>
          <a:p>
            <a:pPr lvl="2"/>
            <a:r>
              <a:rPr lang="en-US" sz="2000" dirty="0"/>
              <a:t>Alanlar arası geçiş</a:t>
            </a:r>
          </a:p>
          <a:p>
            <a:pPr lvl="2"/>
            <a:r>
              <a:rPr lang="en-US" sz="2000" b="1" dirty="0"/>
              <a:t>Branch konusunda değinilecek</a:t>
            </a:r>
          </a:p>
        </p:txBody>
      </p:sp>
      <p:pic>
        <p:nvPicPr>
          <p:cNvPr id="8196" name="Picture 4" descr="Rückgängigmachen von Änderungen in Git | Atlassian Git Tutorial">
            <a:extLst>
              <a:ext uri="{FF2B5EF4-FFF2-40B4-BE49-F238E27FC236}">
                <a16:creationId xmlns:a16="http://schemas.microsoft.com/office/drawing/2014/main" id="{93A9F82E-FD97-D91D-4863-FB676F7838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6090" y="2407985"/>
            <a:ext cx="5275910" cy="1875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914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a:bodyPr>
          <a:lstStyle/>
          <a:p>
            <a:r>
              <a:rPr lang="en-US" b="1" dirty="0"/>
              <a:t>Git Reset</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a:xfrm>
            <a:off x="420625" y="1825625"/>
            <a:ext cx="7260335" cy="4206383"/>
          </a:xfrm>
        </p:spPr>
        <p:txBody>
          <a:bodyPr>
            <a:normAutofit/>
          </a:bodyPr>
          <a:lstStyle/>
          <a:p>
            <a:r>
              <a:rPr lang="en-US" dirty="0"/>
              <a:t>Git reset komutu, geçmiş commitleri geri almak için kullanılır. </a:t>
            </a:r>
          </a:p>
          <a:p>
            <a:pPr lvl="1"/>
            <a:r>
              <a:rPr lang="en-US" b="1" dirty="0"/>
              <a:t>Hard reset: </a:t>
            </a:r>
            <a:r>
              <a:rPr lang="en-US" dirty="0"/>
              <a:t>Geri alınan değişiklikler kalıcı olarak silinir, bu nedenle dikkatli kullanılmalıdır.</a:t>
            </a:r>
            <a:endParaRPr lang="en-US" sz="2000" b="1" dirty="0"/>
          </a:p>
          <a:p>
            <a:pPr lvl="2"/>
            <a:r>
              <a:rPr lang="en-US" sz="2000" b="1" dirty="0"/>
              <a:t>git reset --hard &lt;commit_id&gt;</a:t>
            </a:r>
          </a:p>
          <a:p>
            <a:pPr lvl="1"/>
            <a:r>
              <a:rPr lang="en-US" b="1" dirty="0"/>
              <a:t>Soft reset: </a:t>
            </a:r>
            <a:r>
              <a:rPr lang="en-US" dirty="0"/>
              <a:t>Geri alınan değişiklikler geçici olarak bekleyen değişiklikler olarak işaretlenir.</a:t>
            </a:r>
          </a:p>
          <a:p>
            <a:pPr lvl="2"/>
            <a:r>
              <a:rPr lang="en-US" b="1" dirty="0"/>
              <a:t>git reset --soft &lt;commit_id&gt;</a:t>
            </a:r>
          </a:p>
          <a:p>
            <a:pPr lvl="2"/>
            <a:r>
              <a:rPr lang="en-US" b="1" dirty="0"/>
              <a:t>git restore --staged &lt;dosya-</a:t>
            </a:r>
            <a:r>
              <a:rPr lang="en-US" b="1" dirty="0" err="1"/>
              <a:t>adi</a:t>
            </a:r>
            <a:r>
              <a:rPr lang="en-US" b="1" dirty="0"/>
              <a:t>&gt;</a:t>
            </a:r>
          </a:p>
        </p:txBody>
      </p:sp>
      <p:pic>
        <p:nvPicPr>
          <p:cNvPr id="12290" name="Picture 2" descr="How to Undo the Last Commit. In this post I will show how I… | by Isabel  Costa | Code Like A Girl">
            <a:extLst>
              <a:ext uri="{FF2B5EF4-FFF2-40B4-BE49-F238E27FC236}">
                <a16:creationId xmlns:a16="http://schemas.microsoft.com/office/drawing/2014/main" id="{BE0C8B29-0128-06D5-418C-DC244512B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5256" y="2679138"/>
            <a:ext cx="3997758" cy="1499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252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a:bodyPr>
          <a:lstStyle/>
          <a:p>
            <a:r>
              <a:rPr lang="en-US" b="1" dirty="0"/>
              <a:t>Git Revert</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a:xfrm>
            <a:off x="420625" y="1825625"/>
            <a:ext cx="7394447" cy="4206383"/>
          </a:xfrm>
        </p:spPr>
        <p:txBody>
          <a:bodyPr>
            <a:normAutofit lnSpcReduction="10000"/>
          </a:bodyPr>
          <a:lstStyle/>
          <a:p>
            <a:r>
              <a:rPr lang="en-US" sz="2800" dirty="0"/>
              <a:t>Git revert komutu, belirli bir commit’ i geri alır, ancak geçmişi değiştirmez. Yeni bir geri alma commit’ i oluşturarak geri alınan değişiklikleri iptal eder. Bu yöntem, geçmişin bozulmasını önler ve geri alınan değişikliklerin takip edilmesini sağlar. </a:t>
            </a:r>
          </a:p>
          <a:p>
            <a:pPr lvl="1"/>
            <a:r>
              <a:rPr lang="en-US" b="1" dirty="0"/>
              <a:t>git revert &lt;commit_id&gt;</a:t>
            </a:r>
          </a:p>
          <a:p>
            <a:r>
              <a:rPr lang="en-US" sz="2800" dirty="0"/>
              <a:t>Belirli bir </a:t>
            </a:r>
            <a:r>
              <a:rPr lang="en-US" sz="2800" dirty="0" err="1"/>
              <a:t>commit'i</a:t>
            </a:r>
            <a:r>
              <a:rPr lang="en-US" sz="2800" dirty="0"/>
              <a:t> geri alır ve yeni bir geri alma </a:t>
            </a:r>
            <a:r>
              <a:rPr lang="en-US" sz="2800" dirty="0" err="1"/>
              <a:t>commit'i</a:t>
            </a:r>
            <a:r>
              <a:rPr lang="en-US" sz="2800" dirty="0"/>
              <a:t> oluşturur. İptal </a:t>
            </a:r>
            <a:r>
              <a:rPr lang="en-US" sz="2800" dirty="0" err="1"/>
              <a:t>edilen</a:t>
            </a:r>
            <a:r>
              <a:rPr lang="en-US" sz="2800" dirty="0"/>
              <a:t> değişiklikler yeni bir commit olarak geçmişe eklenir.</a:t>
            </a:r>
          </a:p>
        </p:txBody>
      </p:sp>
    </p:spTree>
    <p:extLst>
      <p:ext uri="{BB962C8B-B14F-4D97-AF65-F5344CB8AC3E}">
        <p14:creationId xmlns:p14="http://schemas.microsoft.com/office/powerpoint/2010/main" val="2572278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lstStyle/>
          <a:p>
            <a:r>
              <a:rPr lang="en-TR" b="1" dirty="0"/>
              <a:t>Git Branch</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3">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a:xfrm>
            <a:off x="420625" y="1825625"/>
            <a:ext cx="7186675" cy="4206383"/>
          </a:xfrm>
        </p:spPr>
        <p:txBody>
          <a:bodyPr>
            <a:normAutofit fontScale="85000" lnSpcReduction="20000"/>
          </a:bodyPr>
          <a:lstStyle/>
          <a:p>
            <a:pPr marL="0" indent="0">
              <a:buNone/>
            </a:pPr>
            <a:r>
              <a:rPr lang="en-US" sz="2700" dirty="0">
                <a:solidFill>
                  <a:srgbClr val="C00000"/>
                </a:solidFill>
              </a:rPr>
              <a:t># Yeni Bir Branch  Oluşturalım</a:t>
            </a:r>
          </a:p>
          <a:p>
            <a:pPr lvl="1"/>
            <a:r>
              <a:rPr lang="en-US" sz="2400" dirty="0"/>
              <a:t>git branch &lt; yeni-branch-</a:t>
            </a:r>
            <a:r>
              <a:rPr lang="en-US" sz="2400" dirty="0" err="1"/>
              <a:t>adı</a:t>
            </a:r>
            <a:r>
              <a:rPr lang="en-US" sz="2400" dirty="0"/>
              <a:t>&gt;</a:t>
            </a:r>
          </a:p>
          <a:p>
            <a:pPr marL="0" indent="0">
              <a:buNone/>
            </a:pPr>
            <a:r>
              <a:rPr lang="en-US" sz="2700" dirty="0">
                <a:solidFill>
                  <a:srgbClr val="C00000"/>
                </a:solidFill>
              </a:rPr>
              <a:t># Mevcut Branch - &gt; Yeni Branch’ e Geçelim</a:t>
            </a:r>
          </a:p>
          <a:p>
            <a:pPr lvl="1"/>
            <a:r>
              <a:rPr lang="en-US" sz="2400" dirty="0"/>
              <a:t>git checkout &lt; yeni-branch-</a:t>
            </a:r>
            <a:r>
              <a:rPr lang="en-US" sz="2400" dirty="0" err="1"/>
              <a:t>adı</a:t>
            </a:r>
            <a:r>
              <a:rPr lang="en-US" sz="2400" dirty="0"/>
              <a:t>&gt;</a:t>
            </a:r>
          </a:p>
          <a:p>
            <a:pPr marL="0" indent="0">
              <a:buNone/>
            </a:pPr>
            <a:r>
              <a:rPr lang="en-US" sz="2700" dirty="0">
                <a:solidFill>
                  <a:srgbClr val="C00000"/>
                </a:solidFill>
              </a:rPr>
              <a:t># Branch’ lerimizi  Listeleyelim</a:t>
            </a:r>
          </a:p>
          <a:p>
            <a:pPr lvl="1"/>
            <a:r>
              <a:rPr lang="en-US" sz="2400" dirty="0"/>
              <a:t>git branch</a:t>
            </a:r>
          </a:p>
          <a:p>
            <a:pPr marL="0" indent="0">
              <a:buNone/>
            </a:pPr>
            <a:r>
              <a:rPr lang="en-US" sz="2700" dirty="0">
                <a:solidFill>
                  <a:srgbClr val="C00000"/>
                </a:solidFill>
              </a:rPr>
              <a:t># Yeni Branch’ imizi  </a:t>
            </a:r>
            <a:r>
              <a:rPr lang="en-US" sz="2700" dirty="0" err="1">
                <a:solidFill>
                  <a:srgbClr val="C00000"/>
                </a:solidFill>
              </a:rPr>
              <a:t>Silelim</a:t>
            </a:r>
            <a:endParaRPr lang="en-US" sz="2700" dirty="0">
              <a:solidFill>
                <a:srgbClr val="C00000"/>
              </a:solidFill>
            </a:endParaRPr>
          </a:p>
          <a:p>
            <a:pPr lvl="1"/>
            <a:r>
              <a:rPr lang="en-US" sz="2400" dirty="0"/>
              <a:t>git branch –d &lt; yeni-branch-</a:t>
            </a:r>
            <a:r>
              <a:rPr lang="en-US" sz="2400" dirty="0" err="1"/>
              <a:t>adı</a:t>
            </a:r>
            <a:r>
              <a:rPr lang="en-US" sz="2400" dirty="0"/>
              <a:t>&gt;</a:t>
            </a:r>
          </a:p>
          <a:p>
            <a:pPr lvl="1"/>
            <a:endParaRPr lang="en-US" sz="1800" dirty="0"/>
          </a:p>
          <a:p>
            <a:pPr marL="0" indent="0">
              <a:buNone/>
            </a:pPr>
            <a:r>
              <a:rPr lang="en-US" sz="2100" dirty="0">
                <a:solidFill>
                  <a:srgbClr val="C00000"/>
                </a:solidFill>
              </a:rPr>
              <a:t># Eğer Uzak </a:t>
            </a:r>
            <a:r>
              <a:rPr lang="en-US" sz="2100" dirty="0" err="1">
                <a:solidFill>
                  <a:srgbClr val="C00000"/>
                </a:solidFill>
              </a:rPr>
              <a:t>Sunucunuza</a:t>
            </a:r>
            <a:r>
              <a:rPr lang="en-US" sz="2100" dirty="0">
                <a:solidFill>
                  <a:srgbClr val="C00000"/>
                </a:solidFill>
              </a:rPr>
              <a:t> Bağlı Branch’ leri Görmek İstiyorsanız</a:t>
            </a:r>
          </a:p>
          <a:p>
            <a:pPr lvl="1"/>
            <a:r>
              <a:rPr lang="en-US" sz="2400" dirty="0"/>
              <a:t>git branch -r</a:t>
            </a:r>
          </a:p>
          <a:p>
            <a:pPr lvl="1"/>
            <a:r>
              <a:rPr lang="en-US" sz="2400" b="1" dirty="0"/>
              <a:t>Not : </a:t>
            </a:r>
            <a:r>
              <a:rPr lang="en-US" sz="2400" dirty="0"/>
              <a:t>Bu komuta Github konusunda tekrar bakacağız.</a:t>
            </a:r>
          </a:p>
          <a:p>
            <a:pPr lvl="1"/>
            <a:endParaRPr lang="en-US" sz="2400" dirty="0"/>
          </a:p>
        </p:txBody>
      </p:sp>
      <p:pic>
        <p:nvPicPr>
          <p:cNvPr id="9220" name="Picture 4" descr="Git checkout remote branch: how it works and when to use | Snyk Blog | Snyk">
            <a:extLst>
              <a:ext uri="{FF2B5EF4-FFF2-40B4-BE49-F238E27FC236}">
                <a16:creationId xmlns:a16="http://schemas.microsoft.com/office/drawing/2014/main" id="{F0881DF9-A273-7E8A-D950-F03BF5DFD5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4857" y="2707901"/>
            <a:ext cx="4661647" cy="1442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091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lstStyle/>
          <a:p>
            <a:r>
              <a:rPr lang="en-TR" b="1" dirty="0"/>
              <a:t>Git Merge</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3">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a:xfrm>
            <a:off x="420625" y="1825625"/>
            <a:ext cx="7930895" cy="4206383"/>
          </a:xfrm>
        </p:spPr>
        <p:txBody>
          <a:bodyPr>
            <a:normAutofit/>
          </a:bodyPr>
          <a:lstStyle/>
          <a:p>
            <a:pPr marL="0" indent="0">
              <a:buNone/>
            </a:pPr>
            <a:r>
              <a:rPr lang="en-US" sz="2700" dirty="0">
                <a:solidFill>
                  <a:srgbClr val="C00000"/>
                </a:solidFill>
              </a:rPr>
              <a:t># Yeni Branch ile Ana Branch’ imizi Birleştirelim</a:t>
            </a:r>
          </a:p>
          <a:p>
            <a:pPr lvl="1"/>
            <a:r>
              <a:rPr lang="en-US" sz="2400" dirty="0"/>
              <a:t>git checkout main </a:t>
            </a:r>
          </a:p>
          <a:p>
            <a:pPr lvl="1"/>
            <a:r>
              <a:rPr lang="en-US" sz="2400" dirty="0"/>
              <a:t>git merge &lt; yeni-branch-</a:t>
            </a:r>
            <a:r>
              <a:rPr lang="en-US" sz="2400" dirty="0" err="1"/>
              <a:t>adı</a:t>
            </a:r>
            <a:r>
              <a:rPr lang="en-US" sz="2400" dirty="0"/>
              <a:t>&gt;</a:t>
            </a:r>
          </a:p>
        </p:txBody>
      </p:sp>
      <p:pic>
        <p:nvPicPr>
          <p:cNvPr id="9218" name="Picture 2" descr="Git Branches: List, Create, Switch to, Merge, Push, &amp; Delete">
            <a:extLst>
              <a:ext uri="{FF2B5EF4-FFF2-40B4-BE49-F238E27FC236}">
                <a16:creationId xmlns:a16="http://schemas.microsoft.com/office/drawing/2014/main" id="{9E8A2172-C26C-755D-9212-42E82A0D81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9172" y="2889444"/>
            <a:ext cx="4623794" cy="236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813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.gitignore Dosyası</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6" y="1825625"/>
            <a:ext cx="6987340" cy="4206383"/>
          </a:xfrm>
        </p:spPr>
        <p:txBody>
          <a:bodyPr>
            <a:normAutofit fontScale="70000" lnSpcReduction="20000"/>
          </a:bodyPr>
          <a:lstStyle/>
          <a:p>
            <a:r>
              <a:rPr lang="en-US" sz="4000" dirty="0"/>
              <a:t>G</a:t>
            </a:r>
            <a:r>
              <a:rPr lang="en-TR" sz="4000" dirty="0"/>
              <a:t>it tarafından takip edilmesini istemediğiniz durumlarda kullanılır.</a:t>
            </a:r>
          </a:p>
          <a:p>
            <a:pPr marL="0" indent="0">
              <a:buNone/>
            </a:pPr>
            <a:r>
              <a:rPr lang="en-US" sz="4000" dirty="0">
                <a:solidFill>
                  <a:srgbClr val="C00000"/>
                </a:solidFill>
              </a:rPr>
              <a:t># .gitignore Dosyasını Oluşturalım</a:t>
            </a:r>
          </a:p>
          <a:p>
            <a:pPr lvl="1"/>
            <a:r>
              <a:rPr lang="en-US" sz="3200" dirty="0"/>
              <a:t>cat &gt;&gt; .gitignore</a:t>
            </a:r>
          </a:p>
          <a:p>
            <a:pPr lvl="2"/>
            <a:r>
              <a:rPr lang="en-US" sz="2900" dirty="0" err="1"/>
              <a:t>new.txt</a:t>
            </a:r>
            <a:endParaRPr lang="en-US" sz="2900" dirty="0"/>
          </a:p>
          <a:p>
            <a:pPr lvl="2"/>
            <a:r>
              <a:rPr lang="en-US" sz="2900" dirty="0"/>
              <a:t>doc/*</a:t>
            </a:r>
          </a:p>
          <a:p>
            <a:pPr lvl="2"/>
            <a:r>
              <a:rPr lang="en-US" sz="2900" dirty="0"/>
              <a:t>*.txt</a:t>
            </a:r>
          </a:p>
          <a:p>
            <a:pPr lvl="2"/>
            <a:r>
              <a:rPr lang="en-US" sz="2900" dirty="0"/>
              <a:t>**.txt</a:t>
            </a:r>
          </a:p>
          <a:p>
            <a:pPr marL="0" indent="0">
              <a:buNone/>
            </a:pPr>
            <a:r>
              <a:rPr lang="en-US" sz="4000" dirty="0">
                <a:solidFill>
                  <a:srgbClr val="C00000"/>
                </a:solidFill>
              </a:rPr>
              <a:t># Dosyayı Depoya Ekleyelim</a:t>
            </a:r>
          </a:p>
          <a:p>
            <a:pPr lvl="1"/>
            <a:r>
              <a:rPr lang="en-US" sz="3200" dirty="0"/>
              <a:t>g</a:t>
            </a:r>
            <a:r>
              <a:rPr lang="en-TR" sz="3200" dirty="0"/>
              <a:t>it add .</a:t>
            </a:r>
          </a:p>
          <a:p>
            <a:pPr lvl="1"/>
            <a:r>
              <a:rPr lang="en-US" sz="3200" dirty="0"/>
              <a:t>g</a:t>
            </a:r>
            <a:r>
              <a:rPr lang="en-TR" sz="3200" dirty="0"/>
              <a:t>it commit –m “update”</a:t>
            </a:r>
          </a:p>
        </p:txBody>
      </p:sp>
      <p:pic>
        <p:nvPicPr>
          <p:cNvPr id="2" name="Picture 1">
            <a:extLst>
              <a:ext uri="{FF2B5EF4-FFF2-40B4-BE49-F238E27FC236}">
                <a16:creationId xmlns:a16="http://schemas.microsoft.com/office/drawing/2014/main" id="{0B80C06B-00A9-2ABD-9266-EADAABFE1F32}"/>
              </a:ext>
            </a:extLst>
          </p:cNvPr>
          <p:cNvPicPr>
            <a:picLocks noChangeAspect="1"/>
          </p:cNvPicPr>
          <p:nvPr/>
        </p:nvPicPr>
        <p:blipFill>
          <a:blip r:embed="rId3"/>
          <a:stretch>
            <a:fillRect/>
          </a:stretch>
        </p:blipFill>
        <p:spPr>
          <a:xfrm>
            <a:off x="7028459" y="2159267"/>
            <a:ext cx="4742915" cy="3207864"/>
          </a:xfrm>
          <a:prstGeom prst="rect">
            <a:avLst/>
          </a:prstGeom>
        </p:spPr>
      </p:pic>
    </p:spTree>
    <p:extLst>
      <p:ext uri="{BB962C8B-B14F-4D97-AF65-F5344CB8AC3E}">
        <p14:creationId xmlns:p14="http://schemas.microsoft.com/office/powerpoint/2010/main" val="563179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738B-027B-A246-F4A7-201E7F4C3236}"/>
              </a:ext>
            </a:extLst>
          </p:cNvPr>
          <p:cNvSpPr>
            <a:spLocks noGrp="1"/>
          </p:cNvSpPr>
          <p:nvPr>
            <p:ph type="ctrTitle"/>
          </p:nvPr>
        </p:nvSpPr>
        <p:spPr>
          <a:xfrm>
            <a:off x="5989319" y="576263"/>
            <a:ext cx="5054196" cy="2967606"/>
          </a:xfrm>
        </p:spPr>
        <p:txBody>
          <a:bodyPr anchor="b">
            <a:normAutofit/>
          </a:bodyPr>
          <a:lstStyle/>
          <a:p>
            <a:pPr algn="l"/>
            <a:r>
              <a:rPr lang="en-TR" sz="6600" dirty="0">
                <a:solidFill>
                  <a:srgbClr val="C00000"/>
                </a:solidFill>
              </a:rPr>
              <a:t>Git</a:t>
            </a:r>
            <a:br>
              <a:rPr lang="en-TR" sz="4800" dirty="0">
                <a:solidFill>
                  <a:srgbClr val="C00000"/>
                </a:solidFill>
              </a:rPr>
            </a:br>
            <a:r>
              <a:rPr lang="en-TR" sz="6600" dirty="0">
                <a:solidFill>
                  <a:srgbClr val="C00000"/>
                </a:solidFill>
              </a:rPr>
              <a:t>Github</a:t>
            </a:r>
          </a:p>
        </p:txBody>
      </p:sp>
      <p:sp>
        <p:nvSpPr>
          <p:cNvPr id="3" name="Subtitle 2">
            <a:extLst>
              <a:ext uri="{FF2B5EF4-FFF2-40B4-BE49-F238E27FC236}">
                <a16:creationId xmlns:a16="http://schemas.microsoft.com/office/drawing/2014/main" id="{5F15582A-A49F-2033-70C2-DB99A372C7FC}"/>
              </a:ext>
            </a:extLst>
          </p:cNvPr>
          <p:cNvSpPr>
            <a:spLocks noGrp="1"/>
          </p:cNvSpPr>
          <p:nvPr>
            <p:ph type="subTitle" idx="1"/>
          </p:nvPr>
        </p:nvSpPr>
        <p:spPr>
          <a:xfrm>
            <a:off x="5989319" y="3764975"/>
            <a:ext cx="5054196" cy="2192683"/>
          </a:xfrm>
        </p:spPr>
        <p:txBody>
          <a:bodyPr>
            <a:normAutofit/>
          </a:bodyPr>
          <a:lstStyle/>
          <a:p>
            <a:pPr algn="l"/>
            <a:r>
              <a:rPr lang="en-US" sz="2800" b="1" dirty="0"/>
              <a:t>2. Ders</a:t>
            </a:r>
            <a:br>
              <a:rPr lang="en-US" sz="2800" b="1" dirty="0"/>
            </a:br>
            <a:r>
              <a:rPr lang="en-US" sz="2800" b="1" dirty="0"/>
              <a:t>14.07.2023</a:t>
            </a:r>
          </a:p>
          <a:p>
            <a:pPr algn="l"/>
            <a:r>
              <a:rPr lang="en-US" sz="2200" dirty="0">
                <a:solidFill>
                  <a:schemeClr val="tx2">
                    <a:lumMod val="60000"/>
                    <a:lumOff val="40000"/>
                  </a:schemeClr>
                </a:solidFill>
              </a:rPr>
              <a:t>B149 AWS &amp; DevOps</a:t>
            </a:r>
            <a:br>
              <a:rPr lang="en-US" sz="2200" dirty="0">
                <a:solidFill>
                  <a:schemeClr val="tx2">
                    <a:lumMod val="60000"/>
                    <a:lumOff val="40000"/>
                  </a:schemeClr>
                </a:solidFill>
              </a:rPr>
            </a:br>
            <a:r>
              <a:rPr lang="en-US" sz="2200" dirty="0">
                <a:solidFill>
                  <a:schemeClr val="tx2">
                    <a:lumMod val="60000"/>
                    <a:lumOff val="40000"/>
                  </a:schemeClr>
                </a:solidFill>
              </a:rPr>
              <a:t>B146 Cyber Security</a:t>
            </a:r>
            <a:endParaRPr lang="en-US" sz="2200" dirty="0"/>
          </a:p>
          <a:p>
            <a:pPr algn="l"/>
            <a:endParaRPr lang="en-TR" sz="2200" dirty="0"/>
          </a:p>
        </p:txBody>
      </p:sp>
      <p:pic>
        <p:nvPicPr>
          <p:cNvPr id="16" name="Picture 3" descr="A colorful light bulb with business icons">
            <a:extLst>
              <a:ext uri="{FF2B5EF4-FFF2-40B4-BE49-F238E27FC236}">
                <a16:creationId xmlns:a16="http://schemas.microsoft.com/office/drawing/2014/main" id="{225EE30B-71B7-236B-E02F-D7A3C2383EDD}"/>
              </a:ext>
            </a:extLst>
          </p:cNvPr>
          <p:cNvPicPr>
            <a:picLocks noChangeAspect="1"/>
          </p:cNvPicPr>
          <p:nvPr/>
        </p:nvPicPr>
        <p:blipFill rotWithShape="1">
          <a:blip r:embed="rId2"/>
          <a:srcRect l="17908" r="26093" b="1"/>
          <a:stretch/>
        </p:blipFill>
        <p:spPr>
          <a:xfrm>
            <a:off x="-6472" y="10"/>
            <a:ext cx="5486394" cy="6857982"/>
          </a:xfrm>
          <a:prstGeom prst="rect">
            <a:avLst/>
          </a:prstGeom>
        </p:spPr>
      </p:pic>
      <p:pic>
        <p:nvPicPr>
          <p:cNvPr id="1030" name="Picture 6" descr="Institutional | Techpro Education">
            <a:extLst>
              <a:ext uri="{FF2B5EF4-FFF2-40B4-BE49-F238E27FC236}">
                <a16:creationId xmlns:a16="http://schemas.microsoft.com/office/drawing/2014/main" id="{FC920835-2593-77EA-3C70-51EB45776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2707" y="685799"/>
            <a:ext cx="1941969" cy="90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885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lstStyle/>
          <a:p>
            <a:r>
              <a:rPr lang="en-TR" b="1" dirty="0"/>
              <a:t>Bugün ne yapıyoruz?</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3">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p:txBody>
          <a:bodyPr>
            <a:normAutofit/>
          </a:bodyPr>
          <a:lstStyle/>
          <a:p>
            <a:r>
              <a:rPr lang="tr-TR" sz="4000" dirty="0"/>
              <a:t>Github Özellikleri</a:t>
            </a:r>
          </a:p>
          <a:p>
            <a:r>
              <a:rPr lang="tr-TR" sz="4000" dirty="0"/>
              <a:t>SSH </a:t>
            </a:r>
            <a:r>
              <a:rPr lang="tr-TR" sz="4000" dirty="0" err="1"/>
              <a:t>Key</a:t>
            </a:r>
            <a:r>
              <a:rPr lang="tr-TR" sz="4000" dirty="0"/>
              <a:t> &amp; </a:t>
            </a:r>
            <a:r>
              <a:rPr lang="tr-TR" sz="4000" dirty="0" err="1"/>
              <a:t>Token</a:t>
            </a:r>
            <a:r>
              <a:rPr lang="tr-TR" sz="4000" dirty="0"/>
              <a:t> Oluşturma</a:t>
            </a:r>
          </a:p>
          <a:p>
            <a:r>
              <a:rPr lang="tr-TR" sz="4000" dirty="0"/>
              <a:t>Github Proje Oluşturma</a:t>
            </a:r>
          </a:p>
          <a:p>
            <a:endParaRPr lang="en-TR" sz="4000" dirty="0"/>
          </a:p>
          <a:p>
            <a:r>
              <a:rPr lang="en-TR" sz="4000" dirty="0">
                <a:solidFill>
                  <a:srgbClr val="C00000"/>
                </a:solidFill>
              </a:rPr>
              <a:t>Kahoot</a:t>
            </a:r>
          </a:p>
        </p:txBody>
      </p:sp>
      <p:pic>
        <p:nvPicPr>
          <p:cNvPr id="1028" name="Picture 4" descr="Of Git and GitHub, Master and Main - BiTE Interactive">
            <a:extLst>
              <a:ext uri="{FF2B5EF4-FFF2-40B4-BE49-F238E27FC236}">
                <a16:creationId xmlns:a16="http://schemas.microsoft.com/office/drawing/2014/main" id="{7712ED1A-FB03-FFEC-3F4A-5B7EA07F7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3281" y="2040465"/>
            <a:ext cx="4421954" cy="332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540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Github Watch | Star | Fork</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6" y="1825625"/>
            <a:ext cx="6294500" cy="4206383"/>
          </a:xfrm>
        </p:spPr>
        <p:txBody>
          <a:bodyPr>
            <a:normAutofit fontScale="85000" lnSpcReduction="20000"/>
          </a:bodyPr>
          <a:lstStyle/>
          <a:p>
            <a:pPr algn="just"/>
            <a:r>
              <a:rPr lang="en-TR" sz="3200" b="1" dirty="0"/>
              <a:t>Watch</a:t>
            </a:r>
            <a:r>
              <a:rPr lang="en-TR" sz="3200" dirty="0"/>
              <a:t> : </a:t>
            </a:r>
            <a:r>
              <a:rPr lang="en-US" sz="3200" dirty="0"/>
              <a:t>Kullanıcının belirli bir repo veya organizasyonu </a:t>
            </a:r>
            <a:r>
              <a:rPr lang="en-US" sz="3200" b="1" dirty="0">
                <a:highlight>
                  <a:srgbClr val="FFFF00"/>
                </a:highlight>
              </a:rPr>
              <a:t>takip etmek</a:t>
            </a:r>
            <a:r>
              <a:rPr lang="en-US" sz="3200" b="1" dirty="0"/>
              <a:t> </a:t>
            </a:r>
            <a:r>
              <a:rPr lang="en-US" sz="3200" dirty="0"/>
              <a:t>için kullandığı bir özelliktir.</a:t>
            </a:r>
          </a:p>
          <a:p>
            <a:pPr algn="just"/>
            <a:r>
              <a:rPr lang="en-TR" sz="3200" b="1" dirty="0"/>
              <a:t>Star</a:t>
            </a:r>
            <a:r>
              <a:rPr lang="en-TR" sz="3200" dirty="0"/>
              <a:t> : </a:t>
            </a:r>
            <a:r>
              <a:rPr lang="en-US" sz="3200" dirty="0"/>
              <a:t>Kullanıcının beğendiği veya ilgi duyduğu bir repo’ yu </a:t>
            </a:r>
            <a:r>
              <a:rPr lang="en-US" sz="3200" b="1" dirty="0">
                <a:highlight>
                  <a:srgbClr val="00FF00"/>
                </a:highlight>
              </a:rPr>
              <a:t>işaretlemek</a:t>
            </a:r>
            <a:r>
              <a:rPr lang="en-US" sz="3200" dirty="0"/>
              <a:t> ve </a:t>
            </a:r>
            <a:r>
              <a:rPr lang="en-US" sz="3200" b="1" dirty="0">
                <a:highlight>
                  <a:srgbClr val="00FF00"/>
                </a:highlight>
              </a:rPr>
              <a:t>favorilerine eklemek</a:t>
            </a:r>
            <a:r>
              <a:rPr lang="en-US" sz="3200" dirty="0"/>
              <a:t> için kullandığı bir özelliktir.</a:t>
            </a:r>
            <a:endParaRPr lang="en-TR" sz="3200" dirty="0"/>
          </a:p>
          <a:p>
            <a:pPr algn="just"/>
            <a:r>
              <a:rPr lang="en-TR" sz="3200" b="1" dirty="0"/>
              <a:t>Fork</a:t>
            </a:r>
            <a:r>
              <a:rPr lang="en-TR" sz="3200" dirty="0"/>
              <a:t> : </a:t>
            </a:r>
            <a:r>
              <a:rPr lang="en-US" sz="3200" dirty="0"/>
              <a:t>Başka bir kullanıcının repo’ sunu kopyalayarak </a:t>
            </a:r>
            <a:r>
              <a:rPr lang="en-US" sz="3200" b="1" dirty="0">
                <a:highlight>
                  <a:srgbClr val="FFFF00"/>
                </a:highlight>
              </a:rPr>
              <a:t>kendi GitHub hesabına taşımak</a:t>
            </a:r>
            <a:r>
              <a:rPr lang="en-US" sz="3200" dirty="0"/>
              <a:t> ve bu kopya üzerinde bağımsız bir şekilde çalışmak için kullanılan bir işlemdir.</a:t>
            </a:r>
            <a:endParaRPr lang="en-TR" sz="3200" dirty="0"/>
          </a:p>
        </p:txBody>
      </p:sp>
      <p:pic>
        <p:nvPicPr>
          <p:cNvPr id="1026" name="Picture 2" descr="GitHub右上角Watch、Star和Fork详解- 知乎">
            <a:extLst>
              <a:ext uri="{FF2B5EF4-FFF2-40B4-BE49-F238E27FC236}">
                <a16:creationId xmlns:a16="http://schemas.microsoft.com/office/drawing/2014/main" id="{132A9A09-6729-D5C6-85A1-9C75197643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901" y="2158999"/>
            <a:ext cx="4397374" cy="2762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516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Github Issues</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6" y="1825625"/>
            <a:ext cx="6294500" cy="4206383"/>
          </a:xfrm>
        </p:spPr>
        <p:txBody>
          <a:bodyPr>
            <a:normAutofit fontScale="85000" lnSpcReduction="20000"/>
          </a:bodyPr>
          <a:lstStyle/>
          <a:p>
            <a:pPr algn="just"/>
            <a:r>
              <a:rPr lang="tr-TR" sz="3200" dirty="0"/>
              <a:t>Bir </a:t>
            </a:r>
            <a:r>
              <a:rPr lang="en-US" sz="3200" dirty="0"/>
              <a:t>projede karşılaşılan sorunları, hataları veya önerileri takip etmek ve yönetmek için kullanılan bir özelliktir. </a:t>
            </a:r>
          </a:p>
          <a:p>
            <a:pPr algn="just"/>
            <a:r>
              <a:rPr lang="en-US" sz="3200" dirty="0"/>
              <a:t>Kullanıcılar, projenin GitHub sayfasında issues bölümünden yeni bir issue açabilir, mevcut issue’ ları takip edebilir, yorumlar ekleyebilir ve issue’ ları kapatılana kadar ilerleyişini izleyebilir. </a:t>
            </a:r>
          </a:p>
          <a:p>
            <a:pPr algn="just"/>
            <a:r>
              <a:rPr lang="en-US" sz="3200" dirty="0"/>
              <a:t>Bu, proje ekibi ve katkıda bulunanlar arasında iletişimi kolaylaştırarak projenin geliştirilmesine katkıda bulunur.</a:t>
            </a:r>
            <a:endParaRPr lang="en-TR" sz="3200" dirty="0"/>
          </a:p>
        </p:txBody>
      </p:sp>
      <p:pic>
        <p:nvPicPr>
          <p:cNvPr id="2050" name="Picture 2" descr="Best Practices for Using GitHub Issues - Rewind">
            <a:extLst>
              <a:ext uri="{FF2B5EF4-FFF2-40B4-BE49-F238E27FC236}">
                <a16:creationId xmlns:a16="http://schemas.microsoft.com/office/drawing/2014/main" id="{FB98E1D2-143B-2D5B-69F2-FB2BF5E83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2012" y="2228866"/>
            <a:ext cx="4329362" cy="3399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515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lstStyle/>
          <a:p>
            <a:r>
              <a:rPr lang="en-TR" b="1" dirty="0"/>
              <a:t>Bugün ne yapıyoruz?</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a:xfrm>
            <a:off x="420626" y="1825625"/>
            <a:ext cx="6772656" cy="4206383"/>
          </a:xfrm>
        </p:spPr>
        <p:txBody>
          <a:bodyPr>
            <a:normAutofit lnSpcReduction="10000"/>
          </a:bodyPr>
          <a:lstStyle/>
          <a:p>
            <a:r>
              <a:rPr lang="tr-TR" sz="4000" dirty="0"/>
              <a:t>Git nedir? </a:t>
            </a:r>
          </a:p>
          <a:p>
            <a:r>
              <a:rPr lang="tr-TR" sz="4000" dirty="0"/>
              <a:t>Git Kurulumu</a:t>
            </a:r>
          </a:p>
          <a:p>
            <a:r>
              <a:rPr lang="tr-TR" sz="4000" dirty="0"/>
              <a:t>Git Komutları</a:t>
            </a:r>
          </a:p>
          <a:p>
            <a:r>
              <a:rPr lang="tr-TR" sz="4000" dirty="0"/>
              <a:t>Github Hesap Açılışı</a:t>
            </a:r>
          </a:p>
          <a:p>
            <a:endParaRPr lang="en-TR" sz="4000" dirty="0"/>
          </a:p>
          <a:p>
            <a:r>
              <a:rPr lang="en-TR" sz="4000" dirty="0">
                <a:solidFill>
                  <a:srgbClr val="C00000"/>
                </a:solidFill>
              </a:rPr>
              <a:t>Kahoot</a:t>
            </a:r>
          </a:p>
        </p:txBody>
      </p:sp>
      <p:pic>
        <p:nvPicPr>
          <p:cNvPr id="1028" name="Picture 4" descr="Of Git and GitHub, Master and Main - BiTE Interactive">
            <a:extLst>
              <a:ext uri="{FF2B5EF4-FFF2-40B4-BE49-F238E27FC236}">
                <a16:creationId xmlns:a16="http://schemas.microsoft.com/office/drawing/2014/main" id="{7712ED1A-FB03-FFEC-3F4A-5B7EA07F7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3281" y="2040465"/>
            <a:ext cx="4421954" cy="332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57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Github Clone</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6" y="1825625"/>
            <a:ext cx="6294500" cy="4206383"/>
          </a:xfrm>
        </p:spPr>
        <p:txBody>
          <a:bodyPr>
            <a:normAutofit fontScale="70000" lnSpcReduction="20000"/>
          </a:bodyPr>
          <a:lstStyle/>
          <a:p>
            <a:r>
              <a:rPr lang="tr-TR" sz="3200" dirty="0"/>
              <a:t>GitHub’ dan </a:t>
            </a:r>
            <a:r>
              <a:rPr lang="tr-TR" sz="3200" b="1" dirty="0">
                <a:highlight>
                  <a:srgbClr val="FFFF00"/>
                </a:highlight>
              </a:rPr>
              <a:t>git clone</a:t>
            </a:r>
            <a:r>
              <a:rPr lang="tr-TR" sz="3200" dirty="0"/>
              <a:t> komutunu kullanarak bir repo’ yu kopyalamak, o repo’ nun tam bir kopyasını lokal bilgisayarınıza indirmenizi sağlar.</a:t>
            </a:r>
          </a:p>
          <a:p>
            <a:pPr lvl="1"/>
            <a:r>
              <a:rPr lang="tr-TR" sz="3000" dirty="0"/>
              <a:t>GitHub’ da tarayıcınızı açın ve repo’ nun sayfasına gidin.</a:t>
            </a:r>
          </a:p>
          <a:p>
            <a:pPr lvl="1"/>
            <a:r>
              <a:rPr lang="tr-TR" sz="3200" dirty="0"/>
              <a:t>Sayfanın sağ üst köşesinde yeşil bir "Code" düğmesi göreceksiniz. Üzerine tıklayın.</a:t>
            </a:r>
          </a:p>
          <a:p>
            <a:pPr lvl="1"/>
            <a:r>
              <a:rPr lang="tr-TR" sz="3200" dirty="0"/>
              <a:t>Açılan menüden HTTPS veya SSH seçeneklerinden birini seçin. Genellikle başlangıç için HTTPS seçeneği daha uygun olabilir. URL'yi kopyalamak için "Copy" düğmesini tıklayın.</a:t>
            </a:r>
          </a:p>
          <a:p>
            <a:pPr lvl="1"/>
            <a:r>
              <a:rPr lang="tr-TR" sz="3200" dirty="0"/>
              <a:t>Terminali veya Git Bash’ i açın ve gitmek istediğiniz klasörü açın.</a:t>
            </a:r>
          </a:p>
          <a:p>
            <a:pPr lvl="2"/>
            <a:r>
              <a:rPr lang="tr-TR" sz="2600" dirty="0">
                <a:solidFill>
                  <a:srgbClr val="C00000"/>
                </a:solidFill>
              </a:rPr>
              <a:t>git clone &lt;git_url&gt; </a:t>
            </a:r>
            <a:endParaRPr lang="en-TR" sz="2600" dirty="0">
              <a:solidFill>
                <a:srgbClr val="C00000"/>
              </a:solidFill>
            </a:endParaRPr>
          </a:p>
        </p:txBody>
      </p:sp>
      <p:pic>
        <p:nvPicPr>
          <p:cNvPr id="4098" name="Picture 2" descr="How to Install Git and Clone a GitHub Repository | Linode Docs">
            <a:extLst>
              <a:ext uri="{FF2B5EF4-FFF2-40B4-BE49-F238E27FC236}">
                <a16:creationId xmlns:a16="http://schemas.microsoft.com/office/drawing/2014/main" id="{9ADEDB4C-A110-9E8D-6FD5-9A4149C16E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6017" y="2196052"/>
            <a:ext cx="4643963" cy="2465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034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Github Pull</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6" y="1825625"/>
            <a:ext cx="6294500" cy="4206383"/>
          </a:xfrm>
        </p:spPr>
        <p:txBody>
          <a:bodyPr>
            <a:normAutofit fontScale="77500" lnSpcReduction="20000"/>
          </a:bodyPr>
          <a:lstStyle/>
          <a:p>
            <a:r>
              <a:rPr lang="tr-TR" sz="3200" dirty="0"/>
              <a:t>GitHub’ da </a:t>
            </a:r>
            <a:r>
              <a:rPr lang="tr-TR" sz="3200" b="1" dirty="0">
                <a:highlight>
                  <a:srgbClr val="FFFF00"/>
                </a:highlight>
              </a:rPr>
              <a:t>git pull</a:t>
            </a:r>
            <a:r>
              <a:rPr lang="tr-TR" sz="3200" dirty="0"/>
              <a:t> komutunu kullanarak, lokalde bulunan bir repo ile GitHub’ daki uzak repo arasındaki değişiklikleri senkronize edebilirsiniz. Bu işlem, GitHub’ daki güncellemeleri lokaldeki çalışma kopyanıza entegre etmenizi sağlar. </a:t>
            </a:r>
          </a:p>
          <a:p>
            <a:pPr lvl="1"/>
            <a:r>
              <a:rPr lang="en-US" sz="3000" dirty="0">
                <a:solidFill>
                  <a:srgbClr val="C00000"/>
                </a:solidFill>
              </a:rPr>
              <a:t>git pull</a:t>
            </a:r>
          </a:p>
          <a:p>
            <a:r>
              <a:rPr lang="en-US" sz="3200" dirty="0"/>
              <a:t>Bu komut, lokaldeki çalışma kopyanızı GitHub’ daki uzak repo ile senkronize eder. Eğer uzak repo ile local repo arasında farklılıklar varsa, git pull komutu bu farklılıkları birleştirir veya günceller.</a:t>
            </a:r>
          </a:p>
          <a:p>
            <a:pPr lvl="1"/>
            <a:endParaRPr lang="en-TR" sz="3000" dirty="0"/>
          </a:p>
        </p:txBody>
      </p:sp>
      <p:pic>
        <p:nvPicPr>
          <p:cNvPr id="5122" name="Picture 2" descr="How to do Git push pull requests - YouTube">
            <a:extLst>
              <a:ext uri="{FF2B5EF4-FFF2-40B4-BE49-F238E27FC236}">
                <a16:creationId xmlns:a16="http://schemas.microsoft.com/office/drawing/2014/main" id="{AAE8EE21-3B31-B801-1E36-B6C801EA1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3400" y="2400053"/>
            <a:ext cx="4547038" cy="2557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004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Github Push</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6" y="1825625"/>
            <a:ext cx="6294500" cy="4206383"/>
          </a:xfrm>
        </p:spPr>
        <p:txBody>
          <a:bodyPr>
            <a:normAutofit fontScale="85000" lnSpcReduction="20000"/>
          </a:bodyPr>
          <a:lstStyle/>
          <a:p>
            <a:pPr algn="just"/>
            <a:r>
              <a:rPr lang="tr-TR" sz="3200" dirty="0"/>
              <a:t>Bir </a:t>
            </a:r>
            <a:r>
              <a:rPr lang="en-US" sz="3200" dirty="0"/>
              <a:t>projede karşılaşılan sorunları, hataları veya önerileri takip etmek ve yönetmek için kullanılan bir özelliktir. </a:t>
            </a:r>
          </a:p>
          <a:p>
            <a:pPr algn="just"/>
            <a:r>
              <a:rPr lang="en-US" sz="3200" dirty="0"/>
              <a:t>Kullanıcılar, projenin GitHub sayfasında issues bölümünden yeni bir issue açabilir, mevcut issue’ ları takip edebilir, yorumlar ekleyebilir ve issue’ ları kapatılana kadar ilerleyişini izleyebilir. </a:t>
            </a:r>
          </a:p>
          <a:p>
            <a:pPr algn="just"/>
            <a:r>
              <a:rPr lang="en-US" sz="3200" dirty="0"/>
              <a:t>Bu, proje ekibi ve katkıda bulunanlar arasında iletişimi kolaylaştırarak projenin geliştirilmesine katkıda bulunur.</a:t>
            </a:r>
            <a:endParaRPr lang="en-TR" sz="3200" dirty="0"/>
          </a:p>
        </p:txBody>
      </p:sp>
      <p:pic>
        <p:nvPicPr>
          <p:cNvPr id="2050" name="Picture 2" descr="Best Practices for Using GitHub Issues - Rewind">
            <a:extLst>
              <a:ext uri="{FF2B5EF4-FFF2-40B4-BE49-F238E27FC236}">
                <a16:creationId xmlns:a16="http://schemas.microsoft.com/office/drawing/2014/main" id="{FB98E1D2-143B-2D5B-69F2-FB2BF5E83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2012" y="2228866"/>
            <a:ext cx="4329362" cy="3399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848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Github Proje Oluşturma</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6" y="1825625"/>
            <a:ext cx="7780399" cy="4206383"/>
          </a:xfrm>
        </p:spPr>
        <p:txBody>
          <a:bodyPr>
            <a:normAutofit fontScale="77500" lnSpcReduction="20000"/>
          </a:bodyPr>
          <a:lstStyle/>
          <a:p>
            <a:pPr algn="just"/>
            <a:r>
              <a:rPr lang="tr-TR" sz="4000" dirty="0"/>
              <a:t>Github web sitesinden hesabınızı oluşturduktan sonra ilk Repository oluşturarak local oturumunuz ile entegre edebilirsiniz</a:t>
            </a:r>
            <a:r>
              <a:rPr lang="en-TR" sz="4000" dirty="0"/>
              <a:t>.</a:t>
            </a:r>
          </a:p>
          <a:p>
            <a:pPr marL="0" indent="0">
              <a:buNone/>
            </a:pPr>
            <a:r>
              <a:rPr lang="en-US" sz="4000" dirty="0">
                <a:solidFill>
                  <a:srgbClr val="C00000"/>
                </a:solidFill>
              </a:rPr>
              <a:t># Local ile Github Repo İlişkilendirme</a:t>
            </a:r>
          </a:p>
          <a:p>
            <a:pPr lvl="1"/>
            <a:r>
              <a:rPr lang="en-US" sz="2300" dirty="0"/>
              <a:t>echo "# a" &gt;&gt; README.md</a:t>
            </a:r>
          </a:p>
          <a:p>
            <a:pPr lvl="1"/>
            <a:r>
              <a:rPr lang="en-US" sz="2300" dirty="0"/>
              <a:t>git init</a:t>
            </a:r>
          </a:p>
          <a:p>
            <a:pPr lvl="1"/>
            <a:r>
              <a:rPr lang="en-US" sz="2300" dirty="0"/>
              <a:t>git add README.md</a:t>
            </a:r>
          </a:p>
          <a:p>
            <a:pPr lvl="1"/>
            <a:r>
              <a:rPr lang="en-US" sz="2300" dirty="0"/>
              <a:t>git commit -m "first commit"</a:t>
            </a:r>
          </a:p>
          <a:p>
            <a:pPr lvl="1"/>
            <a:r>
              <a:rPr lang="en-US" sz="2300" dirty="0"/>
              <a:t>git branch -M main</a:t>
            </a:r>
          </a:p>
          <a:p>
            <a:pPr lvl="1"/>
            <a:r>
              <a:rPr lang="en-US" sz="2300" dirty="0"/>
              <a:t>git remote add origin https://github.com/&lt;username&gt;/&lt;repo_name&gt;.git</a:t>
            </a:r>
          </a:p>
          <a:p>
            <a:pPr lvl="1"/>
            <a:r>
              <a:rPr lang="en-US" sz="2300" dirty="0"/>
              <a:t>git push -u origin main</a:t>
            </a:r>
            <a:endParaRPr lang="en-TR" sz="2300" dirty="0"/>
          </a:p>
        </p:txBody>
      </p:sp>
      <p:pic>
        <p:nvPicPr>
          <p:cNvPr id="3074" name="Picture 2" descr="Git - Maintaining a Project">
            <a:extLst>
              <a:ext uri="{FF2B5EF4-FFF2-40B4-BE49-F238E27FC236}">
                <a16:creationId xmlns:a16="http://schemas.microsoft.com/office/drawing/2014/main" id="{FE6ACB6E-40A6-E348-61CA-26982FCB77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9475" y="2684630"/>
            <a:ext cx="3975420" cy="2488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462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738B-027B-A246-F4A7-201E7F4C3236}"/>
              </a:ext>
            </a:extLst>
          </p:cNvPr>
          <p:cNvSpPr>
            <a:spLocks noGrp="1"/>
          </p:cNvSpPr>
          <p:nvPr>
            <p:ph type="ctrTitle"/>
          </p:nvPr>
        </p:nvSpPr>
        <p:spPr>
          <a:xfrm>
            <a:off x="5989319" y="576263"/>
            <a:ext cx="5054196" cy="2967606"/>
          </a:xfrm>
        </p:spPr>
        <p:txBody>
          <a:bodyPr anchor="b">
            <a:normAutofit/>
          </a:bodyPr>
          <a:lstStyle/>
          <a:p>
            <a:pPr algn="l"/>
            <a:r>
              <a:rPr lang="en-TR" sz="6600" dirty="0">
                <a:solidFill>
                  <a:srgbClr val="C00000"/>
                </a:solidFill>
              </a:rPr>
              <a:t>Git</a:t>
            </a:r>
            <a:br>
              <a:rPr lang="en-TR" sz="4800" dirty="0">
                <a:solidFill>
                  <a:srgbClr val="C00000"/>
                </a:solidFill>
              </a:rPr>
            </a:br>
            <a:r>
              <a:rPr lang="en-TR" sz="6600" dirty="0">
                <a:solidFill>
                  <a:srgbClr val="C00000"/>
                </a:solidFill>
              </a:rPr>
              <a:t>Github</a:t>
            </a:r>
          </a:p>
        </p:txBody>
      </p:sp>
      <p:sp>
        <p:nvSpPr>
          <p:cNvPr id="3" name="Subtitle 2">
            <a:extLst>
              <a:ext uri="{FF2B5EF4-FFF2-40B4-BE49-F238E27FC236}">
                <a16:creationId xmlns:a16="http://schemas.microsoft.com/office/drawing/2014/main" id="{5F15582A-A49F-2033-70C2-DB99A372C7FC}"/>
              </a:ext>
            </a:extLst>
          </p:cNvPr>
          <p:cNvSpPr>
            <a:spLocks noGrp="1"/>
          </p:cNvSpPr>
          <p:nvPr>
            <p:ph type="subTitle" idx="1"/>
          </p:nvPr>
        </p:nvSpPr>
        <p:spPr>
          <a:xfrm>
            <a:off x="5989319" y="3764975"/>
            <a:ext cx="5054196" cy="2192683"/>
          </a:xfrm>
        </p:spPr>
        <p:txBody>
          <a:bodyPr>
            <a:normAutofit/>
          </a:bodyPr>
          <a:lstStyle/>
          <a:p>
            <a:pPr algn="l"/>
            <a:r>
              <a:rPr lang="en-US" sz="2800" b="1" dirty="0"/>
              <a:t>3. Ders</a:t>
            </a:r>
            <a:br>
              <a:rPr lang="en-US" sz="2800" b="1" dirty="0"/>
            </a:br>
            <a:r>
              <a:rPr lang="en-US" sz="2800" b="1" dirty="0"/>
              <a:t>15.07.2023</a:t>
            </a:r>
          </a:p>
          <a:p>
            <a:pPr algn="l"/>
            <a:r>
              <a:rPr lang="en-US" sz="2200" dirty="0">
                <a:solidFill>
                  <a:schemeClr val="tx2">
                    <a:lumMod val="60000"/>
                    <a:lumOff val="40000"/>
                  </a:schemeClr>
                </a:solidFill>
              </a:rPr>
              <a:t>B149 AWS &amp; DevOps</a:t>
            </a:r>
            <a:br>
              <a:rPr lang="en-US" sz="2200" dirty="0">
                <a:solidFill>
                  <a:schemeClr val="tx2">
                    <a:lumMod val="60000"/>
                    <a:lumOff val="40000"/>
                  </a:schemeClr>
                </a:solidFill>
              </a:rPr>
            </a:br>
            <a:r>
              <a:rPr lang="en-US" sz="2200" dirty="0">
                <a:solidFill>
                  <a:schemeClr val="tx2">
                    <a:lumMod val="60000"/>
                    <a:lumOff val="40000"/>
                  </a:schemeClr>
                </a:solidFill>
              </a:rPr>
              <a:t>B146 Cyber Security</a:t>
            </a:r>
            <a:endParaRPr lang="en-US" sz="2200" dirty="0"/>
          </a:p>
          <a:p>
            <a:pPr algn="l"/>
            <a:endParaRPr lang="en-TR" sz="2200" dirty="0"/>
          </a:p>
        </p:txBody>
      </p:sp>
      <p:pic>
        <p:nvPicPr>
          <p:cNvPr id="16" name="Picture 3" descr="A colorful light bulb with business icons">
            <a:extLst>
              <a:ext uri="{FF2B5EF4-FFF2-40B4-BE49-F238E27FC236}">
                <a16:creationId xmlns:a16="http://schemas.microsoft.com/office/drawing/2014/main" id="{225EE30B-71B7-236B-E02F-D7A3C2383EDD}"/>
              </a:ext>
            </a:extLst>
          </p:cNvPr>
          <p:cNvPicPr>
            <a:picLocks noChangeAspect="1"/>
          </p:cNvPicPr>
          <p:nvPr/>
        </p:nvPicPr>
        <p:blipFill rotWithShape="1">
          <a:blip r:embed="rId3"/>
          <a:srcRect l="17908" r="26093" b="1"/>
          <a:stretch/>
        </p:blipFill>
        <p:spPr>
          <a:xfrm>
            <a:off x="-6472" y="10"/>
            <a:ext cx="5486394" cy="6857982"/>
          </a:xfrm>
          <a:prstGeom prst="rect">
            <a:avLst/>
          </a:prstGeom>
        </p:spPr>
      </p:pic>
      <p:pic>
        <p:nvPicPr>
          <p:cNvPr id="1030" name="Picture 6" descr="Institutional | Techpro Education">
            <a:extLst>
              <a:ext uri="{FF2B5EF4-FFF2-40B4-BE49-F238E27FC236}">
                <a16:creationId xmlns:a16="http://schemas.microsoft.com/office/drawing/2014/main" id="{FC920835-2593-77EA-3C70-51EB457765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2707" y="685799"/>
            <a:ext cx="1941969" cy="90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029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lstStyle/>
          <a:p>
            <a:r>
              <a:rPr lang="en-TR" b="1" dirty="0"/>
              <a:t>Bugün ne yapıyoruz?</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p:txBody>
          <a:bodyPr>
            <a:normAutofit/>
          </a:bodyPr>
          <a:lstStyle/>
          <a:p>
            <a:r>
              <a:rPr lang="tr-TR" sz="4000" dirty="0"/>
              <a:t>Github Desktop Kurulum</a:t>
            </a:r>
          </a:p>
          <a:p>
            <a:r>
              <a:rPr lang="tr-TR" sz="4000" dirty="0"/>
              <a:t>Github </a:t>
            </a:r>
            <a:r>
              <a:rPr lang="tr-TR" sz="4000" dirty="0" err="1"/>
              <a:t>Readme.md</a:t>
            </a:r>
            <a:r>
              <a:rPr lang="tr-TR" sz="4000" dirty="0"/>
              <a:t> Oluşturma</a:t>
            </a:r>
          </a:p>
          <a:p>
            <a:r>
              <a:rPr lang="tr-TR" sz="4000" dirty="0"/>
              <a:t>Tüm Ders Depoları Oluşturma</a:t>
            </a:r>
          </a:p>
          <a:p>
            <a:r>
              <a:rPr lang="tr-TR" sz="4000" dirty="0"/>
              <a:t>Yararlı Linkler</a:t>
            </a:r>
          </a:p>
          <a:p>
            <a:r>
              <a:rPr lang="tr-TR" sz="4000" dirty="0" err="1"/>
              <a:t>GitLab</a:t>
            </a:r>
            <a:r>
              <a:rPr lang="tr-TR" sz="4000" dirty="0"/>
              <a:t> ve </a:t>
            </a:r>
            <a:r>
              <a:rPr lang="tr-TR" sz="4000" dirty="0" err="1"/>
              <a:t>Bitbucket</a:t>
            </a:r>
            <a:r>
              <a:rPr lang="tr-TR" sz="4000" dirty="0"/>
              <a:t> </a:t>
            </a:r>
            <a:endParaRPr lang="en-TR" sz="4000" dirty="0"/>
          </a:p>
        </p:txBody>
      </p:sp>
      <p:pic>
        <p:nvPicPr>
          <p:cNvPr id="1028" name="Picture 4" descr="Of Git and GitHub, Master and Main - BiTE Interactive">
            <a:extLst>
              <a:ext uri="{FF2B5EF4-FFF2-40B4-BE49-F238E27FC236}">
                <a16:creationId xmlns:a16="http://schemas.microsoft.com/office/drawing/2014/main" id="{7712ED1A-FB03-FFEC-3F4A-5B7EA07F7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3281" y="2040465"/>
            <a:ext cx="4421954" cy="332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472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Github Yararlı Linkler</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5" y="1825625"/>
            <a:ext cx="10543031" cy="4206383"/>
          </a:xfrm>
        </p:spPr>
        <p:txBody>
          <a:bodyPr>
            <a:normAutofit/>
          </a:bodyPr>
          <a:lstStyle/>
          <a:p>
            <a:r>
              <a:rPr lang="tr-TR" sz="4000" dirty="0">
                <a:solidFill>
                  <a:srgbClr val="C00000"/>
                </a:solidFill>
              </a:rPr>
              <a:t>Github.com -&gt; </a:t>
            </a:r>
            <a:r>
              <a:rPr lang="tr-TR" sz="4000" dirty="0" err="1">
                <a:solidFill>
                  <a:srgbClr val="C00000"/>
                </a:solidFill>
              </a:rPr>
              <a:t>Github.dev</a:t>
            </a:r>
            <a:endParaRPr lang="tr-TR" sz="4000" dirty="0">
              <a:solidFill>
                <a:srgbClr val="C00000"/>
              </a:solidFill>
            </a:endParaRPr>
          </a:p>
          <a:p>
            <a:r>
              <a:rPr lang="tr-TR" sz="4000" dirty="0">
                <a:solidFill>
                  <a:srgbClr val="C00000"/>
                </a:solidFill>
              </a:rPr>
              <a:t>Arama çubuğuna </a:t>
            </a:r>
            <a:br>
              <a:rPr lang="tr-TR" sz="4000" dirty="0">
                <a:solidFill>
                  <a:srgbClr val="C00000"/>
                </a:solidFill>
              </a:rPr>
            </a:br>
            <a:r>
              <a:rPr lang="tr-TR" sz="4000" dirty="0" err="1">
                <a:solidFill>
                  <a:srgbClr val="C00000"/>
                </a:solidFill>
              </a:rPr>
              <a:t>awesome-cybersecurity</a:t>
            </a:r>
            <a:r>
              <a:rPr lang="tr-TR" sz="4000" dirty="0">
                <a:solidFill>
                  <a:srgbClr val="C00000"/>
                </a:solidFill>
              </a:rPr>
              <a:t> | </a:t>
            </a:r>
            <a:r>
              <a:rPr lang="tr-TR" sz="4000" dirty="0" err="1">
                <a:solidFill>
                  <a:srgbClr val="C00000"/>
                </a:solidFill>
              </a:rPr>
              <a:t>awesome-devops</a:t>
            </a:r>
            <a:endParaRPr lang="tr-TR" sz="4000" dirty="0">
              <a:solidFill>
                <a:srgbClr val="C00000"/>
              </a:solidFill>
            </a:endParaRPr>
          </a:p>
          <a:p>
            <a:r>
              <a:rPr lang="tr-TR" sz="4000" dirty="0" err="1">
                <a:solidFill>
                  <a:srgbClr val="C00000"/>
                </a:solidFill>
              </a:rPr>
              <a:t>Readme</a:t>
            </a:r>
            <a:r>
              <a:rPr lang="tr-TR" sz="4000" dirty="0">
                <a:solidFill>
                  <a:srgbClr val="C00000"/>
                </a:solidFill>
              </a:rPr>
              <a:t> </a:t>
            </a:r>
            <a:r>
              <a:rPr lang="tr-TR" sz="4000" dirty="0" err="1">
                <a:solidFill>
                  <a:srgbClr val="C00000"/>
                </a:solidFill>
              </a:rPr>
              <a:t>Generator</a:t>
            </a:r>
            <a:endParaRPr lang="tr-TR" sz="4000" dirty="0">
              <a:solidFill>
                <a:srgbClr val="C00000"/>
              </a:solidFill>
            </a:endParaRPr>
          </a:p>
          <a:p>
            <a:endParaRPr lang="en-TR" sz="4000" dirty="0">
              <a:solidFill>
                <a:srgbClr val="C00000"/>
              </a:solidFill>
            </a:endParaRPr>
          </a:p>
        </p:txBody>
      </p:sp>
      <p:sp>
        <p:nvSpPr>
          <p:cNvPr id="2" name="Content Placeholder 2">
            <a:extLst>
              <a:ext uri="{FF2B5EF4-FFF2-40B4-BE49-F238E27FC236}">
                <a16:creationId xmlns:a16="http://schemas.microsoft.com/office/drawing/2014/main" id="{05BB9F8A-F0D4-E0C1-63D2-A89CF3C6087E}"/>
              </a:ext>
            </a:extLst>
          </p:cNvPr>
          <p:cNvSpPr txBox="1">
            <a:spLocks/>
          </p:cNvSpPr>
          <p:nvPr/>
        </p:nvSpPr>
        <p:spPr>
          <a:xfrm>
            <a:off x="573025" y="1978026"/>
            <a:ext cx="5933181" cy="236717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4000" dirty="0"/>
          </a:p>
          <a:p>
            <a:endParaRPr lang="en-TR" sz="4000" dirty="0">
              <a:solidFill>
                <a:srgbClr val="C00000"/>
              </a:solidFill>
            </a:endParaRPr>
          </a:p>
        </p:txBody>
      </p:sp>
    </p:spTree>
    <p:extLst>
      <p:ext uri="{BB962C8B-B14F-4D97-AF65-F5344CB8AC3E}">
        <p14:creationId xmlns:p14="http://schemas.microsoft.com/office/powerpoint/2010/main" val="3129742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Other Version Control Systems</a:t>
            </a:r>
          </a:p>
        </p:txBody>
      </p:sp>
      <p:sp>
        <p:nvSpPr>
          <p:cNvPr id="2" name="Content Placeholder 2">
            <a:extLst>
              <a:ext uri="{FF2B5EF4-FFF2-40B4-BE49-F238E27FC236}">
                <a16:creationId xmlns:a16="http://schemas.microsoft.com/office/drawing/2014/main" id="{05BB9F8A-F0D4-E0C1-63D2-A89CF3C6087E}"/>
              </a:ext>
            </a:extLst>
          </p:cNvPr>
          <p:cNvSpPr txBox="1">
            <a:spLocks/>
          </p:cNvSpPr>
          <p:nvPr/>
        </p:nvSpPr>
        <p:spPr>
          <a:xfrm>
            <a:off x="573025" y="1978026"/>
            <a:ext cx="5933181" cy="236717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4000" dirty="0"/>
          </a:p>
          <a:p>
            <a:endParaRPr lang="en-TR" sz="4000" dirty="0">
              <a:solidFill>
                <a:srgbClr val="C00000"/>
              </a:solidFill>
            </a:endParaRPr>
          </a:p>
        </p:txBody>
      </p:sp>
      <p:pic>
        <p:nvPicPr>
          <p:cNvPr id="5122" name="Picture 2" descr="Press kit | GitLab">
            <a:extLst>
              <a:ext uri="{FF2B5EF4-FFF2-40B4-BE49-F238E27FC236}">
                <a16:creationId xmlns:a16="http://schemas.microsoft.com/office/drawing/2014/main" id="{CFDB47D3-42FB-5C49-F4F1-AA2B862FD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776" y="1988070"/>
            <a:ext cx="3917283" cy="85673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ownload Bitbucket Logo in SVG Vector or PNG File Format ...">
            <a:extLst>
              <a:ext uri="{FF2B5EF4-FFF2-40B4-BE49-F238E27FC236}">
                <a16:creationId xmlns:a16="http://schemas.microsoft.com/office/drawing/2014/main" id="{829E67F4-7F80-8B9C-5528-5E2D2B816F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941" y="2165858"/>
            <a:ext cx="6210300" cy="414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413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a:t>Temel Git ve GitHub </a:t>
            </a:r>
            <a:r>
              <a:rPr lang="en-US" b="1" dirty="0" err="1"/>
              <a:t>terimleri</a:t>
            </a:r>
            <a:r>
              <a:rPr lang="en-US" b="1" dirty="0"/>
              <a:t> ve </a:t>
            </a:r>
            <a:r>
              <a:rPr lang="en-US" b="1" dirty="0" err="1"/>
              <a:t>kavramları</a:t>
            </a:r>
            <a:r>
              <a:rPr lang="en-US" b="1" dirty="0"/>
              <a:t> nelerdir?</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p:txBody>
          <a:bodyPr>
            <a:normAutofit fontScale="25000" lnSpcReduction="20000"/>
          </a:bodyPr>
          <a:lstStyle/>
          <a:p>
            <a:r>
              <a:rPr lang="tr-TR" sz="4000" dirty="0"/>
              <a:t>Git ve GitHub kullanırken karşılaşabileceğiniz temel terimler ve kavramlar şunlardır:</a:t>
            </a:r>
          </a:p>
          <a:p>
            <a:r>
              <a:rPr lang="tr-TR" sz="4000" dirty="0"/>
              <a:t>**Git Terimleri:**</a:t>
            </a:r>
          </a:p>
          <a:p>
            <a:r>
              <a:rPr lang="tr-TR" sz="4000" dirty="0"/>
              <a:t>1. **Repository (Depo):** Git tarafından yönetilen projenin tüm dosyalarının ve geçmişinin depolandığı yerdir.</a:t>
            </a:r>
          </a:p>
          <a:p>
            <a:r>
              <a:rPr lang="tr-TR" sz="4000" dirty="0"/>
              <a:t>2. **</a:t>
            </a:r>
            <a:r>
              <a:rPr lang="tr-TR" sz="4000" dirty="0" err="1"/>
              <a:t>Commit</a:t>
            </a:r>
            <a:r>
              <a:rPr lang="tr-TR" sz="4000" dirty="0"/>
              <a:t>:** Değişikliklerin projeye eklenmesi ve kaydedilmesi işlemidir. Bir </a:t>
            </a:r>
            <a:r>
              <a:rPr lang="tr-TR" sz="4000" dirty="0" err="1"/>
              <a:t>commit</a:t>
            </a:r>
            <a:r>
              <a:rPr lang="tr-TR" sz="4000" dirty="0"/>
              <a:t>, projedeki belirli bir durumu temsil eder.</a:t>
            </a:r>
          </a:p>
          <a:p>
            <a:r>
              <a:rPr lang="tr-TR" sz="4000" dirty="0"/>
              <a:t>3. **</a:t>
            </a:r>
            <a:r>
              <a:rPr lang="tr-TR" sz="4000" dirty="0" err="1"/>
              <a:t>Branch</a:t>
            </a:r>
            <a:r>
              <a:rPr lang="tr-TR" sz="4000" dirty="0"/>
              <a:t> (Dal):** Ana projeden ayrılan ve kendi bağımsız değişikliklerin yapıldığı bir çalışma alanıdır. Projeyi farklı yönlere geliştirmek için dallar kullanılır.</a:t>
            </a:r>
          </a:p>
          <a:p>
            <a:r>
              <a:rPr lang="tr-TR" sz="4000" dirty="0"/>
              <a:t>4. **</a:t>
            </a:r>
            <a:r>
              <a:rPr lang="tr-TR" sz="4000" dirty="0" err="1"/>
              <a:t>Merge</a:t>
            </a:r>
            <a:r>
              <a:rPr lang="tr-TR" sz="4000" dirty="0"/>
              <a:t>:** Farklı dallardaki değişikliklerin birleştirilerek ana dala uygulanması işlemidir.</a:t>
            </a:r>
          </a:p>
          <a:p>
            <a:r>
              <a:rPr lang="tr-TR" sz="4000" dirty="0"/>
              <a:t>5. **Pull:** Uzaktaki bir depodan en son değişiklikleri almak için kullanılan bir işlemdir. Yerel depodaki değişikliklerle uzaktaki değişiklikler birleştirilir.</a:t>
            </a:r>
          </a:p>
          <a:p>
            <a:r>
              <a:rPr lang="tr-TR" sz="4000" dirty="0"/>
              <a:t>6. **</a:t>
            </a:r>
            <a:r>
              <a:rPr lang="tr-TR" sz="4000" dirty="0" err="1"/>
              <a:t>Push</a:t>
            </a:r>
            <a:r>
              <a:rPr lang="tr-TR" sz="4000" dirty="0"/>
              <a:t>:** Yerel depodaki değişikliklerin uzaktaki bir depoya gönderilmesi işlemidir.</a:t>
            </a:r>
          </a:p>
          <a:p>
            <a:r>
              <a:rPr lang="tr-TR" sz="4000" dirty="0"/>
              <a:t>7. **</a:t>
            </a:r>
            <a:r>
              <a:rPr lang="tr-TR" sz="4000" dirty="0" err="1"/>
              <a:t>Fetch</a:t>
            </a:r>
            <a:r>
              <a:rPr lang="tr-TR" sz="4000" dirty="0"/>
              <a:t>:** Uzaktaki depodaki en son değişiklikleri yerel depoya getirmek için kullanılan bir işlemdir. Ancak, yerel değişikliklerle birleştirme yapmaz.</a:t>
            </a:r>
          </a:p>
          <a:p>
            <a:r>
              <a:rPr lang="tr-TR" sz="4000" dirty="0"/>
              <a:t>8. **Pull </a:t>
            </a:r>
            <a:r>
              <a:rPr lang="tr-TR" sz="4000" dirty="0" err="1"/>
              <a:t>Request</a:t>
            </a:r>
            <a:r>
              <a:rPr lang="tr-TR" sz="4000" dirty="0"/>
              <a:t>:** Yapılan değişikliklerin projenin ana dalına birleştirilmesi için diğer geliştiricilerin incelemesini ve onayını talep etmek için kullanılan bir mekanizmadır.</a:t>
            </a:r>
          </a:p>
          <a:p>
            <a:r>
              <a:rPr lang="tr-TR" sz="4000" dirty="0"/>
              <a:t>**GitHub Terimleri:**</a:t>
            </a:r>
          </a:p>
          <a:p>
            <a:r>
              <a:rPr lang="tr-TR" sz="4000" dirty="0"/>
              <a:t>1. **Repository (Depo):** GitHub üzerindeki projenin depolandığı yerdir. Git deposunun bulut tabanlı bir kopyasıdır.</a:t>
            </a:r>
          </a:p>
          <a:p>
            <a:r>
              <a:rPr lang="tr-TR" sz="4000" dirty="0"/>
              <a:t>2. **</a:t>
            </a:r>
            <a:r>
              <a:rPr lang="tr-TR" sz="4000" dirty="0" err="1"/>
              <a:t>Fork</a:t>
            </a:r>
            <a:r>
              <a:rPr lang="tr-TR" sz="4000" dirty="0"/>
              <a:t>:** Bir depoyu kendi GitHub hesabınıza kopyalamak ve üzerinde değişiklik yapabilmek için kullanılan bir işlemdir.</a:t>
            </a:r>
          </a:p>
          <a:p>
            <a:r>
              <a:rPr lang="tr-TR" sz="4000" dirty="0"/>
              <a:t>3. **</a:t>
            </a:r>
            <a:r>
              <a:rPr lang="tr-TR" sz="4000" dirty="0" err="1"/>
              <a:t>Issue</a:t>
            </a:r>
            <a:r>
              <a:rPr lang="tr-TR" sz="4000" dirty="0"/>
              <a:t>:** Bir projede düzeltilmesi gereken hataları, önerileri veya geliştirmeleri takip etmek için kullanılan bir özelliktir.</a:t>
            </a:r>
          </a:p>
          <a:p>
            <a:r>
              <a:rPr lang="tr-TR" sz="4000" dirty="0"/>
              <a:t>4. **Pull </a:t>
            </a:r>
            <a:r>
              <a:rPr lang="tr-TR" sz="4000" dirty="0" err="1"/>
              <a:t>Request</a:t>
            </a:r>
            <a:r>
              <a:rPr lang="tr-TR" sz="4000" dirty="0"/>
              <a:t>:** Yaptığınız değişiklikleri orijinal projeye birleştirmek için talepte bulunduğunuz mekanizmadır. Diğer geliştiricilerin incelemesi ve onayı gerekebilir.</a:t>
            </a:r>
          </a:p>
          <a:p>
            <a:r>
              <a:rPr lang="tr-TR" sz="4000" dirty="0"/>
              <a:t>5. **</a:t>
            </a:r>
            <a:r>
              <a:rPr lang="tr-TR" sz="4000" dirty="0" err="1"/>
              <a:t>Merge</a:t>
            </a:r>
            <a:r>
              <a:rPr lang="tr-TR" sz="4000" dirty="0"/>
              <a:t> </a:t>
            </a:r>
            <a:r>
              <a:rPr lang="tr-TR" sz="4000" dirty="0" err="1"/>
              <a:t>Conflict</a:t>
            </a:r>
            <a:r>
              <a:rPr lang="tr-TR" sz="4000" dirty="0"/>
              <a:t>:** Farklı dallardaki değişikliklerin birleştirilirken çakışma yaşanması durumudur. Manuel olarak çözülmesi gereken bir durumdur.</a:t>
            </a:r>
          </a:p>
          <a:p>
            <a:r>
              <a:rPr lang="tr-TR" sz="4000" dirty="0"/>
              <a:t>6. **Repository </a:t>
            </a:r>
            <a:r>
              <a:rPr lang="tr-TR" sz="4000" dirty="0" err="1"/>
              <a:t>Owner</a:t>
            </a:r>
            <a:r>
              <a:rPr lang="tr-TR" sz="4000" dirty="0"/>
              <a:t>:** Bir depoya sahip olan kişidir. Orijinal depoyu oluşturan ve yöneten kişidir.</a:t>
            </a:r>
          </a:p>
          <a:p>
            <a:r>
              <a:rPr lang="tr-TR" sz="4000" dirty="0"/>
              <a:t>7. **</a:t>
            </a:r>
            <a:r>
              <a:rPr lang="tr-TR" sz="4000" dirty="0" err="1"/>
              <a:t>Collaborator</a:t>
            </a:r>
            <a:r>
              <a:rPr lang="tr-TR" sz="4000" dirty="0"/>
              <a:t> (İşbirlikçi):** Bir depoya katkıda bulunma izni olan diğer kullanıcılardır. Proje üzerinde değişiklik yapabilir ve pull </a:t>
            </a:r>
            <a:r>
              <a:rPr lang="tr-TR" sz="4000" dirty="0" err="1"/>
              <a:t>request</a:t>
            </a:r>
            <a:r>
              <a:rPr lang="tr-TR" sz="4000" dirty="0"/>
              <a:t> oluşturabilirler.</a:t>
            </a:r>
          </a:p>
          <a:p>
            <a:r>
              <a:rPr lang="tr-TR" sz="4000" dirty="0"/>
              <a:t>Bu terimler, Git ve GitHub kullanımında sık sık karşılaşacağınız temel kavramları temsil etmektedir. Daha fazla terim ve detaylı açıklamalar için ilgili dokümantasyonları ve kaynakları inceleyebilirsiniz.</a:t>
            </a:r>
            <a:endParaRPr lang="en-TR" sz="4000" dirty="0">
              <a:solidFill>
                <a:srgbClr val="C00000"/>
              </a:solidFill>
            </a:endParaRPr>
          </a:p>
        </p:txBody>
      </p:sp>
    </p:spTree>
    <p:extLst>
      <p:ext uri="{BB962C8B-B14F-4D97-AF65-F5344CB8AC3E}">
        <p14:creationId xmlns:p14="http://schemas.microsoft.com/office/powerpoint/2010/main" val="148915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a:bodyPr>
          <a:lstStyle/>
          <a:p>
            <a:r>
              <a:rPr lang="en-US" b="1" dirty="0" err="1"/>
              <a:t>Git'in</a:t>
            </a:r>
            <a:r>
              <a:rPr lang="en-US" b="1" dirty="0"/>
              <a:t> temel çalışma </a:t>
            </a:r>
            <a:r>
              <a:rPr lang="en-US" b="1" dirty="0" err="1"/>
              <a:t>mantığı</a:t>
            </a:r>
            <a:r>
              <a:rPr lang="en-US" b="1" dirty="0"/>
              <a:t> nedir?</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p:txBody>
          <a:bodyPr>
            <a:normAutofit fontScale="32500" lnSpcReduction="20000"/>
          </a:bodyPr>
          <a:lstStyle/>
          <a:p>
            <a:r>
              <a:rPr lang="tr-TR" sz="4000" dirty="0" err="1"/>
              <a:t>Git'in</a:t>
            </a:r>
            <a:r>
              <a:rPr lang="tr-TR" sz="4000" dirty="0"/>
              <a:t> temel çalışma mantığı, dağıtık bir sürüm kontrol sistemi olarak kodun yönetimini ve takibini sağlamaktır. İşte </a:t>
            </a:r>
            <a:r>
              <a:rPr lang="tr-TR" sz="4000" dirty="0" err="1"/>
              <a:t>Git'in</a:t>
            </a:r>
            <a:r>
              <a:rPr lang="tr-TR" sz="4000" dirty="0"/>
              <a:t> temel çalışma mantığı:</a:t>
            </a:r>
          </a:p>
          <a:p>
            <a:r>
              <a:rPr lang="tr-TR" sz="4000" dirty="0"/>
              <a:t>1. **Depo (Repository):** Git, projenin tüm dosyalarının ve geçmişinin saklandığı bir depo oluşturur. Bu depo, projenin tüm sürümlerini ve değişikliklerini içerir.</a:t>
            </a:r>
          </a:p>
          <a:p>
            <a:r>
              <a:rPr lang="tr-TR" sz="4000" dirty="0"/>
              <a:t>2. **İş İstasyonu (</a:t>
            </a:r>
            <a:r>
              <a:rPr lang="tr-TR" sz="4000" dirty="0" err="1"/>
              <a:t>Working</a:t>
            </a:r>
            <a:r>
              <a:rPr lang="tr-TR" sz="4000" dirty="0"/>
              <a:t> Directory):** İş istasyonu, projenin yerel bir kopyasını temsil eder. Bu kopyada, projenin mevcut durumu ve dosyaları bulunur.</a:t>
            </a:r>
          </a:p>
          <a:p>
            <a:r>
              <a:rPr lang="tr-TR" sz="4000" dirty="0"/>
              <a:t>3. **Index (</a:t>
            </a:r>
            <a:r>
              <a:rPr lang="tr-TR" sz="4000" dirty="0" err="1"/>
              <a:t>Staging</a:t>
            </a:r>
            <a:r>
              <a:rPr lang="tr-TR" sz="4000" dirty="0"/>
              <a:t> </a:t>
            </a:r>
            <a:r>
              <a:rPr lang="tr-TR" sz="4000" dirty="0" err="1"/>
              <a:t>Area</a:t>
            </a:r>
            <a:r>
              <a:rPr lang="tr-TR" sz="4000" dirty="0"/>
              <a:t>):** Index, iş istasyonundaki değişikliklerin geçici olarak saklandığı bir ara alan olarak kullanılır. Burada, yeni veya değiştirilen dosyaların durumu kaydedilir ve bir sonraki </a:t>
            </a:r>
            <a:r>
              <a:rPr lang="tr-TR" sz="4000" dirty="0" err="1"/>
              <a:t>commit</a:t>
            </a:r>
            <a:r>
              <a:rPr lang="tr-TR" sz="4000" dirty="0"/>
              <a:t> için hazırlık yapılır.</a:t>
            </a:r>
          </a:p>
          <a:p>
            <a:r>
              <a:rPr lang="tr-TR" sz="4000" dirty="0"/>
              <a:t>4. **</a:t>
            </a:r>
            <a:r>
              <a:rPr lang="tr-TR" sz="4000" dirty="0" err="1"/>
              <a:t>Commit</a:t>
            </a:r>
            <a:r>
              <a:rPr lang="tr-TR" sz="4000" dirty="0"/>
              <a:t>:** </a:t>
            </a:r>
            <a:r>
              <a:rPr lang="tr-TR" sz="4000" dirty="0" err="1"/>
              <a:t>Commit</a:t>
            </a:r>
            <a:r>
              <a:rPr lang="tr-TR" sz="4000" dirty="0"/>
              <a:t>, projede yapılan değişikliklerin kalıcı olarak kaydedildiği bir işlemdir. </a:t>
            </a:r>
            <a:r>
              <a:rPr lang="tr-TR" sz="4000" dirty="0" err="1"/>
              <a:t>Commit</a:t>
            </a:r>
            <a:r>
              <a:rPr lang="tr-TR" sz="4000" dirty="0"/>
              <a:t>, iş istasyonundaki değişiklikleri alır, </a:t>
            </a:r>
            <a:r>
              <a:rPr lang="tr-TR" sz="4000" dirty="0" err="1"/>
              <a:t>indexe</a:t>
            </a:r>
            <a:r>
              <a:rPr lang="tr-TR" sz="4000" dirty="0"/>
              <a:t> ekler ve bir kimlik (</a:t>
            </a:r>
            <a:r>
              <a:rPr lang="tr-TR" sz="4000" dirty="0" err="1"/>
              <a:t>commit</a:t>
            </a:r>
            <a:r>
              <a:rPr lang="tr-TR" sz="4000" dirty="0"/>
              <a:t> </a:t>
            </a:r>
            <a:r>
              <a:rPr lang="tr-TR" sz="4000" dirty="0" err="1"/>
              <a:t>hash</a:t>
            </a:r>
            <a:r>
              <a:rPr lang="tr-TR" sz="4000" dirty="0"/>
              <a:t>) ile birlikte depoya kaydeder. Her </a:t>
            </a:r>
            <a:r>
              <a:rPr lang="tr-TR" sz="4000" dirty="0" err="1"/>
              <a:t>commit</a:t>
            </a:r>
            <a:r>
              <a:rPr lang="tr-TR" sz="4000" dirty="0"/>
              <a:t>, projenin belirli bir durumunu temsil eder.</a:t>
            </a:r>
          </a:p>
          <a:p>
            <a:r>
              <a:rPr lang="tr-TR" sz="4000" dirty="0"/>
              <a:t>5. **Dal (</a:t>
            </a:r>
            <a:r>
              <a:rPr lang="tr-TR" sz="4000" dirty="0" err="1"/>
              <a:t>Branch</a:t>
            </a:r>
            <a:r>
              <a:rPr lang="tr-TR" sz="4000" dirty="0"/>
              <a:t>):** Dal, projenin bağımsız çalışma alanlarıdır. Ana dal (genellikle "</a:t>
            </a:r>
            <a:r>
              <a:rPr lang="tr-TR" sz="4000" dirty="0" err="1"/>
              <a:t>master</a:t>
            </a:r>
            <a:r>
              <a:rPr lang="tr-TR" sz="4000" dirty="0"/>
              <a:t>" veya "main" olarak adlandırılır) projenin ana sürümünü temsil ederken, diğer dallar yeni özelliklerin eklenmesi, hataların düzeltilmesi veya denemelerin yapılması için kullanılır. Bir dal, ana daldan ayrılıp kendi değişikliklerini içerebilir.</a:t>
            </a:r>
          </a:p>
          <a:p>
            <a:r>
              <a:rPr lang="tr-TR" sz="4000" dirty="0"/>
              <a:t>6. **Birleştirme (</a:t>
            </a:r>
            <a:r>
              <a:rPr lang="tr-TR" sz="4000" dirty="0" err="1"/>
              <a:t>Merge</a:t>
            </a:r>
            <a:r>
              <a:rPr lang="tr-TR" sz="4000" dirty="0"/>
              <a:t>):** Farklı dallardaki değişikliklerin birleştirilmesi işlemidir. Birleştirme, bir dalın değişikliklerini başka bir dala uygulayarak bu dalları birleştirir. Bu, farklı geliştiricilerin aynı projede çalışırken yaptıkları değişiklikleri birleştirmek için yaygın olarak kullanılır.</a:t>
            </a:r>
          </a:p>
          <a:p>
            <a:r>
              <a:rPr lang="tr-TR" sz="4000" dirty="0"/>
              <a:t>7. **Uzak Depo (Remote Repository):** Uzak depo, projenin merkezi bir kopyasını barındıran ve farklı kullanıcılar arasında işbirliği yapmayı sağlayan bir sunucudur. GitHub gibi hizmetler, projenin uzak depolarını sağlar ve diğer geliştiricilerle paylaşmanızı ve işbirliği yapmanızı kolaylaştırır.</a:t>
            </a:r>
          </a:p>
          <a:p>
            <a:r>
              <a:rPr lang="tr-TR" sz="4000" dirty="0" err="1"/>
              <a:t>Git'in</a:t>
            </a:r>
            <a:r>
              <a:rPr lang="tr-TR" sz="4000" dirty="0"/>
              <a:t> temel çalışma mantığı, projenin geçmişini takip etmek, değişiklikleri yönetmek ve işbirliği yapmak için esnek bir yapı sunar. Bu şekilde, projenin düzenli ve izlenebilir bir şekilde geliştirilmesi sağlanır.</a:t>
            </a:r>
            <a:endParaRPr lang="en-TR" sz="4000" dirty="0">
              <a:solidFill>
                <a:srgbClr val="C00000"/>
              </a:solidFill>
            </a:endParaRPr>
          </a:p>
        </p:txBody>
      </p:sp>
    </p:spTree>
    <p:extLst>
      <p:ext uri="{BB962C8B-B14F-4D97-AF65-F5344CB8AC3E}">
        <p14:creationId xmlns:p14="http://schemas.microsoft.com/office/powerpoint/2010/main" val="2010550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lstStyle/>
          <a:p>
            <a:r>
              <a:rPr lang="en-TR" b="1" dirty="0"/>
              <a:t>Git nedir?</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3">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a:xfrm>
            <a:off x="420625" y="1825625"/>
            <a:ext cx="7408925" cy="4206383"/>
          </a:xfrm>
        </p:spPr>
        <p:txBody>
          <a:bodyPr>
            <a:normAutofit fontScale="92500" lnSpcReduction="20000"/>
          </a:bodyPr>
          <a:lstStyle/>
          <a:p>
            <a:pPr algn="just"/>
            <a:r>
              <a:rPr lang="en-US" sz="4000" dirty="0"/>
              <a:t>Git, değişiklikleri kaydeden bir "</a:t>
            </a:r>
            <a:r>
              <a:rPr lang="en-US" sz="4000" b="1" dirty="0">
                <a:highlight>
                  <a:srgbClr val="FFFF00"/>
                </a:highlight>
              </a:rPr>
              <a:t>sürüm kontrol sistemi</a:t>
            </a:r>
            <a:r>
              <a:rPr lang="en-US" sz="4000" dirty="0"/>
              <a:t>” dir.</a:t>
            </a:r>
          </a:p>
          <a:p>
            <a:pPr algn="just"/>
            <a:r>
              <a:rPr lang="en-US" sz="4000" dirty="0"/>
              <a:t>Git, dağıtık bir yapıya sahiptir. Bu, her kullanıcının kendi </a:t>
            </a:r>
            <a:r>
              <a:rPr lang="en-US" sz="4000" dirty="0">
                <a:highlight>
                  <a:srgbClr val="00FF00"/>
                </a:highlight>
              </a:rPr>
              <a:t>yerel kopyasının </a:t>
            </a:r>
            <a:r>
              <a:rPr lang="en-US" sz="4000" dirty="0"/>
              <a:t>olduğu anlamına gelir. Bu şekilde, </a:t>
            </a:r>
            <a:r>
              <a:rPr lang="en-US" sz="4000" b="1" dirty="0">
                <a:highlight>
                  <a:srgbClr val="FFFF00"/>
                </a:highlight>
              </a:rPr>
              <a:t>çevrimdışı</a:t>
            </a:r>
            <a:r>
              <a:rPr lang="en-US" sz="4000" dirty="0"/>
              <a:t> çalışabilirsiniz ve değişiklikleri yerel olarak kaydedebilirsiniz.</a:t>
            </a:r>
            <a:endParaRPr lang="en-TR" sz="4000" dirty="0"/>
          </a:p>
        </p:txBody>
      </p:sp>
      <p:pic>
        <p:nvPicPr>
          <p:cNvPr id="2050" name="Picture 2" descr="Git Nedir? Git Neden Kullanılmalı? | Webmaster.Kitchen">
            <a:extLst>
              <a:ext uri="{FF2B5EF4-FFF2-40B4-BE49-F238E27FC236}">
                <a16:creationId xmlns:a16="http://schemas.microsoft.com/office/drawing/2014/main" id="{F66C6A81-B814-96F2-A45F-6932488AAA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8150" y="2471282"/>
            <a:ext cx="3988435" cy="1915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9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lstStyle/>
          <a:p>
            <a:r>
              <a:rPr lang="en-TR" b="1" dirty="0"/>
              <a:t>Git nedir?</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3">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a:xfrm>
            <a:off x="420625" y="1825625"/>
            <a:ext cx="7199375" cy="4206383"/>
          </a:xfrm>
        </p:spPr>
        <p:txBody>
          <a:bodyPr>
            <a:normAutofit fontScale="70000" lnSpcReduction="20000"/>
          </a:bodyPr>
          <a:lstStyle/>
          <a:p>
            <a:pPr algn="just"/>
            <a:r>
              <a:rPr lang="en-US" sz="4000" dirty="0">
                <a:solidFill>
                  <a:srgbClr val="C00000"/>
                </a:solidFill>
              </a:rPr>
              <a:t>Git, komut satırı üzerinden çalışır. </a:t>
            </a:r>
          </a:p>
          <a:p>
            <a:pPr lvl="1" algn="just"/>
            <a:r>
              <a:rPr lang="en-US" sz="4000" dirty="0"/>
              <a:t>Temel komutlar ve kısayollar öğrenildikten sonra, projelerinizin sürüm kontrolünü etkili bir şekilde git depolarınız(</a:t>
            </a:r>
            <a:r>
              <a:rPr lang="en-US" sz="4000" b="1" dirty="0">
                <a:solidFill>
                  <a:schemeClr val="tx1"/>
                </a:solidFill>
                <a:highlight>
                  <a:srgbClr val="FFFF00"/>
                </a:highlight>
              </a:rPr>
              <a:t>repository || repo</a:t>
            </a:r>
            <a:r>
              <a:rPr lang="en-US" sz="4000" dirty="0"/>
              <a:t>) olarak yönetebilirsiniz. </a:t>
            </a:r>
          </a:p>
          <a:p>
            <a:pPr lvl="1" algn="just"/>
            <a:endParaRPr lang="en-US" sz="3800" dirty="0"/>
          </a:p>
          <a:p>
            <a:pPr algn="just"/>
            <a:r>
              <a:rPr lang="en-US" sz="4000" dirty="0">
                <a:solidFill>
                  <a:srgbClr val="C00000"/>
                </a:solidFill>
              </a:rPr>
              <a:t>Git, proje dosyalarınızın farklı sürümlerini ve değişikliklerini dallar (</a:t>
            </a:r>
            <a:r>
              <a:rPr lang="en-US" sz="4000" b="1" dirty="0">
                <a:solidFill>
                  <a:schemeClr val="bg1"/>
                </a:solidFill>
                <a:highlight>
                  <a:srgbClr val="FF00FF"/>
                </a:highlight>
              </a:rPr>
              <a:t>branch</a:t>
            </a:r>
            <a:r>
              <a:rPr lang="en-US" sz="4000" dirty="0">
                <a:solidFill>
                  <a:srgbClr val="C00000"/>
                </a:solidFill>
              </a:rPr>
              <a:t>) yönetebilirsiniz. </a:t>
            </a:r>
          </a:p>
          <a:p>
            <a:pPr lvl="1" algn="just"/>
            <a:r>
              <a:rPr lang="en-US" sz="3700" dirty="0"/>
              <a:t>Her değişiklik bir "</a:t>
            </a:r>
            <a:r>
              <a:rPr lang="en-US" sz="3700" b="1" dirty="0">
                <a:highlight>
                  <a:srgbClr val="00FF00"/>
                </a:highlight>
              </a:rPr>
              <a:t>commit</a:t>
            </a:r>
            <a:r>
              <a:rPr lang="en-US" sz="3700" dirty="0"/>
              <a:t>" olarak adlandırılır ve benzersiz bir kimlik (</a:t>
            </a:r>
            <a:r>
              <a:rPr lang="en-US" sz="3700" b="1" dirty="0">
                <a:highlight>
                  <a:srgbClr val="FFFF00"/>
                </a:highlight>
              </a:rPr>
              <a:t>hash</a:t>
            </a:r>
            <a:r>
              <a:rPr lang="en-US" sz="3700" dirty="0"/>
              <a:t>) ile tanımlanır.</a:t>
            </a:r>
          </a:p>
          <a:p>
            <a:pPr algn="just"/>
            <a:endParaRPr lang="en-US" sz="4000" dirty="0">
              <a:solidFill>
                <a:srgbClr val="C00000"/>
              </a:solidFill>
            </a:endParaRPr>
          </a:p>
        </p:txBody>
      </p:sp>
      <p:pic>
        <p:nvPicPr>
          <p:cNvPr id="1028" name="Picture 4" descr="What is Git: Features, Command and Workflow in Git [Updated]">
            <a:extLst>
              <a:ext uri="{FF2B5EF4-FFF2-40B4-BE49-F238E27FC236}">
                <a16:creationId xmlns:a16="http://schemas.microsoft.com/office/drawing/2014/main" id="{FEE4CEA1-4219-7C77-EB29-49201451A0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0002" y="2305049"/>
            <a:ext cx="375285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82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lstStyle/>
          <a:p>
            <a:r>
              <a:rPr lang="en-TR" b="1" dirty="0"/>
              <a:t>Git Kurulumu</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3">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2">
            <a:extLst>
              <a:ext uri="{FF2B5EF4-FFF2-40B4-BE49-F238E27FC236}">
                <a16:creationId xmlns:a16="http://schemas.microsoft.com/office/drawing/2014/main" id="{88280B46-2E3B-CD5E-BE78-B8DA5334B6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TR"/>
          </a:p>
        </p:txBody>
      </p:sp>
      <p:pic>
        <p:nvPicPr>
          <p:cNvPr id="3084" name="Picture 12" descr="Jual Logo Apple untuk Macbook - 3M Clear Matte - Jakarta Barat -  Warungkomplit | Tokopedia">
            <a:extLst>
              <a:ext uri="{FF2B5EF4-FFF2-40B4-BE49-F238E27FC236}">
                <a16:creationId xmlns:a16="http://schemas.microsoft.com/office/drawing/2014/main" id="{497C0734-5E5D-8A6B-973B-B29828F15B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443" y="1135154"/>
            <a:ext cx="1947160" cy="194446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FE57CFA2-CB30-CC3E-1B59-27D2846F5E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1631" y="1370962"/>
            <a:ext cx="1814319" cy="181431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8ADBFB7-3E23-29E9-F6AA-902B5705C408}"/>
              </a:ext>
            </a:extLst>
          </p:cNvPr>
          <p:cNvSpPr txBox="1"/>
          <p:nvPr/>
        </p:nvSpPr>
        <p:spPr>
          <a:xfrm>
            <a:off x="3752778" y="2840196"/>
            <a:ext cx="4991238" cy="1446550"/>
          </a:xfrm>
          <a:prstGeom prst="rect">
            <a:avLst/>
          </a:prstGeom>
          <a:noFill/>
        </p:spPr>
        <p:txBody>
          <a:bodyPr wrap="none" rtlCol="0">
            <a:spAutoFit/>
          </a:bodyPr>
          <a:lstStyle/>
          <a:p>
            <a:pPr algn="ctr"/>
            <a:r>
              <a:rPr lang="en-US" sz="4400" b="1" dirty="0">
                <a:solidFill>
                  <a:srgbClr val="C00000"/>
                </a:solidFill>
              </a:rPr>
              <a:t>Kurulum Linki</a:t>
            </a:r>
          </a:p>
          <a:p>
            <a:pPr algn="ctr"/>
            <a:r>
              <a:rPr lang="en-US" sz="4400" b="1" dirty="0">
                <a:solidFill>
                  <a:schemeClr val="tx2"/>
                </a:solidFill>
              </a:rPr>
              <a:t>https://git-scm.com/</a:t>
            </a:r>
            <a:endParaRPr lang="en-TR" sz="4400" b="1" dirty="0">
              <a:solidFill>
                <a:schemeClr val="tx2"/>
              </a:solidFill>
            </a:endParaRPr>
          </a:p>
        </p:txBody>
      </p:sp>
      <p:sp>
        <p:nvSpPr>
          <p:cNvPr id="11" name="TextBox 10">
            <a:extLst>
              <a:ext uri="{FF2B5EF4-FFF2-40B4-BE49-F238E27FC236}">
                <a16:creationId xmlns:a16="http://schemas.microsoft.com/office/drawing/2014/main" id="{667E1A92-32DF-7FD2-23D9-789A96470225}"/>
              </a:ext>
            </a:extLst>
          </p:cNvPr>
          <p:cNvSpPr txBox="1"/>
          <p:nvPr/>
        </p:nvSpPr>
        <p:spPr>
          <a:xfrm>
            <a:off x="2017370" y="4705221"/>
            <a:ext cx="8462060" cy="1446550"/>
          </a:xfrm>
          <a:prstGeom prst="rect">
            <a:avLst/>
          </a:prstGeom>
          <a:noFill/>
        </p:spPr>
        <p:txBody>
          <a:bodyPr wrap="none" rtlCol="0">
            <a:spAutoFit/>
          </a:bodyPr>
          <a:lstStyle/>
          <a:p>
            <a:pPr algn="ctr"/>
            <a:r>
              <a:rPr lang="en-US" sz="4400" b="1" dirty="0">
                <a:solidFill>
                  <a:srgbClr val="C00000"/>
                </a:solidFill>
              </a:rPr>
              <a:t>Terminalde Kurulum Sonrası Kontrol</a:t>
            </a:r>
          </a:p>
          <a:p>
            <a:pPr algn="ctr"/>
            <a:r>
              <a:rPr lang="en-US" sz="4400" b="1" dirty="0">
                <a:solidFill>
                  <a:schemeClr val="tx2"/>
                </a:solidFill>
              </a:rPr>
              <a:t>git --version || git -v</a:t>
            </a:r>
            <a:endParaRPr lang="en-TR" sz="4400" b="1" dirty="0">
              <a:solidFill>
                <a:schemeClr val="tx2"/>
              </a:solidFill>
            </a:endParaRPr>
          </a:p>
        </p:txBody>
      </p:sp>
    </p:spTree>
    <p:extLst>
      <p:ext uri="{BB962C8B-B14F-4D97-AF65-F5344CB8AC3E}">
        <p14:creationId xmlns:p14="http://schemas.microsoft.com/office/powerpoint/2010/main" val="3445909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lstStyle/>
          <a:p>
            <a:r>
              <a:rPr lang="en-TR" b="1" dirty="0"/>
              <a:t>Git Config</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3">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a:xfrm>
            <a:off x="420625" y="1825625"/>
            <a:ext cx="8122269" cy="4206383"/>
          </a:xfrm>
        </p:spPr>
        <p:txBody>
          <a:bodyPr>
            <a:normAutofit fontScale="92500" lnSpcReduction="10000"/>
          </a:bodyPr>
          <a:lstStyle/>
          <a:p>
            <a:pPr marL="0" indent="0">
              <a:buNone/>
            </a:pPr>
            <a:r>
              <a:rPr lang="en-US" sz="2700" dirty="0">
                <a:solidFill>
                  <a:srgbClr val="C00000"/>
                </a:solidFill>
              </a:rPr>
              <a:t># Kullanıcı Adı ve E-Posta Adresi Yapılandırma </a:t>
            </a:r>
          </a:p>
          <a:p>
            <a:pPr lvl="1"/>
            <a:r>
              <a:rPr lang="en-US" sz="2400" dirty="0"/>
              <a:t>git config --global user.name "John Doe"</a:t>
            </a:r>
          </a:p>
          <a:p>
            <a:pPr lvl="1"/>
            <a:r>
              <a:rPr lang="en-US" sz="2400" dirty="0"/>
              <a:t>git config --global user.email "john.doe@example.com"</a:t>
            </a:r>
          </a:p>
          <a:p>
            <a:pPr marL="457200" lvl="1" indent="0">
              <a:buNone/>
            </a:pPr>
            <a:r>
              <a:rPr lang="en-US" sz="2600" b="1" dirty="0">
                <a:solidFill>
                  <a:schemeClr val="accent4">
                    <a:lumMod val="50000"/>
                  </a:schemeClr>
                </a:solidFill>
              </a:rPr>
              <a:t># Kontrol etmek için komutları değersiz olarak yazınız.</a:t>
            </a:r>
          </a:p>
          <a:p>
            <a:pPr lvl="1"/>
            <a:endParaRPr lang="en-US" sz="2700" dirty="0"/>
          </a:p>
          <a:p>
            <a:pPr marL="0" indent="0">
              <a:buNone/>
            </a:pPr>
            <a:r>
              <a:rPr lang="en-US" sz="2700" dirty="0">
                <a:solidFill>
                  <a:srgbClr val="C00000"/>
                </a:solidFill>
              </a:rPr>
              <a:t># Editör Ayarını Yapılandırma (isteği bağlı)</a:t>
            </a:r>
          </a:p>
          <a:p>
            <a:pPr lvl="1"/>
            <a:r>
              <a:rPr lang="en-US" sz="2400" dirty="0"/>
              <a:t>git config --global core.editor "nano”</a:t>
            </a:r>
          </a:p>
          <a:p>
            <a:pPr lvl="1"/>
            <a:endParaRPr lang="en-US" sz="2700" dirty="0"/>
          </a:p>
          <a:p>
            <a:pPr marL="0" indent="0">
              <a:buNone/>
            </a:pPr>
            <a:r>
              <a:rPr lang="en-US" sz="2700" dirty="0">
                <a:solidFill>
                  <a:srgbClr val="C00000"/>
                </a:solidFill>
              </a:rPr>
              <a:t># Renkli Çıktıları Etkinleştirme </a:t>
            </a:r>
          </a:p>
          <a:p>
            <a:pPr lvl="1"/>
            <a:r>
              <a:rPr lang="en-US" sz="2400" dirty="0"/>
              <a:t>git config --global color.ui true</a:t>
            </a:r>
          </a:p>
        </p:txBody>
      </p:sp>
      <p:pic>
        <p:nvPicPr>
          <p:cNvPr id="4098" name="Picture 2" descr="Git Config">
            <a:extLst>
              <a:ext uri="{FF2B5EF4-FFF2-40B4-BE49-F238E27FC236}">
                <a16:creationId xmlns:a16="http://schemas.microsoft.com/office/drawing/2014/main" id="{83E5E8E6-47BE-EB7E-341C-EA85E4D176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2894" y="2437473"/>
            <a:ext cx="3228481" cy="2982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277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lstStyle/>
          <a:p>
            <a:r>
              <a:rPr lang="en-TR" b="1" dirty="0"/>
              <a:t>Git Çalışma Yapısı</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3">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it Versiyon Kontrol Sistemi. Düşünün bir yazılım takımınız var ve… | by  Yusuf Çakal | Kodcular | Medium">
            <a:extLst>
              <a:ext uri="{FF2B5EF4-FFF2-40B4-BE49-F238E27FC236}">
                <a16:creationId xmlns:a16="http://schemas.microsoft.com/office/drawing/2014/main" id="{4A69B5C8-A44C-DBED-36F5-1F1FF21921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4931" y="1877504"/>
            <a:ext cx="4902137" cy="409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657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lstStyle/>
          <a:p>
            <a:r>
              <a:rPr lang="en-TR" b="1" dirty="0"/>
              <a:t>Git Proje Oluşturma</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3">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a:xfrm>
            <a:off x="420625" y="1825625"/>
            <a:ext cx="8122269" cy="4206383"/>
          </a:xfrm>
        </p:spPr>
        <p:txBody>
          <a:bodyPr>
            <a:normAutofit fontScale="55000" lnSpcReduction="20000"/>
          </a:bodyPr>
          <a:lstStyle/>
          <a:p>
            <a:pPr marL="0" indent="0">
              <a:buNone/>
            </a:pPr>
            <a:r>
              <a:rPr lang="en-US" sz="2700" dirty="0">
                <a:solidFill>
                  <a:srgbClr val="C00000"/>
                </a:solidFill>
              </a:rPr>
              <a:t># Dizini Git Deposu Olarak Başlatalım</a:t>
            </a:r>
          </a:p>
          <a:p>
            <a:pPr lvl="1"/>
            <a:r>
              <a:rPr lang="en-US" sz="2400" dirty="0"/>
              <a:t>git init</a:t>
            </a:r>
          </a:p>
          <a:p>
            <a:pPr marL="457200" lvl="1" indent="0">
              <a:buNone/>
            </a:pPr>
            <a:r>
              <a:rPr lang="en-US" sz="2400" b="1" dirty="0">
                <a:solidFill>
                  <a:schemeClr val="accent4">
                    <a:lumMod val="50000"/>
                  </a:schemeClr>
                </a:solidFill>
              </a:rPr>
              <a:t># Kontrol etmek için; terminale “ls –la” yazabilirsiniz.</a:t>
            </a:r>
          </a:p>
          <a:p>
            <a:pPr lvl="1"/>
            <a:endParaRPr lang="en-US" sz="2700" dirty="0"/>
          </a:p>
          <a:p>
            <a:pPr marL="0" indent="0">
              <a:buNone/>
            </a:pPr>
            <a:r>
              <a:rPr lang="en-US" sz="2700" dirty="0">
                <a:solidFill>
                  <a:srgbClr val="C00000"/>
                </a:solidFill>
              </a:rPr>
              <a:t># Bir dosya oluşturup, bu dosyayı depoya ekleyelim</a:t>
            </a:r>
          </a:p>
          <a:p>
            <a:pPr lvl="1"/>
            <a:r>
              <a:rPr lang="en-US" sz="2400" dirty="0"/>
              <a:t>echo ”Merhaba, Git!" &gt; dosyam.txt</a:t>
            </a:r>
          </a:p>
          <a:p>
            <a:pPr marL="457200" lvl="1" indent="0">
              <a:buNone/>
            </a:pPr>
            <a:r>
              <a:rPr lang="en-US" sz="2400" b="1" dirty="0">
                <a:solidFill>
                  <a:schemeClr val="accent4">
                    <a:lumMod val="50000"/>
                  </a:schemeClr>
                </a:solidFill>
              </a:rPr>
              <a:t># Çalışma alanında olduğunuzu kontrol ediniz.</a:t>
            </a:r>
            <a:endParaRPr lang="en-US" sz="2400" dirty="0"/>
          </a:p>
          <a:p>
            <a:pPr lvl="1"/>
            <a:r>
              <a:rPr lang="en-US" sz="2400" dirty="0"/>
              <a:t>git status</a:t>
            </a:r>
          </a:p>
          <a:p>
            <a:pPr lvl="1"/>
            <a:r>
              <a:rPr lang="en-US" sz="2400" dirty="0"/>
              <a:t>git add dosyam.txt</a:t>
            </a:r>
          </a:p>
          <a:p>
            <a:pPr marL="457200" lvl="1" indent="0">
              <a:buNone/>
            </a:pPr>
            <a:r>
              <a:rPr lang="en-US" sz="2400" b="1" dirty="0">
                <a:solidFill>
                  <a:schemeClr val="accent4">
                    <a:lumMod val="50000"/>
                  </a:schemeClr>
                </a:solidFill>
              </a:rPr>
              <a:t># İzleme alanında olduğunuzu kontrol ediniz.</a:t>
            </a:r>
            <a:endParaRPr lang="en-US" sz="2400" dirty="0"/>
          </a:p>
          <a:p>
            <a:pPr lvl="1"/>
            <a:r>
              <a:rPr lang="en-US" sz="2400" dirty="0"/>
              <a:t>git status</a:t>
            </a:r>
          </a:p>
          <a:p>
            <a:pPr lvl="1"/>
            <a:endParaRPr lang="en-US" sz="2700" dirty="0"/>
          </a:p>
          <a:p>
            <a:pPr marL="0" indent="0">
              <a:buNone/>
            </a:pPr>
            <a:r>
              <a:rPr lang="en-US" sz="2700" dirty="0">
                <a:solidFill>
                  <a:srgbClr val="C00000"/>
                </a:solidFill>
              </a:rPr>
              <a:t># Dosyayı depoya ekledik, şimdi bir "commit" oluşturalım </a:t>
            </a:r>
          </a:p>
          <a:p>
            <a:pPr lvl="1"/>
            <a:r>
              <a:rPr lang="en-US" sz="2400" dirty="0"/>
              <a:t>git commit -m ”ilkcommit”</a:t>
            </a:r>
          </a:p>
          <a:p>
            <a:pPr lvl="1"/>
            <a:endParaRPr lang="en-US" sz="2700" dirty="0"/>
          </a:p>
          <a:p>
            <a:pPr marL="0" indent="0">
              <a:buNone/>
            </a:pPr>
            <a:r>
              <a:rPr lang="en-US" sz="2700" dirty="0">
                <a:solidFill>
                  <a:srgbClr val="C00000"/>
                </a:solidFill>
              </a:rPr>
              <a:t># Oluşan Projemizi görüntüleyelim</a:t>
            </a:r>
          </a:p>
          <a:p>
            <a:pPr lvl="1"/>
            <a:r>
              <a:rPr lang="en-US" sz="2400" dirty="0"/>
              <a:t>git log</a:t>
            </a:r>
          </a:p>
          <a:p>
            <a:pPr lvl="1"/>
            <a:endParaRPr lang="en-US" sz="2400" dirty="0"/>
          </a:p>
        </p:txBody>
      </p:sp>
      <p:pic>
        <p:nvPicPr>
          <p:cNvPr id="6146" name="Picture 2" descr="Git — commands you need to git going! | by Dave O'Dea | Medium">
            <a:extLst>
              <a:ext uri="{FF2B5EF4-FFF2-40B4-BE49-F238E27FC236}">
                <a16:creationId xmlns:a16="http://schemas.microsoft.com/office/drawing/2014/main" id="{9AEF0889-AA3D-8AC0-8610-68864DDE4F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241" y="1839910"/>
            <a:ext cx="5742134" cy="3314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96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lstStyle/>
          <a:p>
            <a:r>
              <a:rPr lang="en-TR" b="1" dirty="0"/>
              <a:t>Git Diff</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3">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a:xfrm>
            <a:off x="420625" y="1825625"/>
            <a:ext cx="7186675" cy="4206383"/>
          </a:xfrm>
        </p:spPr>
        <p:txBody>
          <a:bodyPr>
            <a:normAutofit/>
          </a:bodyPr>
          <a:lstStyle/>
          <a:p>
            <a:pPr marL="0" indent="0">
              <a:buNone/>
            </a:pPr>
            <a:r>
              <a:rPr lang="en-US" sz="2700" dirty="0">
                <a:solidFill>
                  <a:srgbClr val="C00000"/>
                </a:solidFill>
              </a:rPr>
              <a:t># Çalışma alanındaki tüm değişiklikleri görelim</a:t>
            </a:r>
          </a:p>
          <a:p>
            <a:pPr lvl="1"/>
            <a:r>
              <a:rPr lang="en-US" sz="2400" dirty="0"/>
              <a:t>git diff</a:t>
            </a:r>
            <a:endParaRPr lang="en-US" sz="2700" dirty="0"/>
          </a:p>
          <a:p>
            <a:pPr marL="0" indent="0">
              <a:buNone/>
            </a:pPr>
            <a:r>
              <a:rPr lang="en-US" sz="2700" dirty="0">
                <a:solidFill>
                  <a:srgbClr val="C00000"/>
                </a:solidFill>
              </a:rPr>
              <a:t># İzlemeye eklenmiş (staged) değişiklikleri görelim</a:t>
            </a:r>
          </a:p>
          <a:p>
            <a:pPr lvl="1"/>
            <a:r>
              <a:rPr lang="en-US" sz="2400" dirty="0"/>
              <a:t>git diff --cached</a:t>
            </a:r>
            <a:endParaRPr lang="en-US" sz="2700" dirty="0"/>
          </a:p>
          <a:p>
            <a:pPr marL="0" indent="0">
              <a:buNone/>
            </a:pPr>
            <a:r>
              <a:rPr lang="en-US" sz="2000" dirty="0">
                <a:solidFill>
                  <a:srgbClr val="C00000"/>
                </a:solidFill>
              </a:rPr>
              <a:t># Belirli bir commit ile çalışma alanındaki değişiklikleri karşılaştıralım</a:t>
            </a:r>
          </a:p>
          <a:p>
            <a:pPr lvl="1"/>
            <a:r>
              <a:rPr lang="en-US" sz="2400" dirty="0"/>
              <a:t>git diff &lt;commit_id&gt;</a:t>
            </a:r>
            <a:endParaRPr lang="en-US" sz="2700" dirty="0"/>
          </a:p>
          <a:p>
            <a:pPr marL="0" indent="0">
              <a:buNone/>
            </a:pPr>
            <a:r>
              <a:rPr lang="en-US" sz="2700" dirty="0">
                <a:solidFill>
                  <a:srgbClr val="C00000"/>
                </a:solidFill>
              </a:rPr>
              <a:t># İki farklı commiti karşılaştıralım</a:t>
            </a:r>
          </a:p>
          <a:p>
            <a:pPr lvl="1"/>
            <a:r>
              <a:rPr lang="en-US" sz="2000" dirty="0"/>
              <a:t>git diff &lt;branch_or_commit_1&gt;  &lt;branch_or_commit_2&gt;</a:t>
            </a:r>
          </a:p>
        </p:txBody>
      </p:sp>
      <p:pic>
        <p:nvPicPr>
          <p:cNvPr id="7170" name="Picture 2" descr="Git diff - GeeksforGeeks">
            <a:extLst>
              <a:ext uri="{FF2B5EF4-FFF2-40B4-BE49-F238E27FC236}">
                <a16:creationId xmlns:a16="http://schemas.microsoft.com/office/drawing/2014/main" id="{172EA7FC-3E65-2813-8212-8C3D9DB4D2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7300" y="2317143"/>
            <a:ext cx="4447428" cy="222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103311"/>
      </p:ext>
    </p:extLst>
  </p:cSld>
  <p:clrMapOvr>
    <a:masterClrMapping/>
  </p:clrMapOvr>
</p:sld>
</file>

<file path=ppt/theme/theme1.xml><?xml version="1.0" encoding="utf-8"?>
<a:theme xmlns:a="http://schemas.openxmlformats.org/drawingml/2006/main" name="OffsetVTI">
  <a:themeElements>
    <a:clrScheme name="Facet">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{5920BD56-290E-2745-8BDA-334E6347C1C8}tf10001060</Template>
  <TotalTime>1608</TotalTime>
  <Words>2450</Words>
  <Application>Microsoft Macintosh PowerPoint</Application>
  <PresentationFormat>Widescreen</PresentationFormat>
  <Paragraphs>305</Paragraphs>
  <Slides>29</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Dante</vt:lpstr>
      <vt:lpstr>Dante (Headings)2</vt:lpstr>
      <vt:lpstr>Helvetica Neue Medium</vt:lpstr>
      <vt:lpstr>Wingdings 2</vt:lpstr>
      <vt:lpstr>OffsetVTI</vt:lpstr>
      <vt:lpstr>Git Github</vt:lpstr>
      <vt:lpstr>Bugün ne yapıyoruz?</vt:lpstr>
      <vt:lpstr>Git nedir?</vt:lpstr>
      <vt:lpstr>Git nedir?</vt:lpstr>
      <vt:lpstr>Git Kurulumu</vt:lpstr>
      <vt:lpstr>Git Config</vt:lpstr>
      <vt:lpstr>Git Çalışma Yapısı</vt:lpstr>
      <vt:lpstr>Git Proje Oluşturma</vt:lpstr>
      <vt:lpstr>Git Diff</vt:lpstr>
      <vt:lpstr>Git Checkout</vt:lpstr>
      <vt:lpstr>Git Reset</vt:lpstr>
      <vt:lpstr>Git Revert</vt:lpstr>
      <vt:lpstr>Git Branch</vt:lpstr>
      <vt:lpstr>Git Merge</vt:lpstr>
      <vt:lpstr>.gitignore Dosyası</vt:lpstr>
      <vt:lpstr>Git Github</vt:lpstr>
      <vt:lpstr>Bugün ne yapıyoruz?</vt:lpstr>
      <vt:lpstr>Github Watch | Star | Fork</vt:lpstr>
      <vt:lpstr>Github Issues</vt:lpstr>
      <vt:lpstr>Github Clone</vt:lpstr>
      <vt:lpstr>Github Pull</vt:lpstr>
      <vt:lpstr>Github Push</vt:lpstr>
      <vt:lpstr>Github Proje Oluşturma</vt:lpstr>
      <vt:lpstr>Git Github</vt:lpstr>
      <vt:lpstr>Bugün ne yapıyoruz?</vt:lpstr>
      <vt:lpstr>Github Yararlı Linkler</vt:lpstr>
      <vt:lpstr>Other Version Control Systems</vt:lpstr>
      <vt:lpstr>Temel Git ve GitHub terimleri ve kavramları nelerdir?</vt:lpstr>
      <vt:lpstr>Git'in temel çalışma mantığı nedir?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Software  Development Life  Cycle</dc:title>
  <dc:creator>Mehmet Sungur</dc:creator>
  <cp:lastModifiedBy>Mehmet Sungur</cp:lastModifiedBy>
  <cp:revision>82</cp:revision>
  <dcterms:created xsi:type="dcterms:W3CDTF">2023-07-02T12:48:45Z</dcterms:created>
  <dcterms:modified xsi:type="dcterms:W3CDTF">2023-07-05T12:44:51Z</dcterms:modified>
</cp:coreProperties>
</file>