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9" r:id="rId2"/>
    <p:sldId id="288" r:id="rId3"/>
    <p:sldId id="260" r:id="rId4"/>
    <p:sldId id="261" r:id="rId5"/>
    <p:sldId id="296" r:id="rId6"/>
    <p:sldId id="298" r:id="rId7"/>
    <p:sldId id="335" r:id="rId8"/>
    <p:sldId id="297" r:id="rId9"/>
    <p:sldId id="299" r:id="rId10"/>
    <p:sldId id="300" r:id="rId11"/>
    <p:sldId id="291" r:id="rId12"/>
    <p:sldId id="334" r:id="rId13"/>
    <p:sldId id="262" r:id="rId14"/>
    <p:sldId id="293" r:id="rId15"/>
    <p:sldId id="301" r:id="rId16"/>
    <p:sldId id="294" r:id="rId17"/>
    <p:sldId id="311" r:id="rId18"/>
    <p:sldId id="320" r:id="rId19"/>
    <p:sldId id="263" r:id="rId20"/>
    <p:sldId id="302" r:id="rId21"/>
    <p:sldId id="303" r:id="rId22"/>
    <p:sldId id="337" r:id="rId23"/>
    <p:sldId id="307" r:id="rId24"/>
    <p:sldId id="306" r:id="rId25"/>
    <p:sldId id="276" r:id="rId26"/>
    <p:sldId id="322" r:id="rId27"/>
    <p:sldId id="328" r:id="rId28"/>
    <p:sldId id="329" r:id="rId29"/>
    <p:sldId id="330" r:id="rId30"/>
    <p:sldId id="336" r:id="rId31"/>
    <p:sldId id="323" r:id="rId32"/>
    <p:sldId id="277" r:id="rId33"/>
    <p:sldId id="278" r:id="rId34"/>
    <p:sldId id="319" r:id="rId35"/>
    <p:sldId id="340" r:id="rId36"/>
    <p:sldId id="282" r:id="rId37"/>
    <p:sldId id="309" r:id="rId38"/>
    <p:sldId id="312" r:id="rId39"/>
    <p:sldId id="342" r:id="rId40"/>
    <p:sldId id="286" r:id="rId41"/>
    <p:sldId id="406" r:id="rId42"/>
    <p:sldId id="333" r:id="rId43"/>
    <p:sldId id="325" r:id="rId44"/>
    <p:sldId id="326" r:id="rId45"/>
    <p:sldId id="327" r:id="rId46"/>
    <p:sldId id="331" r:id="rId47"/>
    <p:sldId id="317" r:id="rId48"/>
    <p:sldId id="332" r:id="rId49"/>
    <p:sldId id="33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  <a:srgbClr val="400BD7"/>
    <a:srgbClr val="FFFF00"/>
    <a:srgbClr val="4E8CF0"/>
    <a:srgbClr val="008000"/>
    <a:srgbClr val="219794"/>
    <a:srgbClr val="C00000"/>
    <a:srgbClr val="A6A6A6"/>
    <a:srgbClr val="58FF58"/>
    <a:srgbClr val="F49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81871" autoAdjust="0"/>
  </p:normalViewPr>
  <p:slideViewPr>
    <p:cSldViewPr snapToGrid="0" showGuides="1">
      <p:cViewPr varScale="1">
        <p:scale>
          <a:sx n="50" d="100"/>
          <a:sy n="50" d="100"/>
        </p:scale>
        <p:origin x="3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EC525-C65B-4EAA-8993-FE7C31DC8B6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140AD88-B058-4A3D-B00B-30B6E788E38F}">
      <dgm:prSet phldrT="[Text]" custT="1"/>
      <dgm:spPr/>
      <dgm:t>
        <a:bodyPr/>
        <a:lstStyle/>
        <a:p>
          <a:r>
            <a:rPr lang="tr-TR" sz="2400" dirty="0"/>
            <a:t>Working Space</a:t>
          </a:r>
          <a:endParaRPr lang="en-US" sz="2400" dirty="0"/>
        </a:p>
      </dgm:t>
    </dgm:pt>
    <dgm:pt modelId="{7B7715D4-06BF-4A9F-B1A7-659E8AAE82D6}" type="parTrans" cxnId="{BF1BAF9A-3AEB-4972-B47A-462DB8AB2890}">
      <dgm:prSet/>
      <dgm:spPr/>
      <dgm:t>
        <a:bodyPr/>
        <a:lstStyle/>
        <a:p>
          <a:endParaRPr lang="en-US"/>
        </a:p>
      </dgm:t>
    </dgm:pt>
    <dgm:pt modelId="{25E86CF1-8DB2-488A-BA0D-628FAC7984E7}" type="sibTrans" cxnId="{BF1BAF9A-3AEB-4972-B47A-462DB8AB2890}">
      <dgm:prSet/>
      <dgm:spPr/>
      <dgm:t>
        <a:bodyPr/>
        <a:lstStyle/>
        <a:p>
          <a:endParaRPr lang="en-US"/>
        </a:p>
      </dgm:t>
    </dgm:pt>
    <dgm:pt modelId="{26F880CC-A879-4B8C-AE19-556802769901}">
      <dgm:prSet phldrT="[Text]" custT="1"/>
      <dgm:spPr/>
      <dgm:t>
        <a:bodyPr/>
        <a:lstStyle/>
        <a:p>
          <a:r>
            <a:rPr lang="tr-TR" sz="2400" dirty="0"/>
            <a:t>Değişikliklerin Stage’ e gönderilmesi</a:t>
          </a:r>
          <a:endParaRPr lang="en-US" sz="2400" dirty="0"/>
        </a:p>
      </dgm:t>
    </dgm:pt>
    <dgm:pt modelId="{9013F4BE-C6DB-48DB-A8B2-A56074204A1C}" type="parTrans" cxnId="{39FA60A9-5726-48F3-B953-DF811B99808D}">
      <dgm:prSet/>
      <dgm:spPr/>
      <dgm:t>
        <a:bodyPr/>
        <a:lstStyle/>
        <a:p>
          <a:endParaRPr lang="en-US"/>
        </a:p>
      </dgm:t>
    </dgm:pt>
    <dgm:pt modelId="{B620A19F-2377-4893-B228-6D7751DEB255}" type="sibTrans" cxnId="{39FA60A9-5726-48F3-B953-DF811B99808D}">
      <dgm:prSet/>
      <dgm:spPr/>
      <dgm:t>
        <a:bodyPr/>
        <a:lstStyle/>
        <a:p>
          <a:endParaRPr lang="en-US"/>
        </a:p>
      </dgm:t>
    </dgm:pt>
    <dgm:pt modelId="{AFE0D3D9-D278-48E0-971B-7EA7F7A6F984}">
      <dgm:prSet phldrT="[Text]" custT="1"/>
      <dgm:spPr/>
      <dgm:t>
        <a:bodyPr/>
        <a:lstStyle/>
        <a:p>
          <a:r>
            <a:rPr lang="tr-TR" sz="2400" dirty="0"/>
            <a:t>Versiyon oluşturma</a:t>
          </a:r>
          <a:endParaRPr lang="en-US" sz="2400" dirty="0"/>
        </a:p>
      </dgm:t>
    </dgm:pt>
    <dgm:pt modelId="{000C6D01-5510-4B22-A540-56317BEDD6F6}" type="parTrans" cxnId="{94F5A307-F452-48F7-ACB7-3AE1DAE59DD3}">
      <dgm:prSet/>
      <dgm:spPr/>
      <dgm:t>
        <a:bodyPr/>
        <a:lstStyle/>
        <a:p>
          <a:endParaRPr lang="en-US"/>
        </a:p>
      </dgm:t>
    </dgm:pt>
    <dgm:pt modelId="{56CC16F5-8464-4EE3-A5F9-081B64D86EE4}" type="sibTrans" cxnId="{94F5A307-F452-48F7-ACB7-3AE1DAE59DD3}">
      <dgm:prSet/>
      <dgm:spPr/>
      <dgm:t>
        <a:bodyPr/>
        <a:lstStyle/>
        <a:p>
          <a:endParaRPr lang="en-US"/>
        </a:p>
      </dgm:t>
    </dgm:pt>
    <dgm:pt modelId="{2A378FF7-963B-41D5-834F-5C3A3F0C86B8}" type="pres">
      <dgm:prSet presAssocID="{6ABEC525-C65B-4EAA-8993-FE7C31DC8B65}" presName="CompostProcess" presStyleCnt="0">
        <dgm:presLayoutVars>
          <dgm:dir/>
          <dgm:resizeHandles val="exact"/>
        </dgm:presLayoutVars>
      </dgm:prSet>
      <dgm:spPr/>
    </dgm:pt>
    <dgm:pt modelId="{9F013AEF-6B71-4CBE-8177-952439DBE265}" type="pres">
      <dgm:prSet presAssocID="{6ABEC525-C65B-4EAA-8993-FE7C31DC8B65}" presName="arrow" presStyleLbl="bgShp" presStyleIdx="0" presStyleCnt="1"/>
      <dgm:spPr/>
    </dgm:pt>
    <dgm:pt modelId="{527678D2-E79D-4236-B3DE-0EBD275C0BF1}" type="pres">
      <dgm:prSet presAssocID="{6ABEC525-C65B-4EAA-8993-FE7C31DC8B65}" presName="linearProcess" presStyleCnt="0"/>
      <dgm:spPr/>
    </dgm:pt>
    <dgm:pt modelId="{A896C1C1-3B50-4882-85E7-02A6ED20E848}" type="pres">
      <dgm:prSet presAssocID="{C140AD88-B058-4A3D-B00B-30B6E788E38F}" presName="textNode" presStyleLbl="node1" presStyleIdx="0" presStyleCnt="3">
        <dgm:presLayoutVars>
          <dgm:bulletEnabled val="1"/>
        </dgm:presLayoutVars>
      </dgm:prSet>
      <dgm:spPr/>
    </dgm:pt>
    <dgm:pt modelId="{E1381BAF-93AC-446E-A35D-7D933EFF31CD}" type="pres">
      <dgm:prSet presAssocID="{25E86CF1-8DB2-488A-BA0D-628FAC7984E7}" presName="sibTrans" presStyleCnt="0"/>
      <dgm:spPr/>
    </dgm:pt>
    <dgm:pt modelId="{E7055A2D-D67D-481E-8575-45B01A0DA0DA}" type="pres">
      <dgm:prSet presAssocID="{26F880CC-A879-4B8C-AE19-556802769901}" presName="textNode" presStyleLbl="node1" presStyleIdx="1" presStyleCnt="3">
        <dgm:presLayoutVars>
          <dgm:bulletEnabled val="1"/>
        </dgm:presLayoutVars>
      </dgm:prSet>
      <dgm:spPr/>
    </dgm:pt>
    <dgm:pt modelId="{E0665561-8B3F-4FF6-9899-16493FAC339D}" type="pres">
      <dgm:prSet presAssocID="{B620A19F-2377-4893-B228-6D7751DEB255}" presName="sibTrans" presStyleCnt="0"/>
      <dgm:spPr/>
    </dgm:pt>
    <dgm:pt modelId="{3EA756D9-84D6-42DC-9A96-32F44C1062F2}" type="pres">
      <dgm:prSet presAssocID="{AFE0D3D9-D278-48E0-971B-7EA7F7A6F98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4F5A307-F452-48F7-ACB7-3AE1DAE59DD3}" srcId="{6ABEC525-C65B-4EAA-8993-FE7C31DC8B65}" destId="{AFE0D3D9-D278-48E0-971B-7EA7F7A6F984}" srcOrd="2" destOrd="0" parTransId="{000C6D01-5510-4B22-A540-56317BEDD6F6}" sibTransId="{56CC16F5-8464-4EE3-A5F9-081B64D86EE4}"/>
    <dgm:cxn modelId="{481C4E26-8B25-470C-8E46-AF2D56E6D3B9}" type="presOf" srcId="{AFE0D3D9-D278-48E0-971B-7EA7F7A6F984}" destId="{3EA756D9-84D6-42DC-9A96-32F44C1062F2}" srcOrd="0" destOrd="0" presId="urn:microsoft.com/office/officeart/2005/8/layout/hProcess9"/>
    <dgm:cxn modelId="{6C9E308C-4DB2-48FA-97CE-938D355108B0}" type="presOf" srcId="{6ABEC525-C65B-4EAA-8993-FE7C31DC8B65}" destId="{2A378FF7-963B-41D5-834F-5C3A3F0C86B8}" srcOrd="0" destOrd="0" presId="urn:microsoft.com/office/officeart/2005/8/layout/hProcess9"/>
    <dgm:cxn modelId="{BF1BAF9A-3AEB-4972-B47A-462DB8AB2890}" srcId="{6ABEC525-C65B-4EAA-8993-FE7C31DC8B65}" destId="{C140AD88-B058-4A3D-B00B-30B6E788E38F}" srcOrd="0" destOrd="0" parTransId="{7B7715D4-06BF-4A9F-B1A7-659E8AAE82D6}" sibTransId="{25E86CF1-8DB2-488A-BA0D-628FAC7984E7}"/>
    <dgm:cxn modelId="{39FA60A9-5726-48F3-B953-DF811B99808D}" srcId="{6ABEC525-C65B-4EAA-8993-FE7C31DC8B65}" destId="{26F880CC-A879-4B8C-AE19-556802769901}" srcOrd="1" destOrd="0" parTransId="{9013F4BE-C6DB-48DB-A8B2-A56074204A1C}" sibTransId="{B620A19F-2377-4893-B228-6D7751DEB255}"/>
    <dgm:cxn modelId="{665914D0-13B1-43C2-AF11-7F82CAA8CE13}" type="presOf" srcId="{C140AD88-B058-4A3D-B00B-30B6E788E38F}" destId="{A896C1C1-3B50-4882-85E7-02A6ED20E848}" srcOrd="0" destOrd="0" presId="urn:microsoft.com/office/officeart/2005/8/layout/hProcess9"/>
    <dgm:cxn modelId="{BB47CFF3-CC77-4E01-A717-F9F82240EFEE}" type="presOf" srcId="{26F880CC-A879-4B8C-AE19-556802769901}" destId="{E7055A2D-D67D-481E-8575-45B01A0DA0DA}" srcOrd="0" destOrd="0" presId="urn:microsoft.com/office/officeart/2005/8/layout/hProcess9"/>
    <dgm:cxn modelId="{44B6B603-049E-46BF-9A0D-ACB1B1FD3A23}" type="presParOf" srcId="{2A378FF7-963B-41D5-834F-5C3A3F0C86B8}" destId="{9F013AEF-6B71-4CBE-8177-952439DBE265}" srcOrd="0" destOrd="0" presId="urn:microsoft.com/office/officeart/2005/8/layout/hProcess9"/>
    <dgm:cxn modelId="{915E610E-D019-4BE4-9A9C-D1AE5DBD54B2}" type="presParOf" srcId="{2A378FF7-963B-41D5-834F-5C3A3F0C86B8}" destId="{527678D2-E79D-4236-B3DE-0EBD275C0BF1}" srcOrd="1" destOrd="0" presId="urn:microsoft.com/office/officeart/2005/8/layout/hProcess9"/>
    <dgm:cxn modelId="{25730193-3CC9-4447-9574-1AAD103F35E0}" type="presParOf" srcId="{527678D2-E79D-4236-B3DE-0EBD275C0BF1}" destId="{A896C1C1-3B50-4882-85E7-02A6ED20E848}" srcOrd="0" destOrd="0" presId="urn:microsoft.com/office/officeart/2005/8/layout/hProcess9"/>
    <dgm:cxn modelId="{0800D894-BCEA-4D60-8093-740A26838A74}" type="presParOf" srcId="{527678D2-E79D-4236-B3DE-0EBD275C0BF1}" destId="{E1381BAF-93AC-446E-A35D-7D933EFF31CD}" srcOrd="1" destOrd="0" presId="urn:microsoft.com/office/officeart/2005/8/layout/hProcess9"/>
    <dgm:cxn modelId="{45AFBC22-6CD2-40F2-81B6-028EDF4A6028}" type="presParOf" srcId="{527678D2-E79D-4236-B3DE-0EBD275C0BF1}" destId="{E7055A2D-D67D-481E-8575-45B01A0DA0DA}" srcOrd="2" destOrd="0" presId="urn:microsoft.com/office/officeart/2005/8/layout/hProcess9"/>
    <dgm:cxn modelId="{71F80A14-7E64-470B-AAB7-D7F2E77834C4}" type="presParOf" srcId="{527678D2-E79D-4236-B3DE-0EBD275C0BF1}" destId="{E0665561-8B3F-4FF6-9899-16493FAC339D}" srcOrd="3" destOrd="0" presId="urn:microsoft.com/office/officeart/2005/8/layout/hProcess9"/>
    <dgm:cxn modelId="{A7484413-7C4B-48F4-8CFC-A7C95227D396}" type="presParOf" srcId="{527678D2-E79D-4236-B3DE-0EBD275C0BF1}" destId="{3EA756D9-84D6-42DC-9A96-32F44C1062F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EC525-C65B-4EAA-8993-FE7C31DC8B6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140AD88-B058-4A3D-B00B-30B6E788E38F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r-TR" sz="3200" dirty="0">
              <a:solidFill>
                <a:schemeClr val="tx1"/>
              </a:solidFill>
            </a:rPr>
            <a:t>Working space</a:t>
          </a:r>
          <a:endParaRPr lang="en-US" sz="3200" dirty="0">
            <a:solidFill>
              <a:schemeClr val="tx1"/>
            </a:solidFill>
          </a:endParaRPr>
        </a:p>
      </dgm:t>
    </dgm:pt>
    <dgm:pt modelId="{7B7715D4-06BF-4A9F-B1A7-659E8AAE82D6}" type="parTrans" cxnId="{BF1BAF9A-3AEB-4972-B47A-462DB8AB2890}">
      <dgm:prSet/>
      <dgm:spPr/>
      <dgm:t>
        <a:bodyPr/>
        <a:lstStyle/>
        <a:p>
          <a:endParaRPr lang="en-US" sz="1200"/>
        </a:p>
      </dgm:t>
    </dgm:pt>
    <dgm:pt modelId="{25E86CF1-8DB2-488A-BA0D-628FAC7984E7}" type="sibTrans" cxnId="{BF1BAF9A-3AEB-4972-B47A-462DB8AB2890}">
      <dgm:prSet/>
      <dgm:spPr/>
      <dgm:t>
        <a:bodyPr/>
        <a:lstStyle/>
        <a:p>
          <a:endParaRPr lang="en-US" sz="1200"/>
        </a:p>
      </dgm:t>
    </dgm:pt>
    <dgm:pt modelId="{26F880CC-A879-4B8C-AE19-556802769901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r-TR" sz="3200" dirty="0" err="1">
              <a:solidFill>
                <a:schemeClr val="tx1"/>
              </a:solidFill>
            </a:rPr>
            <a:t>Stage</a:t>
          </a:r>
          <a:r>
            <a:rPr lang="tr-TR" sz="3200" dirty="0">
              <a:solidFill>
                <a:schemeClr val="tx1"/>
              </a:solidFill>
            </a:rPr>
            <a:t> </a:t>
          </a:r>
          <a:r>
            <a:rPr lang="tr-TR" sz="3200" dirty="0" err="1">
              <a:solidFill>
                <a:schemeClr val="tx1"/>
              </a:solidFill>
            </a:rPr>
            <a:t>Area</a:t>
          </a:r>
          <a:endParaRPr lang="en-US" sz="3200" dirty="0">
            <a:solidFill>
              <a:schemeClr val="tx1"/>
            </a:solidFill>
          </a:endParaRPr>
        </a:p>
      </dgm:t>
    </dgm:pt>
    <dgm:pt modelId="{9013F4BE-C6DB-48DB-A8B2-A56074204A1C}" type="parTrans" cxnId="{39FA60A9-5726-48F3-B953-DF811B99808D}">
      <dgm:prSet/>
      <dgm:spPr/>
      <dgm:t>
        <a:bodyPr/>
        <a:lstStyle/>
        <a:p>
          <a:endParaRPr lang="en-US" sz="1200"/>
        </a:p>
      </dgm:t>
    </dgm:pt>
    <dgm:pt modelId="{B620A19F-2377-4893-B228-6D7751DEB255}" type="sibTrans" cxnId="{39FA60A9-5726-48F3-B953-DF811B99808D}">
      <dgm:prSet/>
      <dgm:spPr/>
      <dgm:t>
        <a:bodyPr/>
        <a:lstStyle/>
        <a:p>
          <a:endParaRPr lang="en-US" sz="1200"/>
        </a:p>
      </dgm:t>
    </dgm:pt>
    <dgm:pt modelId="{AFE0D3D9-D278-48E0-971B-7EA7F7A6F984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r-TR" sz="3200" dirty="0" err="1">
              <a:solidFill>
                <a:schemeClr val="tx1"/>
              </a:solidFill>
            </a:rPr>
            <a:t>Commit</a:t>
          </a:r>
          <a:r>
            <a:rPr lang="tr-TR" sz="3200" dirty="0">
              <a:solidFill>
                <a:schemeClr val="tx1"/>
              </a:solidFill>
            </a:rPr>
            <a:t> </a:t>
          </a:r>
          <a:r>
            <a:rPr lang="tr-TR" sz="3200" dirty="0" err="1">
              <a:solidFill>
                <a:schemeClr val="tx1"/>
              </a:solidFill>
            </a:rPr>
            <a:t>Store</a:t>
          </a:r>
          <a:endParaRPr lang="en-US" sz="3200" dirty="0">
            <a:solidFill>
              <a:schemeClr val="tx1"/>
            </a:solidFill>
          </a:endParaRPr>
        </a:p>
      </dgm:t>
    </dgm:pt>
    <dgm:pt modelId="{000C6D01-5510-4B22-A540-56317BEDD6F6}" type="parTrans" cxnId="{94F5A307-F452-48F7-ACB7-3AE1DAE59DD3}">
      <dgm:prSet/>
      <dgm:spPr/>
      <dgm:t>
        <a:bodyPr/>
        <a:lstStyle/>
        <a:p>
          <a:endParaRPr lang="en-US" sz="1200"/>
        </a:p>
      </dgm:t>
    </dgm:pt>
    <dgm:pt modelId="{56CC16F5-8464-4EE3-A5F9-081B64D86EE4}" type="sibTrans" cxnId="{94F5A307-F452-48F7-ACB7-3AE1DAE59DD3}">
      <dgm:prSet/>
      <dgm:spPr/>
      <dgm:t>
        <a:bodyPr/>
        <a:lstStyle/>
        <a:p>
          <a:endParaRPr lang="en-US" sz="1200"/>
        </a:p>
      </dgm:t>
    </dgm:pt>
    <dgm:pt modelId="{2A378FF7-963B-41D5-834F-5C3A3F0C86B8}" type="pres">
      <dgm:prSet presAssocID="{6ABEC525-C65B-4EAA-8993-FE7C31DC8B65}" presName="CompostProcess" presStyleCnt="0">
        <dgm:presLayoutVars>
          <dgm:dir/>
          <dgm:resizeHandles val="exact"/>
        </dgm:presLayoutVars>
      </dgm:prSet>
      <dgm:spPr/>
    </dgm:pt>
    <dgm:pt modelId="{9F013AEF-6B71-4CBE-8177-952439DBE265}" type="pres">
      <dgm:prSet presAssocID="{6ABEC525-C65B-4EAA-8993-FE7C31DC8B65}" presName="arrow" presStyleLbl="bgShp" presStyleIdx="0" presStyleCnt="1"/>
      <dgm:spPr/>
    </dgm:pt>
    <dgm:pt modelId="{527678D2-E79D-4236-B3DE-0EBD275C0BF1}" type="pres">
      <dgm:prSet presAssocID="{6ABEC525-C65B-4EAA-8993-FE7C31DC8B65}" presName="linearProcess" presStyleCnt="0"/>
      <dgm:spPr/>
    </dgm:pt>
    <dgm:pt modelId="{A896C1C1-3B50-4882-85E7-02A6ED20E848}" type="pres">
      <dgm:prSet presAssocID="{C140AD88-B058-4A3D-B00B-30B6E788E38F}" presName="textNode" presStyleLbl="node1" presStyleIdx="0" presStyleCnt="3">
        <dgm:presLayoutVars>
          <dgm:bulletEnabled val="1"/>
        </dgm:presLayoutVars>
      </dgm:prSet>
      <dgm:spPr/>
    </dgm:pt>
    <dgm:pt modelId="{E1381BAF-93AC-446E-A35D-7D933EFF31CD}" type="pres">
      <dgm:prSet presAssocID="{25E86CF1-8DB2-488A-BA0D-628FAC7984E7}" presName="sibTrans" presStyleCnt="0"/>
      <dgm:spPr/>
    </dgm:pt>
    <dgm:pt modelId="{E7055A2D-D67D-481E-8575-45B01A0DA0DA}" type="pres">
      <dgm:prSet presAssocID="{26F880CC-A879-4B8C-AE19-556802769901}" presName="textNode" presStyleLbl="node1" presStyleIdx="1" presStyleCnt="3">
        <dgm:presLayoutVars>
          <dgm:bulletEnabled val="1"/>
        </dgm:presLayoutVars>
      </dgm:prSet>
      <dgm:spPr/>
    </dgm:pt>
    <dgm:pt modelId="{E0665561-8B3F-4FF6-9899-16493FAC339D}" type="pres">
      <dgm:prSet presAssocID="{B620A19F-2377-4893-B228-6D7751DEB255}" presName="sibTrans" presStyleCnt="0"/>
      <dgm:spPr/>
    </dgm:pt>
    <dgm:pt modelId="{3EA756D9-84D6-42DC-9A96-32F44C1062F2}" type="pres">
      <dgm:prSet presAssocID="{AFE0D3D9-D278-48E0-971B-7EA7F7A6F98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4F5A307-F452-48F7-ACB7-3AE1DAE59DD3}" srcId="{6ABEC525-C65B-4EAA-8993-FE7C31DC8B65}" destId="{AFE0D3D9-D278-48E0-971B-7EA7F7A6F984}" srcOrd="2" destOrd="0" parTransId="{000C6D01-5510-4B22-A540-56317BEDD6F6}" sibTransId="{56CC16F5-8464-4EE3-A5F9-081B64D86EE4}"/>
    <dgm:cxn modelId="{481C4E26-8B25-470C-8E46-AF2D56E6D3B9}" type="presOf" srcId="{AFE0D3D9-D278-48E0-971B-7EA7F7A6F984}" destId="{3EA756D9-84D6-42DC-9A96-32F44C1062F2}" srcOrd="0" destOrd="0" presId="urn:microsoft.com/office/officeart/2005/8/layout/hProcess9"/>
    <dgm:cxn modelId="{6C9E308C-4DB2-48FA-97CE-938D355108B0}" type="presOf" srcId="{6ABEC525-C65B-4EAA-8993-FE7C31DC8B65}" destId="{2A378FF7-963B-41D5-834F-5C3A3F0C86B8}" srcOrd="0" destOrd="0" presId="urn:microsoft.com/office/officeart/2005/8/layout/hProcess9"/>
    <dgm:cxn modelId="{BF1BAF9A-3AEB-4972-B47A-462DB8AB2890}" srcId="{6ABEC525-C65B-4EAA-8993-FE7C31DC8B65}" destId="{C140AD88-B058-4A3D-B00B-30B6E788E38F}" srcOrd="0" destOrd="0" parTransId="{7B7715D4-06BF-4A9F-B1A7-659E8AAE82D6}" sibTransId="{25E86CF1-8DB2-488A-BA0D-628FAC7984E7}"/>
    <dgm:cxn modelId="{39FA60A9-5726-48F3-B953-DF811B99808D}" srcId="{6ABEC525-C65B-4EAA-8993-FE7C31DC8B65}" destId="{26F880CC-A879-4B8C-AE19-556802769901}" srcOrd="1" destOrd="0" parTransId="{9013F4BE-C6DB-48DB-A8B2-A56074204A1C}" sibTransId="{B620A19F-2377-4893-B228-6D7751DEB255}"/>
    <dgm:cxn modelId="{665914D0-13B1-43C2-AF11-7F82CAA8CE13}" type="presOf" srcId="{C140AD88-B058-4A3D-B00B-30B6E788E38F}" destId="{A896C1C1-3B50-4882-85E7-02A6ED20E848}" srcOrd="0" destOrd="0" presId="urn:microsoft.com/office/officeart/2005/8/layout/hProcess9"/>
    <dgm:cxn modelId="{BB47CFF3-CC77-4E01-A717-F9F82240EFEE}" type="presOf" srcId="{26F880CC-A879-4B8C-AE19-556802769901}" destId="{E7055A2D-D67D-481E-8575-45B01A0DA0DA}" srcOrd="0" destOrd="0" presId="urn:microsoft.com/office/officeart/2005/8/layout/hProcess9"/>
    <dgm:cxn modelId="{44B6B603-049E-46BF-9A0D-ACB1B1FD3A23}" type="presParOf" srcId="{2A378FF7-963B-41D5-834F-5C3A3F0C86B8}" destId="{9F013AEF-6B71-4CBE-8177-952439DBE265}" srcOrd="0" destOrd="0" presId="urn:microsoft.com/office/officeart/2005/8/layout/hProcess9"/>
    <dgm:cxn modelId="{915E610E-D019-4BE4-9A9C-D1AE5DBD54B2}" type="presParOf" srcId="{2A378FF7-963B-41D5-834F-5C3A3F0C86B8}" destId="{527678D2-E79D-4236-B3DE-0EBD275C0BF1}" srcOrd="1" destOrd="0" presId="urn:microsoft.com/office/officeart/2005/8/layout/hProcess9"/>
    <dgm:cxn modelId="{25730193-3CC9-4447-9574-1AAD103F35E0}" type="presParOf" srcId="{527678D2-E79D-4236-B3DE-0EBD275C0BF1}" destId="{A896C1C1-3B50-4882-85E7-02A6ED20E848}" srcOrd="0" destOrd="0" presId="urn:microsoft.com/office/officeart/2005/8/layout/hProcess9"/>
    <dgm:cxn modelId="{0800D894-BCEA-4D60-8093-740A26838A74}" type="presParOf" srcId="{527678D2-E79D-4236-B3DE-0EBD275C0BF1}" destId="{E1381BAF-93AC-446E-A35D-7D933EFF31CD}" srcOrd="1" destOrd="0" presId="urn:microsoft.com/office/officeart/2005/8/layout/hProcess9"/>
    <dgm:cxn modelId="{45AFBC22-6CD2-40F2-81B6-028EDF4A6028}" type="presParOf" srcId="{527678D2-E79D-4236-B3DE-0EBD275C0BF1}" destId="{E7055A2D-D67D-481E-8575-45B01A0DA0DA}" srcOrd="2" destOrd="0" presId="urn:microsoft.com/office/officeart/2005/8/layout/hProcess9"/>
    <dgm:cxn modelId="{71F80A14-7E64-470B-AAB7-D7F2E77834C4}" type="presParOf" srcId="{527678D2-E79D-4236-B3DE-0EBD275C0BF1}" destId="{E0665561-8B3F-4FF6-9899-16493FAC339D}" srcOrd="3" destOrd="0" presId="urn:microsoft.com/office/officeart/2005/8/layout/hProcess9"/>
    <dgm:cxn modelId="{A7484413-7C4B-48F4-8CFC-A7C95227D396}" type="presParOf" srcId="{527678D2-E79D-4236-B3DE-0EBD275C0BF1}" destId="{3EA756D9-84D6-42DC-9A96-32F44C1062F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13AEF-6B71-4CBE-8177-952439DBE265}">
      <dsp:nvSpPr>
        <dsp:cNvPr id="0" name=""/>
        <dsp:cNvSpPr/>
      </dsp:nvSpPr>
      <dsp:spPr>
        <a:xfrm>
          <a:off x="823912" y="0"/>
          <a:ext cx="9337675" cy="47704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6C1C1-3B50-4882-85E7-02A6ED20E848}">
      <dsp:nvSpPr>
        <dsp:cNvPr id="0" name=""/>
        <dsp:cNvSpPr/>
      </dsp:nvSpPr>
      <dsp:spPr>
        <a:xfrm>
          <a:off x="0" y="1431131"/>
          <a:ext cx="3295650" cy="1908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Working Space</a:t>
          </a:r>
          <a:endParaRPr lang="en-US" sz="2400" kern="1200" dirty="0"/>
        </a:p>
      </dsp:txBody>
      <dsp:txXfrm>
        <a:off x="93149" y="1524280"/>
        <a:ext cx="3109352" cy="1721877"/>
      </dsp:txXfrm>
    </dsp:sp>
    <dsp:sp modelId="{E7055A2D-D67D-481E-8575-45B01A0DA0DA}">
      <dsp:nvSpPr>
        <dsp:cNvPr id="0" name=""/>
        <dsp:cNvSpPr/>
      </dsp:nvSpPr>
      <dsp:spPr>
        <a:xfrm>
          <a:off x="3844924" y="1431131"/>
          <a:ext cx="3295650" cy="1908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Değişikliklerin Stage’ e gönderilmesi</a:t>
          </a:r>
          <a:endParaRPr lang="en-US" sz="2400" kern="1200" dirty="0"/>
        </a:p>
      </dsp:txBody>
      <dsp:txXfrm>
        <a:off x="3938073" y="1524280"/>
        <a:ext cx="3109352" cy="1721877"/>
      </dsp:txXfrm>
    </dsp:sp>
    <dsp:sp modelId="{3EA756D9-84D6-42DC-9A96-32F44C1062F2}">
      <dsp:nvSpPr>
        <dsp:cNvPr id="0" name=""/>
        <dsp:cNvSpPr/>
      </dsp:nvSpPr>
      <dsp:spPr>
        <a:xfrm>
          <a:off x="7689850" y="1431131"/>
          <a:ext cx="3295650" cy="1908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Versiyon oluşturma</a:t>
          </a:r>
          <a:endParaRPr lang="en-US" sz="2400" kern="1200" dirty="0"/>
        </a:p>
      </dsp:txBody>
      <dsp:txXfrm>
        <a:off x="7782999" y="1524280"/>
        <a:ext cx="3109352" cy="1721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13AEF-6B71-4CBE-8177-952439DBE265}">
      <dsp:nvSpPr>
        <dsp:cNvPr id="0" name=""/>
        <dsp:cNvSpPr/>
      </dsp:nvSpPr>
      <dsp:spPr>
        <a:xfrm>
          <a:off x="823912" y="0"/>
          <a:ext cx="9337675" cy="47704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6C1C1-3B50-4882-85E7-02A6ED20E848}">
      <dsp:nvSpPr>
        <dsp:cNvPr id="0" name=""/>
        <dsp:cNvSpPr/>
      </dsp:nvSpPr>
      <dsp:spPr>
        <a:xfrm>
          <a:off x="0" y="1431131"/>
          <a:ext cx="3295650" cy="190817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tint val="98000"/>
                <a:lumMod val="102000"/>
              </a:schemeClr>
              <a:schemeClr val="accent4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>
              <a:solidFill>
                <a:schemeClr val="tx1"/>
              </a:solidFill>
            </a:rPr>
            <a:t>Working space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93149" y="1524280"/>
        <a:ext cx="3109352" cy="1721877"/>
      </dsp:txXfrm>
    </dsp:sp>
    <dsp:sp modelId="{E7055A2D-D67D-481E-8575-45B01A0DA0DA}">
      <dsp:nvSpPr>
        <dsp:cNvPr id="0" name=""/>
        <dsp:cNvSpPr/>
      </dsp:nvSpPr>
      <dsp:spPr>
        <a:xfrm>
          <a:off x="3844924" y="1431131"/>
          <a:ext cx="3295650" cy="190817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tint val="98000"/>
                <a:lumMod val="102000"/>
              </a:schemeClr>
              <a:schemeClr val="accent4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 err="1">
              <a:solidFill>
                <a:schemeClr val="tx1"/>
              </a:solidFill>
            </a:rPr>
            <a:t>Stage</a:t>
          </a:r>
          <a:r>
            <a:rPr lang="tr-TR" sz="3200" kern="1200" dirty="0">
              <a:solidFill>
                <a:schemeClr val="tx1"/>
              </a:solidFill>
            </a:rPr>
            <a:t> </a:t>
          </a:r>
          <a:r>
            <a:rPr lang="tr-TR" sz="3200" kern="1200" dirty="0" err="1">
              <a:solidFill>
                <a:schemeClr val="tx1"/>
              </a:solidFill>
            </a:rPr>
            <a:t>Area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3938073" y="1524280"/>
        <a:ext cx="3109352" cy="1721877"/>
      </dsp:txXfrm>
    </dsp:sp>
    <dsp:sp modelId="{3EA756D9-84D6-42DC-9A96-32F44C1062F2}">
      <dsp:nvSpPr>
        <dsp:cNvPr id="0" name=""/>
        <dsp:cNvSpPr/>
      </dsp:nvSpPr>
      <dsp:spPr>
        <a:xfrm>
          <a:off x="7689850" y="1431131"/>
          <a:ext cx="3295650" cy="190817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tint val="98000"/>
                <a:lumMod val="102000"/>
              </a:schemeClr>
              <a:schemeClr val="accent4"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 dirty="0" err="1">
              <a:solidFill>
                <a:schemeClr val="tx1"/>
              </a:solidFill>
            </a:rPr>
            <a:t>Commit</a:t>
          </a:r>
          <a:r>
            <a:rPr lang="tr-TR" sz="3200" kern="1200" dirty="0">
              <a:solidFill>
                <a:schemeClr val="tx1"/>
              </a:solidFill>
            </a:rPr>
            <a:t> </a:t>
          </a:r>
          <a:r>
            <a:rPr lang="tr-TR" sz="3200" kern="1200" dirty="0" err="1">
              <a:solidFill>
                <a:schemeClr val="tx1"/>
              </a:solidFill>
            </a:rPr>
            <a:t>Store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7782999" y="1524280"/>
        <a:ext cx="3109352" cy="1721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0018DF0C-28A9-4E4F-B015-0AF7A8E10C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40B83BF-CC3D-429E-8393-714566B71D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AA945-DEF6-4B78-AF3A-6C1C25006E9B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BA1DD3B-9E4B-49FB-81C5-7A4DD19EB5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A8D15A4-03F1-4F6E-A3F1-FDB2480F1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0E337-3A2E-43F0-9354-5BB2D3361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090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40CDD-8538-43EB-96AA-6A9F791C3939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1D6EA-B596-4F0C-8842-F6033E222F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77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VKS, bir uygulamada belli değişikliklerden sonra, o ana kadar ortaya çıkan ürün ile </a:t>
            </a:r>
            <a:r>
              <a:rPr lang="tr-TR" dirty="0" err="1"/>
              <a:t>iligli</a:t>
            </a:r>
            <a:r>
              <a:rPr lang="tr-TR" dirty="0"/>
              <a:t> bir versiyon oluşturulması, yeni değişikliklerin ayrı bir versiyona konulması işlemidir.</a:t>
            </a:r>
          </a:p>
          <a:p>
            <a:r>
              <a:rPr lang="tr-TR" dirty="0"/>
              <a:t>Çoğu insanın versiyon kontrol metodu, ilgili dosyaları başka bir yere kopyalamaktır.</a:t>
            </a:r>
          </a:p>
          <a:p>
            <a:r>
              <a:rPr lang="tr-TR" dirty="0"/>
              <a:t>Bu yaklaşım basit olduğundan çok yaygındır fakat aynı zamanda inanılmaz derecede hataya açık bir yaklaşımdır. </a:t>
            </a:r>
          </a:p>
          <a:p>
            <a:r>
              <a:rPr lang="tr-TR" dirty="0"/>
              <a:t>Hangi dizinde bulunduğunuzu unutmak, yanlışlıkla yanlış dosya üzerine yazmak veya istemediğiniz dosyaların üzerine yazmak gibi ihtimallerin gerçekleşmesi çok olasıdır.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225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tr-TR" dirty="0"/>
              <a:t>İstenilen versiyona geri döner, bu versiyondan daha sonra yapılan tüm </a:t>
            </a:r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ve içerdiği değişiklikler </a:t>
            </a:r>
            <a:r>
              <a:rPr lang="tr-TR" u="sng" dirty="0">
                <a:solidFill>
                  <a:srgbClr val="FF0000"/>
                </a:solidFill>
              </a:rPr>
              <a:t>geri alınamayacak şekilde</a:t>
            </a:r>
            <a:r>
              <a:rPr lang="tr-TR" dirty="0"/>
              <a:t> iptal edilir.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90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Master </a:t>
            </a:r>
            <a:r>
              <a:rPr lang="tr-TR" dirty="0" err="1"/>
              <a:t>branch</a:t>
            </a:r>
            <a:r>
              <a:rPr lang="tr-TR" dirty="0"/>
              <a:t>, projemizin ana yapısıdır. Zaman zaman bu ana yapıyı bozmadan bazı denemeler yapmak ve gerekirse kolaylıkla bu denemeleri iptal etmek ya da </a:t>
            </a:r>
            <a:r>
              <a:rPr lang="tr-TR" dirty="0" err="1"/>
              <a:t>master</a:t>
            </a:r>
            <a:r>
              <a:rPr lang="tr-TR" dirty="0"/>
              <a:t> ile birleştirmek için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kullanılır. </a:t>
            </a:r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içindeki değişiklikler </a:t>
            </a:r>
            <a:r>
              <a:rPr lang="tr-TR" dirty="0" err="1"/>
              <a:t>master</a:t>
            </a:r>
            <a:r>
              <a:rPr lang="tr-TR" dirty="0"/>
              <a:t> dan bağımsız olarak saklanır.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873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Lokal repo da bir </a:t>
            </a:r>
            <a:r>
              <a:rPr lang="tr-TR" dirty="0" err="1"/>
              <a:t>commit</a:t>
            </a:r>
            <a:r>
              <a:rPr lang="tr-TR" dirty="0"/>
              <a:t> oluşturulduktan sonra, bu </a:t>
            </a:r>
            <a:r>
              <a:rPr lang="tr-TR" dirty="0" err="1"/>
              <a:t>commit</a:t>
            </a:r>
            <a:r>
              <a:rPr lang="tr-TR" dirty="0"/>
              <a:t> i </a:t>
            </a:r>
            <a:r>
              <a:rPr lang="tr-TR" dirty="0" err="1"/>
              <a:t>Github</a:t>
            </a:r>
            <a:r>
              <a:rPr lang="tr-TR" dirty="0"/>
              <a:t> a göndermek için </a:t>
            </a:r>
            <a:r>
              <a:rPr lang="tr-TR" dirty="0" err="1"/>
              <a:t>push</a:t>
            </a:r>
            <a:r>
              <a:rPr lang="tr-TR" dirty="0"/>
              <a:t> işlemi yapılır, </a:t>
            </a:r>
            <a:r>
              <a:rPr lang="tr-TR" dirty="0" err="1"/>
              <a:t>github</a:t>
            </a:r>
            <a:r>
              <a:rPr lang="tr-TR" dirty="0"/>
              <a:t> da bulunan değişiklikleri lokale çekmek için </a:t>
            </a:r>
            <a:r>
              <a:rPr lang="tr-TR" dirty="0" err="1"/>
              <a:t>fetch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işlemi yapılır.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2526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err="1"/>
              <a:t>Localde</a:t>
            </a:r>
            <a:r>
              <a:rPr lang="tr-TR" sz="1200" dirty="0"/>
              <a:t> en az 1 </a:t>
            </a:r>
            <a:r>
              <a:rPr lang="tr-TR" sz="1200" dirty="0" err="1"/>
              <a:t>commit</a:t>
            </a:r>
            <a:r>
              <a:rPr lang="tr-TR" sz="1200" dirty="0"/>
              <a:t> oluşturduktan sonra, her proje için bir kereye mahsus olmak üzere yukarıdaki komutlar kullanılır. Böylece </a:t>
            </a:r>
            <a:r>
              <a:rPr lang="tr-TR" sz="1200" dirty="0" err="1"/>
              <a:t>local</a:t>
            </a:r>
            <a:r>
              <a:rPr lang="tr-TR" sz="1200" dirty="0"/>
              <a:t> repo ile </a:t>
            </a:r>
            <a:r>
              <a:rPr lang="tr-TR" sz="1200" dirty="0" err="1"/>
              <a:t>github</a:t>
            </a: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/>
              <a:t>ilişkilendirilmiş olur.</a:t>
            </a:r>
          </a:p>
          <a:p>
            <a:r>
              <a:rPr lang="tr-TR" dirty="0"/>
              <a:t>git </a:t>
            </a:r>
            <a:r>
              <a:rPr lang="tr-TR" dirty="0" err="1"/>
              <a:t>init</a:t>
            </a:r>
            <a:r>
              <a:rPr lang="tr-TR" dirty="0"/>
              <a:t> ile sıfırdan açılan repolarda bu komutlar kullanılmalıdır. Eğer repo lokale git </a:t>
            </a:r>
            <a:r>
              <a:rPr lang="tr-TR" dirty="0" err="1"/>
              <a:t>clone</a:t>
            </a:r>
            <a:r>
              <a:rPr lang="tr-TR" dirty="0"/>
              <a:t> ile alınmışsa </a:t>
            </a:r>
            <a:r>
              <a:rPr lang="tr-TR" dirty="0" err="1"/>
              <a:t>remote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komutunun kullanımına gerek yoktur. Sadece git </a:t>
            </a:r>
            <a:r>
              <a:rPr lang="tr-TR" dirty="0" err="1"/>
              <a:t>push</a:t>
            </a:r>
            <a:r>
              <a:rPr lang="tr-TR" dirty="0"/>
              <a:t> –u </a:t>
            </a:r>
            <a:r>
              <a:rPr lang="tr-TR" dirty="0" err="1"/>
              <a:t>origin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komutu yeterlidir. </a:t>
            </a:r>
          </a:p>
          <a:p>
            <a:r>
              <a:rPr lang="tr-TR" dirty="0"/>
              <a:t>–u </a:t>
            </a:r>
            <a:r>
              <a:rPr lang="tr-TR" dirty="0" err="1"/>
              <a:t>origin</a:t>
            </a:r>
            <a:r>
              <a:rPr lang="tr-TR" dirty="0"/>
              <a:t> </a:t>
            </a:r>
            <a:r>
              <a:rPr lang="tr-TR" dirty="0" err="1"/>
              <a:t>master</a:t>
            </a:r>
            <a:r>
              <a:rPr lang="tr-TR" dirty="0"/>
              <a:t> komutu sadece ilk </a:t>
            </a:r>
            <a:r>
              <a:rPr lang="tr-TR" dirty="0" err="1"/>
              <a:t>push</a:t>
            </a:r>
            <a:r>
              <a:rPr lang="tr-TR" dirty="0"/>
              <a:t> işleminde yapılır. Sonrakilerde sadece git </a:t>
            </a:r>
            <a:r>
              <a:rPr lang="tr-TR" dirty="0" err="1"/>
              <a:t>push</a:t>
            </a:r>
            <a:r>
              <a:rPr lang="tr-TR" dirty="0"/>
              <a:t> yeterlidir.</a:t>
            </a:r>
          </a:p>
          <a:p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1" dirty="0">
                <a:solidFill>
                  <a:schemeClr val="tx1"/>
                </a:solidFill>
              </a:rPr>
              <a:t>Git </a:t>
            </a:r>
            <a:r>
              <a:rPr lang="tr-TR" sz="1200" b="1" i="1" dirty="0" err="1">
                <a:solidFill>
                  <a:schemeClr val="tx1"/>
                </a:solidFill>
              </a:rPr>
              <a:t>push</a:t>
            </a:r>
            <a:r>
              <a:rPr lang="tr-TR" sz="1200" b="1" i="1" dirty="0">
                <a:solidFill>
                  <a:schemeClr val="tx1"/>
                </a:solidFill>
              </a:rPr>
              <a:t> –u </a:t>
            </a:r>
            <a:r>
              <a:rPr lang="tr-TR" sz="1200" b="1" i="1" dirty="0" err="1">
                <a:solidFill>
                  <a:schemeClr val="tx1"/>
                </a:solidFill>
              </a:rPr>
              <a:t>origin</a:t>
            </a:r>
            <a:r>
              <a:rPr lang="tr-TR" sz="1200" b="1" i="1" dirty="0">
                <a:solidFill>
                  <a:schemeClr val="tx1"/>
                </a:solidFill>
              </a:rPr>
              <a:t> </a:t>
            </a:r>
            <a:r>
              <a:rPr lang="tr-TR" sz="1200" b="1" i="1" dirty="0" err="1">
                <a:solidFill>
                  <a:schemeClr val="tx1"/>
                </a:solidFill>
              </a:rPr>
              <a:t>master</a:t>
            </a:r>
            <a:r>
              <a:rPr lang="tr-TR" sz="1200" i="1" dirty="0">
                <a:solidFill>
                  <a:schemeClr val="tx1"/>
                </a:solidFill>
              </a:rPr>
              <a:t> </a:t>
            </a:r>
            <a:r>
              <a:rPr lang="tr-TR" sz="1200" dirty="0">
                <a:solidFill>
                  <a:schemeClr val="tx1"/>
                </a:solidFill>
              </a:rPr>
              <a:t>komutu ilk kullanıldığında eğer daha önceden </a:t>
            </a:r>
            <a:r>
              <a:rPr lang="tr-TR" sz="1200" dirty="0" err="1">
                <a:solidFill>
                  <a:schemeClr val="tx1"/>
                </a:solidFill>
              </a:rPr>
              <a:t>github</a:t>
            </a:r>
            <a:r>
              <a:rPr lang="tr-TR" sz="1200" dirty="0">
                <a:solidFill>
                  <a:schemeClr val="tx1"/>
                </a:solidFill>
              </a:rPr>
              <a:t> hesabına </a:t>
            </a:r>
            <a:r>
              <a:rPr lang="tr-TR" sz="1200" dirty="0" err="1">
                <a:solidFill>
                  <a:schemeClr val="tx1"/>
                </a:solidFill>
              </a:rPr>
              <a:t>login</a:t>
            </a:r>
            <a:r>
              <a:rPr lang="tr-TR" sz="1200" dirty="0">
                <a:solidFill>
                  <a:schemeClr val="tx1"/>
                </a:solidFill>
              </a:rPr>
              <a:t> olunmamışsa </a:t>
            </a:r>
            <a:r>
              <a:rPr lang="tr-TR" sz="1200" dirty="0" err="1">
                <a:solidFill>
                  <a:schemeClr val="tx1"/>
                </a:solidFill>
              </a:rPr>
              <a:t>login</a:t>
            </a:r>
            <a:r>
              <a:rPr lang="tr-TR" sz="1200" dirty="0">
                <a:solidFill>
                  <a:schemeClr val="tx1"/>
                </a:solidFill>
              </a:rPr>
              <a:t> ekranı açılabilir veya kullanıcı adı şifre istenebilir.</a:t>
            </a: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>
                <a:solidFill>
                  <a:schemeClr val="tx1"/>
                </a:solidFill>
              </a:rPr>
              <a:t>Girilen bu bilgiler </a:t>
            </a:r>
            <a:r>
              <a:rPr lang="tr-TR" sz="1200" dirty="0" err="1">
                <a:solidFill>
                  <a:schemeClr val="tx1"/>
                </a:solidFill>
              </a:rPr>
              <a:t>windows</a:t>
            </a:r>
            <a:r>
              <a:rPr lang="tr-TR" sz="1200" dirty="0">
                <a:solidFill>
                  <a:schemeClr val="tx1"/>
                </a:solidFill>
              </a:rPr>
              <a:t> ta «Denetim Masası/Kullanıcı Hesapları/Kimlik Bilgileri» bölümünde, MAC te ise </a:t>
            </a:r>
            <a:r>
              <a:rPr lang="tr-TR" sz="1200" dirty="0" err="1">
                <a:solidFill>
                  <a:schemeClr val="tx1"/>
                </a:solidFill>
              </a:rPr>
              <a:t>Keychain</a:t>
            </a:r>
            <a:r>
              <a:rPr lang="tr-TR" sz="1200" dirty="0">
                <a:solidFill>
                  <a:schemeClr val="tx1"/>
                </a:solidFill>
              </a:rPr>
              <a:t> uygulamasında saklanır. 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2920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Birleştirilecek </a:t>
            </a:r>
            <a:r>
              <a:rPr lang="tr-TR" sz="1200" dirty="0" err="1"/>
              <a:t>commitlerde</a:t>
            </a:r>
            <a:r>
              <a:rPr lang="tr-TR" sz="1200" dirty="0"/>
              <a:t>, aynı dosyanın aynı satırında birbirinden farklı değişiklikler varsa bu durumda </a:t>
            </a:r>
            <a:r>
              <a:rPr lang="tr-TR" sz="1200" dirty="0" err="1"/>
              <a:t>merge</a:t>
            </a:r>
            <a:r>
              <a:rPr lang="tr-TR" sz="1200" dirty="0"/>
              <a:t> işlemi sırasında çakışma oluşur. Buna </a:t>
            </a:r>
            <a:r>
              <a:rPr lang="tr-TR" sz="1200" b="1" dirty="0" err="1"/>
              <a:t>merge</a:t>
            </a:r>
            <a:r>
              <a:rPr lang="tr-TR" sz="1200" b="1" dirty="0"/>
              <a:t> </a:t>
            </a:r>
            <a:r>
              <a:rPr lang="tr-TR" sz="1200" b="1" dirty="0" err="1"/>
              <a:t>conflict</a:t>
            </a:r>
            <a:r>
              <a:rPr lang="tr-TR" sz="1200" dirty="0"/>
              <a:t> denir. </a:t>
            </a:r>
            <a:r>
              <a:rPr lang="tr-TR" sz="1200" dirty="0" err="1"/>
              <a:t>Merge</a:t>
            </a:r>
            <a:r>
              <a:rPr lang="tr-TR" sz="1200" dirty="0"/>
              <a:t> </a:t>
            </a:r>
            <a:r>
              <a:rPr lang="tr-TR" sz="1200" dirty="0" err="1"/>
              <a:t>conflict</a:t>
            </a:r>
            <a:r>
              <a:rPr lang="tr-TR" sz="1200" dirty="0"/>
              <a:t>, </a:t>
            </a:r>
            <a:r>
              <a:rPr lang="tr-TR" sz="1200" dirty="0" err="1"/>
              <a:t>remote-local</a:t>
            </a:r>
            <a:r>
              <a:rPr lang="tr-TR" sz="1200" dirty="0"/>
              <a:t> birleştirmelerinde veya </a:t>
            </a:r>
            <a:r>
              <a:rPr lang="tr-TR" sz="1200" dirty="0" err="1"/>
              <a:t>branch</a:t>
            </a:r>
            <a:r>
              <a:rPr lang="tr-TR" sz="1200" dirty="0"/>
              <a:t> birleştirmelerinde gerçekleşebilir.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2334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durumda </a:t>
            </a:r>
            <a:r>
              <a:rPr lang="tr-TR" dirty="0" err="1"/>
              <a:t>Gtihub</a:t>
            </a:r>
            <a:r>
              <a:rPr lang="tr-TR" dirty="0"/>
              <a:t> aynı dosyada ve aynı satırda farklı kullanıcılar tarafından yapılmış değişikliklerde hangisini alacağına kendi karar veremeyeceği için </a:t>
            </a:r>
            <a:r>
              <a:rPr lang="tr-TR" dirty="0" err="1"/>
              <a:t>conflict</a:t>
            </a:r>
            <a:r>
              <a:rPr lang="tr-TR" dirty="0"/>
              <a:t> oluşturur ve </a:t>
            </a:r>
            <a:r>
              <a:rPr lang="tr-TR" dirty="0" err="1"/>
              <a:t>merge</a:t>
            </a:r>
            <a:r>
              <a:rPr lang="tr-TR" dirty="0"/>
              <a:t> işlemini yapan kişiye bu dosyayı düzenlemesi gerektiğini belirtir. 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sz="1200" b="1" dirty="0" err="1"/>
              <a:t>Merge</a:t>
            </a:r>
            <a:r>
              <a:rPr lang="tr-TR" sz="1200" b="1" dirty="0"/>
              <a:t> </a:t>
            </a:r>
            <a:r>
              <a:rPr lang="tr-TR" sz="1200" b="1" dirty="0" err="1"/>
              <a:t>conflict</a:t>
            </a:r>
            <a:r>
              <a:rPr lang="tr-TR" sz="1200" b="1" dirty="0"/>
              <a:t> olduğunda neler yapılabilir ?</a:t>
            </a:r>
          </a:p>
          <a:p>
            <a:pPr marL="457200" indent="-457200">
              <a:buAutoNum type="arabicPeriod"/>
            </a:pPr>
            <a:r>
              <a:rPr lang="tr-TR" sz="1200" dirty="0"/>
              <a:t>Çakışmanın oluştuğu dosya açılır ve manuel olarak çakışma giderilir. Dosya kaydedilir ve ardından tekrar bir </a:t>
            </a:r>
            <a:r>
              <a:rPr lang="tr-TR" sz="1200" dirty="0" err="1"/>
              <a:t>commit</a:t>
            </a:r>
            <a:r>
              <a:rPr lang="tr-TR" sz="1200" dirty="0"/>
              <a:t> oluşturulur. </a:t>
            </a:r>
            <a:br>
              <a:rPr lang="tr-TR" sz="1200" dirty="0"/>
            </a:b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git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commit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–m "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conflict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çözüldü"</a:t>
            </a:r>
          </a:p>
          <a:p>
            <a:pPr marL="457200" indent="-457200">
              <a:buAutoNum type="arabicPeriod"/>
            </a:pPr>
            <a:r>
              <a:rPr lang="tr-TR" sz="1200" u="sng" dirty="0">
                <a:solidFill>
                  <a:srgbClr val="FF0000"/>
                </a:solidFill>
              </a:rPr>
              <a:t>Ya da</a:t>
            </a:r>
            <a:r>
              <a:rPr lang="tr-TR" sz="1200" dirty="0"/>
              <a:t> birleştirme işleminden vazgeçilebilir</a:t>
            </a:r>
            <a:br>
              <a:rPr lang="tr-TR" sz="1200" dirty="0"/>
            </a:br>
            <a:r>
              <a:rPr lang="tr-TR" sz="1200" dirty="0">
                <a:solidFill>
                  <a:schemeClr val="accent2">
                    <a:lumMod val="75000"/>
                  </a:schemeClr>
                </a:solidFill>
              </a:rPr>
              <a:t>git </a:t>
            </a:r>
            <a:r>
              <a:rPr lang="tr-TR" sz="1200" dirty="0" err="1">
                <a:solidFill>
                  <a:schemeClr val="accent2">
                    <a:lumMod val="75000"/>
                  </a:schemeClr>
                </a:solidFill>
              </a:rPr>
              <a:t>merge</a:t>
            </a:r>
            <a:r>
              <a:rPr lang="tr-TR" sz="1200" dirty="0">
                <a:solidFill>
                  <a:schemeClr val="accent2">
                    <a:lumMod val="75000"/>
                  </a:schemeClr>
                </a:solidFill>
              </a:rPr>
              <a:t> –</a:t>
            </a:r>
            <a:r>
              <a:rPr lang="tr-TR" sz="1200" dirty="0" err="1">
                <a:solidFill>
                  <a:schemeClr val="accent2">
                    <a:lumMod val="75000"/>
                  </a:schemeClr>
                </a:solidFill>
              </a:rPr>
              <a:t>abort</a:t>
            </a:r>
            <a:endParaRPr lang="tr-TR" sz="1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135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Bu modelde </a:t>
            </a:r>
            <a:r>
              <a:rPr lang="tr-TR" sz="1200" dirty="0" err="1"/>
              <a:t>Local</a:t>
            </a:r>
            <a:r>
              <a:rPr lang="tr-TR" sz="1200" dirty="0"/>
              <a:t> Master da güncelleme yapılmaz. </a:t>
            </a:r>
            <a:r>
              <a:rPr lang="tr-TR" sz="1200" dirty="0" err="1"/>
              <a:t>Local</a:t>
            </a:r>
            <a:r>
              <a:rPr lang="tr-TR" sz="1200" dirty="0"/>
              <a:t> Master sürekli </a:t>
            </a:r>
            <a:r>
              <a:rPr lang="tr-TR" sz="1200" dirty="0" err="1"/>
              <a:t>remote</a:t>
            </a:r>
            <a:r>
              <a:rPr lang="tr-TR" sz="1200" dirty="0"/>
              <a:t> </a:t>
            </a:r>
            <a:r>
              <a:rPr lang="tr-TR" sz="1200" dirty="0" err="1"/>
              <a:t>master</a:t>
            </a:r>
            <a:r>
              <a:rPr lang="tr-TR" sz="1200" dirty="0"/>
              <a:t> ile beslenerek diğer </a:t>
            </a:r>
            <a:r>
              <a:rPr lang="tr-TR" sz="1200" dirty="0" err="1"/>
              <a:t>developer</a:t>
            </a:r>
            <a:r>
              <a:rPr lang="tr-TR" sz="1200" dirty="0"/>
              <a:t> </a:t>
            </a:r>
            <a:r>
              <a:rPr lang="tr-TR" sz="1200" dirty="0" err="1"/>
              <a:t>ların</a:t>
            </a:r>
            <a:r>
              <a:rPr lang="tr-TR" sz="1200" dirty="0"/>
              <a:t> ne gibi güncellemeler yaptıkları izlenerek </a:t>
            </a:r>
            <a:r>
              <a:rPr lang="tr-TR" sz="1200" dirty="0" err="1"/>
              <a:t>local</a:t>
            </a:r>
            <a:r>
              <a:rPr lang="tr-TR" sz="1200" dirty="0"/>
              <a:t> </a:t>
            </a:r>
            <a:r>
              <a:rPr lang="tr-TR" sz="1200" dirty="0" err="1"/>
              <a:t>branch</a:t>
            </a:r>
            <a:r>
              <a:rPr lang="tr-TR" sz="1200" dirty="0"/>
              <a:t> üzerinde oluşabilecek </a:t>
            </a:r>
            <a:r>
              <a:rPr lang="tr-TR" sz="1200" dirty="0" err="1"/>
              <a:t>conflict</a:t>
            </a:r>
            <a:r>
              <a:rPr lang="tr-TR" sz="1200" dirty="0"/>
              <a:t> </a:t>
            </a:r>
            <a:r>
              <a:rPr lang="tr-TR" sz="1200" dirty="0" err="1"/>
              <a:t>ler</a:t>
            </a:r>
            <a:r>
              <a:rPr lang="tr-TR" sz="1200" dirty="0"/>
              <a:t> önlenebilir.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Birden fazla </a:t>
            </a:r>
            <a:r>
              <a:rPr lang="tr-TR" dirty="0" err="1"/>
              <a:t>colloborator</a:t>
            </a:r>
            <a:r>
              <a:rPr lang="tr-TR" dirty="0"/>
              <a:t> ile çalışılan repo </a:t>
            </a:r>
            <a:r>
              <a:rPr lang="tr-TR" dirty="0" err="1"/>
              <a:t>larda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branch</a:t>
            </a:r>
            <a:r>
              <a:rPr lang="tr-TR" dirty="0"/>
              <a:t> i </a:t>
            </a:r>
            <a:r>
              <a:rPr lang="tr-TR" dirty="0" err="1"/>
              <a:t>push</a:t>
            </a:r>
            <a:r>
              <a:rPr lang="tr-TR" dirty="0"/>
              <a:t> yapmadan önce mutlaka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pull</a:t>
            </a:r>
            <a:r>
              <a:rPr lang="tr-TR" dirty="0"/>
              <a:t> yapılmalı ve olabilecek </a:t>
            </a:r>
            <a:r>
              <a:rPr lang="tr-TR" dirty="0" err="1"/>
              <a:t>conflict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düzeltilmelidir.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708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YVKS, versiyon kontrol sisteminin lokal bilgisayarda tutulduğu sistemlerdir.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Bu sistemde geliştirici kendi lokal bilgisayarında uygulama ile ilgili versiyon sistemi kullanabilir ancak farklı </a:t>
            </a:r>
            <a:r>
              <a:rPr lang="tr-TR" sz="1200" dirty="0" err="1"/>
              <a:t>developerlar</a:t>
            </a:r>
            <a:r>
              <a:rPr lang="tr-TR" sz="1200" dirty="0"/>
              <a:t> ile çalışmak isterse YVKS sistemi bunun için bir çözüm üretemez.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690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sistemde </a:t>
            </a:r>
            <a:r>
              <a:rPr lang="tr-TR" dirty="0" err="1"/>
              <a:t>verisyonların</a:t>
            </a:r>
            <a:r>
              <a:rPr lang="tr-TR" dirty="0"/>
              <a:t> depolanması ve kontrolü uzaktaki bir sunucu üzerinden yapılmaktadır. </a:t>
            </a:r>
            <a:r>
              <a:rPr lang="tr-TR" b="1" i="1" dirty="0"/>
              <a:t> Lokal cihazlarda herhangi bir depolama ve kontrol yapılmaz</a:t>
            </a:r>
            <a:r>
              <a:rPr lang="tr-TR" dirty="0"/>
              <a:t>. </a:t>
            </a:r>
          </a:p>
          <a:p>
            <a:r>
              <a:rPr lang="tr-TR" dirty="0"/>
              <a:t>Bu sistemin en büyük sorunu eğer o sunucuda bir sorun oluştuğu andan itibaren hiç kimse iş yapamaz veya üzerinde çalışmakta oldukları herhangi bir şeye sürüm değişikliklerini kaydedemezler.</a:t>
            </a:r>
            <a:endParaRPr lang="tr-TR" b="1" i="1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34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İşte tam da burada devreye Dağıtık Versiyon Kontrol Sistemleri (DVKS) giriyor. Bir </a:t>
            </a:r>
            <a:r>
              <a:rPr lang="tr-TR" dirty="0" err="1"/>
              <a:t>DVKS’de</a:t>
            </a:r>
            <a:r>
              <a:rPr lang="tr-TR" dirty="0"/>
              <a:t> hem merkezi bir sunucu bulunmaktadır, hem de </a:t>
            </a:r>
            <a:r>
              <a:rPr lang="tr-TR" dirty="0" err="1"/>
              <a:t>client</a:t>
            </a:r>
            <a:r>
              <a:rPr lang="tr-TR" dirty="0"/>
              <a:t> </a:t>
            </a:r>
            <a:r>
              <a:rPr lang="tr-TR" dirty="0" err="1"/>
              <a:t>larda</a:t>
            </a:r>
            <a:r>
              <a:rPr lang="tr-TR" dirty="0"/>
              <a:t> da aynı yapının bir kopyası bulunmaktadır.</a:t>
            </a:r>
          </a:p>
          <a:p>
            <a:endParaRPr lang="tr-TR" dirty="0"/>
          </a:p>
          <a:p>
            <a:r>
              <a:rPr lang="tr-TR" dirty="0"/>
              <a:t>Dolayısıyla eğer bir sunucu devre dışı kalırsa, </a:t>
            </a:r>
            <a:r>
              <a:rPr lang="tr-TR" dirty="0" err="1"/>
              <a:t>client</a:t>
            </a:r>
            <a:r>
              <a:rPr lang="tr-TR" dirty="0"/>
              <a:t> </a:t>
            </a:r>
            <a:r>
              <a:rPr lang="tr-TR" dirty="0" err="1"/>
              <a:t>larda</a:t>
            </a:r>
            <a:r>
              <a:rPr lang="tr-TR" dirty="0"/>
              <a:t> da aynı yapı bulunduğundan sunucu devreye girene kadar her bir geliştirici lokalde çalışabilirken, sunucu devreye alındığında </a:t>
            </a:r>
            <a:r>
              <a:rPr lang="tr-TR" dirty="0" err="1"/>
              <a:t>client</a:t>
            </a:r>
            <a:r>
              <a:rPr lang="tr-TR" dirty="0"/>
              <a:t> </a:t>
            </a:r>
            <a:r>
              <a:rPr lang="tr-TR" dirty="0" err="1"/>
              <a:t>lar</a:t>
            </a:r>
            <a:r>
              <a:rPr lang="tr-TR" dirty="0"/>
              <a:t> tarafından sunucu rahatlıkla güncelleyebilir. Her </a:t>
            </a:r>
            <a:r>
              <a:rPr lang="tr-TR" dirty="0" err="1"/>
              <a:t>client</a:t>
            </a:r>
            <a:r>
              <a:rPr lang="tr-TR" dirty="0"/>
              <a:t>, en nihayetinde tüm verilerin tam bir yedeğidir aslında.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44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Git </a:t>
            </a:r>
            <a:r>
              <a:rPr lang="tr-TR" dirty="0" err="1"/>
              <a:t>config</a:t>
            </a:r>
            <a:r>
              <a:rPr lang="tr-TR" dirty="0"/>
              <a:t> --</a:t>
            </a:r>
            <a:r>
              <a:rPr lang="tr-TR" dirty="0" err="1"/>
              <a:t>list</a:t>
            </a:r>
            <a:r>
              <a:rPr lang="tr-TR" dirty="0"/>
              <a:t>: Tüm ayarları listeler</a:t>
            </a:r>
          </a:p>
          <a:p>
            <a:r>
              <a:rPr lang="tr-TR" dirty="0"/>
              <a:t>Git </a:t>
            </a:r>
            <a:r>
              <a:rPr lang="tr-TR" dirty="0" err="1"/>
              <a:t>config</a:t>
            </a:r>
            <a:r>
              <a:rPr lang="tr-TR" dirty="0"/>
              <a:t> user.name: istenilen ayarı </a:t>
            </a:r>
            <a:r>
              <a:rPr lang="tr-TR" dirty="0" err="1"/>
              <a:t>lsiteler</a:t>
            </a:r>
            <a:endParaRPr lang="tr-TR" dirty="0"/>
          </a:p>
          <a:p>
            <a:r>
              <a:rPr lang="tr-T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49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30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i="1" dirty="0"/>
              <a:t>Git </a:t>
            </a:r>
            <a:r>
              <a:rPr lang="tr-TR" sz="1200" i="1" dirty="0" err="1"/>
              <a:t>add</a:t>
            </a:r>
            <a:r>
              <a:rPr lang="tr-TR" sz="1200" i="1" dirty="0"/>
              <a:t> iki farklı şekilde kullanılır.</a:t>
            </a:r>
            <a:br>
              <a:rPr lang="tr-TR" sz="1200" i="1" dirty="0"/>
            </a:br>
            <a:r>
              <a:rPr lang="tr-TR" sz="1200" i="1" dirty="0"/>
              <a:t>1- Belli bir dosyayı </a:t>
            </a:r>
            <a:r>
              <a:rPr lang="tr-TR" sz="1200" i="1" dirty="0" err="1"/>
              <a:t>stage</a:t>
            </a:r>
            <a:r>
              <a:rPr lang="tr-TR" sz="1200" i="1" dirty="0"/>
              <a:t> e göndermek için git </a:t>
            </a:r>
            <a:r>
              <a:rPr lang="tr-TR" sz="1200" i="1" dirty="0" err="1"/>
              <a:t>add</a:t>
            </a:r>
            <a:r>
              <a:rPr lang="tr-TR" sz="1200" i="1" dirty="0"/>
              <a:t> komutundan sonra dosyanın ismi yazılır. </a:t>
            </a:r>
          </a:p>
          <a:p>
            <a:r>
              <a:rPr lang="tr-TR" sz="1200" i="1" dirty="0"/>
              <a:t>2- Değişiklik yapılan tüm dosyaları </a:t>
            </a:r>
            <a:r>
              <a:rPr lang="tr-TR" sz="1200" i="1" dirty="0" err="1"/>
              <a:t>stage</a:t>
            </a:r>
            <a:r>
              <a:rPr lang="tr-TR" sz="1200" i="1" dirty="0"/>
              <a:t> a göndermek için nokta konulur.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061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Bir versiyonda hangi değişikliklerin olduğunu görmek için öncelikle git </a:t>
            </a:r>
            <a:r>
              <a:rPr lang="tr-TR" sz="1200" dirty="0" err="1"/>
              <a:t>log</a:t>
            </a:r>
            <a:r>
              <a:rPr lang="tr-TR" sz="1200" dirty="0"/>
              <a:t> komutu kullanılarak ilgili </a:t>
            </a:r>
            <a:r>
              <a:rPr lang="tr-TR" sz="1200" dirty="0" err="1"/>
              <a:t>commit</a:t>
            </a:r>
            <a:r>
              <a:rPr lang="tr-TR" sz="1200" dirty="0"/>
              <a:t> in </a:t>
            </a:r>
            <a:r>
              <a:rPr lang="tr-TR" sz="1200" dirty="0" err="1"/>
              <a:t>hash</a:t>
            </a:r>
            <a:r>
              <a:rPr lang="tr-TR" sz="1200" dirty="0"/>
              <a:t> kodu öğrenilir. Ardından aşağıdaki komut kullanılarak detaylara ulaşılır</a:t>
            </a:r>
          </a:p>
          <a:p>
            <a:pPr marL="0" indent="0">
              <a:buNone/>
            </a:pPr>
            <a:endParaRPr lang="tr-TR" sz="1200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946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git </a:t>
            </a:r>
            <a:r>
              <a:rPr lang="tr-TR" dirty="0" err="1"/>
              <a:t>checkout</a:t>
            </a:r>
            <a:r>
              <a:rPr lang="tr-TR" dirty="0"/>
              <a:t> [</a:t>
            </a:r>
            <a:r>
              <a:rPr lang="tr-TR" dirty="0" err="1"/>
              <a:t>hash</a:t>
            </a:r>
            <a:r>
              <a:rPr lang="tr-TR" dirty="0"/>
              <a:t>] komutu ile istenilen versiyona izleme </a:t>
            </a:r>
            <a:r>
              <a:rPr lang="tr-TR" dirty="0" err="1"/>
              <a:t>modunda</a:t>
            </a:r>
            <a:r>
              <a:rPr lang="tr-TR" dirty="0"/>
              <a:t> geçilir.  Yani değişiklikler geçerli olmaz sadece HEAD hareket ettirilmiş olur.  Bu durumdaki 2 seçenek vardır. Ya tekrar eski konuma geri dönmek. Ya da bu geri dönüş işlemini de bir </a:t>
            </a:r>
            <a:r>
              <a:rPr lang="tr-TR" dirty="0" err="1"/>
              <a:t>commit</a:t>
            </a:r>
            <a:r>
              <a:rPr lang="tr-TR" dirty="0"/>
              <a:t> yaparak geçmişe gitmeyi de kalıcı hale getirmektir. Aslında önceki bir </a:t>
            </a:r>
            <a:r>
              <a:rPr lang="tr-TR" dirty="0" err="1"/>
              <a:t>commit</a:t>
            </a:r>
            <a:r>
              <a:rPr lang="tr-TR" dirty="0"/>
              <a:t> e </a:t>
            </a:r>
            <a:r>
              <a:rPr lang="tr-TR" dirty="0" err="1"/>
              <a:t>gidlip</a:t>
            </a:r>
            <a:r>
              <a:rPr lang="tr-TR" dirty="0"/>
              <a:t> tekrar </a:t>
            </a:r>
            <a:r>
              <a:rPr lang="tr-TR" dirty="0" err="1"/>
              <a:t>commit</a:t>
            </a:r>
            <a:r>
              <a:rPr lang="tr-TR" dirty="0"/>
              <a:t> yapıldığında önceki </a:t>
            </a:r>
            <a:r>
              <a:rPr lang="tr-TR" dirty="0" err="1"/>
              <a:t>commit</a:t>
            </a:r>
            <a:r>
              <a:rPr lang="tr-TR" dirty="0"/>
              <a:t>, en tepeye yeni bir </a:t>
            </a:r>
            <a:r>
              <a:rPr lang="tr-TR" dirty="0" err="1"/>
              <a:t>commit</a:t>
            </a:r>
            <a:r>
              <a:rPr lang="tr-TR" dirty="0"/>
              <a:t> olarak gelecektir.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1D6EA-B596-4F0C-8842-F6033E222F54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53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B2DFB47-9C25-494A-A287-EB687899C6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Metin Yer Tutucusu 2">
            <a:extLst>
              <a:ext uri="{FF2B5EF4-FFF2-40B4-BE49-F238E27FC236}">
                <a16:creationId xmlns:a16="http://schemas.microsoft.com/office/drawing/2014/main" id="{A045C807-D1F3-41A0-B462-AF5A78CDB2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85761" y="2110399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BATCH</a:t>
            </a:r>
          </a:p>
        </p:txBody>
      </p:sp>
      <p:sp>
        <p:nvSpPr>
          <p:cNvPr id="18" name="Metin Yer Tutucusu 2">
            <a:extLst>
              <a:ext uri="{FF2B5EF4-FFF2-40B4-BE49-F238E27FC236}">
                <a16:creationId xmlns:a16="http://schemas.microsoft.com/office/drawing/2014/main" id="{883D7A1C-9D47-48E8-866E-E3301FB1D9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385761" y="2841919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SELENIUM</a:t>
            </a:r>
          </a:p>
        </p:txBody>
      </p:sp>
      <p:sp>
        <p:nvSpPr>
          <p:cNvPr id="19" name="Metin Yer Tutucusu 2">
            <a:extLst>
              <a:ext uri="{FF2B5EF4-FFF2-40B4-BE49-F238E27FC236}">
                <a16:creationId xmlns:a16="http://schemas.microsoft.com/office/drawing/2014/main" id="{49D443E9-2E64-43DD-9DF9-FFF18E34824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385761" y="3582583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10.12.2021</a:t>
            </a:r>
          </a:p>
        </p:txBody>
      </p:sp>
      <p:sp>
        <p:nvSpPr>
          <p:cNvPr id="20" name="Metin Yer Tutucusu 2">
            <a:extLst>
              <a:ext uri="{FF2B5EF4-FFF2-40B4-BE49-F238E27FC236}">
                <a16:creationId xmlns:a16="http://schemas.microsoft.com/office/drawing/2014/main" id="{9A350331-B818-45A3-AA85-8DDD87A8B4F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85761" y="4277527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LOCATORS</a:t>
            </a:r>
          </a:p>
        </p:txBody>
      </p:sp>
    </p:spTree>
    <p:extLst>
      <p:ext uri="{BB962C8B-B14F-4D97-AF65-F5344CB8AC3E}">
        <p14:creationId xmlns:p14="http://schemas.microsoft.com/office/powerpoint/2010/main" val="31951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se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>
            <a:extLst>
              <a:ext uri="{FF2B5EF4-FFF2-40B4-BE49-F238E27FC236}">
                <a16:creationId xmlns:a16="http://schemas.microsoft.com/office/drawing/2014/main" id="{17A5AE93-2EFA-4C3B-A3BE-E015DDB7BC09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B90B6BB-3FA7-4942-8CBA-0F9CACA114D4}"/>
              </a:ext>
            </a:extLst>
          </p:cNvPr>
          <p:cNvSpPr txBox="1"/>
          <p:nvPr userDrawn="1"/>
        </p:nvSpPr>
        <p:spPr>
          <a:xfrm>
            <a:off x="2390776" y="1349475"/>
            <a:ext cx="31432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400" dirty="0">
                <a:solidFill>
                  <a:schemeClr val="tx1">
                    <a:alpha val="14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5526" y="1505336"/>
            <a:ext cx="3238500" cy="5008938"/>
          </a:xfrm>
          <a:prstGeom prst="rect">
            <a:avLst/>
          </a:prstGeom>
          <a:solidFill>
            <a:srgbClr val="BCEAAA">
              <a:alpha val="62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0" tIns="180000" rIns="180000" bIns="180000"/>
          <a:lstStyle>
            <a:lvl1pPr marL="2286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1470915-F116-4412-8C44-771B96CC7B03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gradFill>
            <a:gsLst>
              <a:gs pos="0">
                <a:srgbClr val="879BFA">
                  <a:alpha val="0"/>
                </a:srgb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00A818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r>
              <a:rPr lang="tr-TR" sz="5400" dirty="0">
                <a:solidFill>
                  <a:schemeClr val="bg1"/>
                </a:solidFill>
              </a:rPr>
              <a:t>PRACTISE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İçerik Yer Tutucusu 9">
            <a:extLst>
              <a:ext uri="{FF2B5EF4-FFF2-40B4-BE49-F238E27FC236}">
                <a16:creationId xmlns:a16="http://schemas.microsoft.com/office/drawing/2014/main" id="{8D64F2AA-03E7-4476-A3AC-BD9EA565C5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8350" y="1505336"/>
            <a:ext cx="5829300" cy="50089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98242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se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01470915-F116-4412-8C44-771B96CC7B03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gradFill>
            <a:gsLst>
              <a:gs pos="0">
                <a:srgbClr val="879BFA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00A818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r>
              <a:rPr lang="tr-TR" sz="5400" dirty="0">
                <a:solidFill>
                  <a:schemeClr val="bg1"/>
                </a:solidFill>
              </a:rPr>
              <a:t>PRACTISE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EE42D2AC-039A-4D4B-BED1-95DCDB416C39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5525" y="1505336"/>
            <a:ext cx="9352190" cy="50089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9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work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01470915-F116-4412-8C44-771B96CC7B03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gradFill>
            <a:gsLst>
              <a:gs pos="0">
                <a:srgbClr val="BCEAAA">
                  <a:alpha val="0"/>
                </a:srgb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879BFA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r>
              <a:rPr lang="tr-TR" sz="5400" dirty="0"/>
              <a:t>HOMEWORK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EA736F5-1260-49F7-8224-A4F09EDF344A}"/>
              </a:ext>
            </a:extLst>
          </p:cNvPr>
          <p:cNvSpPr/>
          <p:nvPr userDrawn="1"/>
        </p:nvSpPr>
        <p:spPr>
          <a:xfrm>
            <a:off x="260505" y="0"/>
            <a:ext cx="1395048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5525" y="1743836"/>
            <a:ext cx="9352190" cy="47704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0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work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etin kutusu 17">
            <a:extLst>
              <a:ext uri="{FF2B5EF4-FFF2-40B4-BE49-F238E27FC236}">
                <a16:creationId xmlns:a16="http://schemas.microsoft.com/office/drawing/2014/main" id="{CF657DC5-45FC-4A3D-B08F-B72D909F4101}"/>
              </a:ext>
            </a:extLst>
          </p:cNvPr>
          <p:cNvSpPr txBox="1"/>
          <p:nvPr userDrawn="1"/>
        </p:nvSpPr>
        <p:spPr>
          <a:xfrm>
            <a:off x="2390776" y="1349475"/>
            <a:ext cx="31432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400" dirty="0">
                <a:solidFill>
                  <a:schemeClr val="tx1">
                    <a:alpha val="14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1470915-F116-4412-8C44-771B96CC7B03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gradFill>
            <a:gsLst>
              <a:gs pos="0">
                <a:srgbClr val="BCEAAA">
                  <a:alpha val="0"/>
                </a:srgb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879BFA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r>
              <a:rPr lang="tr-TR" sz="5400" dirty="0"/>
              <a:t>HOMEWORK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6C0C8901-A759-444D-AAC2-B3D1EB5ACA76}"/>
              </a:ext>
            </a:extLst>
          </p:cNvPr>
          <p:cNvSpPr/>
          <p:nvPr userDrawn="1"/>
        </p:nvSpPr>
        <p:spPr>
          <a:xfrm>
            <a:off x="260505" y="0"/>
            <a:ext cx="1395048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İçerik Yer Tutucusu 9">
            <a:extLst>
              <a:ext uri="{FF2B5EF4-FFF2-40B4-BE49-F238E27FC236}">
                <a16:creationId xmlns:a16="http://schemas.microsoft.com/office/drawing/2014/main" id="{E6E27D5C-1980-4224-95F7-B9E3260BD7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86424" y="1743836"/>
            <a:ext cx="5895975" cy="47704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5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5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5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5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5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7" name="İçerik Yer Tutucusu 9">
            <a:extLst>
              <a:ext uri="{FF2B5EF4-FFF2-40B4-BE49-F238E27FC236}">
                <a16:creationId xmlns:a16="http://schemas.microsoft.com/office/drawing/2014/main" id="{FE630EE9-C3F6-4ADB-A3AF-C0825BAFC66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5526" y="1505336"/>
            <a:ext cx="3238500" cy="5008938"/>
          </a:xfrm>
          <a:prstGeom prst="rect">
            <a:avLst/>
          </a:prstGeom>
          <a:solidFill>
            <a:srgbClr val="BCEAAA">
              <a:alpha val="62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0" tIns="180000" rIns="180000" bIns="180000"/>
          <a:lstStyle>
            <a:lvl1pPr marL="2286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310683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2835CA42-D903-453D-9616-3774ED63E1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5" y="973015"/>
            <a:ext cx="6467295" cy="3431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5749" y="2146185"/>
            <a:ext cx="5895599" cy="139504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Montserrat" panose="00000500000000000000" pitchFamily="2" charset="-94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Başlık ekleyebilirsiniz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1698" y="4537185"/>
            <a:ext cx="6323702" cy="8354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-9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Alt Başlık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22749A-1C12-4BF2-8757-AE8175FB749F}"/>
              </a:ext>
            </a:extLst>
          </p:cNvPr>
          <p:cNvSpPr/>
          <p:nvPr userDrawn="1"/>
        </p:nvSpPr>
        <p:spPr>
          <a:xfrm>
            <a:off x="2860431" y="582794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8E6897D-BEEC-4583-B3D3-5E748E411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69" y="711006"/>
            <a:ext cx="1069078" cy="1143819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18EA6B85-6BB3-4DDA-AD72-9B6C0E9A5EB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426388" y="1164195"/>
            <a:ext cx="4013340" cy="420844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95235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0759-E798-40C8-95BA-2401128CD1F8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8AD9-5BBF-46FB-A5B6-6376DD1275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98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6A942E9-B88B-4488-956A-1FDFB7DF6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81818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ECB2E09-6F40-4FFB-8E34-A84E362B5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3907" y="3645105"/>
            <a:ext cx="9454662" cy="111039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</a:defRPr>
            </a:lvl1pPr>
          </a:lstStyle>
          <a:p>
            <a:r>
              <a:rPr lang="tr-TR" dirty="0"/>
              <a:t>Başlık ekleyebilirsiniz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BDE3E704-D569-4FD5-B866-4250BD7F56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5153025"/>
            <a:ext cx="6442075" cy="614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-94"/>
              </a:defRPr>
            </a:lvl1pPr>
          </a:lstStyle>
          <a:p>
            <a:pPr lvl="0"/>
            <a:r>
              <a:rPr lang="tr-TR" dirty="0"/>
              <a:t>Alt Başlık Ekleyebilirsiniz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6A75483-0EFB-4D83-8ED2-61D46C07F77F}"/>
              </a:ext>
            </a:extLst>
          </p:cNvPr>
          <p:cNvSpPr/>
          <p:nvPr userDrawn="1"/>
        </p:nvSpPr>
        <p:spPr>
          <a:xfrm>
            <a:off x="0" y="4789142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1A9ADAD9-E11D-4F53-8DE7-113255256455}"/>
              </a:ext>
            </a:extLst>
          </p:cNvPr>
          <p:cNvSpPr/>
          <p:nvPr userDrawn="1"/>
        </p:nvSpPr>
        <p:spPr>
          <a:xfrm>
            <a:off x="0" y="4685859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7AE173-14AC-4FD6-AB4B-E84E6525E8A0}"/>
              </a:ext>
            </a:extLst>
          </p:cNvPr>
          <p:cNvSpPr/>
          <p:nvPr userDrawn="1"/>
        </p:nvSpPr>
        <p:spPr>
          <a:xfrm>
            <a:off x="548053" y="3604845"/>
            <a:ext cx="1802423" cy="18024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A81CF918-904C-4404-AEED-8F129AE502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56" y="3728367"/>
            <a:ext cx="1453742" cy="155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1669" y="1743836"/>
            <a:ext cx="10986046" cy="47704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02284"/>
            <a:ext cx="5181600" cy="4474679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2284"/>
            <a:ext cx="5181600" cy="4474679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461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83526"/>
            <a:ext cx="5181600" cy="3393437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3526"/>
            <a:ext cx="5181600" cy="3393437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sim Yer Tutucusu 4">
            <a:extLst>
              <a:ext uri="{FF2B5EF4-FFF2-40B4-BE49-F238E27FC236}">
                <a16:creationId xmlns:a16="http://schemas.microsoft.com/office/drawing/2014/main" id="{9A8A5EDE-6D33-437E-9E3D-4C25834FF9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15" name="Resim Yer Tutucusu 4">
            <a:extLst>
              <a:ext uri="{FF2B5EF4-FFF2-40B4-BE49-F238E27FC236}">
                <a16:creationId xmlns:a16="http://schemas.microsoft.com/office/drawing/2014/main" id="{A2D7425F-5011-48D0-ADA4-DED225E58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2200" y="1636286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389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8192"/>
            <a:ext cx="5181600" cy="3868771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8192"/>
            <a:ext cx="5181600" cy="3868771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12A7ED7-D58B-4344-AA5B-F1A805D8C9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701851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Montserrat" panose="00000500000000000000" pitchFamily="2" charset="-94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650E23FC-2C1A-4520-8F9D-4B020EDBE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701818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Montserrat" panose="00000500000000000000" pitchFamily="2" charset="-94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</p:spTree>
    <p:extLst>
      <p:ext uri="{BB962C8B-B14F-4D97-AF65-F5344CB8AC3E}">
        <p14:creationId xmlns:p14="http://schemas.microsoft.com/office/powerpoint/2010/main" val="342823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43614"/>
            <a:ext cx="5181600" cy="283335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343614"/>
            <a:ext cx="5181600" cy="283335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12A7ED7-D58B-4344-AA5B-F1A805D8C9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729107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Montserrat" panose="00000500000000000000" pitchFamily="2" charset="-94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650E23FC-2C1A-4520-8F9D-4B020EDBE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2729074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Montserrat" panose="00000500000000000000" pitchFamily="2" charset="-94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7" name="Resim Yer Tutucusu 4">
            <a:extLst>
              <a:ext uri="{FF2B5EF4-FFF2-40B4-BE49-F238E27FC236}">
                <a16:creationId xmlns:a16="http://schemas.microsoft.com/office/drawing/2014/main" id="{2DCDF228-10DC-4D26-9CC1-C3DA933707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18" name="Resim Yer Tutucusu 4">
            <a:extLst>
              <a:ext uri="{FF2B5EF4-FFF2-40B4-BE49-F238E27FC236}">
                <a16:creationId xmlns:a16="http://schemas.microsoft.com/office/drawing/2014/main" id="{7D0DA630-5F9E-46EA-A884-6A09488CEB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72200" y="1596161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194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522" y="1702284"/>
            <a:ext cx="3374571" cy="467162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2B4A57F8-BCD9-4954-8282-C0B0FFE2BA6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8714" y="1701850"/>
            <a:ext cx="3374571" cy="467162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1A3E05BA-F1F3-43D6-BF80-24551BFB760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02906" y="1701850"/>
            <a:ext cx="3374571" cy="467162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755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Yer Tutucusu 4">
            <a:extLst>
              <a:ext uri="{FF2B5EF4-FFF2-40B4-BE49-F238E27FC236}">
                <a16:creationId xmlns:a16="http://schemas.microsoft.com/office/drawing/2014/main" id="{257500A3-56D8-48BB-A3EF-81F432D747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4522" y="1558661"/>
            <a:ext cx="3374571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Montserrat" panose="00000500000000000000" pitchFamily="2" charset="-94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7" name="Metin Yer Tutucusu 4">
            <a:extLst>
              <a:ext uri="{FF2B5EF4-FFF2-40B4-BE49-F238E27FC236}">
                <a16:creationId xmlns:a16="http://schemas.microsoft.com/office/drawing/2014/main" id="{F4EF3C18-9E35-4DD8-862E-EC1B6958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8713" y="1575701"/>
            <a:ext cx="3374571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Montserrat" panose="00000500000000000000" pitchFamily="2" charset="-94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8" name="Metin Yer Tutucusu 4">
            <a:extLst>
              <a:ext uri="{FF2B5EF4-FFF2-40B4-BE49-F238E27FC236}">
                <a16:creationId xmlns:a16="http://schemas.microsoft.com/office/drawing/2014/main" id="{139FEE47-CFA5-48EB-84FD-D45249ABD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904" y="1586824"/>
            <a:ext cx="3374571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Montserrat" panose="00000500000000000000" pitchFamily="2" charset="-94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9" name="İçerik Yer Tutucusu 2">
            <a:extLst>
              <a:ext uri="{FF2B5EF4-FFF2-40B4-BE49-F238E27FC236}">
                <a16:creationId xmlns:a16="http://schemas.microsoft.com/office/drawing/2014/main" id="{AB20A729-6053-4760-8F7B-69C2DB16B3BF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14521" y="2165035"/>
            <a:ext cx="3374571" cy="420844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20" name="İçerik Yer Tutucusu 2">
            <a:extLst>
              <a:ext uri="{FF2B5EF4-FFF2-40B4-BE49-F238E27FC236}">
                <a16:creationId xmlns:a16="http://schemas.microsoft.com/office/drawing/2014/main" id="{6D3581CA-77DF-48A4-B192-2DBA37A52B5C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408713" y="2165035"/>
            <a:ext cx="3374571" cy="420844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21" name="İçerik Yer Tutucusu 2">
            <a:extLst>
              <a:ext uri="{FF2B5EF4-FFF2-40B4-BE49-F238E27FC236}">
                <a16:creationId xmlns:a16="http://schemas.microsoft.com/office/drawing/2014/main" id="{92BDB3D4-F27A-4B70-A21B-448B1C6D037D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202904" y="2182075"/>
            <a:ext cx="3374571" cy="420844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9611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310759-E798-40C8-95BA-2401128CD1F8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FDA8AD9-5BBF-46FB-A5B6-6376DD12754C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7A44840-C0FC-495A-B5A1-7B64F9CF7D3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26" y="147815"/>
            <a:ext cx="5772789" cy="61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3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6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Git - Github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D6F3FF8D-1FA4-4967-8E58-FB66715891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50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ğıtık versiyon kontrol şeması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4744" y="1301750"/>
            <a:ext cx="3736761" cy="447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9254D0B2-7DF3-4C0D-80E5-2670A7853B2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Dağıtık VKS nedir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141B9-0C66-4616-8A82-71AF2B9CCDEF}"/>
              </a:ext>
            </a:extLst>
          </p:cNvPr>
          <p:cNvSpPr txBox="1"/>
          <p:nvPr/>
        </p:nvSpPr>
        <p:spPr>
          <a:xfrm>
            <a:off x="6425167" y="6342501"/>
            <a:ext cx="5541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https://git-scm.com/book/en/v2/Getting-Started-About-Version-Control</a:t>
            </a:r>
          </a:p>
        </p:txBody>
      </p:sp>
    </p:spTree>
    <p:extLst>
      <p:ext uri="{BB962C8B-B14F-4D97-AF65-F5344CB8AC3E}">
        <p14:creationId xmlns:p14="http://schemas.microsoft.com/office/powerpoint/2010/main" val="39129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3BABB10-82F0-4809-B475-3CB968E8E6A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Kurulum ve İlk Ayarlar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25" y="1743836"/>
            <a:ext cx="6266090" cy="4770438"/>
          </a:xfrm>
          <a:effectLst/>
        </p:spPr>
        <p:txBody>
          <a:bodyPr anchor="t">
            <a:normAutofit/>
          </a:bodyPr>
          <a:lstStyle/>
          <a:p>
            <a:endParaRPr lang="tr-TR" sz="2000" dirty="0"/>
          </a:p>
          <a:p>
            <a:pPr marL="342900" lvl="1" indent="-342900"/>
            <a:r>
              <a:rPr lang="tr-TR" sz="2000" dirty="0"/>
              <a:t>Git altyapısını oluşturmak ve git komutlarını kullanabilmek için Git kütüphanesinin kurulması gerekmektedir</a:t>
            </a:r>
            <a:br>
              <a:rPr lang="tr-TR" sz="2000" dirty="0"/>
            </a:br>
            <a:br>
              <a:rPr lang="tr-TR" sz="2000" dirty="0"/>
            </a:br>
            <a:r>
              <a:rPr lang="tr-TR" sz="2000" dirty="0"/>
              <a:t>[https://git-scm.com/downloads]</a:t>
            </a:r>
            <a:br>
              <a:rPr lang="tr-TR" sz="2000" dirty="0"/>
            </a:br>
            <a:br>
              <a:rPr lang="tr-TR" sz="2000" dirty="0"/>
            </a:br>
            <a:endParaRPr lang="tr-TR" sz="2000" dirty="0"/>
          </a:p>
          <a:p>
            <a:pPr marL="342900" lvl="1" indent="-342900"/>
            <a:r>
              <a:rPr lang="tr-TR" sz="1800" i="1" dirty="0">
                <a:solidFill>
                  <a:srgbClr val="FF0000"/>
                </a:solidFill>
              </a:rPr>
              <a:t>git --</a:t>
            </a:r>
            <a:r>
              <a:rPr lang="tr-TR" sz="1800" i="1" dirty="0" err="1">
                <a:solidFill>
                  <a:srgbClr val="FF0000"/>
                </a:solidFill>
              </a:rPr>
              <a:t>version</a:t>
            </a:r>
            <a:endParaRPr lang="tr-T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tr-TR" sz="1800" i="1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85F66C-6635-46B7-81B9-67136D8338B6}"/>
              </a:ext>
            </a:extLst>
          </p:cNvPr>
          <p:cNvGrpSpPr/>
          <p:nvPr/>
        </p:nvGrpSpPr>
        <p:grpSpPr>
          <a:xfrm>
            <a:off x="841195" y="2373968"/>
            <a:ext cx="4085221" cy="2361842"/>
            <a:chOff x="3898720" y="2297768"/>
            <a:chExt cx="4085221" cy="2361842"/>
          </a:xfrm>
        </p:grpSpPr>
        <p:pic>
          <p:nvPicPr>
            <p:cNvPr id="6" name="Picture 4" descr="https://upload.wikimedia.org/wikipedia/commons/thumb/e/e0/Git-logo.svg/1280px-Git-logo.svg.png">
              <a:extLst>
                <a:ext uri="{FF2B5EF4-FFF2-40B4-BE49-F238E27FC236}">
                  <a16:creationId xmlns:a16="http://schemas.microsoft.com/office/drawing/2014/main" id="{9A0F198D-7BD1-439B-93B6-628CC0B227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720" y="2297768"/>
              <a:ext cx="4085221" cy="1707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10B0CD-88B4-435F-8461-2764E60B3047}"/>
                </a:ext>
              </a:extLst>
            </p:cNvPr>
            <p:cNvSpPr txBox="1"/>
            <p:nvPr/>
          </p:nvSpPr>
          <p:spPr>
            <a:xfrm>
              <a:off x="3898720" y="4197945"/>
              <a:ext cx="4085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/>
                <a:t>Version Control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4CACF93-C2CF-48BD-985D-909AFE5826B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Kurulum ve İlk Ayarlar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0219" y="1696212"/>
            <a:ext cx="2748281" cy="517134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2000" dirty="0">
                <a:latin typeface="+mj-lt"/>
              </a:rPr>
              <a:t>Git </a:t>
            </a:r>
            <a:r>
              <a:rPr lang="tr-TR" sz="2000" dirty="0" err="1">
                <a:latin typeface="+mj-lt"/>
              </a:rPr>
              <a:t>configuration</a:t>
            </a:r>
            <a:endParaRPr lang="tr-TR" sz="2000" dirty="0">
              <a:latin typeface="+mj-lt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787473" y="4858603"/>
            <a:ext cx="10043845" cy="1314094"/>
          </a:xfrm>
          <a:prstGeom prst="round2Diag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System</a:t>
            </a:r>
            <a:r>
              <a:rPr lang="tr-TR" dirty="0"/>
              <a:t> parametresi kullanıldığında tüm kullanıcılar ve tüm repolar üzerinde etkili olur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Global</a:t>
            </a:r>
            <a:r>
              <a:rPr lang="tr-TR" dirty="0"/>
              <a:t> parametresi geçerli kullanıcının tüm repolar üzerinde etkili olur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Local</a:t>
            </a:r>
            <a:r>
              <a:rPr lang="tr-TR" dirty="0"/>
              <a:t> parametresi ise sadece geçerli repo üzerinde etkili olur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7717469" y="3012334"/>
            <a:ext cx="3984311" cy="859809"/>
          </a:xfrm>
          <a:prstGeom prst="borderCallout2">
            <a:avLst>
              <a:gd name="adj1" fmla="val 17642"/>
              <a:gd name="adj2" fmla="val -205"/>
              <a:gd name="adj3" fmla="val 18750"/>
              <a:gd name="adj4" fmla="val -16667"/>
              <a:gd name="adj5" fmla="val 49967"/>
              <a:gd name="adj6" fmla="val -32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Terminal de komutların renklendirilmesini sağlar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7717470" y="1399439"/>
            <a:ext cx="3984311" cy="1345563"/>
          </a:xfrm>
          <a:prstGeom prst="borderCallout2">
            <a:avLst>
              <a:gd name="adj1" fmla="val 18042"/>
              <a:gd name="adj2" fmla="val -205"/>
              <a:gd name="adj3" fmla="val 18750"/>
              <a:gd name="adj4" fmla="val -16667"/>
              <a:gd name="adj5" fmla="val 92655"/>
              <a:gd name="adj6" fmla="val -32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Yapılan commit leri burada belirtilen isim ve eposta ile ilişkilendirir. Repo da çalışan diğer kişiler bu isim ve epostayı görür.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A29905-5212-4B89-A838-D9BB213BAFA6}"/>
              </a:ext>
            </a:extLst>
          </p:cNvPr>
          <p:cNvSpPr/>
          <p:nvPr/>
        </p:nvSpPr>
        <p:spPr>
          <a:xfrm>
            <a:off x="563335" y="3256500"/>
            <a:ext cx="5848350" cy="37147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i="1" dirty="0">
                <a:solidFill>
                  <a:srgbClr val="0070C0"/>
                </a:solidFill>
              </a:rPr>
              <a:t>git </a:t>
            </a:r>
            <a:r>
              <a:rPr lang="tr-TR" i="1" dirty="0" err="1">
                <a:solidFill>
                  <a:srgbClr val="0070C0"/>
                </a:solidFill>
              </a:rPr>
              <a:t>config</a:t>
            </a:r>
            <a:r>
              <a:rPr lang="tr-TR" i="1" dirty="0">
                <a:solidFill>
                  <a:srgbClr val="0070C0"/>
                </a:solidFill>
              </a:rPr>
              <a:t> </a:t>
            </a:r>
            <a:r>
              <a:rPr lang="tr-TR" i="1" dirty="0">
                <a:solidFill>
                  <a:srgbClr val="FF0000"/>
                </a:solidFill>
              </a:rPr>
              <a:t>--global </a:t>
            </a:r>
            <a:r>
              <a:rPr lang="tr-TR" i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color.ui</a:t>
            </a:r>
            <a:r>
              <a:rPr lang="tr-TR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true</a:t>
            </a:r>
            <a:endParaRPr lang="tr-TR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DE1F4C-5898-48AB-92E5-F7DF55B939D6}"/>
              </a:ext>
            </a:extLst>
          </p:cNvPr>
          <p:cNvSpPr/>
          <p:nvPr/>
        </p:nvSpPr>
        <p:spPr>
          <a:xfrm>
            <a:off x="563335" y="2270145"/>
            <a:ext cx="5848350" cy="74218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tr-TR" i="1" dirty="0">
                <a:solidFill>
                  <a:srgbClr val="0070C0"/>
                </a:solidFill>
              </a:rPr>
              <a:t>git </a:t>
            </a:r>
            <a:r>
              <a:rPr lang="tr-TR" i="1" dirty="0" err="1">
                <a:solidFill>
                  <a:srgbClr val="0070C0"/>
                </a:solidFill>
              </a:rPr>
              <a:t>config</a:t>
            </a:r>
            <a:r>
              <a:rPr lang="tr-TR" i="1" dirty="0">
                <a:solidFill>
                  <a:srgbClr val="0070C0"/>
                </a:solidFill>
              </a:rPr>
              <a:t> </a:t>
            </a:r>
            <a:r>
              <a:rPr lang="tr-TR" i="1" dirty="0">
                <a:solidFill>
                  <a:srgbClr val="FF0000"/>
                </a:solidFill>
              </a:rPr>
              <a:t>--global </a:t>
            </a:r>
            <a:r>
              <a:rPr lang="tr-TR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user.name "Ali Gel"</a:t>
            </a:r>
          </a:p>
          <a:p>
            <a:pPr marL="0" lvl="1"/>
            <a:r>
              <a:rPr lang="tr-TR" i="1" dirty="0">
                <a:solidFill>
                  <a:srgbClr val="0070C0"/>
                </a:solidFill>
              </a:rPr>
              <a:t>git </a:t>
            </a:r>
            <a:r>
              <a:rPr lang="tr-TR" i="1" dirty="0" err="1">
                <a:solidFill>
                  <a:srgbClr val="0070C0"/>
                </a:solidFill>
              </a:rPr>
              <a:t>config</a:t>
            </a:r>
            <a:r>
              <a:rPr lang="tr-TR" i="1" dirty="0">
                <a:solidFill>
                  <a:srgbClr val="0070C0"/>
                </a:solidFill>
              </a:rPr>
              <a:t> </a:t>
            </a:r>
            <a:r>
              <a:rPr lang="tr-TR" i="1" dirty="0">
                <a:solidFill>
                  <a:srgbClr val="FF0000"/>
                </a:solidFill>
              </a:rPr>
              <a:t>--global </a:t>
            </a:r>
            <a:r>
              <a:rPr lang="tr-TR" i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user.email</a:t>
            </a:r>
            <a:r>
              <a:rPr lang="tr-TR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"ali@gel.com"</a:t>
            </a:r>
          </a:p>
        </p:txBody>
      </p:sp>
    </p:spTree>
    <p:extLst>
      <p:ext uri="{BB962C8B-B14F-4D97-AF65-F5344CB8AC3E}">
        <p14:creationId xmlns:p14="http://schemas.microsoft.com/office/powerpoint/2010/main" val="21087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5" grpId="0" animBg="1"/>
      <p:bldP spid="7" grpId="0" animBg="1"/>
      <p:bldP spid="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75BBE7-92DF-48CC-857B-3EBED8F82E0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Genel Kavramlar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94C949D-4302-4A7C-921A-B2EF844AE6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933163" y="3172775"/>
            <a:ext cx="8325675" cy="2014432"/>
          </a:xfrm>
          <a:effectLst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tr-TR" sz="2000" dirty="0"/>
              <a:t>Versiyon kontrol ve birlikte çalışma altyapısını ayrı tutmak istediğimiz her bir bağısız yapıya </a:t>
            </a:r>
            <a:r>
              <a:rPr lang="tr-TR" sz="2000" b="1" dirty="0" err="1"/>
              <a:t>repository</a:t>
            </a:r>
            <a:r>
              <a:rPr lang="tr-TR" sz="2000" dirty="0"/>
              <a:t> denir. Genellikle her proje için ayrı bir </a:t>
            </a:r>
            <a:r>
              <a:rPr lang="tr-TR" sz="2000" dirty="0" err="1"/>
              <a:t>repository</a:t>
            </a:r>
            <a:r>
              <a:rPr lang="tr-TR" sz="2000" dirty="0"/>
              <a:t> tanımlanır.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412F71-D517-4CF0-9571-094ECDD41A18}"/>
              </a:ext>
            </a:extLst>
          </p:cNvPr>
          <p:cNvGrpSpPr/>
          <p:nvPr/>
        </p:nvGrpSpPr>
        <p:grpSpPr>
          <a:xfrm>
            <a:off x="4415185" y="1997526"/>
            <a:ext cx="3361630" cy="721275"/>
            <a:chOff x="3838575" y="1997526"/>
            <a:chExt cx="3361630" cy="7212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86783A8-FA8A-4665-9D71-B0577EFA57DC}"/>
                </a:ext>
              </a:extLst>
            </p:cNvPr>
            <p:cNvSpPr txBox="1"/>
            <p:nvPr/>
          </p:nvSpPr>
          <p:spPr>
            <a:xfrm>
              <a:off x="3939841" y="2005566"/>
              <a:ext cx="3212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4000" dirty="0" err="1">
                  <a:latin typeface="+mj-lt"/>
                </a:rPr>
                <a:t>Repository</a:t>
              </a:r>
              <a:endParaRPr lang="tr-TR" sz="4000" dirty="0">
                <a:latin typeface="+mj-lt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CD78F-B29C-444A-BF7E-4DFCD7599FAD}"/>
                </a:ext>
              </a:extLst>
            </p:cNvPr>
            <p:cNvCxnSpPr/>
            <p:nvPr/>
          </p:nvCxnSpPr>
          <p:spPr>
            <a:xfrm>
              <a:off x="3838575" y="2038317"/>
              <a:ext cx="0" cy="680484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6C6F29-2A54-402D-A21F-906383C307A8}"/>
                </a:ext>
              </a:extLst>
            </p:cNvPr>
            <p:cNvCxnSpPr/>
            <p:nvPr/>
          </p:nvCxnSpPr>
          <p:spPr>
            <a:xfrm>
              <a:off x="7200205" y="1997526"/>
              <a:ext cx="0" cy="680484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7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85F51A9-2786-4BA2-8556-0E590AAD6D4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Local</a:t>
            </a:r>
            <a:r>
              <a:rPr lang="tr-TR" dirty="0"/>
              <a:t> repo oluşturma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02977" y="3582166"/>
            <a:ext cx="10986046" cy="1132714"/>
          </a:xfrm>
          <a:effectLst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tr-TR" sz="2000" dirty="0"/>
              <a:t>Local bilgisayarımızda bir projeyi versiyon sistemine alabilmek için </a:t>
            </a:r>
            <a:r>
              <a:rPr lang="tr-TR" sz="2000" b="1" dirty="0"/>
              <a:t>git init </a:t>
            </a:r>
            <a:r>
              <a:rPr lang="tr-TR" sz="2000" dirty="0"/>
              <a:t>komutu kullanılır. Bu komut kullanılınca proje klasöründe .git klasörü oluşturulur. Bu, local repomuzu saklayacaktır.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90D4DF-D370-417E-9791-8170C9320E75}"/>
              </a:ext>
            </a:extLst>
          </p:cNvPr>
          <p:cNvGrpSpPr/>
          <p:nvPr/>
        </p:nvGrpSpPr>
        <p:grpSpPr>
          <a:xfrm>
            <a:off x="4196110" y="1907571"/>
            <a:ext cx="3361630" cy="923330"/>
            <a:chOff x="3838575" y="1876103"/>
            <a:chExt cx="3361630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6E77FF-362C-4568-96A3-63F2DF267A6B}"/>
                </a:ext>
              </a:extLst>
            </p:cNvPr>
            <p:cNvSpPr txBox="1"/>
            <p:nvPr/>
          </p:nvSpPr>
          <p:spPr>
            <a:xfrm>
              <a:off x="4175913" y="1876103"/>
              <a:ext cx="26869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5400" dirty="0">
                  <a:latin typeface="+mj-lt"/>
                </a:rPr>
                <a:t>git </a:t>
              </a:r>
              <a:r>
                <a:rPr lang="tr-TR" sz="5400" dirty="0" err="1">
                  <a:latin typeface="+mj-lt"/>
                </a:rPr>
                <a:t>init</a:t>
              </a:r>
              <a:endParaRPr lang="tr-TR" sz="5400" dirty="0">
                <a:latin typeface="+mj-lt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6E611B4-78C4-4009-AC5E-0AC48F8E5818}"/>
                </a:ext>
              </a:extLst>
            </p:cNvPr>
            <p:cNvCxnSpPr/>
            <p:nvPr/>
          </p:nvCxnSpPr>
          <p:spPr>
            <a:xfrm>
              <a:off x="3838575" y="2038317"/>
              <a:ext cx="0" cy="680484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022747-FB3C-47D8-84B0-8245FE13C977}"/>
                </a:ext>
              </a:extLst>
            </p:cNvPr>
            <p:cNvCxnSpPr/>
            <p:nvPr/>
          </p:nvCxnSpPr>
          <p:spPr>
            <a:xfrm>
              <a:off x="7200205" y="1997526"/>
              <a:ext cx="0" cy="680484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44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1D438FC-A104-4DBB-BF8E-7A0D3C152A38}"/>
              </a:ext>
            </a:extLst>
          </p:cNvPr>
          <p:cNvSpPr txBox="1">
            <a:spLocks/>
          </p:cNvSpPr>
          <p:nvPr/>
        </p:nvSpPr>
        <p:spPr>
          <a:xfrm>
            <a:off x="4597870" y="1917175"/>
            <a:ext cx="3030581" cy="429514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252000" tIns="900000" rIns="252000" bIns="45720" rtlCol="0" anchor="t">
            <a:normAutofit lnSpcReduction="10000"/>
          </a:bodyPr>
          <a:lstStyle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1"/>
                </a:solidFill>
              </a:defRPr>
            </a:lvl1pPr>
            <a:lvl2pPr marL="6858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Blip>
                <a:blip r:embed="rId3"/>
              </a:buBlip>
              <a:defRPr sz="1600">
                <a:latin typeface="Montserrat" panose="00000500000000000000" pitchFamily="2" charset="-94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Blip>
                <a:blip r:embed="rId3"/>
              </a:buBlip>
              <a:defRPr sz="1400">
                <a:latin typeface="Montserrat" panose="00000500000000000000" pitchFamily="2" charset="-94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Blip>
                <a:blip r:embed="rId3"/>
              </a:buBlip>
              <a:defRPr sz="1200">
                <a:latin typeface="Montserrat" panose="00000500000000000000" pitchFamily="2" charset="-94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Blip>
                <a:blip r:embed="rId3"/>
              </a:buBlip>
              <a:defRPr sz="1200">
                <a:latin typeface="Montserrat" panose="00000500000000000000" pitchFamily="2" charset="-94"/>
              </a:defRPr>
            </a:lvl5pPr>
            <a:lvl6pPr marL="24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tr-TR" dirty="0"/>
              <a:t>Versiyon oluşturulacak olan dosya veya klasörlerin geçici olarak toplandığı yerdir. Versiyon (</a:t>
            </a:r>
            <a:r>
              <a:rPr lang="tr-TR" dirty="0" err="1"/>
              <a:t>commit</a:t>
            </a:r>
            <a:r>
              <a:rPr lang="tr-TR" dirty="0"/>
              <a:t>) oluşturulduktan sonra otomatik olarak </a:t>
            </a:r>
            <a:r>
              <a:rPr lang="tr-TR" dirty="0" err="1"/>
              <a:t>staging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boşaltılır</a:t>
            </a:r>
          </a:p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BE3120-8D78-4022-BB8A-D8F93F30458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Genel Kavramlar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717701-114F-4A8B-8560-A6BDFD533B8E}"/>
              </a:ext>
            </a:extLst>
          </p:cNvPr>
          <p:cNvGrpSpPr/>
          <p:nvPr/>
        </p:nvGrpSpPr>
        <p:grpSpPr>
          <a:xfrm>
            <a:off x="4243382" y="1832655"/>
            <a:ext cx="3672453" cy="769929"/>
            <a:chOff x="4243382" y="1832655"/>
            <a:chExt cx="3672453" cy="769929"/>
          </a:xfrm>
        </p:grpSpPr>
        <p:sp>
          <p:nvSpPr>
            <p:cNvPr id="10" name="Pentagon 9"/>
            <p:cNvSpPr/>
            <p:nvPr/>
          </p:nvSpPr>
          <p:spPr>
            <a:xfrm>
              <a:off x="4628347" y="1917175"/>
              <a:ext cx="3287488" cy="60089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Staging Area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243382" y="1832655"/>
              <a:ext cx="769929" cy="76992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800" dirty="0">
                  <a:latin typeface="Arial Rounded MT Bold" panose="020F0704030504030204" pitchFamily="34" charset="0"/>
                </a:rPr>
                <a:t>?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626762" y="1917176"/>
            <a:ext cx="3030581" cy="429514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252000" tIns="900000" rIns="252000" bIns="45720" rtlCol="0" anchor="t">
            <a:normAutofit/>
          </a:bodyPr>
          <a:lstStyle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1"/>
                </a:solidFill>
              </a:defRPr>
            </a:lvl1pPr>
            <a:lvl2pPr marL="6858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Blip>
                <a:blip r:embed="rId3"/>
              </a:buBlip>
              <a:defRPr sz="1600">
                <a:latin typeface="Montserrat" panose="00000500000000000000" pitchFamily="2" charset="-94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Blip>
                <a:blip r:embed="rId3"/>
              </a:buBlip>
              <a:defRPr sz="1400">
                <a:latin typeface="Montserrat" panose="00000500000000000000" pitchFamily="2" charset="-94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Blip>
                <a:blip r:embed="rId3"/>
              </a:buBlip>
              <a:defRPr sz="1200">
                <a:latin typeface="Montserrat" panose="00000500000000000000" pitchFamily="2" charset="-94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Blip>
                <a:blip r:embed="rId3"/>
              </a:buBlip>
              <a:defRPr sz="1200">
                <a:latin typeface="Montserrat" panose="00000500000000000000" pitchFamily="2" charset="-94"/>
              </a:defRPr>
            </a:lvl5pPr>
            <a:lvl6pPr marL="24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r>
              <a:rPr lang="tr-TR" dirty="0"/>
              <a:t>.git klasörünün bulunduğu çalışma alanıdır. Klasörler ve dosyalar üzerinden değişiklik burada yapılır.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02B4CE-5BE9-4F73-BE40-682C0B6DBD8D}"/>
              </a:ext>
            </a:extLst>
          </p:cNvPr>
          <p:cNvGrpSpPr/>
          <p:nvPr/>
        </p:nvGrpSpPr>
        <p:grpSpPr>
          <a:xfrm>
            <a:off x="272274" y="1832655"/>
            <a:ext cx="3672453" cy="769929"/>
            <a:chOff x="272274" y="1832655"/>
            <a:chExt cx="3672453" cy="769929"/>
          </a:xfrm>
        </p:grpSpPr>
        <p:sp>
          <p:nvSpPr>
            <p:cNvPr id="17" name="Pentagon 16"/>
            <p:cNvSpPr/>
            <p:nvPr/>
          </p:nvSpPr>
          <p:spPr>
            <a:xfrm>
              <a:off x="657239" y="1917175"/>
              <a:ext cx="3287488" cy="60089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Working Space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72274" y="1832655"/>
              <a:ext cx="769929" cy="76992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800" dirty="0">
                  <a:latin typeface="Arial Rounded MT Bold" panose="020F0704030504030204" pitchFamily="34" charset="0"/>
                </a:rPr>
                <a:t>?</a:t>
              </a: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8568978" y="1917175"/>
            <a:ext cx="3030581" cy="429514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252000" tIns="900000" rIns="252000" bIns="45720" rtlCol="0" anchor="t">
            <a:normAutofit lnSpcReduction="10000"/>
          </a:bodyPr>
          <a:lstStyle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1"/>
                </a:solidFill>
              </a:defRPr>
            </a:lvl1pPr>
            <a:lvl2pPr marL="6858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Blip>
                <a:blip r:embed="rId3"/>
              </a:buBlip>
              <a:defRPr sz="1600">
                <a:latin typeface="Montserrat" panose="00000500000000000000" pitchFamily="2" charset="-94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Blip>
                <a:blip r:embed="rId3"/>
              </a:buBlip>
              <a:defRPr sz="1400">
                <a:latin typeface="Montserrat" panose="00000500000000000000" pitchFamily="2" charset="-94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Blip>
                <a:blip r:embed="rId3"/>
              </a:buBlip>
              <a:defRPr sz="1200">
                <a:latin typeface="Montserrat" panose="00000500000000000000" pitchFamily="2" charset="-94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Blip>
                <a:blip r:embed="rId3"/>
              </a:buBlip>
              <a:defRPr sz="1200">
                <a:latin typeface="Montserrat" panose="00000500000000000000" pitchFamily="2" charset="-94"/>
              </a:defRPr>
            </a:lvl5pPr>
            <a:lvl6pPr marL="24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r>
              <a:rPr lang="tr-TR" dirty="0"/>
              <a:t>Git her bir commit i ayrı bir versiyon olarak tutar. Böylece yapılan çeşitli değişikliklerden sonra projede sorunlar ortaya çıkarsa bir önceki commit e geri dönülebilir.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756504-A33A-4704-88DB-F6162B9D1971}"/>
              </a:ext>
            </a:extLst>
          </p:cNvPr>
          <p:cNvGrpSpPr/>
          <p:nvPr/>
        </p:nvGrpSpPr>
        <p:grpSpPr>
          <a:xfrm>
            <a:off x="8214490" y="1832655"/>
            <a:ext cx="3672453" cy="769929"/>
            <a:chOff x="8214490" y="1832655"/>
            <a:chExt cx="3672453" cy="769929"/>
          </a:xfrm>
        </p:grpSpPr>
        <p:sp>
          <p:nvSpPr>
            <p:cNvPr id="20" name="Pentagon 19"/>
            <p:cNvSpPr/>
            <p:nvPr/>
          </p:nvSpPr>
          <p:spPr>
            <a:xfrm>
              <a:off x="8599455" y="1917175"/>
              <a:ext cx="3287488" cy="60089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Commit Store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8214490" y="1832655"/>
              <a:ext cx="769929" cy="76992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800" dirty="0">
                  <a:latin typeface="Arial Rounded MT Bold" panose="020F07040305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2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5FD8D1B-4A79-4D27-8CC0-2E69496FF9F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Local</a:t>
            </a:r>
            <a:r>
              <a:rPr lang="tr-TR" dirty="0"/>
              <a:t> versiyonlar oluşturma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188436121"/>
              </p:ext>
            </p:extLst>
          </p:nvPr>
        </p:nvGraphicFramePr>
        <p:xfrm>
          <a:off x="661988" y="1743075"/>
          <a:ext cx="10985500" cy="477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4699663" y="5412506"/>
            <a:ext cx="2906973" cy="10767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>
                <a:solidFill>
                  <a:srgbClr val="FF0000"/>
                </a:solidFill>
              </a:rPr>
              <a:t>git add </a:t>
            </a:r>
            <a:r>
              <a:rPr lang="tr-TR" i="1" dirty="0">
                <a:solidFill>
                  <a:srgbClr val="FF0000"/>
                </a:solidFill>
              </a:rPr>
              <a:t>dosya_adi</a:t>
            </a:r>
          </a:p>
          <a:p>
            <a:r>
              <a:rPr lang="tr-TR" dirty="0">
                <a:solidFill>
                  <a:srgbClr val="FF0000"/>
                </a:solidFill>
              </a:rPr>
              <a:t>git add .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69656" y="5412506"/>
            <a:ext cx="2906973" cy="10767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>
                <a:solidFill>
                  <a:srgbClr val="FF0000"/>
                </a:solidFill>
              </a:rPr>
              <a:t>git commit –m "ilk versiyon"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99663" y="4716081"/>
            <a:ext cx="2906973" cy="56521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i="1" dirty="0">
                <a:solidFill>
                  <a:schemeClr val="tx1"/>
                </a:solidFill>
              </a:rPr>
              <a:t>git add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569656" y="4716080"/>
            <a:ext cx="2906973" cy="56521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i="1" dirty="0">
                <a:solidFill>
                  <a:schemeClr val="tx1"/>
                </a:solidFill>
              </a:rPr>
              <a:t>git commit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41947" y="2344855"/>
            <a:ext cx="6307539" cy="43160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i="1" dirty="0">
                <a:solidFill>
                  <a:schemeClr val="tx1"/>
                </a:solidFill>
              </a:rPr>
              <a:t>git status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292353" y="2344855"/>
            <a:ext cx="2906973" cy="43160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i="1" dirty="0">
                <a:solidFill>
                  <a:schemeClr val="tx1"/>
                </a:solidFill>
              </a:rPr>
              <a:t>git log</a:t>
            </a:r>
          </a:p>
        </p:txBody>
      </p:sp>
      <p:sp>
        <p:nvSpPr>
          <p:cNvPr id="13" name="Line Callout 2 12"/>
          <p:cNvSpPr/>
          <p:nvPr/>
        </p:nvSpPr>
        <p:spPr>
          <a:xfrm flipH="1">
            <a:off x="3200400" y="1299565"/>
            <a:ext cx="3501361" cy="8239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271"/>
              <a:gd name="adj6" fmla="val -166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i="1" dirty="0"/>
              <a:t>Working Directory veya Staging area’ nın durumunu görmek için kullanılır.</a:t>
            </a:r>
          </a:p>
        </p:txBody>
      </p:sp>
      <p:sp>
        <p:nvSpPr>
          <p:cNvPr id="14" name="Line Callout 2 13"/>
          <p:cNvSpPr/>
          <p:nvPr/>
        </p:nvSpPr>
        <p:spPr>
          <a:xfrm flipH="1">
            <a:off x="8292353" y="1300466"/>
            <a:ext cx="2317846" cy="8239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271"/>
              <a:gd name="adj6" fmla="val -166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i="1" dirty="0"/>
              <a:t>Oluşturulan versiyonları görmek için bu komut kullanılır</a:t>
            </a:r>
          </a:p>
        </p:txBody>
      </p:sp>
    </p:spTree>
    <p:extLst>
      <p:ext uri="{BB962C8B-B14F-4D97-AF65-F5344CB8AC3E}">
        <p14:creationId xmlns:p14="http://schemas.microsoft.com/office/powerpoint/2010/main" val="872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013AEF-6B71-4CBE-8177-952439DBE2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F013AEF-6B71-4CBE-8177-952439DBE2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96C1C1-3B50-4882-85E7-02A6ED20E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896C1C1-3B50-4882-85E7-02A6ED20E8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055A2D-D67D-481E-8575-45B01A0DA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7055A2D-D67D-481E-8575-45B01A0DA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A756D9-84D6-42DC-9A96-32F44C106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3EA756D9-84D6-42DC-9A96-32F44C106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8" grpId="0" animBg="1"/>
      <p:bldP spid="9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C08E2F-2650-4CF7-8668-AD33AE50B681}"/>
              </a:ext>
            </a:extLst>
          </p:cNvPr>
          <p:cNvSpPr txBox="1">
            <a:spLocks/>
          </p:cNvSpPr>
          <p:nvPr/>
        </p:nvSpPr>
        <p:spPr>
          <a:xfrm>
            <a:off x="504826" y="2897188"/>
            <a:ext cx="11084197" cy="53181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b="0" dirty="0"/>
              <a:t>Bir versiyon içinde, hangi değişikliklerin olduğunu görmek için kullanır.</a:t>
            </a:r>
          </a:p>
          <a:p>
            <a:pPr algn="ctr"/>
            <a:endParaRPr lang="tr-TR" sz="2000" b="0" dirty="0"/>
          </a:p>
          <a:p>
            <a:pPr algn="ctr"/>
            <a:endParaRPr lang="tr-TR" sz="2000" b="0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FED95A3D-38F3-477A-B669-5216F2CBDB7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Versiyon detaylarını görme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126573D0-3862-4FC2-A7EE-D361C76847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78171" y="4208590"/>
            <a:ext cx="5020376" cy="202910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BF696BD-83AE-49A1-957A-ABF8F4198AE9}"/>
              </a:ext>
            </a:extLst>
          </p:cNvPr>
          <p:cNvGrpSpPr/>
          <p:nvPr/>
        </p:nvGrpSpPr>
        <p:grpSpPr>
          <a:xfrm>
            <a:off x="4415185" y="1992928"/>
            <a:ext cx="3361630" cy="725873"/>
            <a:chOff x="3838575" y="1992928"/>
            <a:chExt cx="3361630" cy="7258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EDA974-9759-4A9D-8826-C3E527399E41}"/>
                </a:ext>
              </a:extLst>
            </p:cNvPr>
            <p:cNvSpPr txBox="1"/>
            <p:nvPr/>
          </p:nvSpPr>
          <p:spPr>
            <a:xfrm>
              <a:off x="4201561" y="1992928"/>
              <a:ext cx="26356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4000" dirty="0">
                  <a:latin typeface="+mj-lt"/>
                </a:rPr>
                <a:t>git </a:t>
              </a:r>
              <a:r>
                <a:rPr lang="tr-TR" sz="4000" dirty="0" err="1">
                  <a:latin typeface="+mj-lt"/>
                </a:rPr>
                <a:t>show</a:t>
              </a:r>
              <a:endParaRPr lang="tr-TR" sz="4000" dirty="0">
                <a:latin typeface="+mj-lt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C47BA8-D234-431C-A752-F6ACF8AD6B64}"/>
                </a:ext>
              </a:extLst>
            </p:cNvPr>
            <p:cNvCxnSpPr/>
            <p:nvPr/>
          </p:nvCxnSpPr>
          <p:spPr>
            <a:xfrm>
              <a:off x="3838575" y="2038317"/>
              <a:ext cx="0" cy="680484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EC81E2-20F1-489A-B474-037835D20C43}"/>
                </a:ext>
              </a:extLst>
            </p:cNvPr>
            <p:cNvCxnSpPr/>
            <p:nvPr/>
          </p:nvCxnSpPr>
          <p:spPr>
            <a:xfrm>
              <a:off x="7200205" y="1997526"/>
              <a:ext cx="0" cy="680484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900ECAB-ED32-45E4-BDD6-C7E816B0A50E}"/>
              </a:ext>
            </a:extLst>
          </p:cNvPr>
          <p:cNvSpPr txBox="1"/>
          <p:nvPr/>
        </p:nvSpPr>
        <p:spPr>
          <a:xfrm>
            <a:off x="3885299" y="3481909"/>
            <a:ext cx="442140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tr-TR" sz="1800" dirty="0"/>
              <a:t>git </a:t>
            </a:r>
            <a:r>
              <a:rPr lang="tr-TR" sz="1800" dirty="0" err="1"/>
              <a:t>show</a:t>
            </a:r>
            <a:r>
              <a:rPr lang="tr-TR" sz="1800" dirty="0"/>
              <a:t> </a:t>
            </a:r>
            <a:r>
              <a:rPr lang="tr-TR" sz="1800" i="1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tr-TR" sz="1800" i="1" dirty="0" err="1">
                <a:solidFill>
                  <a:schemeClr val="accent5">
                    <a:lumMod val="75000"/>
                  </a:schemeClr>
                </a:solidFill>
              </a:rPr>
              <a:t>hash</a:t>
            </a:r>
            <a:r>
              <a:rPr lang="tr-TR" sz="1800" i="1" dirty="0">
                <a:solidFill>
                  <a:schemeClr val="accent5">
                    <a:lumMod val="75000"/>
                  </a:schemeClr>
                </a:solidFill>
              </a:rPr>
              <a:t> kodun ilk 7 karakteri]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822E162-9AFB-439C-B669-2E50F75C718D}"/>
              </a:ext>
            </a:extLst>
          </p:cNvPr>
          <p:cNvSpPr/>
          <p:nvPr/>
        </p:nvSpPr>
        <p:spPr>
          <a:xfrm>
            <a:off x="2274786" y="4610959"/>
            <a:ext cx="2171700" cy="104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  <a:r>
              <a:rPr lang="tr-TR" sz="1800" dirty="0"/>
              <a:t>it </a:t>
            </a:r>
            <a:r>
              <a:rPr lang="tr-TR" sz="1800" dirty="0" err="1"/>
              <a:t>log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6171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4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etin kutusu 16">
            <a:extLst>
              <a:ext uri="{FF2B5EF4-FFF2-40B4-BE49-F238E27FC236}">
                <a16:creationId xmlns:a16="http://schemas.microsoft.com/office/drawing/2014/main" id="{F690BF20-49D3-44C5-88EC-14A366E790FE}"/>
              </a:ext>
            </a:extLst>
          </p:cNvPr>
          <p:cNvSpPr txBox="1"/>
          <p:nvPr/>
        </p:nvSpPr>
        <p:spPr>
          <a:xfrm>
            <a:off x="413764" y="5030497"/>
            <a:ext cx="5181600" cy="133592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80000" rtlCol="0">
            <a:spAutoFit/>
          </a:bodyPr>
          <a:lstStyle>
            <a:defPPr>
              <a:defRPr lang="en-US"/>
            </a:defPPr>
            <a:lvl1pPr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tr-TR" dirty="0"/>
              <a:t>git </a:t>
            </a:r>
            <a:r>
              <a:rPr lang="tr-TR" dirty="0" err="1"/>
              <a:t>status</a:t>
            </a:r>
            <a:endParaRPr lang="tr-TR" dirty="0"/>
          </a:p>
          <a:p>
            <a:r>
              <a:rPr lang="tr-TR" dirty="0"/>
              <a:t>git </a:t>
            </a:r>
            <a:r>
              <a:rPr lang="tr-TR" dirty="0" err="1"/>
              <a:t>log</a:t>
            </a:r>
            <a:endParaRPr lang="tr-TR" dirty="0"/>
          </a:p>
          <a:p>
            <a:r>
              <a:rPr lang="tr-TR" dirty="0"/>
              <a:t>git </a:t>
            </a:r>
            <a:r>
              <a:rPr lang="tr-TR" dirty="0" err="1"/>
              <a:t>show</a:t>
            </a:r>
            <a:r>
              <a:rPr lang="tr-TR" dirty="0"/>
              <a:t> [</a:t>
            </a:r>
            <a:r>
              <a:rPr lang="tr-TR" dirty="0" err="1"/>
              <a:t>hash_kodu</a:t>
            </a:r>
            <a:r>
              <a:rPr lang="tr-TR" dirty="0"/>
              <a:t>]</a:t>
            </a:r>
          </a:p>
          <a:p>
            <a:endParaRPr lang="tr-TR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A60878A-7150-413C-B916-15CFC571F30A}"/>
              </a:ext>
            </a:extLst>
          </p:cNvPr>
          <p:cNvSpPr txBox="1"/>
          <p:nvPr/>
        </p:nvSpPr>
        <p:spPr>
          <a:xfrm>
            <a:off x="439784" y="2300585"/>
            <a:ext cx="5181600" cy="1058921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180000" rtlCol="0">
            <a:spAutoFit/>
          </a:bodyPr>
          <a:lstStyle/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–m "versiyon metni"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3764" y="4518041"/>
            <a:ext cx="5190254" cy="60089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Yardımcı komutlar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37BB4693-76B7-482F-B37F-88868376CB4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Versiyon oluşturmak için kodlar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9784" y="1776729"/>
            <a:ext cx="5190202" cy="60089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Ana komutlar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570617" y="1404237"/>
            <a:ext cx="4572000" cy="711946"/>
          </a:xfrm>
          <a:prstGeom prst="borderCallout2">
            <a:avLst>
              <a:gd name="adj1" fmla="val 24501"/>
              <a:gd name="adj2" fmla="val 921"/>
              <a:gd name="adj3" fmla="val 165137"/>
              <a:gd name="adj4" fmla="val -13834"/>
              <a:gd name="adj5" fmla="val 167584"/>
              <a:gd name="adj6" fmla="val -104531"/>
            </a:avLst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Repo oluşturur. Her projede en başta bir kere kullanılır.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6570617" y="2256599"/>
            <a:ext cx="4572000" cy="711946"/>
          </a:xfrm>
          <a:prstGeom prst="borderCallout2">
            <a:avLst>
              <a:gd name="adj1" fmla="val 45588"/>
              <a:gd name="adj2" fmla="val -273"/>
              <a:gd name="adj3" fmla="val 94697"/>
              <a:gd name="adj4" fmla="val -12508"/>
              <a:gd name="adj5" fmla="val 93539"/>
              <a:gd name="adj6" fmla="val -101578"/>
            </a:avLst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Dosyaları staging area ya gönderir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6570617" y="3112237"/>
            <a:ext cx="4572000" cy="711946"/>
          </a:xfrm>
          <a:prstGeom prst="borderCallout2">
            <a:avLst>
              <a:gd name="adj1" fmla="val 47505"/>
              <a:gd name="adj2" fmla="val -273"/>
              <a:gd name="adj3" fmla="val 11602"/>
              <a:gd name="adj4" fmla="val -11925"/>
              <a:gd name="adj5" fmla="val 7145"/>
              <a:gd name="adj6" fmla="val -39516"/>
            </a:avLst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Versiyon oluşturur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6570617" y="4241204"/>
            <a:ext cx="4572000" cy="711946"/>
          </a:xfrm>
          <a:prstGeom prst="borderCallout2">
            <a:avLst>
              <a:gd name="adj1" fmla="val 53255"/>
              <a:gd name="adj2" fmla="val 25"/>
              <a:gd name="adj3" fmla="val 156031"/>
              <a:gd name="adj4" fmla="val -14184"/>
              <a:gd name="adj5" fmla="val 152035"/>
              <a:gd name="adj6" fmla="val -99603"/>
            </a:avLst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Genel durum ile ilgili bilgi verir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6570617" y="5030497"/>
            <a:ext cx="4572000" cy="711946"/>
          </a:xfrm>
          <a:prstGeom prst="borderCallout2">
            <a:avLst>
              <a:gd name="adj1" fmla="val 51338"/>
              <a:gd name="adj2" fmla="val 25"/>
              <a:gd name="adj3" fmla="val 88368"/>
              <a:gd name="adj4" fmla="val -15174"/>
              <a:gd name="adj5" fmla="val 86915"/>
              <a:gd name="adj6" fmla="val -107660"/>
            </a:avLst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Versiyonların listesini verir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6570617" y="5819790"/>
            <a:ext cx="4572000" cy="711946"/>
          </a:xfrm>
          <a:prstGeom prst="borderCallout2">
            <a:avLst>
              <a:gd name="adj1" fmla="val 51338"/>
              <a:gd name="adj2" fmla="val 25"/>
              <a:gd name="adj3" fmla="val 18750"/>
              <a:gd name="adj4" fmla="val -11294"/>
              <a:gd name="adj5" fmla="val 17962"/>
              <a:gd name="adj6" fmla="val -70746"/>
            </a:avLst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Versiyondaki değişiklikleri gösterir </a:t>
            </a:r>
          </a:p>
        </p:txBody>
      </p:sp>
    </p:spTree>
    <p:extLst>
      <p:ext uri="{BB962C8B-B14F-4D97-AF65-F5344CB8AC3E}">
        <p14:creationId xmlns:p14="http://schemas.microsoft.com/office/powerpoint/2010/main" val="1329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6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48512" y="1599348"/>
            <a:ext cx="3763272" cy="4708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LOCALE  REPOSITORY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62532" y="2334313"/>
            <a:ext cx="3096555" cy="3536784"/>
          </a:xfrm>
          <a:prstGeom prst="roundRect">
            <a:avLst>
              <a:gd name="adj" fmla="val 512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Commit Store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CBAF7E26-C761-4624-B46D-1B270B367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2285"/>
            <a:ext cx="5181600" cy="1849258"/>
          </a:xfrm>
          <a:effectLst/>
        </p:spPr>
        <p:txBody>
          <a:bodyPr anchor="t"/>
          <a:lstStyle/>
          <a:p>
            <a:r>
              <a:rPr lang="tr-TR" sz="1800" dirty="0"/>
              <a:t>Bir repo içinde birden fazla </a:t>
            </a:r>
            <a:r>
              <a:rPr lang="tr-TR" sz="1800" dirty="0" err="1"/>
              <a:t>commit</a:t>
            </a:r>
            <a:r>
              <a:rPr lang="tr-TR" sz="1800" dirty="0"/>
              <a:t> olabilir. Bunlardan en son alınan </a:t>
            </a:r>
            <a:r>
              <a:rPr lang="tr-TR" sz="1800" dirty="0" err="1"/>
              <a:t>commit</a:t>
            </a:r>
            <a:r>
              <a:rPr lang="tr-TR" sz="1800" dirty="0"/>
              <a:t>’ e </a:t>
            </a:r>
            <a:r>
              <a:rPr lang="tr-TR" sz="1800" b="1" dirty="0"/>
              <a:t>HEAD</a:t>
            </a:r>
            <a:r>
              <a:rPr lang="tr-TR" sz="1800" dirty="0"/>
              <a:t> denir.</a:t>
            </a:r>
          </a:p>
          <a:p>
            <a:r>
              <a:rPr lang="tr-TR" sz="1800" dirty="0"/>
              <a:t>Bu HEAD değiştirildiğinde önceki versiyonlara dönüş yapılabilir.</a:t>
            </a:r>
          </a:p>
          <a:p>
            <a:endParaRPr lang="tr-TR" dirty="0"/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34C6100D-305D-4C7E-8E96-887BAD1BE04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&amp; </a:t>
            </a:r>
            <a:r>
              <a:rPr lang="tr-TR" dirty="0" err="1"/>
              <a:t>Head</a:t>
            </a:r>
            <a:endParaRPr lang="tr-TR" dirty="0"/>
          </a:p>
        </p:txBody>
      </p:sp>
      <p:sp>
        <p:nvSpPr>
          <p:cNvPr id="17" name="Rounded Rectangle 16"/>
          <p:cNvSpPr/>
          <p:nvPr/>
        </p:nvSpPr>
        <p:spPr>
          <a:xfrm>
            <a:off x="2274978" y="2949674"/>
            <a:ext cx="2286000" cy="4959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Commit 32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93914" y="3608692"/>
            <a:ext cx="2286000" cy="495914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Commit 31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293914" y="4267710"/>
            <a:ext cx="2286000" cy="495914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Commit 30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93914" y="4899595"/>
            <a:ext cx="2286000" cy="495914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Commit 29</a:t>
            </a:r>
          </a:p>
        </p:txBody>
      </p:sp>
      <p:sp>
        <p:nvSpPr>
          <p:cNvPr id="5" name="Right Arrow 4"/>
          <p:cNvSpPr/>
          <p:nvPr/>
        </p:nvSpPr>
        <p:spPr>
          <a:xfrm flipH="1">
            <a:off x="4723264" y="2699087"/>
            <a:ext cx="1296537" cy="9970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HEAD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23" y="3885041"/>
            <a:ext cx="5181599" cy="2029108"/>
          </a:xfrm>
          <a:prstGeom prst="rect">
            <a:avLst/>
          </a:prstGeom>
        </p:spPr>
      </p:pic>
      <p:sp>
        <p:nvSpPr>
          <p:cNvPr id="13" name="Right Arrow 4">
            <a:extLst>
              <a:ext uri="{FF2B5EF4-FFF2-40B4-BE49-F238E27FC236}">
                <a16:creationId xmlns:a16="http://schemas.microsoft.com/office/drawing/2014/main" id="{4BF0F8AC-307C-409F-BD97-4CCF7180BF4A}"/>
              </a:ext>
            </a:extLst>
          </p:cNvPr>
          <p:cNvSpPr/>
          <p:nvPr/>
        </p:nvSpPr>
        <p:spPr>
          <a:xfrm rot="5400000" flipH="1">
            <a:off x="10419897" y="4440843"/>
            <a:ext cx="1296537" cy="9970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407258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8" grpId="0" uiExpand="1" build="p"/>
      <p:bldP spid="17" grpId="0" animBg="1"/>
      <p:bldP spid="22" grpId="0" animBg="1"/>
      <p:bldP spid="23" grpId="0" animBg="1"/>
      <p:bldP spid="14" grpId="0" animBg="1"/>
      <p:bldP spid="5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A06B6914-A6CF-41FC-9241-85D42FD56C6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Komutlar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195455873"/>
              </p:ext>
            </p:extLst>
          </p:nvPr>
        </p:nvGraphicFramePr>
        <p:xfrm>
          <a:off x="661988" y="1743075"/>
          <a:ext cx="10985498" cy="4646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094">
                  <a:extLst>
                    <a:ext uri="{9D8B030D-6E8A-4147-A177-3AD203B41FA5}">
                      <a16:colId xmlns:a16="http://schemas.microsoft.com/office/drawing/2014/main" val="1948593976"/>
                    </a:ext>
                  </a:extLst>
                </a:gridCol>
                <a:gridCol w="3494510">
                  <a:extLst>
                    <a:ext uri="{9D8B030D-6E8A-4147-A177-3AD203B41FA5}">
                      <a16:colId xmlns:a16="http://schemas.microsoft.com/office/drawing/2014/main" val="2866406332"/>
                    </a:ext>
                  </a:extLst>
                </a:gridCol>
                <a:gridCol w="3067894">
                  <a:extLst>
                    <a:ext uri="{9D8B030D-6E8A-4147-A177-3AD203B41FA5}">
                      <a16:colId xmlns:a16="http://schemas.microsoft.com/office/drawing/2014/main" val="3211406966"/>
                    </a:ext>
                  </a:extLst>
                </a:gridCol>
              </a:tblGrid>
              <a:tr h="422447">
                <a:tc>
                  <a:txBody>
                    <a:bodyPr/>
                    <a:lstStyle/>
                    <a:p>
                      <a:pPr algn="ctr"/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99385"/>
                  </a:ext>
                </a:extLst>
              </a:tr>
              <a:tr h="422447">
                <a:tc>
                  <a:txBody>
                    <a:bodyPr/>
                    <a:lstStyle/>
                    <a:p>
                      <a:pPr algn="l"/>
                      <a:r>
                        <a:rPr lang="tr-TR" b="1" dirty="0"/>
                        <a:t>Uygulama</a:t>
                      </a:r>
                      <a:r>
                        <a:rPr lang="tr-TR" b="1" baseline="0" dirty="0"/>
                        <a:t> adı</a:t>
                      </a:r>
                      <a:endParaRPr lang="tr-TR" b="1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Komut İstemi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Terminal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090512"/>
                  </a:ext>
                </a:extLst>
              </a:tr>
              <a:tr h="422447">
                <a:tc>
                  <a:txBody>
                    <a:bodyPr/>
                    <a:lstStyle/>
                    <a:p>
                      <a:pPr algn="l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Konum değiştirme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/>
                        <a:t>cd | cd .. | cd/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384215"/>
                  </a:ext>
                </a:extLst>
              </a:tr>
              <a:tr h="422447">
                <a:tc>
                  <a:txBody>
                    <a:bodyPr/>
                    <a:lstStyle/>
                    <a:p>
                      <a:pPr algn="l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Listeleme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63134"/>
                  </a:ext>
                </a:extLst>
              </a:tr>
              <a:tr h="422447">
                <a:tc>
                  <a:txBody>
                    <a:bodyPr/>
                    <a:lstStyle/>
                    <a:p>
                      <a:pPr algn="l"/>
                      <a:r>
                        <a:rPr lang="tr-TR" dirty="0">
                          <a:solidFill>
                            <a:srgbClr val="FF0000"/>
                          </a:solidFill>
                        </a:rPr>
                        <a:t>Ekran temizleme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cls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10640"/>
                  </a:ext>
                </a:extLst>
              </a:tr>
              <a:tr h="422447">
                <a:tc>
                  <a:txBody>
                    <a:bodyPr/>
                    <a:lstStyle/>
                    <a:p>
                      <a:pPr algn="l"/>
                      <a:r>
                        <a:rPr lang="tr-TR" dirty="0"/>
                        <a:t>Klasör oluşturma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/>
                        <a:t>mkdir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49153"/>
                  </a:ext>
                </a:extLst>
              </a:tr>
              <a:tr h="422447">
                <a:tc>
                  <a:txBody>
                    <a:bodyPr/>
                    <a:lstStyle/>
                    <a:p>
                      <a:pPr algn="l"/>
                      <a:r>
                        <a:rPr lang="tr-TR" dirty="0"/>
                        <a:t>Klasör silme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/>
                        <a:t>rmdir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20423"/>
                  </a:ext>
                </a:extLst>
              </a:tr>
              <a:tr h="422447">
                <a:tc>
                  <a:txBody>
                    <a:bodyPr/>
                    <a:lstStyle/>
                    <a:p>
                      <a:pPr algn="l"/>
                      <a:r>
                        <a:rPr lang="tr-TR" dirty="0"/>
                        <a:t>Dosya oluşturma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/>
                        <a:t>echo merhaba &gt; dosya.txt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167616"/>
                  </a:ext>
                </a:extLst>
              </a:tr>
              <a:tr h="422447">
                <a:tc>
                  <a:txBody>
                    <a:bodyPr/>
                    <a:lstStyle/>
                    <a:p>
                      <a:pPr algn="l"/>
                      <a:r>
                        <a:rPr lang="tr-TR" dirty="0"/>
                        <a:t>Dosyanın</a:t>
                      </a:r>
                      <a:r>
                        <a:rPr lang="tr-TR" baseline="0" dirty="0"/>
                        <a:t> içini görme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97587"/>
                  </a:ext>
                </a:extLst>
              </a:tr>
              <a:tr h="422447">
                <a:tc>
                  <a:txBody>
                    <a:bodyPr/>
                    <a:lstStyle/>
                    <a:p>
                      <a:pPr algn="l"/>
                      <a:r>
                        <a:rPr lang="tr-TR" dirty="0"/>
                        <a:t>Dosya silme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43649"/>
                  </a:ext>
                </a:extLst>
              </a:tr>
              <a:tr h="422447">
                <a:tc>
                  <a:txBody>
                    <a:bodyPr/>
                    <a:lstStyle/>
                    <a:p>
                      <a:pPr algn="l"/>
                      <a:r>
                        <a:rPr lang="tr-TR" dirty="0"/>
                        <a:t>Klasör ve dosya ismi değiştirme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0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95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CB86763-1FE1-4A32-BE34-B3242DB38D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Değişiklikleri iptal etmek</a:t>
            </a:r>
          </a:p>
        </p:txBody>
      </p:sp>
      <p:graphicFrame>
        <p:nvGraphicFramePr>
          <p:cNvPr id="2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836804054"/>
              </p:ext>
            </p:extLst>
          </p:nvPr>
        </p:nvGraphicFramePr>
        <p:xfrm>
          <a:off x="762002" y="1257625"/>
          <a:ext cx="10985500" cy="477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ED2BFA8-288F-45AF-BE9E-FA63208CC7CE}"/>
              </a:ext>
            </a:extLst>
          </p:cNvPr>
          <p:cNvGrpSpPr/>
          <p:nvPr/>
        </p:nvGrpSpPr>
        <p:grpSpPr>
          <a:xfrm>
            <a:off x="814049" y="4170261"/>
            <a:ext cx="3143997" cy="698318"/>
            <a:chOff x="814049" y="4170261"/>
            <a:chExt cx="3143997" cy="698318"/>
          </a:xfrm>
        </p:grpSpPr>
        <p:sp>
          <p:nvSpPr>
            <p:cNvPr id="11" name="Rounded Rectangle 10"/>
            <p:cNvSpPr/>
            <p:nvPr/>
          </p:nvSpPr>
          <p:spPr>
            <a:xfrm>
              <a:off x="814050" y="4170261"/>
              <a:ext cx="3143996" cy="6792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git restore </a:t>
              </a:r>
              <a:r>
                <a:rPr lang="tr-TR" i="1" dirty="0">
                  <a:solidFill>
                    <a:srgbClr val="FFFF00"/>
                  </a:solidFill>
                </a:rPr>
                <a:t>[dosya]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14049" y="4695553"/>
              <a:ext cx="3143997" cy="173026"/>
            </a:xfrm>
            <a:prstGeom prst="round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Tek bir dosyayı iptal eder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CAD57B-3BD2-49FA-971D-5C08F9C28DD6}"/>
              </a:ext>
            </a:extLst>
          </p:cNvPr>
          <p:cNvGrpSpPr/>
          <p:nvPr/>
        </p:nvGrpSpPr>
        <p:grpSpPr>
          <a:xfrm>
            <a:off x="814048" y="4980159"/>
            <a:ext cx="3143998" cy="689121"/>
            <a:chOff x="814048" y="4980159"/>
            <a:chExt cx="3143998" cy="689121"/>
          </a:xfrm>
        </p:grpSpPr>
        <p:sp>
          <p:nvSpPr>
            <p:cNvPr id="25" name="Rounded Rectangle 24"/>
            <p:cNvSpPr/>
            <p:nvPr/>
          </p:nvSpPr>
          <p:spPr>
            <a:xfrm>
              <a:off x="814050" y="4980159"/>
              <a:ext cx="3143996" cy="6792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/>
                <a:t>git restore .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14048" y="5496254"/>
              <a:ext cx="3143997" cy="173026"/>
            </a:xfrm>
            <a:prstGeom prst="round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Tüm dosyaları iptal eder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35483B9-B4D4-40C0-AB02-4736930CE784}"/>
              </a:ext>
            </a:extLst>
          </p:cNvPr>
          <p:cNvGrpSpPr/>
          <p:nvPr/>
        </p:nvGrpSpPr>
        <p:grpSpPr>
          <a:xfrm>
            <a:off x="8504559" y="4170261"/>
            <a:ext cx="3175121" cy="701420"/>
            <a:chOff x="8504559" y="4170261"/>
            <a:chExt cx="3175121" cy="701420"/>
          </a:xfrm>
        </p:grpSpPr>
        <p:sp>
          <p:nvSpPr>
            <p:cNvPr id="29" name="Rounded Rectangle 28"/>
            <p:cNvSpPr/>
            <p:nvPr/>
          </p:nvSpPr>
          <p:spPr>
            <a:xfrm>
              <a:off x="8504559" y="4170261"/>
              <a:ext cx="3175121" cy="6792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/>
                <a:t>git checkout </a:t>
              </a:r>
              <a:r>
                <a:rPr lang="tr-TR" sz="1600" dirty="0">
                  <a:solidFill>
                    <a:srgbClr val="FFFF00"/>
                  </a:solidFill>
                </a:rPr>
                <a:t>[hash] [dosya]</a:t>
              </a:r>
              <a:endParaRPr lang="tr-TR" sz="1600" i="1" dirty="0">
                <a:solidFill>
                  <a:srgbClr val="FFFF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504559" y="4708286"/>
              <a:ext cx="3175121" cy="163395"/>
            </a:xfrm>
            <a:prstGeom prst="round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</a:rPr>
                <a:t>Dosya,hash ile belirtilen versiyona döner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820365-385F-4A64-B132-66501A4D008A}"/>
              </a:ext>
            </a:extLst>
          </p:cNvPr>
          <p:cNvGrpSpPr/>
          <p:nvPr/>
        </p:nvGrpSpPr>
        <p:grpSpPr>
          <a:xfrm>
            <a:off x="8504559" y="4980159"/>
            <a:ext cx="3175121" cy="689120"/>
            <a:chOff x="8504559" y="4980159"/>
            <a:chExt cx="3175121" cy="689120"/>
          </a:xfrm>
        </p:grpSpPr>
        <p:sp>
          <p:nvSpPr>
            <p:cNvPr id="30" name="Rounded Rectangle 29"/>
            <p:cNvSpPr/>
            <p:nvPr/>
          </p:nvSpPr>
          <p:spPr>
            <a:xfrm>
              <a:off x="8504559" y="4980159"/>
              <a:ext cx="3175121" cy="6792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/>
                <a:t>git checkout </a:t>
              </a:r>
              <a:r>
                <a:rPr lang="tr-TR" sz="1600" dirty="0">
                  <a:solidFill>
                    <a:srgbClr val="FFFF00"/>
                  </a:solidFill>
                </a:rPr>
                <a:t>[hash]</a:t>
              </a:r>
              <a:r>
                <a:rPr lang="tr-TR" sz="1600" dirty="0"/>
                <a:t> </a:t>
              </a:r>
              <a:r>
                <a:rPr lang="tr-TR" sz="1600" dirty="0">
                  <a:solidFill>
                    <a:srgbClr val="FFFF00"/>
                  </a:solidFill>
                </a:rPr>
                <a:t>.</a:t>
              </a:r>
              <a:endParaRPr lang="tr-TR" sz="1600" i="1" dirty="0">
                <a:solidFill>
                  <a:srgbClr val="FFFF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504559" y="5505884"/>
              <a:ext cx="3175121" cy="163395"/>
            </a:xfrm>
            <a:prstGeom prst="round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Hash değeri verilen versiyona döner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9D80E4-58EB-44B1-8B31-661207146DB6}"/>
              </a:ext>
            </a:extLst>
          </p:cNvPr>
          <p:cNvGrpSpPr/>
          <p:nvPr/>
        </p:nvGrpSpPr>
        <p:grpSpPr>
          <a:xfrm>
            <a:off x="798485" y="5803120"/>
            <a:ext cx="7038259" cy="679268"/>
            <a:chOff x="798485" y="5803120"/>
            <a:chExt cx="7038259" cy="679268"/>
          </a:xfrm>
        </p:grpSpPr>
        <p:sp>
          <p:nvSpPr>
            <p:cNvPr id="28" name="Rounded Rectangle 27"/>
            <p:cNvSpPr/>
            <p:nvPr/>
          </p:nvSpPr>
          <p:spPr>
            <a:xfrm>
              <a:off x="814049" y="5803120"/>
              <a:ext cx="7022373" cy="6792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/>
                <a:t>git reset --hard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98485" y="6318993"/>
              <a:ext cx="7038259" cy="163395"/>
            </a:xfrm>
            <a:prstGeom prst="round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Working space deki değişiklikleri iptal eder, staging area yı boşaltır.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E1127-0FD8-45E7-83E6-3361E77B2C8A}"/>
              </a:ext>
            </a:extLst>
          </p:cNvPr>
          <p:cNvGrpSpPr/>
          <p:nvPr/>
        </p:nvGrpSpPr>
        <p:grpSpPr>
          <a:xfrm>
            <a:off x="4376497" y="4170261"/>
            <a:ext cx="3459925" cy="695107"/>
            <a:chOff x="4376497" y="4170261"/>
            <a:chExt cx="3459925" cy="6951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4C58800-2053-4BE6-B026-9B6710F2F452}"/>
                </a:ext>
              </a:extLst>
            </p:cNvPr>
            <p:cNvGrpSpPr/>
            <p:nvPr/>
          </p:nvGrpSpPr>
          <p:grpSpPr>
            <a:xfrm>
              <a:off x="4661301" y="4170261"/>
              <a:ext cx="3175121" cy="695107"/>
              <a:chOff x="4661301" y="4170261"/>
              <a:chExt cx="3175121" cy="69510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661301" y="4170261"/>
                <a:ext cx="3175121" cy="6792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git restore --staged </a:t>
                </a:r>
                <a:r>
                  <a:rPr lang="tr-TR" sz="1600" i="1" dirty="0">
                    <a:solidFill>
                      <a:srgbClr val="FFFF00"/>
                    </a:solidFill>
                  </a:rPr>
                  <a:t>[dosya]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661301" y="4701973"/>
                <a:ext cx="3175121" cy="163395"/>
              </a:xfrm>
              <a:prstGeom prst="round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>
                    <a:solidFill>
                      <a:schemeClr val="tx1"/>
                    </a:solidFill>
                  </a:rPr>
                  <a:t>Tek bir dosyayı iptal eder</a:t>
                </a:r>
              </a:p>
            </p:txBody>
          </p:sp>
        </p:grpSp>
        <p:sp>
          <p:nvSpPr>
            <p:cNvPr id="4" name="Right Arrow 3"/>
            <p:cNvSpPr/>
            <p:nvPr/>
          </p:nvSpPr>
          <p:spPr>
            <a:xfrm rot="10800000">
              <a:off x="4376497" y="4287150"/>
              <a:ext cx="395785" cy="35016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B0A19A-8BE5-47E8-8FF4-646189C29979}"/>
              </a:ext>
            </a:extLst>
          </p:cNvPr>
          <p:cNvGrpSpPr/>
          <p:nvPr/>
        </p:nvGrpSpPr>
        <p:grpSpPr>
          <a:xfrm>
            <a:off x="4401160" y="4980159"/>
            <a:ext cx="3435263" cy="689120"/>
            <a:chOff x="4401160" y="4980159"/>
            <a:chExt cx="3435263" cy="6891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6F769F-1097-454E-9BE7-71AF5DE309B8}"/>
                </a:ext>
              </a:extLst>
            </p:cNvPr>
            <p:cNvGrpSpPr/>
            <p:nvPr/>
          </p:nvGrpSpPr>
          <p:grpSpPr>
            <a:xfrm>
              <a:off x="4661301" y="4980159"/>
              <a:ext cx="3175122" cy="689120"/>
              <a:chOff x="4661301" y="4980159"/>
              <a:chExt cx="3175122" cy="689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661301" y="4980159"/>
                <a:ext cx="3175121" cy="6792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/>
                  <a:t>git restore –staged .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661301" y="5489610"/>
                <a:ext cx="3175122" cy="179669"/>
              </a:xfrm>
              <a:prstGeom prst="round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>
                    <a:solidFill>
                      <a:schemeClr val="tx1"/>
                    </a:solidFill>
                  </a:rPr>
                  <a:t>Tüm dosyaları iptal eder</a:t>
                </a:r>
              </a:p>
            </p:txBody>
          </p:sp>
        </p:grpSp>
        <p:sp>
          <p:nvSpPr>
            <p:cNvPr id="20" name="Right Arrow 19"/>
            <p:cNvSpPr/>
            <p:nvPr/>
          </p:nvSpPr>
          <p:spPr>
            <a:xfrm rot="10800000">
              <a:off x="4401160" y="5094064"/>
              <a:ext cx="395785" cy="350163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56827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9F013AEF-6B71-4CBE-8177-952439DBE2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graphicEl>
                                              <a:dgm id="{9F013AEF-6B71-4CBE-8177-952439DBE2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A896C1C1-3B50-4882-85E7-02A6ED20E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graphicEl>
                                              <a:dgm id="{A896C1C1-3B50-4882-85E7-02A6ED20E8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7055A2D-D67D-481E-8575-45B01A0DA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graphicEl>
                                              <a:dgm id="{E7055A2D-D67D-481E-8575-45B01A0DA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EA756D9-84D6-42DC-9A96-32F44C106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graphicEl>
                                              <a:dgm id="{3EA756D9-84D6-42DC-9A96-32F44C106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15503" y="2602747"/>
            <a:ext cx="1898310" cy="3104012"/>
          </a:xfrm>
          <a:prstGeom prst="roundRect">
            <a:avLst>
              <a:gd name="adj" fmla="val 512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1400" b="1" dirty="0">
                <a:solidFill>
                  <a:schemeClr val="tx1"/>
                </a:solidFill>
              </a:rPr>
              <a:t>Commits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59869759-1BB7-443B-9E15-FF074CECAF2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Önceki versiyonlara dönmek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519080" y="2937657"/>
            <a:ext cx="1504993" cy="37343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Commit 32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519080" y="3504363"/>
            <a:ext cx="1504993" cy="373431"/>
          </a:xfrm>
          <a:prstGeom prst="roundRect">
            <a:avLst/>
          </a:prstGeom>
          <a:solidFill>
            <a:srgbClr val="4A4A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Commit 31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519080" y="4074911"/>
            <a:ext cx="1504993" cy="37343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Commit 30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19080" y="4639743"/>
            <a:ext cx="1504993" cy="37343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Commit 29</a:t>
            </a:r>
          </a:p>
        </p:txBody>
      </p:sp>
      <p:sp>
        <p:nvSpPr>
          <p:cNvPr id="5" name="Right Arrow 4"/>
          <p:cNvSpPr/>
          <p:nvPr/>
        </p:nvSpPr>
        <p:spPr>
          <a:xfrm flipH="1">
            <a:off x="4084540" y="2872949"/>
            <a:ext cx="789772" cy="5465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4108" y="1548716"/>
            <a:ext cx="3975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1.Yöntem: CHECKOUT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54" y="1429544"/>
            <a:ext cx="2197290" cy="64239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11362BE-00AA-420B-A5D0-ED70F3F0D16A}"/>
              </a:ext>
            </a:extLst>
          </p:cNvPr>
          <p:cNvGrpSpPr/>
          <p:nvPr/>
        </p:nvGrpSpPr>
        <p:grpSpPr>
          <a:xfrm>
            <a:off x="5791199" y="2602747"/>
            <a:ext cx="5591175" cy="958196"/>
            <a:chOff x="4191000" y="2658169"/>
            <a:chExt cx="4070144" cy="95819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FA3D839-5BE1-476F-B37E-C1FB810FE7AF}"/>
                </a:ext>
              </a:extLst>
            </p:cNvPr>
            <p:cNvSpPr/>
            <p:nvPr/>
          </p:nvSpPr>
          <p:spPr>
            <a:xfrm>
              <a:off x="4191000" y="2658169"/>
              <a:ext cx="4070144" cy="9581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381184F-1AE8-4F0E-89B9-39B6CB567EB8}"/>
                </a:ext>
              </a:extLst>
            </p:cNvPr>
            <p:cNvGrpSpPr/>
            <p:nvPr/>
          </p:nvGrpSpPr>
          <p:grpSpPr>
            <a:xfrm>
              <a:off x="4385163" y="2801835"/>
              <a:ext cx="3716504" cy="653146"/>
              <a:chOff x="4385163" y="2801835"/>
              <a:chExt cx="3716504" cy="65314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DD685-CBA5-4451-AF26-D3D3185FE83E}"/>
                  </a:ext>
                </a:extLst>
              </p:cNvPr>
              <p:cNvSpPr txBox="1"/>
              <p:nvPr/>
            </p:nvSpPr>
            <p:spPr>
              <a:xfrm>
                <a:off x="5101709" y="3085649"/>
                <a:ext cx="2320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800" b="1" dirty="0"/>
                  <a:t>git </a:t>
                </a:r>
                <a:r>
                  <a:rPr lang="tr-TR" sz="1800" b="1" dirty="0" err="1"/>
                  <a:t>checkout</a:t>
                </a:r>
                <a:r>
                  <a:rPr lang="tr-TR" sz="1800" b="1" dirty="0"/>
                  <a:t> </a:t>
                </a:r>
                <a:r>
                  <a:rPr lang="tr-TR" sz="1800" b="1" i="1" dirty="0">
                    <a:solidFill>
                      <a:srgbClr val="FF0000"/>
                    </a:solidFill>
                  </a:rPr>
                  <a:t>[</a:t>
                </a:r>
                <a:r>
                  <a:rPr lang="tr-TR" sz="1800" b="1" i="1" dirty="0" err="1">
                    <a:solidFill>
                      <a:srgbClr val="FF0000"/>
                    </a:solidFill>
                  </a:rPr>
                  <a:t>hash</a:t>
                </a:r>
                <a:r>
                  <a:rPr lang="tr-TR" sz="1800" b="1" i="1" dirty="0">
                    <a:solidFill>
                      <a:srgbClr val="FF0000"/>
                    </a:solidFill>
                  </a:rPr>
                  <a:t>] .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A64E34-576C-4BC4-8626-E4B9B847C0C5}"/>
                  </a:ext>
                </a:extLst>
              </p:cNvPr>
              <p:cNvSpPr txBox="1"/>
              <p:nvPr/>
            </p:nvSpPr>
            <p:spPr>
              <a:xfrm>
                <a:off x="4385163" y="2801835"/>
                <a:ext cx="3716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Önceki </a:t>
                </a:r>
                <a:r>
                  <a:rPr lang="tr-TR" sz="16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veriyonu</a:t>
                </a:r>
                <a:r>
                  <a:rPr lang="tr-TR" sz="16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incelemek için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C93669-F3CE-4DF4-B772-628A91DC05A4}"/>
              </a:ext>
            </a:extLst>
          </p:cNvPr>
          <p:cNvGrpSpPr/>
          <p:nvPr/>
        </p:nvGrpSpPr>
        <p:grpSpPr>
          <a:xfrm>
            <a:off x="5813344" y="3775950"/>
            <a:ext cx="5569030" cy="958196"/>
            <a:chOff x="4191000" y="2658169"/>
            <a:chExt cx="5569030" cy="958196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B0CA176-536C-44A9-84C9-64A092F400B7}"/>
                </a:ext>
              </a:extLst>
            </p:cNvPr>
            <p:cNvSpPr/>
            <p:nvPr/>
          </p:nvSpPr>
          <p:spPr>
            <a:xfrm>
              <a:off x="4191000" y="2658169"/>
              <a:ext cx="5569030" cy="9581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D147F41-9F60-4BA5-8EE8-347AD4C9AC63}"/>
                </a:ext>
              </a:extLst>
            </p:cNvPr>
            <p:cNvGrpSpPr/>
            <p:nvPr/>
          </p:nvGrpSpPr>
          <p:grpSpPr>
            <a:xfrm>
              <a:off x="4284065" y="2785657"/>
              <a:ext cx="5388433" cy="666886"/>
              <a:chOff x="4284065" y="2785657"/>
              <a:chExt cx="5388433" cy="66688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375B17E-A936-4E16-ABB5-E007B549300A}"/>
                  </a:ext>
                </a:extLst>
              </p:cNvPr>
              <p:cNvSpPr txBox="1"/>
              <p:nvPr/>
            </p:nvSpPr>
            <p:spPr>
              <a:xfrm>
                <a:off x="5921463" y="3083211"/>
                <a:ext cx="2332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800" b="1" dirty="0"/>
                  <a:t>git </a:t>
                </a:r>
                <a:r>
                  <a:rPr lang="tr-TR" sz="1800" b="1" dirty="0" err="1"/>
                  <a:t>commit</a:t>
                </a:r>
                <a:r>
                  <a:rPr lang="tr-TR" sz="1800" b="1" dirty="0"/>
                  <a:t> –m"…"</a:t>
                </a:r>
                <a:endParaRPr lang="tr-TR" sz="1800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CE6C7-B803-43A5-A1BC-AD48279C2A98}"/>
                  </a:ext>
                </a:extLst>
              </p:cNvPr>
              <p:cNvSpPr txBox="1"/>
              <p:nvPr/>
            </p:nvSpPr>
            <p:spPr>
              <a:xfrm>
                <a:off x="4284065" y="2785657"/>
                <a:ext cx="5388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Bu işlemi kalıcı hale getirmek için</a:t>
                </a:r>
              </a:p>
            </p:txBody>
          </p:sp>
        </p:grpSp>
      </p:grpSp>
      <p:sp>
        <p:nvSpPr>
          <p:cNvPr id="52" name="Rounded Rectangle 16">
            <a:extLst>
              <a:ext uri="{FF2B5EF4-FFF2-40B4-BE49-F238E27FC236}">
                <a16:creationId xmlns:a16="http://schemas.microsoft.com/office/drawing/2014/main" id="{440D25C6-FA4F-49CF-929D-6720FE994623}"/>
              </a:ext>
            </a:extLst>
          </p:cNvPr>
          <p:cNvSpPr/>
          <p:nvPr/>
        </p:nvSpPr>
        <p:spPr>
          <a:xfrm>
            <a:off x="2512161" y="5220889"/>
            <a:ext cx="1504993" cy="37343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solidFill>
                  <a:schemeClr val="tx1"/>
                </a:solidFill>
              </a:rPr>
              <a:t>Commit</a:t>
            </a:r>
            <a:r>
              <a:rPr lang="tr-TR" sz="1400" dirty="0">
                <a:solidFill>
                  <a:schemeClr val="tx1"/>
                </a:solidFill>
              </a:rPr>
              <a:t> 33</a:t>
            </a:r>
          </a:p>
        </p:txBody>
      </p:sp>
    </p:spTree>
    <p:extLst>
      <p:ext uri="{BB962C8B-B14F-4D97-AF65-F5344CB8AC3E}">
        <p14:creationId xmlns:p14="http://schemas.microsoft.com/office/powerpoint/2010/main" val="25811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2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6.25E-7 0.0826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6.25E-7 0.0831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6.25E-7 0.08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6.25E-7 0.0851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25 L 2.29167E-6 0.3300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0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A4A4A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4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00065 -0.3254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627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33009 L 2.29167E-6 3.7037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7" grpId="1" animBg="1"/>
      <p:bldP spid="17" grpId="2" animBg="1"/>
      <p:bldP spid="22" grpId="0" animBg="1"/>
      <p:bldP spid="22" grpId="1" animBg="1"/>
      <p:bldP spid="23" grpId="0" animBg="1"/>
      <p:bldP spid="23" grpId="1" animBg="1"/>
      <p:bldP spid="14" grpId="0" animBg="1"/>
      <p:bldP spid="14" grpId="1" animBg="1"/>
      <p:bldP spid="5" grpId="0" animBg="1"/>
      <p:bldP spid="5" grpId="1" animBg="1"/>
      <p:bldP spid="5" grpId="2" animBg="1"/>
      <p:bldP spid="5" grpId="3" animBg="1"/>
      <p:bldP spid="52" grpId="3" animBg="1"/>
      <p:bldP spid="52" grpId="4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15503" y="2602747"/>
            <a:ext cx="1898310" cy="2607428"/>
          </a:xfrm>
          <a:prstGeom prst="roundRect">
            <a:avLst>
              <a:gd name="adj" fmla="val 512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1400" b="1" dirty="0">
                <a:solidFill>
                  <a:schemeClr val="tx1"/>
                </a:solidFill>
              </a:rPr>
              <a:t>Commits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59869759-1BB7-443B-9E15-FF074CECAF2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Önceki versiyonlara dönmek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519080" y="2937657"/>
            <a:ext cx="1504993" cy="37343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Commit 32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519080" y="3504363"/>
            <a:ext cx="1504993" cy="373431"/>
          </a:xfrm>
          <a:prstGeom prst="roundRect">
            <a:avLst/>
          </a:prstGeom>
          <a:solidFill>
            <a:srgbClr val="4A4A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Commit 31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519080" y="4074911"/>
            <a:ext cx="1504993" cy="37343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Commit 30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19080" y="4639743"/>
            <a:ext cx="1504993" cy="37343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Commit 29</a:t>
            </a:r>
          </a:p>
        </p:txBody>
      </p:sp>
      <p:sp>
        <p:nvSpPr>
          <p:cNvPr id="5" name="Right Arrow 4"/>
          <p:cNvSpPr/>
          <p:nvPr/>
        </p:nvSpPr>
        <p:spPr>
          <a:xfrm flipH="1">
            <a:off x="4084540" y="2872949"/>
            <a:ext cx="789772" cy="5465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HEAD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1362BE-00AA-420B-A5D0-ED70F3F0D16A}"/>
              </a:ext>
            </a:extLst>
          </p:cNvPr>
          <p:cNvGrpSpPr/>
          <p:nvPr/>
        </p:nvGrpSpPr>
        <p:grpSpPr>
          <a:xfrm>
            <a:off x="5791199" y="2602746"/>
            <a:ext cx="5591175" cy="1150103"/>
            <a:chOff x="4191000" y="2658168"/>
            <a:chExt cx="4070144" cy="11501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FA3D839-5BE1-476F-B37E-C1FB810FE7AF}"/>
                </a:ext>
              </a:extLst>
            </p:cNvPr>
            <p:cNvSpPr/>
            <p:nvPr/>
          </p:nvSpPr>
          <p:spPr>
            <a:xfrm>
              <a:off x="4191000" y="2658168"/>
              <a:ext cx="4070144" cy="1150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381184F-1AE8-4F0E-89B9-39B6CB567EB8}"/>
                </a:ext>
              </a:extLst>
            </p:cNvPr>
            <p:cNvGrpSpPr/>
            <p:nvPr/>
          </p:nvGrpSpPr>
          <p:grpSpPr>
            <a:xfrm>
              <a:off x="4385163" y="2801835"/>
              <a:ext cx="3716504" cy="929371"/>
              <a:chOff x="4385163" y="2801835"/>
              <a:chExt cx="3716504" cy="92937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A64E34-576C-4BC4-8626-E4B9B847C0C5}"/>
                  </a:ext>
                </a:extLst>
              </p:cNvPr>
              <p:cNvSpPr txBox="1"/>
              <p:nvPr/>
            </p:nvSpPr>
            <p:spPr>
              <a:xfrm>
                <a:off x="4385163" y="2801835"/>
                <a:ext cx="37165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Geri alınamayacak şekilde  önceki versiyona dönmek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DD685-CBA5-4451-AF26-D3D3185FE83E}"/>
                  </a:ext>
                </a:extLst>
              </p:cNvPr>
              <p:cNvSpPr txBox="1"/>
              <p:nvPr/>
            </p:nvSpPr>
            <p:spPr>
              <a:xfrm>
                <a:off x="5101709" y="3361874"/>
                <a:ext cx="2320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800" b="1" dirty="0"/>
                  <a:t>git </a:t>
                </a:r>
                <a:r>
                  <a:rPr lang="tr-TR" sz="1800" b="1" dirty="0" err="1"/>
                  <a:t>reset</a:t>
                </a:r>
                <a:r>
                  <a:rPr lang="tr-TR" sz="1800" b="1" dirty="0"/>
                  <a:t> --hard </a:t>
                </a:r>
                <a:r>
                  <a:rPr lang="tr-TR" sz="1800" b="1" i="1" dirty="0">
                    <a:solidFill>
                      <a:srgbClr val="FF0000"/>
                    </a:solidFill>
                  </a:rPr>
                  <a:t>[</a:t>
                </a:r>
                <a:r>
                  <a:rPr lang="tr-TR" sz="1800" b="1" i="1" dirty="0" err="1">
                    <a:solidFill>
                      <a:srgbClr val="FF0000"/>
                    </a:solidFill>
                  </a:rPr>
                  <a:t>hash</a:t>
                </a:r>
                <a:r>
                  <a:rPr lang="tr-TR" sz="1800" b="1" i="1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84EEB8F-5C42-458B-8278-88D4379BF657}"/>
              </a:ext>
            </a:extLst>
          </p:cNvPr>
          <p:cNvSpPr txBox="1"/>
          <p:nvPr/>
        </p:nvSpPr>
        <p:spPr>
          <a:xfrm>
            <a:off x="574108" y="1482833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2.Yöntem: RESET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C11F3E-8800-4B1F-B06C-E245B6849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908" y="1330657"/>
            <a:ext cx="2492344" cy="6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8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6.25E-7 -0.1657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8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6.25E-7 -0.16782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1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7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14" grpId="0" animBg="1"/>
      <p:bldP spid="14" grpId="1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stCxn id="22" idx="2"/>
            <a:endCxn id="24" idx="6"/>
          </p:cNvCxnSpPr>
          <p:nvPr/>
        </p:nvCxnSpPr>
        <p:spPr>
          <a:xfrm flipV="1">
            <a:off x="3493226" y="2675515"/>
            <a:ext cx="2690946" cy="288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E263D1-200A-4581-9112-C9159AD9542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Branch</a:t>
            </a:r>
            <a:r>
              <a:rPr lang="tr-TR" dirty="0"/>
              <a:t> (Dal)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50323" y="3840843"/>
            <a:ext cx="1020209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30037" y="3527335"/>
            <a:ext cx="666206" cy="66620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4002677" y="3527335"/>
            <a:ext cx="666206" cy="66620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5171802" y="3527335"/>
            <a:ext cx="666206" cy="66620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7829005" y="3507740"/>
            <a:ext cx="666206" cy="66620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/>
          <p:cNvSpPr/>
          <p:nvPr/>
        </p:nvSpPr>
        <p:spPr>
          <a:xfrm>
            <a:off x="10024654" y="3527335"/>
            <a:ext cx="666206" cy="66620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3493226" y="2371272"/>
            <a:ext cx="666206" cy="66620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4505596" y="2371272"/>
            <a:ext cx="666206" cy="66620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/>
          <p:cNvSpPr/>
          <p:nvPr/>
        </p:nvSpPr>
        <p:spPr>
          <a:xfrm>
            <a:off x="5517966" y="2342412"/>
            <a:ext cx="666206" cy="66620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Elbow Connector 10"/>
          <p:cNvCxnSpPr>
            <a:cxnSpLocks/>
            <a:endCxn id="22" idx="2"/>
          </p:cNvCxnSpPr>
          <p:nvPr/>
        </p:nvCxnSpPr>
        <p:spPr>
          <a:xfrm rot="5400000" flipH="1" flipV="1">
            <a:off x="2751910" y="3099527"/>
            <a:ext cx="1136468" cy="346164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4" idx="6"/>
          </p:cNvCxnSpPr>
          <p:nvPr/>
        </p:nvCxnSpPr>
        <p:spPr>
          <a:xfrm>
            <a:off x="6184172" y="2675515"/>
            <a:ext cx="390796" cy="1165328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289074" y="4644208"/>
            <a:ext cx="666206" cy="666206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1" name="Elbow Connector 30"/>
          <p:cNvCxnSpPr>
            <a:endCxn id="29" idx="2"/>
          </p:cNvCxnSpPr>
          <p:nvPr/>
        </p:nvCxnSpPr>
        <p:spPr>
          <a:xfrm rot="16200000" flipH="1">
            <a:off x="6503670" y="4191907"/>
            <a:ext cx="1136468" cy="434340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6"/>
          </p:cNvCxnSpPr>
          <p:nvPr/>
        </p:nvCxnSpPr>
        <p:spPr>
          <a:xfrm flipV="1">
            <a:off x="7955280" y="3840843"/>
            <a:ext cx="1433649" cy="1136468"/>
          </a:xfrm>
          <a:prstGeom prst="bentConnector3">
            <a:avLst>
              <a:gd name="adj1" fmla="val 10284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9852" y="390638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29720" y="254784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BRANCH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57749" y="498479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B0F0"/>
                </a:solidFill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61591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5" grpId="0"/>
      <p:bldP spid="36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0BA11A2-E075-4673-9BE1-B5E0A120E92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Branch</a:t>
            </a:r>
            <a:r>
              <a:rPr lang="tr-TR" dirty="0"/>
              <a:t> Komutları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87506" y="2558529"/>
            <a:ext cx="3398293" cy="1050878"/>
            <a:chOff x="614149" y="1791268"/>
            <a:chExt cx="3398293" cy="1050878"/>
          </a:xfrm>
        </p:grpSpPr>
        <p:sp>
          <p:nvSpPr>
            <p:cNvPr id="6" name="Rounded Rectangle 5"/>
            <p:cNvSpPr/>
            <p:nvPr/>
          </p:nvSpPr>
          <p:spPr>
            <a:xfrm>
              <a:off x="614149" y="1791268"/>
              <a:ext cx="3398293" cy="8461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dirty="0"/>
                <a:t>git branch </a:t>
              </a:r>
              <a:r>
                <a:rPr lang="tr-TR" sz="2800" i="1" dirty="0"/>
                <a:t>[isim]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4149" y="2473656"/>
              <a:ext cx="3398293" cy="36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b="1" dirty="0">
                  <a:solidFill>
                    <a:schemeClr val="tx1"/>
                  </a:solidFill>
                </a:rPr>
                <a:t>Yeni branch oluşturur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7506" y="4082208"/>
            <a:ext cx="3398293" cy="1050878"/>
            <a:chOff x="614149" y="3314947"/>
            <a:chExt cx="3398293" cy="1050878"/>
          </a:xfrm>
        </p:grpSpPr>
        <p:sp>
          <p:nvSpPr>
            <p:cNvPr id="10" name="Rounded Rectangle 9"/>
            <p:cNvSpPr/>
            <p:nvPr/>
          </p:nvSpPr>
          <p:spPr>
            <a:xfrm>
              <a:off x="614149" y="3314947"/>
              <a:ext cx="3398293" cy="8461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dirty="0"/>
                <a:t>git branch</a:t>
              </a:r>
              <a:endParaRPr lang="tr-TR" sz="2800" i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4149" y="3997335"/>
              <a:ext cx="3398293" cy="36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b="1" dirty="0">
                  <a:solidFill>
                    <a:schemeClr val="tx1"/>
                  </a:solidFill>
                </a:rPr>
                <a:t>Mevcut branch leri listeler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81584" y="2558529"/>
            <a:ext cx="3398293" cy="1050878"/>
            <a:chOff x="1009934" y="5048213"/>
            <a:chExt cx="3398293" cy="1050878"/>
          </a:xfrm>
        </p:grpSpPr>
        <p:sp>
          <p:nvSpPr>
            <p:cNvPr id="12" name="Rounded Rectangle 11"/>
            <p:cNvSpPr/>
            <p:nvPr/>
          </p:nvSpPr>
          <p:spPr>
            <a:xfrm>
              <a:off x="1009934" y="5048213"/>
              <a:ext cx="3398293" cy="8461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/>
                <a:t>git checkout </a:t>
              </a:r>
              <a:r>
                <a:rPr lang="tr-TR" sz="2400" i="1" dirty="0"/>
                <a:t>[isim]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09934" y="5730601"/>
              <a:ext cx="3398293" cy="36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b="1" dirty="0">
                  <a:solidFill>
                    <a:schemeClr val="tx1"/>
                  </a:solidFill>
                </a:rPr>
                <a:t>Branch aktif hale gelir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81584" y="4082208"/>
            <a:ext cx="3398293" cy="1050878"/>
            <a:chOff x="5352196" y="1699146"/>
            <a:chExt cx="3398293" cy="1050878"/>
          </a:xfrm>
        </p:grpSpPr>
        <p:sp>
          <p:nvSpPr>
            <p:cNvPr id="14" name="Rounded Rectangle 13"/>
            <p:cNvSpPr/>
            <p:nvPr/>
          </p:nvSpPr>
          <p:spPr>
            <a:xfrm>
              <a:off x="5352196" y="1699146"/>
              <a:ext cx="3398293" cy="8461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/>
                <a:t>git branch –d </a:t>
              </a:r>
              <a:r>
                <a:rPr lang="tr-TR" sz="2400" i="1" dirty="0"/>
                <a:t>[isim]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52196" y="2381534"/>
              <a:ext cx="3398293" cy="36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b="1" dirty="0">
                  <a:solidFill>
                    <a:schemeClr val="tx1"/>
                  </a:solidFill>
                </a:rPr>
                <a:t>Branch i siler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662" y="4082208"/>
            <a:ext cx="3398293" cy="1050878"/>
            <a:chOff x="5352196" y="3363443"/>
            <a:chExt cx="3398293" cy="1050878"/>
          </a:xfrm>
        </p:grpSpPr>
        <p:sp>
          <p:nvSpPr>
            <p:cNvPr id="16" name="Rounded Rectangle 15"/>
            <p:cNvSpPr/>
            <p:nvPr/>
          </p:nvSpPr>
          <p:spPr>
            <a:xfrm>
              <a:off x="5352196" y="3363443"/>
              <a:ext cx="3398293" cy="8461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/>
                <a:t>git merge </a:t>
              </a:r>
              <a:r>
                <a:rPr lang="tr-TR" sz="2400" i="1" dirty="0"/>
                <a:t>[isim]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352196" y="4045831"/>
              <a:ext cx="3398293" cy="36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b="1" dirty="0">
                  <a:solidFill>
                    <a:schemeClr val="tx1"/>
                  </a:solidFill>
                </a:rPr>
                <a:t>İki branch i birleştirir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75662" y="2558529"/>
            <a:ext cx="3398293" cy="1050878"/>
            <a:chOff x="5352196" y="5027741"/>
            <a:chExt cx="3398293" cy="1050878"/>
          </a:xfrm>
        </p:grpSpPr>
        <p:sp>
          <p:nvSpPr>
            <p:cNvPr id="18" name="Rounded Rectangle 17"/>
            <p:cNvSpPr/>
            <p:nvPr/>
          </p:nvSpPr>
          <p:spPr>
            <a:xfrm>
              <a:off x="5352196" y="5027741"/>
              <a:ext cx="3398293" cy="8461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/>
                <a:t>git branch -m </a:t>
              </a:r>
              <a:r>
                <a:rPr lang="tr-TR" sz="2400" i="1" dirty="0"/>
                <a:t>[isim]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352196" y="5710129"/>
              <a:ext cx="3398293" cy="36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b="1" dirty="0">
                  <a:solidFill>
                    <a:schemeClr val="tx1"/>
                  </a:solidFill>
                </a:rPr>
                <a:t>Branch ismini değiştirir.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5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18" y="1756228"/>
            <a:ext cx="5582850" cy="31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8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26" y="2944229"/>
            <a:ext cx="10307488" cy="1619476"/>
          </a:xfrm>
          <a:prstGeom prst="rect">
            <a:avLst/>
          </a:prstGeo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2D41238-5369-4277-94BE-815729F2946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Github</a:t>
            </a:r>
            <a:r>
              <a:rPr lang="tr-TR" dirty="0"/>
              <a:t> hesabı oluşturma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54686" y="485225"/>
            <a:ext cx="1226128" cy="1160420"/>
            <a:chOff x="7343108" y="4141404"/>
            <a:chExt cx="1226128" cy="1160420"/>
          </a:xfrm>
        </p:grpSpPr>
        <p:sp>
          <p:nvSpPr>
            <p:cNvPr id="3" name="Oval 2"/>
            <p:cNvSpPr/>
            <p:nvPr/>
          </p:nvSpPr>
          <p:spPr>
            <a:xfrm>
              <a:off x="7382690" y="4141404"/>
              <a:ext cx="1160420" cy="11604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3108" y="4333069"/>
              <a:ext cx="1226128" cy="689697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819426" y="2269034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Github.com</a:t>
            </a:r>
          </a:p>
        </p:txBody>
      </p:sp>
      <p:sp>
        <p:nvSpPr>
          <p:cNvPr id="16" name="Right Arrow 15"/>
          <p:cNvSpPr/>
          <p:nvPr/>
        </p:nvSpPr>
        <p:spPr>
          <a:xfrm rot="16200000">
            <a:off x="10087690" y="3771543"/>
            <a:ext cx="1191344" cy="88710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25A9231-BF93-4CDF-BA8C-FE1F2BF02DD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Github</a:t>
            </a:r>
            <a:r>
              <a:rPr lang="tr-TR" dirty="0"/>
              <a:t> hesabı oluşturma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54686" y="485225"/>
            <a:ext cx="1226128" cy="1160420"/>
            <a:chOff x="7343108" y="4141404"/>
            <a:chExt cx="1226128" cy="1160420"/>
          </a:xfrm>
        </p:grpSpPr>
        <p:sp>
          <p:nvSpPr>
            <p:cNvPr id="3" name="Oval 2"/>
            <p:cNvSpPr/>
            <p:nvPr/>
          </p:nvSpPr>
          <p:spPr>
            <a:xfrm>
              <a:off x="7382690" y="4141404"/>
              <a:ext cx="1160420" cy="11604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3108" y="4333069"/>
              <a:ext cx="1226128" cy="689697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60" y="1645645"/>
            <a:ext cx="5877745" cy="4620270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7956645" y="1645645"/>
            <a:ext cx="3630304" cy="941695"/>
          </a:xfrm>
          <a:prstGeom prst="borderCallout2">
            <a:avLst>
              <a:gd name="adj1" fmla="val 57881"/>
              <a:gd name="adj2" fmla="val -438"/>
              <a:gd name="adj3" fmla="val 149185"/>
              <a:gd name="adj4" fmla="val -19298"/>
              <a:gd name="adj5" fmla="val 151630"/>
              <a:gd name="adj6" fmla="val -124111"/>
            </a:avLst>
          </a:prstGeom>
          <a:ln w="5715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Eposta adresinizi giriniz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7956645" y="2791687"/>
            <a:ext cx="3630304" cy="941695"/>
          </a:xfrm>
          <a:prstGeom prst="borderCallout2">
            <a:avLst>
              <a:gd name="adj1" fmla="val 52083"/>
              <a:gd name="adj2" fmla="val 314"/>
              <a:gd name="adj3" fmla="val 104257"/>
              <a:gd name="adj4" fmla="val -16667"/>
              <a:gd name="adj5" fmla="val 106702"/>
              <a:gd name="adj6" fmla="val -139900"/>
            </a:avLst>
          </a:prstGeom>
          <a:ln w="5715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Şifre belirleyiniz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7956645" y="3931624"/>
            <a:ext cx="3630304" cy="941695"/>
          </a:xfrm>
          <a:prstGeom prst="borderCallout2">
            <a:avLst>
              <a:gd name="adj1" fmla="val 54982"/>
              <a:gd name="adj2" fmla="val -438"/>
              <a:gd name="adj3" fmla="val 66576"/>
              <a:gd name="adj4" fmla="val -15163"/>
              <a:gd name="adj5" fmla="val 67572"/>
              <a:gd name="adj6" fmla="val -141028"/>
            </a:avLst>
          </a:prstGeom>
          <a:ln w="5715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Bir kullanıcı adı belirliyoruz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7956645" y="5071561"/>
            <a:ext cx="3630304" cy="1194354"/>
          </a:xfrm>
          <a:prstGeom prst="borderCallout2">
            <a:avLst>
              <a:gd name="adj1" fmla="val 47317"/>
              <a:gd name="adj2" fmla="val -1190"/>
              <a:gd name="adj3" fmla="val 72456"/>
              <a:gd name="adj4" fmla="val -18547"/>
              <a:gd name="adj5" fmla="val 70805"/>
              <a:gd name="adj6" fmla="val -170351"/>
            </a:avLst>
          </a:prstGeom>
          <a:ln w="5715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Ürün güncelleştirmeleri ve tanıtımlardan email yoluyla haberdar olmak istemiyorsak n yazıyoruz</a:t>
            </a:r>
          </a:p>
        </p:txBody>
      </p:sp>
    </p:spTree>
    <p:extLst>
      <p:ext uri="{BB962C8B-B14F-4D97-AF65-F5344CB8AC3E}">
        <p14:creationId xmlns:p14="http://schemas.microsoft.com/office/powerpoint/2010/main" val="33305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554120"/>
            <a:ext cx="5057053" cy="186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4" y="3535686"/>
            <a:ext cx="5062910" cy="2026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24" y="5747951"/>
            <a:ext cx="5062910" cy="871549"/>
          </a:xfrm>
          <a:prstGeom prst="rect">
            <a:avLst/>
          </a:prstGeo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31A2D12-CC8F-49C3-8850-1A645C8634B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Github</a:t>
            </a:r>
            <a:r>
              <a:rPr lang="tr-TR" dirty="0"/>
              <a:t> hesabı oluşturma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54686" y="485225"/>
            <a:ext cx="1226128" cy="1160420"/>
            <a:chOff x="7343108" y="4141404"/>
            <a:chExt cx="1226128" cy="1160420"/>
          </a:xfrm>
        </p:grpSpPr>
        <p:sp>
          <p:nvSpPr>
            <p:cNvPr id="3" name="Oval 2"/>
            <p:cNvSpPr/>
            <p:nvPr/>
          </p:nvSpPr>
          <p:spPr>
            <a:xfrm>
              <a:off x="7382690" y="4141404"/>
              <a:ext cx="1160420" cy="11604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3108" y="4333069"/>
              <a:ext cx="1226128" cy="689697"/>
            </a:xfrm>
            <a:prstGeom prst="rect">
              <a:avLst/>
            </a:prstGeom>
          </p:spPr>
        </p:pic>
      </p:grpSp>
      <p:sp>
        <p:nvSpPr>
          <p:cNvPr id="5" name="Line Callout 2 4"/>
          <p:cNvSpPr/>
          <p:nvPr/>
        </p:nvSpPr>
        <p:spPr>
          <a:xfrm>
            <a:off x="7929349" y="2012482"/>
            <a:ext cx="3630304" cy="941695"/>
          </a:xfrm>
          <a:prstGeom prst="borderCallout2">
            <a:avLst>
              <a:gd name="adj1" fmla="val 57881"/>
              <a:gd name="adj2" fmla="val -438"/>
              <a:gd name="adj3" fmla="val 83968"/>
              <a:gd name="adj4" fmla="val -21177"/>
              <a:gd name="adj5" fmla="val 87862"/>
              <a:gd name="adj6" fmla="val -87645"/>
            </a:avLst>
          </a:prstGeom>
          <a:ln w="5715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Doğrula butonuna basıyoruz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7929349" y="3158524"/>
            <a:ext cx="3630304" cy="941695"/>
          </a:xfrm>
          <a:prstGeom prst="borderCallout2">
            <a:avLst>
              <a:gd name="adj1" fmla="val 52083"/>
              <a:gd name="adj2" fmla="val 314"/>
              <a:gd name="adj3" fmla="val 144837"/>
              <a:gd name="adj4" fmla="val -32456"/>
              <a:gd name="adj5" fmla="val 144383"/>
              <a:gd name="adj6" fmla="val -91780"/>
            </a:avLst>
          </a:prstGeom>
          <a:ln w="5715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Doğrulama adımlarını geçiyoruz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7929349" y="4304566"/>
            <a:ext cx="3630304" cy="1194354"/>
          </a:xfrm>
          <a:prstGeom prst="borderCallout2">
            <a:avLst>
              <a:gd name="adj1" fmla="val 47317"/>
              <a:gd name="adj2" fmla="val -1190"/>
              <a:gd name="adj3" fmla="val 138732"/>
              <a:gd name="adj4" fmla="val -37344"/>
              <a:gd name="adj5" fmla="val 140509"/>
              <a:gd name="adj6" fmla="val -82005"/>
            </a:avLst>
          </a:prstGeom>
          <a:ln w="5715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Create Account butonuna basıyoruz</a:t>
            </a:r>
          </a:p>
        </p:txBody>
      </p:sp>
    </p:spTree>
    <p:extLst>
      <p:ext uri="{BB962C8B-B14F-4D97-AF65-F5344CB8AC3E}">
        <p14:creationId xmlns:p14="http://schemas.microsoft.com/office/powerpoint/2010/main" val="196477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97" y="1928216"/>
            <a:ext cx="4972744" cy="2172003"/>
          </a:xfrm>
          <a:prstGeom prst="rect">
            <a:avLst/>
          </a:prstGeo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DF04FEC-9154-44FC-9606-55A6AD1F1F1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Github</a:t>
            </a:r>
            <a:r>
              <a:rPr lang="tr-TR" dirty="0"/>
              <a:t> hesabı oluşturma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54686" y="485225"/>
            <a:ext cx="1226128" cy="1160420"/>
            <a:chOff x="7343108" y="4141404"/>
            <a:chExt cx="1226128" cy="1160420"/>
          </a:xfrm>
        </p:grpSpPr>
        <p:sp>
          <p:nvSpPr>
            <p:cNvPr id="3" name="Oval 2"/>
            <p:cNvSpPr/>
            <p:nvPr/>
          </p:nvSpPr>
          <p:spPr>
            <a:xfrm>
              <a:off x="7382690" y="4141404"/>
              <a:ext cx="1160420" cy="11604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3108" y="4333069"/>
              <a:ext cx="1226128" cy="689697"/>
            </a:xfrm>
            <a:prstGeom prst="rect">
              <a:avLst/>
            </a:prstGeom>
          </p:spPr>
        </p:pic>
      </p:grpSp>
      <p:sp>
        <p:nvSpPr>
          <p:cNvPr id="5" name="Line Callout 2 4"/>
          <p:cNvSpPr/>
          <p:nvPr/>
        </p:nvSpPr>
        <p:spPr>
          <a:xfrm>
            <a:off x="7997588" y="2543369"/>
            <a:ext cx="3630304" cy="941695"/>
          </a:xfrm>
          <a:prstGeom prst="borderCallout2">
            <a:avLst>
              <a:gd name="adj1" fmla="val 57881"/>
              <a:gd name="adj2" fmla="val -438"/>
              <a:gd name="adj3" fmla="val 83968"/>
              <a:gd name="adj4" fmla="val -21177"/>
              <a:gd name="adj5" fmla="val 87862"/>
              <a:gd name="adj6" fmla="val -87645"/>
            </a:avLst>
          </a:prstGeom>
          <a:ln w="5715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Eposta adresine gönderilen kodu girerek işlemi tamamlıyoruz</a:t>
            </a:r>
          </a:p>
        </p:txBody>
      </p:sp>
    </p:spTree>
    <p:extLst>
      <p:ext uri="{BB962C8B-B14F-4D97-AF65-F5344CB8AC3E}">
        <p14:creationId xmlns:p14="http://schemas.microsoft.com/office/powerpoint/2010/main" val="801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22515" y="4088675"/>
            <a:ext cx="11142617" cy="23251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ounded Rectangle 6"/>
          <p:cNvSpPr/>
          <p:nvPr/>
        </p:nvSpPr>
        <p:spPr>
          <a:xfrm>
            <a:off x="522515" y="1684726"/>
            <a:ext cx="11142617" cy="21035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F924B9E-A261-4900-B1A6-0DA91FC5CBF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Giriş</a:t>
            </a:r>
          </a:p>
        </p:txBody>
      </p:sp>
      <p:pic>
        <p:nvPicPr>
          <p:cNvPr id="1028" name="Picture 4" descr="https://upload.wikimedia.org/wikipedia/commons/thumb/e/e0/Git-logo.svg/1280px-Git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205" y="2163021"/>
            <a:ext cx="3213574" cy="134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3939" y="1840804"/>
            <a:ext cx="596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Versiyon kontrol sistemi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55" y="4271555"/>
            <a:ext cx="3407641" cy="19167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3939" y="4281773"/>
            <a:ext cx="5969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Git ile yönetilen repoların public veya private olarak </a:t>
            </a:r>
            <a:r>
              <a:rPr lang="tr-TR" sz="2400" b="1" dirty="0"/>
              <a:t>saklandığı</a:t>
            </a:r>
            <a:r>
              <a:rPr lang="tr-TR" sz="2400" dirty="0"/>
              <a:t> veya </a:t>
            </a:r>
            <a:r>
              <a:rPr lang="tr-TR" sz="2400" b="1" dirty="0"/>
              <a:t>paylaşıldığı</a:t>
            </a:r>
            <a:r>
              <a:rPr lang="tr-TR" sz="2400" dirty="0"/>
              <a:t> uzak sunucu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Birden fazla kişi ile işbirliği içinde çalışma imkanı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71915" y="1739208"/>
            <a:ext cx="10823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LOCALE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13192" y="4271555"/>
            <a:ext cx="10807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17034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2" grpId="0"/>
      <p:bldP spid="12" grpId="0"/>
      <p:bldP spid="3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2C086F-A9CB-4C00-8622-7AA71F431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+mn-lt"/>
              </a:rPr>
              <a:t>B47 – B71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77516-323A-4763-82D0-FA3D84168AE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+mn-lt"/>
              </a:rPr>
              <a:t>Git-Github-03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D63EC-B370-44FC-9208-71053DF5F5E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+mn-lt"/>
              </a:rPr>
              <a:t>25.02.2022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6B24B-8AB0-41D0-9E4A-76F50C937DA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>
                <a:latin typeface="+mn-lt"/>
              </a:rPr>
              <a:t>Github</a:t>
            </a:r>
            <a:endParaRPr lang="tr-T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4222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1549820"/>
            <a:ext cx="6143722" cy="1354024"/>
          </a:xfrm>
          <a:prstGeom prst="rect">
            <a:avLst/>
          </a:prstGeo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735636-66CC-4B76-A958-279E8D93513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Github</a:t>
            </a:r>
            <a:r>
              <a:rPr lang="tr-TR" dirty="0"/>
              <a:t> repo oluşturma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54686" y="485225"/>
            <a:ext cx="1226128" cy="1160420"/>
            <a:chOff x="7343108" y="4141404"/>
            <a:chExt cx="1226128" cy="1160420"/>
          </a:xfrm>
        </p:grpSpPr>
        <p:sp>
          <p:nvSpPr>
            <p:cNvPr id="3" name="Oval 2"/>
            <p:cNvSpPr/>
            <p:nvPr/>
          </p:nvSpPr>
          <p:spPr>
            <a:xfrm>
              <a:off x="7382690" y="4141404"/>
              <a:ext cx="1160420" cy="11604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3108" y="4333069"/>
              <a:ext cx="1226128" cy="689697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64" y="3027261"/>
            <a:ext cx="5243732" cy="329847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8F8A84-AC3A-4EE5-92B0-5186B0B42B0A}"/>
              </a:ext>
            </a:extLst>
          </p:cNvPr>
          <p:cNvGrpSpPr/>
          <p:nvPr/>
        </p:nvGrpSpPr>
        <p:grpSpPr>
          <a:xfrm>
            <a:off x="7732435" y="2019142"/>
            <a:ext cx="4291614" cy="900752"/>
            <a:chOff x="7732435" y="2019142"/>
            <a:chExt cx="4291614" cy="900752"/>
          </a:xfrm>
        </p:grpSpPr>
        <p:sp>
          <p:nvSpPr>
            <p:cNvPr id="17" name="Line Callout 2 16"/>
            <p:cNvSpPr/>
            <p:nvPr/>
          </p:nvSpPr>
          <p:spPr>
            <a:xfrm>
              <a:off x="8297839" y="2086286"/>
              <a:ext cx="3726210" cy="72333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0532"/>
                <a:gd name="adj6" fmla="val -587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r-TR" dirty="0"/>
                <a:t>New butonuna basılır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732435" y="2019142"/>
              <a:ext cx="900752" cy="900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04" y="6325737"/>
            <a:ext cx="1486107" cy="37152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4AD29F1-9484-491A-B461-C0584FAB9C93}"/>
              </a:ext>
            </a:extLst>
          </p:cNvPr>
          <p:cNvGrpSpPr/>
          <p:nvPr/>
        </p:nvGrpSpPr>
        <p:grpSpPr>
          <a:xfrm>
            <a:off x="6456801" y="3184571"/>
            <a:ext cx="5589635" cy="900752"/>
            <a:chOff x="6456801" y="3184571"/>
            <a:chExt cx="5589635" cy="900752"/>
          </a:xfrm>
        </p:grpSpPr>
        <p:sp>
          <p:nvSpPr>
            <p:cNvPr id="14" name="Line Callout 2 13"/>
            <p:cNvSpPr/>
            <p:nvPr/>
          </p:nvSpPr>
          <p:spPr>
            <a:xfrm>
              <a:off x="6796584" y="3287760"/>
              <a:ext cx="5249852" cy="72333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55896"/>
                <a:gd name="adj6" fmla="val -8189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r-TR" dirty="0"/>
                <a:t>Repository için bir isim veriyoruz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456801" y="3184571"/>
              <a:ext cx="900752" cy="900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387BAC-0945-4517-A2D6-C4ABE065CC20}"/>
              </a:ext>
            </a:extLst>
          </p:cNvPr>
          <p:cNvGrpSpPr/>
          <p:nvPr/>
        </p:nvGrpSpPr>
        <p:grpSpPr>
          <a:xfrm>
            <a:off x="6326714" y="4556584"/>
            <a:ext cx="5700228" cy="900752"/>
            <a:chOff x="6326714" y="4556584"/>
            <a:chExt cx="5700228" cy="900752"/>
          </a:xfrm>
        </p:grpSpPr>
        <p:sp>
          <p:nvSpPr>
            <p:cNvPr id="15" name="Line Callout 2 14"/>
            <p:cNvSpPr/>
            <p:nvPr/>
          </p:nvSpPr>
          <p:spPr>
            <a:xfrm>
              <a:off x="6777090" y="4556584"/>
              <a:ext cx="5249852" cy="90075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13344"/>
                <a:gd name="adj6" fmla="val -1032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r-TR" dirty="0"/>
                <a:t>Herkes tarafından ulaşılabilir mi olsun, yoksa sadece bizim belirlediğimiz kullanıcılar mı ulaşabilsin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6326714" y="4556584"/>
              <a:ext cx="900752" cy="900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5DF191-9F45-4C6A-AFCE-9FC43B52C966}"/>
              </a:ext>
            </a:extLst>
          </p:cNvPr>
          <p:cNvGrpSpPr/>
          <p:nvPr/>
        </p:nvGrpSpPr>
        <p:grpSpPr>
          <a:xfrm>
            <a:off x="6413686" y="5771646"/>
            <a:ext cx="5610363" cy="900752"/>
            <a:chOff x="6413686" y="5771646"/>
            <a:chExt cx="5610363" cy="900752"/>
          </a:xfrm>
        </p:grpSpPr>
        <p:sp>
          <p:nvSpPr>
            <p:cNvPr id="22" name="Line Callout 2 21"/>
            <p:cNvSpPr/>
            <p:nvPr/>
          </p:nvSpPr>
          <p:spPr>
            <a:xfrm>
              <a:off x="6796585" y="5851841"/>
              <a:ext cx="5227464" cy="72333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83932"/>
                <a:gd name="adj6" fmla="val -1121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tr-TR" dirty="0"/>
                <a:t>Create repository butonuna basılır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6413686" y="5771646"/>
              <a:ext cx="900752" cy="90075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3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B886C3-CE85-49A6-B767-058351FFD53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Kavramlar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AAA2E3-9EB4-41B7-B8F6-19886F88E710}"/>
              </a:ext>
            </a:extLst>
          </p:cNvPr>
          <p:cNvGrpSpPr/>
          <p:nvPr/>
        </p:nvGrpSpPr>
        <p:grpSpPr>
          <a:xfrm>
            <a:off x="800321" y="2893818"/>
            <a:ext cx="10019212" cy="600891"/>
            <a:chOff x="800321" y="2893818"/>
            <a:chExt cx="10019212" cy="600891"/>
          </a:xfrm>
        </p:grpSpPr>
        <p:sp>
          <p:nvSpPr>
            <p:cNvPr id="4" name="Pentagon 3"/>
            <p:cNvSpPr/>
            <p:nvPr/>
          </p:nvSpPr>
          <p:spPr>
            <a:xfrm>
              <a:off x="800321" y="2893818"/>
              <a:ext cx="2442754" cy="60089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Push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91270" y="2893818"/>
              <a:ext cx="73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Lokalde oluşturulan commit lerin github a gönderilmesi işlemidir.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844DED-BE95-4F63-A296-3BA594AE33AD}"/>
              </a:ext>
            </a:extLst>
          </p:cNvPr>
          <p:cNvGrpSpPr/>
          <p:nvPr/>
        </p:nvGrpSpPr>
        <p:grpSpPr>
          <a:xfrm>
            <a:off x="800321" y="3710748"/>
            <a:ext cx="10019211" cy="646331"/>
            <a:chOff x="800321" y="3710748"/>
            <a:chExt cx="10019211" cy="646331"/>
          </a:xfrm>
        </p:grpSpPr>
        <p:sp>
          <p:nvSpPr>
            <p:cNvPr id="6" name="Pentagon 5"/>
            <p:cNvSpPr/>
            <p:nvPr/>
          </p:nvSpPr>
          <p:spPr>
            <a:xfrm>
              <a:off x="800321" y="3710748"/>
              <a:ext cx="2442754" cy="60089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Fetch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1269" y="3710748"/>
              <a:ext cx="73282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Github daki en son versiyonun, lokal ile karşılaştırılarak –varsa- değişikliklerin </a:t>
              </a:r>
              <a:r>
                <a:rPr lang="tr-TR" u="sng" dirty="0"/>
                <a:t>indirilmesi</a:t>
              </a:r>
              <a:r>
                <a:rPr lang="tr-TR" dirty="0"/>
                <a:t> işlemidir.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A833C7-14C3-457E-A1A2-C3D011ACEF99}"/>
              </a:ext>
            </a:extLst>
          </p:cNvPr>
          <p:cNvGrpSpPr/>
          <p:nvPr/>
        </p:nvGrpSpPr>
        <p:grpSpPr>
          <a:xfrm>
            <a:off x="800320" y="4527678"/>
            <a:ext cx="10019212" cy="600891"/>
            <a:chOff x="800320" y="4527678"/>
            <a:chExt cx="10019212" cy="600891"/>
          </a:xfrm>
        </p:grpSpPr>
        <p:sp>
          <p:nvSpPr>
            <p:cNvPr id="8" name="Pentagon 7"/>
            <p:cNvSpPr/>
            <p:nvPr/>
          </p:nvSpPr>
          <p:spPr>
            <a:xfrm>
              <a:off x="800320" y="4527678"/>
              <a:ext cx="2442754" cy="60089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Merge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91269" y="4643457"/>
              <a:ext cx="73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İndirilen değişikliklerin lokale uygulanması işlemidir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ABAB79-DCE7-4D3D-8074-24DD443D92CF}"/>
              </a:ext>
            </a:extLst>
          </p:cNvPr>
          <p:cNvGrpSpPr/>
          <p:nvPr/>
        </p:nvGrpSpPr>
        <p:grpSpPr>
          <a:xfrm>
            <a:off x="800320" y="5344608"/>
            <a:ext cx="10019210" cy="600891"/>
            <a:chOff x="800320" y="5344608"/>
            <a:chExt cx="10019210" cy="600891"/>
          </a:xfrm>
        </p:grpSpPr>
        <p:sp>
          <p:nvSpPr>
            <p:cNvPr id="10" name="Pentagon 9"/>
            <p:cNvSpPr/>
            <p:nvPr/>
          </p:nvSpPr>
          <p:spPr>
            <a:xfrm>
              <a:off x="800320" y="5344608"/>
              <a:ext cx="2442754" cy="60089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Pull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1267" y="5460387"/>
              <a:ext cx="73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Fetch ve Merge işlemini tek başına yapar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1A202-B440-48AC-9BE0-1480F1BEB706}"/>
              </a:ext>
            </a:extLst>
          </p:cNvPr>
          <p:cNvGrpSpPr/>
          <p:nvPr/>
        </p:nvGrpSpPr>
        <p:grpSpPr>
          <a:xfrm>
            <a:off x="800320" y="2076888"/>
            <a:ext cx="10019210" cy="600891"/>
            <a:chOff x="800320" y="2076888"/>
            <a:chExt cx="10019210" cy="600891"/>
          </a:xfrm>
        </p:grpSpPr>
        <p:sp>
          <p:nvSpPr>
            <p:cNvPr id="12" name="Pentagon 11"/>
            <p:cNvSpPr/>
            <p:nvPr/>
          </p:nvSpPr>
          <p:spPr>
            <a:xfrm>
              <a:off x="800320" y="2076888"/>
              <a:ext cx="2442754" cy="600891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Clone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267" y="2192667"/>
              <a:ext cx="732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Github daki bir repoyu lokale indirme işlemidir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43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6096000" y="1341530"/>
            <a:ext cx="0" cy="5145389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/>
          <p:cNvSpPr/>
          <p:nvPr/>
        </p:nvSpPr>
        <p:spPr>
          <a:xfrm>
            <a:off x="7953849" y="1666803"/>
            <a:ext cx="2991394" cy="4820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dirty="0"/>
              <a:t>REMOTE </a:t>
            </a:r>
          </a:p>
          <a:p>
            <a:pPr algn="ctr"/>
            <a:r>
              <a:rPr lang="tr-TR" dirty="0"/>
              <a:t>REPOSITORY</a:t>
            </a:r>
          </a:p>
          <a:p>
            <a:pPr algn="ctr"/>
            <a:endParaRPr lang="tr-TR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219932" y="1666803"/>
            <a:ext cx="3044414" cy="4820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dirty="0"/>
              <a:t>LOCALE </a:t>
            </a:r>
          </a:p>
          <a:p>
            <a:pPr algn="ctr"/>
            <a:r>
              <a:rPr lang="tr-TR" dirty="0"/>
              <a:t>REPOSITORY</a:t>
            </a:r>
          </a:p>
          <a:p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820AE10-7EC6-494E-B1F0-9B4169078EA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Github</a:t>
            </a:r>
            <a:r>
              <a:rPr lang="tr-TR" dirty="0"/>
              <a:t> Çalışma Prensibi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57272" y="3870194"/>
            <a:ext cx="1628938" cy="940526"/>
            <a:chOff x="4365525" y="4914168"/>
            <a:chExt cx="2542902" cy="940526"/>
          </a:xfrm>
        </p:grpSpPr>
        <p:sp>
          <p:nvSpPr>
            <p:cNvPr id="13" name="Down Arrow 12"/>
            <p:cNvSpPr/>
            <p:nvPr/>
          </p:nvSpPr>
          <p:spPr>
            <a:xfrm rot="5400000">
              <a:off x="5166713" y="4112980"/>
              <a:ext cx="940526" cy="254290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56651" y="5220315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FETCH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64345" y="2817865"/>
            <a:ext cx="3689503" cy="940526"/>
            <a:chOff x="4463910" y="3019947"/>
            <a:chExt cx="2542902" cy="940526"/>
          </a:xfrm>
        </p:grpSpPr>
        <p:sp>
          <p:nvSpPr>
            <p:cNvPr id="20" name="Down Arrow 19"/>
            <p:cNvSpPr/>
            <p:nvPr/>
          </p:nvSpPr>
          <p:spPr>
            <a:xfrm rot="16200000">
              <a:off x="5265098" y="2218759"/>
              <a:ext cx="940526" cy="254290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8776" y="3305543"/>
              <a:ext cx="1522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PUSH Commit32</a:t>
              </a: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557811" y="3377247"/>
            <a:ext cx="2286000" cy="4959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Commit v32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576747" y="4036265"/>
            <a:ext cx="2286000" cy="495914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Commit v31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576747" y="4695283"/>
            <a:ext cx="2286000" cy="495914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Commit v30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02641" y="5053339"/>
            <a:ext cx="510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.</a:t>
            </a:r>
          </a:p>
          <a:p>
            <a:r>
              <a:rPr lang="tr-TR" sz="2400" dirty="0">
                <a:solidFill>
                  <a:schemeClr val="bg1"/>
                </a:solidFill>
              </a:rPr>
              <a:t>.</a:t>
            </a:r>
          </a:p>
          <a:p>
            <a:r>
              <a:rPr lang="tr-T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316079" y="3377247"/>
            <a:ext cx="2286000" cy="495914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Commit v31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16079" y="4036265"/>
            <a:ext cx="2286000" cy="495914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Commit v30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27544" y="4504364"/>
            <a:ext cx="510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.</a:t>
            </a:r>
          </a:p>
          <a:p>
            <a:r>
              <a:rPr lang="tr-TR" sz="2400" dirty="0">
                <a:solidFill>
                  <a:schemeClr val="bg1"/>
                </a:solidFill>
              </a:rPr>
              <a:t>.</a:t>
            </a:r>
          </a:p>
          <a:p>
            <a:r>
              <a:rPr lang="tr-T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57811" y="2541499"/>
            <a:ext cx="2286000" cy="27636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MAIN BRANCH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16079" y="2541499"/>
            <a:ext cx="2286000" cy="27636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MAIN BRANCH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266104" y="3873161"/>
            <a:ext cx="1628939" cy="940526"/>
            <a:chOff x="4463910" y="4883918"/>
            <a:chExt cx="2542902" cy="940526"/>
          </a:xfrm>
        </p:grpSpPr>
        <p:sp>
          <p:nvSpPr>
            <p:cNvPr id="37" name="Down Arrow 36"/>
            <p:cNvSpPr/>
            <p:nvPr/>
          </p:nvSpPr>
          <p:spPr>
            <a:xfrm rot="5400000">
              <a:off x="5265098" y="4082730"/>
              <a:ext cx="940526" cy="254290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60315" y="5169515"/>
              <a:ext cx="1652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/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81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7" grpId="0" animBg="1"/>
      <p:bldP spid="22" grpId="0" animBg="1"/>
      <p:bldP spid="23" grpId="0" animBg="1"/>
      <p:bldP spid="24" grpId="0"/>
      <p:bldP spid="26" grpId="0" animBg="1"/>
      <p:bldP spid="27" grpId="0" animBg="1"/>
      <p:bldP spid="30" grpId="0"/>
      <p:bldP spid="32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0F06BF2-CE74-4B57-B001-903C57C045C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Cloning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1480" y="2917290"/>
            <a:ext cx="10549038" cy="1190442"/>
          </a:xfrm>
          <a:effectLst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tr-TR" sz="2000" dirty="0"/>
              <a:t>Github daki bir reponun lokale indirilmesi işlemine klonlama denir. </a:t>
            </a:r>
            <a:r>
              <a:rPr lang="tr-TR" sz="2000" dirty="0" err="1"/>
              <a:t>Public</a:t>
            </a:r>
            <a:r>
              <a:rPr lang="tr-TR" sz="2000" dirty="0"/>
              <a:t> olan veya gerekli izinlere sahip olunan </a:t>
            </a:r>
            <a:r>
              <a:rPr lang="tr-TR" sz="2000" dirty="0" err="1"/>
              <a:t>private</a:t>
            </a:r>
            <a:r>
              <a:rPr lang="tr-TR" sz="2000" dirty="0"/>
              <a:t> repolar klonlanabilir.</a:t>
            </a:r>
          </a:p>
          <a:p>
            <a:pPr marL="0" indent="0" algn="ctr">
              <a:buNone/>
            </a:pPr>
            <a:r>
              <a:rPr lang="tr-TR" sz="2000" dirty="0"/>
              <a:t> Bunun için </a:t>
            </a:r>
            <a:r>
              <a:rPr lang="tr-TR" sz="2000" b="1" dirty="0"/>
              <a:t>git </a:t>
            </a:r>
            <a:r>
              <a:rPr lang="tr-TR" sz="2000" b="1" dirty="0" err="1"/>
              <a:t>clone</a:t>
            </a:r>
            <a:r>
              <a:rPr lang="tr-TR" sz="2000" b="1" dirty="0"/>
              <a:t> </a:t>
            </a:r>
            <a:r>
              <a:rPr lang="tr-TR" sz="2000" dirty="0"/>
              <a:t>komutu kullanılır.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5F31C6-25A2-422E-9EAE-181234D121B3}"/>
              </a:ext>
            </a:extLst>
          </p:cNvPr>
          <p:cNvGrpSpPr/>
          <p:nvPr/>
        </p:nvGrpSpPr>
        <p:grpSpPr>
          <a:xfrm>
            <a:off x="4038948" y="1907571"/>
            <a:ext cx="4114105" cy="923330"/>
            <a:chOff x="3838575" y="1876103"/>
            <a:chExt cx="4114105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D0770F-EE1A-4B73-B6FF-26298EA39763}"/>
                </a:ext>
              </a:extLst>
            </p:cNvPr>
            <p:cNvSpPr txBox="1"/>
            <p:nvPr/>
          </p:nvSpPr>
          <p:spPr>
            <a:xfrm>
              <a:off x="4175913" y="1876103"/>
              <a:ext cx="34900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5400" b="1" dirty="0">
                  <a:solidFill>
                    <a:schemeClr val="tx1"/>
                  </a:solidFill>
                  <a:latin typeface="+mj-lt"/>
                </a:rPr>
                <a:t>git </a:t>
              </a:r>
              <a:r>
                <a:rPr lang="tr-TR" sz="5400" b="1" dirty="0" err="1">
                  <a:solidFill>
                    <a:schemeClr val="tx1"/>
                  </a:solidFill>
                  <a:latin typeface="+mj-lt"/>
                </a:rPr>
                <a:t>clone</a:t>
              </a:r>
              <a:endParaRPr lang="tr-TR" sz="5400" dirty="0">
                <a:latin typeface="+mj-lt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44EAC45-BD68-4315-A5A4-D073633295EA}"/>
                </a:ext>
              </a:extLst>
            </p:cNvPr>
            <p:cNvCxnSpPr/>
            <p:nvPr/>
          </p:nvCxnSpPr>
          <p:spPr>
            <a:xfrm>
              <a:off x="3838575" y="2038317"/>
              <a:ext cx="0" cy="680484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8E8A18C-A8C1-4FDD-A944-876D423B54C5}"/>
                </a:ext>
              </a:extLst>
            </p:cNvPr>
            <p:cNvCxnSpPr/>
            <p:nvPr/>
          </p:nvCxnSpPr>
          <p:spPr>
            <a:xfrm>
              <a:off x="7952680" y="1997526"/>
              <a:ext cx="0" cy="680484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CF5BC6B-1FB2-4F4A-B3AD-5F4B349FABFB}"/>
              </a:ext>
            </a:extLst>
          </p:cNvPr>
          <p:cNvSpPr txBox="1"/>
          <p:nvPr/>
        </p:nvSpPr>
        <p:spPr>
          <a:xfrm>
            <a:off x="1924826" y="4929208"/>
            <a:ext cx="853150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tr-TR" b="1" dirty="0"/>
              <a:t>git </a:t>
            </a:r>
            <a:r>
              <a:rPr lang="tr-TR" b="1" dirty="0" err="1"/>
              <a:t>clone</a:t>
            </a:r>
            <a:r>
              <a:rPr lang="tr-TR" b="1" dirty="0"/>
              <a:t> </a:t>
            </a:r>
            <a:r>
              <a:rPr lang="tr-TR" dirty="0"/>
              <a:t>https://github.com/techproeducation-batchs/B-71-FED-TR.git</a:t>
            </a:r>
          </a:p>
        </p:txBody>
      </p:sp>
    </p:spTree>
    <p:extLst>
      <p:ext uri="{BB962C8B-B14F-4D97-AF65-F5344CB8AC3E}">
        <p14:creationId xmlns:p14="http://schemas.microsoft.com/office/powerpoint/2010/main" val="174928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1FC48A-8D92-4022-9FD5-BCB676EDFA3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Github’a</a:t>
            </a:r>
            <a:r>
              <a:rPr lang="tr-TR" dirty="0"/>
              <a:t> yükleme (</a:t>
            </a:r>
            <a:r>
              <a:rPr lang="tr-TR" dirty="0" err="1"/>
              <a:t>pushing</a:t>
            </a:r>
            <a:r>
              <a:rPr lang="tr-TR" dirty="0"/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F035F4-201F-4767-9596-8ACF356F0990}"/>
              </a:ext>
            </a:extLst>
          </p:cNvPr>
          <p:cNvGrpSpPr/>
          <p:nvPr/>
        </p:nvGrpSpPr>
        <p:grpSpPr>
          <a:xfrm>
            <a:off x="1632858" y="1773012"/>
            <a:ext cx="3298372" cy="1262743"/>
            <a:chOff x="4212771" y="1393371"/>
            <a:chExt cx="3298372" cy="126274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672D184-E4E7-424D-BE6D-FDBED3C83EF6}"/>
                </a:ext>
              </a:extLst>
            </p:cNvPr>
            <p:cNvSpPr/>
            <p:nvPr/>
          </p:nvSpPr>
          <p:spPr>
            <a:xfrm>
              <a:off x="4212771" y="1807029"/>
              <a:ext cx="3298372" cy="849085"/>
            </a:xfrm>
            <a:prstGeom prst="roundRect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tr-TR" sz="1400" dirty="0">
                  <a:solidFill>
                    <a:sysClr val="windowText" lastClr="000000"/>
                  </a:solidFill>
                </a:rPr>
                <a:t>git </a:t>
              </a:r>
              <a:r>
                <a:rPr lang="tr-TR" sz="1400" dirty="0" err="1">
                  <a:solidFill>
                    <a:sysClr val="windowText" lastClr="000000"/>
                  </a:solidFill>
                </a:rPr>
                <a:t>add</a:t>
              </a:r>
              <a:r>
                <a:rPr lang="tr-TR" sz="1400" dirty="0">
                  <a:solidFill>
                    <a:sysClr val="windowText" lastClr="000000"/>
                  </a:solidFill>
                </a:rPr>
                <a:t>.</a:t>
              </a:r>
            </a:p>
            <a:p>
              <a:pPr algn="ctr"/>
              <a:r>
                <a:rPr lang="tr-TR" sz="1400" dirty="0">
                  <a:solidFill>
                    <a:sysClr val="windowText" lastClr="000000"/>
                  </a:solidFill>
                </a:rPr>
                <a:t>git </a:t>
              </a:r>
              <a:r>
                <a:rPr lang="tr-TR" sz="1400" dirty="0" err="1">
                  <a:solidFill>
                    <a:sysClr val="windowText" lastClr="000000"/>
                  </a:solidFill>
                </a:rPr>
                <a:t>commit</a:t>
              </a:r>
              <a:r>
                <a:rPr lang="tr-TR" sz="1400" dirty="0">
                  <a:solidFill>
                    <a:sysClr val="windowText" lastClr="000000"/>
                  </a:solidFill>
                </a:rPr>
                <a:t> –m «</a:t>
              </a:r>
              <a:r>
                <a:rPr lang="tr-TR" sz="1400" dirty="0" err="1">
                  <a:solidFill>
                    <a:sysClr val="windowText" lastClr="000000"/>
                  </a:solidFill>
                </a:rPr>
                <a:t>some</a:t>
              </a:r>
              <a:r>
                <a:rPr lang="tr-TR" sz="1400" dirty="0">
                  <a:solidFill>
                    <a:sysClr val="windowText" lastClr="000000"/>
                  </a:solidFill>
                </a:rPr>
                <a:t> </a:t>
              </a:r>
              <a:r>
                <a:rPr lang="tr-TR" sz="1400" dirty="0" err="1">
                  <a:solidFill>
                    <a:sysClr val="windowText" lastClr="000000"/>
                  </a:solidFill>
                </a:rPr>
                <a:t>changes</a:t>
              </a:r>
              <a:r>
                <a:rPr lang="tr-TR" sz="1400" dirty="0">
                  <a:solidFill>
                    <a:sysClr val="windowText" lastClr="000000"/>
                  </a:solidFill>
                </a:rPr>
                <a:t>»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34B88E4-C189-4043-8318-76072C6F06B0}"/>
                </a:ext>
              </a:extLst>
            </p:cNvPr>
            <p:cNvSpPr/>
            <p:nvPr/>
          </p:nvSpPr>
          <p:spPr>
            <a:xfrm>
              <a:off x="4212771" y="1393371"/>
              <a:ext cx="3298372" cy="6602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Lokalde versiyon oluştur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BC1EFA-20A9-44ED-934A-05F62EB6F709}"/>
              </a:ext>
            </a:extLst>
          </p:cNvPr>
          <p:cNvGrpSpPr/>
          <p:nvPr/>
        </p:nvGrpSpPr>
        <p:grpSpPr>
          <a:xfrm>
            <a:off x="7540971" y="1743938"/>
            <a:ext cx="3298372" cy="1073893"/>
            <a:chOff x="4212771" y="1393371"/>
            <a:chExt cx="3298372" cy="107389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6027B08-ABDE-4EEA-BB46-9FF820A1DE71}"/>
                </a:ext>
              </a:extLst>
            </p:cNvPr>
            <p:cNvSpPr/>
            <p:nvPr/>
          </p:nvSpPr>
          <p:spPr>
            <a:xfrm>
              <a:off x="4212771" y="1807030"/>
              <a:ext cx="3298372" cy="660234"/>
            </a:xfrm>
            <a:prstGeom prst="roundRect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tr-TR" sz="1400" dirty="0">
                  <a:solidFill>
                    <a:sysClr val="windowText" lastClr="000000"/>
                  </a:solidFill>
                </a:rPr>
                <a:t>git </a:t>
              </a:r>
              <a:r>
                <a:rPr lang="tr-TR" sz="1400" dirty="0" err="1">
                  <a:solidFill>
                    <a:sysClr val="windowText" lastClr="000000"/>
                  </a:solidFill>
                </a:rPr>
                <a:t>remote</a:t>
              </a:r>
              <a:r>
                <a:rPr lang="tr-TR" sz="1400" dirty="0">
                  <a:solidFill>
                    <a:sysClr val="windowText" lastClr="000000"/>
                  </a:solidFill>
                </a:rPr>
                <a:t> </a:t>
              </a:r>
              <a:r>
                <a:rPr lang="tr-TR" sz="1400" dirty="0" err="1">
                  <a:solidFill>
                    <a:sysClr val="windowText" lastClr="000000"/>
                  </a:solidFill>
                </a:rPr>
                <a:t>add</a:t>
              </a:r>
              <a:r>
                <a:rPr lang="tr-TR" sz="1400" dirty="0">
                  <a:solidFill>
                    <a:sysClr val="windowText" lastClr="000000"/>
                  </a:solidFill>
                </a:rPr>
                <a:t> </a:t>
              </a:r>
              <a:r>
                <a:rPr lang="tr-TR" sz="1400" dirty="0" err="1">
                  <a:solidFill>
                    <a:sysClr val="windowText" lastClr="000000"/>
                  </a:solidFill>
                </a:rPr>
                <a:t>origin</a:t>
              </a:r>
              <a:r>
                <a:rPr lang="tr-TR" sz="1400" dirty="0">
                  <a:solidFill>
                    <a:sysClr val="windowText" lastClr="000000"/>
                  </a:solidFill>
                </a:rPr>
                <a:t> </a:t>
              </a:r>
              <a:r>
                <a:rPr lang="tr-TR" sz="1400" i="1" dirty="0">
                  <a:solidFill>
                    <a:srgbClr val="FF0000"/>
                  </a:solidFill>
                </a:rPr>
                <a:t>[</a:t>
              </a:r>
              <a:r>
                <a:rPr lang="tr-TR" sz="1400" i="1" dirty="0" err="1">
                  <a:solidFill>
                    <a:srgbClr val="FF0000"/>
                  </a:solidFill>
                </a:rPr>
                <a:t>remote</a:t>
              </a:r>
              <a:r>
                <a:rPr lang="tr-TR" sz="1400" i="1" dirty="0">
                  <a:solidFill>
                    <a:srgbClr val="FF0000"/>
                  </a:solidFill>
                </a:rPr>
                <a:t> </a:t>
              </a:r>
              <a:r>
                <a:rPr lang="tr-TR" sz="1400" i="1" dirty="0" err="1">
                  <a:solidFill>
                    <a:srgbClr val="FF0000"/>
                  </a:solidFill>
                </a:rPr>
                <a:t>url</a:t>
              </a:r>
              <a:r>
                <a:rPr lang="tr-TR" sz="1400" i="1" dirty="0">
                  <a:solidFill>
                    <a:srgbClr val="FF0000"/>
                  </a:solidFill>
                </a:rPr>
                <a:t>]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B43985-C4FF-4DC3-B5E4-03FAE3D77A16}"/>
                </a:ext>
              </a:extLst>
            </p:cNvPr>
            <p:cNvSpPr/>
            <p:nvPr/>
          </p:nvSpPr>
          <p:spPr>
            <a:xfrm>
              <a:off x="4212771" y="1393371"/>
              <a:ext cx="3298372" cy="6602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Remote ekle</a:t>
              </a:r>
            </a:p>
          </p:txBody>
        </p:sp>
      </p:grp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4E88CCF-E2AA-4AF3-BEB0-E961ED558025}"/>
              </a:ext>
            </a:extLst>
          </p:cNvPr>
          <p:cNvSpPr/>
          <p:nvPr/>
        </p:nvSpPr>
        <p:spPr>
          <a:xfrm>
            <a:off x="1545772" y="3438525"/>
            <a:ext cx="3472544" cy="15746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Git reposu klonlama ile mi oluşturuldu?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1FC532-D709-4442-8E1B-87C54FA53316}"/>
              </a:ext>
            </a:extLst>
          </p:cNvPr>
          <p:cNvGrpSpPr/>
          <p:nvPr/>
        </p:nvGrpSpPr>
        <p:grpSpPr>
          <a:xfrm>
            <a:off x="7567392" y="3239851"/>
            <a:ext cx="3298372" cy="1073893"/>
            <a:chOff x="4212771" y="1393371"/>
            <a:chExt cx="3298372" cy="107389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8D48FA4-893A-41EE-9867-4E9E51FABFC8}"/>
                </a:ext>
              </a:extLst>
            </p:cNvPr>
            <p:cNvSpPr/>
            <p:nvPr/>
          </p:nvSpPr>
          <p:spPr>
            <a:xfrm>
              <a:off x="4212771" y="1807030"/>
              <a:ext cx="3298372" cy="660234"/>
            </a:xfrm>
            <a:prstGeom prst="roundRect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tr-TR" sz="1400" dirty="0">
                  <a:solidFill>
                    <a:sysClr val="windowText" lastClr="000000"/>
                  </a:solidFill>
                </a:rPr>
                <a:t>git </a:t>
              </a:r>
              <a:r>
                <a:rPr lang="tr-TR" sz="1400" dirty="0" err="1">
                  <a:solidFill>
                    <a:sysClr val="windowText" lastClr="000000"/>
                  </a:solidFill>
                </a:rPr>
                <a:t>push</a:t>
              </a:r>
              <a:r>
                <a:rPr lang="tr-TR" sz="1400" dirty="0">
                  <a:solidFill>
                    <a:sysClr val="windowText" lastClr="000000"/>
                  </a:solidFill>
                </a:rPr>
                <a:t> -u </a:t>
              </a:r>
              <a:r>
                <a:rPr lang="tr-TR" sz="1400" dirty="0" err="1">
                  <a:solidFill>
                    <a:sysClr val="windowText" lastClr="000000"/>
                  </a:solidFill>
                </a:rPr>
                <a:t>origin</a:t>
              </a:r>
              <a:r>
                <a:rPr lang="tr-TR" sz="1400" dirty="0">
                  <a:solidFill>
                    <a:sysClr val="windowText" lastClr="000000"/>
                  </a:solidFill>
                </a:rPr>
                <a:t> </a:t>
              </a:r>
              <a:r>
                <a:rPr lang="tr-TR" sz="1400" i="1" dirty="0">
                  <a:solidFill>
                    <a:srgbClr val="FF0000"/>
                  </a:solidFill>
                </a:rPr>
                <a:t>[</a:t>
              </a:r>
              <a:r>
                <a:rPr lang="tr-TR" sz="1400" i="1" dirty="0" err="1">
                  <a:solidFill>
                    <a:srgbClr val="FF0000"/>
                  </a:solidFill>
                </a:rPr>
                <a:t>branch</a:t>
              </a:r>
              <a:r>
                <a:rPr lang="tr-TR" sz="1400" i="1" dirty="0">
                  <a:solidFill>
                    <a:srgbClr val="FF0000"/>
                  </a:solidFill>
                </a:rPr>
                <a:t> adı]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673C3AC-340B-4B71-A022-B5C58C462353}"/>
                </a:ext>
              </a:extLst>
            </p:cNvPr>
            <p:cNvSpPr/>
            <p:nvPr/>
          </p:nvSpPr>
          <p:spPr>
            <a:xfrm>
              <a:off x="4212771" y="1393371"/>
              <a:ext cx="3298372" cy="6602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İlk </a:t>
              </a:r>
              <a:r>
                <a:rPr lang="tr-TR" dirty="0" err="1"/>
                <a:t>push</a:t>
              </a:r>
              <a:r>
                <a:rPr lang="tr-TR" dirty="0"/>
                <a:t> işlemini yap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E05856-79B5-4FA6-8C68-393039A642E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82044" y="3035755"/>
            <a:ext cx="0" cy="40277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D0A5AA-70ED-44B7-B830-2C1C2A76A937}"/>
              </a:ext>
            </a:extLst>
          </p:cNvPr>
          <p:cNvGrpSpPr/>
          <p:nvPr/>
        </p:nvGrpSpPr>
        <p:grpSpPr>
          <a:xfrm>
            <a:off x="4999373" y="2074055"/>
            <a:ext cx="3570298" cy="2151787"/>
            <a:chOff x="3970673" y="2074055"/>
            <a:chExt cx="3570298" cy="215178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2E9E412-73DB-49FE-956C-3C641D3CBD9D}"/>
                </a:ext>
              </a:extLst>
            </p:cNvPr>
            <p:cNvCxnSpPr>
              <a:stCxn id="6" idx="3"/>
              <a:endCxn id="18" idx="1"/>
            </p:cNvCxnSpPr>
            <p:nvPr/>
          </p:nvCxnSpPr>
          <p:spPr>
            <a:xfrm flipV="1">
              <a:off x="5018316" y="2074055"/>
              <a:ext cx="2522655" cy="2151787"/>
            </a:xfrm>
            <a:prstGeom prst="bentConnector3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7E1A3F-6437-40B4-87BA-38CE989EB4F8}"/>
                </a:ext>
              </a:extLst>
            </p:cNvPr>
            <p:cNvSpPr txBox="1"/>
            <p:nvPr/>
          </p:nvSpPr>
          <p:spPr>
            <a:xfrm>
              <a:off x="3970673" y="384659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Hayır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A5FE1DF-1FEB-4484-B5B8-C13C3B9166A2}"/>
              </a:ext>
            </a:extLst>
          </p:cNvPr>
          <p:cNvGrpSpPr/>
          <p:nvPr/>
        </p:nvGrpSpPr>
        <p:grpSpPr>
          <a:xfrm>
            <a:off x="3282045" y="5013157"/>
            <a:ext cx="4299856" cy="464479"/>
            <a:chOff x="2400300" y="5013158"/>
            <a:chExt cx="4299856" cy="464479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EE9B4064-CED5-4349-A5C6-CDB5625DB8A3}"/>
                </a:ext>
              </a:extLst>
            </p:cNvPr>
            <p:cNvCxnSpPr>
              <a:cxnSpLocks/>
              <a:stCxn id="6" idx="2"/>
              <a:endCxn id="29" idx="1"/>
            </p:cNvCxnSpPr>
            <p:nvPr/>
          </p:nvCxnSpPr>
          <p:spPr>
            <a:xfrm rot="16200000" flipH="1">
              <a:off x="4321217" y="3092241"/>
              <a:ext cx="458021" cy="4299856"/>
            </a:xfrm>
            <a:prstGeom prst="bentConnector2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14A326-88BA-4015-8B91-9DA70BE4D473}"/>
                </a:ext>
              </a:extLst>
            </p:cNvPr>
            <p:cNvSpPr txBox="1"/>
            <p:nvPr/>
          </p:nvSpPr>
          <p:spPr>
            <a:xfrm>
              <a:off x="2400300" y="5108305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Evet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95B96F-1B43-47DA-8211-AA9CF6EF8333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>
            <a:off x="9190157" y="2817831"/>
            <a:ext cx="26421" cy="42202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BDD5B8-151C-4867-8525-8E160D3CF4AC}"/>
              </a:ext>
            </a:extLst>
          </p:cNvPr>
          <p:cNvGrpSpPr/>
          <p:nvPr/>
        </p:nvGrpSpPr>
        <p:grpSpPr>
          <a:xfrm>
            <a:off x="7581900" y="4727403"/>
            <a:ext cx="3298372" cy="1073893"/>
            <a:chOff x="4212771" y="1393371"/>
            <a:chExt cx="3298372" cy="107389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5276841-EAF5-4CA0-BB82-2F13E4794FFB}"/>
                </a:ext>
              </a:extLst>
            </p:cNvPr>
            <p:cNvSpPr/>
            <p:nvPr/>
          </p:nvSpPr>
          <p:spPr>
            <a:xfrm>
              <a:off x="4212771" y="1807030"/>
              <a:ext cx="3298372" cy="660234"/>
            </a:xfrm>
            <a:prstGeom prst="roundRect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tr-TR" sz="1400" dirty="0">
                  <a:solidFill>
                    <a:sysClr val="windowText" lastClr="000000"/>
                  </a:solidFill>
                </a:rPr>
                <a:t>git </a:t>
              </a:r>
              <a:r>
                <a:rPr lang="tr-TR" sz="1400" dirty="0" err="1">
                  <a:solidFill>
                    <a:sysClr val="windowText" lastClr="000000"/>
                  </a:solidFill>
                </a:rPr>
                <a:t>push</a:t>
              </a:r>
              <a:endParaRPr lang="tr-TR" sz="1400" i="1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FA41D2D-0A44-45F2-861E-4EB14A91D8B9}"/>
                </a:ext>
              </a:extLst>
            </p:cNvPr>
            <p:cNvSpPr/>
            <p:nvPr/>
          </p:nvSpPr>
          <p:spPr>
            <a:xfrm>
              <a:off x="4212771" y="1393371"/>
              <a:ext cx="3298372" cy="6602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Sonraki </a:t>
              </a:r>
              <a:r>
                <a:rPr lang="tr-TR" dirty="0" err="1"/>
                <a:t>push</a:t>
              </a:r>
              <a:r>
                <a:rPr lang="tr-TR" dirty="0"/>
                <a:t> işlemlerinde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B42D4F-C5C3-48FB-A226-C7CF69F93158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9216578" y="4313744"/>
            <a:ext cx="14508" cy="41365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BD010F-1E23-487C-AF9C-091EBC338318}"/>
              </a:ext>
            </a:extLst>
          </p:cNvPr>
          <p:cNvSpPr/>
          <p:nvPr/>
        </p:nvSpPr>
        <p:spPr>
          <a:xfrm>
            <a:off x="376485" y="3000475"/>
            <a:ext cx="5334000" cy="3211286"/>
          </a:xfrm>
          <a:prstGeom prst="roundRect">
            <a:avLst>
              <a:gd name="adj" fmla="val 92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6272024-B7F5-44A8-A6F7-BEBD62A8FC1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Github</a:t>
            </a:r>
            <a:r>
              <a:rPr lang="tr-TR" dirty="0"/>
              <a:t> dan </a:t>
            </a:r>
            <a:r>
              <a:rPr lang="tr-TR" dirty="0" err="1"/>
              <a:t>commit</a:t>
            </a:r>
            <a:r>
              <a:rPr lang="tr-TR" dirty="0"/>
              <a:t> çekme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D7A5B56-5F3C-484F-81FD-5264D62E0D3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1669" y="1743836"/>
            <a:ext cx="10986046" cy="1084778"/>
          </a:xfrm>
          <a:effectLst/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tr-TR" sz="2400" dirty="0" err="1"/>
              <a:t>Github</a:t>
            </a:r>
            <a:r>
              <a:rPr lang="tr-TR" sz="2400" dirty="0"/>
              <a:t> üzerinden </a:t>
            </a:r>
            <a:r>
              <a:rPr lang="tr-TR" sz="2400" dirty="0" err="1"/>
              <a:t>local</a:t>
            </a:r>
            <a:r>
              <a:rPr lang="tr-TR" sz="2400" dirty="0"/>
              <a:t> repo güncellenmek istenirse aşağıdaki komutlar kullanılır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0741" y="438461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VEYA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F0B719-EE9F-4748-A702-53CE8318E1D0}"/>
              </a:ext>
            </a:extLst>
          </p:cNvPr>
          <p:cNvGrpSpPr/>
          <p:nvPr/>
        </p:nvGrpSpPr>
        <p:grpSpPr>
          <a:xfrm>
            <a:off x="777922" y="3316405"/>
            <a:ext cx="4544704" cy="1001231"/>
            <a:chOff x="777922" y="3316405"/>
            <a:chExt cx="4544704" cy="1001231"/>
          </a:xfrm>
        </p:grpSpPr>
        <p:sp>
          <p:nvSpPr>
            <p:cNvPr id="10" name="Rounded Rectangle 9"/>
            <p:cNvSpPr/>
            <p:nvPr/>
          </p:nvSpPr>
          <p:spPr>
            <a:xfrm>
              <a:off x="777922" y="3316405"/>
              <a:ext cx="4544704" cy="859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dirty="0"/>
                <a:t>git fetch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77922" y="4012443"/>
              <a:ext cx="4544704" cy="3051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solidFill>
                    <a:schemeClr val="tx1"/>
                  </a:solidFill>
                </a:rPr>
                <a:t>Değişiklikleri remote’dan local’e indirir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332190-0577-47F5-8AEC-8D3BA99C581E}"/>
              </a:ext>
            </a:extLst>
          </p:cNvPr>
          <p:cNvGrpSpPr/>
          <p:nvPr/>
        </p:nvGrpSpPr>
        <p:grpSpPr>
          <a:xfrm>
            <a:off x="771133" y="4793393"/>
            <a:ext cx="4551493" cy="1012405"/>
            <a:chOff x="771133" y="4793393"/>
            <a:chExt cx="4551493" cy="1012405"/>
          </a:xfrm>
        </p:grpSpPr>
        <p:sp>
          <p:nvSpPr>
            <p:cNvPr id="17" name="Rounded Rectangle 16"/>
            <p:cNvSpPr/>
            <p:nvPr/>
          </p:nvSpPr>
          <p:spPr>
            <a:xfrm>
              <a:off x="777922" y="4793393"/>
              <a:ext cx="4544704" cy="859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dirty="0"/>
                <a:t>git merge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71133" y="5500605"/>
              <a:ext cx="4544704" cy="3051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solidFill>
                    <a:schemeClr val="tx1"/>
                  </a:solidFill>
                </a:rPr>
                <a:t>İndirilen değişiklikleri local repoya uygular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3C85B-AA4B-4E6C-B73E-E01C8C731897}"/>
              </a:ext>
            </a:extLst>
          </p:cNvPr>
          <p:cNvGrpSpPr/>
          <p:nvPr/>
        </p:nvGrpSpPr>
        <p:grpSpPr>
          <a:xfrm>
            <a:off x="7116377" y="3951027"/>
            <a:ext cx="4544704" cy="1076290"/>
            <a:chOff x="7116377" y="3951027"/>
            <a:chExt cx="4544704" cy="1076290"/>
          </a:xfrm>
        </p:grpSpPr>
        <p:sp>
          <p:nvSpPr>
            <p:cNvPr id="18" name="Rounded Rectangle 17"/>
            <p:cNvSpPr/>
            <p:nvPr/>
          </p:nvSpPr>
          <p:spPr>
            <a:xfrm>
              <a:off x="7116377" y="3951027"/>
              <a:ext cx="4544704" cy="859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800" dirty="0"/>
                <a:t>git pull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116377" y="4722124"/>
              <a:ext cx="4544704" cy="3051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solidFill>
                    <a:schemeClr val="tx1"/>
                  </a:solidFill>
                </a:rPr>
                <a:t>fetch &amp; 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61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7BBB967-8A8E-4D81-A620-EFD8BD1B0D3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.</a:t>
            </a:r>
            <a:r>
              <a:rPr lang="tr-TR" dirty="0" err="1"/>
              <a:t>gitignore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92160" y="2084944"/>
            <a:ext cx="6481515" cy="2821177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2400" dirty="0"/>
              <a:t>Staging area’ ya gitmesini istemediğimiz, yani versiyon kontrol sistemine dahil etmek istemediğimiz dosya ve klasörlerimizi tanımladığımız özel bir dosyadır.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35283" y="2084945"/>
            <a:ext cx="3671248" cy="2821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out/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.idea/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idea_modules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iws</a:t>
            </a:r>
            <a:endParaRPr 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5283" y="502800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.gitignore</a:t>
            </a:r>
          </a:p>
        </p:txBody>
      </p:sp>
    </p:spTree>
    <p:extLst>
      <p:ext uri="{BB962C8B-B14F-4D97-AF65-F5344CB8AC3E}">
        <p14:creationId xmlns:p14="http://schemas.microsoft.com/office/powerpoint/2010/main" val="7042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810AAB7-4BBE-4401-A551-DD483D60E834}"/>
              </a:ext>
            </a:extLst>
          </p:cNvPr>
          <p:cNvGrpSpPr/>
          <p:nvPr/>
        </p:nvGrpSpPr>
        <p:grpSpPr>
          <a:xfrm>
            <a:off x="8942035" y="4351113"/>
            <a:ext cx="1654463" cy="1708396"/>
            <a:chOff x="1623569" y="4219329"/>
            <a:chExt cx="1654463" cy="170839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FD92930-387C-4E89-A208-D6C11348833A}"/>
                </a:ext>
              </a:extLst>
            </p:cNvPr>
            <p:cNvSpPr/>
            <p:nvPr/>
          </p:nvSpPr>
          <p:spPr>
            <a:xfrm>
              <a:off x="1623569" y="4219329"/>
              <a:ext cx="1654463" cy="17083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script.js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889C716-C05C-4B68-ADD9-9E3900AF0B4B}"/>
                </a:ext>
              </a:extLst>
            </p:cNvPr>
            <p:cNvSpPr/>
            <p:nvPr/>
          </p:nvSpPr>
          <p:spPr>
            <a:xfrm>
              <a:off x="1663120" y="4681558"/>
              <a:ext cx="1574948" cy="1214417"/>
            </a:xfrm>
            <a:prstGeom prst="roundRect">
              <a:avLst>
                <a:gd name="adj" fmla="val 20327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00B3AD-3DFC-4D0F-99B0-135D3A8BF70A}"/>
                </a:ext>
              </a:extLst>
            </p:cNvPr>
            <p:cNvSpPr txBox="1"/>
            <p:nvPr/>
          </p:nvSpPr>
          <p:spPr>
            <a:xfrm>
              <a:off x="1640714" y="4866491"/>
              <a:ext cx="235962" cy="907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4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5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35A209-0903-4737-A56A-66081E195A15}"/>
                </a:ext>
              </a:extLst>
            </p:cNvPr>
            <p:cNvSpPr txBox="1"/>
            <p:nvPr/>
          </p:nvSpPr>
          <p:spPr>
            <a:xfrm>
              <a:off x="1782018" y="4866491"/>
              <a:ext cx="1226618" cy="908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console.log("</a:t>
              </a:r>
              <a:r>
                <a:rPr lang="tr-TR" sz="600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Techproed</a:t>
              </a: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");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var x = 10;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x++;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var y = </a:t>
              </a:r>
              <a:r>
                <a:rPr lang="tr-TR" sz="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555</a:t>
              </a: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y+=x;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console.log(</a:t>
              </a:r>
              <a:r>
                <a:rPr lang="tr-TR" sz="600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x,y</a:t>
              </a: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811CCC-43E5-4348-AB6A-802A10CE65A9}"/>
              </a:ext>
            </a:extLst>
          </p:cNvPr>
          <p:cNvGrpSpPr/>
          <p:nvPr/>
        </p:nvGrpSpPr>
        <p:grpSpPr>
          <a:xfrm>
            <a:off x="1640088" y="4351113"/>
            <a:ext cx="1654463" cy="1708396"/>
            <a:chOff x="1623569" y="4219329"/>
            <a:chExt cx="1654463" cy="170839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58EF14C-0944-4AA7-A861-8A797998AEC5}"/>
                </a:ext>
              </a:extLst>
            </p:cNvPr>
            <p:cNvSpPr/>
            <p:nvPr/>
          </p:nvSpPr>
          <p:spPr>
            <a:xfrm>
              <a:off x="1623569" y="4219329"/>
              <a:ext cx="1654463" cy="17083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script.js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BBA1991-A100-47D4-95FD-197C13652841}"/>
                </a:ext>
              </a:extLst>
            </p:cNvPr>
            <p:cNvSpPr/>
            <p:nvPr/>
          </p:nvSpPr>
          <p:spPr>
            <a:xfrm>
              <a:off x="1663120" y="4681558"/>
              <a:ext cx="1574948" cy="1214417"/>
            </a:xfrm>
            <a:prstGeom prst="roundRect">
              <a:avLst>
                <a:gd name="adj" fmla="val 20327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7E7D8E-FF64-4719-AE07-363A90A76960}"/>
                </a:ext>
              </a:extLst>
            </p:cNvPr>
            <p:cNvSpPr txBox="1"/>
            <p:nvPr/>
          </p:nvSpPr>
          <p:spPr>
            <a:xfrm>
              <a:off x="1640714" y="4866491"/>
              <a:ext cx="235962" cy="907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4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5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3E3D1B-FB82-4361-96AC-F076D78A9764}"/>
                </a:ext>
              </a:extLst>
            </p:cNvPr>
            <p:cNvSpPr txBox="1"/>
            <p:nvPr/>
          </p:nvSpPr>
          <p:spPr>
            <a:xfrm>
              <a:off x="1782018" y="4866491"/>
              <a:ext cx="1226618" cy="908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console.log("</a:t>
              </a:r>
              <a:r>
                <a:rPr lang="tr-TR" sz="600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Techproed</a:t>
              </a: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");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var x = 10;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x++;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var y = </a:t>
              </a:r>
              <a:r>
                <a:rPr lang="tr-TR" sz="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20</a:t>
              </a: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y+=x;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console.log(</a:t>
              </a:r>
              <a:r>
                <a:rPr lang="tr-TR" sz="600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x,y</a:t>
              </a: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921964EB-5DD8-4528-8282-920DF8589A9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Conflict</a:t>
            </a:r>
            <a:endParaRPr lang="tr-TR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EF8C3C-8C0D-4C6A-817D-E97F4A5603E3}"/>
              </a:ext>
            </a:extLst>
          </p:cNvPr>
          <p:cNvGrpSpPr/>
          <p:nvPr/>
        </p:nvGrpSpPr>
        <p:grpSpPr>
          <a:xfrm>
            <a:off x="5410200" y="1211204"/>
            <a:ext cx="1371600" cy="1717053"/>
            <a:chOff x="5410200" y="1211204"/>
            <a:chExt cx="1371600" cy="17170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3A126A-E0D1-410F-B827-BCDA667E22C2}"/>
                </a:ext>
              </a:extLst>
            </p:cNvPr>
            <p:cNvSpPr/>
            <p:nvPr/>
          </p:nvSpPr>
          <p:spPr>
            <a:xfrm>
              <a:off x="5410200" y="1556657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5" name="Graphic 4" descr="Server">
              <a:extLst>
                <a:ext uri="{FF2B5EF4-FFF2-40B4-BE49-F238E27FC236}">
                  <a16:creationId xmlns:a16="http://schemas.microsoft.com/office/drawing/2014/main" id="{439A4804-087D-4C4E-8DB4-E07CA885E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64833" y="1785257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832253-C0EA-4794-857E-BF674B671989}"/>
                </a:ext>
              </a:extLst>
            </p:cNvPr>
            <p:cNvSpPr txBox="1"/>
            <p:nvPr/>
          </p:nvSpPr>
          <p:spPr>
            <a:xfrm>
              <a:off x="5586711" y="1211204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/>
                <a:t>Github</a:t>
              </a:r>
              <a:endParaRPr lang="tr-TR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0FB529-483D-4D91-A29D-31797D72CE2A}"/>
              </a:ext>
            </a:extLst>
          </p:cNvPr>
          <p:cNvGrpSpPr/>
          <p:nvPr/>
        </p:nvGrpSpPr>
        <p:grpSpPr>
          <a:xfrm>
            <a:off x="3328630" y="4646283"/>
            <a:ext cx="1371600" cy="1784866"/>
            <a:chOff x="3328630" y="4646283"/>
            <a:chExt cx="1371600" cy="17848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93ED6EE-19A7-4319-BF9E-ED250A742269}"/>
                </a:ext>
              </a:extLst>
            </p:cNvPr>
            <p:cNvSpPr/>
            <p:nvPr/>
          </p:nvSpPr>
          <p:spPr>
            <a:xfrm>
              <a:off x="3328630" y="4646283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5CA75411-0D7A-493F-B4D8-C9FD37132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57230" y="4874883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7143CF-2BD4-44D1-B312-1B15E9E43323}"/>
                </a:ext>
              </a:extLst>
            </p:cNvPr>
            <p:cNvSpPr txBox="1"/>
            <p:nvPr/>
          </p:nvSpPr>
          <p:spPr>
            <a:xfrm>
              <a:off x="3652792" y="606181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Dev1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524DA03-F8C2-42B8-ADBE-40E1BB813772}"/>
              </a:ext>
            </a:extLst>
          </p:cNvPr>
          <p:cNvGrpSpPr/>
          <p:nvPr/>
        </p:nvGrpSpPr>
        <p:grpSpPr>
          <a:xfrm>
            <a:off x="7491772" y="4646283"/>
            <a:ext cx="1371600" cy="1782558"/>
            <a:chOff x="7491772" y="4646283"/>
            <a:chExt cx="1371600" cy="17825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D8A652-106F-4C28-B19A-20C8499F4796}"/>
                </a:ext>
              </a:extLst>
            </p:cNvPr>
            <p:cNvSpPr/>
            <p:nvPr/>
          </p:nvSpPr>
          <p:spPr>
            <a:xfrm>
              <a:off x="7491772" y="4646283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4" name="Graphic 13" descr="Laptop">
              <a:extLst>
                <a:ext uri="{FF2B5EF4-FFF2-40B4-BE49-F238E27FC236}">
                  <a16:creationId xmlns:a16="http://schemas.microsoft.com/office/drawing/2014/main" id="{30487F73-7831-4FF8-A53F-3B161D4F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20372" y="4874883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856CDB-1752-4721-B869-42B7C1EC7FE1}"/>
                </a:ext>
              </a:extLst>
            </p:cNvPr>
            <p:cNvSpPr txBox="1"/>
            <p:nvPr/>
          </p:nvSpPr>
          <p:spPr>
            <a:xfrm>
              <a:off x="7791889" y="6059509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Dev2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5586B4-2C80-43DB-894E-1E06C3D67A68}"/>
              </a:ext>
            </a:extLst>
          </p:cNvPr>
          <p:cNvGrpSpPr/>
          <p:nvPr/>
        </p:nvGrpSpPr>
        <p:grpSpPr>
          <a:xfrm>
            <a:off x="4507469" y="4858267"/>
            <a:ext cx="936171" cy="925491"/>
            <a:chOff x="2134236" y="4687909"/>
            <a:chExt cx="936171" cy="92549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FD401A-CD30-4F72-889B-189E8853F3A8}"/>
                </a:ext>
              </a:extLst>
            </p:cNvPr>
            <p:cNvSpPr/>
            <p:nvPr/>
          </p:nvSpPr>
          <p:spPr>
            <a:xfrm>
              <a:off x="2134236" y="4687909"/>
              <a:ext cx="936171" cy="925491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1050" dirty="0"/>
                <a:t>Master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E2C8ED9-BF18-4194-AA21-9F5C59D8BC00}"/>
                </a:ext>
              </a:extLst>
            </p:cNvPr>
            <p:cNvSpPr/>
            <p:nvPr/>
          </p:nvSpPr>
          <p:spPr>
            <a:xfrm>
              <a:off x="2156331" y="4997347"/>
              <a:ext cx="891670" cy="593828"/>
            </a:xfrm>
            <a:prstGeom prst="roundRect">
              <a:avLst>
                <a:gd name="adj" fmla="val 23083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900" dirty="0"/>
                <a:t>index.html</a:t>
              </a:r>
            </a:p>
            <a:p>
              <a:pPr algn="ctr"/>
              <a:r>
                <a:rPr lang="tr-TR" sz="900" dirty="0"/>
                <a:t>script.js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50527C-47DA-42A1-A87C-457ED0CE7F60}"/>
              </a:ext>
            </a:extLst>
          </p:cNvPr>
          <p:cNvGrpSpPr/>
          <p:nvPr/>
        </p:nvGrpSpPr>
        <p:grpSpPr>
          <a:xfrm>
            <a:off x="6724752" y="4858266"/>
            <a:ext cx="936171" cy="925491"/>
            <a:chOff x="2134236" y="4687909"/>
            <a:chExt cx="936171" cy="92549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77363CB-A074-4B68-A034-67B8C4DD0F41}"/>
                </a:ext>
              </a:extLst>
            </p:cNvPr>
            <p:cNvSpPr/>
            <p:nvPr/>
          </p:nvSpPr>
          <p:spPr>
            <a:xfrm>
              <a:off x="2134236" y="4687909"/>
              <a:ext cx="936171" cy="925491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1050" dirty="0"/>
                <a:t>Master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122544-AA34-450B-9889-E24CA0AAB85F}"/>
                </a:ext>
              </a:extLst>
            </p:cNvPr>
            <p:cNvSpPr/>
            <p:nvPr/>
          </p:nvSpPr>
          <p:spPr>
            <a:xfrm>
              <a:off x="2156331" y="4997347"/>
              <a:ext cx="891670" cy="593828"/>
            </a:xfrm>
            <a:prstGeom prst="roundRect">
              <a:avLst>
                <a:gd name="adj" fmla="val 23083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900" dirty="0"/>
                <a:t>index.html</a:t>
              </a:r>
            </a:p>
            <a:p>
              <a:pPr algn="ctr"/>
              <a:r>
                <a:rPr lang="tr-TR" sz="900" dirty="0"/>
                <a:t>script.js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3BA6DB-FD57-4C55-9D8D-4ED64D8D1CE9}"/>
              </a:ext>
            </a:extLst>
          </p:cNvPr>
          <p:cNvGrpSpPr/>
          <p:nvPr/>
        </p:nvGrpSpPr>
        <p:grpSpPr>
          <a:xfrm>
            <a:off x="5643062" y="2727391"/>
            <a:ext cx="936171" cy="925491"/>
            <a:chOff x="2134236" y="4687909"/>
            <a:chExt cx="936171" cy="92549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4B38EDF-2189-40E6-B836-BBEC21EFC6FB}"/>
                </a:ext>
              </a:extLst>
            </p:cNvPr>
            <p:cNvSpPr/>
            <p:nvPr/>
          </p:nvSpPr>
          <p:spPr>
            <a:xfrm>
              <a:off x="2134236" y="4687909"/>
              <a:ext cx="936171" cy="925491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1050" dirty="0"/>
                <a:t>Master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90BEEAD-9F82-4F30-99FC-7B2FF98BF53F}"/>
                </a:ext>
              </a:extLst>
            </p:cNvPr>
            <p:cNvSpPr/>
            <p:nvPr/>
          </p:nvSpPr>
          <p:spPr>
            <a:xfrm>
              <a:off x="2156331" y="4997347"/>
              <a:ext cx="891670" cy="593828"/>
            </a:xfrm>
            <a:prstGeom prst="roundRect">
              <a:avLst>
                <a:gd name="adj" fmla="val 23083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900" dirty="0"/>
                <a:t>index.html</a:t>
              </a:r>
            </a:p>
            <a:p>
              <a:pPr algn="ctr"/>
              <a:r>
                <a:rPr lang="tr-TR" sz="900" dirty="0"/>
                <a:t>script.js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4B4DEE-5CE8-49FC-AA87-11FFC953166C}"/>
              </a:ext>
            </a:extLst>
          </p:cNvPr>
          <p:cNvCxnSpPr>
            <a:stCxn id="12" idx="0"/>
            <a:endCxn id="9" idx="3"/>
          </p:cNvCxnSpPr>
          <p:nvPr/>
        </p:nvCxnSpPr>
        <p:spPr>
          <a:xfrm flipV="1">
            <a:off x="4014430" y="2727391"/>
            <a:ext cx="1596636" cy="191889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5E0D6-EB03-46B7-BC0B-E4F0E51A80D5}"/>
              </a:ext>
            </a:extLst>
          </p:cNvPr>
          <p:cNvCxnSpPr>
            <a:endCxn id="13" idx="0"/>
          </p:cNvCxnSpPr>
          <p:nvPr/>
        </p:nvCxnSpPr>
        <p:spPr>
          <a:xfrm>
            <a:off x="6650233" y="2749949"/>
            <a:ext cx="1527339" cy="18963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F3EE389-8A5D-45EF-9416-7833BADC59B0}"/>
              </a:ext>
            </a:extLst>
          </p:cNvPr>
          <p:cNvSpPr/>
          <p:nvPr/>
        </p:nvSpPr>
        <p:spPr>
          <a:xfrm>
            <a:off x="3876396" y="4646283"/>
            <a:ext cx="271133" cy="27113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E2DFC2-3C49-4167-AABE-92F515221853}"/>
              </a:ext>
            </a:extLst>
          </p:cNvPr>
          <p:cNvSpPr/>
          <p:nvPr/>
        </p:nvSpPr>
        <p:spPr>
          <a:xfrm>
            <a:off x="8057026" y="4646283"/>
            <a:ext cx="271133" cy="27113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48" name="Group 47" descr="AAA">
            <a:extLst>
              <a:ext uri="{FF2B5EF4-FFF2-40B4-BE49-F238E27FC236}">
                <a16:creationId xmlns:a16="http://schemas.microsoft.com/office/drawing/2014/main" id="{FD9918A2-3303-4CF9-A0D1-461EAFA71063}"/>
              </a:ext>
            </a:extLst>
          </p:cNvPr>
          <p:cNvGrpSpPr/>
          <p:nvPr/>
        </p:nvGrpSpPr>
        <p:grpSpPr>
          <a:xfrm>
            <a:off x="3522428" y="1328433"/>
            <a:ext cx="1654463" cy="1708396"/>
            <a:chOff x="1623569" y="4219329"/>
            <a:chExt cx="1654463" cy="170839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9DAF31F-530F-4F6D-85A2-D7B4F01004E6}"/>
                </a:ext>
              </a:extLst>
            </p:cNvPr>
            <p:cNvSpPr/>
            <p:nvPr/>
          </p:nvSpPr>
          <p:spPr>
            <a:xfrm>
              <a:off x="1623569" y="4219329"/>
              <a:ext cx="1654463" cy="17083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script.js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0A86AB7-B4D1-441B-8544-E6A3560F603A}"/>
                </a:ext>
              </a:extLst>
            </p:cNvPr>
            <p:cNvSpPr/>
            <p:nvPr/>
          </p:nvSpPr>
          <p:spPr>
            <a:xfrm>
              <a:off x="1663120" y="4681558"/>
              <a:ext cx="1574948" cy="1214417"/>
            </a:xfrm>
            <a:prstGeom prst="roundRect">
              <a:avLst>
                <a:gd name="adj" fmla="val 20327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99C946-AC96-4691-9273-B758CD721D05}"/>
                </a:ext>
              </a:extLst>
            </p:cNvPr>
            <p:cNvSpPr txBox="1"/>
            <p:nvPr/>
          </p:nvSpPr>
          <p:spPr>
            <a:xfrm>
              <a:off x="1640714" y="4866491"/>
              <a:ext cx="235962" cy="907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4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5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20E0BEA-D7D0-48D1-B5B3-5C15B58D3147}"/>
                </a:ext>
              </a:extLst>
            </p:cNvPr>
            <p:cNvSpPr txBox="1"/>
            <p:nvPr/>
          </p:nvSpPr>
          <p:spPr>
            <a:xfrm>
              <a:off x="1782018" y="4866491"/>
              <a:ext cx="1226618" cy="908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console.log("</a:t>
              </a:r>
              <a:r>
                <a:rPr lang="tr-TR" sz="600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Techproed</a:t>
              </a: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");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var x = 10;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x++;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var y = </a:t>
              </a:r>
              <a:r>
                <a:rPr lang="tr-TR" sz="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20</a:t>
              </a: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y+=x;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console.log(</a:t>
              </a:r>
              <a:r>
                <a:rPr lang="tr-TR" sz="600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x,y</a:t>
              </a: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grpSp>
        <p:nvGrpSpPr>
          <p:cNvPr id="58" name="Group 57" descr="BBB">
            <a:extLst>
              <a:ext uri="{FF2B5EF4-FFF2-40B4-BE49-F238E27FC236}">
                <a16:creationId xmlns:a16="http://schemas.microsoft.com/office/drawing/2014/main" id="{31FAB7BB-AF2E-4776-A297-2315AFB26670}"/>
              </a:ext>
            </a:extLst>
          </p:cNvPr>
          <p:cNvGrpSpPr/>
          <p:nvPr/>
        </p:nvGrpSpPr>
        <p:grpSpPr>
          <a:xfrm>
            <a:off x="7036433" y="1328433"/>
            <a:ext cx="1654463" cy="1708396"/>
            <a:chOff x="1623569" y="4219329"/>
            <a:chExt cx="1654463" cy="1708396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83E3737-E0AF-4AAD-A567-7CFEC243FDC4}"/>
                </a:ext>
              </a:extLst>
            </p:cNvPr>
            <p:cNvSpPr/>
            <p:nvPr/>
          </p:nvSpPr>
          <p:spPr>
            <a:xfrm>
              <a:off x="1623569" y="4219329"/>
              <a:ext cx="1654463" cy="17083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script.js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037B8D0-A8E2-4697-A8D3-81756B43600E}"/>
                </a:ext>
              </a:extLst>
            </p:cNvPr>
            <p:cNvSpPr/>
            <p:nvPr/>
          </p:nvSpPr>
          <p:spPr>
            <a:xfrm>
              <a:off x="1663120" y="4681558"/>
              <a:ext cx="1574948" cy="1214417"/>
            </a:xfrm>
            <a:prstGeom prst="roundRect">
              <a:avLst>
                <a:gd name="adj" fmla="val 20327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3F1A348-FC23-4015-B6FA-75660EA1A289}"/>
                </a:ext>
              </a:extLst>
            </p:cNvPr>
            <p:cNvSpPr txBox="1"/>
            <p:nvPr/>
          </p:nvSpPr>
          <p:spPr>
            <a:xfrm>
              <a:off x="1640714" y="4866491"/>
              <a:ext cx="235962" cy="907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4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5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F92722-FAD0-488F-87CD-0C0318137D26}"/>
                </a:ext>
              </a:extLst>
            </p:cNvPr>
            <p:cNvSpPr txBox="1"/>
            <p:nvPr/>
          </p:nvSpPr>
          <p:spPr>
            <a:xfrm>
              <a:off x="1782018" y="4866491"/>
              <a:ext cx="1226618" cy="908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console.log("</a:t>
              </a:r>
              <a:r>
                <a:rPr lang="tr-TR" sz="600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Techproed</a:t>
              </a: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");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var x = 10;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x++;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var y = </a:t>
              </a:r>
              <a:r>
                <a:rPr lang="tr-TR" sz="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555</a:t>
              </a: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y+=x;</a:t>
              </a:r>
            </a:p>
            <a:p>
              <a:pPr>
                <a:lnSpc>
                  <a:spcPct val="150000"/>
                </a:lnSpc>
              </a:pP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console.log(</a:t>
              </a:r>
              <a:r>
                <a:rPr lang="tr-TR" sz="600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x,y</a:t>
              </a:r>
              <a:r>
                <a:rPr lang="tr-TR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7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54167E-6 -2.22222E-6 L 0.13554 -0.3212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-1606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2.22222E-6 L -0.13568 -0.3268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-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0.14323 0.0004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23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0.14492 0.0004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  <p:bldP spid="46" grpId="0" animBg="1"/>
      <p:bldP spid="46" grpId="1" animBg="1"/>
      <p:bldP spid="46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921964EB-5DD8-4528-8282-920DF8589A9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Conflict</a:t>
            </a:r>
            <a:endParaRPr lang="tr-TR" dirty="0"/>
          </a:p>
        </p:txBody>
      </p:sp>
      <p:grpSp>
        <p:nvGrpSpPr>
          <p:cNvPr id="58" name="Group 57" descr="BBB">
            <a:extLst>
              <a:ext uri="{FF2B5EF4-FFF2-40B4-BE49-F238E27FC236}">
                <a16:creationId xmlns:a16="http://schemas.microsoft.com/office/drawing/2014/main" id="{31FAB7BB-AF2E-4776-A297-2315AFB26670}"/>
              </a:ext>
            </a:extLst>
          </p:cNvPr>
          <p:cNvGrpSpPr/>
          <p:nvPr/>
        </p:nvGrpSpPr>
        <p:grpSpPr>
          <a:xfrm>
            <a:off x="3810571" y="1728482"/>
            <a:ext cx="4571999" cy="4585329"/>
            <a:chOff x="1623569" y="4219329"/>
            <a:chExt cx="1654463" cy="1708396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83E3737-E0AF-4AAD-A567-7CFEC243FDC4}"/>
                </a:ext>
              </a:extLst>
            </p:cNvPr>
            <p:cNvSpPr/>
            <p:nvPr/>
          </p:nvSpPr>
          <p:spPr>
            <a:xfrm>
              <a:off x="1623569" y="4219329"/>
              <a:ext cx="1654463" cy="17083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tr-TR" sz="3200" dirty="0">
                  <a:solidFill>
                    <a:schemeClr val="tx1"/>
                  </a:solidFill>
                </a:rPr>
                <a:t>script.js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037B8D0-A8E2-4697-A8D3-81756B43600E}"/>
                </a:ext>
              </a:extLst>
            </p:cNvPr>
            <p:cNvSpPr/>
            <p:nvPr/>
          </p:nvSpPr>
          <p:spPr>
            <a:xfrm>
              <a:off x="1663120" y="4576099"/>
              <a:ext cx="1574948" cy="1319877"/>
            </a:xfrm>
            <a:prstGeom prst="roundRect">
              <a:avLst>
                <a:gd name="adj" fmla="val 19520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3F1A348-FC23-4015-B6FA-75660EA1A289}"/>
                </a:ext>
              </a:extLst>
            </p:cNvPr>
            <p:cNvSpPr txBox="1"/>
            <p:nvPr/>
          </p:nvSpPr>
          <p:spPr>
            <a:xfrm>
              <a:off x="1728033" y="4637191"/>
              <a:ext cx="128313" cy="1219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4</a:t>
              </a:r>
            </a:p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4</a:t>
              </a:r>
            </a:p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5</a:t>
              </a:r>
            </a:p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F92722-FAD0-488F-87CD-0C0318137D26}"/>
                </a:ext>
              </a:extLst>
            </p:cNvPr>
            <p:cNvSpPr txBox="1"/>
            <p:nvPr/>
          </p:nvSpPr>
          <p:spPr>
            <a:xfrm>
              <a:off x="1869337" y="4637191"/>
              <a:ext cx="1342993" cy="1220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console.log("</a:t>
              </a:r>
              <a:r>
                <a:rPr lang="tr-TR" sz="2000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Techproed</a:t>
              </a:r>
              <a:r>
                <a:rPr lang="tr-TR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");</a:t>
              </a:r>
            </a:p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var x = 10;</a:t>
              </a:r>
            </a:p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x++;</a:t>
              </a:r>
            </a:p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var y = </a:t>
              </a:r>
              <a:r>
                <a:rPr lang="tr-TR" sz="2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20</a:t>
              </a:r>
              <a:r>
                <a:rPr lang="tr-TR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var y = </a:t>
              </a:r>
              <a:r>
                <a:rPr lang="tr-TR" sz="2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555</a:t>
              </a:r>
              <a:r>
                <a:rPr lang="tr-TR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y+=x;</a:t>
              </a:r>
            </a:p>
            <a:p>
              <a:pPr>
                <a:lnSpc>
                  <a:spcPct val="150000"/>
                </a:lnSpc>
              </a:pPr>
              <a:r>
                <a:rPr lang="tr-TR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console.log(</a:t>
              </a:r>
              <a:r>
                <a:rPr lang="tr-TR" sz="2000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x,y</a:t>
              </a:r>
              <a:r>
                <a:rPr lang="tr-TR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A287089-EF6D-45C2-B41E-D10EEEB1CC65}"/>
              </a:ext>
            </a:extLst>
          </p:cNvPr>
          <p:cNvSpPr/>
          <p:nvPr/>
        </p:nvSpPr>
        <p:spPr>
          <a:xfrm>
            <a:off x="3619500" y="4260372"/>
            <a:ext cx="4953000" cy="965484"/>
          </a:xfrm>
          <a:prstGeom prst="rect">
            <a:avLst/>
          </a:prstGeom>
          <a:solidFill>
            <a:schemeClr val="accent6">
              <a:alpha val="17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7592A9-2932-4A41-BB2E-70ABE64820DA}"/>
              </a:ext>
            </a:extLst>
          </p:cNvPr>
          <p:cNvGrpSpPr/>
          <p:nvPr/>
        </p:nvGrpSpPr>
        <p:grpSpPr>
          <a:xfrm>
            <a:off x="6345371" y="4259995"/>
            <a:ext cx="1505517" cy="876522"/>
            <a:chOff x="6344799" y="3898045"/>
            <a:chExt cx="1505517" cy="8765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1C677-C97B-49FF-8D79-04724FC1D908}"/>
                </a:ext>
              </a:extLst>
            </p:cNvPr>
            <p:cNvSpPr txBox="1"/>
            <p:nvPr/>
          </p:nvSpPr>
          <p:spPr>
            <a:xfrm>
              <a:off x="7078951" y="3898045"/>
              <a:ext cx="771365" cy="87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tr-TR" dirty="0"/>
                <a:t>Dev1</a:t>
              </a:r>
            </a:p>
            <a:p>
              <a:pPr>
                <a:lnSpc>
                  <a:spcPct val="150000"/>
                </a:lnSpc>
              </a:pPr>
              <a:r>
                <a:rPr lang="tr-TR" dirty="0"/>
                <a:t>Dev2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1481B5B-5803-44E2-A169-26C0DE90E65D}"/>
                </a:ext>
              </a:extLst>
            </p:cNvPr>
            <p:cNvCxnSpPr/>
            <p:nvPr/>
          </p:nvCxnSpPr>
          <p:spPr>
            <a:xfrm flipH="1">
              <a:off x="6344799" y="4162132"/>
              <a:ext cx="722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5C1EEA-F33D-4825-BF2E-B3A7D0AB8946}"/>
                </a:ext>
              </a:extLst>
            </p:cNvPr>
            <p:cNvCxnSpPr/>
            <p:nvPr/>
          </p:nvCxnSpPr>
          <p:spPr>
            <a:xfrm flipH="1">
              <a:off x="6356774" y="4619332"/>
              <a:ext cx="722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D73738-D260-4C01-B9FF-9303DF2680DF}"/>
              </a:ext>
            </a:extLst>
          </p:cNvPr>
          <p:cNvSpPr/>
          <p:nvPr/>
        </p:nvSpPr>
        <p:spPr>
          <a:xfrm>
            <a:off x="5432710" y="2274007"/>
            <a:ext cx="6454490" cy="135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latin typeface="Consolas" panose="020B0609020204030204" pitchFamily="49" charset="0"/>
              </a:rPr>
              <a:t>Auto-</a:t>
            </a:r>
            <a:r>
              <a:rPr lang="tr-TR" dirty="0" err="1">
                <a:latin typeface="Consolas" panose="020B0609020204030204" pitchFamily="49" charset="0"/>
              </a:rPr>
              <a:t>merging</a:t>
            </a:r>
            <a:r>
              <a:rPr lang="tr-TR" dirty="0">
                <a:latin typeface="Consolas" panose="020B0609020204030204" pitchFamily="49" charset="0"/>
              </a:rPr>
              <a:t> script.js</a:t>
            </a:r>
          </a:p>
          <a:p>
            <a:r>
              <a:rPr lang="tr-TR" dirty="0">
                <a:latin typeface="Consolas" panose="020B0609020204030204" pitchFamily="49" charset="0"/>
              </a:rPr>
              <a:t>CONFLICT (</a:t>
            </a:r>
            <a:r>
              <a:rPr lang="tr-TR" dirty="0" err="1">
                <a:latin typeface="Consolas" panose="020B0609020204030204" pitchFamily="49" charset="0"/>
              </a:rPr>
              <a:t>content</a:t>
            </a:r>
            <a:r>
              <a:rPr lang="tr-TR" dirty="0">
                <a:latin typeface="Consolas" panose="020B0609020204030204" pitchFamily="49" charset="0"/>
              </a:rPr>
              <a:t>): </a:t>
            </a:r>
            <a:r>
              <a:rPr lang="tr-TR" dirty="0" err="1">
                <a:latin typeface="Consolas" panose="020B0609020204030204" pitchFamily="49" charset="0"/>
              </a:rPr>
              <a:t>Merge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conflict</a:t>
            </a:r>
            <a:r>
              <a:rPr lang="tr-TR" dirty="0">
                <a:latin typeface="Consolas" panose="020B0609020204030204" pitchFamily="49" charset="0"/>
              </a:rPr>
              <a:t> in script.js</a:t>
            </a:r>
          </a:p>
          <a:p>
            <a:r>
              <a:rPr lang="tr-TR" dirty="0" err="1">
                <a:latin typeface="Consolas" panose="020B0609020204030204" pitchFamily="49" charset="0"/>
              </a:rPr>
              <a:t>Automatic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merge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failed</a:t>
            </a:r>
            <a:r>
              <a:rPr lang="tr-TR" dirty="0">
                <a:latin typeface="Consolas" panose="020B0609020204030204" pitchFamily="49" charset="0"/>
              </a:rPr>
              <a:t>; </a:t>
            </a:r>
            <a:r>
              <a:rPr lang="tr-TR" dirty="0" err="1">
                <a:latin typeface="Consolas" panose="020B0609020204030204" pitchFamily="49" charset="0"/>
              </a:rPr>
              <a:t>fix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conflicts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and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then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commit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result</a:t>
            </a:r>
            <a:r>
              <a:rPr lang="tr-TR" dirty="0"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9BA336-53D9-4EA2-B951-3581E6FDFE63}"/>
              </a:ext>
            </a:extLst>
          </p:cNvPr>
          <p:cNvSpPr/>
          <p:nvPr/>
        </p:nvSpPr>
        <p:spPr>
          <a:xfrm>
            <a:off x="5454552" y="3876675"/>
            <a:ext cx="6454490" cy="2288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latin typeface="Consolas" panose="020B0609020204030204" pitchFamily="49" charset="0"/>
              </a:rPr>
              <a:t>&lt;&lt;&lt;&lt;&lt;&lt;&lt;&lt;&lt;&lt;&lt;&lt;&lt;&lt;&lt;&lt;  HEAD (</a:t>
            </a:r>
            <a:r>
              <a:rPr lang="tr-TR" dirty="0" err="1">
                <a:latin typeface="Consolas" panose="020B0609020204030204" pitchFamily="49" charset="0"/>
              </a:rPr>
              <a:t>Current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Change</a:t>
            </a:r>
            <a:r>
              <a:rPr lang="tr-TR" dirty="0">
                <a:latin typeface="Consolas" panose="020B0609020204030204" pitchFamily="49" charset="0"/>
              </a:rPr>
              <a:t>)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 var y = 20;</a:t>
            </a:r>
          </a:p>
          <a:p>
            <a:r>
              <a:rPr lang="tr-TR" dirty="0">
                <a:latin typeface="Consolas" panose="020B0609020204030204" pitchFamily="49" charset="0"/>
              </a:rPr>
              <a:t>==================</a:t>
            </a:r>
          </a:p>
          <a:p>
            <a:r>
              <a:rPr lang="tr-TR" dirty="0">
                <a:latin typeface="Consolas" panose="020B0609020204030204" pitchFamily="49" charset="0"/>
              </a:rPr>
              <a:t>&gt;&gt;&gt;&gt;&gt;&gt;&gt;&gt;&gt;&gt;&gt;&gt;&gt;&gt;&gt;&gt; Dev2 (</a:t>
            </a:r>
            <a:r>
              <a:rPr lang="tr-TR" dirty="0" err="1">
                <a:latin typeface="Consolas" panose="020B0609020204030204" pitchFamily="49" charset="0"/>
              </a:rPr>
              <a:t>Incoming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change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  <a:p>
            <a:r>
              <a:rPr lang="tr-TR" dirty="0">
                <a:latin typeface="Consolas" panose="020B0609020204030204" pitchFamily="49" charset="0"/>
              </a:rPr>
              <a:t> var y = 555;</a:t>
            </a:r>
          </a:p>
          <a:p>
            <a:r>
              <a:rPr lang="tr-TR" dirty="0">
                <a:latin typeface="Consolas" panose="020B0609020204030204" pitchFamily="49" charset="0"/>
              </a:rPr>
              <a:t>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021639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9609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29075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4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29375 0.002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28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8C9A01B-DF04-41CE-B59A-1399769BEC1A}"/>
              </a:ext>
            </a:extLst>
          </p:cNvPr>
          <p:cNvGrpSpPr/>
          <p:nvPr/>
        </p:nvGrpSpPr>
        <p:grpSpPr>
          <a:xfrm>
            <a:off x="3898720" y="2297768"/>
            <a:ext cx="4085221" cy="2361842"/>
            <a:chOff x="3898720" y="2297768"/>
            <a:chExt cx="4085221" cy="2361842"/>
          </a:xfrm>
        </p:grpSpPr>
        <p:pic>
          <p:nvPicPr>
            <p:cNvPr id="6" name="Picture 4" descr="https://upload.wikimedia.org/wikipedia/commons/thumb/e/e0/Git-logo.svg/1280px-Git-logo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720" y="2297768"/>
              <a:ext cx="4085221" cy="1707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898720" y="4197945"/>
              <a:ext cx="4085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/>
                <a:t>Version Control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70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8B6B5C5E-714F-4C76-A6F9-1E802258CBD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Git – </a:t>
            </a:r>
            <a:r>
              <a:rPr lang="tr-TR" dirty="0" err="1"/>
              <a:t>Github</a:t>
            </a:r>
            <a:r>
              <a:rPr lang="tr-TR" dirty="0"/>
              <a:t> Çalışma döngüsü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97242" y="2184813"/>
            <a:ext cx="3213464" cy="4153988"/>
          </a:xfrm>
          <a:prstGeom prst="roundRect">
            <a:avLst>
              <a:gd name="adj" fmla="val 3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dirty="0"/>
              <a:t>GIT REPO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84105" y="1910492"/>
            <a:ext cx="0" cy="47026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057505" y="2184813"/>
            <a:ext cx="3213464" cy="4153988"/>
          </a:xfrm>
          <a:prstGeom prst="roundRect">
            <a:avLst>
              <a:gd name="adj" fmla="val 3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dirty="0"/>
              <a:t>GITHUB REPO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36876" y="2668138"/>
            <a:ext cx="2586446" cy="79683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MAIN Branch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71014" y="2668138"/>
            <a:ext cx="2586446" cy="79683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MAIN Branch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36876" y="4640629"/>
            <a:ext cx="2586446" cy="9601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Feature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916112" y="5046083"/>
            <a:ext cx="1110458" cy="47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Commit v1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920551" y="4673282"/>
            <a:ext cx="2327108" cy="927467"/>
          </a:xfrm>
          <a:prstGeom prst="rightArrow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PUSH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44280" y="3755877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Pull request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24" name="Right Arrow 23"/>
          <p:cNvSpPr/>
          <p:nvPr/>
        </p:nvSpPr>
        <p:spPr>
          <a:xfrm flipH="1">
            <a:off x="4902522" y="2596290"/>
            <a:ext cx="2327108" cy="927467"/>
          </a:xfrm>
          <a:prstGeom prst="rightArrow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PULL</a:t>
            </a:r>
          </a:p>
        </p:txBody>
      </p:sp>
      <p:sp>
        <p:nvSpPr>
          <p:cNvPr id="25" name="Down Arrow 24"/>
          <p:cNvSpPr/>
          <p:nvPr/>
        </p:nvSpPr>
        <p:spPr>
          <a:xfrm rot="10800000">
            <a:off x="8714111" y="3589077"/>
            <a:ext cx="975642" cy="88173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25"/>
          <p:cNvSpPr txBox="1"/>
          <p:nvPr/>
        </p:nvSpPr>
        <p:spPr>
          <a:xfrm>
            <a:off x="2411574" y="3791824"/>
            <a:ext cx="944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Create </a:t>
            </a:r>
          </a:p>
          <a:p>
            <a:r>
              <a:rPr lang="tr-TR" sz="1600" dirty="0">
                <a:solidFill>
                  <a:schemeClr val="bg1"/>
                </a:solidFill>
              </a:rPr>
              <a:t>Branch</a:t>
            </a:r>
          </a:p>
        </p:txBody>
      </p:sp>
      <p:sp>
        <p:nvSpPr>
          <p:cNvPr id="27" name="Oval 26"/>
          <p:cNvSpPr/>
          <p:nvPr/>
        </p:nvSpPr>
        <p:spPr>
          <a:xfrm>
            <a:off x="1040934" y="3755877"/>
            <a:ext cx="653142" cy="6531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2585668" y="5372151"/>
            <a:ext cx="653142" cy="6531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5739505" y="5281214"/>
            <a:ext cx="653142" cy="6531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8259644" y="3889514"/>
            <a:ext cx="653142" cy="6531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5775564" y="2184813"/>
            <a:ext cx="653142" cy="65314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371014" y="4640629"/>
            <a:ext cx="2586446" cy="9601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Feature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88402" y="5046083"/>
            <a:ext cx="951669" cy="47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Commit v1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1495699" y="3813319"/>
            <a:ext cx="975642" cy="881737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12-Point Star 2"/>
          <p:cNvSpPr/>
          <p:nvPr/>
        </p:nvSpPr>
        <p:spPr>
          <a:xfrm>
            <a:off x="10052291" y="450521"/>
            <a:ext cx="1218678" cy="1117657"/>
          </a:xfrm>
          <a:prstGeom prst="star1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ounded Rectangle 3"/>
          <p:cNvSpPr/>
          <p:nvPr/>
        </p:nvSpPr>
        <p:spPr>
          <a:xfrm>
            <a:off x="9617227" y="756440"/>
            <a:ext cx="2088805" cy="4776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/>
              <a:t>BEST PRACTISE</a:t>
            </a:r>
          </a:p>
        </p:txBody>
      </p:sp>
    </p:spTree>
    <p:extLst>
      <p:ext uri="{BB962C8B-B14F-4D97-AF65-F5344CB8AC3E}">
        <p14:creationId xmlns:p14="http://schemas.microsoft.com/office/powerpoint/2010/main" val="351109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8" grpId="0" animBg="1"/>
      <p:bldP spid="20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651558-310F-4ABD-96E9-D83D894BCB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44889"/>
            <a:ext cx="5181600" cy="17682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AA9D2-DA30-4579-8F2A-B70C5F09E39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Kahoot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2167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28" y="3986391"/>
            <a:ext cx="1554660" cy="874496"/>
          </a:xfrm>
          <a:prstGeom prst="rect">
            <a:avLst/>
          </a:prstGeom>
        </p:spPr>
      </p:pic>
      <p:pic>
        <p:nvPicPr>
          <p:cNvPr id="4" name="Picture 4" descr="https://upload.wikimedia.org/wikipedia/commons/thumb/e/e0/Git-logo.svg/1280px-Git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08" y="4115354"/>
            <a:ext cx="1783705" cy="74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Visual Studio Code 1.35 icon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48" y="690532"/>
            <a:ext cx="3203504" cy="320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6070" y="5303520"/>
            <a:ext cx="8585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latin typeface="Arial Rounded MT Bold" panose="020F0704030504030204" pitchFamily="34" charset="0"/>
              </a:rPr>
              <a:t>Visual Studio Code ile Git – Github Entegrasyonu</a:t>
            </a:r>
          </a:p>
        </p:txBody>
      </p:sp>
    </p:spTree>
    <p:extLst>
      <p:ext uri="{BB962C8B-B14F-4D97-AF65-F5344CB8AC3E}">
        <p14:creationId xmlns:p14="http://schemas.microsoft.com/office/powerpoint/2010/main" val="24959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66" y="2342552"/>
            <a:ext cx="3831187" cy="4038279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DE78843-B508-4FF1-8C1E-A53F14D91C6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VS </a:t>
            </a:r>
            <a:r>
              <a:rPr lang="tr-TR" dirty="0" err="1"/>
              <a:t>Code</a:t>
            </a:r>
            <a:r>
              <a:rPr lang="tr-TR" dirty="0"/>
              <a:t> &amp; Git-</a:t>
            </a:r>
            <a:r>
              <a:rPr lang="tr-TR" dirty="0" err="1"/>
              <a:t>Github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55" y="2371064"/>
            <a:ext cx="2762636" cy="3982006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rot="16200000">
            <a:off x="6857065" y="2477538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Teardrop 8"/>
          <p:cNvSpPr/>
          <p:nvPr/>
        </p:nvSpPr>
        <p:spPr>
          <a:xfrm>
            <a:off x="7310652" y="2685666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Up Arrow 15"/>
          <p:cNvSpPr/>
          <p:nvPr/>
        </p:nvSpPr>
        <p:spPr>
          <a:xfrm rot="5400000">
            <a:off x="3362352" y="5415452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" name="Teardrop 16"/>
          <p:cNvSpPr/>
          <p:nvPr/>
        </p:nvSpPr>
        <p:spPr>
          <a:xfrm>
            <a:off x="3106364" y="5623580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4095" y="1517367"/>
            <a:ext cx="5364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VS Code’ da Git in Aktif Hale Getirilmesi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275" y="2371064"/>
            <a:ext cx="32254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1- Ayarlar simgesine tıklanır</a:t>
            </a:r>
          </a:p>
          <a:p>
            <a:r>
              <a:rPr lang="tr-TR" dirty="0"/>
              <a:t>2- Settings seçilir</a:t>
            </a:r>
          </a:p>
          <a:p>
            <a:r>
              <a:rPr lang="tr-TR" dirty="0"/>
              <a:t>3- Arama bölümüne «git enabled» yazılır</a:t>
            </a:r>
          </a:p>
          <a:p>
            <a:r>
              <a:rPr lang="tr-TR" dirty="0"/>
              <a:t>4- Alt tarafa gelen ayarlardaki Git Enabled kutusu işaretlenir.</a:t>
            </a:r>
          </a:p>
        </p:txBody>
      </p:sp>
      <p:sp>
        <p:nvSpPr>
          <p:cNvPr id="21" name="Up Arrow 20"/>
          <p:cNvSpPr/>
          <p:nvPr/>
        </p:nvSpPr>
        <p:spPr>
          <a:xfrm rot="16200000">
            <a:off x="9319312" y="1947951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2" name="Teardrop 21"/>
          <p:cNvSpPr/>
          <p:nvPr/>
        </p:nvSpPr>
        <p:spPr>
          <a:xfrm>
            <a:off x="9787122" y="2156079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Up Arrow 22"/>
          <p:cNvSpPr/>
          <p:nvPr/>
        </p:nvSpPr>
        <p:spPr>
          <a:xfrm rot="5400000">
            <a:off x="8480930" y="4961864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4" name="Teardrop 23"/>
          <p:cNvSpPr/>
          <p:nvPr/>
        </p:nvSpPr>
        <p:spPr>
          <a:xfrm>
            <a:off x="8224942" y="5169992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08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83" y="1629890"/>
            <a:ext cx="3587006" cy="4765027"/>
          </a:xfrm>
          <a:prstGeom prst="rect">
            <a:avLst/>
          </a:prstGeo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8D4E3E6-144A-47EF-89BF-42E27476E5D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VS </a:t>
            </a:r>
            <a:r>
              <a:rPr lang="tr-TR" dirty="0" err="1"/>
              <a:t>Code</a:t>
            </a:r>
            <a:r>
              <a:rPr lang="tr-TR" dirty="0"/>
              <a:t> &amp; Git-</a:t>
            </a:r>
            <a:r>
              <a:rPr lang="tr-TR" dirty="0" err="1"/>
              <a:t>Github</a:t>
            </a:r>
            <a:endParaRPr lang="tr-TR" dirty="0"/>
          </a:p>
        </p:txBody>
      </p:sp>
      <p:sp>
        <p:nvSpPr>
          <p:cNvPr id="7" name="Up Arrow 6"/>
          <p:cNvSpPr/>
          <p:nvPr/>
        </p:nvSpPr>
        <p:spPr>
          <a:xfrm rot="16200000">
            <a:off x="9680231" y="3018959"/>
            <a:ext cx="915440" cy="1032593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Teardrop 8"/>
          <p:cNvSpPr/>
          <p:nvPr/>
        </p:nvSpPr>
        <p:spPr>
          <a:xfrm>
            <a:off x="10136925" y="3227461"/>
            <a:ext cx="633544" cy="612858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0572" y="1718565"/>
            <a:ext cx="440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5- Bir proje VS Code ile açıldıktan sonra Initialize Repository ile repository oluşturulur. Burada VS Code </a:t>
            </a:r>
            <a:r>
              <a:rPr lang="tr-TR" sz="2000" b="1" dirty="0"/>
              <a:t>git init </a:t>
            </a:r>
            <a:r>
              <a:rPr lang="tr-TR" sz="2000" dirty="0"/>
              <a:t>komutunu çalıştırır.</a:t>
            </a:r>
          </a:p>
          <a:p>
            <a:r>
              <a:rPr lang="tr-TR" sz="2000" dirty="0"/>
              <a:t>Bu aşamada local version kontrol sistemi kurulmuş olur.</a:t>
            </a:r>
          </a:p>
        </p:txBody>
      </p:sp>
    </p:spTree>
    <p:extLst>
      <p:ext uri="{BB962C8B-B14F-4D97-AF65-F5344CB8AC3E}">
        <p14:creationId xmlns:p14="http://schemas.microsoft.com/office/powerpoint/2010/main" val="13814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0" y="1591570"/>
            <a:ext cx="9002381" cy="4010585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F60D52C-EB26-4704-8B71-1959A2E78CA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VS </a:t>
            </a:r>
            <a:r>
              <a:rPr lang="tr-TR" dirty="0" err="1"/>
              <a:t>Code</a:t>
            </a:r>
            <a:r>
              <a:rPr lang="tr-TR" dirty="0"/>
              <a:t> &amp; Git-</a:t>
            </a:r>
            <a:r>
              <a:rPr lang="tr-TR" dirty="0" err="1"/>
              <a:t>Github</a:t>
            </a:r>
            <a:endParaRPr lang="tr-TR" dirty="0"/>
          </a:p>
        </p:txBody>
      </p:sp>
      <p:sp>
        <p:nvSpPr>
          <p:cNvPr id="7" name="Up Arrow 6"/>
          <p:cNvSpPr/>
          <p:nvPr/>
        </p:nvSpPr>
        <p:spPr>
          <a:xfrm rot="16200000">
            <a:off x="2835663" y="1453498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Teardrop 8"/>
          <p:cNvSpPr/>
          <p:nvPr/>
        </p:nvSpPr>
        <p:spPr>
          <a:xfrm>
            <a:off x="3289250" y="1661626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Up Arrow 10"/>
          <p:cNvSpPr/>
          <p:nvPr/>
        </p:nvSpPr>
        <p:spPr>
          <a:xfrm rot="5400000">
            <a:off x="1812080" y="4170703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" name="Teardrop 11"/>
          <p:cNvSpPr/>
          <p:nvPr/>
        </p:nvSpPr>
        <p:spPr>
          <a:xfrm>
            <a:off x="1556092" y="4378831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68678" y="1378718"/>
            <a:ext cx="262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Github bağlantısı</a:t>
            </a:r>
          </a:p>
        </p:txBody>
      </p:sp>
      <p:sp>
        <p:nvSpPr>
          <p:cNvPr id="15" name="Up Arrow 14"/>
          <p:cNvSpPr/>
          <p:nvPr/>
        </p:nvSpPr>
        <p:spPr>
          <a:xfrm rot="16200000">
            <a:off x="5199000" y="4145985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Teardrop 18"/>
          <p:cNvSpPr/>
          <p:nvPr/>
        </p:nvSpPr>
        <p:spPr>
          <a:xfrm>
            <a:off x="5652587" y="4354113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01" y="5831077"/>
            <a:ext cx="5058481" cy="657317"/>
          </a:xfrm>
          <a:prstGeom prst="rect">
            <a:avLst/>
          </a:prstGeom>
        </p:spPr>
      </p:pic>
      <p:sp>
        <p:nvSpPr>
          <p:cNvPr id="22" name="Up Arrow 21"/>
          <p:cNvSpPr/>
          <p:nvPr/>
        </p:nvSpPr>
        <p:spPr>
          <a:xfrm rot="5400000">
            <a:off x="439784" y="5665001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Teardrop 22"/>
          <p:cNvSpPr/>
          <p:nvPr/>
        </p:nvSpPr>
        <p:spPr>
          <a:xfrm>
            <a:off x="183796" y="5873129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776" y="4706680"/>
            <a:ext cx="3677163" cy="1790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Curved Connector 9"/>
          <p:cNvCxnSpPr>
            <a:cxnSpLocks/>
          </p:cNvCxnSpPr>
          <p:nvPr/>
        </p:nvCxnSpPr>
        <p:spPr>
          <a:xfrm rot="16200000" flipV="1">
            <a:off x="4927768" y="2529442"/>
            <a:ext cx="3688649" cy="261477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ardrop 16"/>
          <p:cNvSpPr/>
          <p:nvPr/>
        </p:nvSpPr>
        <p:spPr>
          <a:xfrm>
            <a:off x="7609500" y="4994830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66054" y="1814349"/>
            <a:ext cx="2627703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6- Üç noktaya basılarak menü açılır</a:t>
            </a:r>
          </a:p>
          <a:p>
            <a:r>
              <a:rPr lang="tr-TR" dirty="0"/>
              <a:t>7- Remote seçilir</a:t>
            </a:r>
          </a:p>
          <a:p>
            <a:r>
              <a:rPr lang="tr-TR" dirty="0"/>
              <a:t>8- Add remote seçilir.</a:t>
            </a:r>
          </a:p>
          <a:p>
            <a:r>
              <a:rPr lang="tr-TR" dirty="0"/>
              <a:t>9- Açılan kutuya github hesabından alınan repo url adresi yapıştırılır</a:t>
            </a:r>
          </a:p>
          <a:p>
            <a:r>
              <a:rPr lang="tr-TR" dirty="0"/>
              <a:t>10- Reponun ismi yazılır ve enter a basılır</a:t>
            </a:r>
          </a:p>
        </p:txBody>
      </p:sp>
    </p:spTree>
    <p:extLst>
      <p:ext uri="{BB962C8B-B14F-4D97-AF65-F5344CB8AC3E}">
        <p14:creationId xmlns:p14="http://schemas.microsoft.com/office/powerpoint/2010/main" val="250429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180" y="4037756"/>
            <a:ext cx="1554660" cy="874496"/>
          </a:xfrm>
          <a:prstGeom prst="rect">
            <a:avLst/>
          </a:prstGeom>
        </p:spPr>
      </p:pic>
      <p:pic>
        <p:nvPicPr>
          <p:cNvPr id="14338" name="Picture 2" descr="https://www.yazilimevi.com/images/virtuemart/product/JetBrains-IntelliJ-IDEA-Ultimate-2018-ind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15" y="118025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upload.wikimedia.org/wikipedia/commons/thumb/e/e0/Git-logo.svg/1280px-Git-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481" y="4270043"/>
            <a:ext cx="1536500" cy="6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51750" y="5323840"/>
            <a:ext cx="6361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>
                <a:latin typeface="Arial Rounded MT Bold" panose="020F0704030504030204" pitchFamily="34" charset="0"/>
              </a:rPr>
              <a:t>Intellij </a:t>
            </a:r>
            <a:r>
              <a:rPr lang="tr-TR" sz="2800" b="1" dirty="0">
                <a:latin typeface="Arial Rounded MT Bold" panose="020F0704030504030204" pitchFamily="34" charset="0"/>
              </a:rPr>
              <a:t>ile Git – Github Entegrasyonu</a:t>
            </a:r>
          </a:p>
        </p:txBody>
      </p:sp>
    </p:spTree>
    <p:extLst>
      <p:ext uri="{BB962C8B-B14F-4D97-AF65-F5344CB8AC3E}">
        <p14:creationId xmlns:p14="http://schemas.microsoft.com/office/powerpoint/2010/main" val="127541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FB8A58-AA9D-495A-8A64-122EF6C725A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Intellj</a:t>
            </a:r>
            <a:r>
              <a:rPr lang="tr-TR" dirty="0"/>
              <a:t> ile Git </a:t>
            </a:r>
            <a:r>
              <a:rPr lang="tr-TR" dirty="0" err="1"/>
              <a:t>Github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61669" y="1743836"/>
            <a:ext cx="5937296" cy="47704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2000" dirty="0"/>
              <a:t>1- Intellij üzerinde VCS kullanmak için VCS menüsündeki «Enable Version Control Integration» komutu seçilir.</a:t>
            </a:r>
          </a:p>
          <a:p>
            <a:pPr marL="0" indent="0">
              <a:buNone/>
            </a:pPr>
            <a:r>
              <a:rPr lang="tr-TR" sz="2000" dirty="0"/>
              <a:t>2- Açılan pencerede Git seçilerek OK butonuna basılır</a:t>
            </a:r>
          </a:p>
          <a:p>
            <a:pPr marL="0" indent="0">
              <a:buNone/>
            </a:pPr>
            <a:r>
              <a:rPr lang="tr-TR" sz="2000" dirty="0"/>
              <a:t>3- Böylece sol alt tarafta Git sekmesi ve üst tarafta Git menüsü görülecektir. (Bu aşamada git init çalıştırılmış oldu)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400925" y="1473200"/>
            <a:ext cx="4791075" cy="2363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65" y="3944780"/>
            <a:ext cx="4791744" cy="14194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65" y="5472662"/>
            <a:ext cx="4791744" cy="101323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989062" y="4981433"/>
            <a:ext cx="4758596" cy="10645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algn="r"/>
            <a:r>
              <a:rPr lang="tr-TR" sz="1600" dirty="0">
                <a:solidFill>
                  <a:schemeClr val="tx1"/>
                </a:solidFill>
              </a:rPr>
              <a:t>Intellij, üzerinde git ile ilgili oluşabilecek sorunlarda File/Invalidate Caches komutu kullanılabilir</a:t>
            </a:r>
          </a:p>
        </p:txBody>
      </p:sp>
      <p:sp>
        <p:nvSpPr>
          <p:cNvPr id="14" name="Oval 13"/>
          <p:cNvSpPr/>
          <p:nvPr/>
        </p:nvSpPr>
        <p:spPr>
          <a:xfrm>
            <a:off x="412343" y="4824483"/>
            <a:ext cx="1378424" cy="1378424"/>
          </a:xfrm>
          <a:prstGeom prst="ellips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dirty="0">
                <a:latin typeface="Cooper Black" panose="0208090404030B020404" pitchFamily="18" charset="0"/>
              </a:rPr>
              <a:t>!</a:t>
            </a:r>
          </a:p>
        </p:txBody>
      </p:sp>
      <p:sp>
        <p:nvSpPr>
          <p:cNvPr id="15" name="Up Arrow 14"/>
          <p:cNvSpPr/>
          <p:nvPr/>
        </p:nvSpPr>
        <p:spPr>
          <a:xfrm rot="5400000">
            <a:off x="8772448" y="4612945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Teardrop 15"/>
          <p:cNvSpPr/>
          <p:nvPr/>
        </p:nvSpPr>
        <p:spPr>
          <a:xfrm>
            <a:off x="8516460" y="4821073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Up Arrow 16"/>
          <p:cNvSpPr/>
          <p:nvPr/>
        </p:nvSpPr>
        <p:spPr>
          <a:xfrm rot="5400000">
            <a:off x="5947081" y="5680219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Teardrop 17"/>
          <p:cNvSpPr/>
          <p:nvPr/>
        </p:nvSpPr>
        <p:spPr>
          <a:xfrm>
            <a:off x="5691093" y="5888347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Up Arrow 18"/>
          <p:cNvSpPr/>
          <p:nvPr/>
        </p:nvSpPr>
        <p:spPr>
          <a:xfrm rot="16200000">
            <a:off x="10153145" y="1351524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0" name="Teardrop 19"/>
          <p:cNvSpPr/>
          <p:nvPr/>
        </p:nvSpPr>
        <p:spPr>
          <a:xfrm>
            <a:off x="10606732" y="1559652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24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70" y="5108995"/>
            <a:ext cx="3027242" cy="1474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75" y="1578403"/>
            <a:ext cx="2457793" cy="4267796"/>
          </a:xfrm>
          <a:prstGeom prst="rect">
            <a:avLst/>
          </a:prstGeom>
        </p:spPr>
      </p:pic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E6E0A5A-1F4F-492F-8423-DFCCDE493BC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Intellj</a:t>
            </a:r>
            <a:r>
              <a:rPr lang="tr-TR" dirty="0"/>
              <a:t> ile Git </a:t>
            </a:r>
            <a:r>
              <a:rPr lang="tr-TR" dirty="0" err="1"/>
              <a:t>Github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16337" y="2049433"/>
            <a:ext cx="2888609" cy="436725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4- Git menüsüne tıklanır</a:t>
            </a:r>
          </a:p>
          <a:p>
            <a:pPr marL="0" indent="0">
              <a:buNone/>
            </a:pPr>
            <a:r>
              <a:rPr lang="tr-TR" dirty="0"/>
              <a:t>5- Manage Remotes seçilir</a:t>
            </a:r>
          </a:p>
          <a:p>
            <a:pPr marL="0" indent="0">
              <a:buNone/>
            </a:pPr>
            <a:r>
              <a:rPr lang="tr-TR" dirty="0"/>
              <a:t>6- Açılan pencerede + butonuna basılır</a:t>
            </a:r>
          </a:p>
          <a:p>
            <a:pPr marL="0" indent="0">
              <a:buNone/>
            </a:pPr>
            <a:r>
              <a:rPr lang="tr-TR" dirty="0"/>
              <a:t>7- Github adresi yapıştırılır ve OK butonuna basılır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Ardından github hesabı için authorization işlemleri başlayacaktır.</a:t>
            </a:r>
          </a:p>
        </p:txBody>
      </p:sp>
      <p:sp>
        <p:nvSpPr>
          <p:cNvPr id="15" name="Up Arrow 14"/>
          <p:cNvSpPr/>
          <p:nvPr/>
        </p:nvSpPr>
        <p:spPr>
          <a:xfrm rot="5400000">
            <a:off x="3933768" y="4559764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Teardrop 15"/>
          <p:cNvSpPr/>
          <p:nvPr/>
        </p:nvSpPr>
        <p:spPr>
          <a:xfrm>
            <a:off x="3677780" y="4767892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Up Arrow 18"/>
          <p:cNvSpPr/>
          <p:nvPr/>
        </p:nvSpPr>
        <p:spPr>
          <a:xfrm rot="16200000">
            <a:off x="4957351" y="1210972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0" name="Teardrop 19"/>
          <p:cNvSpPr/>
          <p:nvPr/>
        </p:nvSpPr>
        <p:spPr>
          <a:xfrm>
            <a:off x="5410938" y="1419100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6204" y="1649323"/>
            <a:ext cx="262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Github bağlantısı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274" y="1578403"/>
            <a:ext cx="5137225" cy="1797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274" y="3496506"/>
            <a:ext cx="3553321" cy="1457528"/>
          </a:xfrm>
          <a:prstGeom prst="rect">
            <a:avLst/>
          </a:prstGeom>
        </p:spPr>
      </p:pic>
      <p:sp>
        <p:nvSpPr>
          <p:cNvPr id="22" name="Up Arrow 21"/>
          <p:cNvSpPr/>
          <p:nvPr/>
        </p:nvSpPr>
        <p:spPr>
          <a:xfrm rot="16200000">
            <a:off x="7151826" y="1500050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Teardrop 22"/>
          <p:cNvSpPr/>
          <p:nvPr/>
        </p:nvSpPr>
        <p:spPr>
          <a:xfrm>
            <a:off x="7605413" y="1708178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Up Arrow 23"/>
          <p:cNvSpPr/>
          <p:nvPr/>
        </p:nvSpPr>
        <p:spPr>
          <a:xfrm>
            <a:off x="7522937" y="4382715"/>
            <a:ext cx="907175" cy="1023582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" name="Teardrop 24"/>
          <p:cNvSpPr/>
          <p:nvPr/>
        </p:nvSpPr>
        <p:spPr>
          <a:xfrm>
            <a:off x="7662518" y="5071553"/>
            <a:ext cx="628014" cy="607325"/>
          </a:xfrm>
          <a:prstGeom prst="teardrop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356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Breaktime">
                <a:extLst>
                  <a:ext uri="{FF2B5EF4-FFF2-40B4-BE49-F238E27FC236}">
                    <a16:creationId xmlns:a16="http://schemas.microsoft.com/office/drawing/2014/main" id="{60E98A23-8C0B-4F1A-9D4B-EC73E230B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25717"/>
                  </p:ext>
                </p:extLst>
              </p:nvPr>
            </p:nvGraphicFramePr>
            <p:xfrm>
              <a:off x="3003176" y="2185146"/>
              <a:ext cx="5118847" cy="21717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Breaktime">
                <a:extLst>
                  <a:ext uri="{FF2B5EF4-FFF2-40B4-BE49-F238E27FC236}">
                    <a16:creationId xmlns:a16="http://schemas.microsoft.com/office/drawing/2014/main" id="{60E98A23-8C0B-4F1A-9D4B-EC73E230BC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3176" y="2185146"/>
                <a:ext cx="5118847" cy="217170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21E5B-1412-446A-81EE-1EBB9DCA109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Coffee</a:t>
            </a:r>
            <a:r>
              <a:rPr lang="tr-TR"/>
              <a:t> Break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5E573-D4D5-478A-9CE3-E4E5F039177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18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172200" y="2045078"/>
            <a:ext cx="5181600" cy="3497269"/>
          </a:xfrm>
          <a:effectLst/>
        </p:spPr>
        <p:txBody>
          <a:bodyPr anchor="t"/>
          <a:lstStyle/>
          <a:p>
            <a:pPr marL="0" indent="0">
              <a:buNone/>
            </a:pPr>
            <a:r>
              <a:rPr lang="tr-TR" sz="2400" dirty="0"/>
              <a:t>Versiyon kontrol sistemi, projede dosya ve klasör yapısındaki değişiklikleri kaydeden bir sistemdir.</a:t>
            </a:r>
          </a:p>
          <a:p>
            <a:endParaRPr lang="tr-TR" dirty="0"/>
          </a:p>
        </p:txBody>
      </p:sp>
      <p:pic>
        <p:nvPicPr>
          <p:cNvPr id="2052" name="Picture 4" descr="Contrast in project history management. On the left - choosing between ambiguosly named files. On the right - picking between successive versions (from V1 to V6)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1" y="2045079"/>
            <a:ext cx="5181600" cy="349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69CE5A-6660-4639-8733-91EBA3E78A7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VKS nedir</a:t>
            </a:r>
          </a:p>
        </p:txBody>
      </p:sp>
    </p:spTree>
    <p:extLst>
      <p:ext uri="{BB962C8B-B14F-4D97-AF65-F5344CB8AC3E}">
        <p14:creationId xmlns:p14="http://schemas.microsoft.com/office/powerpoint/2010/main" val="14314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362700" y="2024366"/>
            <a:ext cx="5181600" cy="3497269"/>
          </a:xfrm>
          <a:effectLst/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000" dirty="0"/>
              <a:t>Bazı dosyaların veya projenin tamamının bir önceki versiyona döndürülmesi,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/>
              <a:t>Zaman içerisinde yapılan değişikliklerin karşılaştırılması,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/>
              <a:t>Probleme neden olabilecek değişikliklerin en son kimin tarafından yapıldığının tespiti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8CC209-38E8-4911-A9E7-C68F9C6BEE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VKS nedir</a:t>
            </a:r>
          </a:p>
        </p:txBody>
      </p:sp>
      <p:pic>
        <p:nvPicPr>
          <p:cNvPr id="8" name="Picture 4" descr="Contrast in project history management. On the left - choosing between ambiguosly named files. On the right - picking between successive versions (from V1 to V6).">
            <a:extLst>
              <a:ext uri="{FF2B5EF4-FFF2-40B4-BE49-F238E27FC236}">
                <a16:creationId xmlns:a16="http://schemas.microsoft.com/office/drawing/2014/main" id="{3B73F7BA-6DC6-4041-AF09-EEF1D966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1" y="2045079"/>
            <a:ext cx="5181600" cy="3497269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4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8CC209-38E8-4911-A9E7-C68F9C6BEEF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VKS çeşitleri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4AEC70-A888-4B5A-83D2-9411419EAB5D}"/>
              </a:ext>
            </a:extLst>
          </p:cNvPr>
          <p:cNvGrpSpPr/>
          <p:nvPr/>
        </p:nvGrpSpPr>
        <p:grpSpPr>
          <a:xfrm>
            <a:off x="3000375" y="1854844"/>
            <a:ext cx="5818478" cy="561975"/>
            <a:chOff x="2971800" y="1864369"/>
            <a:chExt cx="5818478" cy="5619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4BAE1F-C9FE-4C9D-AD8F-7F90F48FF557}"/>
                </a:ext>
              </a:extLst>
            </p:cNvPr>
            <p:cNvSpPr txBox="1"/>
            <p:nvPr/>
          </p:nvSpPr>
          <p:spPr>
            <a:xfrm>
              <a:off x="3048000" y="1914525"/>
              <a:ext cx="5742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/>
                <a:t>3 tip Versiyon Kontrol Sistemi vardır.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2C94D47-95EA-429B-B27D-CE1B586F16C3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1864369"/>
              <a:ext cx="0" cy="561975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82F728-9A01-4756-AB3A-868562DF1A88}"/>
                </a:ext>
              </a:extLst>
            </p:cNvPr>
            <p:cNvCxnSpPr>
              <a:cxnSpLocks/>
            </p:cNvCxnSpPr>
            <p:nvPr/>
          </p:nvCxnSpPr>
          <p:spPr>
            <a:xfrm>
              <a:off x="8790278" y="1864369"/>
              <a:ext cx="0" cy="561975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1D0306-9FA6-4127-BA14-B34A9376F269}"/>
              </a:ext>
            </a:extLst>
          </p:cNvPr>
          <p:cNvSpPr/>
          <p:nvPr/>
        </p:nvSpPr>
        <p:spPr>
          <a:xfrm>
            <a:off x="1238250" y="3576938"/>
            <a:ext cx="2990849" cy="831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YEREL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9E8F26-99D5-4A77-A26B-03431B88CC97}"/>
              </a:ext>
            </a:extLst>
          </p:cNvPr>
          <p:cNvSpPr/>
          <p:nvPr/>
        </p:nvSpPr>
        <p:spPr>
          <a:xfrm>
            <a:off x="4600575" y="3576938"/>
            <a:ext cx="2990849" cy="831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MERKEZİ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35EFC-9A25-44DB-A9F1-DF5D801B307F}"/>
              </a:ext>
            </a:extLst>
          </p:cNvPr>
          <p:cNvSpPr/>
          <p:nvPr/>
        </p:nvSpPr>
        <p:spPr>
          <a:xfrm>
            <a:off x="7867650" y="3576937"/>
            <a:ext cx="2990849" cy="831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DAĞITIK</a:t>
            </a:r>
          </a:p>
        </p:txBody>
      </p:sp>
    </p:spTree>
    <p:extLst>
      <p:ext uri="{BB962C8B-B14F-4D97-AF65-F5344CB8AC3E}">
        <p14:creationId xmlns:p14="http://schemas.microsoft.com/office/powerpoint/2010/main" val="118400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Yerel versiyon kontrol şeması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5868" y="1470311"/>
            <a:ext cx="5181600" cy="442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54B56919-2FA9-4675-B5AE-C0895EE322C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Yerel VKS nedir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5167" y="6342501"/>
            <a:ext cx="5541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https://git-scm.com/book/en/v2/Getting-Started-About-Version-Control</a:t>
            </a:r>
          </a:p>
        </p:txBody>
      </p:sp>
    </p:spTree>
    <p:extLst>
      <p:ext uri="{BB962C8B-B14F-4D97-AF65-F5344CB8AC3E}">
        <p14:creationId xmlns:p14="http://schemas.microsoft.com/office/powerpoint/2010/main" val="42846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erkezî versiyon kontrol şeması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5793" y="1759790"/>
            <a:ext cx="5181600" cy="360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052C74D1-3855-4319-BB1F-C9EF204E45E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Merkezi VKS nedir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7CB7B-F442-462B-A8B5-BBBD28799FFF}"/>
              </a:ext>
            </a:extLst>
          </p:cNvPr>
          <p:cNvSpPr txBox="1"/>
          <p:nvPr/>
        </p:nvSpPr>
        <p:spPr>
          <a:xfrm>
            <a:off x="6425167" y="6342501"/>
            <a:ext cx="5541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https://git-scm.com/book/en/v2/Getting-Started-About-Version-Control</a:t>
            </a:r>
          </a:p>
        </p:txBody>
      </p:sp>
    </p:spTree>
    <p:extLst>
      <p:ext uri="{BB962C8B-B14F-4D97-AF65-F5344CB8AC3E}">
        <p14:creationId xmlns:p14="http://schemas.microsoft.com/office/powerpoint/2010/main" val="17222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4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3F3F3F"/>
      </a:accent1>
      <a:accent2>
        <a:srgbClr val="00E700"/>
      </a:accent2>
      <a:accent3>
        <a:srgbClr val="00E700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2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1C1C1F-7BF2-479E-8FB5-8EC9800FF15F}" vid="{B6D48987-726F-4EBC-A8AB-47012741FA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webextensions/webextension1.xml><?xml version="1.0" encoding="utf-8"?>
<we:webextension xmlns:we="http://schemas.microsoft.com/office/webextensions/webextension/2010/11" id="{B7B799DA-77A9-4F74-A43F-888A1488E48F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900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20692</TotalTime>
  <Words>2579</Words>
  <Application>Microsoft Office PowerPoint</Application>
  <PresentationFormat>Widescreen</PresentationFormat>
  <Paragraphs>495</Paragraphs>
  <Slides>49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Arial Black</vt:lpstr>
      <vt:lpstr>Arial Rounded MT Bold</vt:lpstr>
      <vt:lpstr>Calibri</vt:lpstr>
      <vt:lpstr>Consolas</vt:lpstr>
      <vt:lpstr>Cooper Black</vt:lpstr>
      <vt:lpstr>Courier New</vt:lpstr>
      <vt:lpstr>Montserrat</vt:lpstr>
      <vt:lpstr>Montserrat Black</vt:lpstr>
      <vt:lpstr>Wingdings 2</vt:lpstr>
      <vt:lpstr>Quotable</vt:lpstr>
      <vt:lpstr>Git -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&amp; SEO</dc:title>
  <dc:creator>yusuf</dc:creator>
  <cp:lastModifiedBy>Ziya Sarı</cp:lastModifiedBy>
  <cp:revision>1041</cp:revision>
  <dcterms:created xsi:type="dcterms:W3CDTF">2021-02-20T13:06:31Z</dcterms:created>
  <dcterms:modified xsi:type="dcterms:W3CDTF">2022-02-26T18:28:48Z</dcterms:modified>
</cp:coreProperties>
</file>