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69" r:id="rId1"/>
  </p:sldMasterIdLst>
  <p:notesMasterIdLst>
    <p:notesMasterId r:id="rId36"/>
  </p:notesMasterIdLst>
  <p:sldIdLst>
    <p:sldId id="334" r:id="rId2"/>
    <p:sldId id="256" r:id="rId3"/>
    <p:sldId id="257" r:id="rId4"/>
    <p:sldId id="291" r:id="rId5"/>
    <p:sldId id="292" r:id="rId6"/>
    <p:sldId id="293" r:id="rId7"/>
    <p:sldId id="294" r:id="rId8"/>
    <p:sldId id="295" r:id="rId9"/>
    <p:sldId id="296" r:id="rId10"/>
    <p:sldId id="297" r:id="rId11"/>
    <p:sldId id="298" r:id="rId12"/>
    <p:sldId id="299" r:id="rId13"/>
    <p:sldId id="300" r:id="rId14"/>
    <p:sldId id="335" r:id="rId15"/>
    <p:sldId id="287" r:id="rId16"/>
    <p:sldId id="288" r:id="rId17"/>
    <p:sldId id="338" r:id="rId18"/>
    <p:sldId id="339" r:id="rId19"/>
    <p:sldId id="303" r:id="rId20"/>
    <p:sldId id="304" r:id="rId21"/>
    <p:sldId id="308" r:id="rId22"/>
    <p:sldId id="307" r:id="rId23"/>
    <p:sldId id="302" r:id="rId24"/>
    <p:sldId id="305" r:id="rId25"/>
    <p:sldId id="306" r:id="rId26"/>
    <p:sldId id="337" r:id="rId27"/>
    <p:sldId id="336" r:id="rId28"/>
    <p:sldId id="289" r:id="rId29"/>
    <p:sldId id="290" r:id="rId30"/>
    <p:sldId id="309" r:id="rId31"/>
    <p:sldId id="310" r:id="rId32"/>
    <p:sldId id="311" r:id="rId33"/>
    <p:sldId id="271" r:id="rId34"/>
    <p:sldId id="272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538D34D0-8DC8-FDC2-B88D-757A345346D2}" name="Mehmet Sungur" initials="MS" userId="S::mehmet.sungur@viennalife.com.tr::64104e0c-411b-4b1e-ac9f-8c976c5d7a66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895"/>
    <p:restoredTop sz="95701"/>
  </p:normalViewPr>
  <p:slideViewPr>
    <p:cSldViewPr snapToGrid="0">
      <p:cViewPr varScale="1">
        <p:scale>
          <a:sx n="73" d="100"/>
          <a:sy n="73" d="100"/>
        </p:scale>
        <p:origin x="216" y="20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8/10/relationships/authors" Target="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E6A955-1F53-C242-810C-E2D982803750}" type="datetimeFigureOut">
              <a:rPr lang="en-TR" smtClean="0"/>
              <a:t>15.07.2023</a:t>
            </a:fld>
            <a:endParaRPr lang="en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276A65-8439-B544-9D9A-BA1E71117E1D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13036089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1971b6de4b7_0_18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452" name="Google Shape;452;g1971b6de4b7_0_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0718715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700" dirty="0">
                <a:solidFill>
                  <a:srgbClr val="C00000"/>
                </a:solidFill>
              </a:rPr>
              <a:t># Dizini Git Deposu Olarak Başlatalım</a:t>
            </a:r>
          </a:p>
          <a:p>
            <a:pPr lvl="1"/>
            <a:r>
              <a:rPr lang="en-US" sz="2400" dirty="0"/>
              <a:t>git init</a:t>
            </a:r>
          </a:p>
          <a:p>
            <a:pPr marL="457200" lvl="1" indent="0">
              <a:buNone/>
            </a:pPr>
            <a:r>
              <a:rPr lang="en-US" sz="2400" b="1" dirty="0">
                <a:solidFill>
                  <a:schemeClr val="accent4">
                    <a:lumMod val="50000"/>
                  </a:schemeClr>
                </a:solidFill>
              </a:rPr>
              <a:t># Kontrol etmek için; terminale “ls –la” yazabilirsiniz.</a:t>
            </a:r>
          </a:p>
          <a:p>
            <a:pPr lvl="1"/>
            <a:endParaRPr lang="en-US" sz="2700" dirty="0"/>
          </a:p>
          <a:p>
            <a:pPr marL="0" indent="0">
              <a:buNone/>
            </a:pPr>
            <a:r>
              <a:rPr lang="en-US" sz="2700" dirty="0">
                <a:solidFill>
                  <a:srgbClr val="C00000"/>
                </a:solidFill>
              </a:rPr>
              <a:t># Bir dosya oluşturup, bu dosyayı depoya ekleyelim</a:t>
            </a:r>
          </a:p>
          <a:p>
            <a:pPr lvl="1"/>
            <a:r>
              <a:rPr lang="en-US" sz="2400" dirty="0"/>
              <a:t>echo ”Merhaba, Git!" &gt; dosyam.txt</a:t>
            </a:r>
          </a:p>
          <a:p>
            <a:pPr marL="457200" lvl="1" indent="0">
              <a:buNone/>
            </a:pPr>
            <a:r>
              <a:rPr lang="en-US" sz="2400" b="1" dirty="0">
                <a:solidFill>
                  <a:schemeClr val="accent4">
                    <a:lumMod val="50000"/>
                  </a:schemeClr>
                </a:solidFill>
              </a:rPr>
              <a:t># Çalışma alanında olduğunuzu kontrol ediniz.</a:t>
            </a:r>
            <a:endParaRPr lang="en-US" sz="2400" dirty="0"/>
          </a:p>
          <a:p>
            <a:pPr lvl="1"/>
            <a:r>
              <a:rPr lang="en-US" sz="2400" dirty="0"/>
              <a:t>git status</a:t>
            </a:r>
          </a:p>
          <a:p>
            <a:pPr lvl="1"/>
            <a:r>
              <a:rPr lang="en-US" sz="2400" dirty="0"/>
              <a:t>git add dosyam.txt</a:t>
            </a:r>
          </a:p>
          <a:p>
            <a:pPr marL="457200" lvl="1" indent="0">
              <a:buNone/>
            </a:pPr>
            <a:r>
              <a:rPr lang="en-US" sz="2400" b="1" dirty="0">
                <a:solidFill>
                  <a:schemeClr val="accent4">
                    <a:lumMod val="50000"/>
                  </a:schemeClr>
                </a:solidFill>
              </a:rPr>
              <a:t># İzleme alanında olduğunuzu kontrol ediniz.</a:t>
            </a:r>
            <a:endParaRPr lang="en-US" sz="2400" dirty="0"/>
          </a:p>
          <a:p>
            <a:pPr lvl="1"/>
            <a:r>
              <a:rPr lang="en-US" sz="2400" dirty="0"/>
              <a:t>git status</a:t>
            </a:r>
          </a:p>
          <a:p>
            <a:pPr lvl="1"/>
            <a:endParaRPr lang="en-US" sz="2700" dirty="0"/>
          </a:p>
          <a:p>
            <a:pPr marL="0" indent="0">
              <a:buNone/>
            </a:pPr>
            <a:r>
              <a:rPr lang="en-US" sz="2700" dirty="0">
                <a:solidFill>
                  <a:srgbClr val="C00000"/>
                </a:solidFill>
              </a:rPr>
              <a:t># Dosyayı depoya ekledik, şimdi bir "commit" oluşturalım </a:t>
            </a:r>
          </a:p>
          <a:p>
            <a:pPr lvl="1"/>
            <a:r>
              <a:rPr lang="en-US" sz="2400" dirty="0"/>
              <a:t>git commit -m ”ilkcommit”</a:t>
            </a:r>
          </a:p>
          <a:p>
            <a:pPr lvl="1"/>
            <a:endParaRPr lang="en-US" sz="2700" dirty="0"/>
          </a:p>
          <a:p>
            <a:pPr marL="0" indent="0">
              <a:buNone/>
            </a:pPr>
            <a:r>
              <a:rPr lang="en-US" sz="2700" dirty="0">
                <a:solidFill>
                  <a:srgbClr val="C00000"/>
                </a:solidFill>
              </a:rPr>
              <a:t># Oluşan Projemizi görüntüleyelim</a:t>
            </a:r>
          </a:p>
          <a:p>
            <a:pPr lvl="1"/>
            <a:r>
              <a:rPr lang="en-US" sz="2400" dirty="0"/>
              <a:t>git log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276A65-8439-B544-9D9A-BA1E71117E1D}" type="slidenum">
              <a:rPr lang="en-TR" smtClean="0"/>
              <a:t>12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29361099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700" dirty="0">
                <a:solidFill>
                  <a:srgbClr val="C00000"/>
                </a:solidFill>
              </a:rPr>
              <a:t># Dizini Git Deposu Olarak Başlatalım</a:t>
            </a:r>
          </a:p>
          <a:p>
            <a:pPr lvl="1"/>
            <a:r>
              <a:rPr lang="en-US" sz="2400" dirty="0"/>
              <a:t>git init</a:t>
            </a:r>
          </a:p>
          <a:p>
            <a:pPr marL="457200" lvl="1" indent="0">
              <a:buNone/>
            </a:pPr>
            <a:r>
              <a:rPr lang="en-US" sz="2400" b="1" dirty="0">
                <a:solidFill>
                  <a:schemeClr val="accent4">
                    <a:lumMod val="50000"/>
                  </a:schemeClr>
                </a:solidFill>
              </a:rPr>
              <a:t># Kontrol etmek için; terminale “ls –la” yazabilirsiniz.</a:t>
            </a:r>
          </a:p>
          <a:p>
            <a:pPr lvl="1"/>
            <a:endParaRPr lang="en-US" sz="2700" dirty="0"/>
          </a:p>
          <a:p>
            <a:pPr marL="0" indent="0">
              <a:buNone/>
            </a:pPr>
            <a:r>
              <a:rPr lang="en-US" sz="2700" dirty="0">
                <a:solidFill>
                  <a:srgbClr val="C00000"/>
                </a:solidFill>
              </a:rPr>
              <a:t># Bir dosya oluşturup, bu dosyayı depoya ekleyelim</a:t>
            </a:r>
          </a:p>
          <a:p>
            <a:pPr lvl="1"/>
            <a:r>
              <a:rPr lang="en-US" sz="2400" dirty="0"/>
              <a:t>echo ”Merhaba, Git!" &gt; dosyam.txt</a:t>
            </a:r>
          </a:p>
          <a:p>
            <a:pPr marL="457200" lvl="1" indent="0">
              <a:buNone/>
            </a:pPr>
            <a:r>
              <a:rPr lang="en-US" sz="2400" b="1" dirty="0">
                <a:solidFill>
                  <a:schemeClr val="accent4">
                    <a:lumMod val="50000"/>
                  </a:schemeClr>
                </a:solidFill>
              </a:rPr>
              <a:t># Çalışma alanında olduğunuzu kontrol ediniz.</a:t>
            </a:r>
            <a:endParaRPr lang="en-US" sz="2400" dirty="0"/>
          </a:p>
          <a:p>
            <a:pPr lvl="1"/>
            <a:r>
              <a:rPr lang="en-US" sz="2400" dirty="0"/>
              <a:t>git status</a:t>
            </a:r>
          </a:p>
          <a:p>
            <a:pPr lvl="1"/>
            <a:r>
              <a:rPr lang="en-US" sz="2400" dirty="0"/>
              <a:t>git add dosyam.txt</a:t>
            </a:r>
          </a:p>
          <a:p>
            <a:pPr marL="457200" lvl="1" indent="0">
              <a:buNone/>
            </a:pPr>
            <a:r>
              <a:rPr lang="en-US" sz="2400" b="1" dirty="0">
                <a:solidFill>
                  <a:schemeClr val="accent4">
                    <a:lumMod val="50000"/>
                  </a:schemeClr>
                </a:solidFill>
              </a:rPr>
              <a:t># İzleme alanında olduğunuzu kontrol ediniz.</a:t>
            </a:r>
            <a:endParaRPr lang="en-US" sz="2400" dirty="0"/>
          </a:p>
          <a:p>
            <a:pPr lvl="1"/>
            <a:r>
              <a:rPr lang="en-US" sz="2400" dirty="0"/>
              <a:t>git status</a:t>
            </a:r>
          </a:p>
          <a:p>
            <a:pPr lvl="1"/>
            <a:endParaRPr lang="en-US" sz="2700" dirty="0"/>
          </a:p>
          <a:p>
            <a:pPr marL="0" indent="0">
              <a:buNone/>
            </a:pPr>
            <a:r>
              <a:rPr lang="en-US" sz="2700" dirty="0">
                <a:solidFill>
                  <a:srgbClr val="C00000"/>
                </a:solidFill>
              </a:rPr>
              <a:t># Dosyayı depoya ekledik, şimdi bir "commit" oluşturalım </a:t>
            </a:r>
          </a:p>
          <a:p>
            <a:pPr lvl="1"/>
            <a:r>
              <a:rPr lang="en-US" sz="2400" dirty="0"/>
              <a:t>git commit -m ”ilkcommit”</a:t>
            </a:r>
          </a:p>
          <a:p>
            <a:pPr lvl="1"/>
            <a:endParaRPr lang="en-US" sz="2700" dirty="0"/>
          </a:p>
          <a:p>
            <a:pPr marL="0" indent="0">
              <a:buNone/>
            </a:pPr>
            <a:r>
              <a:rPr lang="en-US" sz="2700" dirty="0">
                <a:solidFill>
                  <a:srgbClr val="C00000"/>
                </a:solidFill>
              </a:rPr>
              <a:t># Oluşan Projemizi görüntüleyelim</a:t>
            </a:r>
          </a:p>
          <a:p>
            <a:pPr lvl="1"/>
            <a:r>
              <a:rPr lang="en-US" sz="2400" dirty="0"/>
              <a:t>git log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276A65-8439-B544-9D9A-BA1E71117E1D}" type="slidenum">
              <a:rPr lang="en-TR" smtClean="0"/>
              <a:t>13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26588351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1971b6de4b7_0_18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452" name="Google Shape;452;g1971b6de4b7_0_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9392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276A65-8439-B544-9D9A-BA1E71117E1D}" type="slidenum">
              <a:rPr lang="en-TR" smtClean="0"/>
              <a:t>15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35367981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276A65-8439-B544-9D9A-BA1E71117E1D}" type="slidenum">
              <a:rPr lang="en-TR" smtClean="0"/>
              <a:t>16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1861204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1971b6de4b7_0_18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452" name="Google Shape;452;g1971b6de4b7_0_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2247912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276A65-8439-B544-9D9A-BA1E71117E1D}" type="slidenum">
              <a:rPr lang="en-TR" smtClean="0"/>
              <a:t>28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29519196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srgbClr val="C00000"/>
                </a:solidFill>
              </a:rPr>
              <a:t>Kurulum Linki</a:t>
            </a:r>
            <a:endParaRPr lang="en-US" sz="1200" b="1" dirty="0">
              <a:solidFill>
                <a:schemeClr val="tx2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schemeClr val="tx2"/>
                </a:solidFill>
              </a:rPr>
              <a:t>https://desktop.github.com/</a:t>
            </a:r>
            <a:endParaRPr lang="en-TR" sz="1200" b="1" dirty="0">
              <a:solidFill>
                <a:schemeClr val="tx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276A65-8439-B544-9D9A-BA1E71117E1D}" type="slidenum">
              <a:rPr lang="en-TR" smtClean="0"/>
              <a:t>30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27368051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R" dirty="0"/>
          </a:p>
          <a:p>
            <a:endParaRPr lang="en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276A65-8439-B544-9D9A-BA1E71117E1D}" type="slidenum">
              <a:rPr lang="en-TR" smtClean="0"/>
              <a:t>4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5675052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276A65-8439-B544-9D9A-BA1E71117E1D}" type="slidenum">
              <a:rPr lang="en-TR" smtClean="0"/>
              <a:t>5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15671472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sz="2400" b="0" dirty="0">
                <a:solidFill>
                  <a:srgbClr val="C00000"/>
                </a:solidFill>
              </a:rPr>
              <a:t>Kurulum Linki</a:t>
            </a:r>
          </a:p>
          <a:p>
            <a:pPr algn="l"/>
            <a:r>
              <a:rPr lang="en-US" sz="2400" b="0" dirty="0">
                <a:solidFill>
                  <a:schemeClr val="tx2"/>
                </a:solidFill>
              </a:rPr>
              <a:t>https://git-scm.com/</a:t>
            </a:r>
          </a:p>
          <a:p>
            <a:pPr algn="l"/>
            <a:endParaRPr lang="en-US" sz="2400" b="0" dirty="0">
              <a:solidFill>
                <a:schemeClr val="tx2"/>
              </a:solidFill>
            </a:endParaRPr>
          </a:p>
          <a:p>
            <a:pPr algn="l"/>
            <a:r>
              <a:rPr lang="en-US" sz="2400" b="0" dirty="0">
                <a:solidFill>
                  <a:schemeClr val="tx2"/>
                </a:solidFill>
              </a:rPr>
              <a:t># </a:t>
            </a:r>
            <a:r>
              <a:rPr lang="en-US" sz="2400" b="0" dirty="0">
                <a:solidFill>
                  <a:srgbClr val="C00000"/>
                </a:solidFill>
              </a:rPr>
              <a:t>Kurulum Sonrası Kontrol 1. Yol</a:t>
            </a:r>
          </a:p>
          <a:p>
            <a:pPr algn="l"/>
            <a:r>
              <a:rPr lang="en-US" sz="2400" b="0" dirty="0">
                <a:solidFill>
                  <a:schemeClr val="tx2"/>
                </a:solidFill>
              </a:rPr>
              <a:t>git --version</a:t>
            </a:r>
            <a:endParaRPr lang="en-US" sz="1200" b="0" dirty="0">
              <a:solidFill>
                <a:schemeClr val="tx2"/>
              </a:solidFill>
            </a:endParaRPr>
          </a:p>
          <a:p>
            <a:pPr algn="l"/>
            <a:endParaRPr lang="en-US" sz="1200" b="0" dirty="0">
              <a:solidFill>
                <a:schemeClr val="tx2"/>
              </a:solidFill>
            </a:endParaRPr>
          </a:p>
          <a:p>
            <a:pPr algn="l"/>
            <a:r>
              <a:rPr lang="en-US" sz="1200" b="0" dirty="0">
                <a:solidFill>
                  <a:schemeClr val="tx2"/>
                </a:solidFill>
              </a:rPr>
              <a:t># </a:t>
            </a:r>
            <a:r>
              <a:rPr lang="en-US" sz="1200" b="0" dirty="0">
                <a:solidFill>
                  <a:srgbClr val="C00000"/>
                </a:solidFill>
              </a:rPr>
              <a:t>Kurulum Sonrası Kontrol 2. Yol</a:t>
            </a:r>
          </a:p>
          <a:p>
            <a:pPr algn="l"/>
            <a:r>
              <a:rPr lang="en-US" sz="1200" b="0" dirty="0">
                <a:solidFill>
                  <a:schemeClr val="tx2"/>
                </a:solidFill>
              </a:rPr>
              <a:t>git -v</a:t>
            </a:r>
            <a:endParaRPr lang="en-US" sz="800" b="0" dirty="0">
              <a:solidFill>
                <a:schemeClr val="tx2"/>
              </a:solidFill>
            </a:endParaRPr>
          </a:p>
          <a:p>
            <a:pPr algn="l"/>
            <a:endParaRPr lang="en-TR" sz="1200" b="0" dirty="0">
              <a:solidFill>
                <a:schemeClr val="tx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276A65-8439-B544-9D9A-BA1E71117E1D}" type="slidenum">
              <a:rPr lang="en-TR" smtClean="0"/>
              <a:t>6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10526615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4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276A65-8439-B544-9D9A-BA1E71117E1D}" type="slidenum">
              <a:rPr lang="en-TR" smtClean="0"/>
              <a:t>7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14114764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276A65-8439-B544-9D9A-BA1E71117E1D}" type="slidenum">
              <a:rPr lang="en-TR" smtClean="0"/>
              <a:t>8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27348258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700" dirty="0">
                <a:solidFill>
                  <a:srgbClr val="C00000"/>
                </a:solidFill>
              </a:rPr>
              <a:t># Dizini Git Deposu Olarak Başlatalım</a:t>
            </a:r>
          </a:p>
          <a:p>
            <a:pPr lvl="1"/>
            <a:r>
              <a:rPr lang="en-US" sz="2400" dirty="0"/>
              <a:t>git init</a:t>
            </a:r>
          </a:p>
          <a:p>
            <a:pPr marL="457200" lvl="1" indent="0">
              <a:buNone/>
            </a:pPr>
            <a:r>
              <a:rPr lang="en-US" sz="2400" b="1" dirty="0">
                <a:solidFill>
                  <a:schemeClr val="accent4">
                    <a:lumMod val="50000"/>
                  </a:schemeClr>
                </a:solidFill>
              </a:rPr>
              <a:t># Kontrol etmek için; terminale “ls –la” yazabilirsiniz.</a:t>
            </a:r>
          </a:p>
          <a:p>
            <a:pPr lvl="1"/>
            <a:endParaRPr lang="en-US" sz="2700" dirty="0"/>
          </a:p>
          <a:p>
            <a:pPr marL="0" indent="0">
              <a:buNone/>
            </a:pPr>
            <a:r>
              <a:rPr lang="en-US" sz="2700" dirty="0">
                <a:solidFill>
                  <a:srgbClr val="C00000"/>
                </a:solidFill>
              </a:rPr>
              <a:t># Bir dosya oluşturup, bu dosyayı depoya ekleyelim</a:t>
            </a:r>
          </a:p>
          <a:p>
            <a:pPr lvl="1"/>
            <a:r>
              <a:rPr lang="en-US" sz="2400" dirty="0"/>
              <a:t>echo ”Merhaba, Git!" &gt; dosyam.txt</a:t>
            </a:r>
          </a:p>
          <a:p>
            <a:pPr marL="457200" lvl="1" indent="0">
              <a:buNone/>
            </a:pPr>
            <a:r>
              <a:rPr lang="en-US" sz="2400" b="1" dirty="0">
                <a:solidFill>
                  <a:schemeClr val="accent4">
                    <a:lumMod val="50000"/>
                  </a:schemeClr>
                </a:solidFill>
              </a:rPr>
              <a:t># Çalışma alanında olduğunuzu kontrol ediniz.</a:t>
            </a:r>
            <a:endParaRPr lang="en-US" sz="2400" dirty="0"/>
          </a:p>
          <a:p>
            <a:pPr lvl="1"/>
            <a:r>
              <a:rPr lang="en-US" sz="2400" dirty="0"/>
              <a:t>git status</a:t>
            </a:r>
          </a:p>
          <a:p>
            <a:pPr lvl="1"/>
            <a:r>
              <a:rPr lang="en-US" sz="2400" dirty="0"/>
              <a:t>git add dosyam.txt</a:t>
            </a:r>
          </a:p>
          <a:p>
            <a:pPr marL="457200" lvl="1" indent="0">
              <a:buNone/>
            </a:pPr>
            <a:r>
              <a:rPr lang="en-US" sz="2400" b="1" dirty="0">
                <a:solidFill>
                  <a:schemeClr val="accent4">
                    <a:lumMod val="50000"/>
                  </a:schemeClr>
                </a:solidFill>
              </a:rPr>
              <a:t># İzleme alanında olduğunuzu kontrol ediniz.</a:t>
            </a:r>
            <a:endParaRPr lang="en-US" sz="2400" dirty="0"/>
          </a:p>
          <a:p>
            <a:pPr lvl="1"/>
            <a:r>
              <a:rPr lang="en-US" sz="2400" dirty="0"/>
              <a:t>git status</a:t>
            </a:r>
          </a:p>
          <a:p>
            <a:pPr lvl="1"/>
            <a:endParaRPr lang="en-US" sz="2700" dirty="0"/>
          </a:p>
          <a:p>
            <a:pPr marL="0" indent="0">
              <a:buNone/>
            </a:pPr>
            <a:r>
              <a:rPr lang="en-US" sz="2700" dirty="0">
                <a:solidFill>
                  <a:srgbClr val="C00000"/>
                </a:solidFill>
              </a:rPr>
              <a:t># Dosyayı depoya ekledik, şimdi bir "commit" oluşturalım </a:t>
            </a:r>
          </a:p>
          <a:p>
            <a:pPr lvl="1"/>
            <a:r>
              <a:rPr lang="en-US" sz="2400" dirty="0"/>
              <a:t>git commit -m ”ilkcommit”</a:t>
            </a:r>
          </a:p>
          <a:p>
            <a:pPr lvl="1"/>
            <a:endParaRPr lang="en-US" sz="2700" dirty="0"/>
          </a:p>
          <a:p>
            <a:pPr marL="0" indent="0">
              <a:buNone/>
            </a:pPr>
            <a:r>
              <a:rPr lang="en-US" sz="2700" dirty="0">
                <a:solidFill>
                  <a:srgbClr val="C00000"/>
                </a:solidFill>
              </a:rPr>
              <a:t># Oluşan Projemizi görüntüleyelim</a:t>
            </a:r>
          </a:p>
          <a:p>
            <a:pPr lvl="1"/>
            <a:r>
              <a:rPr lang="en-US" sz="2400" dirty="0"/>
              <a:t>git log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276A65-8439-B544-9D9A-BA1E71117E1D}" type="slidenum">
              <a:rPr lang="en-TR" smtClean="0"/>
              <a:t>9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33753078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700" dirty="0">
                <a:solidFill>
                  <a:srgbClr val="C00000"/>
                </a:solidFill>
              </a:rPr>
              <a:t># Dizini Git Deposu Olarak Başlatalım</a:t>
            </a:r>
          </a:p>
          <a:p>
            <a:pPr lvl="1"/>
            <a:r>
              <a:rPr lang="en-US" sz="2400" dirty="0"/>
              <a:t>git init</a:t>
            </a:r>
          </a:p>
          <a:p>
            <a:pPr marL="457200" lvl="1" indent="0">
              <a:buNone/>
            </a:pPr>
            <a:r>
              <a:rPr lang="en-US" sz="2400" b="1" dirty="0">
                <a:solidFill>
                  <a:schemeClr val="accent4">
                    <a:lumMod val="50000"/>
                  </a:schemeClr>
                </a:solidFill>
              </a:rPr>
              <a:t># Kontrol etmek için; terminale “ls –la” yazabilirsiniz.</a:t>
            </a:r>
          </a:p>
          <a:p>
            <a:pPr lvl="1"/>
            <a:endParaRPr lang="en-US" sz="2700" dirty="0"/>
          </a:p>
          <a:p>
            <a:pPr marL="0" indent="0">
              <a:buNone/>
            </a:pPr>
            <a:r>
              <a:rPr lang="en-US" sz="2700" dirty="0">
                <a:solidFill>
                  <a:srgbClr val="C00000"/>
                </a:solidFill>
              </a:rPr>
              <a:t># Bir dosya oluşturup, bu dosyayı depoya ekleyelim</a:t>
            </a:r>
          </a:p>
          <a:p>
            <a:pPr lvl="1"/>
            <a:r>
              <a:rPr lang="en-US" sz="2400" dirty="0"/>
              <a:t>echo ”Merhaba, Git!" &gt; dosyam.txt</a:t>
            </a:r>
          </a:p>
          <a:p>
            <a:pPr marL="457200" lvl="1" indent="0">
              <a:buNone/>
            </a:pPr>
            <a:r>
              <a:rPr lang="en-US" sz="2400" b="1" dirty="0">
                <a:solidFill>
                  <a:schemeClr val="accent4">
                    <a:lumMod val="50000"/>
                  </a:schemeClr>
                </a:solidFill>
              </a:rPr>
              <a:t># Çalışma alanında olduğunuzu kontrol ediniz.</a:t>
            </a:r>
            <a:endParaRPr lang="en-US" sz="2400" dirty="0"/>
          </a:p>
          <a:p>
            <a:pPr lvl="1"/>
            <a:r>
              <a:rPr lang="en-US" sz="2400" dirty="0"/>
              <a:t>git status</a:t>
            </a:r>
          </a:p>
          <a:p>
            <a:pPr lvl="1"/>
            <a:r>
              <a:rPr lang="en-US" sz="2400" dirty="0"/>
              <a:t>git add dosyam.txt</a:t>
            </a:r>
          </a:p>
          <a:p>
            <a:pPr marL="457200" lvl="1" indent="0">
              <a:buNone/>
            </a:pPr>
            <a:r>
              <a:rPr lang="en-US" sz="2400" b="1" dirty="0">
                <a:solidFill>
                  <a:schemeClr val="accent4">
                    <a:lumMod val="50000"/>
                  </a:schemeClr>
                </a:solidFill>
              </a:rPr>
              <a:t># İzleme alanında olduğunuzu kontrol ediniz.</a:t>
            </a:r>
            <a:endParaRPr lang="en-US" sz="2400" dirty="0"/>
          </a:p>
          <a:p>
            <a:pPr lvl="1"/>
            <a:r>
              <a:rPr lang="en-US" sz="2400" dirty="0"/>
              <a:t>git status</a:t>
            </a:r>
          </a:p>
          <a:p>
            <a:pPr lvl="1"/>
            <a:endParaRPr lang="en-US" sz="2700" dirty="0"/>
          </a:p>
          <a:p>
            <a:pPr marL="0" indent="0">
              <a:buNone/>
            </a:pPr>
            <a:r>
              <a:rPr lang="en-US" sz="2700" dirty="0">
                <a:solidFill>
                  <a:srgbClr val="C00000"/>
                </a:solidFill>
              </a:rPr>
              <a:t># Dosyayı depoya ekledik, şimdi bir "commit" oluşturalım </a:t>
            </a:r>
          </a:p>
          <a:p>
            <a:pPr lvl="1"/>
            <a:r>
              <a:rPr lang="en-US" sz="2400" dirty="0"/>
              <a:t>git commit -m ”ilkcommit”</a:t>
            </a:r>
          </a:p>
          <a:p>
            <a:pPr lvl="1"/>
            <a:endParaRPr lang="en-US" sz="2700" dirty="0"/>
          </a:p>
          <a:p>
            <a:pPr marL="0" indent="0">
              <a:buNone/>
            </a:pPr>
            <a:r>
              <a:rPr lang="en-US" sz="2700" dirty="0">
                <a:solidFill>
                  <a:srgbClr val="C00000"/>
                </a:solidFill>
              </a:rPr>
              <a:t># Oluşan Projemizi görüntüleyelim</a:t>
            </a:r>
          </a:p>
          <a:p>
            <a:pPr lvl="1"/>
            <a:r>
              <a:rPr lang="en-US" sz="2400" dirty="0"/>
              <a:t>git log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276A65-8439-B544-9D9A-BA1E71117E1D}" type="slidenum">
              <a:rPr lang="en-TR" smtClean="0"/>
              <a:t>10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3958993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700" dirty="0">
                <a:solidFill>
                  <a:srgbClr val="C00000"/>
                </a:solidFill>
              </a:rPr>
              <a:t># Dizini Git Deposu Olarak Başlatalım</a:t>
            </a:r>
          </a:p>
          <a:p>
            <a:pPr lvl="1"/>
            <a:r>
              <a:rPr lang="en-US" sz="2400" dirty="0"/>
              <a:t>git init</a:t>
            </a:r>
          </a:p>
          <a:p>
            <a:pPr marL="457200" lvl="1" indent="0">
              <a:buNone/>
            </a:pPr>
            <a:r>
              <a:rPr lang="en-US" sz="2400" b="1" dirty="0">
                <a:solidFill>
                  <a:schemeClr val="accent4">
                    <a:lumMod val="50000"/>
                  </a:schemeClr>
                </a:solidFill>
              </a:rPr>
              <a:t># Kontrol etmek için; terminale “ls –la” yazabilirsiniz.</a:t>
            </a:r>
          </a:p>
          <a:p>
            <a:pPr lvl="1"/>
            <a:endParaRPr lang="en-US" sz="2700" dirty="0"/>
          </a:p>
          <a:p>
            <a:pPr marL="0" indent="0">
              <a:buNone/>
            </a:pPr>
            <a:r>
              <a:rPr lang="en-US" sz="2700" dirty="0">
                <a:solidFill>
                  <a:srgbClr val="C00000"/>
                </a:solidFill>
              </a:rPr>
              <a:t># Bir dosya oluşturup, bu dosyayı depoya ekleyelim</a:t>
            </a:r>
          </a:p>
          <a:p>
            <a:pPr lvl="1"/>
            <a:r>
              <a:rPr lang="en-US" sz="2400" dirty="0"/>
              <a:t>echo ”Merhaba, Git!" &gt; dosyam.txt</a:t>
            </a:r>
          </a:p>
          <a:p>
            <a:pPr marL="457200" lvl="1" indent="0">
              <a:buNone/>
            </a:pPr>
            <a:r>
              <a:rPr lang="en-US" sz="2400" b="1" dirty="0">
                <a:solidFill>
                  <a:schemeClr val="accent4">
                    <a:lumMod val="50000"/>
                  </a:schemeClr>
                </a:solidFill>
              </a:rPr>
              <a:t># Çalışma alanında olduğunuzu kontrol ediniz.</a:t>
            </a:r>
            <a:endParaRPr lang="en-US" sz="2400" dirty="0"/>
          </a:p>
          <a:p>
            <a:pPr lvl="1"/>
            <a:r>
              <a:rPr lang="en-US" sz="2400" dirty="0"/>
              <a:t>git status</a:t>
            </a:r>
          </a:p>
          <a:p>
            <a:pPr lvl="1"/>
            <a:r>
              <a:rPr lang="en-US" sz="2400" dirty="0"/>
              <a:t>git add dosyam.txt</a:t>
            </a:r>
          </a:p>
          <a:p>
            <a:pPr marL="457200" lvl="1" indent="0">
              <a:buNone/>
            </a:pPr>
            <a:r>
              <a:rPr lang="en-US" sz="2400" b="1" dirty="0">
                <a:solidFill>
                  <a:schemeClr val="accent4">
                    <a:lumMod val="50000"/>
                  </a:schemeClr>
                </a:solidFill>
              </a:rPr>
              <a:t># İzleme alanında olduğunuzu kontrol ediniz.</a:t>
            </a:r>
            <a:endParaRPr lang="en-US" sz="2400" dirty="0"/>
          </a:p>
          <a:p>
            <a:pPr lvl="1"/>
            <a:r>
              <a:rPr lang="en-US" sz="2400" dirty="0"/>
              <a:t>git status</a:t>
            </a:r>
          </a:p>
          <a:p>
            <a:pPr lvl="1"/>
            <a:endParaRPr lang="en-US" sz="2700" dirty="0"/>
          </a:p>
          <a:p>
            <a:pPr marL="0" indent="0">
              <a:buNone/>
            </a:pPr>
            <a:r>
              <a:rPr lang="en-US" sz="2700" dirty="0">
                <a:solidFill>
                  <a:srgbClr val="C00000"/>
                </a:solidFill>
              </a:rPr>
              <a:t># Dosyayı depoya ekledik, şimdi bir "commit" oluşturalım </a:t>
            </a:r>
          </a:p>
          <a:p>
            <a:pPr lvl="1"/>
            <a:r>
              <a:rPr lang="en-US" sz="2400" dirty="0"/>
              <a:t>git commit -m ”ilkcommit”</a:t>
            </a:r>
          </a:p>
          <a:p>
            <a:pPr lvl="1"/>
            <a:endParaRPr lang="en-US" sz="2700" dirty="0"/>
          </a:p>
          <a:p>
            <a:pPr marL="0" indent="0">
              <a:buNone/>
            </a:pPr>
            <a:r>
              <a:rPr lang="en-US" sz="2700" dirty="0">
                <a:solidFill>
                  <a:srgbClr val="C00000"/>
                </a:solidFill>
              </a:rPr>
              <a:t># Oluşan Projemizi görüntüleyelim</a:t>
            </a:r>
          </a:p>
          <a:p>
            <a:pPr lvl="1"/>
            <a:r>
              <a:rPr lang="en-US" sz="2400" dirty="0"/>
              <a:t>git log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276A65-8439-B544-9D9A-BA1E71117E1D}" type="slidenum">
              <a:rPr lang="en-TR" smtClean="0"/>
              <a:t>11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1255028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C7A07-96C3-42AF-943D-953C86C3DA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557"/>
            <a:ext cx="9144000" cy="2387600"/>
          </a:xfrm>
        </p:spPr>
        <p:txBody>
          <a:bodyPr anchor="b">
            <a:normAutofit/>
          </a:bodyPr>
          <a:lstStyle>
            <a:lvl1pPr algn="ctr">
              <a:lnSpc>
                <a:spcPct val="90000"/>
              </a:lnSpc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EE38DF-F503-4E79-B1B0-16489708A1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43232"/>
            <a:ext cx="9144000" cy="1655762"/>
          </a:xfrm>
        </p:spPr>
        <p:txBody>
          <a:bodyPr>
            <a:normAutofit/>
          </a:bodyPr>
          <a:lstStyle>
            <a:lvl1pPr marL="0" indent="0" algn="ctr">
              <a:lnSpc>
                <a:spcPts val="3200"/>
              </a:lnSpc>
              <a:buNone/>
              <a:defRPr sz="2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1D965B-87A4-4F43-BE02-800BCCDF42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 anchor="ctr" anchorCtr="0"/>
          <a:lstStyle/>
          <a:p>
            <a:fld id="{403CB87E-4591-47A1-9046-CF63F17215EF}" type="datetime2">
              <a:rPr lang="en-US" smtClean="0"/>
              <a:t>Saturday, July 15,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9ED35B-CBF1-40D9-BAA7-CF9E1E22B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67328" y="6217920"/>
            <a:ext cx="7196328" cy="640080"/>
          </a:xfrm>
        </p:spPr>
        <p:txBody>
          <a:bodyPr anchor="ctr" anchorCtr="0"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26653A-450D-4BDE-8718-99F2D9314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3152" y="0"/>
            <a:ext cx="685800" cy="685800"/>
          </a:xfrm>
        </p:spPr>
        <p:txBody>
          <a:bodyPr/>
          <a:lstStyle>
            <a:lvl1pPr algn="ctr">
              <a:defRPr/>
            </a:lvl1pPr>
          </a:lstStyle>
          <a:p>
            <a:fld id="{3A4F6043-7A67-491B-98BC-F933DED72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276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D930A-6467-4C46-BA13-A0F5EC12F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41977A-7872-4BE8-8C5C-D2099BEDBB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CB8191-8A0C-4077-9A2D-0255BF81A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17F0E-8070-4DFE-A821-9A699EDBAD7E}" type="datetime2">
              <a:rPr lang="en-US" smtClean="0"/>
              <a:t>Saturday, July 15,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41B40-57AC-45F3-9AAC-DC2BEBB12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6D65F4-29FA-451A-878F-768E426A7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131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76A9FC-D582-4FC8-B641-9F77B4DD15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3A1683-12F6-4BA6-AD1A-F98C609514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1141D6-1E1A-4A54-A9B4-57F86865F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D34AE-C7BF-46E5-A968-01C6641F6476}" type="datetime2">
              <a:rPr lang="en-US" smtClean="0"/>
              <a:t>Saturday, July 15,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7541D6-4702-4421-AEB2-D6CA3AADB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3C9F43-CD60-4C38-94C9-0E6D3B722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4482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971b6de4b7_0_204"/>
          <p:cNvSpPr txBox="1">
            <a:spLocks noGrp="1"/>
          </p:cNvSpPr>
          <p:nvPr>
            <p:ph type="body" idx="1"/>
          </p:nvPr>
        </p:nvSpPr>
        <p:spPr>
          <a:xfrm>
            <a:off x="600670" y="5929931"/>
            <a:ext cx="10985400" cy="3186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45700" tIns="45700" rIns="45700" bIns="457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marL="2743200" lvl="5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marL="3200400" lvl="6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marL="3657600" lvl="7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marL="4114800" lvl="8" indent="-3429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>
            <a:endParaRPr/>
          </a:p>
        </p:txBody>
      </p:sp>
      <p:sp>
        <p:nvSpPr>
          <p:cNvPr id="14" name="Google Shape;14;g1971b6de4b7_0_204"/>
          <p:cNvSpPr txBox="1">
            <a:spLocks noGrp="1"/>
          </p:cNvSpPr>
          <p:nvPr>
            <p:ph type="title"/>
          </p:nvPr>
        </p:nvSpPr>
        <p:spPr>
          <a:xfrm>
            <a:off x="603248" y="1287496"/>
            <a:ext cx="10985400" cy="23241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5800"/>
              <a:buFont typeface="Montserrat"/>
              <a:buNone/>
              <a:defRPr sz="5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g1971b6de4b7_0_204"/>
          <p:cNvSpPr txBox="1">
            <a:spLocks noGrp="1"/>
          </p:cNvSpPr>
          <p:nvPr>
            <p:ph type="body" idx="2"/>
          </p:nvPr>
        </p:nvSpPr>
        <p:spPr>
          <a:xfrm>
            <a:off x="600671" y="3611595"/>
            <a:ext cx="10985400" cy="9525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50"/>
              <a:buNone/>
              <a:defRPr sz="2750" b="1"/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750"/>
              <a:buNone/>
              <a:defRPr sz="2750" b="1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750"/>
              <a:buNone/>
              <a:defRPr sz="2750" b="1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750"/>
              <a:buNone/>
              <a:defRPr sz="2750" b="1"/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750"/>
              <a:buNone/>
              <a:defRPr sz="2750" b="1"/>
            </a:lvl5pPr>
            <a:lvl6pPr marL="2743200" lvl="5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marL="3200400" lvl="6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marL="3657600" lvl="7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marL="4114800" lvl="8" indent="-3429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>
            <a:endParaRPr/>
          </a:p>
        </p:txBody>
      </p:sp>
      <p:sp>
        <p:nvSpPr>
          <p:cNvPr id="16" name="Google Shape;16;g1971b6de4b7_0_204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300" cy="4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5351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14413-82C1-4EBC-8C6B-BC5F842D1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F029A-192E-4A44-ACC7-6C5212C77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5" y="1825625"/>
            <a:ext cx="10543031" cy="4206383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D1A7D4-E57E-4789-896B-B2A051BF94F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33DE70B-B772-416E-A790-995760B1742E}" type="datetime2">
              <a:rPr lang="en-US" smtClean="0"/>
              <a:t>Saturday, July 15,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7B63EE-3B35-4F8A-BDA3-E778BFE14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339EF2-7937-4C30-A883-7F7BD0280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771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AF4BC-D1E9-40F0-A26B-9EA9B6B69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1081941"/>
            <a:ext cx="10543032" cy="2852737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7974A6-FAB9-47DA-8F1A-701DFC8DF3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3961666"/>
            <a:ext cx="10543032" cy="1500187"/>
          </a:xfrm>
        </p:spPr>
        <p:txBody>
          <a:bodyPr>
            <a:noAutofit/>
          </a:bodyPr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4E2B4-314C-4D4F-8938-E437A2EF5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60CDE-A6F1-4138-AF12-ED09E8E5FB6B}" type="datetime2">
              <a:rPr lang="en-US" smtClean="0"/>
              <a:t>Saturday, July 15,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442F23-6986-4A36-97F0-13F305A2D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4BA1B9-2423-42BD-A553-DC5703F62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918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64F76-994F-4AB5-B17B-46C0C2FA5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69B3B-A540-4556-98C8-1F49704A79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0624" y="1825625"/>
            <a:ext cx="5599176" cy="4206382"/>
          </a:xfrm>
        </p:spPr>
        <p:txBody>
          <a:bodyPr/>
          <a:lstStyle>
            <a:lvl1pPr marL="457200" indent="-457200">
              <a:buFont typeface="Wingdings 2" panose="05020102010507070707" pitchFamily="18" charset="2"/>
              <a:buChar char="¬"/>
              <a:defRPr/>
            </a:lvl1pPr>
            <a:lvl2pPr marL="800100" indent="-342900">
              <a:buFont typeface="Wingdings 2" panose="05020102010507070707" pitchFamily="18" charset="2"/>
              <a:buChar char="¬"/>
              <a:defRPr/>
            </a:lvl2pPr>
            <a:lvl3pPr marL="1257300" indent="-342900">
              <a:buFont typeface="Wingdings 2" panose="05020102010507070707" pitchFamily="18" charset="2"/>
              <a:buChar char="¬"/>
              <a:defRPr/>
            </a:lvl3pPr>
            <a:lvl4pPr marL="1657350" indent="-285750">
              <a:buFont typeface="Wingdings 2" panose="05020102010507070707" pitchFamily="18" charset="2"/>
              <a:buChar char="¬"/>
              <a:defRPr/>
            </a:lvl4pPr>
            <a:lvl5pPr marL="2114550" indent="-285750">
              <a:buFont typeface="Wingdings 2" panose="05020102010507070707" pitchFamily="18" charset="2"/>
              <a:buChar char="¬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72438-7C63-48F2-9D6F-2461BFD6D5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4791456" cy="4206382"/>
          </a:xfrm>
        </p:spPr>
        <p:txBody>
          <a:bodyPr/>
          <a:lstStyle>
            <a:lvl1pPr marL="228600" indent="-228600">
              <a:buFont typeface="Wingdings 2" panose="05020102010507070707" pitchFamily="18" charset="2"/>
              <a:buChar char="¬"/>
              <a:defRPr/>
            </a:lvl1pPr>
            <a:lvl2pPr marL="685800" indent="-228600">
              <a:buFont typeface="Wingdings 2" panose="05020102010507070707" pitchFamily="18" charset="2"/>
              <a:buChar char="¬"/>
              <a:defRPr/>
            </a:lvl2pPr>
            <a:lvl3pPr marL="1143000" indent="-228600">
              <a:buFont typeface="Wingdings 2" panose="05020102010507070707" pitchFamily="18" charset="2"/>
              <a:buChar char="¬"/>
              <a:defRPr/>
            </a:lvl3pPr>
            <a:lvl4pPr marL="1600200" indent="-228600">
              <a:buFont typeface="Wingdings 2" panose="05020102010507070707" pitchFamily="18" charset="2"/>
              <a:buChar char="¬"/>
              <a:defRPr/>
            </a:lvl4pPr>
            <a:lvl5pPr marL="2057400" indent="-228600">
              <a:buFont typeface="Wingdings 2" panose="05020102010507070707" pitchFamily="18" charset="2"/>
              <a:buChar char="¬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FA1B49-6AAA-4DA7-970F-B75899F1A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5F8B1-DB7B-4D28-A97D-40FB2DD1EF78}" type="datetime2">
              <a:rPr lang="en-US" smtClean="0"/>
              <a:t>Saturday, July 15,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E3649A-B9A2-4737-B47E-758DC1406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0C1407-C705-451C-878E-8175DCCD5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265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F9955-0460-4A20-8FC6-300595560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95DDA7-4AAD-4EBE-880C-200E5F10A6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1681163"/>
            <a:ext cx="5549697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717496-E470-4CF6-884C-F07390A468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0624" y="2505075"/>
            <a:ext cx="5549697" cy="3526932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C438EA-D381-4F22-A911-ECDD6D04FB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970321" y="1681163"/>
            <a:ext cx="4993335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F255FA-A04D-49F2-8DB4-3CC082D0DB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970321" y="2505075"/>
            <a:ext cx="4993335" cy="3526932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6298F3-0AEC-4811-99A4-B78AE3A70B1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fld id="{14039161-23B8-4738-9069-73EBE8884FDD}" type="datetime2">
              <a:rPr lang="en-US" smtClean="0"/>
              <a:t>Saturday, July 15, 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7690B4-8A9A-4717-8B0B-2C9212926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8F00A-44BE-4E0A-B1CE-1FC489654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341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1F235-FBFF-453E-B90A-5758ED47C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938306"/>
            <a:ext cx="10543032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43A871-5A76-4349-99F0-C46C77380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94D44-7693-499F-AC6C-11696134FE3F}" type="datetime2">
              <a:rPr lang="en-US" smtClean="0"/>
              <a:t>Saturday, July 15, 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72E803-8BD9-40A2-8389-C19DA1148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5414ED-B772-4B84-813E-E34C9A97C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544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562BDD-CBFF-4046-A6B2-A9ECCB7EA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AF2AE-472C-4EF3-ABB2-24BAA9AE3CF7}" type="datetime2">
              <a:rPr lang="en-US" smtClean="0"/>
              <a:t>Saturday, July 15, 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90B5F6-6C28-4A86-AFD0-D7F93D461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910D5C-1634-451B-8D99-4D47EB3A1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151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12261-8522-4437-B612-7C7100D18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457200"/>
            <a:ext cx="10543032" cy="1600200"/>
          </a:xfrm>
        </p:spPr>
        <p:txBody>
          <a:bodyPr anchor="b">
            <a:noAutofit/>
          </a:bodyPr>
          <a:lstStyle>
            <a:lvl1pPr>
              <a:defRPr sz="5200">
                <a:latin typeface="Dante (Headings)2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AA0AF-3F50-42BD-84B4-E70C3D004F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199340"/>
            <a:ext cx="5780468" cy="3661710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9C702B-2C4D-4590-8BEE-31940145C7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0624" y="2199340"/>
            <a:ext cx="4489180" cy="3669647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94813E-250B-4422-AE46-5E1AB964A4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fld id="{EAEA162C-A7C1-4263-9453-1BAFF8C39559}" type="datetime2">
              <a:rPr lang="en-US" smtClean="0"/>
              <a:t>Saturday, July 15,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CB5B81-E9CC-45F3-8EF1-35D2C8FF1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DA7E97-5A73-4602-9582-6CDACB918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760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5334B-3019-4CA1-B658-779001922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457200"/>
            <a:ext cx="4489180" cy="1600200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D3CC12-FD6B-41A3-BF67-D600CC4383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DB2BD5-DC18-460B-BFCC-5B2447D2B0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0624" y="2199340"/>
            <a:ext cx="4489180" cy="3669647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AF6305-9768-4792-866C-91238D45695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fld id="{64DF6793-3458-4587-8168-65F0C37A92D2}" type="datetime2">
              <a:rPr lang="en-US" smtClean="0"/>
              <a:t>Saturday, July 15,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DBF050-0FF1-499F-936E-FAAE50DC3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902C2E-1542-46B4-85B1-7A4B3F772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621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586836B-C327-49CB-ADF2-2E730C4A91BF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8310F61-136C-42B3-981B-FDE3DD0A8135}"/>
              </a:ext>
            </a:extLst>
          </p:cNvPr>
          <p:cNvSpPr/>
          <p:nvPr/>
        </p:nvSpPr>
        <p:spPr>
          <a:xfrm>
            <a:off x="1478322" y="709375"/>
            <a:ext cx="10713675" cy="541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2AF870-601F-4570-A8A9-1003F8939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CCCECD-B6E7-4C40-8A84-65FD5A3F0A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1825625"/>
            <a:ext cx="105430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3EFA4D-0E39-4E26-B43C-5D1084B3BA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20624" y="6217920"/>
            <a:ext cx="2743200" cy="6400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E8352ED3-3C46-4C9A-9738-67B2D875E7E2}" type="datetime2">
              <a:rPr lang="en-US" smtClean="0"/>
              <a:pPr/>
              <a:t>Saturday, July 15,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851EA-2F2C-4012-8B96-51179BDD11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67328" y="6217920"/>
            <a:ext cx="7196328" cy="6400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BB8ACB-7A60-4D76-A149-0C57A30E01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3152" y="0"/>
            <a:ext cx="685800" cy="685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614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2" r:id="rId1"/>
    <p:sldLayoutId id="2147483971" r:id="rId2"/>
    <p:sldLayoutId id="2147483970" r:id="rId3"/>
    <p:sldLayoutId id="2147483961" r:id="rId4"/>
    <p:sldLayoutId id="2147483962" r:id="rId5"/>
    <p:sldLayoutId id="2147483963" r:id="rId6"/>
    <p:sldLayoutId id="2147483964" r:id="rId7"/>
    <p:sldLayoutId id="2147483965" r:id="rId8"/>
    <p:sldLayoutId id="2147483966" r:id="rId9"/>
    <p:sldLayoutId id="2147483967" r:id="rId10"/>
    <p:sldLayoutId id="2147483968" r:id="rId11"/>
    <p:sldLayoutId id="2147483973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Wingdings 2" panose="05020102010507070707" pitchFamily="18" charset="2"/>
        <a:buChar char="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USERNAME/REPO.git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4" name="Google Shape;454;g1971b6de4b7_0_186"/>
          <p:cNvGrpSpPr/>
          <p:nvPr/>
        </p:nvGrpSpPr>
        <p:grpSpPr>
          <a:xfrm>
            <a:off x="-38739" y="-6111"/>
            <a:ext cx="12269550" cy="7198550"/>
            <a:chOff x="0" y="0"/>
            <a:chExt cx="24539100" cy="14397100"/>
          </a:xfrm>
        </p:grpSpPr>
        <p:pic>
          <p:nvPicPr>
            <p:cNvPr id="455" name="Google Shape;455;g1971b6de4b7_0_186" descr="BATCH (5).png"/>
            <p:cNvPicPr preferRelativeResize="0"/>
            <p:nvPr/>
          </p:nvPicPr>
          <p:blipFill rotWithShape="1">
            <a:blip r:embed="rId3">
              <a:alphaModFix/>
            </a:blip>
            <a:srcRect l="19" r="19"/>
            <a:stretch/>
          </p:blipFill>
          <p:spPr>
            <a:xfrm>
              <a:off x="0" y="0"/>
              <a:ext cx="24538954" cy="1380880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56" name="Google Shape;456;g1971b6de4b7_0_186"/>
            <p:cNvSpPr/>
            <p:nvPr/>
          </p:nvSpPr>
          <p:spPr>
            <a:xfrm>
              <a:off x="0" y="13885000"/>
              <a:ext cx="24539100" cy="512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8100" tIns="38100" rIns="38100" bIns="381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lang="tr-TR" sz="900" b="0" i="0" u="none" strike="noStrike" cap="non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Caption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57" name="Google Shape;457;g1971b6de4b7_0_186"/>
          <p:cNvSpPr txBox="1"/>
          <p:nvPr/>
        </p:nvSpPr>
        <p:spPr>
          <a:xfrm>
            <a:off x="4969961" y="2046899"/>
            <a:ext cx="6670500" cy="6603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Noto Sans"/>
              <a:buNone/>
            </a:pPr>
            <a:r>
              <a:rPr lang="tr-TR" sz="3700">
                <a:solidFill>
                  <a:srgbClr val="7911F8"/>
                </a:solidFill>
                <a:latin typeface="Montserrat"/>
                <a:ea typeface="Montserrat"/>
                <a:cs typeface="Montserrat"/>
                <a:sym typeface="Montserrat"/>
              </a:rPr>
              <a:t>146 - 149</a:t>
            </a:r>
            <a:endParaRPr sz="3700" b="0" i="0" u="none" strike="noStrike" cap="none">
              <a:solidFill>
                <a:srgbClr val="7911F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8" name="Google Shape;458;g1971b6de4b7_0_186"/>
          <p:cNvSpPr txBox="1"/>
          <p:nvPr/>
        </p:nvSpPr>
        <p:spPr>
          <a:xfrm>
            <a:off x="5042805" y="2698772"/>
            <a:ext cx="6597600" cy="6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800"/>
              <a:buFont typeface="Noto Sans"/>
              <a:buNone/>
            </a:pPr>
            <a:r>
              <a:rPr lang="tr-TR" sz="3800" b="1" dirty="0">
                <a:solidFill>
                  <a:srgbClr val="7911F8"/>
                </a:solidFill>
                <a:latin typeface="Montserrat"/>
                <a:ea typeface="Montserrat"/>
                <a:cs typeface="Montserrat"/>
                <a:sym typeface="Montserrat"/>
              </a:rPr>
              <a:t>Git &amp; Github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9" name="Google Shape;459;g1971b6de4b7_0_186"/>
          <p:cNvSpPr/>
          <p:nvPr/>
        </p:nvSpPr>
        <p:spPr>
          <a:xfrm>
            <a:off x="2547501" y="5303734"/>
            <a:ext cx="7851600" cy="5193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tr-TR"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ZOOM GİRİŞLERİNİZİ LÜTFEN </a:t>
            </a:r>
            <a:r>
              <a:rPr lang="tr-TR" sz="18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LMS</a:t>
            </a:r>
            <a:r>
              <a:rPr lang="tr-TR"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SİSTEMİ ÜZERİNDEN YAPINIZ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0" name="Google Shape;460;g1971b6de4b7_0_186"/>
          <p:cNvSpPr txBox="1"/>
          <p:nvPr/>
        </p:nvSpPr>
        <p:spPr>
          <a:xfrm>
            <a:off x="5042806" y="3341916"/>
            <a:ext cx="5001000" cy="5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Noto Sans"/>
              <a:buNone/>
            </a:pPr>
            <a:r>
              <a:rPr lang="tr-TR" sz="4000" b="0" i="0" u="none" strike="noStrike" cap="none" dirty="0">
                <a:solidFill>
                  <a:srgbClr val="7911F8"/>
                </a:solidFill>
                <a:latin typeface="Montserrat"/>
                <a:ea typeface="Montserrat"/>
                <a:cs typeface="Montserrat"/>
                <a:sym typeface="Montserrat"/>
              </a:rPr>
              <a:t>13.07.2023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1" name="Google Shape;461;g1971b6de4b7_0_186"/>
          <p:cNvSpPr txBox="1"/>
          <p:nvPr/>
        </p:nvSpPr>
        <p:spPr>
          <a:xfrm>
            <a:off x="4969950" y="3910000"/>
            <a:ext cx="6670500" cy="12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Noto Sans"/>
              <a:buNone/>
            </a:pPr>
            <a:r>
              <a:rPr lang="tr-TR" sz="4000" b="1" dirty="0">
                <a:solidFill>
                  <a:srgbClr val="7911F8"/>
                </a:solidFill>
                <a:latin typeface="Montserrat"/>
                <a:ea typeface="Montserrat"/>
                <a:cs typeface="Montserrat"/>
                <a:sym typeface="Montserrat"/>
              </a:rPr>
              <a:t>Git &amp; Github - 1</a:t>
            </a:r>
            <a:endParaRPr sz="4000" b="1" i="0" u="none" strike="noStrike" cap="none" dirty="0">
              <a:solidFill>
                <a:srgbClr val="7911F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31530349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DCCED-E2F4-5AF6-37CF-35D1887C6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b="1" dirty="0"/>
              <a:t>Git Diff</a:t>
            </a:r>
          </a:p>
        </p:txBody>
      </p:sp>
      <p:pic>
        <p:nvPicPr>
          <p:cNvPr id="4" name="Picture 4" descr="Techpro Education | Online It Courses &amp; Bootcamps">
            <a:extLst>
              <a:ext uri="{FF2B5EF4-FFF2-40B4-BE49-F238E27FC236}">
                <a16:creationId xmlns:a16="http://schemas.microsoft.com/office/drawing/2014/main" id="{E33B55B5-34C1-9987-660E-4BF674EB98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1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5081" y="551941"/>
            <a:ext cx="5754117" cy="5754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C2725C-CB06-63E9-488B-11108EB664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5" y="1825625"/>
            <a:ext cx="7778495" cy="42063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700" dirty="0">
                <a:solidFill>
                  <a:srgbClr val="C00000"/>
                </a:solidFill>
              </a:rPr>
              <a:t># Çalışma alanındaki tüm değişiklikleri görelim</a:t>
            </a:r>
          </a:p>
          <a:p>
            <a:pPr lvl="1"/>
            <a:r>
              <a:rPr lang="en-US" sz="2400" dirty="0"/>
              <a:t>git diff</a:t>
            </a:r>
            <a:endParaRPr lang="en-US" sz="2700" dirty="0"/>
          </a:p>
          <a:p>
            <a:pPr marL="0" indent="0">
              <a:buNone/>
            </a:pPr>
            <a:endParaRPr lang="en-US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# Belirli bir commit ile çalışma alanındaki değişiklikleri karşılaştıralım</a:t>
            </a:r>
          </a:p>
          <a:p>
            <a:pPr lvl="1"/>
            <a:r>
              <a:rPr lang="en-US" sz="2400" dirty="0"/>
              <a:t>git diff &lt;commit_id&gt;</a:t>
            </a:r>
            <a:endParaRPr lang="en-US" sz="2700" dirty="0"/>
          </a:p>
          <a:p>
            <a:pPr marL="0" indent="0">
              <a:buNone/>
            </a:pPr>
            <a:endParaRPr lang="en-US" sz="27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700" dirty="0">
                <a:solidFill>
                  <a:srgbClr val="C00000"/>
                </a:solidFill>
              </a:rPr>
              <a:t># İki farklı commiti karşılaştıralım</a:t>
            </a:r>
          </a:p>
          <a:p>
            <a:pPr lvl="1"/>
            <a:r>
              <a:rPr lang="en-US" sz="2000" dirty="0"/>
              <a:t>git diff &lt;branch_or_commit_1&gt;  &lt;branch_or_commit_2&gt;</a:t>
            </a:r>
          </a:p>
        </p:txBody>
      </p:sp>
      <p:pic>
        <p:nvPicPr>
          <p:cNvPr id="7170" name="Picture 2" descr="Git diff - GeeksforGeeks">
            <a:extLst>
              <a:ext uri="{FF2B5EF4-FFF2-40B4-BE49-F238E27FC236}">
                <a16:creationId xmlns:a16="http://schemas.microsoft.com/office/drawing/2014/main" id="{172EA7FC-3E65-2813-8212-8C3D9DB4D2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7300" y="2317143"/>
            <a:ext cx="4447428" cy="2223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71033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DCCED-E2F4-5AF6-37CF-35D1887C6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b="1" dirty="0"/>
              <a:t>Git Checkout</a:t>
            </a:r>
          </a:p>
        </p:txBody>
      </p:sp>
      <p:pic>
        <p:nvPicPr>
          <p:cNvPr id="4" name="Picture 4" descr="Techpro Education | Online It Courses &amp; Bootcamps">
            <a:extLst>
              <a:ext uri="{FF2B5EF4-FFF2-40B4-BE49-F238E27FC236}">
                <a16:creationId xmlns:a16="http://schemas.microsoft.com/office/drawing/2014/main" id="{E33B55B5-34C1-9987-660E-4BF674EB98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1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5081" y="551941"/>
            <a:ext cx="5754117" cy="5754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C2725C-CB06-63E9-488B-11108EB664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5" y="1825625"/>
            <a:ext cx="7186675" cy="420638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700" dirty="0">
                <a:solidFill>
                  <a:srgbClr val="C00000"/>
                </a:solidFill>
              </a:rPr>
              <a:t># Versiyonlar (Commit) Arası Geçiş Yapalım</a:t>
            </a:r>
          </a:p>
          <a:p>
            <a:pPr lvl="1"/>
            <a:r>
              <a:rPr lang="en-US" sz="2400" dirty="0"/>
              <a:t>git checkout &lt;commit_id&gt; .</a:t>
            </a:r>
          </a:p>
          <a:p>
            <a:pPr lvl="1"/>
            <a:endParaRPr lang="en-US" sz="2400" dirty="0"/>
          </a:p>
          <a:p>
            <a:pPr marL="0" indent="0">
              <a:buNone/>
            </a:pPr>
            <a:r>
              <a:rPr lang="en-US" sz="2700" dirty="0">
                <a:solidFill>
                  <a:srgbClr val="C00000"/>
                </a:solidFill>
              </a:rPr>
              <a:t># Alanlar Arası Geçiş Yapalım</a:t>
            </a:r>
          </a:p>
          <a:p>
            <a:pPr lvl="1"/>
            <a:r>
              <a:rPr lang="en-US" sz="2400" dirty="0"/>
              <a:t>git checkout -- &lt;dosya_adi&gt;</a:t>
            </a:r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marL="457200" lvl="1" indent="0">
              <a:buNone/>
            </a:pPr>
            <a:r>
              <a:rPr lang="en-US" sz="2400" b="1" dirty="0"/>
              <a:t>Not:</a:t>
            </a:r>
            <a:r>
              <a:rPr lang="en-US" sz="2400" dirty="0"/>
              <a:t> git checkout komutunun 3 görevi vardır.</a:t>
            </a:r>
          </a:p>
          <a:p>
            <a:pPr lvl="2"/>
            <a:r>
              <a:rPr lang="en-US" sz="2000" dirty="0"/>
              <a:t>Versiyonlar arası geçiş</a:t>
            </a:r>
          </a:p>
          <a:p>
            <a:pPr lvl="2"/>
            <a:r>
              <a:rPr lang="en-US" sz="2000" dirty="0"/>
              <a:t>Alanlar arası geçiş</a:t>
            </a:r>
          </a:p>
          <a:p>
            <a:pPr lvl="2"/>
            <a:r>
              <a:rPr lang="en-US" sz="2000" b="1" dirty="0"/>
              <a:t>Branch konusunda değinilecek</a:t>
            </a:r>
          </a:p>
        </p:txBody>
      </p:sp>
      <p:pic>
        <p:nvPicPr>
          <p:cNvPr id="8196" name="Picture 4" descr="Rückgängigmachen von Änderungen in Git | Atlassian Git Tutorial">
            <a:extLst>
              <a:ext uri="{FF2B5EF4-FFF2-40B4-BE49-F238E27FC236}">
                <a16:creationId xmlns:a16="http://schemas.microsoft.com/office/drawing/2014/main" id="{93A9F82E-FD97-D91D-4863-FB676F7838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6090" y="2407985"/>
            <a:ext cx="5275910" cy="1875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79146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DCCED-E2F4-5AF6-37CF-35D1887C6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b="1" dirty="0"/>
              <a:t>Git Branch</a:t>
            </a:r>
          </a:p>
        </p:txBody>
      </p:sp>
      <p:pic>
        <p:nvPicPr>
          <p:cNvPr id="4" name="Picture 4" descr="Techpro Education | Online It Courses &amp; Bootcamps">
            <a:extLst>
              <a:ext uri="{FF2B5EF4-FFF2-40B4-BE49-F238E27FC236}">
                <a16:creationId xmlns:a16="http://schemas.microsoft.com/office/drawing/2014/main" id="{E33B55B5-34C1-9987-660E-4BF674EB98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1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5081" y="551941"/>
            <a:ext cx="5754117" cy="5754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C2725C-CB06-63E9-488B-11108EB664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5" y="1825625"/>
            <a:ext cx="8494775" cy="420638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700" dirty="0">
                <a:solidFill>
                  <a:srgbClr val="C00000"/>
                </a:solidFill>
              </a:rPr>
              <a:t># Yeni Bir Branch  Oluşturalım</a:t>
            </a:r>
          </a:p>
          <a:p>
            <a:pPr lvl="1"/>
            <a:r>
              <a:rPr lang="en-US" sz="2400" dirty="0"/>
              <a:t>git branch &lt; yeni-branch-</a:t>
            </a:r>
            <a:r>
              <a:rPr lang="en-US" sz="2400" dirty="0" err="1"/>
              <a:t>adı</a:t>
            </a:r>
            <a:r>
              <a:rPr lang="en-US" sz="2400" dirty="0"/>
              <a:t>&gt;</a:t>
            </a:r>
          </a:p>
          <a:p>
            <a:pPr marL="0" indent="0">
              <a:buNone/>
            </a:pPr>
            <a:r>
              <a:rPr lang="en-US" sz="2700" dirty="0">
                <a:solidFill>
                  <a:srgbClr val="C00000"/>
                </a:solidFill>
              </a:rPr>
              <a:t># Mevcut Branch - &gt; Yeni Branch’ e Geçelim</a:t>
            </a:r>
          </a:p>
          <a:p>
            <a:pPr lvl="1"/>
            <a:r>
              <a:rPr lang="en-US" sz="2400" dirty="0"/>
              <a:t>git checkout &lt; yeni-branch-</a:t>
            </a:r>
            <a:r>
              <a:rPr lang="en-US" sz="2400" dirty="0" err="1"/>
              <a:t>adı</a:t>
            </a:r>
            <a:r>
              <a:rPr lang="en-US" sz="2400" dirty="0"/>
              <a:t>&gt;</a:t>
            </a:r>
          </a:p>
          <a:p>
            <a:pPr marL="0" indent="0">
              <a:buNone/>
            </a:pPr>
            <a:r>
              <a:rPr lang="en-US" sz="2700" dirty="0">
                <a:solidFill>
                  <a:srgbClr val="C00000"/>
                </a:solidFill>
              </a:rPr>
              <a:t># Branch’ lerimizi  Listeleyelim</a:t>
            </a:r>
          </a:p>
          <a:p>
            <a:pPr lvl="1"/>
            <a:r>
              <a:rPr lang="en-US" sz="2400" dirty="0"/>
              <a:t>git branch</a:t>
            </a:r>
          </a:p>
          <a:p>
            <a:pPr marL="0" indent="0">
              <a:buNone/>
            </a:pPr>
            <a:r>
              <a:rPr lang="en-US" sz="2700" dirty="0">
                <a:solidFill>
                  <a:srgbClr val="C00000"/>
                </a:solidFill>
              </a:rPr>
              <a:t># Yeni Branch’ imizi  </a:t>
            </a:r>
            <a:r>
              <a:rPr lang="en-US" sz="2700" dirty="0" err="1">
                <a:solidFill>
                  <a:srgbClr val="C00000"/>
                </a:solidFill>
              </a:rPr>
              <a:t>Silelim</a:t>
            </a:r>
            <a:endParaRPr lang="en-US" sz="2700" dirty="0">
              <a:solidFill>
                <a:srgbClr val="C00000"/>
              </a:solidFill>
            </a:endParaRPr>
          </a:p>
          <a:p>
            <a:pPr lvl="1"/>
            <a:r>
              <a:rPr lang="en-US" sz="2400" dirty="0"/>
              <a:t>git branch –d &lt; yeni-branch-</a:t>
            </a:r>
            <a:r>
              <a:rPr lang="en-US" sz="2400" dirty="0" err="1"/>
              <a:t>adı</a:t>
            </a:r>
            <a:r>
              <a:rPr lang="en-US" sz="2400" dirty="0"/>
              <a:t>&gt;</a:t>
            </a:r>
          </a:p>
          <a:p>
            <a:pPr lvl="1"/>
            <a:endParaRPr lang="en-US" sz="1800" dirty="0"/>
          </a:p>
          <a:p>
            <a:pPr marL="0" indent="0">
              <a:buNone/>
            </a:pPr>
            <a:r>
              <a:rPr lang="en-US" sz="2700" dirty="0">
                <a:solidFill>
                  <a:srgbClr val="C00000"/>
                </a:solidFill>
              </a:rPr>
              <a:t># Eğer Uzak Sunucunuza Bağlı Branch’ leri Görmek İstiyorsanız</a:t>
            </a:r>
          </a:p>
          <a:p>
            <a:pPr lvl="1"/>
            <a:r>
              <a:rPr lang="en-US" sz="2400" dirty="0"/>
              <a:t>git branch -r</a:t>
            </a:r>
          </a:p>
          <a:p>
            <a:pPr lvl="1"/>
            <a:r>
              <a:rPr lang="en-US" sz="2400" b="1" dirty="0"/>
              <a:t>Not : </a:t>
            </a:r>
            <a:r>
              <a:rPr lang="en-US" sz="2400" dirty="0"/>
              <a:t>Bu komuta Github konusunda tekrar bakacağız.</a:t>
            </a:r>
          </a:p>
          <a:p>
            <a:pPr lvl="1"/>
            <a:endParaRPr lang="en-US" sz="2400" dirty="0"/>
          </a:p>
        </p:txBody>
      </p:sp>
      <p:pic>
        <p:nvPicPr>
          <p:cNvPr id="9220" name="Picture 4" descr="Git checkout remote branch: how it works and when to use | Snyk Blog | Snyk">
            <a:extLst>
              <a:ext uri="{FF2B5EF4-FFF2-40B4-BE49-F238E27FC236}">
                <a16:creationId xmlns:a16="http://schemas.microsoft.com/office/drawing/2014/main" id="{F0881DF9-A273-7E8A-D950-F03BF5DFD5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4857" y="2707901"/>
            <a:ext cx="4661647" cy="1442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50918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DCCED-E2F4-5AF6-37CF-35D1887C6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b="1" dirty="0"/>
              <a:t>Git Merge</a:t>
            </a:r>
          </a:p>
        </p:txBody>
      </p:sp>
      <p:pic>
        <p:nvPicPr>
          <p:cNvPr id="4" name="Picture 4" descr="Techpro Education | Online It Courses &amp; Bootcamps">
            <a:extLst>
              <a:ext uri="{FF2B5EF4-FFF2-40B4-BE49-F238E27FC236}">
                <a16:creationId xmlns:a16="http://schemas.microsoft.com/office/drawing/2014/main" id="{E33B55B5-34C1-9987-660E-4BF674EB98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1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5081" y="551941"/>
            <a:ext cx="5754117" cy="5754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C2725C-CB06-63E9-488B-11108EB664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5" y="1825625"/>
            <a:ext cx="7930895" cy="42063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700" dirty="0">
                <a:solidFill>
                  <a:srgbClr val="C00000"/>
                </a:solidFill>
              </a:rPr>
              <a:t># Yeni Branch ile Ana Branch’ imizi Birleştirelim</a:t>
            </a:r>
          </a:p>
          <a:p>
            <a:pPr lvl="1"/>
            <a:r>
              <a:rPr lang="en-US" sz="2400" dirty="0"/>
              <a:t>git checkout main </a:t>
            </a:r>
          </a:p>
          <a:p>
            <a:pPr lvl="1"/>
            <a:r>
              <a:rPr lang="en-US" sz="2400" dirty="0"/>
              <a:t>git merge &lt;yeni-branch-</a:t>
            </a:r>
            <a:r>
              <a:rPr lang="en-US" sz="2400" dirty="0" err="1"/>
              <a:t>adı</a:t>
            </a:r>
            <a:r>
              <a:rPr lang="en-US" sz="2400" dirty="0"/>
              <a:t>&gt;</a:t>
            </a:r>
          </a:p>
        </p:txBody>
      </p:sp>
      <p:pic>
        <p:nvPicPr>
          <p:cNvPr id="9218" name="Picture 2" descr="Git Branches: List, Create, Switch to, Merge, Push, &amp; Delete">
            <a:extLst>
              <a:ext uri="{FF2B5EF4-FFF2-40B4-BE49-F238E27FC236}">
                <a16:creationId xmlns:a16="http://schemas.microsoft.com/office/drawing/2014/main" id="{9E8A2172-C26C-755D-9212-42E82A0D81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9172" y="2889444"/>
            <a:ext cx="4623794" cy="2369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78139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4" name="Google Shape;454;g1971b6de4b7_0_186"/>
          <p:cNvGrpSpPr/>
          <p:nvPr/>
        </p:nvGrpSpPr>
        <p:grpSpPr>
          <a:xfrm>
            <a:off x="-38739" y="-6111"/>
            <a:ext cx="12269550" cy="7198550"/>
            <a:chOff x="0" y="0"/>
            <a:chExt cx="24539100" cy="14397100"/>
          </a:xfrm>
        </p:grpSpPr>
        <p:pic>
          <p:nvPicPr>
            <p:cNvPr id="455" name="Google Shape;455;g1971b6de4b7_0_186" descr="BATCH (5).png"/>
            <p:cNvPicPr preferRelativeResize="0"/>
            <p:nvPr/>
          </p:nvPicPr>
          <p:blipFill rotWithShape="1">
            <a:blip r:embed="rId3">
              <a:alphaModFix/>
            </a:blip>
            <a:srcRect l="19" r="19"/>
            <a:stretch/>
          </p:blipFill>
          <p:spPr>
            <a:xfrm>
              <a:off x="0" y="0"/>
              <a:ext cx="24538954" cy="1380880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56" name="Google Shape;456;g1971b6de4b7_0_186"/>
            <p:cNvSpPr/>
            <p:nvPr/>
          </p:nvSpPr>
          <p:spPr>
            <a:xfrm>
              <a:off x="0" y="13885000"/>
              <a:ext cx="24539100" cy="512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8100" tIns="38100" rIns="38100" bIns="381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lang="tr-TR" sz="900" b="0" i="0" u="none" strike="noStrike" cap="non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Caption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57" name="Google Shape;457;g1971b6de4b7_0_186"/>
          <p:cNvSpPr txBox="1"/>
          <p:nvPr/>
        </p:nvSpPr>
        <p:spPr>
          <a:xfrm>
            <a:off x="4969961" y="2046899"/>
            <a:ext cx="6670500" cy="6603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Noto Sans"/>
              <a:buNone/>
            </a:pPr>
            <a:r>
              <a:rPr lang="tr-TR" sz="3700">
                <a:solidFill>
                  <a:srgbClr val="7911F8"/>
                </a:solidFill>
                <a:latin typeface="Montserrat"/>
                <a:ea typeface="Montserrat"/>
                <a:cs typeface="Montserrat"/>
                <a:sym typeface="Montserrat"/>
              </a:rPr>
              <a:t>146 - 149</a:t>
            </a:r>
            <a:endParaRPr sz="3700" b="0" i="0" u="none" strike="noStrike" cap="none">
              <a:solidFill>
                <a:srgbClr val="7911F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8" name="Google Shape;458;g1971b6de4b7_0_186"/>
          <p:cNvSpPr txBox="1"/>
          <p:nvPr/>
        </p:nvSpPr>
        <p:spPr>
          <a:xfrm>
            <a:off x="5042805" y="2698772"/>
            <a:ext cx="6597600" cy="6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800"/>
              <a:buFont typeface="Noto Sans"/>
              <a:buNone/>
            </a:pPr>
            <a:r>
              <a:rPr lang="tr-TR" sz="3800" b="1" dirty="0">
                <a:solidFill>
                  <a:srgbClr val="7911F8"/>
                </a:solidFill>
                <a:latin typeface="Montserrat"/>
                <a:ea typeface="Montserrat"/>
                <a:cs typeface="Montserrat"/>
                <a:sym typeface="Montserrat"/>
              </a:rPr>
              <a:t>Git &amp; Github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9" name="Google Shape;459;g1971b6de4b7_0_186"/>
          <p:cNvSpPr/>
          <p:nvPr/>
        </p:nvSpPr>
        <p:spPr>
          <a:xfrm>
            <a:off x="2547501" y="5303734"/>
            <a:ext cx="7851600" cy="5193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tr-TR"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ZOOM GİRİŞLERİNİZİ LÜTFEN </a:t>
            </a:r>
            <a:r>
              <a:rPr lang="tr-TR" sz="18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LMS</a:t>
            </a:r>
            <a:r>
              <a:rPr lang="tr-TR"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SİSTEMİ ÜZERİNDEN YAPINIZ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0" name="Google Shape;460;g1971b6de4b7_0_186"/>
          <p:cNvSpPr txBox="1"/>
          <p:nvPr/>
        </p:nvSpPr>
        <p:spPr>
          <a:xfrm>
            <a:off x="5042806" y="3341916"/>
            <a:ext cx="5001000" cy="5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Noto Sans"/>
              <a:buNone/>
            </a:pPr>
            <a:r>
              <a:rPr lang="tr-TR" sz="4000" b="0" i="0" u="none" strike="noStrike" cap="none" dirty="0">
                <a:solidFill>
                  <a:srgbClr val="7911F8"/>
                </a:solidFill>
                <a:latin typeface="Montserrat"/>
                <a:ea typeface="Montserrat"/>
                <a:cs typeface="Montserrat"/>
                <a:sym typeface="Montserrat"/>
              </a:rPr>
              <a:t>14.07.2023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1" name="Google Shape;461;g1971b6de4b7_0_186"/>
          <p:cNvSpPr txBox="1"/>
          <p:nvPr/>
        </p:nvSpPr>
        <p:spPr>
          <a:xfrm>
            <a:off x="4969950" y="3910000"/>
            <a:ext cx="6670500" cy="12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Noto Sans"/>
              <a:buNone/>
            </a:pPr>
            <a:r>
              <a:rPr lang="tr-TR" sz="4000" b="1" dirty="0">
                <a:solidFill>
                  <a:srgbClr val="7911F8"/>
                </a:solidFill>
                <a:latin typeface="Montserrat"/>
                <a:ea typeface="Montserrat"/>
                <a:cs typeface="Montserrat"/>
                <a:sym typeface="Montserrat"/>
              </a:rPr>
              <a:t>Git &amp; Github - 2</a:t>
            </a:r>
            <a:endParaRPr sz="4000" b="1" i="0" u="none" strike="noStrike" cap="none" dirty="0">
              <a:solidFill>
                <a:srgbClr val="7911F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20142076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5738B-027B-A246-F4A7-201E7F4C32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89319" y="576263"/>
            <a:ext cx="5054196" cy="2967606"/>
          </a:xfrm>
        </p:spPr>
        <p:txBody>
          <a:bodyPr anchor="b">
            <a:normAutofit/>
          </a:bodyPr>
          <a:lstStyle/>
          <a:p>
            <a:pPr algn="l"/>
            <a:r>
              <a:rPr lang="en-TR" sz="6600" dirty="0">
                <a:solidFill>
                  <a:srgbClr val="C00000"/>
                </a:solidFill>
              </a:rPr>
              <a:t>Git</a:t>
            </a:r>
            <a:br>
              <a:rPr lang="en-TR" sz="4800" dirty="0">
                <a:solidFill>
                  <a:srgbClr val="C00000"/>
                </a:solidFill>
              </a:rPr>
            </a:br>
            <a:r>
              <a:rPr lang="en-TR" sz="6600" dirty="0">
                <a:solidFill>
                  <a:srgbClr val="C00000"/>
                </a:solidFill>
              </a:rPr>
              <a:t>Github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15582A-A49F-2033-70C2-DB99A372C7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89319" y="3764975"/>
            <a:ext cx="5054196" cy="2192683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/>
              <a:t>2. Ders</a:t>
            </a:r>
            <a:br>
              <a:rPr lang="en-US" sz="2800" b="1" dirty="0"/>
            </a:br>
            <a:r>
              <a:rPr lang="en-US" sz="2800" b="1" dirty="0"/>
              <a:t>14.07.2023</a:t>
            </a:r>
          </a:p>
          <a:p>
            <a:pPr algn="l"/>
            <a:r>
              <a:rPr lang="en-US" sz="2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B149 AWS &amp; DevOps</a:t>
            </a:r>
            <a:br>
              <a:rPr lang="en-US" sz="2200" dirty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2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B146 Cyber Security</a:t>
            </a:r>
            <a:endParaRPr lang="en-US" sz="2200" dirty="0"/>
          </a:p>
          <a:p>
            <a:pPr algn="l"/>
            <a:endParaRPr lang="en-TR" sz="2200" dirty="0"/>
          </a:p>
        </p:txBody>
      </p:sp>
      <p:pic>
        <p:nvPicPr>
          <p:cNvPr id="16" name="Picture 3" descr="A colorful light bulb with business icons">
            <a:extLst>
              <a:ext uri="{FF2B5EF4-FFF2-40B4-BE49-F238E27FC236}">
                <a16:creationId xmlns:a16="http://schemas.microsoft.com/office/drawing/2014/main" id="{225EE30B-71B7-236B-E02F-D7A3C2383ED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908" r="26093" b="1"/>
          <a:stretch/>
        </p:blipFill>
        <p:spPr>
          <a:xfrm>
            <a:off x="-6472" y="10"/>
            <a:ext cx="5486394" cy="6857982"/>
          </a:xfrm>
          <a:prstGeom prst="rect">
            <a:avLst/>
          </a:prstGeom>
        </p:spPr>
      </p:pic>
      <p:pic>
        <p:nvPicPr>
          <p:cNvPr id="1030" name="Picture 6" descr="Institutional | Techpro Education">
            <a:extLst>
              <a:ext uri="{FF2B5EF4-FFF2-40B4-BE49-F238E27FC236}">
                <a16:creationId xmlns:a16="http://schemas.microsoft.com/office/drawing/2014/main" id="{FC920835-2593-77EA-3C70-51EB457765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2707" y="685799"/>
            <a:ext cx="1941969" cy="901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58851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DCCED-E2F4-5AF6-37CF-35D1887C6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b="1" dirty="0"/>
              <a:t>Bugün ne yapıyoruz?</a:t>
            </a:r>
          </a:p>
        </p:txBody>
      </p:sp>
      <p:pic>
        <p:nvPicPr>
          <p:cNvPr id="4" name="Picture 4" descr="Techpro Education | Online It Courses &amp; Bootcamps">
            <a:extLst>
              <a:ext uri="{FF2B5EF4-FFF2-40B4-BE49-F238E27FC236}">
                <a16:creationId xmlns:a16="http://schemas.microsoft.com/office/drawing/2014/main" id="{E33B55B5-34C1-9987-660E-4BF674EB98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1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5081" y="551941"/>
            <a:ext cx="5754117" cy="5754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C2725C-CB06-63E9-488B-11108EB664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tr-TR" sz="4000" dirty="0"/>
              <a:t>Github Watch | Star | </a:t>
            </a:r>
            <a:r>
              <a:rPr lang="tr-TR" sz="4000" dirty="0" err="1"/>
              <a:t>Fork</a:t>
            </a:r>
            <a:endParaRPr lang="tr-TR" sz="4000" dirty="0"/>
          </a:p>
          <a:p>
            <a:r>
              <a:rPr lang="tr-TR" sz="4000" dirty="0"/>
              <a:t>Github </a:t>
            </a:r>
            <a:r>
              <a:rPr lang="tr-TR" sz="4000" dirty="0" err="1"/>
              <a:t>Issues</a:t>
            </a:r>
            <a:endParaRPr lang="tr-TR" sz="4000" dirty="0"/>
          </a:p>
          <a:p>
            <a:r>
              <a:rPr lang="tr-TR" sz="4000" dirty="0"/>
              <a:t>Github Özellikleri</a:t>
            </a:r>
          </a:p>
          <a:p>
            <a:r>
              <a:rPr lang="tr-TR" sz="4000" dirty="0"/>
              <a:t>SSH </a:t>
            </a:r>
            <a:r>
              <a:rPr lang="tr-TR" sz="4000" dirty="0" err="1"/>
              <a:t>Key</a:t>
            </a:r>
            <a:r>
              <a:rPr lang="tr-TR" sz="4000" dirty="0"/>
              <a:t> &amp; </a:t>
            </a:r>
            <a:r>
              <a:rPr lang="tr-TR" sz="4000" dirty="0" err="1"/>
              <a:t>Token</a:t>
            </a:r>
            <a:r>
              <a:rPr lang="tr-TR" sz="4000" dirty="0"/>
              <a:t> Oluşturma</a:t>
            </a:r>
          </a:p>
          <a:p>
            <a:r>
              <a:rPr lang="tr-TR" sz="4000" dirty="0"/>
              <a:t>Github Proje Oluşturma</a:t>
            </a:r>
          </a:p>
          <a:p>
            <a:endParaRPr lang="en-TR" sz="4000" dirty="0"/>
          </a:p>
          <a:p>
            <a:r>
              <a:rPr lang="en-TR" sz="4000" dirty="0">
                <a:solidFill>
                  <a:srgbClr val="C00000"/>
                </a:solidFill>
              </a:rPr>
              <a:t>Kahoot</a:t>
            </a:r>
          </a:p>
        </p:txBody>
      </p:sp>
      <p:pic>
        <p:nvPicPr>
          <p:cNvPr id="1028" name="Picture 4" descr="Of Git and GitHub, Master and Main - BiTE Interactive">
            <a:extLst>
              <a:ext uri="{FF2B5EF4-FFF2-40B4-BE49-F238E27FC236}">
                <a16:creationId xmlns:a16="http://schemas.microsoft.com/office/drawing/2014/main" id="{7712ED1A-FB03-FFEC-3F4A-5B7EA07F7F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3281" y="2040465"/>
            <a:ext cx="4421954" cy="3321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75409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9CBE0-500B-2278-9224-5A02C2C68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Checkout Practice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A4D9275-C294-4F2B-4AB9-9D5EB31A6AB9}"/>
              </a:ext>
            </a:extLst>
          </p:cNvPr>
          <p:cNvCxnSpPr/>
          <p:nvPr/>
        </p:nvCxnSpPr>
        <p:spPr>
          <a:xfrm>
            <a:off x="1440382" y="3429000"/>
            <a:ext cx="917636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F1A15FD-F760-41FF-7317-E20AB9B9DF19}"/>
              </a:ext>
            </a:extLst>
          </p:cNvPr>
          <p:cNvSpPr txBox="1"/>
          <p:nvPr/>
        </p:nvSpPr>
        <p:spPr>
          <a:xfrm>
            <a:off x="10616750" y="3244334"/>
            <a:ext cx="1470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</a:t>
            </a:r>
            <a:r>
              <a:rPr lang="en-TR" b="1" dirty="0"/>
              <a:t>ain / master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2A34ED0-304F-A309-A217-AF1F945F778C}"/>
              </a:ext>
            </a:extLst>
          </p:cNvPr>
          <p:cNvSpPr/>
          <p:nvPr/>
        </p:nvSpPr>
        <p:spPr>
          <a:xfrm>
            <a:off x="2419519" y="2987984"/>
            <a:ext cx="882032" cy="88203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sz="1100" b="1" dirty="0"/>
              <a:t>Version 1</a:t>
            </a:r>
          </a:p>
        </p:txBody>
      </p:sp>
      <p:pic>
        <p:nvPicPr>
          <p:cNvPr id="8" name="Picture 2" descr="Git — commands you need to git going! | by Dave O'Dea | Medium">
            <a:extLst>
              <a:ext uri="{FF2B5EF4-FFF2-40B4-BE49-F238E27FC236}">
                <a16:creationId xmlns:a16="http://schemas.microsoft.com/office/drawing/2014/main" id="{8E75B341-304C-130F-5CE2-DB9BE417E6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9418" y="3951932"/>
            <a:ext cx="1668934" cy="963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5CCFBDC1-24B7-093D-C3FE-E9BFE4E86814}"/>
              </a:ext>
            </a:extLst>
          </p:cNvPr>
          <p:cNvSpPr/>
          <p:nvPr/>
        </p:nvSpPr>
        <p:spPr>
          <a:xfrm>
            <a:off x="5339970" y="2987984"/>
            <a:ext cx="882032" cy="882032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sz="1100" b="1" dirty="0"/>
              <a:t>Version 2</a:t>
            </a:r>
          </a:p>
        </p:txBody>
      </p:sp>
      <p:pic>
        <p:nvPicPr>
          <p:cNvPr id="10" name="Picture 2" descr="Git — commands you need to git going! | by Dave O'Dea | Medium">
            <a:extLst>
              <a:ext uri="{FF2B5EF4-FFF2-40B4-BE49-F238E27FC236}">
                <a16:creationId xmlns:a16="http://schemas.microsoft.com/office/drawing/2014/main" id="{AACBE867-6517-BC80-D11F-0D61A72C6D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9869" y="3951932"/>
            <a:ext cx="1668934" cy="963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C9B91D9C-A52E-09A5-EC75-F8E4B3729C2B}"/>
              </a:ext>
            </a:extLst>
          </p:cNvPr>
          <p:cNvSpPr/>
          <p:nvPr/>
        </p:nvSpPr>
        <p:spPr>
          <a:xfrm>
            <a:off x="8260419" y="2987984"/>
            <a:ext cx="882032" cy="882032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sz="1100" b="1" dirty="0">
                <a:solidFill>
                  <a:schemeClr val="tx1"/>
                </a:solidFill>
              </a:rPr>
              <a:t>Version 3</a:t>
            </a:r>
          </a:p>
        </p:txBody>
      </p:sp>
      <p:pic>
        <p:nvPicPr>
          <p:cNvPr id="12" name="Picture 2" descr="Git — commands you need to git going! | by Dave O'Dea | Medium">
            <a:extLst>
              <a:ext uri="{FF2B5EF4-FFF2-40B4-BE49-F238E27FC236}">
                <a16:creationId xmlns:a16="http://schemas.microsoft.com/office/drawing/2014/main" id="{A7CD3E19-64B4-0379-1037-949B9D7D91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0318" y="3951932"/>
            <a:ext cx="1668934" cy="963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Down Arrow 12">
            <a:extLst>
              <a:ext uri="{FF2B5EF4-FFF2-40B4-BE49-F238E27FC236}">
                <a16:creationId xmlns:a16="http://schemas.microsoft.com/office/drawing/2014/main" id="{A685F69C-3577-BB31-A324-FB0F1FE80950}"/>
              </a:ext>
            </a:extLst>
          </p:cNvPr>
          <p:cNvSpPr/>
          <p:nvPr/>
        </p:nvSpPr>
        <p:spPr>
          <a:xfrm>
            <a:off x="7974013" y="1456575"/>
            <a:ext cx="1454844" cy="1439076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sz="1600" dirty="0">
                <a:solidFill>
                  <a:schemeClr val="tx1"/>
                </a:solidFill>
              </a:rPr>
              <a:t>HEAD</a:t>
            </a:r>
            <a:endParaRPr lang="en-TR" sz="5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5988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9CBE0-500B-2278-9224-5A02C2C68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Branch &amp; Merge Practice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A4D9275-C294-4F2B-4AB9-9D5EB31A6AB9}"/>
              </a:ext>
            </a:extLst>
          </p:cNvPr>
          <p:cNvCxnSpPr/>
          <p:nvPr/>
        </p:nvCxnSpPr>
        <p:spPr>
          <a:xfrm>
            <a:off x="1440382" y="3429000"/>
            <a:ext cx="917636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F1A15FD-F760-41FF-7317-E20AB9B9DF19}"/>
              </a:ext>
            </a:extLst>
          </p:cNvPr>
          <p:cNvSpPr txBox="1"/>
          <p:nvPr/>
        </p:nvSpPr>
        <p:spPr>
          <a:xfrm>
            <a:off x="10616750" y="3244334"/>
            <a:ext cx="1470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</a:t>
            </a:r>
            <a:r>
              <a:rPr lang="en-TR" b="1" dirty="0"/>
              <a:t>ain / master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2A34ED0-304F-A309-A217-AF1F945F778C}"/>
              </a:ext>
            </a:extLst>
          </p:cNvPr>
          <p:cNvSpPr/>
          <p:nvPr/>
        </p:nvSpPr>
        <p:spPr>
          <a:xfrm>
            <a:off x="1717025" y="2967349"/>
            <a:ext cx="923302" cy="92330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sz="1100" b="1" dirty="0"/>
              <a:t>Version 1</a:t>
            </a:r>
          </a:p>
        </p:txBody>
      </p:sp>
      <p:pic>
        <p:nvPicPr>
          <p:cNvPr id="8" name="Picture 2" descr="Git — commands you need to git going! | by Dave O'Dea | Medium">
            <a:extLst>
              <a:ext uri="{FF2B5EF4-FFF2-40B4-BE49-F238E27FC236}">
                <a16:creationId xmlns:a16="http://schemas.microsoft.com/office/drawing/2014/main" id="{8E75B341-304C-130F-5CE2-DB9BE417E6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6924" y="3931297"/>
            <a:ext cx="1747024" cy="1008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5CCFBDC1-24B7-093D-C3FE-E9BFE4E86814}"/>
              </a:ext>
            </a:extLst>
          </p:cNvPr>
          <p:cNvSpPr/>
          <p:nvPr/>
        </p:nvSpPr>
        <p:spPr>
          <a:xfrm>
            <a:off x="3305717" y="2967349"/>
            <a:ext cx="923302" cy="923302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sz="1100" b="1" dirty="0"/>
              <a:t>Version 2</a:t>
            </a:r>
          </a:p>
        </p:txBody>
      </p:sp>
      <p:pic>
        <p:nvPicPr>
          <p:cNvPr id="10" name="Picture 2" descr="Git — commands you need to git going! | by Dave O'Dea | Medium">
            <a:extLst>
              <a:ext uri="{FF2B5EF4-FFF2-40B4-BE49-F238E27FC236}">
                <a16:creationId xmlns:a16="http://schemas.microsoft.com/office/drawing/2014/main" id="{AACBE867-6517-BC80-D11F-0D61A72C6D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5616" y="3931297"/>
            <a:ext cx="1747024" cy="1008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C9B91D9C-A52E-09A5-EC75-F8E4B3729C2B}"/>
              </a:ext>
            </a:extLst>
          </p:cNvPr>
          <p:cNvSpPr/>
          <p:nvPr/>
        </p:nvSpPr>
        <p:spPr>
          <a:xfrm>
            <a:off x="5019047" y="2992348"/>
            <a:ext cx="923302" cy="923302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sz="1100" b="1" dirty="0">
                <a:solidFill>
                  <a:schemeClr val="tx1"/>
                </a:solidFill>
              </a:rPr>
              <a:t>Version 3</a:t>
            </a:r>
          </a:p>
        </p:txBody>
      </p:sp>
      <p:pic>
        <p:nvPicPr>
          <p:cNvPr id="12" name="Picture 2" descr="Git — commands you need to git going! | by Dave O'Dea | Medium">
            <a:extLst>
              <a:ext uri="{FF2B5EF4-FFF2-40B4-BE49-F238E27FC236}">
                <a16:creationId xmlns:a16="http://schemas.microsoft.com/office/drawing/2014/main" id="{A7CD3E19-64B4-0379-1037-949B9D7D91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8946" y="3956296"/>
            <a:ext cx="1747024" cy="1008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Down Arrow 12">
            <a:extLst>
              <a:ext uri="{FF2B5EF4-FFF2-40B4-BE49-F238E27FC236}">
                <a16:creationId xmlns:a16="http://schemas.microsoft.com/office/drawing/2014/main" id="{A685F69C-3577-BB31-A324-FB0F1FE80950}"/>
              </a:ext>
            </a:extLst>
          </p:cNvPr>
          <p:cNvSpPr/>
          <p:nvPr/>
        </p:nvSpPr>
        <p:spPr>
          <a:xfrm>
            <a:off x="7814613" y="184277"/>
            <a:ext cx="1522917" cy="1506411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sz="1600" dirty="0">
                <a:solidFill>
                  <a:schemeClr val="tx1"/>
                </a:solidFill>
              </a:rPr>
              <a:t>HEAD</a:t>
            </a:r>
            <a:endParaRPr lang="en-TR" sz="500" dirty="0">
              <a:solidFill>
                <a:schemeClr val="tx1"/>
              </a:solidFill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290419D-6F83-5C30-69D5-2B10CAB24CC5}"/>
              </a:ext>
            </a:extLst>
          </p:cNvPr>
          <p:cNvCxnSpPr/>
          <p:nvPr/>
        </p:nvCxnSpPr>
        <p:spPr>
          <a:xfrm flipV="1">
            <a:off x="6445970" y="1820708"/>
            <a:ext cx="1184819" cy="16082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AEFC417-9827-07AC-CC59-55E5E5F5B4C9}"/>
              </a:ext>
            </a:extLst>
          </p:cNvPr>
          <p:cNvSpPr txBox="1"/>
          <p:nvPr/>
        </p:nvSpPr>
        <p:spPr>
          <a:xfrm>
            <a:off x="7113046" y="1232513"/>
            <a:ext cx="9173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TR" dirty="0"/>
              <a:t>DevOps</a:t>
            </a:r>
            <a:br>
              <a:rPr lang="en-TR" dirty="0"/>
            </a:br>
            <a:r>
              <a:rPr lang="en-TR" dirty="0"/>
              <a:t>Branch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8EC7DD5-690F-9D8C-8C88-37A57936DB0F}"/>
              </a:ext>
            </a:extLst>
          </p:cNvPr>
          <p:cNvCxnSpPr/>
          <p:nvPr/>
        </p:nvCxnSpPr>
        <p:spPr>
          <a:xfrm>
            <a:off x="7468949" y="3429000"/>
            <a:ext cx="1353393" cy="1353393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03DD36E-978B-D39F-D619-BBD467FE8C06}"/>
              </a:ext>
            </a:extLst>
          </p:cNvPr>
          <p:cNvSpPr txBox="1"/>
          <p:nvPr/>
        </p:nvSpPr>
        <p:spPr>
          <a:xfrm>
            <a:off x="8474600" y="4782393"/>
            <a:ext cx="9188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TR" dirty="0"/>
              <a:t>Security</a:t>
            </a:r>
            <a:br>
              <a:rPr lang="en-TR" dirty="0"/>
            </a:br>
            <a:r>
              <a:rPr lang="en-TR" dirty="0"/>
              <a:t>Branch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8F65B61-5322-7363-0B7A-8D415FB6DA82}"/>
              </a:ext>
            </a:extLst>
          </p:cNvPr>
          <p:cNvSpPr txBox="1"/>
          <p:nvPr/>
        </p:nvSpPr>
        <p:spPr>
          <a:xfrm>
            <a:off x="7957584" y="1636042"/>
            <a:ext cx="1258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TR" dirty="0"/>
              <a:t>erraform.tf</a:t>
            </a:r>
          </a:p>
        </p:txBody>
      </p:sp>
      <p:pic>
        <p:nvPicPr>
          <p:cNvPr id="19" name="Picture 2" descr="Git — commands you need to git going! | by Dave O'Dea | Medium">
            <a:extLst>
              <a:ext uri="{FF2B5EF4-FFF2-40B4-BE49-F238E27FC236}">
                <a16:creationId xmlns:a16="http://schemas.microsoft.com/office/drawing/2014/main" id="{080A430E-3D1C-C2D3-2E2D-33FC292538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5630" y="1963668"/>
            <a:ext cx="1323349" cy="763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9E912AE2-5579-7412-97DE-FD65DA1AF358}"/>
              </a:ext>
            </a:extLst>
          </p:cNvPr>
          <p:cNvSpPr txBox="1"/>
          <p:nvPr/>
        </p:nvSpPr>
        <p:spPr>
          <a:xfrm>
            <a:off x="9475463" y="4570451"/>
            <a:ext cx="1549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  <a:r>
              <a:rPr lang="en-TR" dirty="0"/>
              <a:t>onarqube.json</a:t>
            </a:r>
          </a:p>
        </p:txBody>
      </p:sp>
      <p:pic>
        <p:nvPicPr>
          <p:cNvPr id="21" name="Picture 2" descr="Git — commands you need to git going! | by Dave O'Dea | Medium">
            <a:extLst>
              <a:ext uri="{FF2B5EF4-FFF2-40B4-BE49-F238E27FC236}">
                <a16:creationId xmlns:a16="http://schemas.microsoft.com/office/drawing/2014/main" id="{4D0CC061-30BF-FC67-5E3A-8BA2A00FE9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1577" y="4934875"/>
            <a:ext cx="1323349" cy="763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36752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Techpro Education | Online It Courses &amp; Bootcamps">
            <a:extLst>
              <a:ext uri="{FF2B5EF4-FFF2-40B4-BE49-F238E27FC236}">
                <a16:creationId xmlns:a16="http://schemas.microsoft.com/office/drawing/2014/main" id="{E33B55B5-34C1-9987-660E-4BF674EB98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1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5081" y="551941"/>
            <a:ext cx="5754117" cy="5754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87B6C64E-0795-6DBE-C426-84C825AB1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/>
          <a:lstStyle/>
          <a:p>
            <a:r>
              <a:rPr lang="en-TR" b="1" dirty="0"/>
              <a:t>Github Watch | Star | Fork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D4D72CB-A20C-6D7D-55C4-D224825053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6" y="1825625"/>
            <a:ext cx="6294500" cy="4206383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TR" sz="3200" b="1" dirty="0"/>
              <a:t>Watch</a:t>
            </a:r>
            <a:r>
              <a:rPr lang="en-TR" sz="3200" dirty="0"/>
              <a:t> : </a:t>
            </a:r>
            <a:r>
              <a:rPr lang="en-US" sz="3200" dirty="0"/>
              <a:t>Kullanıcının belirli bir repo veya organizasyonu </a:t>
            </a:r>
            <a:r>
              <a:rPr lang="en-US" sz="3200" b="1" dirty="0">
                <a:highlight>
                  <a:srgbClr val="FFFF00"/>
                </a:highlight>
              </a:rPr>
              <a:t>takip etmek</a:t>
            </a:r>
            <a:r>
              <a:rPr lang="en-US" sz="3200" b="1" dirty="0"/>
              <a:t> </a:t>
            </a:r>
            <a:r>
              <a:rPr lang="en-US" sz="3200" dirty="0"/>
              <a:t>için kullandığı bir özelliktir.</a:t>
            </a:r>
          </a:p>
          <a:p>
            <a:pPr algn="just"/>
            <a:r>
              <a:rPr lang="en-TR" sz="3200" b="1" dirty="0"/>
              <a:t>Star</a:t>
            </a:r>
            <a:r>
              <a:rPr lang="en-TR" sz="3200" dirty="0"/>
              <a:t> : </a:t>
            </a:r>
            <a:r>
              <a:rPr lang="en-US" sz="3200" dirty="0"/>
              <a:t>Kullanıcının beğendiği veya ilgi duyduğu bir repo’ yu </a:t>
            </a:r>
            <a:r>
              <a:rPr lang="en-US" sz="3200" b="1" dirty="0">
                <a:highlight>
                  <a:srgbClr val="00FF00"/>
                </a:highlight>
              </a:rPr>
              <a:t>işaretlemek</a:t>
            </a:r>
            <a:r>
              <a:rPr lang="en-US" sz="3200" dirty="0"/>
              <a:t> ve </a:t>
            </a:r>
            <a:r>
              <a:rPr lang="en-US" sz="3200" b="1" dirty="0">
                <a:highlight>
                  <a:srgbClr val="00FF00"/>
                </a:highlight>
              </a:rPr>
              <a:t>favorilerine eklemek</a:t>
            </a:r>
            <a:r>
              <a:rPr lang="en-US" sz="3200" dirty="0"/>
              <a:t> için kullandığı bir özelliktir.</a:t>
            </a:r>
            <a:endParaRPr lang="en-TR" sz="3200" dirty="0"/>
          </a:p>
          <a:p>
            <a:pPr algn="just"/>
            <a:r>
              <a:rPr lang="en-TR" sz="3200" b="1" dirty="0"/>
              <a:t>Fork</a:t>
            </a:r>
            <a:r>
              <a:rPr lang="en-TR" sz="3200" dirty="0"/>
              <a:t> : </a:t>
            </a:r>
            <a:r>
              <a:rPr lang="en-US" sz="3200" dirty="0"/>
              <a:t>Başka bir kullanıcının repo’ sunu kopyalayarak </a:t>
            </a:r>
            <a:r>
              <a:rPr lang="en-US" sz="3200" b="1" dirty="0">
                <a:highlight>
                  <a:srgbClr val="FFFF00"/>
                </a:highlight>
              </a:rPr>
              <a:t>kendi GitHub hesabına taşımak</a:t>
            </a:r>
            <a:r>
              <a:rPr lang="en-US" sz="3200" dirty="0"/>
              <a:t> ve bu kopya üzerinde bağımsız bir şekilde çalışmak için kullanılan bir işlemdir.</a:t>
            </a:r>
            <a:endParaRPr lang="en-TR" sz="3200" dirty="0"/>
          </a:p>
        </p:txBody>
      </p:sp>
      <p:pic>
        <p:nvPicPr>
          <p:cNvPr id="1026" name="Picture 2" descr="GitHub右上角Watch、Star和Fork详解- 知乎">
            <a:extLst>
              <a:ext uri="{FF2B5EF4-FFF2-40B4-BE49-F238E27FC236}">
                <a16:creationId xmlns:a16="http://schemas.microsoft.com/office/drawing/2014/main" id="{132A9A09-6729-D5C6-85A1-9C75197643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901" y="2158999"/>
            <a:ext cx="4397374" cy="2762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3516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8">
            <a:extLst>
              <a:ext uri="{FF2B5EF4-FFF2-40B4-BE49-F238E27FC236}">
                <a16:creationId xmlns:a16="http://schemas.microsoft.com/office/drawing/2014/main" id="{BB3B2C43-5E36-4768-8319-6752D24B47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" name="Rectangle 10">
            <a:extLst>
              <a:ext uri="{FF2B5EF4-FFF2-40B4-BE49-F238E27FC236}">
                <a16:creationId xmlns:a16="http://schemas.microsoft.com/office/drawing/2014/main" id="{B044326E-7BB3-4929-BE33-05CA64DBB2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4" name="Rectangle 12">
            <a:extLst>
              <a:ext uri="{FF2B5EF4-FFF2-40B4-BE49-F238E27FC236}">
                <a16:creationId xmlns:a16="http://schemas.microsoft.com/office/drawing/2014/main" id="{731CF4E0-AA2D-43CA-A528-C52FB15824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6276" y="685800"/>
            <a:ext cx="107442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E5738B-027B-A246-F4A7-201E7F4C32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89319" y="576263"/>
            <a:ext cx="5054196" cy="2967606"/>
          </a:xfrm>
        </p:spPr>
        <p:txBody>
          <a:bodyPr anchor="b">
            <a:normAutofit/>
          </a:bodyPr>
          <a:lstStyle/>
          <a:p>
            <a:pPr algn="l"/>
            <a:r>
              <a:rPr lang="en-TR" sz="6600" dirty="0">
                <a:solidFill>
                  <a:srgbClr val="C00000"/>
                </a:solidFill>
              </a:rPr>
              <a:t>Git</a:t>
            </a:r>
            <a:br>
              <a:rPr lang="en-TR" sz="4800" dirty="0">
                <a:solidFill>
                  <a:srgbClr val="C00000"/>
                </a:solidFill>
              </a:rPr>
            </a:br>
            <a:r>
              <a:rPr lang="en-TR" sz="6600" dirty="0">
                <a:solidFill>
                  <a:srgbClr val="C00000"/>
                </a:solidFill>
              </a:rPr>
              <a:t>Github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15582A-A49F-2033-70C2-DB99A372C7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89319" y="3764975"/>
            <a:ext cx="5054196" cy="2192683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/>
              <a:t>1. Ders</a:t>
            </a:r>
            <a:br>
              <a:rPr lang="en-US" sz="2800" b="1" dirty="0"/>
            </a:br>
            <a:r>
              <a:rPr lang="en-US" sz="2800" b="1" dirty="0"/>
              <a:t>13.07.2023</a:t>
            </a:r>
          </a:p>
          <a:p>
            <a:pPr algn="l"/>
            <a:r>
              <a:rPr lang="en-US" sz="2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B149 AWS &amp; DevOps</a:t>
            </a:r>
            <a:br>
              <a:rPr lang="en-US" sz="2200" dirty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2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B146 Cyber Security</a:t>
            </a:r>
            <a:endParaRPr lang="en-US" sz="2200" dirty="0"/>
          </a:p>
          <a:p>
            <a:pPr algn="l"/>
            <a:endParaRPr lang="en-TR" sz="2200" dirty="0"/>
          </a:p>
        </p:txBody>
      </p:sp>
      <p:pic>
        <p:nvPicPr>
          <p:cNvPr id="16" name="Picture 3" descr="A colorful light bulb with business icons">
            <a:extLst>
              <a:ext uri="{FF2B5EF4-FFF2-40B4-BE49-F238E27FC236}">
                <a16:creationId xmlns:a16="http://schemas.microsoft.com/office/drawing/2014/main" id="{225EE30B-71B7-236B-E02F-D7A3C2383E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908" r="26093" b="1"/>
          <a:stretch/>
        </p:blipFill>
        <p:spPr>
          <a:xfrm>
            <a:off x="-6472" y="10"/>
            <a:ext cx="5486394" cy="6857982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3B083774-A903-4B1B-BC6A-94C1F048E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479921" y="0"/>
            <a:ext cx="287517" cy="6857992"/>
          </a:xfrm>
          <a:prstGeom prst="rect">
            <a:avLst/>
          </a:prstGeom>
          <a:solidFill>
            <a:srgbClr val="EFF372">
              <a:alpha val="25000"/>
            </a:srgb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cxnSp>
        <p:nvCxnSpPr>
          <p:cNvPr id="18" name="Straight Connector 16">
            <a:extLst>
              <a:ext uri="{FF2B5EF4-FFF2-40B4-BE49-F238E27FC236}">
                <a16:creationId xmlns:a16="http://schemas.microsoft.com/office/drawing/2014/main" id="{5D5FB189-1F48-4A47-B036-6AF7E11A8E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504676" y="-14198"/>
            <a:ext cx="0" cy="6858000"/>
          </a:xfrm>
          <a:prstGeom prst="line">
            <a:avLst/>
          </a:prstGeom>
          <a:ln w="9525" cap="rnd">
            <a:solidFill>
              <a:srgbClr val="EFF37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5B335DD-3163-4EC5-8B6B-2AB53E64D1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rgbClr val="EFF37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Institutional | Techpro Education">
            <a:extLst>
              <a:ext uri="{FF2B5EF4-FFF2-40B4-BE49-F238E27FC236}">
                <a16:creationId xmlns:a16="http://schemas.microsoft.com/office/drawing/2014/main" id="{FC920835-2593-77EA-3C70-51EB457765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2707" y="685799"/>
            <a:ext cx="1941969" cy="901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60176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Techpro Education | Online It Courses &amp; Bootcamps">
            <a:extLst>
              <a:ext uri="{FF2B5EF4-FFF2-40B4-BE49-F238E27FC236}">
                <a16:creationId xmlns:a16="http://schemas.microsoft.com/office/drawing/2014/main" id="{E33B55B5-34C1-9987-660E-4BF674EB98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1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5081" y="551941"/>
            <a:ext cx="5754117" cy="5754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87B6C64E-0795-6DBE-C426-84C825AB1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/>
          <a:lstStyle/>
          <a:p>
            <a:r>
              <a:rPr lang="en-TR" b="1" dirty="0"/>
              <a:t>Github Issues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D4D72CB-A20C-6D7D-55C4-D224825053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6" y="1825625"/>
            <a:ext cx="6294500" cy="4206383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tr-TR" sz="3200" dirty="0"/>
              <a:t>Bir </a:t>
            </a:r>
            <a:r>
              <a:rPr lang="en-US" sz="3200" dirty="0"/>
              <a:t>projede karşılaşılan sorunları, hataları veya önerileri takip etmek ve yönetmek için kullanılan bir özelliktir. </a:t>
            </a:r>
          </a:p>
          <a:p>
            <a:pPr algn="just"/>
            <a:r>
              <a:rPr lang="en-US" sz="3200" dirty="0"/>
              <a:t>Kullanıcılar, projenin GitHub sayfasında issues bölümünden yeni bir issue açabilir, mevcut issue’ ları takip edebilir, yorumlar ekleyebilir ve issue’ ları kapatılana kadar ilerleyişini izleyebilir. </a:t>
            </a:r>
          </a:p>
          <a:p>
            <a:pPr algn="just"/>
            <a:r>
              <a:rPr lang="en-US" sz="3200" dirty="0"/>
              <a:t>Bu, proje ekibi ve katkıda bulunanlar arasında iletişimi kolaylaştırarak projenin geliştirilmesine katkıda bulunur.</a:t>
            </a:r>
            <a:endParaRPr lang="en-TR" sz="3200" dirty="0"/>
          </a:p>
        </p:txBody>
      </p:sp>
      <p:pic>
        <p:nvPicPr>
          <p:cNvPr id="2050" name="Picture 2" descr="Best Practices for Using GitHub Issues - Rewind">
            <a:extLst>
              <a:ext uri="{FF2B5EF4-FFF2-40B4-BE49-F238E27FC236}">
                <a16:creationId xmlns:a16="http://schemas.microsoft.com/office/drawing/2014/main" id="{FB98E1D2-143B-2D5B-69F2-FB2BF5E838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2012" y="2228866"/>
            <a:ext cx="4329362" cy="3399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65154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Techpro Education | Online It Courses &amp; Bootcamps">
            <a:extLst>
              <a:ext uri="{FF2B5EF4-FFF2-40B4-BE49-F238E27FC236}">
                <a16:creationId xmlns:a16="http://schemas.microsoft.com/office/drawing/2014/main" id="{E33B55B5-34C1-9987-660E-4BF674EB98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1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5081" y="551941"/>
            <a:ext cx="5754117" cy="5754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87B6C64E-0795-6DBE-C426-84C825AB1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>
            <a:normAutofit/>
          </a:bodyPr>
          <a:lstStyle/>
          <a:p>
            <a:r>
              <a:rPr lang="en-TR" b="1" dirty="0"/>
              <a:t>Github </a:t>
            </a:r>
            <a:r>
              <a:rPr lang="en-US" b="1" dirty="0"/>
              <a:t>SSH Key &amp; Token Oluşturma</a:t>
            </a:r>
            <a:endParaRPr lang="en-TR" b="1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D4D72CB-A20C-6D7D-55C4-D224825053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6" y="1825625"/>
            <a:ext cx="7494650" cy="4206383"/>
          </a:xfrm>
        </p:spPr>
        <p:txBody>
          <a:bodyPr>
            <a:normAutofit fontScale="85000" lnSpcReduction="20000"/>
          </a:bodyPr>
          <a:lstStyle/>
          <a:p>
            <a:r>
              <a:rPr lang="tr-TR" sz="3200" dirty="0"/>
              <a:t>GitHub’ da SSH anahtar çifti oluşturarak, SSH protokolünü kullanarak GitHub’ a güvenli bir şekilde erişebilirsiniz</a:t>
            </a:r>
            <a:r>
              <a:rPr lang="en-US" sz="3200" dirty="0"/>
              <a:t>.</a:t>
            </a:r>
          </a:p>
          <a:p>
            <a:pPr lvl="1"/>
            <a:r>
              <a:rPr lang="en-US" sz="3000" dirty="0">
                <a:solidFill>
                  <a:srgbClr val="C00000"/>
                </a:solidFill>
              </a:rPr>
              <a:t>ssh-keygen</a:t>
            </a:r>
          </a:p>
          <a:p>
            <a:r>
              <a:rPr lang="en-US" sz="3200" dirty="0"/>
              <a:t>Örnek Token Kullanımı; komut satırında bir depoyu klonlamak için aşağıdaki komutu girersiniz git clone. Daha sonra kullanıcı adınızı ve şifrenizi girmeniz istenecektir. Parolanız istendiğinde, parola yerine kişisel erişim belirtecinizi girin.</a:t>
            </a:r>
          </a:p>
          <a:p>
            <a:pPr lvl="1"/>
            <a:r>
              <a:rPr lang="en-US" sz="2600" dirty="0">
                <a:solidFill>
                  <a:srgbClr val="C00000"/>
                </a:solidFill>
              </a:rPr>
              <a:t>git clone </a:t>
            </a:r>
            <a:r>
              <a:rPr lang="en-US" sz="2400" dirty="0">
                <a:solidFill>
                  <a:srgbClr val="C00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https://github.com/USERNAME/REPO.git</a:t>
            </a:r>
            <a:endParaRPr lang="en-US" sz="2400" dirty="0">
              <a:solidFill>
                <a:srgbClr val="C00000"/>
              </a:solidFill>
            </a:endParaRPr>
          </a:p>
          <a:p>
            <a:pPr lvl="2"/>
            <a:r>
              <a:rPr lang="en-US" sz="2400" dirty="0">
                <a:solidFill>
                  <a:schemeClr val="tx1"/>
                </a:solidFill>
              </a:rPr>
              <a:t>Username: </a:t>
            </a:r>
            <a:r>
              <a:rPr lang="en-US" sz="2400" dirty="0">
                <a:solidFill>
                  <a:srgbClr val="C00000"/>
                </a:solidFill>
              </a:rPr>
              <a:t>YOUR_USERNAME</a:t>
            </a:r>
          </a:p>
          <a:p>
            <a:pPr lvl="2"/>
            <a:r>
              <a:rPr lang="en-US" sz="2400" dirty="0">
                <a:solidFill>
                  <a:schemeClr val="tx1"/>
                </a:solidFill>
              </a:rPr>
              <a:t>Password: </a:t>
            </a:r>
            <a:r>
              <a:rPr lang="en-US" sz="2400" dirty="0">
                <a:solidFill>
                  <a:srgbClr val="C00000"/>
                </a:solidFill>
              </a:rPr>
              <a:t>YOUR_PERSONAL_ACCESS_TOKEN</a:t>
            </a:r>
          </a:p>
          <a:p>
            <a:endParaRPr lang="en-TR" sz="3200" dirty="0">
              <a:solidFill>
                <a:srgbClr val="C00000"/>
              </a:solidFill>
            </a:endParaRPr>
          </a:p>
        </p:txBody>
      </p:sp>
      <p:pic>
        <p:nvPicPr>
          <p:cNvPr id="7170" name="Picture 2" descr="Adding SSH Keys to Your GitHub Account - DEV Community">
            <a:extLst>
              <a:ext uri="{FF2B5EF4-FFF2-40B4-BE49-F238E27FC236}">
                <a16:creationId xmlns:a16="http://schemas.microsoft.com/office/drawing/2014/main" id="{5D40BDD7-6626-7B2E-4FCF-A48B878F3E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5276" y="2982580"/>
            <a:ext cx="4103814" cy="1723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51836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Techpro Education | Online It Courses &amp; Bootcamps">
            <a:extLst>
              <a:ext uri="{FF2B5EF4-FFF2-40B4-BE49-F238E27FC236}">
                <a16:creationId xmlns:a16="http://schemas.microsoft.com/office/drawing/2014/main" id="{E33B55B5-34C1-9987-660E-4BF674EB98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1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5081" y="551941"/>
            <a:ext cx="5754117" cy="5754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87B6C64E-0795-6DBE-C426-84C825AB1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/>
          <a:lstStyle/>
          <a:p>
            <a:r>
              <a:rPr lang="en-TR" b="1" dirty="0"/>
              <a:t>Github Push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D4D72CB-A20C-6D7D-55C4-D224825053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5" y="1825625"/>
            <a:ext cx="8956293" cy="4206383"/>
          </a:xfrm>
        </p:spPr>
        <p:txBody>
          <a:bodyPr>
            <a:normAutofit/>
          </a:bodyPr>
          <a:lstStyle/>
          <a:p>
            <a:pPr algn="just"/>
            <a:r>
              <a:rPr lang="tr-TR" sz="3200" dirty="0"/>
              <a:t>Lokaldeki değişiklikleri GitHub veya başka bir uzak repo üzerine yükleyebilirsiniz. Bu işlem, yerelde yaptığınız commit’ leri uzak repo ile paylaşmanızı sağlar.</a:t>
            </a:r>
          </a:p>
          <a:p>
            <a:pPr lvl="1" algn="just"/>
            <a:r>
              <a:rPr lang="en-US" sz="3000" b="1" dirty="0">
                <a:solidFill>
                  <a:srgbClr val="C00000"/>
                </a:solidFill>
              </a:rPr>
              <a:t>git push</a:t>
            </a:r>
          </a:p>
          <a:p>
            <a:pPr lvl="1" algn="just"/>
            <a:endParaRPr lang="en-TR" sz="3000" dirty="0"/>
          </a:p>
        </p:txBody>
      </p:sp>
      <p:pic>
        <p:nvPicPr>
          <p:cNvPr id="6146" name="Picture 2" descr="Git Push - javatpoint">
            <a:extLst>
              <a:ext uri="{FF2B5EF4-FFF2-40B4-BE49-F238E27FC236}">
                <a16:creationId xmlns:a16="http://schemas.microsoft.com/office/drawing/2014/main" id="{2E95B5C1-7E5E-3F26-6D90-6D00164716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4111" y="3614491"/>
            <a:ext cx="4424633" cy="1954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18484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Techpro Education | Online It Courses &amp; Bootcamps">
            <a:extLst>
              <a:ext uri="{FF2B5EF4-FFF2-40B4-BE49-F238E27FC236}">
                <a16:creationId xmlns:a16="http://schemas.microsoft.com/office/drawing/2014/main" id="{E33B55B5-34C1-9987-660E-4BF674EB98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1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5081" y="551941"/>
            <a:ext cx="5754117" cy="5754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87B6C64E-0795-6DBE-C426-84C825AB1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/>
          <a:lstStyle/>
          <a:p>
            <a:r>
              <a:rPr lang="en-TR" b="1" dirty="0"/>
              <a:t>Github Proje Oluşturma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D4D72CB-A20C-6D7D-55C4-D224825053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6" y="1825625"/>
            <a:ext cx="7780399" cy="4206383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tr-TR" sz="4000" dirty="0"/>
              <a:t>Github web sitesinden hesabınızı oluşturduktan sonra ilk Repository oluşturarak local oturumunuz ile entegre edebilirsiniz</a:t>
            </a:r>
            <a:r>
              <a:rPr lang="en-TR" sz="4000" dirty="0"/>
              <a:t>.</a:t>
            </a:r>
          </a:p>
          <a:p>
            <a:pPr marL="0" indent="0">
              <a:buNone/>
            </a:pPr>
            <a:r>
              <a:rPr lang="en-US" sz="4000" dirty="0">
                <a:solidFill>
                  <a:srgbClr val="C00000"/>
                </a:solidFill>
              </a:rPr>
              <a:t># Local ile Github Repo İlişkilendirme</a:t>
            </a:r>
          </a:p>
          <a:p>
            <a:pPr lvl="1"/>
            <a:r>
              <a:rPr lang="en-US" sz="2300" dirty="0"/>
              <a:t>echo "# a" &gt;&gt; README.md</a:t>
            </a:r>
          </a:p>
          <a:p>
            <a:pPr lvl="1"/>
            <a:r>
              <a:rPr lang="en-US" sz="2300" dirty="0"/>
              <a:t>git init</a:t>
            </a:r>
          </a:p>
          <a:p>
            <a:pPr lvl="1"/>
            <a:r>
              <a:rPr lang="en-US" sz="2300" dirty="0"/>
              <a:t>git add README.md</a:t>
            </a:r>
          </a:p>
          <a:p>
            <a:pPr lvl="1"/>
            <a:r>
              <a:rPr lang="en-US" sz="2300" dirty="0"/>
              <a:t>git commit -m "first commit"</a:t>
            </a:r>
          </a:p>
          <a:p>
            <a:pPr lvl="1"/>
            <a:r>
              <a:rPr lang="en-US" sz="2300" dirty="0"/>
              <a:t>git branch -M main</a:t>
            </a:r>
          </a:p>
          <a:p>
            <a:pPr lvl="1"/>
            <a:r>
              <a:rPr lang="en-US" sz="2300" dirty="0"/>
              <a:t>git remote add origin https://github.com/&lt;username&gt;/&lt;repo_name&gt;.git</a:t>
            </a:r>
          </a:p>
          <a:p>
            <a:pPr lvl="1"/>
            <a:r>
              <a:rPr lang="en-US" sz="2300" dirty="0"/>
              <a:t>git push -u origin main</a:t>
            </a:r>
            <a:endParaRPr lang="en-TR" sz="2300" dirty="0"/>
          </a:p>
        </p:txBody>
      </p:sp>
      <p:pic>
        <p:nvPicPr>
          <p:cNvPr id="3074" name="Picture 2" descr="Git - Maintaining a Project">
            <a:extLst>
              <a:ext uri="{FF2B5EF4-FFF2-40B4-BE49-F238E27FC236}">
                <a16:creationId xmlns:a16="http://schemas.microsoft.com/office/drawing/2014/main" id="{FE6ACB6E-40A6-E348-61CA-26982FCB77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9475" y="2684630"/>
            <a:ext cx="3975420" cy="2488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94624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Techpro Education | Online It Courses &amp; Bootcamps">
            <a:extLst>
              <a:ext uri="{FF2B5EF4-FFF2-40B4-BE49-F238E27FC236}">
                <a16:creationId xmlns:a16="http://schemas.microsoft.com/office/drawing/2014/main" id="{E33B55B5-34C1-9987-660E-4BF674EB98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1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5081" y="551941"/>
            <a:ext cx="5754117" cy="5754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87B6C64E-0795-6DBE-C426-84C825AB1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/>
          <a:lstStyle/>
          <a:p>
            <a:r>
              <a:rPr lang="en-TR" b="1" dirty="0"/>
              <a:t>Github Clone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D4D72CB-A20C-6D7D-55C4-D224825053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6" y="1825625"/>
            <a:ext cx="6294500" cy="4206383"/>
          </a:xfrm>
        </p:spPr>
        <p:txBody>
          <a:bodyPr>
            <a:normAutofit fontScale="70000" lnSpcReduction="20000"/>
          </a:bodyPr>
          <a:lstStyle/>
          <a:p>
            <a:r>
              <a:rPr lang="tr-TR" sz="3200" dirty="0"/>
              <a:t>GitHub’ dan </a:t>
            </a:r>
            <a:r>
              <a:rPr lang="tr-TR" sz="3200" b="1" dirty="0">
                <a:highlight>
                  <a:srgbClr val="FFFF00"/>
                </a:highlight>
              </a:rPr>
              <a:t>git clone</a:t>
            </a:r>
            <a:r>
              <a:rPr lang="tr-TR" sz="3200" dirty="0"/>
              <a:t> komutunu kullanarak bir repo’ yu kopyalamak, o repo’ nun tam bir kopyasını lokal bilgisayarınıza indirmenizi sağlar.</a:t>
            </a:r>
          </a:p>
          <a:p>
            <a:pPr lvl="1"/>
            <a:r>
              <a:rPr lang="tr-TR" sz="3000" dirty="0"/>
              <a:t>GitHub’ da tarayıcınızı açın ve repo’ nun sayfasına gidin.</a:t>
            </a:r>
          </a:p>
          <a:p>
            <a:pPr lvl="1"/>
            <a:r>
              <a:rPr lang="tr-TR" sz="3200" dirty="0"/>
              <a:t>Sayfanın sağ üst köşesinde yeşil bir "Code" düğmesi göreceksiniz. Üzerine tıklayın.</a:t>
            </a:r>
          </a:p>
          <a:p>
            <a:pPr lvl="1"/>
            <a:r>
              <a:rPr lang="tr-TR" sz="3200" dirty="0"/>
              <a:t>Açılan menüden HTTPS veya SSH seçeneklerinden birini seçin. Genellikle başlangıç için HTTPS seçeneği daha uygun olabilir. URL'yi kopyalamak için "Copy" düğmesini tıklayın.</a:t>
            </a:r>
          </a:p>
          <a:p>
            <a:pPr lvl="1"/>
            <a:r>
              <a:rPr lang="tr-TR" sz="3200" dirty="0"/>
              <a:t>Terminali veya Git Bash’ i açın ve gitmek istediğiniz klasörü açın.</a:t>
            </a:r>
          </a:p>
          <a:p>
            <a:pPr lvl="2"/>
            <a:r>
              <a:rPr lang="tr-TR" sz="2600" dirty="0">
                <a:solidFill>
                  <a:srgbClr val="C00000"/>
                </a:solidFill>
              </a:rPr>
              <a:t>git clone &lt;git_url&gt; </a:t>
            </a:r>
            <a:endParaRPr lang="en-TR" sz="2600" dirty="0">
              <a:solidFill>
                <a:srgbClr val="C00000"/>
              </a:solidFill>
            </a:endParaRPr>
          </a:p>
        </p:txBody>
      </p:sp>
      <p:pic>
        <p:nvPicPr>
          <p:cNvPr id="4098" name="Picture 2" descr="How to Install Git and Clone a GitHub Repository | Linode Docs">
            <a:extLst>
              <a:ext uri="{FF2B5EF4-FFF2-40B4-BE49-F238E27FC236}">
                <a16:creationId xmlns:a16="http://schemas.microsoft.com/office/drawing/2014/main" id="{9ADEDB4C-A110-9E8D-6FD5-9A4149C16E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6017" y="2196052"/>
            <a:ext cx="4643963" cy="2465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50341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Techpro Education | Online It Courses &amp; Bootcamps">
            <a:extLst>
              <a:ext uri="{FF2B5EF4-FFF2-40B4-BE49-F238E27FC236}">
                <a16:creationId xmlns:a16="http://schemas.microsoft.com/office/drawing/2014/main" id="{E33B55B5-34C1-9987-660E-4BF674EB98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1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5081" y="551941"/>
            <a:ext cx="5754117" cy="5754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87B6C64E-0795-6DBE-C426-84C825AB1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/>
          <a:lstStyle/>
          <a:p>
            <a:r>
              <a:rPr lang="en-TR" b="1" dirty="0"/>
              <a:t>Github Pull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D4D72CB-A20C-6D7D-55C4-D224825053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6" y="1825625"/>
            <a:ext cx="6294500" cy="4206383"/>
          </a:xfrm>
        </p:spPr>
        <p:txBody>
          <a:bodyPr>
            <a:normAutofit fontScale="77500" lnSpcReduction="20000"/>
          </a:bodyPr>
          <a:lstStyle/>
          <a:p>
            <a:r>
              <a:rPr lang="tr-TR" sz="3200" dirty="0"/>
              <a:t>GitHub’ da </a:t>
            </a:r>
            <a:r>
              <a:rPr lang="tr-TR" sz="3200" b="1" dirty="0">
                <a:highlight>
                  <a:srgbClr val="FFFF00"/>
                </a:highlight>
              </a:rPr>
              <a:t>git pull</a:t>
            </a:r>
            <a:r>
              <a:rPr lang="tr-TR" sz="3200" dirty="0"/>
              <a:t> komutunu kullanarak, lokalde bulunan bir repo ile GitHub’ daki uzak repo arasındaki değişiklikleri senkronize edebilirsiniz. Bu işlem, GitHub’ daki güncellemeleri lokaldeki çalışma kopyanıza entegre etmenizi sağlar. </a:t>
            </a:r>
          </a:p>
          <a:p>
            <a:pPr lvl="1"/>
            <a:r>
              <a:rPr lang="en-US" sz="3000" dirty="0">
                <a:solidFill>
                  <a:srgbClr val="C00000"/>
                </a:solidFill>
              </a:rPr>
              <a:t>git pull</a:t>
            </a:r>
          </a:p>
          <a:p>
            <a:r>
              <a:rPr lang="en-US" sz="3200" dirty="0"/>
              <a:t>Bu komut, lokaldeki çalışma kopyanızı GitHub’ daki uzak repo ile senkronize eder. Eğer uzak repo ile local repo arasında farklılıklar varsa, git pull komutu bu farklılıkları birleştirir veya günceller.</a:t>
            </a:r>
          </a:p>
          <a:p>
            <a:pPr lvl="1"/>
            <a:endParaRPr lang="en-TR" sz="3000" dirty="0"/>
          </a:p>
        </p:txBody>
      </p:sp>
      <p:pic>
        <p:nvPicPr>
          <p:cNvPr id="5122" name="Picture 2" descr="How to do Git push pull requests - YouTube">
            <a:extLst>
              <a:ext uri="{FF2B5EF4-FFF2-40B4-BE49-F238E27FC236}">
                <a16:creationId xmlns:a16="http://schemas.microsoft.com/office/drawing/2014/main" id="{AAE8EE21-3B31-B801-1E36-B6C801EA1C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3400" y="2400053"/>
            <a:ext cx="4547038" cy="2557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40047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Techpro Education | Online It Courses &amp; Bootcamps">
            <a:extLst>
              <a:ext uri="{FF2B5EF4-FFF2-40B4-BE49-F238E27FC236}">
                <a16:creationId xmlns:a16="http://schemas.microsoft.com/office/drawing/2014/main" id="{E33B55B5-34C1-9987-660E-4BF674EB98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1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5081" y="551941"/>
            <a:ext cx="5754117" cy="5754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87B6C64E-0795-6DBE-C426-84C825AB1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/>
          <a:lstStyle/>
          <a:p>
            <a:r>
              <a:rPr lang="en-TR" b="1" dirty="0"/>
              <a:t>.gitignore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D4D72CB-A20C-6D7D-55C4-D224825053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5" y="1825625"/>
            <a:ext cx="10867764" cy="4206383"/>
          </a:xfrm>
        </p:spPr>
        <p:txBody>
          <a:bodyPr>
            <a:normAutofit lnSpcReduction="10000"/>
          </a:bodyPr>
          <a:lstStyle/>
          <a:p>
            <a:r>
              <a:rPr lang="en-US" sz="3100" dirty="0"/>
              <a:t># Belirli bir dosyayı </a:t>
            </a:r>
            <a:r>
              <a:rPr lang="en-US" sz="3100" b="1" dirty="0">
                <a:highlight>
                  <a:srgbClr val="FFFF00"/>
                </a:highlight>
              </a:rPr>
              <a:t>isim</a:t>
            </a:r>
            <a:r>
              <a:rPr lang="en-US" sz="3100" dirty="0"/>
              <a:t> olarak belirleyebilirsiniz.</a:t>
            </a:r>
          </a:p>
          <a:p>
            <a:pPr lvl="1"/>
            <a:r>
              <a:rPr lang="en-US" sz="2900" dirty="0">
                <a:solidFill>
                  <a:srgbClr val="C00000"/>
                </a:solidFill>
              </a:rPr>
              <a:t>new.txt </a:t>
            </a:r>
          </a:p>
          <a:p>
            <a:r>
              <a:rPr lang="en-US" sz="3100" dirty="0"/>
              <a:t># Belirli bir </a:t>
            </a:r>
            <a:r>
              <a:rPr lang="en-US" sz="3100" b="1" dirty="0">
                <a:highlight>
                  <a:srgbClr val="FFFF00"/>
                </a:highlight>
              </a:rPr>
              <a:t>dosya yolunu</a:t>
            </a:r>
            <a:r>
              <a:rPr lang="en-US" sz="3100" dirty="0"/>
              <a:t> belirleyebilirsiniz.</a:t>
            </a:r>
          </a:p>
          <a:p>
            <a:pPr lvl="1"/>
            <a:r>
              <a:rPr lang="en-US" sz="2900" dirty="0">
                <a:solidFill>
                  <a:srgbClr val="C00000"/>
                </a:solidFill>
              </a:rPr>
              <a:t>doc/*</a:t>
            </a:r>
          </a:p>
          <a:p>
            <a:r>
              <a:rPr lang="en-US" sz="3100" dirty="0"/>
              <a:t># Belirli bir </a:t>
            </a:r>
            <a:r>
              <a:rPr lang="en-US" sz="3100" b="1" dirty="0">
                <a:highlight>
                  <a:srgbClr val="FFFF00"/>
                </a:highlight>
              </a:rPr>
              <a:t>dosya formatını (bulunduğu dizinde)</a:t>
            </a:r>
            <a:r>
              <a:rPr lang="en-US" sz="3100" dirty="0"/>
              <a:t> belirleyebilirsiniz.</a:t>
            </a:r>
            <a:endParaRPr lang="en-US" sz="2900" dirty="0"/>
          </a:p>
          <a:p>
            <a:pPr lvl="1"/>
            <a:r>
              <a:rPr lang="en-US" sz="2900" dirty="0">
                <a:solidFill>
                  <a:srgbClr val="C00000"/>
                </a:solidFill>
              </a:rPr>
              <a:t>*.txt</a:t>
            </a:r>
          </a:p>
          <a:p>
            <a:r>
              <a:rPr lang="en-US" sz="3100" dirty="0"/>
              <a:t># Belirli bir </a:t>
            </a:r>
            <a:r>
              <a:rPr lang="en-US" sz="3100" b="1" dirty="0">
                <a:highlight>
                  <a:srgbClr val="FFFF00"/>
                </a:highlight>
              </a:rPr>
              <a:t>dosya formatını (tüm dizinde)</a:t>
            </a:r>
            <a:r>
              <a:rPr lang="en-US" sz="3100" dirty="0"/>
              <a:t> belirleyebilirsiniz.</a:t>
            </a:r>
          </a:p>
          <a:p>
            <a:pPr lvl="1"/>
            <a:r>
              <a:rPr lang="en-US" sz="2900" dirty="0">
                <a:solidFill>
                  <a:srgbClr val="C00000"/>
                </a:solidFill>
              </a:rPr>
              <a:t>**.txt</a:t>
            </a:r>
          </a:p>
        </p:txBody>
      </p:sp>
    </p:spTree>
    <p:extLst>
      <p:ext uri="{BB962C8B-B14F-4D97-AF65-F5344CB8AC3E}">
        <p14:creationId xmlns:p14="http://schemas.microsoft.com/office/powerpoint/2010/main" val="39342265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4" name="Google Shape;454;g1971b6de4b7_0_186"/>
          <p:cNvGrpSpPr/>
          <p:nvPr/>
        </p:nvGrpSpPr>
        <p:grpSpPr>
          <a:xfrm>
            <a:off x="-38739" y="-6111"/>
            <a:ext cx="12269550" cy="7198550"/>
            <a:chOff x="0" y="0"/>
            <a:chExt cx="24539100" cy="14397100"/>
          </a:xfrm>
        </p:grpSpPr>
        <p:pic>
          <p:nvPicPr>
            <p:cNvPr id="455" name="Google Shape;455;g1971b6de4b7_0_186" descr="BATCH (5).png"/>
            <p:cNvPicPr preferRelativeResize="0"/>
            <p:nvPr/>
          </p:nvPicPr>
          <p:blipFill rotWithShape="1">
            <a:blip r:embed="rId3">
              <a:alphaModFix/>
            </a:blip>
            <a:srcRect l="19" r="19"/>
            <a:stretch/>
          </p:blipFill>
          <p:spPr>
            <a:xfrm>
              <a:off x="0" y="0"/>
              <a:ext cx="24538954" cy="1380880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56" name="Google Shape;456;g1971b6de4b7_0_186"/>
            <p:cNvSpPr/>
            <p:nvPr/>
          </p:nvSpPr>
          <p:spPr>
            <a:xfrm>
              <a:off x="0" y="13885000"/>
              <a:ext cx="24539100" cy="512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8100" tIns="38100" rIns="38100" bIns="381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lang="tr-TR" sz="900" b="0" i="0" u="none" strike="noStrike" cap="non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Caption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57" name="Google Shape;457;g1971b6de4b7_0_186"/>
          <p:cNvSpPr txBox="1"/>
          <p:nvPr/>
        </p:nvSpPr>
        <p:spPr>
          <a:xfrm>
            <a:off x="4969961" y="2046899"/>
            <a:ext cx="6670500" cy="6603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Noto Sans"/>
              <a:buNone/>
            </a:pPr>
            <a:r>
              <a:rPr lang="tr-TR" sz="3700">
                <a:solidFill>
                  <a:srgbClr val="7911F8"/>
                </a:solidFill>
                <a:latin typeface="Montserrat"/>
                <a:ea typeface="Montserrat"/>
                <a:cs typeface="Montserrat"/>
                <a:sym typeface="Montserrat"/>
              </a:rPr>
              <a:t>146 - 149</a:t>
            </a:r>
            <a:endParaRPr sz="3700" b="0" i="0" u="none" strike="noStrike" cap="none">
              <a:solidFill>
                <a:srgbClr val="7911F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8" name="Google Shape;458;g1971b6de4b7_0_186"/>
          <p:cNvSpPr txBox="1"/>
          <p:nvPr/>
        </p:nvSpPr>
        <p:spPr>
          <a:xfrm>
            <a:off x="5042805" y="2698772"/>
            <a:ext cx="6597600" cy="6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800"/>
              <a:buFont typeface="Noto Sans"/>
              <a:buNone/>
            </a:pPr>
            <a:r>
              <a:rPr lang="tr-TR" sz="3800" b="1" dirty="0">
                <a:solidFill>
                  <a:srgbClr val="7911F8"/>
                </a:solidFill>
                <a:latin typeface="Montserrat"/>
                <a:ea typeface="Montserrat"/>
                <a:cs typeface="Montserrat"/>
                <a:sym typeface="Montserrat"/>
              </a:rPr>
              <a:t>Git &amp; Github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9" name="Google Shape;459;g1971b6de4b7_0_186"/>
          <p:cNvSpPr/>
          <p:nvPr/>
        </p:nvSpPr>
        <p:spPr>
          <a:xfrm>
            <a:off x="2547501" y="5303734"/>
            <a:ext cx="7851600" cy="5193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tr-TR"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ZOOM GİRİŞLERİNİZİ LÜTFEN </a:t>
            </a:r>
            <a:r>
              <a:rPr lang="tr-TR" sz="18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LMS</a:t>
            </a:r>
            <a:r>
              <a:rPr lang="tr-TR"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SİSTEMİ ÜZERİNDEN YAPINIZ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0" name="Google Shape;460;g1971b6de4b7_0_186"/>
          <p:cNvSpPr txBox="1"/>
          <p:nvPr/>
        </p:nvSpPr>
        <p:spPr>
          <a:xfrm>
            <a:off x="5042806" y="3341916"/>
            <a:ext cx="5001000" cy="5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Noto Sans"/>
              <a:buNone/>
            </a:pPr>
            <a:r>
              <a:rPr lang="tr-TR" sz="4000" b="0" i="0" u="none" strike="noStrike" cap="none" dirty="0">
                <a:solidFill>
                  <a:srgbClr val="7911F8"/>
                </a:solidFill>
                <a:latin typeface="Montserrat"/>
                <a:ea typeface="Montserrat"/>
                <a:cs typeface="Montserrat"/>
                <a:sym typeface="Montserrat"/>
              </a:rPr>
              <a:t>15.07.2023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1" name="Google Shape;461;g1971b6de4b7_0_186"/>
          <p:cNvSpPr txBox="1"/>
          <p:nvPr/>
        </p:nvSpPr>
        <p:spPr>
          <a:xfrm>
            <a:off x="4969950" y="3910000"/>
            <a:ext cx="6670500" cy="12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Noto Sans"/>
              <a:buNone/>
            </a:pPr>
            <a:r>
              <a:rPr lang="tr-TR" sz="4000" b="1" dirty="0">
                <a:solidFill>
                  <a:srgbClr val="7911F8"/>
                </a:solidFill>
                <a:latin typeface="Montserrat"/>
                <a:ea typeface="Montserrat"/>
                <a:cs typeface="Montserrat"/>
                <a:sym typeface="Montserrat"/>
              </a:rPr>
              <a:t>Git &amp; Github - 3</a:t>
            </a:r>
            <a:endParaRPr sz="4000" b="1" i="0" u="none" strike="noStrike" cap="none" dirty="0">
              <a:solidFill>
                <a:srgbClr val="7911F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14159049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5738B-027B-A246-F4A7-201E7F4C32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89319" y="576263"/>
            <a:ext cx="5054196" cy="2967606"/>
          </a:xfrm>
        </p:spPr>
        <p:txBody>
          <a:bodyPr anchor="b">
            <a:normAutofit/>
          </a:bodyPr>
          <a:lstStyle/>
          <a:p>
            <a:pPr algn="l"/>
            <a:r>
              <a:rPr lang="en-TR" sz="6600" dirty="0">
                <a:solidFill>
                  <a:srgbClr val="C00000"/>
                </a:solidFill>
              </a:rPr>
              <a:t>Git</a:t>
            </a:r>
            <a:br>
              <a:rPr lang="en-TR" sz="4800" dirty="0">
                <a:solidFill>
                  <a:srgbClr val="C00000"/>
                </a:solidFill>
              </a:rPr>
            </a:br>
            <a:r>
              <a:rPr lang="en-TR" sz="6600" dirty="0">
                <a:solidFill>
                  <a:srgbClr val="C00000"/>
                </a:solidFill>
              </a:rPr>
              <a:t>Github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15582A-A49F-2033-70C2-DB99A372C7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89319" y="3764975"/>
            <a:ext cx="5054196" cy="2192683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/>
              <a:t>3. Ders</a:t>
            </a:r>
            <a:br>
              <a:rPr lang="en-US" sz="2800" b="1" dirty="0"/>
            </a:br>
            <a:r>
              <a:rPr lang="en-US" sz="2800" b="1" dirty="0"/>
              <a:t>15.07.2023</a:t>
            </a:r>
          </a:p>
          <a:p>
            <a:pPr algn="l"/>
            <a:r>
              <a:rPr lang="en-US" sz="2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B149 AWS &amp; DevOps</a:t>
            </a:r>
            <a:br>
              <a:rPr lang="en-US" sz="2200" dirty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2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B146 Cyber Security</a:t>
            </a:r>
            <a:endParaRPr lang="en-US" sz="2200" dirty="0"/>
          </a:p>
          <a:p>
            <a:pPr algn="l"/>
            <a:endParaRPr lang="en-TR" sz="2200" dirty="0"/>
          </a:p>
        </p:txBody>
      </p:sp>
      <p:pic>
        <p:nvPicPr>
          <p:cNvPr id="16" name="Picture 3" descr="A colorful light bulb with business icons">
            <a:extLst>
              <a:ext uri="{FF2B5EF4-FFF2-40B4-BE49-F238E27FC236}">
                <a16:creationId xmlns:a16="http://schemas.microsoft.com/office/drawing/2014/main" id="{225EE30B-71B7-236B-E02F-D7A3C2383ED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908" r="26093" b="1"/>
          <a:stretch/>
        </p:blipFill>
        <p:spPr>
          <a:xfrm>
            <a:off x="-6472" y="10"/>
            <a:ext cx="5486394" cy="6857982"/>
          </a:xfrm>
          <a:prstGeom prst="rect">
            <a:avLst/>
          </a:prstGeom>
        </p:spPr>
      </p:pic>
      <p:pic>
        <p:nvPicPr>
          <p:cNvPr id="1030" name="Picture 6" descr="Institutional | Techpro Education">
            <a:extLst>
              <a:ext uri="{FF2B5EF4-FFF2-40B4-BE49-F238E27FC236}">
                <a16:creationId xmlns:a16="http://schemas.microsoft.com/office/drawing/2014/main" id="{FC920835-2593-77EA-3C70-51EB457765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2707" y="685799"/>
            <a:ext cx="1941969" cy="901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90292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DCCED-E2F4-5AF6-37CF-35D1887C6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b="1" dirty="0"/>
              <a:t>Bugün ne yapıyoruz?</a:t>
            </a:r>
          </a:p>
        </p:txBody>
      </p:sp>
      <p:pic>
        <p:nvPicPr>
          <p:cNvPr id="4" name="Picture 4" descr="Techpro Education | Online It Courses &amp; Bootcamps">
            <a:extLst>
              <a:ext uri="{FF2B5EF4-FFF2-40B4-BE49-F238E27FC236}">
                <a16:creationId xmlns:a16="http://schemas.microsoft.com/office/drawing/2014/main" id="{E33B55B5-34C1-9987-660E-4BF674EB98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1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5081" y="551941"/>
            <a:ext cx="5754117" cy="5754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C2725C-CB06-63E9-488B-11108EB664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4000" dirty="0"/>
              <a:t>Github Desktop Kurulum</a:t>
            </a:r>
          </a:p>
          <a:p>
            <a:r>
              <a:rPr lang="tr-TR" sz="4000" dirty="0"/>
              <a:t>Github </a:t>
            </a:r>
            <a:r>
              <a:rPr lang="tr-TR" sz="4000" dirty="0" err="1"/>
              <a:t>Readme.md</a:t>
            </a:r>
            <a:r>
              <a:rPr lang="tr-TR" sz="4000" dirty="0"/>
              <a:t> Oluşturma</a:t>
            </a:r>
          </a:p>
          <a:p>
            <a:r>
              <a:rPr lang="tr-TR" sz="4000" dirty="0"/>
              <a:t>Tüm Ders Depoları Oluşturma</a:t>
            </a:r>
          </a:p>
          <a:p>
            <a:r>
              <a:rPr lang="tr-TR" sz="4000" dirty="0"/>
              <a:t>Yararlı Linkler</a:t>
            </a:r>
          </a:p>
          <a:p>
            <a:r>
              <a:rPr lang="tr-TR" sz="4000" dirty="0" err="1"/>
              <a:t>GitLab</a:t>
            </a:r>
            <a:r>
              <a:rPr lang="tr-TR" sz="4000" dirty="0"/>
              <a:t> ve </a:t>
            </a:r>
            <a:r>
              <a:rPr lang="tr-TR" sz="4000" dirty="0" err="1"/>
              <a:t>Bitbucket</a:t>
            </a:r>
            <a:r>
              <a:rPr lang="tr-TR" sz="4000" dirty="0"/>
              <a:t> </a:t>
            </a:r>
            <a:endParaRPr lang="en-TR" sz="4000" dirty="0"/>
          </a:p>
        </p:txBody>
      </p:sp>
      <p:pic>
        <p:nvPicPr>
          <p:cNvPr id="1028" name="Picture 4" descr="Of Git and GitHub, Master and Main - BiTE Interactive">
            <a:extLst>
              <a:ext uri="{FF2B5EF4-FFF2-40B4-BE49-F238E27FC236}">
                <a16:creationId xmlns:a16="http://schemas.microsoft.com/office/drawing/2014/main" id="{7712ED1A-FB03-FFEC-3F4A-5B7EA07F7F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3281" y="2040465"/>
            <a:ext cx="4421954" cy="3321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8472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DCCED-E2F4-5AF6-37CF-35D1887C6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b="1" dirty="0"/>
              <a:t>Bugün ne yapıyoruz?</a:t>
            </a:r>
          </a:p>
        </p:txBody>
      </p:sp>
      <p:pic>
        <p:nvPicPr>
          <p:cNvPr id="4" name="Picture 4" descr="Techpro Education | Online It Courses &amp; Bootcamps">
            <a:extLst>
              <a:ext uri="{FF2B5EF4-FFF2-40B4-BE49-F238E27FC236}">
                <a16:creationId xmlns:a16="http://schemas.microsoft.com/office/drawing/2014/main" id="{E33B55B5-34C1-9987-660E-4BF674EB98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1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5081" y="551941"/>
            <a:ext cx="5754117" cy="5754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C2725C-CB06-63E9-488B-11108EB664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6" y="1825625"/>
            <a:ext cx="6772656" cy="4206383"/>
          </a:xfrm>
        </p:spPr>
        <p:txBody>
          <a:bodyPr>
            <a:normAutofit lnSpcReduction="10000"/>
          </a:bodyPr>
          <a:lstStyle/>
          <a:p>
            <a:r>
              <a:rPr lang="tr-TR" sz="4000" dirty="0"/>
              <a:t>Git nedir? </a:t>
            </a:r>
          </a:p>
          <a:p>
            <a:r>
              <a:rPr lang="tr-TR" sz="4000" dirty="0"/>
              <a:t>Git Kurulumu</a:t>
            </a:r>
          </a:p>
          <a:p>
            <a:r>
              <a:rPr lang="tr-TR" sz="4000" dirty="0"/>
              <a:t>Git Komutları</a:t>
            </a:r>
          </a:p>
          <a:p>
            <a:r>
              <a:rPr lang="tr-TR" sz="4000" dirty="0"/>
              <a:t>Github Hesap Açılışı</a:t>
            </a:r>
          </a:p>
          <a:p>
            <a:endParaRPr lang="en-TR" sz="4000" dirty="0"/>
          </a:p>
          <a:p>
            <a:r>
              <a:rPr lang="en-TR" sz="4000" dirty="0">
                <a:solidFill>
                  <a:srgbClr val="C00000"/>
                </a:solidFill>
              </a:rPr>
              <a:t>Kahoot</a:t>
            </a:r>
          </a:p>
        </p:txBody>
      </p:sp>
      <p:pic>
        <p:nvPicPr>
          <p:cNvPr id="1028" name="Picture 4" descr="Of Git and GitHub, Master and Main - BiTE Interactive">
            <a:extLst>
              <a:ext uri="{FF2B5EF4-FFF2-40B4-BE49-F238E27FC236}">
                <a16:creationId xmlns:a16="http://schemas.microsoft.com/office/drawing/2014/main" id="{7712ED1A-FB03-FFEC-3F4A-5B7EA07F7F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3281" y="2040465"/>
            <a:ext cx="4421954" cy="3321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0575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DCCED-E2F4-5AF6-37CF-35D1887C6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b="1" dirty="0"/>
              <a:t>Github Desktop Kurulumu</a:t>
            </a:r>
          </a:p>
        </p:txBody>
      </p:sp>
      <p:pic>
        <p:nvPicPr>
          <p:cNvPr id="4" name="Picture 4" descr="Techpro Education | Online It Courses &amp; Bootcamps">
            <a:extLst>
              <a:ext uri="{FF2B5EF4-FFF2-40B4-BE49-F238E27FC236}">
                <a16:creationId xmlns:a16="http://schemas.microsoft.com/office/drawing/2014/main" id="{E33B55B5-34C1-9987-660E-4BF674EB98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1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5081" y="551941"/>
            <a:ext cx="5754117" cy="5754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utoShape 2">
            <a:extLst>
              <a:ext uri="{FF2B5EF4-FFF2-40B4-BE49-F238E27FC236}">
                <a16:creationId xmlns:a16="http://schemas.microsoft.com/office/drawing/2014/main" id="{88280B46-2E3B-CD5E-BE78-B8DA5334B6C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TR"/>
          </a:p>
        </p:txBody>
      </p:sp>
      <p:pic>
        <p:nvPicPr>
          <p:cNvPr id="3084" name="Picture 12" descr="Jual Logo Apple untuk Macbook - 3M Clear Matte - Jakarta Barat -  Warungkomplit | Tokopedia">
            <a:extLst>
              <a:ext uri="{FF2B5EF4-FFF2-40B4-BE49-F238E27FC236}">
                <a16:creationId xmlns:a16="http://schemas.microsoft.com/office/drawing/2014/main" id="{497C0734-5E5D-8A6B-973B-B29828F15B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443" y="1135154"/>
            <a:ext cx="1739714" cy="1737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>
            <a:extLst>
              <a:ext uri="{FF2B5EF4-FFF2-40B4-BE49-F238E27FC236}">
                <a16:creationId xmlns:a16="http://schemas.microsoft.com/office/drawing/2014/main" id="{FE57CFA2-CB30-CC3E-1B59-27D2846F5E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1632" y="1370963"/>
            <a:ext cx="1621026" cy="1621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8ADBFB7-3E23-29E9-F6AA-902B5705C408}"/>
              </a:ext>
            </a:extLst>
          </p:cNvPr>
          <p:cNvSpPr txBox="1"/>
          <p:nvPr/>
        </p:nvSpPr>
        <p:spPr>
          <a:xfrm>
            <a:off x="2647041" y="2684214"/>
            <a:ext cx="689791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C00000"/>
                </a:solidFill>
              </a:rPr>
              <a:t>Kurulum Linki</a:t>
            </a:r>
          </a:p>
          <a:p>
            <a:pPr algn="ctr"/>
            <a:r>
              <a:rPr lang="en-US" sz="4400" b="1" dirty="0">
                <a:solidFill>
                  <a:schemeClr val="tx2"/>
                </a:solidFill>
              </a:rPr>
              <a:t>https://desktop.github.com/</a:t>
            </a:r>
            <a:endParaRPr lang="en-TR" sz="4400" b="1" dirty="0">
              <a:solidFill>
                <a:schemeClr val="tx2"/>
              </a:solidFill>
            </a:endParaRP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C91F425D-B901-2E39-B4C7-3DF6745FA3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0975" y="4056865"/>
            <a:ext cx="2134850" cy="2134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19377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DCCED-E2F4-5AF6-37CF-35D1887C6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b="1" dirty="0"/>
              <a:t>Github Readme.md Dosyası Oluşturma</a:t>
            </a:r>
          </a:p>
        </p:txBody>
      </p:sp>
      <p:pic>
        <p:nvPicPr>
          <p:cNvPr id="4" name="Picture 4" descr="Techpro Education | Online It Courses &amp; Bootcamps">
            <a:extLst>
              <a:ext uri="{FF2B5EF4-FFF2-40B4-BE49-F238E27FC236}">
                <a16:creationId xmlns:a16="http://schemas.microsoft.com/office/drawing/2014/main" id="{E33B55B5-34C1-9987-660E-4BF674EB98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1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5081" y="551941"/>
            <a:ext cx="5754117" cy="5754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AA663EE-7C19-8F0C-77D7-860D651519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7289" y="2275463"/>
            <a:ext cx="4797422" cy="361217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6E26375-159F-ECAB-C09F-F835A009342B}"/>
              </a:ext>
            </a:extLst>
          </p:cNvPr>
          <p:cNvSpPr txBox="1"/>
          <p:nvPr/>
        </p:nvSpPr>
        <p:spPr>
          <a:xfrm>
            <a:off x="4107592" y="1690688"/>
            <a:ext cx="36861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200" b="1" dirty="0">
                <a:solidFill>
                  <a:srgbClr val="C00000"/>
                </a:solidFill>
              </a:rPr>
              <a:t>Readme Generator</a:t>
            </a:r>
          </a:p>
        </p:txBody>
      </p:sp>
    </p:spTree>
    <p:extLst>
      <p:ext uri="{BB962C8B-B14F-4D97-AF65-F5344CB8AC3E}">
        <p14:creationId xmlns:p14="http://schemas.microsoft.com/office/powerpoint/2010/main" val="2376975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DCCED-E2F4-5AF6-37CF-35D1887C6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b="1" dirty="0"/>
              <a:t>Github Collabrations Practice</a:t>
            </a:r>
          </a:p>
        </p:txBody>
      </p:sp>
      <p:pic>
        <p:nvPicPr>
          <p:cNvPr id="4" name="Picture 4" descr="Techpro Education | Online It Courses &amp; Bootcamps">
            <a:extLst>
              <a:ext uri="{FF2B5EF4-FFF2-40B4-BE49-F238E27FC236}">
                <a16:creationId xmlns:a16="http://schemas.microsoft.com/office/drawing/2014/main" id="{E33B55B5-34C1-9987-660E-4BF674EB98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1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5081" y="551941"/>
            <a:ext cx="5754117" cy="5754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00F37C-8483-02D7-A1CC-32C3AA35C7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6" y="1825625"/>
            <a:ext cx="7096456" cy="4206383"/>
          </a:xfrm>
        </p:spPr>
        <p:txBody>
          <a:bodyPr>
            <a:normAutofit fontScale="47500" lnSpcReduction="20000"/>
          </a:bodyPr>
          <a:lstStyle/>
          <a:p>
            <a:r>
              <a:rPr lang="tr-TR" sz="4000" dirty="0"/>
              <a:t>Git Clone sonrası oluşan repo klasörüne giriniz</a:t>
            </a:r>
          </a:p>
          <a:p>
            <a:pPr lvl="1"/>
            <a:r>
              <a:rPr lang="tr-TR" sz="3800" dirty="0">
                <a:solidFill>
                  <a:srgbClr val="C00000"/>
                </a:solidFill>
              </a:rPr>
              <a:t>cd </a:t>
            </a:r>
            <a:r>
              <a:rPr lang="tr-TR" sz="3800" dirty="0" err="1">
                <a:solidFill>
                  <a:srgbClr val="C00000"/>
                </a:solidFill>
              </a:rPr>
              <a:t>repoadı</a:t>
            </a:r>
            <a:endParaRPr lang="tr-TR" sz="3800" dirty="0">
              <a:solidFill>
                <a:srgbClr val="C00000"/>
              </a:solidFill>
            </a:endParaRPr>
          </a:p>
          <a:p>
            <a:r>
              <a:rPr lang="tr-TR" sz="4000" dirty="0"/>
              <a:t>Kendi adınız ile Branch Oluşturun</a:t>
            </a:r>
            <a:endParaRPr lang="tr-TR" sz="4000" dirty="0">
              <a:solidFill>
                <a:srgbClr val="C00000"/>
              </a:solidFill>
            </a:endParaRPr>
          </a:p>
          <a:p>
            <a:pPr lvl="1"/>
            <a:r>
              <a:rPr lang="tr-TR" sz="3800" dirty="0">
                <a:solidFill>
                  <a:srgbClr val="C00000"/>
                </a:solidFill>
              </a:rPr>
              <a:t>git branch </a:t>
            </a:r>
            <a:r>
              <a:rPr lang="tr-TR" sz="3800" dirty="0" err="1">
                <a:solidFill>
                  <a:srgbClr val="C00000"/>
                </a:solidFill>
              </a:rPr>
              <a:t>adsoyad</a:t>
            </a:r>
            <a:endParaRPr lang="tr-TR" sz="3800" dirty="0">
              <a:solidFill>
                <a:srgbClr val="C00000"/>
              </a:solidFill>
            </a:endParaRPr>
          </a:p>
          <a:p>
            <a:r>
              <a:rPr lang="tr-TR" sz="4000" dirty="0"/>
              <a:t>Kendi adınız ile dosya Oluşturun</a:t>
            </a:r>
          </a:p>
          <a:p>
            <a:pPr lvl="1"/>
            <a:r>
              <a:rPr lang="tr-TR" sz="3800" dirty="0">
                <a:solidFill>
                  <a:srgbClr val="C00000"/>
                </a:solidFill>
              </a:rPr>
              <a:t>touch adsoyad.txt</a:t>
            </a:r>
          </a:p>
          <a:p>
            <a:r>
              <a:rPr lang="tr-TR" sz="4000" dirty="0"/>
              <a:t>Branch değiştirmeden Push işlemini yapın</a:t>
            </a:r>
          </a:p>
          <a:p>
            <a:pPr lvl="1"/>
            <a:r>
              <a:rPr lang="tr-TR" sz="3800" dirty="0">
                <a:solidFill>
                  <a:srgbClr val="C00000"/>
                </a:solidFill>
              </a:rPr>
              <a:t>git add .</a:t>
            </a:r>
          </a:p>
          <a:p>
            <a:pPr lvl="1"/>
            <a:r>
              <a:rPr lang="tr-TR" sz="3800" dirty="0">
                <a:solidFill>
                  <a:srgbClr val="C00000"/>
                </a:solidFill>
              </a:rPr>
              <a:t>git commit –m «</a:t>
            </a:r>
            <a:r>
              <a:rPr lang="tr-TR" sz="3800" dirty="0" err="1">
                <a:solidFill>
                  <a:srgbClr val="C00000"/>
                </a:solidFill>
              </a:rPr>
              <a:t>adsoyad</a:t>
            </a:r>
            <a:r>
              <a:rPr lang="tr-TR" sz="3800" dirty="0">
                <a:solidFill>
                  <a:srgbClr val="C00000"/>
                </a:solidFill>
              </a:rPr>
              <a:t>»</a:t>
            </a:r>
          </a:p>
          <a:p>
            <a:pPr lvl="1"/>
            <a:r>
              <a:rPr lang="tr-TR" sz="3800" dirty="0">
                <a:solidFill>
                  <a:srgbClr val="C00000"/>
                </a:solidFill>
              </a:rPr>
              <a:t>git push --set-</a:t>
            </a:r>
            <a:r>
              <a:rPr lang="tr-TR" sz="3800" dirty="0" err="1">
                <a:solidFill>
                  <a:srgbClr val="C00000"/>
                </a:solidFill>
              </a:rPr>
              <a:t>upstream</a:t>
            </a:r>
            <a:r>
              <a:rPr lang="tr-TR" sz="3800" dirty="0">
                <a:solidFill>
                  <a:srgbClr val="C00000"/>
                </a:solidFill>
              </a:rPr>
              <a:t> </a:t>
            </a:r>
            <a:r>
              <a:rPr lang="tr-TR" sz="3800" dirty="0" err="1">
                <a:solidFill>
                  <a:srgbClr val="C00000"/>
                </a:solidFill>
              </a:rPr>
              <a:t>origin</a:t>
            </a:r>
            <a:r>
              <a:rPr lang="tr-TR" sz="3800" dirty="0">
                <a:solidFill>
                  <a:srgbClr val="C00000"/>
                </a:solidFill>
              </a:rPr>
              <a:t> </a:t>
            </a:r>
            <a:r>
              <a:rPr lang="tr-TR" sz="3800" dirty="0" err="1">
                <a:solidFill>
                  <a:srgbClr val="C00000"/>
                </a:solidFill>
              </a:rPr>
              <a:t>branchadı</a:t>
            </a:r>
            <a:endParaRPr lang="tr-TR" sz="3800" dirty="0">
              <a:solidFill>
                <a:srgbClr val="C00000"/>
              </a:solidFill>
            </a:endParaRPr>
          </a:p>
          <a:p>
            <a:pPr lvl="1"/>
            <a:r>
              <a:rPr lang="tr-TR" sz="3600" dirty="0"/>
              <a:t>Önemli Not: Yukardaki push komutu </a:t>
            </a:r>
            <a:r>
              <a:rPr lang="tr-TR" sz="3600" b="1" dirty="0">
                <a:highlight>
                  <a:srgbClr val="FFFF00"/>
                </a:highlight>
              </a:rPr>
              <a:t>ilk kez yapılan</a:t>
            </a:r>
            <a:r>
              <a:rPr lang="tr-TR" sz="3600" b="1" dirty="0"/>
              <a:t> </a:t>
            </a:r>
            <a:r>
              <a:rPr lang="tr-TR" sz="3600" dirty="0"/>
              <a:t>push işlemlerinde kullanılmaktadır.</a:t>
            </a:r>
          </a:p>
          <a:p>
            <a:pPr lvl="1"/>
            <a:r>
              <a:rPr lang="tr-TR" sz="3600" dirty="0"/>
              <a:t>Sonrası Push işlemlerinde sadece </a:t>
            </a:r>
            <a:r>
              <a:rPr lang="tr-TR" sz="3600" b="1" dirty="0">
                <a:highlight>
                  <a:srgbClr val="FFFF00"/>
                </a:highlight>
              </a:rPr>
              <a:t>git push</a:t>
            </a:r>
            <a:r>
              <a:rPr lang="tr-TR" sz="3600" dirty="0"/>
              <a:t> demeniz yeterlidir.</a:t>
            </a:r>
          </a:p>
          <a:p>
            <a:pPr marL="457200" lvl="1" indent="0">
              <a:buNone/>
            </a:pPr>
            <a:endParaRPr lang="en-TR" sz="3800" dirty="0">
              <a:solidFill>
                <a:srgbClr val="C00000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0DBD018-D729-5F19-2C8C-165EDE26C3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201" y="1902904"/>
            <a:ext cx="4456174" cy="3515119"/>
          </a:xfrm>
          <a:prstGeom prst="rect">
            <a:avLst/>
          </a:prstGeom>
        </p:spPr>
      </p:pic>
      <p:sp>
        <p:nvSpPr>
          <p:cNvPr id="10" name="Down Arrow 9">
            <a:extLst>
              <a:ext uri="{FF2B5EF4-FFF2-40B4-BE49-F238E27FC236}">
                <a16:creationId xmlns:a16="http://schemas.microsoft.com/office/drawing/2014/main" id="{88F6541B-A977-E379-985A-6AFD19C69D98}"/>
              </a:ext>
            </a:extLst>
          </p:cNvPr>
          <p:cNvSpPr/>
          <p:nvPr/>
        </p:nvSpPr>
        <p:spPr>
          <a:xfrm>
            <a:off x="10576303" y="2123763"/>
            <a:ext cx="774700" cy="153670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TR" sz="1400" b="1" dirty="0"/>
              <a:t>CLONE</a:t>
            </a:r>
          </a:p>
        </p:txBody>
      </p:sp>
      <p:sp>
        <p:nvSpPr>
          <p:cNvPr id="12" name="Down Arrow 11">
            <a:extLst>
              <a:ext uri="{FF2B5EF4-FFF2-40B4-BE49-F238E27FC236}">
                <a16:creationId xmlns:a16="http://schemas.microsoft.com/office/drawing/2014/main" id="{EA24E97B-F6A2-22D5-8098-2CF38A1B4A2D}"/>
              </a:ext>
            </a:extLst>
          </p:cNvPr>
          <p:cNvSpPr/>
          <p:nvPr/>
        </p:nvSpPr>
        <p:spPr>
          <a:xfrm rot="10800000">
            <a:off x="7606002" y="2123763"/>
            <a:ext cx="874275" cy="1536700"/>
          </a:xfrm>
          <a:prstGeom prst="downArrow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TR" sz="1400" b="1" dirty="0"/>
              <a:t>PUSH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985567B-B6AB-D286-D030-EA90F7B642C9}"/>
              </a:ext>
            </a:extLst>
          </p:cNvPr>
          <p:cNvSpPr txBox="1"/>
          <p:nvPr/>
        </p:nvSpPr>
        <p:spPr>
          <a:xfrm>
            <a:off x="7696113" y="5171017"/>
            <a:ext cx="824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b="1" dirty="0">
                <a:solidFill>
                  <a:schemeClr val="accent2">
                    <a:lumMod val="50000"/>
                  </a:schemeClr>
                </a:solidFill>
              </a:rPr>
              <a:t>Branch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92BD836-5A0F-D094-38CB-66E0FB0880DD}"/>
              </a:ext>
            </a:extLst>
          </p:cNvPr>
          <p:cNvSpPr txBox="1"/>
          <p:nvPr/>
        </p:nvSpPr>
        <p:spPr>
          <a:xfrm>
            <a:off x="9131027" y="5171017"/>
            <a:ext cx="824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b="1" dirty="0">
                <a:solidFill>
                  <a:schemeClr val="accent5">
                    <a:lumMod val="75000"/>
                  </a:schemeClr>
                </a:solidFill>
              </a:rPr>
              <a:t>Branch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D905752-6B79-F22D-8C68-B4F420BE25CD}"/>
              </a:ext>
            </a:extLst>
          </p:cNvPr>
          <p:cNvSpPr txBox="1"/>
          <p:nvPr/>
        </p:nvSpPr>
        <p:spPr>
          <a:xfrm>
            <a:off x="10550903" y="5171017"/>
            <a:ext cx="824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b="1" dirty="0">
                <a:solidFill>
                  <a:srgbClr val="00B0F0"/>
                </a:solidFill>
              </a:rPr>
              <a:t>Branch</a:t>
            </a:r>
          </a:p>
        </p:txBody>
      </p:sp>
    </p:spTree>
    <p:extLst>
      <p:ext uri="{BB962C8B-B14F-4D97-AF65-F5344CB8AC3E}">
        <p14:creationId xmlns:p14="http://schemas.microsoft.com/office/powerpoint/2010/main" val="34105910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Techpro Education | Online It Courses &amp; Bootcamps">
            <a:extLst>
              <a:ext uri="{FF2B5EF4-FFF2-40B4-BE49-F238E27FC236}">
                <a16:creationId xmlns:a16="http://schemas.microsoft.com/office/drawing/2014/main" id="{E33B55B5-34C1-9987-660E-4BF674EB98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1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5081" y="551941"/>
            <a:ext cx="5754117" cy="5754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87B6C64E-0795-6DBE-C426-84C825AB1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/>
          <a:lstStyle/>
          <a:p>
            <a:r>
              <a:rPr lang="en-TR" b="1" dirty="0"/>
              <a:t>Github Bonus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D4D72CB-A20C-6D7D-55C4-D224825053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5" y="1825625"/>
            <a:ext cx="10543031" cy="4206383"/>
          </a:xfrm>
        </p:spPr>
        <p:txBody>
          <a:bodyPr>
            <a:normAutofit fontScale="92500" lnSpcReduction="20000"/>
          </a:bodyPr>
          <a:lstStyle/>
          <a:p>
            <a:r>
              <a:rPr lang="tr-TR" sz="4000" dirty="0"/>
              <a:t>İlgili Repo yu Visual Studio da açmak için</a:t>
            </a:r>
            <a:endParaRPr lang="tr-TR" sz="4000" dirty="0">
              <a:solidFill>
                <a:srgbClr val="C00000"/>
              </a:solidFill>
            </a:endParaRPr>
          </a:p>
          <a:p>
            <a:pPr lvl="1"/>
            <a:r>
              <a:rPr lang="tr-TR" sz="3800" dirty="0">
                <a:solidFill>
                  <a:srgbClr val="C00000"/>
                </a:solidFill>
              </a:rPr>
              <a:t>Github.com -&gt; Github.dev</a:t>
            </a:r>
          </a:p>
          <a:p>
            <a:r>
              <a:rPr lang="tr-TR" sz="4000" dirty="0"/>
              <a:t>İlgili konu veya konsepte odaklanan projeleri bulmak için </a:t>
            </a:r>
          </a:p>
          <a:p>
            <a:pPr lvl="1"/>
            <a:r>
              <a:rPr lang="tr-TR" sz="3800" dirty="0">
                <a:solidFill>
                  <a:srgbClr val="C00000"/>
                </a:solidFill>
              </a:rPr>
              <a:t>awesome-&lt;keyword&gt;</a:t>
            </a:r>
          </a:p>
          <a:p>
            <a:r>
              <a:rPr lang="tr-TR" sz="4000" dirty="0"/>
              <a:t>Kodlarınızı diğer kişiler ile paylaşarak feedback almak için</a:t>
            </a:r>
          </a:p>
          <a:p>
            <a:pPr lvl="1"/>
            <a:r>
              <a:rPr lang="tr-TR" sz="3800" dirty="0">
                <a:solidFill>
                  <a:srgbClr val="C00000"/>
                </a:solidFill>
              </a:rPr>
              <a:t>Github Gists</a:t>
            </a:r>
            <a:endParaRPr lang="en-TR" sz="3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97427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Techpro Education | Online It Courses &amp; Bootcamps">
            <a:extLst>
              <a:ext uri="{FF2B5EF4-FFF2-40B4-BE49-F238E27FC236}">
                <a16:creationId xmlns:a16="http://schemas.microsoft.com/office/drawing/2014/main" id="{E33B55B5-34C1-9987-660E-4BF674EB98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1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5081" y="551941"/>
            <a:ext cx="5754117" cy="5754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87B6C64E-0795-6DBE-C426-84C825AB1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/>
          <a:lstStyle/>
          <a:p>
            <a:r>
              <a:rPr lang="en-TR" b="1" dirty="0"/>
              <a:t>Other Version Control Systems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05BB9F8A-F0D4-E0C1-63D2-A89CF3C6087E}"/>
              </a:ext>
            </a:extLst>
          </p:cNvPr>
          <p:cNvSpPr txBox="1">
            <a:spLocks/>
          </p:cNvSpPr>
          <p:nvPr/>
        </p:nvSpPr>
        <p:spPr>
          <a:xfrm>
            <a:off x="573025" y="1978026"/>
            <a:ext cx="5933181" cy="23671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tr-TR" sz="4000" dirty="0"/>
          </a:p>
          <a:p>
            <a:endParaRPr lang="en-TR" sz="4000" dirty="0">
              <a:solidFill>
                <a:srgbClr val="C00000"/>
              </a:solidFill>
            </a:endParaRPr>
          </a:p>
        </p:txBody>
      </p:sp>
      <p:pic>
        <p:nvPicPr>
          <p:cNvPr id="5122" name="Picture 2" descr="Press kit | GitLab">
            <a:extLst>
              <a:ext uri="{FF2B5EF4-FFF2-40B4-BE49-F238E27FC236}">
                <a16:creationId xmlns:a16="http://schemas.microsoft.com/office/drawing/2014/main" id="{CFDB47D3-42FB-5C49-F4F1-AA2B862FD0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4776" y="1988070"/>
            <a:ext cx="3917283" cy="856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Download Bitbucket Logo in SVG Vector or PNG File Format ...">
            <a:extLst>
              <a:ext uri="{FF2B5EF4-FFF2-40B4-BE49-F238E27FC236}">
                <a16:creationId xmlns:a16="http://schemas.microsoft.com/office/drawing/2014/main" id="{829E67F4-7F80-8B9C-5528-5E2D2B816F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941" y="2165858"/>
            <a:ext cx="6210300" cy="414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0413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DCCED-E2F4-5AF6-37CF-35D1887C6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b="1" dirty="0"/>
              <a:t>Git nedir?</a:t>
            </a:r>
          </a:p>
        </p:txBody>
      </p:sp>
      <p:pic>
        <p:nvPicPr>
          <p:cNvPr id="4" name="Picture 4" descr="Techpro Education | Online It Courses &amp; Bootcamps">
            <a:extLst>
              <a:ext uri="{FF2B5EF4-FFF2-40B4-BE49-F238E27FC236}">
                <a16:creationId xmlns:a16="http://schemas.microsoft.com/office/drawing/2014/main" id="{E33B55B5-34C1-9987-660E-4BF674EB98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1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5081" y="551941"/>
            <a:ext cx="5754117" cy="5754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C2725C-CB06-63E9-488B-11108EB664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5" y="1825625"/>
            <a:ext cx="7408925" cy="4206383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sz="4000" dirty="0"/>
              <a:t>Git, değişiklikleri kaydeden bir "</a:t>
            </a:r>
            <a:r>
              <a:rPr lang="en-US" sz="4000" b="1" dirty="0">
                <a:highlight>
                  <a:srgbClr val="FFFF00"/>
                </a:highlight>
              </a:rPr>
              <a:t>sürüm kontrol sistemi</a:t>
            </a:r>
            <a:r>
              <a:rPr lang="en-US" sz="4000" dirty="0"/>
              <a:t>” dir.</a:t>
            </a:r>
          </a:p>
          <a:p>
            <a:pPr algn="just"/>
            <a:r>
              <a:rPr lang="en-US" sz="4000" dirty="0"/>
              <a:t>Git, dağıtık bir yapıya sahiptir. Bu, her kullanıcının kendi </a:t>
            </a:r>
            <a:r>
              <a:rPr lang="en-US" sz="4000" dirty="0">
                <a:highlight>
                  <a:srgbClr val="00FF00"/>
                </a:highlight>
              </a:rPr>
              <a:t>yerel kopyasının </a:t>
            </a:r>
            <a:r>
              <a:rPr lang="en-US" sz="4000" dirty="0"/>
              <a:t>olduğu anlamına gelir. Bu şekilde, </a:t>
            </a:r>
            <a:r>
              <a:rPr lang="en-US" sz="4000" b="1" dirty="0">
                <a:highlight>
                  <a:srgbClr val="FFFF00"/>
                </a:highlight>
              </a:rPr>
              <a:t>çevrimdışı</a:t>
            </a:r>
            <a:r>
              <a:rPr lang="en-US" sz="4000" dirty="0"/>
              <a:t> çalışabilirsiniz ve değişiklikleri yerel olarak kaydedebilirsiniz.</a:t>
            </a:r>
            <a:endParaRPr lang="en-TR" sz="4000" dirty="0"/>
          </a:p>
        </p:txBody>
      </p:sp>
      <p:pic>
        <p:nvPicPr>
          <p:cNvPr id="2050" name="Picture 2" descr="Git Nedir? Git Neden Kullanılmalı? | Webmaster.Kitchen">
            <a:extLst>
              <a:ext uri="{FF2B5EF4-FFF2-40B4-BE49-F238E27FC236}">
                <a16:creationId xmlns:a16="http://schemas.microsoft.com/office/drawing/2014/main" id="{F66C6A81-B814-96F2-A45F-6932488AAA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8150" y="2471282"/>
            <a:ext cx="3988435" cy="1915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4915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DCCED-E2F4-5AF6-37CF-35D1887C6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b="1" dirty="0"/>
              <a:t>Git nedir?</a:t>
            </a:r>
          </a:p>
        </p:txBody>
      </p:sp>
      <p:pic>
        <p:nvPicPr>
          <p:cNvPr id="4" name="Picture 4" descr="Techpro Education | Online It Courses &amp; Bootcamps">
            <a:extLst>
              <a:ext uri="{FF2B5EF4-FFF2-40B4-BE49-F238E27FC236}">
                <a16:creationId xmlns:a16="http://schemas.microsoft.com/office/drawing/2014/main" id="{E33B55B5-34C1-9987-660E-4BF674EB98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1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5081" y="551941"/>
            <a:ext cx="5754117" cy="5754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C2725C-CB06-63E9-488B-11108EB664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5" y="1825625"/>
            <a:ext cx="7199375" cy="4206383"/>
          </a:xfrm>
        </p:spPr>
        <p:txBody>
          <a:bodyPr>
            <a:normAutofit fontScale="70000" lnSpcReduction="20000"/>
          </a:bodyPr>
          <a:lstStyle/>
          <a:p>
            <a:pPr algn="just"/>
            <a:r>
              <a:rPr lang="en-US" sz="4000" dirty="0">
                <a:solidFill>
                  <a:srgbClr val="C00000"/>
                </a:solidFill>
              </a:rPr>
              <a:t>Git, komut satırı üzerinden çalışır. </a:t>
            </a:r>
          </a:p>
          <a:p>
            <a:pPr lvl="1" algn="just"/>
            <a:r>
              <a:rPr lang="en-US" sz="4000" dirty="0"/>
              <a:t>Temel komutlar ve kısayollar öğrenildikten sonra, projelerinizin sürüm kontrolünü etkili bir şekilde git depolarınız(</a:t>
            </a:r>
            <a:r>
              <a:rPr lang="en-US" sz="4000" b="1" dirty="0">
                <a:solidFill>
                  <a:schemeClr val="tx1"/>
                </a:solidFill>
                <a:highlight>
                  <a:srgbClr val="FFFF00"/>
                </a:highlight>
              </a:rPr>
              <a:t>repository || repo</a:t>
            </a:r>
            <a:r>
              <a:rPr lang="en-US" sz="4000" dirty="0"/>
              <a:t>) olarak yönetebilirsiniz. </a:t>
            </a:r>
          </a:p>
          <a:p>
            <a:pPr lvl="1" algn="just"/>
            <a:endParaRPr lang="en-US" sz="3800" dirty="0"/>
          </a:p>
          <a:p>
            <a:pPr algn="just"/>
            <a:r>
              <a:rPr lang="en-US" sz="4000" dirty="0">
                <a:solidFill>
                  <a:srgbClr val="C00000"/>
                </a:solidFill>
              </a:rPr>
              <a:t>Git, proje dosyalarınızın farklı sürümlerini ve değişikliklerini dallar (</a:t>
            </a:r>
            <a:r>
              <a:rPr lang="en-US" sz="4000" b="1" dirty="0">
                <a:solidFill>
                  <a:schemeClr val="bg1"/>
                </a:solidFill>
                <a:highlight>
                  <a:srgbClr val="FF00FF"/>
                </a:highlight>
              </a:rPr>
              <a:t>branch</a:t>
            </a:r>
            <a:r>
              <a:rPr lang="en-US" sz="4000" dirty="0">
                <a:solidFill>
                  <a:srgbClr val="C00000"/>
                </a:solidFill>
              </a:rPr>
              <a:t>) yönetebilirsiniz. </a:t>
            </a:r>
          </a:p>
          <a:p>
            <a:pPr lvl="1" algn="just"/>
            <a:r>
              <a:rPr lang="en-US" sz="3700" dirty="0"/>
              <a:t>Her değişiklik bir "</a:t>
            </a:r>
            <a:r>
              <a:rPr lang="en-US" sz="3700" b="1" dirty="0">
                <a:highlight>
                  <a:srgbClr val="00FF00"/>
                </a:highlight>
              </a:rPr>
              <a:t>commit</a:t>
            </a:r>
            <a:r>
              <a:rPr lang="en-US" sz="3700" dirty="0"/>
              <a:t>" olarak adlandırılır ve benzersiz bir kimlik (</a:t>
            </a:r>
            <a:r>
              <a:rPr lang="en-US" sz="3700" b="1" dirty="0">
                <a:highlight>
                  <a:srgbClr val="FFFF00"/>
                </a:highlight>
              </a:rPr>
              <a:t>hash</a:t>
            </a:r>
            <a:r>
              <a:rPr lang="en-US" sz="3700" dirty="0"/>
              <a:t>) ile tanımlanır.</a:t>
            </a:r>
          </a:p>
          <a:p>
            <a:pPr algn="just"/>
            <a:endParaRPr lang="en-US" sz="4000" dirty="0">
              <a:solidFill>
                <a:srgbClr val="C00000"/>
              </a:solidFill>
            </a:endParaRPr>
          </a:p>
        </p:txBody>
      </p:sp>
      <p:pic>
        <p:nvPicPr>
          <p:cNvPr id="1028" name="Picture 4" descr="What is Git: Features, Command and Workflow in Git [Updated]">
            <a:extLst>
              <a:ext uri="{FF2B5EF4-FFF2-40B4-BE49-F238E27FC236}">
                <a16:creationId xmlns:a16="http://schemas.microsoft.com/office/drawing/2014/main" id="{FEE4CEA1-4219-7C77-EB29-49201451A0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0002" y="2305049"/>
            <a:ext cx="3752850" cy="2247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0824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DCCED-E2F4-5AF6-37CF-35D1887C6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b="1" dirty="0"/>
              <a:t>Git Kurulumu</a:t>
            </a:r>
          </a:p>
        </p:txBody>
      </p:sp>
      <p:pic>
        <p:nvPicPr>
          <p:cNvPr id="4" name="Picture 4" descr="Techpro Education | Online It Courses &amp; Bootcamps">
            <a:extLst>
              <a:ext uri="{FF2B5EF4-FFF2-40B4-BE49-F238E27FC236}">
                <a16:creationId xmlns:a16="http://schemas.microsoft.com/office/drawing/2014/main" id="{E33B55B5-34C1-9987-660E-4BF674EB98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1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5081" y="551941"/>
            <a:ext cx="5754117" cy="5754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utoShape 2">
            <a:extLst>
              <a:ext uri="{FF2B5EF4-FFF2-40B4-BE49-F238E27FC236}">
                <a16:creationId xmlns:a16="http://schemas.microsoft.com/office/drawing/2014/main" id="{88280B46-2E3B-CD5E-BE78-B8DA5334B6C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TR"/>
          </a:p>
        </p:txBody>
      </p:sp>
      <p:pic>
        <p:nvPicPr>
          <p:cNvPr id="3084" name="Picture 12" descr="Jual Logo Apple untuk Macbook - 3M Clear Matte - Jakarta Barat -  Warungkomplit | Tokopedia">
            <a:extLst>
              <a:ext uri="{FF2B5EF4-FFF2-40B4-BE49-F238E27FC236}">
                <a16:creationId xmlns:a16="http://schemas.microsoft.com/office/drawing/2014/main" id="{497C0734-5E5D-8A6B-973B-B29828F15B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443" y="1135154"/>
            <a:ext cx="1947160" cy="1944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>
            <a:extLst>
              <a:ext uri="{FF2B5EF4-FFF2-40B4-BE49-F238E27FC236}">
                <a16:creationId xmlns:a16="http://schemas.microsoft.com/office/drawing/2014/main" id="{FE57CFA2-CB30-CC3E-1B59-27D2846F5E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1631" y="1370962"/>
            <a:ext cx="1814319" cy="1814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8ADBFB7-3E23-29E9-F6AA-902B5705C408}"/>
              </a:ext>
            </a:extLst>
          </p:cNvPr>
          <p:cNvSpPr txBox="1"/>
          <p:nvPr/>
        </p:nvSpPr>
        <p:spPr>
          <a:xfrm>
            <a:off x="3752778" y="2840196"/>
            <a:ext cx="499123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 dirty="0">
                <a:solidFill>
                  <a:srgbClr val="C00000"/>
                </a:solidFill>
              </a:rPr>
              <a:t>Kurulum Linki</a:t>
            </a:r>
          </a:p>
          <a:p>
            <a:pPr algn="ctr"/>
            <a:r>
              <a:rPr lang="en-US" sz="4400" b="1" dirty="0">
                <a:solidFill>
                  <a:schemeClr val="tx2"/>
                </a:solidFill>
              </a:rPr>
              <a:t>https://git-scm.com/</a:t>
            </a:r>
            <a:endParaRPr lang="en-TR" sz="4400" b="1" dirty="0">
              <a:solidFill>
                <a:schemeClr val="tx2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67E1A92-32DF-7FD2-23D9-789A96470225}"/>
              </a:ext>
            </a:extLst>
          </p:cNvPr>
          <p:cNvSpPr txBox="1"/>
          <p:nvPr/>
        </p:nvSpPr>
        <p:spPr>
          <a:xfrm>
            <a:off x="2017370" y="4705221"/>
            <a:ext cx="846206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 dirty="0">
                <a:solidFill>
                  <a:srgbClr val="C00000"/>
                </a:solidFill>
              </a:rPr>
              <a:t>Terminalde Kurulum Sonrası Kontrol</a:t>
            </a:r>
          </a:p>
          <a:p>
            <a:pPr algn="ctr"/>
            <a:r>
              <a:rPr lang="en-US" sz="4400" b="1" dirty="0">
                <a:solidFill>
                  <a:schemeClr val="tx2"/>
                </a:solidFill>
              </a:rPr>
              <a:t>git --version || git -v</a:t>
            </a:r>
            <a:endParaRPr lang="en-TR" sz="4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59094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DCCED-E2F4-5AF6-37CF-35D1887C6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b="1" dirty="0"/>
              <a:t>Git Config</a:t>
            </a:r>
          </a:p>
        </p:txBody>
      </p:sp>
      <p:pic>
        <p:nvPicPr>
          <p:cNvPr id="4" name="Picture 4" descr="Techpro Education | Online It Courses &amp; Bootcamps">
            <a:extLst>
              <a:ext uri="{FF2B5EF4-FFF2-40B4-BE49-F238E27FC236}">
                <a16:creationId xmlns:a16="http://schemas.microsoft.com/office/drawing/2014/main" id="{E33B55B5-34C1-9987-660E-4BF674EB98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1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5081" y="551941"/>
            <a:ext cx="5754117" cy="5754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C2725C-CB06-63E9-488B-11108EB664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5" y="1825625"/>
            <a:ext cx="8122269" cy="420638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700" dirty="0">
                <a:solidFill>
                  <a:srgbClr val="C00000"/>
                </a:solidFill>
              </a:rPr>
              <a:t># Kullanıcı Adı ve E-Posta Adresi Yapılandırma </a:t>
            </a:r>
          </a:p>
          <a:p>
            <a:pPr lvl="1"/>
            <a:r>
              <a:rPr lang="en-US" sz="2400" dirty="0"/>
              <a:t>git config --global user.name "John Doe"</a:t>
            </a:r>
          </a:p>
          <a:p>
            <a:pPr lvl="1"/>
            <a:r>
              <a:rPr lang="en-US" sz="2400" dirty="0"/>
              <a:t>git config --global user.email "john.doe@example.com"</a:t>
            </a:r>
          </a:p>
          <a:p>
            <a:pPr marL="457200" lvl="1" indent="0">
              <a:buNone/>
            </a:pPr>
            <a:r>
              <a:rPr lang="en-US" sz="2600" b="1" dirty="0">
                <a:solidFill>
                  <a:schemeClr val="accent4">
                    <a:lumMod val="50000"/>
                  </a:schemeClr>
                </a:solidFill>
              </a:rPr>
              <a:t># Kontrol etmek için komutları değersiz olarak yazınız.</a:t>
            </a:r>
          </a:p>
          <a:p>
            <a:pPr lvl="1"/>
            <a:endParaRPr lang="en-US" sz="2700" dirty="0"/>
          </a:p>
          <a:p>
            <a:pPr marL="0" indent="0">
              <a:buNone/>
            </a:pPr>
            <a:r>
              <a:rPr lang="en-US" sz="2700" dirty="0">
                <a:solidFill>
                  <a:srgbClr val="C00000"/>
                </a:solidFill>
              </a:rPr>
              <a:t># Editör Ayarını Yapılandırma (isteği bağlı)</a:t>
            </a:r>
          </a:p>
          <a:p>
            <a:pPr lvl="1"/>
            <a:r>
              <a:rPr lang="en-US" sz="2400" dirty="0"/>
              <a:t>git config --global core.editor "nano”</a:t>
            </a:r>
          </a:p>
          <a:p>
            <a:pPr lvl="1"/>
            <a:endParaRPr lang="en-US" sz="2700" dirty="0"/>
          </a:p>
          <a:p>
            <a:pPr marL="0" indent="0">
              <a:buNone/>
            </a:pPr>
            <a:r>
              <a:rPr lang="en-US" sz="2700" dirty="0">
                <a:solidFill>
                  <a:srgbClr val="C00000"/>
                </a:solidFill>
              </a:rPr>
              <a:t># Renkli Çıktıları Etkinleştirme </a:t>
            </a:r>
          </a:p>
          <a:p>
            <a:pPr lvl="1"/>
            <a:r>
              <a:rPr lang="en-US" sz="2400" dirty="0"/>
              <a:t>git config --global color.ui true</a:t>
            </a:r>
          </a:p>
        </p:txBody>
      </p:sp>
      <p:pic>
        <p:nvPicPr>
          <p:cNvPr id="4098" name="Picture 2" descr="Git Config">
            <a:extLst>
              <a:ext uri="{FF2B5EF4-FFF2-40B4-BE49-F238E27FC236}">
                <a16:creationId xmlns:a16="http://schemas.microsoft.com/office/drawing/2014/main" id="{83E5E8E6-47BE-EB7E-341C-EA85E4D176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2894" y="2437473"/>
            <a:ext cx="3228481" cy="2982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52776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DCCED-E2F4-5AF6-37CF-35D1887C6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b="1" dirty="0"/>
              <a:t>Git Çalışma Yapısı</a:t>
            </a:r>
          </a:p>
        </p:txBody>
      </p:sp>
      <p:pic>
        <p:nvPicPr>
          <p:cNvPr id="4" name="Picture 4" descr="Techpro Education | Online It Courses &amp; Bootcamps">
            <a:extLst>
              <a:ext uri="{FF2B5EF4-FFF2-40B4-BE49-F238E27FC236}">
                <a16:creationId xmlns:a16="http://schemas.microsoft.com/office/drawing/2014/main" id="{E33B55B5-34C1-9987-660E-4BF674EB98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1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5081" y="551941"/>
            <a:ext cx="5754117" cy="5754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Git Versiyon Kontrol Sistemi. Düşünün bir yazılım takımınız var ve… | by  Yusuf Çakal | Kodcular | Medium">
            <a:extLst>
              <a:ext uri="{FF2B5EF4-FFF2-40B4-BE49-F238E27FC236}">
                <a16:creationId xmlns:a16="http://schemas.microsoft.com/office/drawing/2014/main" id="{4A69B5C8-A44C-DBED-36F5-1F1FF21921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4931" y="1690688"/>
            <a:ext cx="4902137" cy="409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66573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DCCED-E2F4-5AF6-37CF-35D1887C6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b="1" dirty="0"/>
              <a:t>Git Proje Oluşturma</a:t>
            </a:r>
          </a:p>
        </p:txBody>
      </p:sp>
      <p:pic>
        <p:nvPicPr>
          <p:cNvPr id="4" name="Picture 4" descr="Techpro Education | Online It Courses &amp; Bootcamps">
            <a:extLst>
              <a:ext uri="{FF2B5EF4-FFF2-40B4-BE49-F238E27FC236}">
                <a16:creationId xmlns:a16="http://schemas.microsoft.com/office/drawing/2014/main" id="{E33B55B5-34C1-9987-660E-4BF674EB98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1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5081" y="551941"/>
            <a:ext cx="5754117" cy="5754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C2725C-CB06-63E9-488B-11108EB664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5" y="1825625"/>
            <a:ext cx="8122269" cy="4206383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2700" dirty="0">
                <a:solidFill>
                  <a:srgbClr val="C00000"/>
                </a:solidFill>
              </a:rPr>
              <a:t># Dizini Git Deposu Olarak Başlatalım</a:t>
            </a:r>
          </a:p>
          <a:p>
            <a:pPr lvl="1"/>
            <a:r>
              <a:rPr lang="en-US" sz="2400" dirty="0"/>
              <a:t>git init</a:t>
            </a:r>
          </a:p>
          <a:p>
            <a:pPr marL="457200" lvl="1" indent="0">
              <a:buNone/>
            </a:pPr>
            <a:r>
              <a:rPr lang="en-US" sz="2400" b="1" dirty="0">
                <a:solidFill>
                  <a:schemeClr val="accent4">
                    <a:lumMod val="50000"/>
                  </a:schemeClr>
                </a:solidFill>
              </a:rPr>
              <a:t># Kontrol etmek için; terminale “ls –la” yazabilirsiniz.</a:t>
            </a:r>
          </a:p>
          <a:p>
            <a:pPr lvl="1"/>
            <a:endParaRPr lang="en-US" sz="2700" dirty="0"/>
          </a:p>
          <a:p>
            <a:pPr marL="0" indent="0">
              <a:buNone/>
            </a:pPr>
            <a:r>
              <a:rPr lang="en-US" sz="2700" dirty="0">
                <a:solidFill>
                  <a:srgbClr val="C00000"/>
                </a:solidFill>
              </a:rPr>
              <a:t># Bir dosya oluşturup, bu dosyayı depoya ekleyelim</a:t>
            </a:r>
          </a:p>
          <a:p>
            <a:pPr lvl="1"/>
            <a:r>
              <a:rPr lang="en-US" sz="2400" dirty="0"/>
              <a:t>echo ”Merhaba, Git!" &gt; dosyam.txt</a:t>
            </a:r>
          </a:p>
          <a:p>
            <a:pPr marL="457200" lvl="1" indent="0">
              <a:buNone/>
            </a:pPr>
            <a:r>
              <a:rPr lang="en-US" sz="2400" b="1" dirty="0">
                <a:solidFill>
                  <a:schemeClr val="accent4">
                    <a:lumMod val="50000"/>
                  </a:schemeClr>
                </a:solidFill>
              </a:rPr>
              <a:t># Çalışma alanında olduğunuzu kontrol ediniz.</a:t>
            </a:r>
            <a:endParaRPr lang="en-US" sz="2400" dirty="0"/>
          </a:p>
          <a:p>
            <a:pPr lvl="1"/>
            <a:r>
              <a:rPr lang="en-US" sz="2400" dirty="0"/>
              <a:t>git status</a:t>
            </a:r>
          </a:p>
          <a:p>
            <a:pPr lvl="1"/>
            <a:r>
              <a:rPr lang="en-US" sz="2400" dirty="0"/>
              <a:t>git add dosyam.txt</a:t>
            </a:r>
          </a:p>
          <a:p>
            <a:pPr marL="457200" lvl="1" indent="0">
              <a:buNone/>
            </a:pPr>
            <a:r>
              <a:rPr lang="en-US" sz="2400" b="1" dirty="0">
                <a:solidFill>
                  <a:schemeClr val="accent4">
                    <a:lumMod val="50000"/>
                  </a:schemeClr>
                </a:solidFill>
              </a:rPr>
              <a:t># İzleme alanında olduğunuzu kontrol ediniz.</a:t>
            </a:r>
            <a:endParaRPr lang="en-US" sz="2400" dirty="0"/>
          </a:p>
          <a:p>
            <a:pPr lvl="1"/>
            <a:r>
              <a:rPr lang="en-US" sz="2400" dirty="0"/>
              <a:t>git status</a:t>
            </a:r>
          </a:p>
          <a:p>
            <a:pPr lvl="1"/>
            <a:endParaRPr lang="en-US" sz="2700" dirty="0"/>
          </a:p>
          <a:p>
            <a:pPr marL="0" indent="0">
              <a:buNone/>
            </a:pPr>
            <a:r>
              <a:rPr lang="en-US" sz="2700" dirty="0">
                <a:solidFill>
                  <a:srgbClr val="C00000"/>
                </a:solidFill>
              </a:rPr>
              <a:t># Dosyayı depoya ekledik, şimdi bir "commit" oluşturalım </a:t>
            </a:r>
          </a:p>
          <a:p>
            <a:pPr lvl="1"/>
            <a:r>
              <a:rPr lang="en-US" sz="2400" dirty="0"/>
              <a:t>git commit -m ”ilkcommit”</a:t>
            </a:r>
          </a:p>
          <a:p>
            <a:pPr lvl="1"/>
            <a:endParaRPr lang="en-US" sz="2700" dirty="0"/>
          </a:p>
          <a:p>
            <a:pPr marL="0" indent="0">
              <a:buNone/>
            </a:pPr>
            <a:r>
              <a:rPr lang="en-US" sz="2700" dirty="0">
                <a:solidFill>
                  <a:srgbClr val="C00000"/>
                </a:solidFill>
              </a:rPr>
              <a:t># Oluşan Projemizi görüntüleyelim</a:t>
            </a:r>
          </a:p>
          <a:p>
            <a:pPr lvl="1"/>
            <a:r>
              <a:rPr lang="en-US" sz="2400" dirty="0"/>
              <a:t>git log</a:t>
            </a:r>
          </a:p>
          <a:p>
            <a:pPr lvl="1"/>
            <a:endParaRPr lang="en-US" sz="2400" dirty="0"/>
          </a:p>
        </p:txBody>
      </p:sp>
      <p:pic>
        <p:nvPicPr>
          <p:cNvPr id="6146" name="Picture 2" descr="Git — commands you need to git going! | by Dave O'Dea | Medium">
            <a:extLst>
              <a:ext uri="{FF2B5EF4-FFF2-40B4-BE49-F238E27FC236}">
                <a16:creationId xmlns:a16="http://schemas.microsoft.com/office/drawing/2014/main" id="{9AEF0889-AA3D-8AC0-8610-68864DDE4F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9241" y="1839910"/>
            <a:ext cx="5742134" cy="3314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396852"/>
      </p:ext>
    </p:extLst>
  </p:cSld>
  <p:clrMapOvr>
    <a:masterClrMapping/>
  </p:clrMapOvr>
</p:sld>
</file>

<file path=ppt/theme/theme1.xml><?xml version="1.0" encoding="utf-8"?>
<a:theme xmlns:a="http://schemas.openxmlformats.org/drawingml/2006/main" name="OffsetVTI">
  <a:themeElements>
    <a:clrScheme name="Facet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Dante">
      <a:majorFont>
        <a:latin typeface="Dante"/>
        <a:ea typeface=""/>
        <a:cs typeface=""/>
      </a:majorFont>
      <a:minorFont>
        <a:latin typeface="Dan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setVTI" id="{17A3166B-76FF-4669-8F6D-D4251AE158D8}" vid="{4532814A-B5F8-4CFD-BC69-A007D492DA4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{5920BD56-290E-2745-8BDA-334E6347C1C8}tf10001060</Template>
  <TotalTime>2510</TotalTime>
  <Words>1871</Words>
  <Application>Microsoft Macintosh PowerPoint</Application>
  <PresentationFormat>Widescreen</PresentationFormat>
  <Paragraphs>334</Paragraphs>
  <Slides>34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4" baseType="lpstr">
      <vt:lpstr>Arial</vt:lpstr>
      <vt:lpstr>Calibri</vt:lpstr>
      <vt:lpstr>Century Gothic</vt:lpstr>
      <vt:lpstr>Dante</vt:lpstr>
      <vt:lpstr>Dante (Headings)2</vt:lpstr>
      <vt:lpstr>Helvetica Neue Medium</vt:lpstr>
      <vt:lpstr>Montserrat</vt:lpstr>
      <vt:lpstr>Noto Sans</vt:lpstr>
      <vt:lpstr>Wingdings 2</vt:lpstr>
      <vt:lpstr>OffsetVTI</vt:lpstr>
      <vt:lpstr>PowerPoint Presentation</vt:lpstr>
      <vt:lpstr>Git Github</vt:lpstr>
      <vt:lpstr>Bugün ne yapıyoruz?</vt:lpstr>
      <vt:lpstr>Git nedir?</vt:lpstr>
      <vt:lpstr>Git nedir?</vt:lpstr>
      <vt:lpstr>Git Kurulumu</vt:lpstr>
      <vt:lpstr>Git Config</vt:lpstr>
      <vt:lpstr>Git Çalışma Yapısı</vt:lpstr>
      <vt:lpstr>Git Proje Oluşturma</vt:lpstr>
      <vt:lpstr>Git Diff</vt:lpstr>
      <vt:lpstr>Git Checkout</vt:lpstr>
      <vt:lpstr>Git Branch</vt:lpstr>
      <vt:lpstr>Git Merge</vt:lpstr>
      <vt:lpstr>PowerPoint Presentation</vt:lpstr>
      <vt:lpstr>Git Github</vt:lpstr>
      <vt:lpstr>Bugün ne yapıyoruz?</vt:lpstr>
      <vt:lpstr>Checkout Practice</vt:lpstr>
      <vt:lpstr>Branch &amp; Merge Practice</vt:lpstr>
      <vt:lpstr>Github Watch | Star | Fork</vt:lpstr>
      <vt:lpstr>Github Issues</vt:lpstr>
      <vt:lpstr>Github SSH Key &amp; Token Oluşturma</vt:lpstr>
      <vt:lpstr>Github Push</vt:lpstr>
      <vt:lpstr>Github Proje Oluşturma</vt:lpstr>
      <vt:lpstr>Github Clone</vt:lpstr>
      <vt:lpstr>Github Pull</vt:lpstr>
      <vt:lpstr>.gitignore</vt:lpstr>
      <vt:lpstr>PowerPoint Presentation</vt:lpstr>
      <vt:lpstr>Git Github</vt:lpstr>
      <vt:lpstr>Bugün ne yapıyoruz?</vt:lpstr>
      <vt:lpstr>Github Desktop Kurulumu</vt:lpstr>
      <vt:lpstr>Github Readme.md Dosyası Oluşturma</vt:lpstr>
      <vt:lpstr>Github Collabrations Practice</vt:lpstr>
      <vt:lpstr>Github Bonus</vt:lpstr>
      <vt:lpstr>Other Version Control Systems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SDLC Software  Development Life  Cycle</dc:title>
  <dc:creator>Mehmet Sungur</dc:creator>
  <cp:lastModifiedBy>Mehmet Sungur</cp:lastModifiedBy>
  <cp:revision>123</cp:revision>
  <dcterms:created xsi:type="dcterms:W3CDTF">2023-07-02T12:48:45Z</dcterms:created>
  <dcterms:modified xsi:type="dcterms:W3CDTF">2023-07-15T20:40:07Z</dcterms:modified>
</cp:coreProperties>
</file>