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3" r:id="rId15"/>
    <p:sldId id="268"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8D34D0-8DC8-FDC2-B88D-757A345346D2}" name="Mehmet Sungur" initials="MS" userId="S::mehmet.sungur@viennalife.com.tr::64104e0c-411b-4b1e-ac9f-8c976c5d7a6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p:cViewPr varScale="1">
        <p:scale>
          <a:sx n="105" d="100"/>
          <a:sy n="105"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6A955-1F53-C242-810C-E2D982803750}" type="datetimeFigureOut">
              <a:rPr lang="en-TR" smtClean="0"/>
              <a:t>3.07.2023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76A65-8439-B544-9D9A-BA1E71117E1D}" type="slidenum">
              <a:rPr lang="en-TR" smtClean="0"/>
              <a:t>‹#›</a:t>
            </a:fld>
            <a:endParaRPr lang="en-TR"/>
          </a:p>
        </p:txBody>
      </p:sp>
    </p:spTree>
    <p:extLst>
      <p:ext uri="{BB962C8B-B14F-4D97-AF65-F5344CB8AC3E}">
        <p14:creationId xmlns:p14="http://schemas.microsoft.com/office/powerpoint/2010/main" val="130360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Monday, July 3,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93827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Monday, July 3,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2213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Monday, July 3,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9044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Monday, July 3,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5077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Monday, July 3,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4291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Monday, July 3,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2626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Monday, July 3,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753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Monday, July 3,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095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Monday, July 3,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5815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Monday, July 3,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577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Monday, July 3,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3162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Monday, July 3,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9614244"/>
      </p:ext>
    </p:extLst>
  </p:cSld>
  <p:clrMap bg1="lt1" tx1="dk1" bg2="lt2" tx2="dk2" accent1="accent1" accent2="accent2" accent3="accent3" accent4="accent4" accent5="accent5" accent6="accent6" hlink="hlink" folHlink="folHlink"/>
  <p:sldLayoutIdLst>
    <p:sldLayoutId id="2147483972" r:id="rId1"/>
    <p:sldLayoutId id="2147483971" r:id="rId2"/>
    <p:sldLayoutId id="214748397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1. Ders</a:t>
            </a:r>
            <a:br>
              <a:rPr lang="en-US" sz="2800" b="1" dirty="0"/>
            </a:br>
            <a:r>
              <a:rPr lang="en-US" sz="2800" b="1" dirty="0"/>
              <a:t>13.07.2023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1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Commands</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85000" lnSpcReduction="20000"/>
          </a:bodyPr>
          <a:lstStyle/>
          <a:p>
            <a:r>
              <a:rPr lang="tr-TR" sz="4000" dirty="0" err="1"/>
              <a:t>pwd</a:t>
            </a:r>
            <a:r>
              <a:rPr lang="tr-TR" sz="4000" dirty="0"/>
              <a:t> : bulunduğunuz dizini gösterir.</a:t>
            </a:r>
          </a:p>
          <a:p>
            <a:r>
              <a:rPr lang="tr-TR" sz="4000" dirty="0"/>
              <a:t> </a:t>
            </a:r>
            <a:r>
              <a:rPr lang="tr-TR" sz="4000" dirty="0" err="1"/>
              <a:t>ls</a:t>
            </a:r>
            <a:r>
              <a:rPr lang="tr-TR" sz="4000" dirty="0"/>
              <a:t> : Bulunduğunuz dizinin altındaki tüm klasör ve dosyaları gösterir. «-a» tüm dosyaları (Gizle)</a:t>
            </a:r>
          </a:p>
          <a:p>
            <a:r>
              <a:rPr lang="tr-TR" sz="4000" dirty="0" err="1"/>
              <a:t>clear</a:t>
            </a:r>
            <a:r>
              <a:rPr lang="tr-TR" sz="4000" dirty="0"/>
              <a:t> : Terminali temizlemek için kullanılır.</a:t>
            </a:r>
          </a:p>
          <a:p>
            <a:r>
              <a:rPr lang="tr-TR" sz="4000" dirty="0"/>
              <a:t> cd : Herhangi bir klasöre gitmemizi sağlar.</a:t>
            </a:r>
          </a:p>
          <a:p>
            <a:r>
              <a:rPr lang="tr-TR" sz="4000" dirty="0" err="1"/>
              <a:t>mkdir</a:t>
            </a:r>
            <a:r>
              <a:rPr lang="tr-TR" sz="4000" dirty="0"/>
              <a:t> : Bulunduğunuz dizinde bir dizin oluşturmak için kullanılır.</a:t>
            </a:r>
          </a:p>
          <a:p>
            <a:r>
              <a:rPr lang="tr-TR" sz="4000" dirty="0" err="1"/>
              <a:t>touch</a:t>
            </a:r>
            <a:r>
              <a:rPr lang="tr-TR" sz="4000" dirty="0"/>
              <a:t> </a:t>
            </a:r>
            <a:r>
              <a:rPr lang="tr-TR" sz="4000" dirty="0" err="1"/>
              <a:t>a.txt</a:t>
            </a:r>
            <a:r>
              <a:rPr lang="tr-TR" sz="4000" dirty="0"/>
              <a:t> : Dosya oluştur. </a:t>
            </a:r>
          </a:p>
          <a:p>
            <a:endParaRPr lang="tr-TR" sz="4000" dirty="0"/>
          </a:p>
          <a:p>
            <a:endParaRPr lang="en-TR" sz="4000" dirty="0">
              <a:solidFill>
                <a:srgbClr val="C00000"/>
              </a:solidFill>
            </a:endParaRPr>
          </a:p>
        </p:txBody>
      </p:sp>
    </p:spTree>
    <p:extLst>
      <p:ext uri="{BB962C8B-B14F-4D97-AF65-F5344CB8AC3E}">
        <p14:creationId xmlns:p14="http://schemas.microsoft.com/office/powerpoint/2010/main" val="147213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Proje oluşturma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25000" lnSpcReduction="20000"/>
          </a:bodyPr>
          <a:lstStyle/>
          <a:p>
            <a:r>
              <a:rPr lang="tr-TR" sz="3600" dirty="0"/>
              <a:t>git </a:t>
            </a:r>
            <a:r>
              <a:rPr lang="tr-TR" sz="3600" dirty="0" err="1"/>
              <a:t>config</a:t>
            </a:r>
            <a:r>
              <a:rPr lang="tr-TR" sz="3600" dirty="0"/>
              <a:t> --global </a:t>
            </a:r>
            <a:r>
              <a:rPr lang="tr-TR" sz="3600" dirty="0" err="1"/>
              <a:t>user.name</a:t>
            </a:r>
            <a:r>
              <a:rPr lang="tr-TR" sz="3600" dirty="0"/>
              <a:t> «</a:t>
            </a:r>
            <a:r>
              <a:rPr lang="tr-TR" sz="3600" dirty="0" err="1"/>
              <a:t>mehmetsungur</a:t>
            </a:r>
            <a:r>
              <a:rPr lang="tr-TR" sz="3600" dirty="0"/>
              <a:t>»</a:t>
            </a:r>
          </a:p>
          <a:p>
            <a:r>
              <a:rPr lang="tr-TR" sz="3600" dirty="0"/>
              <a:t>git </a:t>
            </a:r>
            <a:r>
              <a:rPr lang="tr-TR" sz="3600" dirty="0" err="1"/>
              <a:t>config</a:t>
            </a:r>
            <a:r>
              <a:rPr lang="tr-TR" sz="3600" dirty="0"/>
              <a:t> --global </a:t>
            </a:r>
            <a:r>
              <a:rPr lang="tr-TR" sz="3600" dirty="0" err="1"/>
              <a:t>user.name</a:t>
            </a:r>
            <a:r>
              <a:rPr lang="tr-TR" sz="3600" dirty="0"/>
              <a:t> </a:t>
            </a:r>
            <a:r>
              <a:rPr lang="tr-TR" sz="3600" dirty="0">
                <a:highlight>
                  <a:srgbClr val="FFFF00"/>
                </a:highlight>
              </a:rPr>
              <a:t>: görün</a:t>
            </a:r>
          </a:p>
          <a:p>
            <a:r>
              <a:rPr lang="tr-TR" sz="3600" dirty="0"/>
              <a:t>git </a:t>
            </a:r>
            <a:r>
              <a:rPr lang="tr-TR" sz="3600" dirty="0" err="1"/>
              <a:t>config</a:t>
            </a:r>
            <a:r>
              <a:rPr lang="tr-TR" sz="3600" dirty="0"/>
              <a:t> --global </a:t>
            </a:r>
            <a:r>
              <a:rPr lang="tr-TR" sz="3600" dirty="0" err="1"/>
              <a:t>user.email</a:t>
            </a:r>
            <a:r>
              <a:rPr lang="tr-TR" sz="3600" dirty="0"/>
              <a:t> «</a:t>
            </a:r>
            <a:r>
              <a:rPr lang="tr-TR" sz="3600" dirty="0" err="1"/>
              <a:t>msungur@gmail.com</a:t>
            </a:r>
            <a:r>
              <a:rPr lang="tr-TR" sz="3600" dirty="0"/>
              <a:t>»</a:t>
            </a:r>
          </a:p>
          <a:p>
            <a:r>
              <a:rPr lang="tr-TR" sz="3600" dirty="0"/>
              <a:t>git </a:t>
            </a:r>
            <a:r>
              <a:rPr lang="tr-TR" sz="3600" dirty="0" err="1"/>
              <a:t>config</a:t>
            </a:r>
            <a:r>
              <a:rPr lang="tr-TR" sz="3600" dirty="0"/>
              <a:t> --global </a:t>
            </a:r>
            <a:r>
              <a:rPr lang="tr-TR" sz="3600" dirty="0" err="1"/>
              <a:t>user.email</a:t>
            </a:r>
            <a:r>
              <a:rPr lang="tr-TR" sz="3600" dirty="0"/>
              <a:t> </a:t>
            </a:r>
            <a:r>
              <a:rPr lang="tr-TR" sz="3600" dirty="0">
                <a:highlight>
                  <a:srgbClr val="FFFF00"/>
                </a:highlight>
              </a:rPr>
              <a:t>: görün</a:t>
            </a:r>
          </a:p>
          <a:p>
            <a:r>
              <a:rPr lang="tr-TR" sz="3600" dirty="0" err="1"/>
              <a:t>Clear</a:t>
            </a:r>
            <a:endParaRPr lang="tr-TR" sz="3600" dirty="0"/>
          </a:p>
          <a:p>
            <a:r>
              <a:rPr lang="tr-TR" sz="3600" dirty="0"/>
              <a:t>git </a:t>
            </a:r>
            <a:r>
              <a:rPr lang="tr-TR" sz="3600" dirty="0" err="1"/>
              <a:t>init</a:t>
            </a:r>
            <a:r>
              <a:rPr lang="tr-TR" sz="3600" dirty="0"/>
              <a:t> </a:t>
            </a:r>
            <a:r>
              <a:rPr lang="tr-TR" sz="3600" dirty="0">
                <a:highlight>
                  <a:srgbClr val="FFFF00"/>
                </a:highlight>
              </a:rPr>
              <a:t>: Proje oluşturma</a:t>
            </a:r>
          </a:p>
          <a:p>
            <a:r>
              <a:rPr lang="tr-TR" sz="3600" dirty="0"/>
              <a:t>git </a:t>
            </a:r>
            <a:r>
              <a:rPr lang="tr-TR" sz="3600" dirty="0" err="1"/>
              <a:t>status</a:t>
            </a:r>
            <a:r>
              <a:rPr lang="tr-TR" sz="3600" dirty="0"/>
              <a:t> </a:t>
            </a:r>
            <a:r>
              <a:rPr lang="tr-TR" sz="3600" dirty="0">
                <a:highlight>
                  <a:srgbClr val="FFFF00"/>
                </a:highlight>
              </a:rPr>
              <a:t>: Durumu görüntülemek için kullanılır. </a:t>
            </a:r>
            <a:r>
              <a:rPr lang="tr-TR" sz="3600" dirty="0" err="1">
                <a:highlight>
                  <a:srgbClr val="FFFF00"/>
                </a:highlight>
              </a:rPr>
              <a:t>Untracked</a:t>
            </a:r>
            <a:endParaRPr lang="tr-TR" sz="3600" dirty="0">
              <a:highlight>
                <a:srgbClr val="FFFF00"/>
              </a:highlight>
            </a:endParaRPr>
          </a:p>
          <a:p>
            <a:r>
              <a:rPr lang="tr-TR" sz="3600" dirty="0"/>
              <a:t>git </a:t>
            </a:r>
            <a:r>
              <a:rPr lang="tr-TR" sz="3600" dirty="0" err="1"/>
              <a:t>add</a:t>
            </a:r>
            <a:r>
              <a:rPr lang="tr-TR" sz="3600" dirty="0"/>
              <a:t> . </a:t>
            </a:r>
            <a:r>
              <a:rPr lang="tr-TR" sz="3600" dirty="0">
                <a:highlight>
                  <a:srgbClr val="FFFF00"/>
                </a:highlight>
              </a:rPr>
              <a:t>: Denetleme bölgesine geçiş için kullanılır.</a:t>
            </a:r>
          </a:p>
          <a:p>
            <a:r>
              <a:rPr lang="tr-TR" sz="3600" dirty="0"/>
              <a:t>git </a:t>
            </a:r>
            <a:r>
              <a:rPr lang="tr-TR" sz="3600" dirty="0" err="1"/>
              <a:t>commit</a:t>
            </a:r>
            <a:r>
              <a:rPr lang="tr-TR" sz="3600" dirty="0"/>
              <a:t> –m «mesaj1» </a:t>
            </a:r>
            <a:r>
              <a:rPr lang="tr-TR" sz="3600" dirty="0">
                <a:highlight>
                  <a:srgbClr val="FFFF00"/>
                </a:highlight>
              </a:rPr>
              <a:t>: </a:t>
            </a:r>
            <a:r>
              <a:rPr lang="tr-TR" sz="3600" dirty="0" err="1">
                <a:highlight>
                  <a:srgbClr val="FFFF00"/>
                </a:highlight>
              </a:rPr>
              <a:t>Commit</a:t>
            </a:r>
            <a:r>
              <a:rPr lang="tr-TR" sz="3600" dirty="0">
                <a:highlight>
                  <a:srgbClr val="FFFF00"/>
                </a:highlight>
              </a:rPr>
              <a:t> </a:t>
            </a:r>
            <a:r>
              <a:rPr lang="tr-TR" sz="3600" dirty="0" err="1">
                <a:highlight>
                  <a:srgbClr val="FFFF00"/>
                </a:highlight>
              </a:rPr>
              <a:t>area</a:t>
            </a:r>
            <a:r>
              <a:rPr lang="tr-TR" sz="3600" dirty="0">
                <a:highlight>
                  <a:srgbClr val="FFFF00"/>
                </a:highlight>
              </a:rPr>
              <a:t> aktarmak için kullanılır.</a:t>
            </a:r>
          </a:p>
          <a:p>
            <a:r>
              <a:rPr lang="tr-TR" sz="3600" dirty="0"/>
              <a:t>git </a:t>
            </a:r>
            <a:r>
              <a:rPr lang="tr-TR" sz="3600" dirty="0" err="1"/>
              <a:t>status</a:t>
            </a:r>
            <a:endParaRPr lang="tr-TR" sz="3600" dirty="0">
              <a:highlight>
                <a:srgbClr val="FFFF00"/>
              </a:highlight>
            </a:endParaRPr>
          </a:p>
          <a:p>
            <a:r>
              <a:rPr lang="tr-TR" sz="3600" dirty="0">
                <a:highlight>
                  <a:srgbClr val="FFFF00"/>
                </a:highlight>
              </a:rPr>
              <a:t>Dosyada değişiklik yap ve </a:t>
            </a:r>
            <a:r>
              <a:rPr lang="tr-TR" sz="3600" dirty="0" err="1">
                <a:highlight>
                  <a:srgbClr val="FFFF00"/>
                </a:highlight>
              </a:rPr>
              <a:t>working</a:t>
            </a:r>
            <a:r>
              <a:rPr lang="tr-TR" sz="3600" dirty="0">
                <a:highlight>
                  <a:srgbClr val="FFFF00"/>
                </a:highlight>
              </a:rPr>
              <a:t> </a:t>
            </a:r>
            <a:r>
              <a:rPr lang="tr-TR" sz="3600" dirty="0" err="1">
                <a:highlight>
                  <a:srgbClr val="FFFF00"/>
                </a:highlight>
              </a:rPr>
              <a:t>area</a:t>
            </a:r>
            <a:r>
              <a:rPr lang="tr-TR" sz="3600" dirty="0">
                <a:highlight>
                  <a:srgbClr val="FFFF00"/>
                </a:highlight>
              </a:rPr>
              <a:t> olduğunu gör.</a:t>
            </a:r>
          </a:p>
          <a:p>
            <a:r>
              <a:rPr lang="tr-TR" sz="3600" dirty="0"/>
              <a:t>git </a:t>
            </a:r>
            <a:r>
              <a:rPr lang="tr-TR" sz="3600" dirty="0" err="1"/>
              <a:t>commit</a:t>
            </a:r>
            <a:r>
              <a:rPr lang="tr-TR" sz="3600" dirty="0"/>
              <a:t> –m «mesaj2» </a:t>
            </a:r>
            <a:r>
              <a:rPr lang="tr-TR" sz="3600" dirty="0">
                <a:highlight>
                  <a:srgbClr val="FFFF00"/>
                </a:highlight>
              </a:rPr>
              <a:t>: </a:t>
            </a:r>
            <a:r>
              <a:rPr lang="tr-TR" sz="3600" dirty="0" err="1">
                <a:highlight>
                  <a:srgbClr val="FFFF00"/>
                </a:highlight>
              </a:rPr>
              <a:t>Commit</a:t>
            </a:r>
            <a:r>
              <a:rPr lang="tr-TR" sz="3600" dirty="0">
                <a:highlight>
                  <a:srgbClr val="FFFF00"/>
                </a:highlight>
              </a:rPr>
              <a:t> </a:t>
            </a:r>
            <a:r>
              <a:rPr lang="tr-TR" sz="3600" dirty="0" err="1">
                <a:highlight>
                  <a:srgbClr val="FFFF00"/>
                </a:highlight>
              </a:rPr>
              <a:t>area</a:t>
            </a:r>
            <a:r>
              <a:rPr lang="tr-TR" sz="3600" dirty="0">
                <a:highlight>
                  <a:srgbClr val="FFFF00"/>
                </a:highlight>
              </a:rPr>
              <a:t> aktarmak için kullanılır.</a:t>
            </a:r>
          </a:p>
          <a:p>
            <a:r>
              <a:rPr lang="tr-TR" sz="3600" dirty="0"/>
              <a:t>git </a:t>
            </a:r>
            <a:r>
              <a:rPr lang="tr-TR" sz="3600" dirty="0" err="1"/>
              <a:t>status</a:t>
            </a:r>
            <a:endParaRPr lang="tr-TR" sz="3600" dirty="0"/>
          </a:p>
          <a:p>
            <a:r>
              <a:rPr lang="tr-TR" sz="3600" dirty="0"/>
              <a:t>git </a:t>
            </a:r>
            <a:r>
              <a:rPr lang="tr-TR" sz="3600" dirty="0" err="1"/>
              <a:t>commit</a:t>
            </a:r>
            <a:r>
              <a:rPr lang="tr-TR" sz="3600" dirty="0"/>
              <a:t> –a –m «mesaj2» </a:t>
            </a:r>
            <a:r>
              <a:rPr lang="tr-TR" sz="3600" dirty="0">
                <a:highlight>
                  <a:srgbClr val="FFFF00"/>
                </a:highlight>
              </a:rPr>
              <a:t>: Tüm </a:t>
            </a:r>
            <a:r>
              <a:rPr lang="tr-TR" sz="3600" dirty="0" err="1">
                <a:highlight>
                  <a:srgbClr val="FFFF00"/>
                </a:highlight>
              </a:rPr>
              <a:t>commitleri</a:t>
            </a:r>
            <a:r>
              <a:rPr lang="tr-TR" sz="3600" dirty="0">
                <a:highlight>
                  <a:srgbClr val="FFFF00"/>
                </a:highlight>
              </a:rPr>
              <a:t> </a:t>
            </a:r>
            <a:r>
              <a:rPr lang="tr-TR" sz="3600" dirty="0" err="1">
                <a:highlight>
                  <a:srgbClr val="FFFF00"/>
                </a:highlight>
              </a:rPr>
              <a:t>gite</a:t>
            </a:r>
            <a:r>
              <a:rPr lang="tr-TR" sz="3600" dirty="0">
                <a:highlight>
                  <a:srgbClr val="FFFF00"/>
                </a:highlight>
              </a:rPr>
              <a:t> ekler.</a:t>
            </a:r>
          </a:p>
          <a:p>
            <a:r>
              <a:rPr lang="tr-TR" sz="3600" dirty="0"/>
              <a:t>git </a:t>
            </a:r>
            <a:r>
              <a:rPr lang="tr-TR" sz="3600" dirty="0" err="1"/>
              <a:t>status</a:t>
            </a:r>
            <a:endParaRPr lang="tr-TR" sz="3600" dirty="0"/>
          </a:p>
          <a:p>
            <a:r>
              <a:rPr lang="tr-TR" sz="3600" dirty="0" err="1"/>
              <a:t>clear</a:t>
            </a:r>
            <a:endParaRPr lang="tr-TR" sz="3600" dirty="0"/>
          </a:p>
          <a:p>
            <a:r>
              <a:rPr lang="tr-TR" sz="3600" dirty="0"/>
              <a:t>git </a:t>
            </a:r>
            <a:r>
              <a:rPr lang="tr-TR" sz="3600" dirty="0" err="1"/>
              <a:t>log</a:t>
            </a:r>
            <a:r>
              <a:rPr lang="tr-TR" sz="3600" dirty="0">
                <a:highlight>
                  <a:srgbClr val="FFFF00"/>
                </a:highlight>
              </a:rPr>
              <a:t> : </a:t>
            </a:r>
            <a:r>
              <a:rPr lang="tr-TR" sz="3600" dirty="0" err="1">
                <a:highlight>
                  <a:srgbClr val="FFFF00"/>
                </a:highlight>
              </a:rPr>
              <a:t>History</a:t>
            </a:r>
            <a:r>
              <a:rPr lang="tr-TR" sz="3600" dirty="0">
                <a:highlight>
                  <a:srgbClr val="FFFF00"/>
                </a:highlight>
              </a:rPr>
              <a:t>’ i gör.</a:t>
            </a:r>
          </a:p>
          <a:p>
            <a:r>
              <a:rPr lang="tr-TR" sz="3600" dirty="0"/>
              <a:t>git </a:t>
            </a:r>
            <a:r>
              <a:rPr lang="tr-TR" sz="3600" dirty="0" err="1"/>
              <a:t>checkout</a:t>
            </a:r>
            <a:r>
              <a:rPr lang="tr-TR" sz="3600" dirty="0"/>
              <a:t> </a:t>
            </a:r>
            <a:r>
              <a:rPr lang="tr-TR" sz="3600" dirty="0" err="1"/>
              <a:t>ilkcommitid</a:t>
            </a:r>
            <a:r>
              <a:rPr lang="tr-TR" sz="3600" dirty="0"/>
              <a:t> </a:t>
            </a:r>
            <a:r>
              <a:rPr lang="tr-TR" sz="3600" dirty="0">
                <a:highlight>
                  <a:srgbClr val="FFFF00"/>
                </a:highlight>
              </a:rPr>
              <a:t>: </a:t>
            </a:r>
            <a:r>
              <a:rPr lang="tr-TR" sz="3600" dirty="0" err="1">
                <a:highlight>
                  <a:srgbClr val="FFFF00"/>
                </a:highlight>
              </a:rPr>
              <a:t>Commitler</a:t>
            </a:r>
            <a:r>
              <a:rPr lang="tr-TR" sz="3600" dirty="0">
                <a:highlight>
                  <a:srgbClr val="FFFF00"/>
                </a:highlight>
              </a:rPr>
              <a:t> arasında geçiş yapmayı sağlar.</a:t>
            </a:r>
          </a:p>
          <a:p>
            <a:endParaRPr lang="tr-TR" sz="3600" dirty="0">
              <a:highlight>
                <a:srgbClr val="FFFF00"/>
              </a:highlight>
            </a:endParaRPr>
          </a:p>
          <a:p>
            <a:endParaRPr lang="tr-TR" sz="3600" dirty="0">
              <a:highlight>
                <a:srgbClr val="FFFF00"/>
              </a:highlight>
            </a:endParaRPr>
          </a:p>
          <a:p>
            <a:endParaRPr lang="en-TR" sz="3600" dirty="0">
              <a:solidFill>
                <a:srgbClr val="C00000"/>
              </a:solidFill>
            </a:endParaRPr>
          </a:p>
        </p:txBody>
      </p:sp>
    </p:spTree>
    <p:extLst>
      <p:ext uri="{BB962C8B-B14F-4D97-AF65-F5344CB8AC3E}">
        <p14:creationId xmlns:p14="http://schemas.microsoft.com/office/powerpoint/2010/main" val="77817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Bonus</a:t>
            </a:r>
          </a:p>
        </p:txBody>
      </p:sp>
      <p:pic>
        <p:nvPicPr>
          <p:cNvPr id="8" name="Picture 7">
            <a:extLst>
              <a:ext uri="{FF2B5EF4-FFF2-40B4-BE49-F238E27FC236}">
                <a16:creationId xmlns:a16="http://schemas.microsoft.com/office/drawing/2014/main" id="{BFF9A54F-988F-BBAD-1BF2-50A04D06F24C}"/>
              </a:ext>
            </a:extLst>
          </p:cNvPr>
          <p:cNvPicPr>
            <a:picLocks noChangeAspect="1"/>
          </p:cNvPicPr>
          <p:nvPr/>
        </p:nvPicPr>
        <p:blipFill>
          <a:blip r:embed="rId3"/>
          <a:stretch>
            <a:fillRect/>
          </a:stretch>
        </p:blipFill>
        <p:spPr>
          <a:xfrm>
            <a:off x="2467626" y="1503872"/>
            <a:ext cx="8126776" cy="4802186"/>
          </a:xfrm>
          <a:prstGeom prst="rect">
            <a:avLst/>
          </a:prstGeom>
        </p:spPr>
      </p:pic>
    </p:spTree>
    <p:extLst>
      <p:ext uri="{BB962C8B-B14F-4D97-AF65-F5344CB8AC3E}">
        <p14:creationId xmlns:p14="http://schemas.microsoft.com/office/powerpoint/2010/main" val="258336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Diff</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err="1"/>
              <a:t>Commitler</a:t>
            </a:r>
            <a:r>
              <a:rPr lang="tr-TR" sz="4000" dirty="0"/>
              <a:t> arasındaki fark</a:t>
            </a:r>
          </a:p>
          <a:p>
            <a:r>
              <a:rPr lang="tr-TR" sz="4000" dirty="0">
                <a:solidFill>
                  <a:srgbClr val="C00000"/>
                </a:solidFill>
              </a:rPr>
              <a:t>git </a:t>
            </a:r>
            <a:r>
              <a:rPr lang="tr-TR" sz="4000" dirty="0" err="1">
                <a:solidFill>
                  <a:srgbClr val="C00000"/>
                </a:solidFill>
              </a:rPr>
              <a:t>log</a:t>
            </a:r>
            <a:endParaRPr lang="tr-TR" sz="4000" dirty="0">
              <a:solidFill>
                <a:srgbClr val="C00000"/>
              </a:solidFill>
            </a:endParaRPr>
          </a:p>
          <a:p>
            <a:r>
              <a:rPr lang="tr-TR" sz="4000" dirty="0">
                <a:solidFill>
                  <a:srgbClr val="C00000"/>
                </a:solidFill>
              </a:rPr>
              <a:t>git </a:t>
            </a:r>
            <a:r>
              <a:rPr lang="tr-TR" sz="4000" dirty="0" err="1">
                <a:solidFill>
                  <a:srgbClr val="C00000"/>
                </a:solidFill>
              </a:rPr>
              <a:t>diff</a:t>
            </a:r>
            <a:r>
              <a:rPr lang="tr-TR" sz="4000" dirty="0">
                <a:solidFill>
                  <a:srgbClr val="C00000"/>
                </a:solidFill>
              </a:rPr>
              <a:t> id1 id2</a:t>
            </a:r>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1026" name="Picture 2" descr="Git Merge | Atlassian Git Tutorial">
            <a:extLst>
              <a:ext uri="{FF2B5EF4-FFF2-40B4-BE49-F238E27FC236}">
                <a16:creationId xmlns:a16="http://schemas.microsoft.com/office/drawing/2014/main" id="{45BB7101-410F-D885-F6BE-AA4C0288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088" y="3709559"/>
            <a:ext cx="4297797" cy="22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34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Değişiklikleri Geri Alma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92500" lnSpcReduction="10000"/>
          </a:bodyPr>
          <a:lstStyle/>
          <a:p>
            <a:r>
              <a:rPr lang="tr-TR" sz="4000" dirty="0"/>
              <a:t>Git </a:t>
            </a:r>
            <a:r>
              <a:rPr lang="tr-TR" sz="4000" dirty="0" err="1"/>
              <a:t>init</a:t>
            </a:r>
            <a:endParaRPr lang="tr-TR" sz="4000" dirty="0"/>
          </a:p>
          <a:p>
            <a:r>
              <a:rPr lang="tr-TR" sz="4000" dirty="0"/>
              <a:t>Değişiklik yap</a:t>
            </a:r>
          </a:p>
          <a:p>
            <a:r>
              <a:rPr lang="tr-TR" sz="4000" dirty="0"/>
              <a:t>git </a:t>
            </a:r>
            <a:r>
              <a:rPr lang="tr-TR" sz="4000" dirty="0" err="1"/>
              <a:t>checkout</a:t>
            </a:r>
            <a:r>
              <a:rPr lang="tr-TR" sz="4000" dirty="0"/>
              <a:t> -- dosya : çalışma bölgesinden geri getirme</a:t>
            </a:r>
          </a:p>
          <a:p>
            <a:r>
              <a:rPr lang="en-US" sz="4000" dirty="0">
                <a:solidFill>
                  <a:srgbClr val="C00000"/>
                </a:solidFill>
              </a:rPr>
              <a:t>G</a:t>
            </a:r>
            <a:r>
              <a:rPr lang="en-TR" sz="4000" dirty="0">
                <a:solidFill>
                  <a:srgbClr val="C00000"/>
                </a:solidFill>
              </a:rPr>
              <a:t>it add dosya</a:t>
            </a:r>
          </a:p>
          <a:p>
            <a:r>
              <a:rPr lang="en-US" sz="4000" dirty="0">
                <a:solidFill>
                  <a:srgbClr val="C00000"/>
                </a:solidFill>
              </a:rPr>
              <a:t>G</a:t>
            </a:r>
            <a:r>
              <a:rPr lang="en-TR" sz="4000" dirty="0">
                <a:solidFill>
                  <a:srgbClr val="C00000"/>
                </a:solidFill>
              </a:rPr>
              <a:t>it reset HEAD dosya : Geçiş bölgesinden çalışmaya getirir.</a:t>
            </a:r>
          </a:p>
        </p:txBody>
      </p:sp>
    </p:spTree>
    <p:extLst>
      <p:ext uri="{BB962C8B-B14F-4D97-AF65-F5344CB8AC3E}">
        <p14:creationId xmlns:p14="http://schemas.microsoft.com/office/powerpoint/2010/main" val="396363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Branch &amp; Merge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25000" lnSpcReduction="20000"/>
          </a:bodyPr>
          <a:lstStyle/>
          <a:p>
            <a:r>
              <a:rPr lang="tr-TR" sz="4000" dirty="0"/>
              <a:t>Takım halinde aynı projede çalışabilme</a:t>
            </a:r>
          </a:p>
          <a:p>
            <a:r>
              <a:rPr lang="en-TR" sz="4000" dirty="0">
                <a:solidFill>
                  <a:srgbClr val="C00000"/>
                </a:solidFill>
              </a:rPr>
              <a:t>Yazılım mimarisi üzerinden anlatma</a:t>
            </a:r>
          </a:p>
          <a:p>
            <a:r>
              <a:rPr lang="en-US" sz="4000" dirty="0" err="1">
                <a:solidFill>
                  <a:srgbClr val="C00000"/>
                </a:solidFill>
              </a:rPr>
              <a:t>mkdir</a:t>
            </a:r>
            <a:r>
              <a:rPr lang="en-US" sz="4000" dirty="0">
                <a:solidFill>
                  <a:srgbClr val="C00000"/>
                </a:solidFill>
              </a:rPr>
              <a:t> proje</a:t>
            </a:r>
          </a:p>
          <a:p>
            <a:r>
              <a:rPr lang="en-US" sz="4000" dirty="0">
                <a:solidFill>
                  <a:srgbClr val="C00000"/>
                </a:solidFill>
              </a:rPr>
              <a:t>g</a:t>
            </a:r>
            <a:r>
              <a:rPr lang="en-TR" sz="4000" dirty="0">
                <a:solidFill>
                  <a:srgbClr val="C00000"/>
                </a:solidFill>
              </a:rPr>
              <a:t>it init</a:t>
            </a:r>
          </a:p>
          <a:p>
            <a:r>
              <a:rPr lang="en-US" sz="4000" dirty="0">
                <a:solidFill>
                  <a:srgbClr val="C00000"/>
                </a:solidFill>
              </a:rPr>
              <a:t>g</a:t>
            </a:r>
            <a:r>
              <a:rPr lang="en-TR" sz="4000" dirty="0">
                <a:solidFill>
                  <a:srgbClr val="C00000"/>
                </a:solidFill>
              </a:rPr>
              <a:t>it add .</a:t>
            </a:r>
          </a:p>
          <a:p>
            <a:r>
              <a:rPr lang="en-US" sz="4000" dirty="0">
                <a:solidFill>
                  <a:srgbClr val="C00000"/>
                </a:solidFill>
              </a:rPr>
              <a:t>g</a:t>
            </a:r>
            <a:r>
              <a:rPr lang="en-TR" sz="4000" dirty="0">
                <a:solidFill>
                  <a:srgbClr val="C00000"/>
                </a:solidFill>
              </a:rPr>
              <a:t>it commit –m “update”</a:t>
            </a:r>
          </a:p>
          <a:p>
            <a:r>
              <a:rPr lang="en-US" sz="4000" dirty="0">
                <a:solidFill>
                  <a:srgbClr val="C00000"/>
                </a:solidFill>
              </a:rPr>
              <a:t>g</a:t>
            </a:r>
            <a:r>
              <a:rPr lang="en-TR" sz="4000" dirty="0">
                <a:solidFill>
                  <a:srgbClr val="C00000"/>
                </a:solidFill>
              </a:rPr>
              <a:t>it log</a:t>
            </a:r>
          </a:p>
          <a:p>
            <a:r>
              <a:rPr lang="en-US" sz="4000" dirty="0">
                <a:solidFill>
                  <a:srgbClr val="C00000"/>
                </a:solidFill>
              </a:rPr>
              <a:t>g</a:t>
            </a:r>
            <a:r>
              <a:rPr lang="en-TR" sz="4000" dirty="0">
                <a:solidFill>
                  <a:srgbClr val="C00000"/>
                </a:solidFill>
              </a:rPr>
              <a:t>it branch renk</a:t>
            </a:r>
          </a:p>
          <a:p>
            <a:r>
              <a:rPr lang="en-US" sz="4000" dirty="0">
                <a:solidFill>
                  <a:srgbClr val="C00000"/>
                </a:solidFill>
              </a:rPr>
              <a:t>g</a:t>
            </a:r>
            <a:r>
              <a:rPr lang="en-TR" sz="4000" dirty="0">
                <a:solidFill>
                  <a:srgbClr val="C00000"/>
                </a:solidFill>
              </a:rPr>
              <a:t>it branch : Yanında * olan dal aktif dal</a:t>
            </a:r>
          </a:p>
          <a:p>
            <a:r>
              <a:rPr lang="en-US" sz="4000" dirty="0">
                <a:solidFill>
                  <a:srgbClr val="C00000"/>
                </a:solidFill>
              </a:rPr>
              <a:t>g</a:t>
            </a:r>
            <a:r>
              <a:rPr lang="en-TR" sz="4000" dirty="0">
                <a:solidFill>
                  <a:srgbClr val="C00000"/>
                </a:solidFill>
              </a:rPr>
              <a:t>it checkout renk</a:t>
            </a:r>
          </a:p>
          <a:p>
            <a:r>
              <a:rPr lang="en-US" sz="4000" dirty="0">
                <a:solidFill>
                  <a:srgbClr val="C00000"/>
                </a:solidFill>
              </a:rPr>
              <a:t>g</a:t>
            </a:r>
            <a:r>
              <a:rPr lang="en-TR" sz="4000" dirty="0">
                <a:solidFill>
                  <a:srgbClr val="C00000"/>
                </a:solidFill>
              </a:rPr>
              <a:t>it branch : Değişikliği belirt</a:t>
            </a:r>
          </a:p>
          <a:p>
            <a:r>
              <a:rPr lang="en-TR" sz="4000" dirty="0">
                <a:solidFill>
                  <a:srgbClr val="C00000"/>
                </a:solidFill>
              </a:rPr>
              <a:t>Dosya içerisinde değişiklik yap</a:t>
            </a:r>
          </a:p>
          <a:p>
            <a:r>
              <a:rPr lang="en-US" sz="4000" dirty="0">
                <a:solidFill>
                  <a:srgbClr val="C00000"/>
                </a:solidFill>
              </a:rPr>
              <a:t>g</a:t>
            </a:r>
            <a:r>
              <a:rPr lang="en-TR" sz="4000" dirty="0">
                <a:solidFill>
                  <a:srgbClr val="C00000"/>
                </a:solidFill>
              </a:rPr>
              <a:t>it log : Değişikliği belirt</a:t>
            </a:r>
          </a:p>
          <a:p>
            <a:r>
              <a:rPr lang="en-US" sz="4000" dirty="0">
                <a:solidFill>
                  <a:srgbClr val="C00000"/>
                </a:solidFill>
              </a:rPr>
              <a:t>g</a:t>
            </a:r>
            <a:r>
              <a:rPr lang="en-TR" sz="4000" dirty="0">
                <a:solidFill>
                  <a:srgbClr val="C00000"/>
                </a:solidFill>
              </a:rPr>
              <a:t>it status</a:t>
            </a:r>
          </a:p>
          <a:p>
            <a:r>
              <a:rPr lang="en-US" sz="4000" dirty="0">
                <a:solidFill>
                  <a:srgbClr val="C00000"/>
                </a:solidFill>
              </a:rPr>
              <a:t>g</a:t>
            </a:r>
            <a:r>
              <a:rPr lang="en-TR" sz="4000" dirty="0">
                <a:solidFill>
                  <a:srgbClr val="C00000"/>
                </a:solidFill>
              </a:rPr>
              <a:t>it add .</a:t>
            </a:r>
            <a:endParaRPr lang="en-US" sz="4000" dirty="0">
              <a:solidFill>
                <a:srgbClr val="C00000"/>
              </a:solidFill>
            </a:endParaRPr>
          </a:p>
          <a:p>
            <a:r>
              <a:rPr lang="en-US" sz="4000" dirty="0">
                <a:solidFill>
                  <a:srgbClr val="C00000"/>
                </a:solidFill>
              </a:rPr>
              <a:t>g</a:t>
            </a:r>
            <a:r>
              <a:rPr lang="en-TR" sz="4000" dirty="0">
                <a:solidFill>
                  <a:srgbClr val="C00000"/>
                </a:solidFill>
              </a:rPr>
              <a:t>it commit –m “degisti”</a:t>
            </a:r>
          </a:p>
          <a:p>
            <a:r>
              <a:rPr lang="en-US" sz="4000" dirty="0">
                <a:solidFill>
                  <a:srgbClr val="C00000"/>
                </a:solidFill>
              </a:rPr>
              <a:t>g</a:t>
            </a:r>
            <a:r>
              <a:rPr lang="en-TR" sz="4000" dirty="0">
                <a:solidFill>
                  <a:srgbClr val="C00000"/>
                </a:solidFill>
              </a:rPr>
              <a:t>it log : Commit eklemeyi göster</a:t>
            </a:r>
          </a:p>
          <a:p>
            <a:r>
              <a:rPr lang="en-US" sz="4000" dirty="0">
                <a:solidFill>
                  <a:srgbClr val="C00000"/>
                </a:solidFill>
              </a:rPr>
              <a:t>g</a:t>
            </a:r>
            <a:r>
              <a:rPr lang="en-TR" sz="4000" dirty="0">
                <a:solidFill>
                  <a:srgbClr val="C00000"/>
                </a:solidFill>
              </a:rPr>
              <a:t>it checkout master</a:t>
            </a:r>
          </a:p>
          <a:p>
            <a:r>
              <a:rPr lang="en-US" sz="4000" dirty="0">
                <a:solidFill>
                  <a:srgbClr val="C00000"/>
                </a:solidFill>
              </a:rPr>
              <a:t>g</a:t>
            </a:r>
            <a:r>
              <a:rPr lang="en-TR" sz="4000" dirty="0">
                <a:solidFill>
                  <a:srgbClr val="C00000"/>
                </a:solidFill>
              </a:rPr>
              <a:t>it merge renk : Merge işlemi yapılır.</a:t>
            </a: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1026" name="Picture 2" descr="Git Merge | Atlassian Git Tutorial">
            <a:extLst>
              <a:ext uri="{FF2B5EF4-FFF2-40B4-BE49-F238E27FC236}">
                <a16:creationId xmlns:a16="http://schemas.microsoft.com/office/drawing/2014/main" id="{45BB7101-410F-D885-F6BE-AA4C0288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088" y="3709559"/>
            <a:ext cx="4297797" cy="22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9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.gitignore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70000" lnSpcReduction="20000"/>
          </a:bodyPr>
          <a:lstStyle/>
          <a:p>
            <a:r>
              <a:rPr lang="en-US" sz="4000" dirty="0">
                <a:solidFill>
                  <a:srgbClr val="C00000"/>
                </a:solidFill>
              </a:rPr>
              <a:t>G</a:t>
            </a:r>
            <a:r>
              <a:rPr lang="en-TR" sz="4000" dirty="0">
                <a:solidFill>
                  <a:srgbClr val="C00000"/>
                </a:solidFill>
              </a:rPr>
              <a:t>it tarafından takip edilmesini istemediğiniz durumlarda kullanılır.</a:t>
            </a:r>
          </a:p>
          <a:p>
            <a:r>
              <a:rPr lang="en-US" sz="4000" dirty="0">
                <a:solidFill>
                  <a:srgbClr val="C00000"/>
                </a:solidFill>
              </a:rPr>
              <a:t>c</a:t>
            </a:r>
            <a:r>
              <a:rPr lang="en-TR" sz="4000" dirty="0">
                <a:solidFill>
                  <a:srgbClr val="C00000"/>
                </a:solidFill>
              </a:rPr>
              <a:t>at &gt;&gt; .gitignore</a:t>
            </a:r>
          </a:p>
          <a:p>
            <a:pPr lvl="1"/>
            <a:r>
              <a:rPr lang="en-US" sz="3800" dirty="0" err="1">
                <a:solidFill>
                  <a:srgbClr val="C00000"/>
                </a:solidFill>
              </a:rPr>
              <a:t>new.txt</a:t>
            </a:r>
            <a:endParaRPr lang="en-US" sz="3800" dirty="0">
              <a:solidFill>
                <a:srgbClr val="C00000"/>
              </a:solidFill>
            </a:endParaRPr>
          </a:p>
          <a:p>
            <a:pPr lvl="1"/>
            <a:r>
              <a:rPr lang="en-US" sz="3800" dirty="0">
                <a:solidFill>
                  <a:srgbClr val="C00000"/>
                </a:solidFill>
              </a:rPr>
              <a:t>doc/*</a:t>
            </a:r>
          </a:p>
          <a:p>
            <a:pPr lvl="1"/>
            <a:r>
              <a:rPr lang="en-US" sz="3800" dirty="0">
                <a:solidFill>
                  <a:srgbClr val="C00000"/>
                </a:solidFill>
              </a:rPr>
              <a:t>*.txt</a:t>
            </a:r>
          </a:p>
          <a:p>
            <a:pPr lvl="1"/>
            <a:r>
              <a:rPr lang="en-US" sz="3800" dirty="0">
                <a:solidFill>
                  <a:srgbClr val="C00000"/>
                </a:solidFill>
              </a:rPr>
              <a:t>**.txt</a:t>
            </a:r>
          </a:p>
          <a:p>
            <a:r>
              <a:rPr lang="en-US" sz="4000" dirty="0">
                <a:solidFill>
                  <a:srgbClr val="C00000"/>
                </a:solidFill>
              </a:rPr>
              <a:t>g</a:t>
            </a:r>
            <a:r>
              <a:rPr lang="en-TR" sz="4000" dirty="0">
                <a:solidFill>
                  <a:srgbClr val="C00000"/>
                </a:solidFill>
              </a:rPr>
              <a:t>it add .</a:t>
            </a:r>
          </a:p>
          <a:p>
            <a:r>
              <a:rPr lang="en-US" sz="4000" dirty="0">
                <a:solidFill>
                  <a:srgbClr val="C00000"/>
                </a:solidFill>
              </a:rPr>
              <a:t>g</a:t>
            </a:r>
            <a:r>
              <a:rPr lang="en-TR" sz="4000" dirty="0">
                <a:solidFill>
                  <a:srgbClr val="C00000"/>
                </a:solidFill>
              </a:rPr>
              <a:t>it commit –m “update”</a:t>
            </a:r>
          </a:p>
          <a:p>
            <a:r>
              <a:rPr lang="en-US" sz="4000" dirty="0">
                <a:solidFill>
                  <a:srgbClr val="C00000"/>
                </a:solidFill>
              </a:rPr>
              <a:t>g</a:t>
            </a:r>
            <a:r>
              <a:rPr lang="en-TR" sz="4000" dirty="0">
                <a:solidFill>
                  <a:srgbClr val="C00000"/>
                </a:solidFill>
              </a:rPr>
              <a:t>it push</a:t>
            </a:r>
          </a:p>
        </p:txBody>
      </p:sp>
    </p:spTree>
    <p:extLst>
      <p:ext uri="{BB962C8B-B14F-4D97-AF65-F5344CB8AC3E}">
        <p14:creationId xmlns:p14="http://schemas.microsoft.com/office/powerpoint/2010/main" val="56317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Yararlı Linkler</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err="1">
                <a:solidFill>
                  <a:srgbClr val="C00000"/>
                </a:solidFill>
              </a:rPr>
              <a:t>Github.com</a:t>
            </a:r>
            <a:r>
              <a:rPr lang="tr-TR" sz="4000" dirty="0">
                <a:solidFill>
                  <a:srgbClr val="C00000"/>
                </a:solidFill>
              </a:rPr>
              <a:t> -&gt; </a:t>
            </a:r>
            <a:r>
              <a:rPr lang="tr-TR" sz="4000" dirty="0" err="1">
                <a:solidFill>
                  <a:srgbClr val="C00000"/>
                </a:solidFill>
              </a:rPr>
              <a:t>Github.dev</a:t>
            </a:r>
            <a:endParaRPr lang="tr-TR" sz="4000" dirty="0">
              <a:solidFill>
                <a:srgbClr val="C00000"/>
              </a:solidFill>
            </a:endParaRPr>
          </a:p>
          <a:p>
            <a:r>
              <a:rPr lang="tr-TR" sz="4000" dirty="0">
                <a:solidFill>
                  <a:srgbClr val="C00000"/>
                </a:solidFill>
              </a:rPr>
              <a:t>Arama çubuğuna </a:t>
            </a:r>
            <a:br>
              <a:rPr lang="tr-TR" sz="4000" dirty="0">
                <a:solidFill>
                  <a:srgbClr val="C00000"/>
                </a:solidFill>
              </a:rPr>
            </a:br>
            <a:r>
              <a:rPr lang="tr-TR" sz="4000" dirty="0" err="1">
                <a:solidFill>
                  <a:srgbClr val="C00000"/>
                </a:solidFill>
              </a:rPr>
              <a:t>awesome-cybersecurity</a:t>
            </a:r>
            <a:r>
              <a:rPr lang="tr-TR" sz="4000" dirty="0">
                <a:solidFill>
                  <a:srgbClr val="C00000"/>
                </a:solidFill>
              </a:rPr>
              <a:t> | </a:t>
            </a:r>
            <a:r>
              <a:rPr lang="tr-TR" sz="4000" dirty="0" err="1">
                <a:solidFill>
                  <a:srgbClr val="C00000"/>
                </a:solidFill>
              </a:rPr>
              <a:t>awesome-devops</a:t>
            </a:r>
            <a:endParaRPr lang="tr-TR" sz="4000" dirty="0">
              <a:solidFill>
                <a:srgbClr val="C00000"/>
              </a:solidFill>
            </a:endParaRPr>
          </a:p>
          <a:p>
            <a:r>
              <a:rPr lang="tr-TR" sz="4000" dirty="0" err="1">
                <a:solidFill>
                  <a:srgbClr val="C00000"/>
                </a:solidFill>
              </a:rPr>
              <a:t>Readme</a:t>
            </a:r>
            <a:r>
              <a:rPr lang="tr-TR" sz="4000" dirty="0">
                <a:solidFill>
                  <a:srgbClr val="C00000"/>
                </a:solidFill>
              </a:rPr>
              <a:t> </a:t>
            </a:r>
            <a:r>
              <a:rPr lang="tr-TR" sz="4000" dirty="0" err="1">
                <a:solidFill>
                  <a:srgbClr val="C00000"/>
                </a:solidFill>
              </a:rPr>
              <a:t>Generator</a:t>
            </a:r>
            <a:endParaRPr lang="tr-TR" sz="4000" dirty="0">
              <a:solidFill>
                <a:srgbClr val="C00000"/>
              </a:solidFill>
            </a:endParaRP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spTree>
    <p:extLst>
      <p:ext uri="{BB962C8B-B14F-4D97-AF65-F5344CB8AC3E}">
        <p14:creationId xmlns:p14="http://schemas.microsoft.com/office/powerpoint/2010/main" val="312974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Other Version Control Systems</a:t>
            </a: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5122" name="Picture 2" descr="Press kit | GitLab">
            <a:extLst>
              <a:ext uri="{FF2B5EF4-FFF2-40B4-BE49-F238E27FC236}">
                <a16:creationId xmlns:a16="http://schemas.microsoft.com/office/drawing/2014/main" id="{CFDB47D3-42FB-5C49-F4F1-AA2B862F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776" y="1988070"/>
            <a:ext cx="3917283" cy="8567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wnload Bitbucket Logo in SVG Vector or PNG File Format ...">
            <a:extLst>
              <a:ext uri="{FF2B5EF4-FFF2-40B4-BE49-F238E27FC236}">
                <a16:creationId xmlns:a16="http://schemas.microsoft.com/office/drawing/2014/main" id="{829E67F4-7F80-8B9C-5528-5E2D2B816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41" y="2165858"/>
            <a:ext cx="6210300"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1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a:t>
            </a:r>
            <a:r>
              <a:rPr lang="en-US" b="1" dirty="0" err="1"/>
              <a:t>ve</a:t>
            </a:r>
            <a:r>
              <a:rPr lang="en-US" b="1" dirty="0"/>
              <a:t> GitHub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yazılım geliştirme süreçlerinde sıkça kullanılan, dağıtılmış bir sürüm kontrol sistemi ve bu sistemle entegre çalışan bir bulut tabanlı hizmettir.</a:t>
            </a:r>
          </a:p>
          <a:p>
            <a:r>
              <a:rPr lang="tr-TR" sz="4000" dirty="0"/>
              <a:t>**Git:** Git, </a:t>
            </a:r>
            <a:r>
              <a:rPr lang="tr-TR" sz="4000" dirty="0" err="1"/>
              <a:t>Linus</a:t>
            </a:r>
            <a:r>
              <a:rPr lang="tr-TR" sz="4000" dirty="0"/>
              <a:t> </a:t>
            </a:r>
            <a:r>
              <a:rPr lang="tr-TR" sz="4000" dirty="0" err="1"/>
              <a:t>Torvalds</a:t>
            </a:r>
            <a:r>
              <a:rPr lang="tr-TR" sz="4000" dirty="0"/>
              <a:t> tarafından geliştirilen ve özgür ve açık kaynaklı bir dağıtılmış sürüm kontrol sistemi olarak bilinir. Sürüm kontrol sistemi, yazılım projesinde yapılan değişiklikleri takip etmek, geçmişteki sürümlere geri dönmek, farklı geliştiricilerin aynı projede çalışmasını yönetmek gibi işlemleri kolaylaştırır. Git, hızlı, verimli ve güçlü bir yapıya sahiptir ve hem küçük hem de büyük ölçekli projelerde kullanılabilir.</a:t>
            </a:r>
          </a:p>
          <a:p>
            <a:r>
              <a:rPr lang="tr-TR" sz="4000" dirty="0" err="1"/>
              <a:t>Git'in</a:t>
            </a:r>
            <a:r>
              <a:rPr lang="tr-TR" sz="4000" dirty="0"/>
              <a:t> bazı önemli özellikleri şunlardır:</a:t>
            </a:r>
          </a:p>
          <a:p>
            <a:r>
              <a:rPr lang="tr-TR" sz="4000" dirty="0"/>
              <a:t>- Dağıtılmış yapısı: Her geliştirici, tam bir Git deposuna sahip olur ve değişiklikleri yerel olarak takip edebilir.</a:t>
            </a:r>
          </a:p>
          <a:p>
            <a:r>
              <a:rPr lang="tr-TR" sz="4000" dirty="0"/>
              <a:t>- Hızlı ve verimli işlemler: Git, yapılan değişiklikleri hızlı bir şekilde işler ve verimli bir şekilde depolar.</a:t>
            </a:r>
          </a:p>
          <a:p>
            <a:r>
              <a:rPr lang="tr-TR" sz="4000" dirty="0"/>
              <a:t>- Güçlü dal yönetimi: Geliştiriciler, farklı dallar oluşturarak değişiklikleri izole edebilir ve daha sonra birleştirme yapabilir.</a:t>
            </a:r>
          </a:p>
          <a:p>
            <a:r>
              <a:rPr lang="tr-TR" sz="4000" dirty="0"/>
              <a:t>- Kolay geri alma ve geri dönüş: Hatalı değişiklikler veya yanlış yapılandırmalar olduğunda, Git geçmişe geri dönme ve değişiklikleri geri alma imkanı sunar.</a:t>
            </a:r>
          </a:p>
          <a:p>
            <a:r>
              <a:rPr lang="tr-TR" sz="4000" dirty="0"/>
              <a:t>**</a:t>
            </a:r>
            <a:r>
              <a:rPr lang="tr-TR" sz="4000" dirty="0" err="1"/>
              <a:t>GitHub</a:t>
            </a:r>
            <a:r>
              <a:rPr lang="tr-TR" sz="4000" dirty="0"/>
              <a:t>:** </a:t>
            </a:r>
            <a:r>
              <a:rPr lang="tr-TR" sz="4000" dirty="0" err="1"/>
              <a:t>GitHub</a:t>
            </a:r>
            <a:r>
              <a:rPr lang="tr-TR" sz="4000" dirty="0"/>
              <a:t>, Git tabanlı projelerin barındırıldığı ve işbirliği yapıldığı bir bulut tabanlı platformdur. </a:t>
            </a:r>
            <a:r>
              <a:rPr lang="tr-TR" sz="4000" dirty="0" err="1"/>
              <a:t>GitHub</a:t>
            </a:r>
            <a:r>
              <a:rPr lang="tr-TR" sz="4000" dirty="0"/>
              <a:t>, projelerinizi uzaktan depolayabileceğiniz, paylaşabileceğiniz ve diğer geliştiricilerle işbirliği yapabileceğiniz bir ortam sağlar. </a:t>
            </a:r>
            <a:r>
              <a:rPr lang="tr-TR" sz="4000" dirty="0" err="1"/>
              <a:t>GitHub</a:t>
            </a:r>
            <a:r>
              <a:rPr lang="tr-TR" sz="4000" dirty="0"/>
              <a:t>, web tabanlı bir arayüz sunar ve birçok işlevselliği içerir:</a:t>
            </a:r>
          </a:p>
          <a:p>
            <a:r>
              <a:rPr lang="tr-TR" sz="4000" dirty="0"/>
              <a:t>- Depo yönetimi: Yeni bir depo oluşturma, mevcut bir depoyu kopyalama (</a:t>
            </a:r>
            <a:r>
              <a:rPr lang="tr-TR" sz="4000" dirty="0" err="1"/>
              <a:t>fork</a:t>
            </a:r>
            <a:r>
              <a:rPr lang="tr-TR" sz="4000" dirty="0"/>
              <a:t>), dal oluşturma, birleştirme gibi işlemleri gerçekleştirebilirsiniz.</a:t>
            </a:r>
          </a:p>
          <a:p>
            <a:r>
              <a:rPr lang="tr-TR" sz="4000" dirty="0"/>
              <a:t>- İşbirliği: Diğer geliştiricilerle projelerinizi paylaşabilir, hataları (</a:t>
            </a:r>
            <a:r>
              <a:rPr lang="tr-TR" sz="4000" dirty="0" err="1"/>
              <a:t>issue</a:t>
            </a:r>
            <a:r>
              <a:rPr lang="tr-TR" sz="4000" dirty="0"/>
              <a:t>) takip edebilir, geri bildirimleri alabilir ve </a:t>
            </a:r>
            <a:r>
              <a:rPr lang="tr-TR" sz="4000" dirty="0" err="1"/>
              <a:t>pull</a:t>
            </a:r>
            <a:r>
              <a:rPr lang="tr-TR" sz="4000" dirty="0"/>
              <a:t> </a:t>
            </a:r>
            <a:r>
              <a:rPr lang="tr-TR" sz="4000" dirty="0" err="1"/>
              <a:t>requestlerle</a:t>
            </a:r>
            <a:r>
              <a:rPr lang="tr-TR" sz="4000" dirty="0"/>
              <a:t> diğerlerinden değişiklikler kabul edebilirsiniz.</a:t>
            </a:r>
          </a:p>
          <a:p>
            <a:r>
              <a:rPr lang="tr-TR" sz="4000" dirty="0"/>
              <a:t>- Sürekli Entegrasyon (</a:t>
            </a:r>
            <a:r>
              <a:rPr lang="tr-TR" sz="4000" dirty="0" err="1"/>
              <a:t>Continuous</a:t>
            </a:r>
            <a:r>
              <a:rPr lang="tr-TR" sz="4000" dirty="0"/>
              <a:t> Integration - CI): </a:t>
            </a:r>
            <a:r>
              <a:rPr lang="tr-TR" sz="4000" dirty="0" err="1"/>
              <a:t>GitHub</a:t>
            </a:r>
            <a:r>
              <a:rPr lang="tr-TR" sz="4000" dirty="0"/>
              <a:t> </a:t>
            </a:r>
            <a:r>
              <a:rPr lang="tr-TR" sz="4000" dirty="0" err="1"/>
              <a:t>Actions</a:t>
            </a:r>
            <a:r>
              <a:rPr lang="tr-TR" sz="4000" dirty="0"/>
              <a:t> gibi özelliklerle projenizin sürekli entegrasyonunu sağlayabilir ve otomatik test ve dağıtım süreçleri oluşturabilirsiniz.</a:t>
            </a:r>
          </a:p>
          <a:p>
            <a:r>
              <a:rPr lang="tr-TR" sz="4000" dirty="0"/>
              <a:t>- Belgeleme: </a:t>
            </a:r>
            <a:r>
              <a:rPr lang="tr-TR" sz="4000" dirty="0" err="1"/>
              <a:t>GitHub</a:t>
            </a:r>
            <a:r>
              <a:rPr lang="tr-TR" sz="4000" dirty="0"/>
              <a:t> </a:t>
            </a:r>
            <a:r>
              <a:rPr lang="tr-TR" sz="4000" dirty="0" err="1"/>
              <a:t>Pages</a:t>
            </a:r>
            <a:r>
              <a:rPr lang="tr-TR" sz="4000" dirty="0"/>
              <a:t> ile projenize ait dokümantasyonu barındırabilir ve yayınlayabilirsiniz.</a:t>
            </a:r>
          </a:p>
          <a:p>
            <a:r>
              <a:rPr lang="tr-TR" sz="4000" dirty="0" err="1"/>
              <a:t>GitHub</a:t>
            </a:r>
            <a:r>
              <a:rPr lang="tr-TR" sz="4000" dirty="0"/>
              <a:t>, açık kaynak projeleri için popüler bir platformdur ve birçok geliştirici, kodlarını </a:t>
            </a:r>
            <a:r>
              <a:rPr lang="tr-TR" sz="4000" dirty="0" err="1"/>
              <a:t>GitHub</a:t>
            </a:r>
            <a:r>
              <a:rPr lang="tr-TR" sz="4000" dirty="0"/>
              <a:t> üzerinde paylaşarak işbirliği yapar ve projelerini yönetir. Aynı zamanda, </a:t>
            </a:r>
            <a:r>
              <a:rPr lang="tr-TR" sz="4000" dirty="0" err="1"/>
              <a:t>GitHub</a:t>
            </a:r>
            <a:r>
              <a:rPr lang="tr-TR" sz="4000" dirty="0"/>
              <a:t>, özel projelerinizi de depolayabileceğiniz ve işbirliği yapabileceğiniz bir altyapı sunar.</a:t>
            </a:r>
          </a:p>
          <a:p>
            <a:r>
              <a:rPr lang="tr-TR" sz="4000" dirty="0"/>
              <a:t>Git ve </a:t>
            </a:r>
            <a:r>
              <a:rPr lang="tr-TR" sz="4000" dirty="0" err="1"/>
              <a:t>GitHub</a:t>
            </a:r>
            <a:r>
              <a:rPr lang="tr-TR" sz="4000" dirty="0"/>
              <a:t>, yazılım geliştirme süreçlerinde işbirliğini kolaylaştıran ve projelerinizi daha düzenli ve izlenebilir bir şekilde yönetmenizi sağlayan güçlü araçlardır.</a:t>
            </a:r>
            <a:endParaRPr lang="en-TR" sz="4000" dirty="0">
              <a:solidFill>
                <a:srgbClr val="C00000"/>
              </a:solidFill>
            </a:endParaRPr>
          </a:p>
        </p:txBody>
      </p:sp>
    </p:spTree>
    <p:extLst>
      <p:ext uri="{BB962C8B-B14F-4D97-AF65-F5344CB8AC3E}">
        <p14:creationId xmlns:p14="http://schemas.microsoft.com/office/powerpoint/2010/main" val="218844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yapıyoruz?s</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 nedir?</a:t>
            </a:r>
          </a:p>
          <a:p>
            <a:r>
              <a:rPr lang="tr-TR" sz="4000" dirty="0"/>
              <a:t>Github nedir?</a:t>
            </a:r>
          </a:p>
          <a:p>
            <a:endParaRPr lang="en-TR" sz="4000" dirty="0"/>
          </a:p>
          <a:p>
            <a:r>
              <a:rPr lang="en-TR" sz="4000" dirty="0">
                <a:solidFill>
                  <a:srgbClr val="C00000"/>
                </a:solidFill>
              </a:rPr>
              <a:t>Kahoot</a:t>
            </a:r>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Neden</a:t>
            </a:r>
            <a:r>
              <a:rPr lang="en-US" b="1" dirty="0"/>
              <a:t> Git </a:t>
            </a:r>
            <a:r>
              <a:rPr lang="en-US" b="1" dirty="0" err="1"/>
              <a:t>ve</a:t>
            </a:r>
            <a:r>
              <a:rPr lang="en-US" b="1" dirty="0"/>
              <a:t> GitHub </a:t>
            </a:r>
            <a:r>
              <a:rPr lang="en-US" b="1" dirty="0" err="1"/>
              <a:t>kullanmalıyız</a:t>
            </a:r>
            <a:r>
              <a:rPr lang="en-US" b="1" dirty="0"/>
              <a:t>?</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yazılım geliştirme süreçlerinde birçok avantaj sağlayan güçlü araçlardır. İşte Git ve </a:t>
            </a:r>
            <a:r>
              <a:rPr lang="tr-TR" sz="4000" dirty="0" err="1"/>
              <a:t>GitHub</a:t>
            </a:r>
            <a:r>
              <a:rPr lang="tr-TR" sz="4000" dirty="0"/>
              <a:t> kullanmanın bazı önemli nedenleri:</a:t>
            </a:r>
          </a:p>
          <a:p>
            <a:r>
              <a:rPr lang="tr-TR" sz="4000" dirty="0"/>
              <a:t>1. **Sürüm Kontrolü:** Git, projenizin tüm sürümlerini ve yapılan değişiklikleri takip ederek sürüm kontrolünü sağlar. Bu sayede hatalı veya istenmeyen değişiklikleri geri alabilir, geçmişteki sürümlere geri dönebilir ve projenin herhangi bir noktasını istediğiniz zaman tekrar oluşturabilirsiniz. Sürüm kontrolü, projenin düzenli ve izlenebilir bir şekilde ilerlemesini sağlar.</a:t>
            </a:r>
          </a:p>
          <a:p>
            <a:r>
              <a:rPr lang="tr-TR" sz="4000" dirty="0"/>
              <a:t>2. **İşbirliği ve Paylaşım:** </a:t>
            </a:r>
            <a:r>
              <a:rPr lang="tr-TR" sz="4000" dirty="0" err="1"/>
              <a:t>GitHub</a:t>
            </a:r>
            <a:r>
              <a:rPr lang="tr-TR" sz="4000" dirty="0"/>
              <a:t>, projelerinizi başkalarıyla paylaşabileceğiniz, işbirliği yapabileceğiniz ve katkıda bulunabilecekleri bir platform sunar. Diğer geliştiricilerle birlikte çalışarak projenizi daha hızlı ve etkili bir şekilde geliştirebilir, geri bildirim alabilir ve kod incelemesi yapabilirsiniz. </a:t>
            </a:r>
            <a:r>
              <a:rPr lang="tr-TR" sz="4000" dirty="0" err="1"/>
              <a:t>GitHub</a:t>
            </a:r>
            <a:r>
              <a:rPr lang="tr-TR" sz="4000" dirty="0"/>
              <a:t>, projenizi daha geniş bir toplulukla paylaşmanızı sağlayarak daha fazla görünürlük ve katılım elde etmenizi sağlar.</a:t>
            </a:r>
          </a:p>
          <a:p>
            <a:r>
              <a:rPr lang="tr-TR" sz="4000" dirty="0"/>
              <a:t>3. **Dallar ve Birleştirmeler:** Git, projenizi farklı dallara ayırmanızı ve değişiklikleri izole etmenizi sağlar. Bu sayede, yeni özellikler veya hataları düzeltmek için ayrı dallar oluşturabilirsiniz. Dallar üzerinde çalışırken ana projenin etkilenmesi önlenir. Daha sonra, farklı dallardaki değişiklikleri birleştirerek ana projeyi güncelleyebilirsiniz.</a:t>
            </a:r>
          </a:p>
          <a:p>
            <a:r>
              <a:rPr lang="tr-TR" sz="4000" dirty="0"/>
              <a:t>4. **Güvenlik ve Yedekleme:** Git, projenizin yerel bir kopyasını tutarak veri kaybını önler. Her geliştirici, tam bir Git deposuna sahip olur ve projenin geçmişi ve değişiklikleri yerel olarak saklanır. Ayrıca, </a:t>
            </a:r>
            <a:r>
              <a:rPr lang="tr-TR" sz="4000" dirty="0" err="1"/>
              <a:t>GitHub</a:t>
            </a:r>
            <a:r>
              <a:rPr lang="tr-TR" sz="4000" dirty="0"/>
              <a:t> gibi bulut tabanlı bir hizmet kullanarak projenizi yedekleyebilir ve çevrimiçi olarak erişebilirsiniz. Bu, veri kaybı riskini en aza indirir ve projenizin güvenliğini sağlar.</a:t>
            </a:r>
          </a:p>
          <a:p>
            <a:r>
              <a:rPr lang="tr-TR" sz="4000" dirty="0"/>
              <a:t>5. **Sürekli Entegrasyon ve Otomatik İşlemler:** </a:t>
            </a:r>
            <a:r>
              <a:rPr lang="tr-TR" sz="4000" dirty="0" err="1"/>
              <a:t>GitHub</a:t>
            </a:r>
            <a:r>
              <a:rPr lang="tr-TR" sz="4000" dirty="0"/>
              <a:t>, sürekli entegrasyon (</a:t>
            </a:r>
            <a:r>
              <a:rPr lang="tr-TR" sz="4000" dirty="0" err="1"/>
              <a:t>continuous</a:t>
            </a:r>
            <a:r>
              <a:rPr lang="tr-TR" sz="4000" dirty="0"/>
              <a:t> </a:t>
            </a:r>
            <a:r>
              <a:rPr lang="tr-TR" sz="4000" dirty="0" err="1"/>
              <a:t>integration</a:t>
            </a:r>
            <a:r>
              <a:rPr lang="tr-TR" sz="4000" dirty="0"/>
              <a:t>) için birçok özelliği destekler. Örneğin, </a:t>
            </a:r>
            <a:r>
              <a:rPr lang="tr-TR" sz="4000" dirty="0" err="1"/>
              <a:t>GitHub</a:t>
            </a:r>
            <a:r>
              <a:rPr lang="tr-TR" sz="4000" dirty="0"/>
              <a:t> </a:t>
            </a:r>
            <a:r>
              <a:rPr lang="tr-TR" sz="4000" dirty="0" err="1"/>
              <a:t>Actions</a:t>
            </a:r>
            <a:r>
              <a:rPr lang="tr-TR" sz="4000" dirty="0"/>
              <a:t> ile otomatik testler, derleme süreçleri, dağıtım işlemleri ve diğer otomatik işlemler oluşturabilirsiniz. Bu sayede, kodunuzun sürekli olarak test edildiğinden ve kalite kontrolünden geçtiğinden emin olabilirsiniz.</a:t>
            </a:r>
          </a:p>
          <a:p>
            <a:r>
              <a:rPr lang="tr-TR" sz="4000" dirty="0"/>
              <a:t>6. **Topluluk Desteği ve Kaynaklar:** Git ve </a:t>
            </a:r>
            <a:r>
              <a:rPr lang="tr-TR" sz="4000" dirty="0" err="1"/>
              <a:t>GitHub</a:t>
            </a:r>
            <a:r>
              <a:rPr lang="tr-TR" sz="4000" dirty="0"/>
              <a:t>, geniş bir</a:t>
            </a:r>
          </a:p>
          <a:p>
            <a:r>
              <a:rPr lang="tr-TR" sz="4000" dirty="0"/>
              <a:t> geliştirici topluluğuna sahiptir. Birçok açık kaynak projenin ve popüler projelerin kaynak kodları </a:t>
            </a:r>
            <a:r>
              <a:rPr lang="tr-TR" sz="4000" dirty="0" err="1"/>
              <a:t>GitHub</a:t>
            </a:r>
            <a:r>
              <a:rPr lang="tr-TR" sz="4000" dirty="0"/>
              <a:t> üzerinde paylaşılmaktadır. Bu, öğrenmek ve başkalarının projelerinden faydalanmak için büyük bir kaynak havuzuna erişim sağlar. Aynı zamanda, sorunlarınızı çözmek veya yardım almak için topluluk desteklerinden ve tartışma forumlarından yararlanabilirsiniz.</a:t>
            </a:r>
          </a:p>
          <a:p>
            <a:r>
              <a:rPr lang="tr-TR" sz="4000" dirty="0"/>
              <a:t>Git ve </a:t>
            </a:r>
            <a:r>
              <a:rPr lang="tr-TR" sz="4000" dirty="0" err="1"/>
              <a:t>GitHub</a:t>
            </a:r>
            <a:r>
              <a:rPr lang="tr-TR" sz="4000" dirty="0"/>
              <a:t>, yazılım geliştirme süreçlerini daha etkili, düzenli ve işbirlikçi hale getiren önemli araçlardır. Hem bireysel geliştiriciler hem de ekipler için büyük faydalar sağlar ve projelerin başarılı bir şekilde yönetilmesine yardımcı olur.</a:t>
            </a:r>
            <a:endParaRPr lang="en-TR" sz="4000" dirty="0">
              <a:solidFill>
                <a:srgbClr val="C00000"/>
              </a:solidFill>
            </a:endParaRPr>
          </a:p>
        </p:txBody>
      </p:sp>
    </p:spTree>
    <p:extLst>
      <p:ext uri="{BB962C8B-B14F-4D97-AF65-F5344CB8AC3E}">
        <p14:creationId xmlns:p14="http://schemas.microsoft.com/office/powerpoint/2010/main" val="1494427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Temel Git </a:t>
            </a:r>
            <a:r>
              <a:rPr lang="en-US" b="1" dirty="0" err="1"/>
              <a:t>ve</a:t>
            </a:r>
            <a:r>
              <a:rPr lang="en-US" b="1" dirty="0"/>
              <a:t> GitHub </a:t>
            </a:r>
            <a:r>
              <a:rPr lang="en-US" b="1" dirty="0" err="1"/>
              <a:t>terimleri</a:t>
            </a:r>
            <a:r>
              <a:rPr lang="en-US" b="1" dirty="0"/>
              <a:t> </a:t>
            </a:r>
            <a:r>
              <a:rPr lang="en-US" b="1" dirty="0" err="1"/>
              <a:t>ve</a:t>
            </a:r>
            <a:r>
              <a:rPr lang="en-US" b="1" dirty="0"/>
              <a:t> </a:t>
            </a:r>
            <a:r>
              <a:rPr lang="en-US" b="1" dirty="0" err="1"/>
              <a:t>kavramları</a:t>
            </a:r>
            <a:r>
              <a:rPr lang="en-US" b="1" dirty="0"/>
              <a:t> nelerdir?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kullanırken karşılaşabileceğiniz temel terimler ve kavramlar şunlardır:</a:t>
            </a:r>
          </a:p>
          <a:p>
            <a:r>
              <a:rPr lang="tr-TR" sz="4000" dirty="0"/>
              <a:t>**Git Terimleri:**</a:t>
            </a:r>
          </a:p>
          <a:p>
            <a:r>
              <a:rPr lang="tr-TR" sz="4000" dirty="0"/>
              <a:t>1. **</a:t>
            </a:r>
            <a:r>
              <a:rPr lang="tr-TR" sz="4000" dirty="0" err="1"/>
              <a:t>Repository</a:t>
            </a:r>
            <a:r>
              <a:rPr lang="tr-TR" sz="4000" dirty="0"/>
              <a:t> (Depo):** Git tarafından yönetilen projenin tüm dosyalarının ve geçmişinin depolandığı yerdir.</a:t>
            </a:r>
          </a:p>
          <a:p>
            <a:r>
              <a:rPr lang="tr-TR" sz="4000" dirty="0"/>
              <a:t>2. **</a:t>
            </a:r>
            <a:r>
              <a:rPr lang="tr-TR" sz="4000" dirty="0" err="1"/>
              <a:t>Commit</a:t>
            </a:r>
            <a:r>
              <a:rPr lang="tr-TR" sz="4000" dirty="0"/>
              <a:t>:** Değişikliklerin projeye eklenmesi ve kaydedilmesi işlemidir. Bir </a:t>
            </a:r>
            <a:r>
              <a:rPr lang="tr-TR" sz="4000" dirty="0" err="1"/>
              <a:t>commit</a:t>
            </a:r>
            <a:r>
              <a:rPr lang="tr-TR" sz="4000" dirty="0"/>
              <a:t>, projedeki belirli bir durumu temsil eder.</a:t>
            </a:r>
          </a:p>
          <a:p>
            <a:r>
              <a:rPr lang="tr-TR" sz="4000" dirty="0"/>
              <a:t>3. **</a:t>
            </a:r>
            <a:r>
              <a:rPr lang="tr-TR" sz="4000" dirty="0" err="1"/>
              <a:t>Branch</a:t>
            </a:r>
            <a:r>
              <a:rPr lang="tr-TR" sz="4000" dirty="0"/>
              <a:t> (Dal):** Ana projeden ayrılan ve kendi bağımsız değişikliklerin yapıldığı bir çalışma alanıdır. Projeyi farklı yönlere geliştirmek için dallar kullanılır.</a:t>
            </a:r>
          </a:p>
          <a:p>
            <a:r>
              <a:rPr lang="tr-TR" sz="4000" dirty="0"/>
              <a:t>4. **</a:t>
            </a:r>
            <a:r>
              <a:rPr lang="tr-TR" sz="4000" dirty="0" err="1"/>
              <a:t>Merge</a:t>
            </a:r>
            <a:r>
              <a:rPr lang="tr-TR" sz="4000" dirty="0"/>
              <a:t>:** Farklı dallardaki değişikliklerin birleştirilerek ana dala uygulanması işlemidir.</a:t>
            </a:r>
          </a:p>
          <a:p>
            <a:r>
              <a:rPr lang="tr-TR" sz="4000" dirty="0"/>
              <a:t>5. **</a:t>
            </a:r>
            <a:r>
              <a:rPr lang="tr-TR" sz="4000" dirty="0" err="1"/>
              <a:t>Pull</a:t>
            </a:r>
            <a:r>
              <a:rPr lang="tr-TR" sz="4000" dirty="0"/>
              <a:t>:** Uzaktaki bir depodan en son değişiklikleri almak için kullanılan bir işlemdir. Yerel depodaki değişikliklerle uzaktaki değişiklikler birleştirilir.</a:t>
            </a:r>
          </a:p>
          <a:p>
            <a:r>
              <a:rPr lang="tr-TR" sz="4000" dirty="0"/>
              <a:t>6. **</a:t>
            </a:r>
            <a:r>
              <a:rPr lang="tr-TR" sz="4000" dirty="0" err="1"/>
              <a:t>Push</a:t>
            </a:r>
            <a:r>
              <a:rPr lang="tr-TR" sz="4000" dirty="0"/>
              <a:t>:** Yerel depodaki değişikliklerin uzaktaki bir depoya gönderilmesi işlemidir.</a:t>
            </a:r>
          </a:p>
          <a:p>
            <a:r>
              <a:rPr lang="tr-TR" sz="4000" dirty="0"/>
              <a:t>7. **</a:t>
            </a:r>
            <a:r>
              <a:rPr lang="tr-TR" sz="4000" dirty="0" err="1"/>
              <a:t>Fetch</a:t>
            </a:r>
            <a:r>
              <a:rPr lang="tr-TR" sz="4000" dirty="0"/>
              <a:t>:** Uzaktaki depodaki en son değişiklikleri yerel depoya getirmek için kullanılan bir işlemdir. Ancak, yerel değişikliklerle birleştirme yapmaz.</a:t>
            </a:r>
          </a:p>
          <a:p>
            <a:r>
              <a:rPr lang="tr-TR" sz="4000" dirty="0"/>
              <a:t>8. **</a:t>
            </a:r>
            <a:r>
              <a:rPr lang="tr-TR" sz="4000" dirty="0" err="1"/>
              <a:t>Pull</a:t>
            </a:r>
            <a:r>
              <a:rPr lang="tr-TR" sz="4000" dirty="0"/>
              <a:t> </a:t>
            </a:r>
            <a:r>
              <a:rPr lang="tr-TR" sz="4000" dirty="0" err="1"/>
              <a:t>Request</a:t>
            </a:r>
            <a:r>
              <a:rPr lang="tr-TR" sz="4000" dirty="0"/>
              <a:t>:** Yapılan değişikliklerin projenin ana dalına birleştirilmesi için diğer geliştiricilerin incelemesini ve onayını talep etmek için kullanılan bir mekanizmadır.</a:t>
            </a:r>
          </a:p>
          <a:p>
            <a:r>
              <a:rPr lang="tr-TR" sz="4000" dirty="0"/>
              <a:t>**</a:t>
            </a:r>
            <a:r>
              <a:rPr lang="tr-TR" sz="4000" dirty="0" err="1"/>
              <a:t>GitHub</a:t>
            </a:r>
            <a:r>
              <a:rPr lang="tr-TR" sz="4000" dirty="0"/>
              <a:t> Terimleri:**</a:t>
            </a:r>
          </a:p>
          <a:p>
            <a:r>
              <a:rPr lang="tr-TR" sz="4000" dirty="0"/>
              <a:t>1. **</a:t>
            </a:r>
            <a:r>
              <a:rPr lang="tr-TR" sz="4000" dirty="0" err="1"/>
              <a:t>Repository</a:t>
            </a:r>
            <a:r>
              <a:rPr lang="tr-TR" sz="4000" dirty="0"/>
              <a:t> (Depo):** </a:t>
            </a:r>
            <a:r>
              <a:rPr lang="tr-TR" sz="4000" dirty="0" err="1"/>
              <a:t>GitHub</a:t>
            </a:r>
            <a:r>
              <a:rPr lang="tr-TR" sz="4000" dirty="0"/>
              <a:t> üzerindeki projenin depolandığı yerdir. Git deposunun bulut tabanlı bir kopyasıdır.</a:t>
            </a:r>
          </a:p>
          <a:p>
            <a:r>
              <a:rPr lang="tr-TR" sz="4000" dirty="0"/>
              <a:t>2. **</a:t>
            </a:r>
            <a:r>
              <a:rPr lang="tr-TR" sz="4000" dirty="0" err="1"/>
              <a:t>Fork</a:t>
            </a:r>
            <a:r>
              <a:rPr lang="tr-TR" sz="4000" dirty="0"/>
              <a:t>:** Bir depoyu kendi </a:t>
            </a:r>
            <a:r>
              <a:rPr lang="tr-TR" sz="4000" dirty="0" err="1"/>
              <a:t>GitHub</a:t>
            </a:r>
            <a:r>
              <a:rPr lang="tr-TR" sz="4000" dirty="0"/>
              <a:t> hesabınıza kopyalamak ve üzerinde değişiklik yapabilmek için kullanılan bir işlemdir.</a:t>
            </a:r>
          </a:p>
          <a:p>
            <a:r>
              <a:rPr lang="tr-TR" sz="4000" dirty="0"/>
              <a:t>3. **</a:t>
            </a:r>
            <a:r>
              <a:rPr lang="tr-TR" sz="4000" dirty="0" err="1"/>
              <a:t>Issue</a:t>
            </a:r>
            <a:r>
              <a:rPr lang="tr-TR" sz="4000" dirty="0"/>
              <a:t>:** Bir projede düzeltilmesi gereken hataları, önerileri veya geliştirmeleri takip etmek için kullanılan bir özelliktir.</a:t>
            </a:r>
          </a:p>
          <a:p>
            <a:r>
              <a:rPr lang="tr-TR" sz="4000" dirty="0"/>
              <a:t>4. **</a:t>
            </a:r>
            <a:r>
              <a:rPr lang="tr-TR" sz="4000" dirty="0" err="1"/>
              <a:t>Pull</a:t>
            </a:r>
            <a:r>
              <a:rPr lang="tr-TR" sz="4000" dirty="0"/>
              <a:t> </a:t>
            </a:r>
            <a:r>
              <a:rPr lang="tr-TR" sz="4000" dirty="0" err="1"/>
              <a:t>Request</a:t>
            </a:r>
            <a:r>
              <a:rPr lang="tr-TR" sz="4000" dirty="0"/>
              <a:t>:** Yaptığınız değişiklikleri orijinal projeye birleştirmek için talepte bulunduğunuz mekanizmadır. Diğer geliştiricilerin incelemesi ve onayı gerekebilir.</a:t>
            </a:r>
          </a:p>
          <a:p>
            <a:r>
              <a:rPr lang="tr-TR" sz="4000" dirty="0"/>
              <a:t>5. **</a:t>
            </a:r>
            <a:r>
              <a:rPr lang="tr-TR" sz="4000" dirty="0" err="1"/>
              <a:t>Merge</a:t>
            </a:r>
            <a:r>
              <a:rPr lang="tr-TR" sz="4000" dirty="0"/>
              <a:t> </a:t>
            </a:r>
            <a:r>
              <a:rPr lang="tr-TR" sz="4000" dirty="0" err="1"/>
              <a:t>Conflict</a:t>
            </a:r>
            <a:r>
              <a:rPr lang="tr-TR" sz="4000" dirty="0"/>
              <a:t>:** Farklı dallardaki değişikliklerin birleştirilirken çakışma yaşanması durumudur. Manuel olarak çözülmesi gereken bir durumdur.</a:t>
            </a:r>
          </a:p>
          <a:p>
            <a:r>
              <a:rPr lang="tr-TR" sz="4000" dirty="0"/>
              <a:t>6. **</a:t>
            </a:r>
            <a:r>
              <a:rPr lang="tr-TR" sz="4000" dirty="0" err="1"/>
              <a:t>Repository</a:t>
            </a:r>
            <a:r>
              <a:rPr lang="tr-TR" sz="4000" dirty="0"/>
              <a:t> </a:t>
            </a:r>
            <a:r>
              <a:rPr lang="tr-TR" sz="4000" dirty="0" err="1"/>
              <a:t>Owner</a:t>
            </a:r>
            <a:r>
              <a:rPr lang="tr-TR" sz="4000" dirty="0"/>
              <a:t>:** Bir depoya sahip olan kişidir. Orijinal depoyu oluşturan ve yöneten kişidir.</a:t>
            </a:r>
          </a:p>
          <a:p>
            <a:r>
              <a:rPr lang="tr-TR" sz="4000" dirty="0"/>
              <a:t>7. **</a:t>
            </a:r>
            <a:r>
              <a:rPr lang="tr-TR" sz="4000" dirty="0" err="1"/>
              <a:t>Collaborator</a:t>
            </a:r>
            <a:r>
              <a:rPr lang="tr-TR" sz="4000" dirty="0"/>
              <a:t> (İşbirlikçi):** Bir depoya katkıda bulunma izni olan diğer kullanıcılardır. Proje üzerinde değişiklik yapabilir ve </a:t>
            </a:r>
            <a:r>
              <a:rPr lang="tr-TR" sz="4000" dirty="0" err="1"/>
              <a:t>pull</a:t>
            </a:r>
            <a:r>
              <a:rPr lang="tr-TR" sz="4000" dirty="0"/>
              <a:t> </a:t>
            </a:r>
            <a:r>
              <a:rPr lang="tr-TR" sz="4000" dirty="0" err="1"/>
              <a:t>request</a:t>
            </a:r>
            <a:r>
              <a:rPr lang="tr-TR" sz="4000" dirty="0"/>
              <a:t> oluşturabilirler.</a:t>
            </a:r>
          </a:p>
          <a:p>
            <a:r>
              <a:rPr lang="tr-TR" sz="4000" dirty="0"/>
              <a:t>Bu terimler, Git ve </a:t>
            </a:r>
            <a:r>
              <a:rPr lang="tr-TR" sz="4000" dirty="0" err="1"/>
              <a:t>GitHub</a:t>
            </a:r>
            <a:r>
              <a:rPr lang="tr-TR" sz="4000" dirty="0"/>
              <a:t> kullanımında sık sık karşılaşacağınız temel kavramları temsil etmektedir. Daha fazla terim ve detaylı açıklamalar için ilgili dokümantasyonları ve kaynakları inceleyebilirsiniz.</a:t>
            </a:r>
            <a:endParaRPr lang="en-TR" sz="4000" dirty="0">
              <a:solidFill>
                <a:srgbClr val="C00000"/>
              </a:solidFill>
            </a:endParaRPr>
          </a:p>
        </p:txBody>
      </p:sp>
    </p:spTree>
    <p:extLst>
      <p:ext uri="{BB962C8B-B14F-4D97-AF65-F5344CB8AC3E}">
        <p14:creationId xmlns:p14="http://schemas.microsoft.com/office/powerpoint/2010/main" val="14891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Git'in</a:t>
            </a:r>
            <a:r>
              <a:rPr lang="en-US" b="1" dirty="0"/>
              <a:t> temel çalışma </a:t>
            </a:r>
            <a:r>
              <a:rPr lang="en-US" b="1" dirty="0" err="1"/>
              <a:t>mantığı</a:t>
            </a:r>
            <a:r>
              <a:rPr lang="en-US" b="1" dirty="0"/>
              <a:t>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32500" lnSpcReduction="20000"/>
          </a:bodyPr>
          <a:lstStyle/>
          <a:p>
            <a:r>
              <a:rPr lang="tr-TR" sz="4000" dirty="0" err="1"/>
              <a:t>Git'in</a:t>
            </a:r>
            <a:r>
              <a:rPr lang="tr-TR" sz="4000" dirty="0"/>
              <a:t> temel çalışma mantığı, dağıtık bir sürüm kontrol sistemi olarak kodun yönetimini ve takibini sağlamaktır. İşte </a:t>
            </a:r>
            <a:r>
              <a:rPr lang="tr-TR" sz="4000" dirty="0" err="1"/>
              <a:t>Git'in</a:t>
            </a:r>
            <a:r>
              <a:rPr lang="tr-TR" sz="4000" dirty="0"/>
              <a:t> temel çalışma mantığı:</a:t>
            </a:r>
          </a:p>
          <a:p>
            <a:r>
              <a:rPr lang="tr-TR" sz="4000" dirty="0"/>
              <a:t>1. **Depo (</a:t>
            </a:r>
            <a:r>
              <a:rPr lang="tr-TR" sz="4000" dirty="0" err="1"/>
              <a:t>Repository</a:t>
            </a:r>
            <a:r>
              <a:rPr lang="tr-TR" sz="4000" dirty="0"/>
              <a:t>):** Git, projenin tüm dosyalarının ve geçmişinin saklandığı bir depo oluşturur. Bu depo, projenin tüm sürümlerini ve değişikliklerini içerir.</a:t>
            </a:r>
          </a:p>
          <a:p>
            <a:r>
              <a:rPr lang="tr-TR" sz="4000" dirty="0"/>
              <a:t>2. **İş İstasyonu (</a:t>
            </a:r>
            <a:r>
              <a:rPr lang="tr-TR" sz="4000" dirty="0" err="1"/>
              <a:t>Working</a:t>
            </a:r>
            <a:r>
              <a:rPr lang="tr-TR" sz="4000" dirty="0"/>
              <a:t> Directory):** İş istasyonu, projenin yerel bir kopyasını temsil eder. Bu kopyada, projenin mevcut durumu ve dosyaları bulunur.</a:t>
            </a:r>
          </a:p>
          <a:p>
            <a:r>
              <a:rPr lang="tr-TR" sz="4000" dirty="0"/>
              <a:t>3. **Index (</a:t>
            </a:r>
            <a:r>
              <a:rPr lang="tr-TR" sz="4000" dirty="0" err="1"/>
              <a:t>Staging</a:t>
            </a:r>
            <a:r>
              <a:rPr lang="tr-TR" sz="4000" dirty="0"/>
              <a:t> </a:t>
            </a:r>
            <a:r>
              <a:rPr lang="tr-TR" sz="4000" dirty="0" err="1"/>
              <a:t>Area</a:t>
            </a:r>
            <a:r>
              <a:rPr lang="tr-TR" sz="4000" dirty="0"/>
              <a:t>):** Index, iş istasyonundaki değişikliklerin geçici olarak saklandığı bir ara alan olarak kullanılır. Burada, yeni veya değiştirilen dosyaların durumu kaydedilir ve bir sonraki </a:t>
            </a:r>
            <a:r>
              <a:rPr lang="tr-TR" sz="4000" dirty="0" err="1"/>
              <a:t>commit</a:t>
            </a:r>
            <a:r>
              <a:rPr lang="tr-TR" sz="4000" dirty="0"/>
              <a:t> için hazırlık yapılır.</a:t>
            </a:r>
          </a:p>
          <a:p>
            <a:r>
              <a:rPr lang="tr-TR" sz="4000" dirty="0"/>
              <a:t>4. **</a:t>
            </a:r>
            <a:r>
              <a:rPr lang="tr-TR" sz="4000" dirty="0" err="1"/>
              <a:t>Commit</a:t>
            </a:r>
            <a:r>
              <a:rPr lang="tr-TR" sz="4000" dirty="0"/>
              <a:t>:** </a:t>
            </a:r>
            <a:r>
              <a:rPr lang="tr-TR" sz="4000" dirty="0" err="1"/>
              <a:t>Commit</a:t>
            </a:r>
            <a:r>
              <a:rPr lang="tr-TR" sz="4000" dirty="0"/>
              <a:t>, projede yapılan değişikliklerin kalıcı olarak kaydedildiği bir işlemdir. </a:t>
            </a:r>
            <a:r>
              <a:rPr lang="tr-TR" sz="4000" dirty="0" err="1"/>
              <a:t>Commit</a:t>
            </a:r>
            <a:r>
              <a:rPr lang="tr-TR" sz="4000" dirty="0"/>
              <a:t>, iş istasyonundaki değişiklikleri alır, </a:t>
            </a:r>
            <a:r>
              <a:rPr lang="tr-TR" sz="4000" dirty="0" err="1"/>
              <a:t>indexe</a:t>
            </a:r>
            <a:r>
              <a:rPr lang="tr-TR" sz="4000" dirty="0"/>
              <a:t> ekler ve bir kimlik (</a:t>
            </a:r>
            <a:r>
              <a:rPr lang="tr-TR" sz="4000" dirty="0" err="1"/>
              <a:t>commit</a:t>
            </a:r>
            <a:r>
              <a:rPr lang="tr-TR" sz="4000" dirty="0"/>
              <a:t> </a:t>
            </a:r>
            <a:r>
              <a:rPr lang="tr-TR" sz="4000" dirty="0" err="1"/>
              <a:t>hash</a:t>
            </a:r>
            <a:r>
              <a:rPr lang="tr-TR" sz="4000" dirty="0"/>
              <a:t>) ile birlikte depoya kaydeder. Her </a:t>
            </a:r>
            <a:r>
              <a:rPr lang="tr-TR" sz="4000" dirty="0" err="1"/>
              <a:t>commit</a:t>
            </a:r>
            <a:r>
              <a:rPr lang="tr-TR" sz="4000" dirty="0"/>
              <a:t>, projenin belirli bir durumunu temsil eder.</a:t>
            </a:r>
          </a:p>
          <a:p>
            <a:r>
              <a:rPr lang="tr-TR" sz="4000" dirty="0"/>
              <a:t>5. **Dal (</a:t>
            </a:r>
            <a:r>
              <a:rPr lang="tr-TR" sz="4000" dirty="0" err="1"/>
              <a:t>Branch</a:t>
            </a:r>
            <a:r>
              <a:rPr lang="tr-TR" sz="4000" dirty="0"/>
              <a:t>):** Dal, projenin bağımsız çalışma alanlarıdır. Ana dal (genellikle "</a:t>
            </a:r>
            <a:r>
              <a:rPr lang="tr-TR" sz="4000" dirty="0" err="1"/>
              <a:t>master</a:t>
            </a:r>
            <a:r>
              <a:rPr lang="tr-TR" sz="4000" dirty="0"/>
              <a:t>" veya "main" olarak adlandırılır) projenin ana sürümünü temsil ederken, diğer dallar yeni özelliklerin eklenmesi, hataların düzeltilmesi veya denemelerin yapılması için kullanılır. Bir dal, ana daldan ayrılıp kendi değişikliklerini içerebilir.</a:t>
            </a:r>
          </a:p>
          <a:p>
            <a:r>
              <a:rPr lang="tr-TR" sz="4000" dirty="0"/>
              <a:t>6. **Birleştirme (</a:t>
            </a:r>
            <a:r>
              <a:rPr lang="tr-TR" sz="4000" dirty="0" err="1"/>
              <a:t>Merge</a:t>
            </a:r>
            <a:r>
              <a:rPr lang="tr-TR" sz="4000" dirty="0"/>
              <a:t>):** Farklı dallardaki değişikliklerin birleştirilmesi işlemidir. Birleştirme, bir dalın değişikliklerini başka bir dala uygulayarak bu dalları birleştirir. Bu, farklı geliştiricilerin aynı projede çalışırken yaptıkları değişiklikleri birleştirmek için yaygın olarak kullanılır.</a:t>
            </a:r>
          </a:p>
          <a:p>
            <a:r>
              <a:rPr lang="tr-TR" sz="4000" dirty="0"/>
              <a:t>7. **Uzak Depo (Remote </a:t>
            </a:r>
            <a:r>
              <a:rPr lang="tr-TR" sz="4000" dirty="0" err="1"/>
              <a:t>Repository</a:t>
            </a:r>
            <a:r>
              <a:rPr lang="tr-TR" sz="4000" dirty="0"/>
              <a:t>):** Uzak depo, projenin merkezi bir kopyasını barındıran ve farklı kullanıcılar arasında işbirliği yapmayı sağlayan bir sunucudur. </a:t>
            </a:r>
            <a:r>
              <a:rPr lang="tr-TR" sz="4000" dirty="0" err="1"/>
              <a:t>GitHub</a:t>
            </a:r>
            <a:r>
              <a:rPr lang="tr-TR" sz="4000" dirty="0"/>
              <a:t> gibi hizmetler, projenin uzak depolarını sağlar ve diğer geliştiricilerle paylaşmanızı ve işbirliği yapmanızı kolaylaştırır.</a:t>
            </a:r>
          </a:p>
          <a:p>
            <a:r>
              <a:rPr lang="tr-TR" sz="4000" dirty="0" err="1"/>
              <a:t>Git'in</a:t>
            </a:r>
            <a:r>
              <a:rPr lang="tr-TR" sz="4000" dirty="0"/>
              <a:t> temel çalışma mantığı, projenin geçmişini takip etmek, değişiklikleri yönetmek ve işbirliği yapmak için esnek bir yapı sunar. Bu şekilde, projenin düzenli ve izlenebilir bir şekilde geliştirilmesi sağlanır.</a:t>
            </a:r>
            <a:endParaRPr lang="en-TR" sz="4000" dirty="0">
              <a:solidFill>
                <a:srgbClr val="C00000"/>
              </a:solidFill>
            </a:endParaRPr>
          </a:p>
        </p:txBody>
      </p:sp>
    </p:spTree>
    <p:extLst>
      <p:ext uri="{BB962C8B-B14F-4D97-AF65-F5344CB8AC3E}">
        <p14:creationId xmlns:p14="http://schemas.microsoft.com/office/powerpoint/2010/main" val="201055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a:t>
            </a:r>
            <a:r>
              <a:rPr lang="en-US" b="1" dirty="0" err="1"/>
              <a:t>kurulumu</a:t>
            </a:r>
            <a:r>
              <a:rPr lang="en-US" b="1" dirty="0"/>
              <a:t> </a:t>
            </a:r>
            <a:r>
              <a:rPr lang="en-US" b="1" dirty="0" err="1"/>
              <a:t>ve</a:t>
            </a:r>
            <a:r>
              <a:rPr lang="en-US" b="1" dirty="0"/>
              <a:t> yapılandırma</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0000" lnSpcReduction="20000"/>
          </a:bodyPr>
          <a:lstStyle/>
          <a:p>
            <a:r>
              <a:rPr lang="en-US" dirty="0"/>
              <a:t>Git </a:t>
            </a:r>
            <a:r>
              <a:rPr lang="en-US" dirty="0" err="1"/>
              <a:t>Kurulumu</a:t>
            </a:r>
            <a:r>
              <a:rPr lang="en-US" dirty="0"/>
              <a:t>:</a:t>
            </a:r>
          </a:p>
          <a:p>
            <a:endParaRPr lang="en-US" dirty="0"/>
          </a:p>
          <a:p>
            <a:r>
              <a:rPr lang="en-US" dirty="0" err="1"/>
              <a:t>Git'in</a:t>
            </a:r>
            <a:r>
              <a:rPr lang="en-US" dirty="0"/>
              <a:t> </a:t>
            </a:r>
            <a:r>
              <a:rPr lang="en-US" dirty="0" err="1"/>
              <a:t>resmi</a:t>
            </a:r>
            <a:r>
              <a:rPr lang="en-US" dirty="0"/>
              <a:t> web </a:t>
            </a:r>
            <a:r>
              <a:rPr lang="en-US" dirty="0" err="1"/>
              <a:t>sitesi</a:t>
            </a:r>
            <a:r>
              <a:rPr lang="en-US" dirty="0"/>
              <a:t> olan https://git-</a:t>
            </a:r>
            <a:r>
              <a:rPr lang="en-US" dirty="0" err="1"/>
              <a:t>scm.com</a:t>
            </a:r>
            <a:r>
              <a:rPr lang="en-US" dirty="0"/>
              <a:t> </a:t>
            </a:r>
            <a:r>
              <a:rPr lang="en-US" dirty="0" err="1"/>
              <a:t>adresine</a:t>
            </a:r>
            <a:r>
              <a:rPr lang="en-US" dirty="0"/>
              <a:t> </a:t>
            </a:r>
            <a:r>
              <a:rPr lang="en-US" dirty="0" err="1"/>
              <a:t>gidin</a:t>
            </a:r>
            <a:r>
              <a:rPr lang="en-US" dirty="0"/>
              <a:t>.</a:t>
            </a:r>
          </a:p>
          <a:p>
            <a:r>
              <a:rPr lang="en-US" dirty="0" err="1"/>
              <a:t>İndirme</a:t>
            </a:r>
            <a:r>
              <a:rPr lang="en-US" dirty="0"/>
              <a:t> </a:t>
            </a:r>
            <a:r>
              <a:rPr lang="en-US" dirty="0" err="1"/>
              <a:t>sayfasında</a:t>
            </a:r>
            <a:r>
              <a:rPr lang="en-US" dirty="0"/>
              <a:t> </a:t>
            </a:r>
            <a:r>
              <a:rPr lang="en-US" dirty="0" err="1"/>
              <a:t>işletim</a:t>
            </a:r>
            <a:r>
              <a:rPr lang="en-US" dirty="0"/>
              <a:t> </a:t>
            </a:r>
            <a:r>
              <a:rPr lang="en-US" dirty="0" err="1"/>
              <a:t>sisteminize</a:t>
            </a:r>
            <a:r>
              <a:rPr lang="en-US" dirty="0"/>
              <a:t> uygun olan </a:t>
            </a:r>
            <a:r>
              <a:rPr lang="en-US" dirty="0" err="1"/>
              <a:t>sürümü</a:t>
            </a:r>
            <a:r>
              <a:rPr lang="en-US" dirty="0"/>
              <a:t> </a:t>
            </a:r>
            <a:r>
              <a:rPr lang="en-US" dirty="0" err="1"/>
              <a:t>seçin</a:t>
            </a:r>
            <a:r>
              <a:rPr lang="en-US" dirty="0"/>
              <a:t> </a:t>
            </a:r>
            <a:r>
              <a:rPr lang="en-US" dirty="0" err="1"/>
              <a:t>ve</a:t>
            </a:r>
            <a:r>
              <a:rPr lang="en-US" dirty="0"/>
              <a:t> </a:t>
            </a:r>
            <a:r>
              <a:rPr lang="en-US" dirty="0" err="1"/>
              <a:t>indirin</a:t>
            </a:r>
            <a:r>
              <a:rPr lang="en-US" dirty="0"/>
              <a:t>.</a:t>
            </a:r>
          </a:p>
          <a:p>
            <a:r>
              <a:rPr lang="en-US" dirty="0" err="1"/>
              <a:t>İndirdiğiniz</a:t>
            </a:r>
            <a:r>
              <a:rPr lang="en-US" dirty="0"/>
              <a:t> </a:t>
            </a:r>
            <a:r>
              <a:rPr lang="en-US" dirty="0" err="1"/>
              <a:t>dosyayı</a:t>
            </a:r>
            <a:r>
              <a:rPr lang="en-US" dirty="0"/>
              <a:t> </a:t>
            </a:r>
            <a:r>
              <a:rPr lang="en-US" dirty="0" err="1"/>
              <a:t>çalıştırarak</a:t>
            </a:r>
            <a:r>
              <a:rPr lang="en-US" dirty="0"/>
              <a:t> Git </a:t>
            </a:r>
            <a:r>
              <a:rPr lang="en-US" dirty="0" err="1"/>
              <a:t>kurulum</a:t>
            </a:r>
            <a:r>
              <a:rPr lang="en-US" dirty="0"/>
              <a:t> </a:t>
            </a:r>
            <a:r>
              <a:rPr lang="en-US" dirty="0" err="1"/>
              <a:t>sihirbazını</a:t>
            </a:r>
            <a:r>
              <a:rPr lang="en-US" dirty="0"/>
              <a:t> </a:t>
            </a:r>
            <a:r>
              <a:rPr lang="en-US" dirty="0" err="1"/>
              <a:t>başlatın</a:t>
            </a:r>
            <a:r>
              <a:rPr lang="en-US" dirty="0"/>
              <a:t>.</a:t>
            </a:r>
          </a:p>
          <a:p>
            <a:r>
              <a:rPr lang="en-US" dirty="0" err="1"/>
              <a:t>Kurulum</a:t>
            </a:r>
            <a:r>
              <a:rPr lang="en-US" dirty="0"/>
              <a:t> </a:t>
            </a:r>
            <a:r>
              <a:rPr lang="en-US" dirty="0" err="1"/>
              <a:t>adımlarını</a:t>
            </a:r>
            <a:r>
              <a:rPr lang="en-US" dirty="0"/>
              <a:t> </a:t>
            </a:r>
            <a:r>
              <a:rPr lang="en-US" dirty="0" err="1"/>
              <a:t>takip</a:t>
            </a:r>
            <a:r>
              <a:rPr lang="en-US" dirty="0"/>
              <a:t> </a:t>
            </a:r>
            <a:r>
              <a:rPr lang="en-US" dirty="0" err="1"/>
              <a:t>edin</a:t>
            </a:r>
            <a:r>
              <a:rPr lang="en-US" dirty="0"/>
              <a:t> </a:t>
            </a:r>
            <a:r>
              <a:rPr lang="en-US" dirty="0" err="1"/>
              <a:t>ve</a:t>
            </a:r>
            <a:r>
              <a:rPr lang="en-US" dirty="0"/>
              <a:t> </a:t>
            </a:r>
            <a:r>
              <a:rPr lang="en-US" dirty="0" err="1"/>
              <a:t>varsayılan</a:t>
            </a:r>
            <a:r>
              <a:rPr lang="en-US" dirty="0"/>
              <a:t> </a:t>
            </a:r>
            <a:r>
              <a:rPr lang="en-US" dirty="0" err="1"/>
              <a:t>ayarları</a:t>
            </a:r>
            <a:r>
              <a:rPr lang="en-US" dirty="0"/>
              <a:t> genellikle </a:t>
            </a:r>
            <a:r>
              <a:rPr lang="en-US" dirty="0" err="1"/>
              <a:t>kullanabilirsiniz</a:t>
            </a:r>
            <a:r>
              <a:rPr lang="en-US" dirty="0"/>
              <a:t>.</a:t>
            </a:r>
          </a:p>
          <a:p>
            <a:r>
              <a:rPr lang="en-US" dirty="0" err="1"/>
              <a:t>Kurulum</a:t>
            </a:r>
            <a:r>
              <a:rPr lang="en-US" dirty="0"/>
              <a:t> </a:t>
            </a:r>
            <a:r>
              <a:rPr lang="en-US" dirty="0" err="1"/>
              <a:t>tamamlandığında</a:t>
            </a:r>
            <a:r>
              <a:rPr lang="en-US" dirty="0"/>
              <a:t> Git </a:t>
            </a:r>
            <a:r>
              <a:rPr lang="en-US" dirty="0" err="1"/>
              <a:t>artık</a:t>
            </a:r>
            <a:r>
              <a:rPr lang="en-US" dirty="0"/>
              <a:t> </a:t>
            </a:r>
            <a:r>
              <a:rPr lang="en-US" dirty="0" err="1"/>
              <a:t>bilgisayarınıza</a:t>
            </a:r>
            <a:r>
              <a:rPr lang="en-US" dirty="0"/>
              <a:t> </a:t>
            </a:r>
            <a:r>
              <a:rPr lang="en-US" dirty="0" err="1"/>
              <a:t>yüklenecektir</a:t>
            </a:r>
            <a:r>
              <a:rPr lang="en-US" dirty="0"/>
              <a:t>.</a:t>
            </a:r>
          </a:p>
          <a:p>
            <a:r>
              <a:rPr lang="en-US" dirty="0"/>
              <a:t>Git </a:t>
            </a:r>
            <a:r>
              <a:rPr lang="en-US" dirty="0" err="1"/>
              <a:t>Yapılandırması</a:t>
            </a:r>
            <a:r>
              <a:rPr lang="en-US" dirty="0"/>
              <a:t>:</a:t>
            </a:r>
          </a:p>
          <a:p>
            <a:r>
              <a:rPr lang="en-US" dirty="0" err="1"/>
              <a:t>Git'i</a:t>
            </a:r>
            <a:r>
              <a:rPr lang="en-US" dirty="0"/>
              <a:t> </a:t>
            </a:r>
            <a:r>
              <a:rPr lang="en-US" dirty="0" err="1"/>
              <a:t>kullanmadan</a:t>
            </a:r>
            <a:r>
              <a:rPr lang="en-US" dirty="0"/>
              <a:t> önce, </a:t>
            </a:r>
            <a:r>
              <a:rPr lang="en-US" dirty="0" err="1"/>
              <a:t>kullanıcı</a:t>
            </a:r>
            <a:r>
              <a:rPr lang="en-US" dirty="0"/>
              <a:t> </a:t>
            </a:r>
            <a:r>
              <a:rPr lang="en-US" dirty="0" err="1"/>
              <a:t>adı</a:t>
            </a:r>
            <a:r>
              <a:rPr lang="en-US" dirty="0"/>
              <a:t> </a:t>
            </a:r>
            <a:r>
              <a:rPr lang="en-US" dirty="0" err="1"/>
              <a:t>ve</a:t>
            </a:r>
            <a:r>
              <a:rPr lang="en-US" dirty="0"/>
              <a:t> e-</a:t>
            </a:r>
            <a:r>
              <a:rPr lang="en-US" dirty="0" err="1"/>
              <a:t>posta</a:t>
            </a:r>
            <a:r>
              <a:rPr lang="en-US" dirty="0"/>
              <a:t> </a:t>
            </a:r>
            <a:r>
              <a:rPr lang="en-US" dirty="0" err="1"/>
              <a:t>adresinizi</a:t>
            </a:r>
            <a:r>
              <a:rPr lang="en-US" dirty="0"/>
              <a:t> </a:t>
            </a:r>
            <a:r>
              <a:rPr lang="en-US" dirty="0" err="1"/>
              <a:t>yapılandırmanız</a:t>
            </a:r>
            <a:r>
              <a:rPr lang="en-US" dirty="0"/>
              <a:t> </a:t>
            </a:r>
            <a:r>
              <a:rPr lang="en-US" dirty="0" err="1"/>
              <a:t>gerekmektedir</a:t>
            </a:r>
            <a:r>
              <a:rPr lang="en-US" dirty="0"/>
              <a:t>. Bu </a:t>
            </a:r>
            <a:r>
              <a:rPr lang="en-US" dirty="0" err="1"/>
              <a:t>bilgiler</a:t>
            </a:r>
            <a:r>
              <a:rPr lang="en-US" dirty="0"/>
              <a:t>, </a:t>
            </a:r>
            <a:r>
              <a:rPr lang="en-US" dirty="0" err="1"/>
              <a:t>commitlerde</a:t>
            </a:r>
            <a:r>
              <a:rPr lang="en-US" dirty="0"/>
              <a:t> </a:t>
            </a:r>
            <a:r>
              <a:rPr lang="en-US" dirty="0" err="1"/>
              <a:t>kimliğinizi</a:t>
            </a:r>
            <a:r>
              <a:rPr lang="en-US" dirty="0"/>
              <a:t> belirlemek </a:t>
            </a:r>
            <a:r>
              <a:rPr lang="en-US" dirty="0" err="1"/>
              <a:t>için</a:t>
            </a:r>
            <a:r>
              <a:rPr lang="en-US" dirty="0"/>
              <a:t> kullanılır.</a:t>
            </a:r>
          </a:p>
          <a:p>
            <a:r>
              <a:rPr lang="en-US" dirty="0"/>
              <a:t>Git yapılandırma </a:t>
            </a:r>
            <a:r>
              <a:rPr lang="en-US" dirty="0" err="1"/>
              <a:t>komutlarını</a:t>
            </a:r>
            <a:r>
              <a:rPr lang="en-US" dirty="0"/>
              <a:t> </a:t>
            </a:r>
            <a:r>
              <a:rPr lang="en-US" dirty="0" err="1"/>
              <a:t>terminale</a:t>
            </a:r>
            <a:r>
              <a:rPr lang="en-US" dirty="0"/>
              <a:t> veya </a:t>
            </a:r>
            <a:r>
              <a:rPr lang="en-US" dirty="0" err="1"/>
              <a:t>komut</a:t>
            </a:r>
            <a:r>
              <a:rPr lang="en-US" dirty="0"/>
              <a:t> </a:t>
            </a:r>
            <a:r>
              <a:rPr lang="en-US" dirty="0" err="1"/>
              <a:t>satırına</a:t>
            </a:r>
            <a:r>
              <a:rPr lang="en-US" dirty="0"/>
              <a:t> </a:t>
            </a:r>
            <a:r>
              <a:rPr lang="en-US" dirty="0" err="1"/>
              <a:t>girerek</a:t>
            </a:r>
            <a:r>
              <a:rPr lang="en-US" dirty="0"/>
              <a:t> </a:t>
            </a:r>
            <a:r>
              <a:rPr lang="en-US" dirty="0" err="1"/>
              <a:t>yapılandırmayı</a:t>
            </a:r>
            <a:r>
              <a:rPr lang="en-US" dirty="0"/>
              <a:t> </a:t>
            </a:r>
            <a:r>
              <a:rPr lang="en-US" dirty="0" err="1"/>
              <a:t>yapabilirsiniz</a:t>
            </a:r>
            <a:r>
              <a:rPr lang="en-US" dirty="0"/>
              <a:t>. </a:t>
            </a:r>
            <a:r>
              <a:rPr lang="en-US" dirty="0" err="1"/>
              <a:t>Aşağıdaki</a:t>
            </a:r>
            <a:r>
              <a:rPr lang="en-US" dirty="0"/>
              <a:t> </a:t>
            </a:r>
            <a:r>
              <a:rPr lang="en-US" dirty="0" err="1"/>
              <a:t>komutları</a:t>
            </a:r>
            <a:r>
              <a:rPr lang="en-US" dirty="0"/>
              <a:t> </a:t>
            </a:r>
            <a:r>
              <a:rPr lang="en-US" dirty="0" err="1"/>
              <a:t>kullanarak</a:t>
            </a:r>
            <a:r>
              <a:rPr lang="en-US" dirty="0"/>
              <a:t> </a:t>
            </a:r>
            <a:r>
              <a:rPr lang="en-US" dirty="0" err="1"/>
              <a:t>yapılandırmayı</a:t>
            </a:r>
            <a:r>
              <a:rPr lang="en-US" dirty="0"/>
              <a:t> </a:t>
            </a:r>
            <a:r>
              <a:rPr lang="en-US" dirty="0" err="1"/>
              <a:t>yapın</a:t>
            </a:r>
            <a:r>
              <a:rPr lang="en-US" dirty="0"/>
              <a:t>:</a:t>
            </a:r>
          </a:p>
          <a:p>
            <a:r>
              <a:rPr lang="en-US" b="1" dirty="0"/>
              <a:t>git config --global </a:t>
            </a:r>
            <a:r>
              <a:rPr lang="en-US" b="1" dirty="0" err="1"/>
              <a:t>user.name</a:t>
            </a:r>
            <a:r>
              <a:rPr lang="en-US" b="1" dirty="0"/>
              <a:t> "Your Name"</a:t>
            </a:r>
          </a:p>
          <a:p>
            <a:r>
              <a:rPr lang="en-US" b="1" dirty="0"/>
              <a:t>git config --global </a:t>
            </a:r>
            <a:r>
              <a:rPr lang="en-US" b="1" dirty="0" err="1"/>
              <a:t>user.email</a:t>
            </a:r>
            <a:r>
              <a:rPr lang="en-US" b="1" dirty="0"/>
              <a:t> "</a:t>
            </a:r>
            <a:r>
              <a:rPr lang="en-US" b="1" dirty="0" err="1"/>
              <a:t>your.email@example.com</a:t>
            </a:r>
            <a:r>
              <a:rPr lang="en-US" b="1" dirty="0"/>
              <a:t>"</a:t>
            </a:r>
          </a:p>
          <a:p>
            <a:r>
              <a:rPr lang="en-US" dirty="0"/>
              <a:t>"Your Name" </a:t>
            </a:r>
            <a:r>
              <a:rPr lang="en-US" dirty="0" err="1"/>
              <a:t>ve</a:t>
            </a:r>
            <a:r>
              <a:rPr lang="en-US" dirty="0"/>
              <a:t> "</a:t>
            </a:r>
            <a:r>
              <a:rPr lang="en-US" dirty="0" err="1"/>
              <a:t>your.email@example.com</a:t>
            </a:r>
            <a:r>
              <a:rPr lang="en-US" dirty="0"/>
              <a:t>" yerine kendi </a:t>
            </a:r>
            <a:r>
              <a:rPr lang="en-US" dirty="0" err="1"/>
              <a:t>isim</a:t>
            </a:r>
            <a:r>
              <a:rPr lang="en-US" dirty="0"/>
              <a:t> </a:t>
            </a:r>
            <a:r>
              <a:rPr lang="en-US" dirty="0" err="1"/>
              <a:t>ve</a:t>
            </a:r>
            <a:r>
              <a:rPr lang="en-US" dirty="0"/>
              <a:t> e-</a:t>
            </a:r>
            <a:r>
              <a:rPr lang="en-US" dirty="0" err="1"/>
              <a:t>posta</a:t>
            </a:r>
            <a:r>
              <a:rPr lang="en-US" dirty="0"/>
              <a:t> </a:t>
            </a:r>
            <a:r>
              <a:rPr lang="en-US" dirty="0" err="1"/>
              <a:t>adresinizi</a:t>
            </a:r>
            <a:r>
              <a:rPr lang="en-US" dirty="0"/>
              <a:t> </a:t>
            </a:r>
            <a:r>
              <a:rPr lang="en-US" dirty="0" err="1"/>
              <a:t>girin</a:t>
            </a:r>
            <a:r>
              <a:rPr lang="en-US" dirty="0"/>
              <a:t>.</a:t>
            </a:r>
          </a:p>
          <a:p>
            <a:r>
              <a:rPr lang="en-US" dirty="0"/>
              <a:t>Git </a:t>
            </a:r>
            <a:r>
              <a:rPr lang="en-US" dirty="0" err="1"/>
              <a:t>yapılandırmasında</a:t>
            </a:r>
            <a:r>
              <a:rPr lang="en-US" dirty="0"/>
              <a:t> </a:t>
            </a:r>
            <a:r>
              <a:rPr lang="en-US" dirty="0" err="1"/>
              <a:t>bazı</a:t>
            </a:r>
            <a:r>
              <a:rPr lang="en-US" dirty="0"/>
              <a:t> ek ayarlar da </a:t>
            </a:r>
            <a:r>
              <a:rPr lang="en-US" dirty="0" err="1"/>
              <a:t>yapabilirsiniz</a:t>
            </a:r>
            <a:r>
              <a:rPr lang="en-US" dirty="0"/>
              <a:t>. </a:t>
            </a:r>
            <a:r>
              <a:rPr lang="en-US" dirty="0" err="1"/>
              <a:t>Örneğin</a:t>
            </a:r>
            <a:r>
              <a:rPr lang="en-US" dirty="0"/>
              <a:t>, </a:t>
            </a:r>
            <a:r>
              <a:rPr lang="en-US" dirty="0" err="1"/>
              <a:t>varsayılan</a:t>
            </a:r>
            <a:r>
              <a:rPr lang="en-US" dirty="0"/>
              <a:t> </a:t>
            </a:r>
            <a:r>
              <a:rPr lang="en-US" dirty="0" err="1"/>
              <a:t>metin</a:t>
            </a:r>
            <a:r>
              <a:rPr lang="en-US" dirty="0"/>
              <a:t> </a:t>
            </a:r>
            <a:r>
              <a:rPr lang="en-US" dirty="0" err="1"/>
              <a:t>editörünüzü</a:t>
            </a:r>
            <a:r>
              <a:rPr lang="en-US" dirty="0"/>
              <a:t> belirlemek veya </a:t>
            </a:r>
            <a:r>
              <a:rPr lang="en-US" dirty="0" err="1"/>
              <a:t>renkli</a:t>
            </a:r>
            <a:r>
              <a:rPr lang="en-US" dirty="0"/>
              <a:t> </a:t>
            </a:r>
            <a:r>
              <a:rPr lang="en-US" dirty="0" err="1"/>
              <a:t>çıktıları</a:t>
            </a:r>
            <a:r>
              <a:rPr lang="en-US" dirty="0"/>
              <a:t> </a:t>
            </a:r>
            <a:r>
              <a:rPr lang="en-US" dirty="0" err="1"/>
              <a:t>etkinleştirmek</a:t>
            </a:r>
            <a:r>
              <a:rPr lang="en-US" dirty="0"/>
              <a:t> gibi.</a:t>
            </a:r>
          </a:p>
          <a:p>
            <a:r>
              <a:rPr lang="en-US" b="1" dirty="0"/>
              <a:t>git config --global </a:t>
            </a:r>
            <a:r>
              <a:rPr lang="en-US" b="1" dirty="0" err="1"/>
              <a:t>core.editor</a:t>
            </a:r>
            <a:r>
              <a:rPr lang="en-US" b="1" dirty="0"/>
              <a:t> "nano"   // </a:t>
            </a:r>
            <a:r>
              <a:rPr lang="en-US" b="1" dirty="0" err="1"/>
              <a:t>Varsayılan</a:t>
            </a:r>
            <a:r>
              <a:rPr lang="en-US" b="1" dirty="0"/>
              <a:t> </a:t>
            </a:r>
            <a:r>
              <a:rPr lang="en-US" b="1" dirty="0" err="1"/>
              <a:t>metin</a:t>
            </a:r>
            <a:r>
              <a:rPr lang="en-US" b="1" dirty="0"/>
              <a:t> </a:t>
            </a:r>
            <a:r>
              <a:rPr lang="en-US" b="1" dirty="0" err="1"/>
              <a:t>editörünü</a:t>
            </a:r>
            <a:r>
              <a:rPr lang="en-US" b="1" dirty="0"/>
              <a:t> nano olarak ayarlar</a:t>
            </a:r>
          </a:p>
          <a:p>
            <a:r>
              <a:rPr lang="en-US" b="1" dirty="0"/>
              <a:t>git config --global </a:t>
            </a:r>
            <a:r>
              <a:rPr lang="en-US" b="1" dirty="0" err="1"/>
              <a:t>color.ui</a:t>
            </a:r>
            <a:r>
              <a:rPr lang="en-US" b="1" dirty="0"/>
              <a:t> true         // </a:t>
            </a:r>
            <a:r>
              <a:rPr lang="en-US" b="1" dirty="0" err="1"/>
              <a:t>Renkli</a:t>
            </a:r>
            <a:r>
              <a:rPr lang="en-US" b="1" dirty="0"/>
              <a:t> </a:t>
            </a:r>
            <a:r>
              <a:rPr lang="en-US" b="1" dirty="0" err="1"/>
              <a:t>çıktıları</a:t>
            </a:r>
            <a:r>
              <a:rPr lang="en-US" b="1" dirty="0"/>
              <a:t> </a:t>
            </a:r>
            <a:r>
              <a:rPr lang="en-US" b="1" dirty="0" err="1"/>
              <a:t>etkinleştirir</a:t>
            </a:r>
            <a:endParaRPr lang="en-US" b="1" dirty="0"/>
          </a:p>
          <a:p>
            <a:r>
              <a:rPr lang="en-US" dirty="0"/>
              <a:t>Git </a:t>
            </a:r>
            <a:r>
              <a:rPr lang="en-US" dirty="0" err="1"/>
              <a:t>kurulumu</a:t>
            </a:r>
            <a:r>
              <a:rPr lang="en-US" dirty="0"/>
              <a:t> </a:t>
            </a:r>
            <a:r>
              <a:rPr lang="en-US" dirty="0" err="1"/>
              <a:t>ve</a:t>
            </a:r>
            <a:r>
              <a:rPr lang="en-US" dirty="0"/>
              <a:t> </a:t>
            </a:r>
            <a:r>
              <a:rPr lang="en-US" dirty="0" err="1"/>
              <a:t>yapılandırması</a:t>
            </a:r>
            <a:r>
              <a:rPr lang="en-US" dirty="0"/>
              <a:t> bu adımları </a:t>
            </a:r>
            <a:r>
              <a:rPr lang="en-US" dirty="0" err="1"/>
              <a:t>takip</a:t>
            </a:r>
            <a:r>
              <a:rPr lang="en-US" dirty="0"/>
              <a:t> ederek kolayca yapılabilir. </a:t>
            </a:r>
            <a:r>
              <a:rPr lang="en-US" dirty="0" err="1"/>
              <a:t>Kurulum</a:t>
            </a:r>
            <a:r>
              <a:rPr lang="en-US" dirty="0"/>
              <a:t> </a:t>
            </a:r>
            <a:r>
              <a:rPr lang="en-US" dirty="0" err="1"/>
              <a:t>ve</a:t>
            </a:r>
            <a:r>
              <a:rPr lang="en-US" dirty="0"/>
              <a:t> yapılandırma </a:t>
            </a:r>
            <a:r>
              <a:rPr lang="en-US" dirty="0" err="1"/>
              <a:t>işleminden</a:t>
            </a:r>
            <a:r>
              <a:rPr lang="en-US" dirty="0"/>
              <a:t> sonra </a:t>
            </a:r>
            <a:r>
              <a:rPr lang="en-US" dirty="0" err="1"/>
              <a:t>Git'i</a:t>
            </a:r>
            <a:r>
              <a:rPr lang="en-US" dirty="0"/>
              <a:t> </a:t>
            </a:r>
            <a:r>
              <a:rPr lang="en-US" dirty="0" err="1"/>
              <a:t>kullanmaya</a:t>
            </a:r>
            <a:r>
              <a:rPr lang="en-US" dirty="0"/>
              <a:t> </a:t>
            </a:r>
            <a:r>
              <a:rPr lang="en-US" dirty="0" err="1"/>
              <a:t>başlayabilirsiniz</a:t>
            </a:r>
            <a:r>
              <a:rPr lang="en-US" dirty="0"/>
              <a:t>.</a:t>
            </a:r>
          </a:p>
        </p:txBody>
      </p:sp>
    </p:spTree>
    <p:extLst>
      <p:ext uri="{BB962C8B-B14F-4D97-AF65-F5344CB8AC3E}">
        <p14:creationId xmlns:p14="http://schemas.microsoft.com/office/powerpoint/2010/main" val="164787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Değişiklikleri</a:t>
            </a:r>
            <a:r>
              <a:rPr lang="en-US" b="1" dirty="0"/>
              <a:t> geri alma (reset, revert) nasıl yapılır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7500" lnSpcReduction="20000"/>
          </a:bodyPr>
          <a:lstStyle/>
          <a:p>
            <a:r>
              <a:rPr lang="en-US" dirty="0" err="1"/>
              <a:t>Git'te</a:t>
            </a:r>
            <a:r>
              <a:rPr lang="en-US" dirty="0"/>
              <a:t> yapılan </a:t>
            </a:r>
            <a:r>
              <a:rPr lang="en-US" dirty="0" err="1"/>
              <a:t>değişiklikleri</a:t>
            </a:r>
            <a:r>
              <a:rPr lang="en-US" dirty="0"/>
              <a:t> geri </a:t>
            </a:r>
            <a:r>
              <a:rPr lang="en-US" dirty="0" err="1"/>
              <a:t>almanın</a:t>
            </a:r>
            <a:r>
              <a:rPr lang="en-US" dirty="0"/>
              <a:t> </a:t>
            </a:r>
            <a:r>
              <a:rPr lang="en-US" dirty="0" err="1"/>
              <a:t>iki</a:t>
            </a:r>
            <a:r>
              <a:rPr lang="en-US" dirty="0"/>
              <a:t> </a:t>
            </a:r>
            <a:r>
              <a:rPr lang="en-US" dirty="0" err="1"/>
              <a:t>yaygın</a:t>
            </a:r>
            <a:r>
              <a:rPr lang="en-US" dirty="0"/>
              <a:t> yöntemi vardır: "reset" </a:t>
            </a:r>
            <a:r>
              <a:rPr lang="en-US" dirty="0" err="1"/>
              <a:t>ve</a:t>
            </a:r>
            <a:r>
              <a:rPr lang="en-US" dirty="0"/>
              <a:t> "revert".</a:t>
            </a:r>
          </a:p>
          <a:p>
            <a:r>
              <a:rPr lang="en-US" dirty="0"/>
              <a:t>1. Git Reset:</a:t>
            </a:r>
          </a:p>
          <a:p>
            <a:r>
              <a:rPr lang="en-US" dirty="0"/>
              <a:t>Git reset </a:t>
            </a:r>
            <a:r>
              <a:rPr lang="en-US" dirty="0" err="1"/>
              <a:t>komutu</a:t>
            </a:r>
            <a:r>
              <a:rPr lang="en-US" dirty="0"/>
              <a:t>, geçmiş </a:t>
            </a:r>
            <a:r>
              <a:rPr lang="en-US" dirty="0" err="1"/>
              <a:t>commitleri</a:t>
            </a:r>
            <a:r>
              <a:rPr lang="en-US" dirty="0"/>
              <a:t> geri </a:t>
            </a:r>
            <a:r>
              <a:rPr lang="en-US" dirty="0" err="1"/>
              <a:t>almak</a:t>
            </a:r>
            <a:r>
              <a:rPr lang="en-US" dirty="0"/>
              <a:t> veya </a:t>
            </a:r>
            <a:r>
              <a:rPr lang="en-US" dirty="0" err="1"/>
              <a:t>değiştirmek</a:t>
            </a:r>
            <a:r>
              <a:rPr lang="en-US" dirty="0"/>
              <a:t> </a:t>
            </a:r>
            <a:r>
              <a:rPr lang="en-US" dirty="0" err="1"/>
              <a:t>için</a:t>
            </a:r>
            <a:r>
              <a:rPr lang="en-US" dirty="0"/>
              <a:t> kullanılır. </a:t>
            </a:r>
            <a:r>
              <a:rPr lang="en-US" dirty="0" err="1"/>
              <a:t>İşlenmiş</a:t>
            </a:r>
            <a:r>
              <a:rPr lang="en-US" dirty="0"/>
              <a:t> </a:t>
            </a:r>
            <a:r>
              <a:rPr lang="en-US" dirty="0" err="1"/>
              <a:t>commitlerin</a:t>
            </a:r>
            <a:r>
              <a:rPr lang="en-US" dirty="0"/>
              <a:t> </a:t>
            </a:r>
            <a:r>
              <a:rPr lang="en-US" dirty="0" err="1"/>
              <a:t>geçmişine</a:t>
            </a:r>
            <a:r>
              <a:rPr lang="en-US" dirty="0"/>
              <a:t> </a:t>
            </a:r>
            <a:r>
              <a:rPr lang="en-US" dirty="0" err="1"/>
              <a:t>müdahale</a:t>
            </a:r>
            <a:r>
              <a:rPr lang="en-US" dirty="0"/>
              <a:t> eder </a:t>
            </a:r>
            <a:r>
              <a:rPr lang="en-US" dirty="0" err="1"/>
              <a:t>ve</a:t>
            </a:r>
            <a:r>
              <a:rPr lang="en-US" dirty="0"/>
              <a:t> geri </a:t>
            </a:r>
            <a:r>
              <a:rPr lang="en-US" dirty="0" err="1"/>
              <a:t>döndürür</a:t>
            </a:r>
            <a:r>
              <a:rPr lang="en-US" dirty="0"/>
              <a:t>. Reset, </a:t>
            </a:r>
            <a:r>
              <a:rPr lang="en-US" dirty="0" err="1"/>
              <a:t>yerel</a:t>
            </a:r>
            <a:r>
              <a:rPr lang="en-US" dirty="0"/>
              <a:t> </a:t>
            </a:r>
            <a:r>
              <a:rPr lang="en-US" dirty="0" err="1"/>
              <a:t>depodaki</a:t>
            </a:r>
            <a:r>
              <a:rPr lang="en-US" dirty="0"/>
              <a:t> </a:t>
            </a:r>
            <a:r>
              <a:rPr lang="en-US" dirty="0" err="1"/>
              <a:t>değişiklikleri</a:t>
            </a:r>
            <a:r>
              <a:rPr lang="en-US" dirty="0"/>
              <a:t> </a:t>
            </a:r>
            <a:r>
              <a:rPr lang="en-US" dirty="0" err="1"/>
              <a:t>etkiler</a:t>
            </a:r>
            <a:r>
              <a:rPr lang="en-US" dirty="0"/>
              <a:t> </a:t>
            </a:r>
            <a:r>
              <a:rPr lang="en-US" dirty="0" err="1"/>
              <a:t>ve</a:t>
            </a:r>
            <a:r>
              <a:rPr lang="en-US" dirty="0"/>
              <a:t> </a:t>
            </a:r>
            <a:r>
              <a:rPr lang="en-US" dirty="0" err="1"/>
              <a:t>geçmişi</a:t>
            </a:r>
            <a:r>
              <a:rPr lang="en-US" dirty="0"/>
              <a:t> </a:t>
            </a:r>
            <a:r>
              <a:rPr lang="en-US" dirty="0" err="1"/>
              <a:t>değiştirir</a:t>
            </a:r>
            <a:r>
              <a:rPr lang="en-US" dirty="0"/>
              <a:t>, bu nedenle </a:t>
            </a:r>
            <a:r>
              <a:rPr lang="en-US" dirty="0" err="1"/>
              <a:t>dikkatli</a:t>
            </a:r>
            <a:r>
              <a:rPr lang="en-US" dirty="0"/>
              <a:t> </a:t>
            </a:r>
            <a:r>
              <a:rPr lang="en-US" dirty="0" err="1"/>
              <a:t>kullanılmalıdır</a:t>
            </a:r>
            <a:r>
              <a:rPr lang="en-US" dirty="0"/>
              <a:t>. </a:t>
            </a:r>
            <a:r>
              <a:rPr lang="en-US" dirty="0" err="1"/>
              <a:t>İşte</a:t>
            </a:r>
            <a:r>
              <a:rPr lang="en-US" dirty="0"/>
              <a:t> </a:t>
            </a:r>
            <a:r>
              <a:rPr lang="en-US" dirty="0" err="1"/>
              <a:t>bazı</a:t>
            </a:r>
            <a:r>
              <a:rPr lang="en-US" dirty="0"/>
              <a:t> </a:t>
            </a:r>
            <a:r>
              <a:rPr lang="en-US" dirty="0" err="1"/>
              <a:t>kullanım</a:t>
            </a:r>
            <a:r>
              <a:rPr lang="en-US" dirty="0"/>
              <a:t> </a:t>
            </a:r>
            <a:r>
              <a:rPr lang="en-US" dirty="0" err="1"/>
              <a:t>örnekleri</a:t>
            </a:r>
            <a:r>
              <a:rPr lang="en-US" dirty="0"/>
              <a:t>:</a:t>
            </a:r>
          </a:p>
          <a:p>
            <a:r>
              <a:rPr lang="en-US" b="1" dirty="0"/>
              <a:t>Hard reset:</a:t>
            </a:r>
          </a:p>
          <a:p>
            <a:r>
              <a:rPr lang="en-US" b="1" dirty="0"/>
              <a:t>git reset --hard &lt;</a:t>
            </a:r>
            <a:r>
              <a:rPr lang="en-US" b="1" dirty="0" err="1"/>
              <a:t>commit_id</a:t>
            </a:r>
            <a:r>
              <a:rPr lang="en-US" b="1" dirty="0"/>
              <a:t>&gt;</a:t>
            </a:r>
          </a:p>
          <a:p>
            <a:r>
              <a:rPr lang="en-US" dirty="0"/>
              <a:t>Belirli bir </a:t>
            </a:r>
            <a:r>
              <a:rPr lang="en-US" dirty="0" err="1"/>
              <a:t>commit'e</a:t>
            </a:r>
            <a:r>
              <a:rPr lang="en-US" dirty="0"/>
              <a:t> kadar tüm </a:t>
            </a:r>
            <a:r>
              <a:rPr lang="en-US" dirty="0" err="1"/>
              <a:t>değişiklikleri</a:t>
            </a:r>
            <a:r>
              <a:rPr lang="en-US" dirty="0"/>
              <a:t> geri alır </a:t>
            </a:r>
            <a:r>
              <a:rPr lang="en-US" dirty="0" err="1"/>
              <a:t>ve</a:t>
            </a:r>
            <a:r>
              <a:rPr lang="en-US" dirty="0"/>
              <a:t> çalışma </a:t>
            </a:r>
            <a:r>
              <a:rPr lang="en-US" dirty="0" err="1"/>
              <a:t>alanını</a:t>
            </a:r>
            <a:r>
              <a:rPr lang="en-US" dirty="0"/>
              <a:t>, </a:t>
            </a:r>
            <a:r>
              <a:rPr lang="en-US" dirty="0" err="1"/>
              <a:t>index'i</a:t>
            </a:r>
            <a:r>
              <a:rPr lang="en-US" dirty="0"/>
              <a:t> </a:t>
            </a:r>
            <a:r>
              <a:rPr lang="en-US" dirty="0" err="1"/>
              <a:t>ve</a:t>
            </a:r>
            <a:r>
              <a:rPr lang="en-US" dirty="0"/>
              <a:t> </a:t>
            </a:r>
            <a:r>
              <a:rPr lang="en-US" dirty="0" err="1"/>
              <a:t>geçmişi</a:t>
            </a:r>
            <a:r>
              <a:rPr lang="en-US" dirty="0"/>
              <a:t> </a:t>
            </a:r>
            <a:r>
              <a:rPr lang="en-US" dirty="0" err="1"/>
              <a:t>temizler</a:t>
            </a:r>
            <a:r>
              <a:rPr lang="en-US" dirty="0"/>
              <a:t>. Geri alınan değişiklikler </a:t>
            </a:r>
            <a:r>
              <a:rPr lang="en-US" dirty="0" err="1"/>
              <a:t>kalıcı</a:t>
            </a:r>
            <a:r>
              <a:rPr lang="en-US" dirty="0"/>
              <a:t> olarak </a:t>
            </a:r>
            <a:r>
              <a:rPr lang="en-US" dirty="0" err="1"/>
              <a:t>silinir</a:t>
            </a:r>
            <a:r>
              <a:rPr lang="en-US" dirty="0"/>
              <a:t>.</a:t>
            </a:r>
          </a:p>
          <a:p>
            <a:r>
              <a:rPr lang="en-US" b="1" dirty="0"/>
              <a:t>Soft reset:</a:t>
            </a:r>
          </a:p>
          <a:p>
            <a:r>
              <a:rPr lang="en-US" b="1" dirty="0"/>
              <a:t>git reset --soft &lt;</a:t>
            </a:r>
            <a:r>
              <a:rPr lang="en-US" b="1" dirty="0" err="1"/>
              <a:t>commit_id</a:t>
            </a:r>
            <a:r>
              <a:rPr lang="en-US" b="1" dirty="0"/>
              <a:t>&gt;</a:t>
            </a:r>
          </a:p>
          <a:p>
            <a:r>
              <a:rPr lang="en-US" b="1" dirty="0"/>
              <a:t>Belirli bir </a:t>
            </a:r>
            <a:r>
              <a:rPr lang="en-US" b="1" dirty="0" err="1"/>
              <a:t>commit'e</a:t>
            </a:r>
            <a:r>
              <a:rPr lang="en-US" b="1" dirty="0"/>
              <a:t> kadar tüm </a:t>
            </a:r>
            <a:r>
              <a:rPr lang="en-US" b="1" dirty="0" err="1"/>
              <a:t>değişiklikleri</a:t>
            </a:r>
            <a:r>
              <a:rPr lang="en-US" b="1" dirty="0"/>
              <a:t> geri alır, </a:t>
            </a:r>
            <a:r>
              <a:rPr lang="en-US" b="1" dirty="0" err="1"/>
              <a:t>ancak</a:t>
            </a:r>
            <a:r>
              <a:rPr lang="en-US" b="1" dirty="0"/>
              <a:t> çalışma </a:t>
            </a:r>
            <a:r>
              <a:rPr lang="en-US" b="1" dirty="0" err="1"/>
              <a:t>alanı</a:t>
            </a:r>
            <a:r>
              <a:rPr lang="en-US" b="1" dirty="0"/>
              <a:t> </a:t>
            </a:r>
            <a:r>
              <a:rPr lang="en-US" b="1" dirty="0" err="1"/>
              <a:t>ve</a:t>
            </a:r>
            <a:r>
              <a:rPr lang="en-US" b="1" dirty="0"/>
              <a:t> index </a:t>
            </a:r>
            <a:r>
              <a:rPr lang="en-US" b="1" dirty="0" err="1"/>
              <a:t>etkilenmez</a:t>
            </a:r>
            <a:r>
              <a:rPr lang="en-US" b="1" dirty="0"/>
              <a:t>. Geri alınan değişiklikler </a:t>
            </a:r>
            <a:r>
              <a:rPr lang="en-US" b="1" dirty="0" err="1"/>
              <a:t>geçici</a:t>
            </a:r>
            <a:r>
              <a:rPr lang="en-US" b="1" dirty="0"/>
              <a:t> olarak </a:t>
            </a:r>
            <a:r>
              <a:rPr lang="en-US" b="1" dirty="0" err="1"/>
              <a:t>bekleyen</a:t>
            </a:r>
            <a:r>
              <a:rPr lang="en-US" b="1" dirty="0"/>
              <a:t> değişiklikler olarak </a:t>
            </a:r>
            <a:r>
              <a:rPr lang="en-US" b="1" dirty="0" err="1"/>
              <a:t>işaretlenir</a:t>
            </a:r>
            <a:r>
              <a:rPr lang="en-US" b="1" dirty="0"/>
              <a:t>.</a:t>
            </a:r>
          </a:p>
          <a:p>
            <a:r>
              <a:rPr lang="en-US" b="1" dirty="0"/>
              <a:t>2. Git Revert:</a:t>
            </a:r>
          </a:p>
          <a:p>
            <a:r>
              <a:rPr lang="en-US" b="1" dirty="0"/>
              <a:t>Git revert </a:t>
            </a:r>
            <a:r>
              <a:rPr lang="en-US" b="1" dirty="0" err="1"/>
              <a:t>komutu</a:t>
            </a:r>
            <a:r>
              <a:rPr lang="en-US" b="1" dirty="0"/>
              <a:t>, belirli bir </a:t>
            </a:r>
            <a:r>
              <a:rPr lang="en-US" b="1" dirty="0" err="1"/>
              <a:t>commit'i</a:t>
            </a:r>
            <a:r>
              <a:rPr lang="en-US" b="1" dirty="0"/>
              <a:t> geri alır, </a:t>
            </a:r>
            <a:r>
              <a:rPr lang="en-US" b="1" dirty="0" err="1"/>
              <a:t>ancak</a:t>
            </a:r>
            <a:r>
              <a:rPr lang="en-US" b="1" dirty="0"/>
              <a:t> </a:t>
            </a:r>
            <a:r>
              <a:rPr lang="en-US" b="1" dirty="0" err="1"/>
              <a:t>geçmişi</a:t>
            </a:r>
            <a:r>
              <a:rPr lang="en-US" b="1" dirty="0"/>
              <a:t> </a:t>
            </a:r>
            <a:r>
              <a:rPr lang="en-US" b="1" dirty="0" err="1"/>
              <a:t>değiştirmez</a:t>
            </a:r>
            <a:r>
              <a:rPr lang="en-US" b="1" dirty="0"/>
              <a:t>. Yeni bir geri alma </a:t>
            </a:r>
            <a:r>
              <a:rPr lang="en-US" b="1" dirty="0" err="1"/>
              <a:t>commit'i</a:t>
            </a:r>
            <a:r>
              <a:rPr lang="en-US" b="1" dirty="0"/>
              <a:t> </a:t>
            </a:r>
            <a:r>
              <a:rPr lang="en-US" b="1" dirty="0" err="1"/>
              <a:t>oluşturarak</a:t>
            </a:r>
            <a:r>
              <a:rPr lang="en-US" b="1" dirty="0"/>
              <a:t> geri alınan </a:t>
            </a:r>
            <a:r>
              <a:rPr lang="en-US" b="1" dirty="0" err="1"/>
              <a:t>değişiklikleri</a:t>
            </a:r>
            <a:r>
              <a:rPr lang="en-US" b="1" dirty="0"/>
              <a:t> iptal eder. Bu yöntem, </a:t>
            </a:r>
            <a:r>
              <a:rPr lang="en-US" b="1" dirty="0" err="1"/>
              <a:t>geçmişin</a:t>
            </a:r>
            <a:r>
              <a:rPr lang="en-US" b="1" dirty="0"/>
              <a:t> </a:t>
            </a:r>
            <a:r>
              <a:rPr lang="en-US" b="1" dirty="0" err="1"/>
              <a:t>bozulmasını</a:t>
            </a:r>
            <a:r>
              <a:rPr lang="en-US" b="1" dirty="0"/>
              <a:t> </a:t>
            </a:r>
            <a:r>
              <a:rPr lang="en-US" b="1" dirty="0" err="1"/>
              <a:t>önler</a:t>
            </a:r>
            <a:r>
              <a:rPr lang="en-US" b="1" dirty="0"/>
              <a:t> </a:t>
            </a:r>
            <a:r>
              <a:rPr lang="en-US" b="1" dirty="0" err="1"/>
              <a:t>ve</a:t>
            </a:r>
            <a:r>
              <a:rPr lang="en-US" b="1" dirty="0"/>
              <a:t> geri alınan </a:t>
            </a:r>
            <a:r>
              <a:rPr lang="en-US" b="1" dirty="0" err="1"/>
              <a:t>değişikliklerin</a:t>
            </a:r>
            <a:r>
              <a:rPr lang="en-US" b="1" dirty="0"/>
              <a:t> </a:t>
            </a:r>
            <a:r>
              <a:rPr lang="en-US" b="1" dirty="0" err="1"/>
              <a:t>takip</a:t>
            </a:r>
            <a:r>
              <a:rPr lang="en-US" b="1" dirty="0"/>
              <a:t> edilmesini sağlar. Kullanımı şu </a:t>
            </a:r>
            <a:r>
              <a:rPr lang="en-US" b="1" dirty="0" err="1"/>
              <a:t>şekildedir</a:t>
            </a:r>
            <a:r>
              <a:rPr lang="en-US" b="1" dirty="0"/>
              <a:t>:</a:t>
            </a:r>
          </a:p>
          <a:p>
            <a:r>
              <a:rPr lang="en-US" b="1" dirty="0"/>
              <a:t>git revert &lt;</a:t>
            </a:r>
            <a:r>
              <a:rPr lang="en-US" b="1" dirty="0" err="1"/>
              <a:t>commit_id</a:t>
            </a:r>
            <a:r>
              <a:rPr lang="en-US" b="1" dirty="0"/>
              <a:t>&gt;</a:t>
            </a:r>
          </a:p>
          <a:p>
            <a:r>
              <a:rPr lang="en-US" b="1" dirty="0"/>
              <a:t>Belirli bir </a:t>
            </a:r>
            <a:r>
              <a:rPr lang="en-US" b="1" dirty="0" err="1"/>
              <a:t>commit'i</a:t>
            </a:r>
            <a:r>
              <a:rPr lang="en-US" b="1" dirty="0"/>
              <a:t> geri alır </a:t>
            </a:r>
            <a:r>
              <a:rPr lang="en-US" b="1" dirty="0" err="1"/>
              <a:t>ve</a:t>
            </a:r>
            <a:r>
              <a:rPr lang="en-US" b="1" dirty="0"/>
              <a:t> yeni bir geri alma </a:t>
            </a:r>
            <a:r>
              <a:rPr lang="en-US" b="1" dirty="0" err="1"/>
              <a:t>commit'i</a:t>
            </a:r>
            <a:r>
              <a:rPr lang="en-US" b="1" dirty="0"/>
              <a:t> oluşturur. İptal </a:t>
            </a:r>
            <a:r>
              <a:rPr lang="en-US" b="1" dirty="0" err="1"/>
              <a:t>edilen</a:t>
            </a:r>
            <a:r>
              <a:rPr lang="en-US" b="1" dirty="0"/>
              <a:t> değişiklikler yeni bir commit olarak geçmişe eklenir.</a:t>
            </a:r>
          </a:p>
          <a:p>
            <a:r>
              <a:rPr lang="en-US" b="1" dirty="0"/>
              <a:t>Her </a:t>
            </a:r>
            <a:r>
              <a:rPr lang="en-US" b="1" dirty="0" err="1"/>
              <a:t>iki</a:t>
            </a:r>
            <a:r>
              <a:rPr lang="en-US" b="1" dirty="0"/>
              <a:t> yöntem de </a:t>
            </a:r>
            <a:r>
              <a:rPr lang="en-US" b="1" dirty="0" err="1"/>
              <a:t>değişiklikleri</a:t>
            </a:r>
            <a:r>
              <a:rPr lang="en-US" b="1" dirty="0"/>
              <a:t> geri </a:t>
            </a:r>
            <a:r>
              <a:rPr lang="en-US" b="1" dirty="0" err="1"/>
              <a:t>almanıza</a:t>
            </a:r>
            <a:r>
              <a:rPr lang="en-US" b="1" dirty="0"/>
              <a:t> yardımcı olur, </a:t>
            </a:r>
            <a:r>
              <a:rPr lang="en-US" b="1" dirty="0" err="1"/>
              <a:t>ancak</a:t>
            </a:r>
            <a:r>
              <a:rPr lang="en-US" b="1" dirty="0"/>
              <a:t> geri alma sürecinde farklı </a:t>
            </a:r>
            <a:r>
              <a:rPr lang="en-US" b="1" dirty="0" err="1"/>
              <a:t>yaklaşımları</a:t>
            </a:r>
            <a:r>
              <a:rPr lang="en-US" b="1" dirty="0"/>
              <a:t> vardır. Reset, </a:t>
            </a:r>
            <a:r>
              <a:rPr lang="en-US" b="1" dirty="0" err="1"/>
              <a:t>geçmişi</a:t>
            </a:r>
            <a:r>
              <a:rPr lang="en-US" b="1" dirty="0"/>
              <a:t> </a:t>
            </a:r>
            <a:r>
              <a:rPr lang="en-US" b="1" dirty="0" err="1"/>
              <a:t>değiştirirken</a:t>
            </a:r>
            <a:r>
              <a:rPr lang="en-US" b="1" dirty="0"/>
              <a:t> revert, </a:t>
            </a:r>
            <a:r>
              <a:rPr lang="en-US" b="1" dirty="0" err="1"/>
              <a:t>geçmişi</a:t>
            </a:r>
            <a:r>
              <a:rPr lang="en-US" b="1" dirty="0"/>
              <a:t> </a:t>
            </a:r>
            <a:r>
              <a:rPr lang="en-US" b="1" dirty="0" err="1"/>
              <a:t>korur</a:t>
            </a:r>
            <a:r>
              <a:rPr lang="en-US" b="1" dirty="0"/>
              <a:t> </a:t>
            </a:r>
            <a:r>
              <a:rPr lang="en-US" b="1" dirty="0" err="1"/>
              <a:t>ve</a:t>
            </a:r>
            <a:r>
              <a:rPr lang="en-US" b="1" dirty="0"/>
              <a:t> geri alınan </a:t>
            </a:r>
            <a:r>
              <a:rPr lang="en-US" b="1" dirty="0" err="1"/>
              <a:t>değişiklikleri</a:t>
            </a:r>
            <a:r>
              <a:rPr lang="en-US" b="1" dirty="0"/>
              <a:t> yeni bir commit olarak </a:t>
            </a:r>
            <a:r>
              <a:rPr lang="en-US" b="1" dirty="0" err="1"/>
              <a:t>kaydeder</a:t>
            </a:r>
            <a:r>
              <a:rPr lang="en-US" b="1" dirty="0"/>
              <a:t>. Hangi </a:t>
            </a:r>
            <a:r>
              <a:rPr lang="en-US" b="1" dirty="0" err="1"/>
              <a:t>yöntemin</a:t>
            </a:r>
            <a:r>
              <a:rPr lang="en-US" b="1" dirty="0"/>
              <a:t> </a:t>
            </a:r>
            <a:r>
              <a:rPr lang="en-US" b="1" dirty="0" err="1"/>
              <a:t>kullanılacağına</a:t>
            </a:r>
            <a:r>
              <a:rPr lang="en-US" b="1" dirty="0"/>
              <a:t>, </a:t>
            </a:r>
            <a:r>
              <a:rPr lang="en-US" b="1" dirty="0" err="1"/>
              <a:t>değişikliklerin</a:t>
            </a:r>
            <a:r>
              <a:rPr lang="en-US" b="1" dirty="0"/>
              <a:t> </a:t>
            </a:r>
            <a:r>
              <a:rPr lang="en-US" b="1" dirty="0" err="1"/>
              <a:t>niteliğine</a:t>
            </a:r>
            <a:r>
              <a:rPr lang="en-US" b="1" dirty="0"/>
              <a:t> </a:t>
            </a:r>
            <a:r>
              <a:rPr lang="en-US" b="1" dirty="0" err="1"/>
              <a:t>ve</a:t>
            </a:r>
            <a:r>
              <a:rPr lang="en-US" b="1" dirty="0"/>
              <a:t> projenin </a:t>
            </a:r>
            <a:r>
              <a:rPr lang="en-US" b="1" dirty="0" err="1"/>
              <a:t>gereksinimlerine</a:t>
            </a:r>
            <a:r>
              <a:rPr lang="en-US" b="1" dirty="0"/>
              <a:t> bağlı olarak karar </a:t>
            </a:r>
            <a:r>
              <a:rPr lang="en-US" b="1" dirty="0" err="1"/>
              <a:t>verilmelidir</a:t>
            </a:r>
            <a:r>
              <a:rPr lang="en-US" b="1" dirty="0"/>
              <a:t>.</a:t>
            </a:r>
          </a:p>
        </p:txBody>
      </p:sp>
    </p:spTree>
    <p:extLst>
      <p:ext uri="{BB962C8B-B14F-4D97-AF65-F5344CB8AC3E}">
        <p14:creationId xmlns:p14="http://schemas.microsoft.com/office/powerpoint/2010/main" val="657252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Çalışma </a:t>
            </a:r>
            <a:r>
              <a:rPr lang="en-US" b="1" dirty="0" err="1"/>
              <a:t>alanı</a:t>
            </a:r>
            <a:r>
              <a:rPr lang="en-US" b="1" dirty="0"/>
              <a:t> </a:t>
            </a:r>
            <a:r>
              <a:rPr lang="en-US" b="1" dirty="0" err="1"/>
              <a:t>durumu</a:t>
            </a:r>
            <a:r>
              <a:rPr lang="en-US" b="1" dirty="0"/>
              <a:t> </a:t>
            </a:r>
            <a:r>
              <a:rPr lang="en-US" b="1" dirty="0" err="1"/>
              <a:t>kontrolü</a:t>
            </a:r>
            <a:r>
              <a:rPr lang="en-US" b="1" dirty="0"/>
              <a:t> (status, diff)</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0000" lnSpcReduction="20000"/>
          </a:bodyPr>
          <a:lstStyle/>
          <a:p>
            <a:r>
              <a:rPr lang="en-US" dirty="0" err="1"/>
              <a:t>Git'te</a:t>
            </a:r>
            <a:r>
              <a:rPr lang="en-US" dirty="0"/>
              <a:t> çalışma </a:t>
            </a:r>
            <a:r>
              <a:rPr lang="en-US" dirty="0" err="1"/>
              <a:t>alanının</a:t>
            </a:r>
            <a:r>
              <a:rPr lang="en-US" dirty="0"/>
              <a:t> </a:t>
            </a:r>
            <a:r>
              <a:rPr lang="en-US" dirty="0" err="1"/>
              <a:t>durumunu</a:t>
            </a:r>
            <a:r>
              <a:rPr lang="en-US" dirty="0"/>
              <a:t> kontrol etmek </a:t>
            </a:r>
            <a:r>
              <a:rPr lang="en-US" dirty="0" err="1"/>
              <a:t>ve</a:t>
            </a:r>
            <a:r>
              <a:rPr lang="en-US" dirty="0"/>
              <a:t> </a:t>
            </a:r>
            <a:r>
              <a:rPr lang="en-US" dirty="0" err="1"/>
              <a:t>değişiklikleri</a:t>
            </a:r>
            <a:r>
              <a:rPr lang="en-US" dirty="0"/>
              <a:t> </a:t>
            </a:r>
            <a:r>
              <a:rPr lang="en-US" dirty="0" err="1"/>
              <a:t>görmek</a:t>
            </a:r>
            <a:r>
              <a:rPr lang="en-US" dirty="0"/>
              <a:t> </a:t>
            </a:r>
            <a:r>
              <a:rPr lang="en-US" dirty="0" err="1"/>
              <a:t>için</a:t>
            </a:r>
            <a:r>
              <a:rPr lang="en-US" dirty="0"/>
              <a:t> "git status" </a:t>
            </a:r>
            <a:r>
              <a:rPr lang="en-US" dirty="0" err="1"/>
              <a:t>ve</a:t>
            </a:r>
            <a:r>
              <a:rPr lang="en-US" dirty="0"/>
              <a:t> "git diff" </a:t>
            </a:r>
            <a:r>
              <a:rPr lang="en-US" dirty="0" err="1"/>
              <a:t>komutlarını</a:t>
            </a:r>
            <a:r>
              <a:rPr lang="en-US" dirty="0"/>
              <a:t> </a:t>
            </a:r>
            <a:r>
              <a:rPr lang="en-US" dirty="0" err="1"/>
              <a:t>kullanabilirsiniz</a:t>
            </a:r>
            <a:r>
              <a:rPr lang="en-US" dirty="0"/>
              <a:t>.</a:t>
            </a:r>
          </a:p>
          <a:p>
            <a:endParaRPr lang="en-US" dirty="0"/>
          </a:p>
          <a:p>
            <a:r>
              <a:rPr lang="en-US" dirty="0"/>
              <a:t>1. Git Status:</a:t>
            </a:r>
          </a:p>
          <a:p>
            <a:r>
              <a:rPr lang="en-US" dirty="0"/>
              <a:t>"git status" </a:t>
            </a:r>
            <a:r>
              <a:rPr lang="en-US" dirty="0" err="1"/>
              <a:t>komutu</a:t>
            </a:r>
            <a:r>
              <a:rPr lang="en-US" dirty="0"/>
              <a:t>, çalışma </a:t>
            </a:r>
            <a:r>
              <a:rPr lang="en-US" dirty="0" err="1"/>
              <a:t>alanındaki</a:t>
            </a:r>
            <a:r>
              <a:rPr lang="en-US" dirty="0"/>
              <a:t> </a:t>
            </a:r>
            <a:r>
              <a:rPr lang="en-US" dirty="0" err="1"/>
              <a:t>dosyaların</a:t>
            </a:r>
            <a:r>
              <a:rPr lang="en-US" dirty="0"/>
              <a:t> </a:t>
            </a:r>
            <a:r>
              <a:rPr lang="en-US" dirty="0" err="1"/>
              <a:t>durumunu</a:t>
            </a:r>
            <a:r>
              <a:rPr lang="en-US" dirty="0"/>
              <a:t> </a:t>
            </a:r>
            <a:r>
              <a:rPr lang="en-US" dirty="0" err="1"/>
              <a:t>gösterir</a:t>
            </a:r>
            <a:r>
              <a:rPr lang="en-US" dirty="0"/>
              <a:t>. Hangi </a:t>
            </a:r>
            <a:r>
              <a:rPr lang="en-US" dirty="0" err="1"/>
              <a:t>dosyaların</a:t>
            </a:r>
            <a:r>
              <a:rPr lang="en-US" dirty="0"/>
              <a:t> </a:t>
            </a:r>
            <a:r>
              <a:rPr lang="en-US" dirty="0" err="1"/>
              <a:t>değiştirildiğini</a:t>
            </a:r>
            <a:r>
              <a:rPr lang="en-US" dirty="0"/>
              <a:t>, </a:t>
            </a:r>
            <a:r>
              <a:rPr lang="en-US" dirty="0" err="1"/>
              <a:t>hangilerinin</a:t>
            </a:r>
            <a:r>
              <a:rPr lang="en-US" dirty="0"/>
              <a:t> </a:t>
            </a:r>
            <a:r>
              <a:rPr lang="en-US" dirty="0" err="1"/>
              <a:t>indexe</a:t>
            </a:r>
            <a:r>
              <a:rPr lang="en-US" dirty="0"/>
              <a:t> </a:t>
            </a:r>
            <a:r>
              <a:rPr lang="en-US" dirty="0" err="1"/>
              <a:t>eklenmiş</a:t>
            </a:r>
            <a:r>
              <a:rPr lang="en-US" dirty="0"/>
              <a:t> olduğunu veya </a:t>
            </a:r>
            <a:r>
              <a:rPr lang="en-US" dirty="0" err="1"/>
              <a:t>henüz</a:t>
            </a:r>
            <a:r>
              <a:rPr lang="en-US" dirty="0"/>
              <a:t> </a:t>
            </a:r>
            <a:r>
              <a:rPr lang="en-US" dirty="0" err="1"/>
              <a:t>takip</a:t>
            </a:r>
            <a:r>
              <a:rPr lang="en-US" dirty="0"/>
              <a:t> </a:t>
            </a:r>
            <a:r>
              <a:rPr lang="en-US" dirty="0" err="1"/>
              <a:t>edilmediğini</a:t>
            </a:r>
            <a:r>
              <a:rPr lang="en-US" dirty="0"/>
              <a:t> </a:t>
            </a:r>
            <a:r>
              <a:rPr lang="en-US" dirty="0" err="1"/>
              <a:t>bildirir</a:t>
            </a:r>
            <a:r>
              <a:rPr lang="en-US" dirty="0"/>
              <a:t>. Ayrıca, bir </a:t>
            </a:r>
            <a:r>
              <a:rPr lang="en-US" dirty="0" err="1"/>
              <a:t>dalın</a:t>
            </a:r>
            <a:r>
              <a:rPr lang="en-US" dirty="0"/>
              <a:t> önünde veya </a:t>
            </a:r>
            <a:r>
              <a:rPr lang="en-US" dirty="0" err="1"/>
              <a:t>arkasında</a:t>
            </a:r>
            <a:r>
              <a:rPr lang="en-US" dirty="0"/>
              <a:t> </a:t>
            </a:r>
            <a:r>
              <a:rPr lang="en-US" dirty="0" err="1"/>
              <a:t>olduğunuzu</a:t>
            </a:r>
            <a:r>
              <a:rPr lang="en-US" dirty="0"/>
              <a:t>, yapılan </a:t>
            </a:r>
            <a:r>
              <a:rPr lang="en-US" dirty="0" err="1"/>
              <a:t>değişiklikleri</a:t>
            </a:r>
            <a:r>
              <a:rPr lang="en-US" dirty="0"/>
              <a:t> commit </a:t>
            </a:r>
            <a:r>
              <a:rPr lang="en-US" dirty="0" err="1"/>
              <a:t>etmeniz</a:t>
            </a:r>
            <a:r>
              <a:rPr lang="en-US" dirty="0"/>
              <a:t> </a:t>
            </a:r>
            <a:r>
              <a:rPr lang="en-US" dirty="0" err="1"/>
              <a:t>gerekip</a:t>
            </a:r>
            <a:r>
              <a:rPr lang="en-US" dirty="0"/>
              <a:t> </a:t>
            </a:r>
            <a:r>
              <a:rPr lang="en-US" dirty="0" err="1"/>
              <a:t>gerekmediğini</a:t>
            </a:r>
            <a:r>
              <a:rPr lang="en-US" dirty="0"/>
              <a:t> veya </a:t>
            </a:r>
            <a:r>
              <a:rPr lang="en-US" dirty="0" err="1"/>
              <a:t>uzak</a:t>
            </a:r>
            <a:r>
              <a:rPr lang="en-US" dirty="0"/>
              <a:t> </a:t>
            </a:r>
            <a:r>
              <a:rPr lang="en-US" dirty="0" err="1"/>
              <a:t>depoda</a:t>
            </a:r>
            <a:r>
              <a:rPr lang="en-US" dirty="0"/>
              <a:t> </a:t>
            </a:r>
            <a:r>
              <a:rPr lang="en-US" dirty="0" err="1"/>
              <a:t>güncellemelerin</a:t>
            </a:r>
            <a:r>
              <a:rPr lang="en-US" dirty="0"/>
              <a:t> </a:t>
            </a:r>
            <a:r>
              <a:rPr lang="en-US" dirty="0" err="1"/>
              <a:t>bulunup</a:t>
            </a:r>
            <a:r>
              <a:rPr lang="en-US" dirty="0"/>
              <a:t> </a:t>
            </a:r>
            <a:r>
              <a:rPr lang="en-US" dirty="0" err="1"/>
              <a:t>bulunmadığını</a:t>
            </a:r>
            <a:r>
              <a:rPr lang="en-US" dirty="0"/>
              <a:t> da </a:t>
            </a:r>
            <a:r>
              <a:rPr lang="en-US" dirty="0" err="1"/>
              <a:t>gösterir</a:t>
            </a:r>
            <a:r>
              <a:rPr lang="en-US" dirty="0"/>
              <a:t>. Kullanımı şu </a:t>
            </a:r>
            <a:r>
              <a:rPr lang="en-US" dirty="0" err="1"/>
              <a:t>şekildedir</a:t>
            </a:r>
            <a:r>
              <a:rPr lang="en-US" dirty="0"/>
              <a:t>:</a:t>
            </a:r>
          </a:p>
          <a:p>
            <a:r>
              <a:rPr lang="en-US" b="1" dirty="0"/>
              <a:t>git status</a:t>
            </a:r>
          </a:p>
          <a:p>
            <a:r>
              <a:rPr lang="en-US" b="1" dirty="0"/>
              <a:t>2. Git Diff:</a:t>
            </a:r>
          </a:p>
          <a:p>
            <a:r>
              <a:rPr lang="en-US" dirty="0"/>
              <a:t>"git diff" </a:t>
            </a:r>
            <a:r>
              <a:rPr lang="en-US" dirty="0" err="1"/>
              <a:t>komutu</a:t>
            </a:r>
            <a:r>
              <a:rPr lang="en-US" dirty="0"/>
              <a:t>, çalışma </a:t>
            </a:r>
            <a:r>
              <a:rPr lang="en-US" dirty="0" err="1"/>
              <a:t>alanındaki</a:t>
            </a:r>
            <a:r>
              <a:rPr lang="en-US" dirty="0"/>
              <a:t> </a:t>
            </a:r>
            <a:r>
              <a:rPr lang="en-US" dirty="0" err="1"/>
              <a:t>değişiklikleri</a:t>
            </a:r>
            <a:r>
              <a:rPr lang="en-US" dirty="0"/>
              <a:t> ayrıntılı olarak </a:t>
            </a:r>
            <a:r>
              <a:rPr lang="en-US" dirty="0" err="1"/>
              <a:t>gösterir</a:t>
            </a:r>
            <a:r>
              <a:rPr lang="en-US" dirty="0"/>
              <a:t>. Hangi </a:t>
            </a:r>
            <a:r>
              <a:rPr lang="en-US" dirty="0" err="1"/>
              <a:t>satırların</a:t>
            </a:r>
            <a:r>
              <a:rPr lang="en-US" dirty="0"/>
              <a:t> </a:t>
            </a:r>
            <a:r>
              <a:rPr lang="en-US" dirty="0" err="1"/>
              <a:t>eklenip</a:t>
            </a:r>
            <a:r>
              <a:rPr lang="en-US" dirty="0"/>
              <a:t> </a:t>
            </a:r>
            <a:r>
              <a:rPr lang="en-US" dirty="0" err="1"/>
              <a:t>silindiğini</a:t>
            </a:r>
            <a:r>
              <a:rPr lang="en-US" dirty="0"/>
              <a:t> veya </a:t>
            </a:r>
            <a:r>
              <a:rPr lang="en-US" dirty="0" err="1"/>
              <a:t>değiştirildiğini</a:t>
            </a:r>
            <a:r>
              <a:rPr lang="en-US" dirty="0"/>
              <a:t> </a:t>
            </a:r>
            <a:r>
              <a:rPr lang="en-US" dirty="0" err="1"/>
              <a:t>görebilirsiniz</a:t>
            </a:r>
            <a:r>
              <a:rPr lang="en-US" dirty="0"/>
              <a:t>. Kullanımı farklı </a:t>
            </a:r>
            <a:r>
              <a:rPr lang="en-US" dirty="0" err="1"/>
              <a:t>seçeneklerle</a:t>
            </a:r>
            <a:r>
              <a:rPr lang="en-US" dirty="0"/>
              <a:t> birlikte </a:t>
            </a:r>
            <a:r>
              <a:rPr lang="en-US" dirty="0" err="1"/>
              <a:t>kullanılabilir</a:t>
            </a:r>
            <a:r>
              <a:rPr lang="en-US" dirty="0"/>
              <a:t>:</a:t>
            </a:r>
          </a:p>
          <a:p>
            <a:r>
              <a:rPr lang="en-US" dirty="0"/>
              <a:t>Çalışma </a:t>
            </a:r>
            <a:r>
              <a:rPr lang="en-US" dirty="0" err="1"/>
              <a:t>alanındaki</a:t>
            </a:r>
            <a:r>
              <a:rPr lang="en-US" dirty="0"/>
              <a:t> tüm </a:t>
            </a:r>
            <a:r>
              <a:rPr lang="en-US" dirty="0" err="1"/>
              <a:t>değişiklikleri</a:t>
            </a:r>
            <a:r>
              <a:rPr lang="en-US" dirty="0"/>
              <a:t> </a:t>
            </a:r>
            <a:r>
              <a:rPr lang="en-US" dirty="0" err="1"/>
              <a:t>gösterir</a:t>
            </a:r>
            <a:r>
              <a:rPr lang="en-US" dirty="0"/>
              <a:t>:</a:t>
            </a:r>
          </a:p>
          <a:p>
            <a:r>
              <a:rPr lang="en-US" dirty="0"/>
              <a:t>git diff</a:t>
            </a:r>
          </a:p>
          <a:p>
            <a:r>
              <a:rPr lang="en-US" dirty="0" err="1"/>
              <a:t>Indexe</a:t>
            </a:r>
            <a:r>
              <a:rPr lang="en-US" dirty="0"/>
              <a:t> </a:t>
            </a:r>
            <a:r>
              <a:rPr lang="en-US" dirty="0" err="1"/>
              <a:t>eklenmiş</a:t>
            </a:r>
            <a:r>
              <a:rPr lang="en-US" dirty="0"/>
              <a:t> (staged) </a:t>
            </a:r>
            <a:r>
              <a:rPr lang="en-US" dirty="0" err="1"/>
              <a:t>değişiklikleri</a:t>
            </a:r>
            <a:r>
              <a:rPr lang="en-US" dirty="0"/>
              <a:t> </a:t>
            </a:r>
            <a:r>
              <a:rPr lang="en-US" dirty="0" err="1"/>
              <a:t>gösterir</a:t>
            </a:r>
            <a:r>
              <a:rPr lang="en-US" dirty="0"/>
              <a:t>:</a:t>
            </a:r>
          </a:p>
          <a:p>
            <a:r>
              <a:rPr lang="en-US" dirty="0"/>
              <a:t>git diff --cached</a:t>
            </a:r>
          </a:p>
          <a:p>
            <a:r>
              <a:rPr lang="en-US" dirty="0"/>
              <a:t>Belirli bir commit ile çalışma </a:t>
            </a:r>
            <a:r>
              <a:rPr lang="en-US" dirty="0" err="1"/>
              <a:t>alanındaki</a:t>
            </a:r>
            <a:r>
              <a:rPr lang="en-US" dirty="0"/>
              <a:t> </a:t>
            </a:r>
            <a:r>
              <a:rPr lang="en-US" dirty="0" err="1"/>
              <a:t>değişiklikleri</a:t>
            </a:r>
            <a:r>
              <a:rPr lang="en-US" dirty="0"/>
              <a:t> </a:t>
            </a:r>
            <a:r>
              <a:rPr lang="en-US" dirty="0" err="1"/>
              <a:t>karşılaştırır</a:t>
            </a:r>
            <a:r>
              <a:rPr lang="en-US" dirty="0"/>
              <a:t>:</a:t>
            </a:r>
          </a:p>
          <a:p>
            <a:r>
              <a:rPr lang="en-US" dirty="0"/>
              <a:t>git diff &lt;</a:t>
            </a:r>
            <a:r>
              <a:rPr lang="en-US" dirty="0" err="1"/>
              <a:t>commit_id</a:t>
            </a:r>
            <a:r>
              <a:rPr lang="en-US" dirty="0"/>
              <a:t>&gt;</a:t>
            </a:r>
          </a:p>
          <a:p>
            <a:r>
              <a:rPr lang="en-US" dirty="0" err="1"/>
              <a:t>İki</a:t>
            </a:r>
            <a:r>
              <a:rPr lang="en-US" dirty="0"/>
              <a:t> farklı </a:t>
            </a:r>
            <a:r>
              <a:rPr lang="en-US" dirty="0" err="1"/>
              <a:t>dalı</a:t>
            </a:r>
            <a:r>
              <a:rPr lang="en-US" dirty="0"/>
              <a:t> veya </a:t>
            </a:r>
            <a:r>
              <a:rPr lang="en-US" dirty="0" err="1"/>
              <a:t>commiti</a:t>
            </a:r>
            <a:r>
              <a:rPr lang="en-US" dirty="0"/>
              <a:t> </a:t>
            </a:r>
            <a:r>
              <a:rPr lang="en-US" dirty="0" err="1"/>
              <a:t>karşılaştırır</a:t>
            </a:r>
            <a:r>
              <a:rPr lang="en-US" dirty="0"/>
              <a:t>:</a:t>
            </a:r>
          </a:p>
          <a:p>
            <a:r>
              <a:rPr lang="en-US" dirty="0"/>
              <a:t>git diff &lt;branch_or_commit_1&gt; &lt;branch_or_commit_2&gt;</a:t>
            </a:r>
          </a:p>
          <a:p>
            <a:r>
              <a:rPr lang="en-US" dirty="0"/>
              <a:t>Git status </a:t>
            </a:r>
            <a:r>
              <a:rPr lang="en-US" dirty="0" err="1"/>
              <a:t>ve</a:t>
            </a:r>
            <a:r>
              <a:rPr lang="en-US" dirty="0"/>
              <a:t> git diff </a:t>
            </a:r>
            <a:r>
              <a:rPr lang="en-US" dirty="0" err="1"/>
              <a:t>komutları</a:t>
            </a:r>
            <a:r>
              <a:rPr lang="en-US" dirty="0"/>
              <a:t>, çalışma </a:t>
            </a:r>
            <a:r>
              <a:rPr lang="en-US" dirty="0" err="1"/>
              <a:t>alanındaki</a:t>
            </a:r>
            <a:r>
              <a:rPr lang="en-US" dirty="0"/>
              <a:t> </a:t>
            </a:r>
            <a:r>
              <a:rPr lang="en-US" dirty="0" err="1"/>
              <a:t>değişiklikleri</a:t>
            </a:r>
            <a:r>
              <a:rPr lang="en-US" dirty="0"/>
              <a:t> </a:t>
            </a:r>
            <a:r>
              <a:rPr lang="en-US" dirty="0" err="1"/>
              <a:t>ve</a:t>
            </a:r>
            <a:r>
              <a:rPr lang="en-US" dirty="0"/>
              <a:t> </a:t>
            </a:r>
            <a:r>
              <a:rPr lang="en-US" dirty="0" err="1"/>
              <a:t>durumu</a:t>
            </a:r>
            <a:r>
              <a:rPr lang="en-US" dirty="0"/>
              <a:t> kontrol etmek </a:t>
            </a:r>
            <a:r>
              <a:rPr lang="en-US" dirty="0" err="1"/>
              <a:t>için</a:t>
            </a:r>
            <a:r>
              <a:rPr lang="en-US" dirty="0"/>
              <a:t> </a:t>
            </a:r>
            <a:r>
              <a:rPr lang="en-US" dirty="0" err="1"/>
              <a:t>sıkça</a:t>
            </a:r>
            <a:r>
              <a:rPr lang="en-US" dirty="0"/>
              <a:t> kullanılan </a:t>
            </a:r>
            <a:r>
              <a:rPr lang="en-US" dirty="0" err="1"/>
              <a:t>komutlardır</a:t>
            </a:r>
            <a:r>
              <a:rPr lang="en-US" dirty="0"/>
              <a:t>. </a:t>
            </a:r>
            <a:r>
              <a:rPr lang="en-US" dirty="0" err="1"/>
              <a:t>Değişiklikleri</a:t>
            </a:r>
            <a:r>
              <a:rPr lang="en-US" dirty="0"/>
              <a:t> </a:t>
            </a:r>
            <a:r>
              <a:rPr lang="en-US" dirty="0" err="1"/>
              <a:t>takip</a:t>
            </a:r>
            <a:r>
              <a:rPr lang="en-US" dirty="0"/>
              <a:t> etmek, </a:t>
            </a:r>
            <a:r>
              <a:rPr lang="en-US" dirty="0" err="1"/>
              <a:t>hataları</a:t>
            </a:r>
            <a:r>
              <a:rPr lang="en-US" dirty="0"/>
              <a:t> tespit etmek </a:t>
            </a:r>
            <a:r>
              <a:rPr lang="en-US" dirty="0" err="1"/>
              <a:t>ve</a:t>
            </a:r>
            <a:r>
              <a:rPr lang="en-US" dirty="0"/>
              <a:t> projenin </a:t>
            </a:r>
            <a:r>
              <a:rPr lang="en-US" dirty="0" err="1"/>
              <a:t>durumunu</a:t>
            </a:r>
            <a:r>
              <a:rPr lang="en-US" dirty="0"/>
              <a:t> </a:t>
            </a:r>
            <a:r>
              <a:rPr lang="en-US" dirty="0" err="1"/>
              <a:t>anlamak</a:t>
            </a:r>
            <a:r>
              <a:rPr lang="en-US" dirty="0"/>
              <a:t> </a:t>
            </a:r>
            <a:r>
              <a:rPr lang="en-US" dirty="0" err="1"/>
              <a:t>için</a:t>
            </a:r>
            <a:r>
              <a:rPr lang="en-US" dirty="0"/>
              <a:t> bu </a:t>
            </a:r>
            <a:r>
              <a:rPr lang="en-US" dirty="0" err="1"/>
              <a:t>komutları</a:t>
            </a:r>
            <a:r>
              <a:rPr lang="en-US" dirty="0"/>
              <a:t> düzenli olarak </a:t>
            </a:r>
            <a:r>
              <a:rPr lang="en-US" dirty="0" err="1"/>
              <a:t>kullanabilirsiniz</a:t>
            </a:r>
            <a:r>
              <a:rPr lang="en-US" dirty="0"/>
              <a:t>.</a:t>
            </a:r>
          </a:p>
        </p:txBody>
      </p:sp>
    </p:spTree>
    <p:extLst>
      <p:ext uri="{BB962C8B-B14F-4D97-AF65-F5344CB8AC3E}">
        <p14:creationId xmlns:p14="http://schemas.microsoft.com/office/powerpoint/2010/main" val="246358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Uzak</a:t>
            </a:r>
            <a:r>
              <a:rPr lang="en-US" b="1" dirty="0"/>
              <a:t> </a:t>
            </a:r>
            <a:r>
              <a:rPr lang="en-US" b="1" dirty="0" err="1"/>
              <a:t>depolar</a:t>
            </a:r>
            <a:r>
              <a:rPr lang="en-US" b="1" dirty="0"/>
              <a:t> </a:t>
            </a:r>
            <a:r>
              <a:rPr lang="en-US" b="1" dirty="0" err="1"/>
              <a:t>ve</a:t>
            </a:r>
            <a:r>
              <a:rPr lang="en-US" b="1" dirty="0"/>
              <a:t> </a:t>
            </a:r>
            <a:r>
              <a:rPr lang="en-US" b="1" dirty="0" err="1"/>
              <a:t>uzak</a:t>
            </a:r>
            <a:r>
              <a:rPr lang="en-US" b="1" dirty="0"/>
              <a:t> </a:t>
            </a:r>
            <a:r>
              <a:rPr lang="en-US" b="1" dirty="0" err="1"/>
              <a:t>takipçilerin</a:t>
            </a:r>
            <a:r>
              <a:rPr lang="en-US" b="1" dirty="0"/>
              <a:t> eklenmesi (remote, clone)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a:t>
            </a:r>
            <a:r>
              <a:rPr lang="en-US" dirty="0" err="1"/>
              <a:t>uzak</a:t>
            </a:r>
            <a:r>
              <a:rPr lang="en-US" dirty="0"/>
              <a:t> </a:t>
            </a:r>
            <a:r>
              <a:rPr lang="en-US" dirty="0" err="1"/>
              <a:t>depoları</a:t>
            </a:r>
            <a:r>
              <a:rPr lang="en-US" dirty="0"/>
              <a:t> </a:t>
            </a:r>
            <a:r>
              <a:rPr lang="en-US" dirty="0" err="1"/>
              <a:t>ve</a:t>
            </a:r>
            <a:r>
              <a:rPr lang="en-US" dirty="0"/>
              <a:t> </a:t>
            </a:r>
            <a:r>
              <a:rPr lang="en-US" dirty="0" err="1"/>
              <a:t>uzak</a:t>
            </a:r>
            <a:r>
              <a:rPr lang="en-US" dirty="0"/>
              <a:t> </a:t>
            </a:r>
            <a:r>
              <a:rPr lang="en-US" dirty="0" err="1"/>
              <a:t>takipçileri</a:t>
            </a:r>
            <a:r>
              <a:rPr lang="en-US" dirty="0"/>
              <a:t> </a:t>
            </a:r>
            <a:r>
              <a:rPr lang="en-US" dirty="0" err="1"/>
              <a:t>eklemek</a:t>
            </a:r>
            <a:r>
              <a:rPr lang="en-US" dirty="0"/>
              <a:t> </a:t>
            </a:r>
            <a:r>
              <a:rPr lang="en-US" dirty="0" err="1"/>
              <a:t>için</a:t>
            </a:r>
            <a:r>
              <a:rPr lang="en-US" dirty="0"/>
              <a:t> "git remote" </a:t>
            </a:r>
            <a:r>
              <a:rPr lang="en-US" dirty="0" err="1"/>
              <a:t>ve</a:t>
            </a:r>
            <a:r>
              <a:rPr lang="en-US" dirty="0"/>
              <a:t> "git clone" </a:t>
            </a:r>
            <a:r>
              <a:rPr lang="en-US" dirty="0" err="1"/>
              <a:t>komutlarını</a:t>
            </a:r>
            <a:r>
              <a:rPr lang="en-US" dirty="0"/>
              <a:t> </a:t>
            </a:r>
            <a:r>
              <a:rPr lang="en-US" dirty="0" err="1"/>
              <a:t>kullanabilirsiniz</a:t>
            </a:r>
            <a:r>
              <a:rPr lang="en-US" dirty="0"/>
              <a:t>.</a:t>
            </a:r>
          </a:p>
          <a:p>
            <a:r>
              <a:rPr lang="en-US" dirty="0"/>
              <a:t>1. Git Remote:</a:t>
            </a:r>
          </a:p>
          <a:p>
            <a:r>
              <a:rPr lang="en-US" dirty="0"/>
              <a:t>"git remote" </a:t>
            </a:r>
            <a:r>
              <a:rPr lang="en-US" dirty="0" err="1"/>
              <a:t>komutu</a:t>
            </a:r>
            <a:r>
              <a:rPr lang="en-US" dirty="0"/>
              <a:t>, </a:t>
            </a:r>
            <a:r>
              <a:rPr lang="en-US" dirty="0" err="1"/>
              <a:t>uzak</a:t>
            </a:r>
            <a:r>
              <a:rPr lang="en-US" dirty="0"/>
              <a:t> </a:t>
            </a:r>
            <a:r>
              <a:rPr lang="en-US" dirty="0" err="1"/>
              <a:t>depoları</a:t>
            </a:r>
            <a:r>
              <a:rPr lang="en-US" dirty="0"/>
              <a:t> yönetmek </a:t>
            </a:r>
            <a:r>
              <a:rPr lang="en-US" dirty="0" err="1"/>
              <a:t>için</a:t>
            </a:r>
            <a:r>
              <a:rPr lang="en-US" dirty="0"/>
              <a:t> kullanılır. Bir </a:t>
            </a:r>
            <a:r>
              <a:rPr lang="en-US" dirty="0" err="1"/>
              <a:t>uzak</a:t>
            </a:r>
            <a:r>
              <a:rPr lang="en-US" dirty="0"/>
              <a:t> depo, projenin </a:t>
            </a:r>
            <a:r>
              <a:rPr lang="en-US" dirty="0" err="1"/>
              <a:t>merkezi</a:t>
            </a:r>
            <a:r>
              <a:rPr lang="en-US" dirty="0"/>
              <a:t> bir </a:t>
            </a:r>
            <a:r>
              <a:rPr lang="en-US" dirty="0" err="1"/>
              <a:t>kopyasını</a:t>
            </a:r>
            <a:r>
              <a:rPr lang="en-US" dirty="0"/>
              <a:t> </a:t>
            </a:r>
            <a:r>
              <a:rPr lang="en-US" dirty="0" err="1"/>
              <a:t>barındıran</a:t>
            </a:r>
            <a:r>
              <a:rPr lang="en-US" dirty="0"/>
              <a:t> </a:t>
            </a:r>
            <a:r>
              <a:rPr lang="en-US" dirty="0" err="1"/>
              <a:t>sunucudur</a:t>
            </a:r>
            <a:r>
              <a:rPr lang="en-US" dirty="0"/>
              <a:t>. Git ile </a:t>
            </a:r>
            <a:r>
              <a:rPr lang="en-US" dirty="0" err="1"/>
              <a:t>uzak</a:t>
            </a:r>
            <a:r>
              <a:rPr lang="en-US" dirty="0"/>
              <a:t> depo </a:t>
            </a:r>
            <a:r>
              <a:rPr lang="en-US" dirty="0" err="1"/>
              <a:t>eklemek</a:t>
            </a:r>
            <a:r>
              <a:rPr lang="en-US" dirty="0"/>
              <a:t>, </a:t>
            </a:r>
            <a:r>
              <a:rPr lang="en-US" dirty="0" err="1"/>
              <a:t>güncellemeleri</a:t>
            </a:r>
            <a:r>
              <a:rPr lang="en-US" dirty="0"/>
              <a:t> </a:t>
            </a:r>
            <a:r>
              <a:rPr lang="en-US" dirty="0" err="1"/>
              <a:t>almak</a:t>
            </a:r>
            <a:r>
              <a:rPr lang="en-US" dirty="0"/>
              <a:t> veya </a:t>
            </a:r>
            <a:r>
              <a:rPr lang="en-US" dirty="0" err="1"/>
              <a:t>göndermek</a:t>
            </a:r>
            <a:r>
              <a:rPr lang="en-US" dirty="0"/>
              <a:t> </a:t>
            </a:r>
            <a:r>
              <a:rPr lang="en-US" dirty="0" err="1"/>
              <a:t>için</a:t>
            </a:r>
            <a:r>
              <a:rPr lang="en-US" dirty="0"/>
              <a:t> kullanılır. </a:t>
            </a:r>
            <a:r>
              <a:rPr lang="en-US" dirty="0" err="1"/>
              <a:t>İşte</a:t>
            </a:r>
            <a:r>
              <a:rPr lang="en-US" dirty="0"/>
              <a:t> </a:t>
            </a:r>
            <a:r>
              <a:rPr lang="en-US" dirty="0" err="1"/>
              <a:t>bazı</a:t>
            </a:r>
            <a:r>
              <a:rPr lang="en-US" dirty="0"/>
              <a:t> </a:t>
            </a:r>
            <a:r>
              <a:rPr lang="en-US" dirty="0" err="1"/>
              <a:t>yaygın</a:t>
            </a:r>
            <a:r>
              <a:rPr lang="en-US" dirty="0"/>
              <a:t> </a:t>
            </a:r>
            <a:r>
              <a:rPr lang="en-US" dirty="0" err="1"/>
              <a:t>kullanımlar</a:t>
            </a:r>
            <a:r>
              <a:rPr lang="en-US" dirty="0"/>
              <a:t>:</a:t>
            </a:r>
          </a:p>
          <a:p>
            <a:r>
              <a:rPr lang="en-US" dirty="0"/>
              <a:t>Mevcut </a:t>
            </a:r>
            <a:r>
              <a:rPr lang="en-US" dirty="0" err="1"/>
              <a:t>uzak</a:t>
            </a:r>
            <a:r>
              <a:rPr lang="en-US" dirty="0"/>
              <a:t> </a:t>
            </a:r>
            <a:r>
              <a:rPr lang="en-US" dirty="0" err="1"/>
              <a:t>depoları</a:t>
            </a:r>
            <a:r>
              <a:rPr lang="en-US" dirty="0"/>
              <a:t> </a:t>
            </a:r>
            <a:r>
              <a:rPr lang="en-US" dirty="0" err="1"/>
              <a:t>listeleme</a:t>
            </a:r>
            <a:r>
              <a:rPr lang="en-US" dirty="0"/>
              <a:t>:</a:t>
            </a:r>
          </a:p>
          <a:p>
            <a:r>
              <a:rPr lang="en-US" dirty="0"/>
              <a:t>Copy code</a:t>
            </a:r>
          </a:p>
          <a:p>
            <a:r>
              <a:rPr lang="en-US" dirty="0"/>
              <a:t>git remote -v</a:t>
            </a:r>
          </a:p>
          <a:p>
            <a:r>
              <a:rPr lang="en-US" dirty="0" err="1"/>
              <a:t>Uzak</a:t>
            </a:r>
            <a:r>
              <a:rPr lang="en-US" dirty="0"/>
              <a:t> bir depo </a:t>
            </a:r>
            <a:r>
              <a:rPr lang="en-US" dirty="0" err="1"/>
              <a:t>eklemek</a:t>
            </a:r>
            <a:r>
              <a:rPr lang="en-US" dirty="0"/>
              <a:t>:</a:t>
            </a:r>
          </a:p>
          <a:p>
            <a:r>
              <a:rPr lang="en-US" dirty="0" err="1"/>
              <a:t>php</a:t>
            </a:r>
            <a:endParaRPr lang="en-US" dirty="0"/>
          </a:p>
          <a:p>
            <a:r>
              <a:rPr lang="en-US" dirty="0"/>
              <a:t>Copy code</a:t>
            </a:r>
          </a:p>
          <a:p>
            <a:r>
              <a:rPr lang="en-US" dirty="0"/>
              <a:t>git remote add &lt;</a:t>
            </a:r>
            <a:r>
              <a:rPr lang="en-US" dirty="0" err="1"/>
              <a:t>remote_name</a:t>
            </a:r>
            <a:r>
              <a:rPr lang="en-US" dirty="0"/>
              <a:t>&gt; &lt;</a:t>
            </a:r>
            <a:r>
              <a:rPr lang="en-US" dirty="0" err="1"/>
              <a:t>remote_url</a:t>
            </a:r>
            <a:r>
              <a:rPr lang="en-US" dirty="0"/>
              <a:t>&gt;</a:t>
            </a:r>
          </a:p>
          <a:p>
            <a:r>
              <a:rPr lang="en-US" dirty="0" err="1"/>
              <a:t>Uzak</a:t>
            </a:r>
            <a:r>
              <a:rPr lang="en-US" dirty="0"/>
              <a:t> </a:t>
            </a:r>
            <a:r>
              <a:rPr lang="en-US" dirty="0" err="1"/>
              <a:t>depoyu</a:t>
            </a:r>
            <a:r>
              <a:rPr lang="en-US" dirty="0"/>
              <a:t> </a:t>
            </a:r>
            <a:r>
              <a:rPr lang="en-US" dirty="0" err="1"/>
              <a:t>kaldırmak</a:t>
            </a:r>
            <a:r>
              <a:rPr lang="en-US" dirty="0"/>
              <a:t>:</a:t>
            </a:r>
          </a:p>
          <a:p>
            <a:r>
              <a:rPr lang="en-US" dirty="0" err="1"/>
              <a:t>arduino</a:t>
            </a:r>
            <a:endParaRPr lang="en-US" dirty="0"/>
          </a:p>
          <a:p>
            <a:r>
              <a:rPr lang="en-US" dirty="0"/>
              <a:t>Copy code</a:t>
            </a:r>
          </a:p>
          <a:p>
            <a:r>
              <a:rPr lang="en-US" dirty="0"/>
              <a:t>git remote remove &lt;</a:t>
            </a:r>
            <a:r>
              <a:rPr lang="en-US" dirty="0" err="1"/>
              <a:t>remote_name</a:t>
            </a:r>
            <a:r>
              <a:rPr lang="en-US" dirty="0"/>
              <a:t>&gt;</a:t>
            </a:r>
          </a:p>
          <a:p>
            <a:r>
              <a:rPr lang="en-US" dirty="0"/>
              <a:t>2. Git Clone:</a:t>
            </a:r>
          </a:p>
          <a:p>
            <a:r>
              <a:rPr lang="en-US" dirty="0"/>
              <a:t>"git clone" </a:t>
            </a:r>
            <a:r>
              <a:rPr lang="en-US" dirty="0" err="1"/>
              <a:t>komutu</a:t>
            </a:r>
            <a:r>
              <a:rPr lang="en-US" dirty="0"/>
              <a:t>, bir </a:t>
            </a:r>
            <a:r>
              <a:rPr lang="en-US" dirty="0" err="1"/>
              <a:t>uzak</a:t>
            </a:r>
            <a:r>
              <a:rPr lang="en-US" dirty="0"/>
              <a:t> </a:t>
            </a:r>
            <a:r>
              <a:rPr lang="en-US" dirty="0" err="1"/>
              <a:t>depodan</a:t>
            </a:r>
            <a:r>
              <a:rPr lang="en-US" dirty="0"/>
              <a:t> bir projenin tam bir </a:t>
            </a:r>
            <a:r>
              <a:rPr lang="en-US" dirty="0" err="1"/>
              <a:t>kopyasını</a:t>
            </a:r>
            <a:r>
              <a:rPr lang="en-US" dirty="0"/>
              <a:t> </a:t>
            </a:r>
            <a:r>
              <a:rPr lang="en-US" dirty="0" err="1"/>
              <a:t>yerel</a:t>
            </a:r>
            <a:r>
              <a:rPr lang="en-US" dirty="0"/>
              <a:t> bir çalışma </a:t>
            </a:r>
            <a:r>
              <a:rPr lang="en-US" dirty="0" err="1"/>
              <a:t>alanına</a:t>
            </a:r>
            <a:r>
              <a:rPr lang="en-US" dirty="0"/>
              <a:t> </a:t>
            </a:r>
            <a:r>
              <a:rPr lang="en-US" dirty="0" err="1"/>
              <a:t>indirmek</a:t>
            </a:r>
            <a:r>
              <a:rPr lang="en-US" dirty="0"/>
              <a:t> </a:t>
            </a:r>
            <a:r>
              <a:rPr lang="en-US" dirty="0" err="1"/>
              <a:t>için</a:t>
            </a:r>
            <a:r>
              <a:rPr lang="en-US" dirty="0"/>
              <a:t> kullanılır. Bu </a:t>
            </a:r>
            <a:r>
              <a:rPr lang="en-US" dirty="0" err="1"/>
              <a:t>komut</a:t>
            </a:r>
            <a:r>
              <a:rPr lang="en-US" dirty="0"/>
              <a:t>, </a:t>
            </a:r>
            <a:r>
              <a:rPr lang="en-US" dirty="0" err="1"/>
              <a:t>projeyi</a:t>
            </a:r>
            <a:r>
              <a:rPr lang="en-US" dirty="0"/>
              <a:t> </a:t>
            </a:r>
            <a:r>
              <a:rPr lang="en-US" dirty="0" err="1"/>
              <a:t>almak</a:t>
            </a:r>
            <a:r>
              <a:rPr lang="en-US" dirty="0"/>
              <a:t> </a:t>
            </a:r>
            <a:r>
              <a:rPr lang="en-US" dirty="0" err="1"/>
              <a:t>ve</a:t>
            </a:r>
            <a:r>
              <a:rPr lang="en-US" dirty="0"/>
              <a:t> </a:t>
            </a:r>
            <a:r>
              <a:rPr lang="en-US" dirty="0" err="1"/>
              <a:t>çalışmaya</a:t>
            </a:r>
            <a:r>
              <a:rPr lang="en-US" dirty="0"/>
              <a:t> </a:t>
            </a:r>
            <a:r>
              <a:rPr lang="en-US" dirty="0" err="1"/>
              <a:t>başlamak</a:t>
            </a:r>
            <a:r>
              <a:rPr lang="en-US" dirty="0"/>
              <a:t> </a:t>
            </a:r>
            <a:r>
              <a:rPr lang="en-US" dirty="0" err="1"/>
              <a:t>için</a:t>
            </a:r>
            <a:r>
              <a:rPr lang="en-US" dirty="0"/>
              <a:t> </a:t>
            </a:r>
            <a:r>
              <a:rPr lang="en-US" dirty="0" err="1"/>
              <a:t>kullanışlıdır</a:t>
            </a:r>
            <a:r>
              <a:rPr lang="en-US" dirty="0"/>
              <a:t>. Kullanımı şu </a:t>
            </a:r>
            <a:r>
              <a:rPr lang="en-US" dirty="0" err="1"/>
              <a:t>şekildedir</a:t>
            </a:r>
            <a:r>
              <a:rPr lang="en-US" dirty="0"/>
              <a:t>:</a:t>
            </a:r>
          </a:p>
          <a:p>
            <a:r>
              <a:rPr lang="en-US" dirty="0"/>
              <a:t>bash</a:t>
            </a:r>
          </a:p>
          <a:p>
            <a:r>
              <a:rPr lang="en-US" dirty="0"/>
              <a:t>Copy code</a:t>
            </a:r>
          </a:p>
          <a:p>
            <a:r>
              <a:rPr lang="en-US" dirty="0"/>
              <a:t>git clone &lt;</a:t>
            </a:r>
            <a:r>
              <a:rPr lang="en-US" dirty="0" err="1"/>
              <a:t>remote_url</a:t>
            </a:r>
            <a:r>
              <a:rPr lang="en-US" dirty="0"/>
              <a:t>&gt;</a:t>
            </a:r>
          </a:p>
          <a:p>
            <a:r>
              <a:rPr lang="en-US" dirty="0" err="1"/>
              <a:t>Örneğin</a:t>
            </a:r>
            <a:r>
              <a:rPr lang="en-US" dirty="0"/>
              <a:t>, </a:t>
            </a:r>
            <a:r>
              <a:rPr lang="en-US" dirty="0" err="1"/>
              <a:t>GitHub'da</a:t>
            </a:r>
            <a:r>
              <a:rPr lang="en-US" dirty="0"/>
              <a:t> bir projenin </a:t>
            </a:r>
            <a:r>
              <a:rPr lang="en-US" dirty="0" err="1"/>
              <a:t>uzak</a:t>
            </a:r>
            <a:r>
              <a:rPr lang="en-US" dirty="0"/>
              <a:t> depo </a:t>
            </a:r>
            <a:r>
              <a:rPr lang="en-US" dirty="0" err="1"/>
              <a:t>URL'si</a:t>
            </a:r>
            <a:r>
              <a:rPr lang="en-US" dirty="0"/>
              <a:t> "https://</a:t>
            </a:r>
            <a:r>
              <a:rPr lang="en-US" dirty="0" err="1"/>
              <a:t>github.com</a:t>
            </a:r>
            <a:r>
              <a:rPr lang="en-US" dirty="0"/>
              <a:t>/username/</a:t>
            </a:r>
            <a:r>
              <a:rPr lang="en-US" dirty="0" err="1"/>
              <a:t>repo.git</a:t>
            </a:r>
            <a:r>
              <a:rPr lang="en-US" dirty="0"/>
              <a:t>" ise, </a:t>
            </a:r>
            <a:r>
              <a:rPr lang="en-US" dirty="0" err="1"/>
              <a:t>aşağıdaki</a:t>
            </a:r>
            <a:r>
              <a:rPr lang="en-US" dirty="0"/>
              <a:t> gibi </a:t>
            </a:r>
            <a:r>
              <a:rPr lang="en-US" dirty="0" err="1"/>
              <a:t>kullanabilirsiniz</a:t>
            </a:r>
            <a:r>
              <a:rPr lang="en-US" dirty="0"/>
              <a:t>:</a:t>
            </a:r>
          </a:p>
          <a:p>
            <a:r>
              <a:rPr lang="en-US" dirty="0"/>
              <a:t>bash</a:t>
            </a:r>
          </a:p>
          <a:p>
            <a:r>
              <a:rPr lang="en-US" dirty="0"/>
              <a:t>Copy code</a:t>
            </a:r>
          </a:p>
          <a:p>
            <a:r>
              <a:rPr lang="en-US" dirty="0"/>
              <a:t>git clone https://</a:t>
            </a:r>
            <a:r>
              <a:rPr lang="en-US" dirty="0" err="1"/>
              <a:t>github.com</a:t>
            </a:r>
            <a:r>
              <a:rPr lang="en-US" dirty="0"/>
              <a:t>/username/</a:t>
            </a:r>
            <a:r>
              <a:rPr lang="en-US" dirty="0" err="1"/>
              <a:t>repo.git</a:t>
            </a:r>
            <a:endParaRPr lang="en-US" dirty="0"/>
          </a:p>
          <a:p>
            <a:r>
              <a:rPr lang="en-US" dirty="0"/>
              <a:t>Bu </a:t>
            </a:r>
            <a:r>
              <a:rPr lang="en-US" dirty="0" err="1"/>
              <a:t>komut</a:t>
            </a:r>
            <a:r>
              <a:rPr lang="en-US" dirty="0"/>
              <a:t>, projenin tam bir </a:t>
            </a:r>
            <a:r>
              <a:rPr lang="en-US" dirty="0" err="1"/>
              <a:t>kopyasını</a:t>
            </a:r>
            <a:r>
              <a:rPr lang="en-US" dirty="0"/>
              <a:t> </a:t>
            </a:r>
            <a:r>
              <a:rPr lang="en-US" dirty="0" err="1"/>
              <a:t>yerel</a:t>
            </a:r>
            <a:r>
              <a:rPr lang="en-US" dirty="0"/>
              <a:t> bir </a:t>
            </a:r>
            <a:r>
              <a:rPr lang="en-US" dirty="0" err="1"/>
              <a:t>dizine</a:t>
            </a:r>
            <a:r>
              <a:rPr lang="en-US" dirty="0"/>
              <a:t> </a:t>
            </a:r>
            <a:r>
              <a:rPr lang="en-US" dirty="0" err="1"/>
              <a:t>indirir</a:t>
            </a:r>
            <a:r>
              <a:rPr lang="en-US" dirty="0"/>
              <a:t> </a:t>
            </a:r>
            <a:r>
              <a:rPr lang="en-US" dirty="0" err="1"/>
              <a:t>ve</a:t>
            </a:r>
            <a:r>
              <a:rPr lang="en-US" dirty="0"/>
              <a:t> </a:t>
            </a:r>
            <a:r>
              <a:rPr lang="en-US" dirty="0" err="1"/>
              <a:t>sizinle</a:t>
            </a:r>
            <a:r>
              <a:rPr lang="en-US" dirty="0"/>
              <a:t> </a:t>
            </a:r>
            <a:r>
              <a:rPr lang="en-US" dirty="0" err="1"/>
              <a:t>aynı</a:t>
            </a:r>
            <a:r>
              <a:rPr lang="en-US" dirty="0"/>
              <a:t> </a:t>
            </a:r>
            <a:r>
              <a:rPr lang="en-US" dirty="0" err="1"/>
              <a:t>isimde</a:t>
            </a:r>
            <a:r>
              <a:rPr lang="en-US" dirty="0"/>
              <a:t> bir </a:t>
            </a:r>
            <a:r>
              <a:rPr lang="en-US" dirty="0" err="1"/>
              <a:t>klasör</a:t>
            </a:r>
            <a:r>
              <a:rPr lang="en-US" dirty="0"/>
              <a:t> oluşturur.</a:t>
            </a:r>
          </a:p>
          <a:p>
            <a:r>
              <a:rPr lang="en-US" dirty="0" err="1"/>
              <a:t>Uzak</a:t>
            </a:r>
            <a:r>
              <a:rPr lang="en-US" dirty="0"/>
              <a:t> </a:t>
            </a:r>
            <a:r>
              <a:rPr lang="en-US" dirty="0" err="1"/>
              <a:t>depoları</a:t>
            </a:r>
            <a:r>
              <a:rPr lang="en-US" dirty="0"/>
              <a:t> </a:t>
            </a:r>
            <a:r>
              <a:rPr lang="en-US" dirty="0" err="1"/>
              <a:t>ve</a:t>
            </a:r>
            <a:r>
              <a:rPr lang="en-US" dirty="0"/>
              <a:t> </a:t>
            </a:r>
            <a:r>
              <a:rPr lang="en-US" dirty="0" err="1"/>
              <a:t>uzak</a:t>
            </a:r>
            <a:r>
              <a:rPr lang="en-US" dirty="0"/>
              <a:t> </a:t>
            </a:r>
            <a:r>
              <a:rPr lang="en-US" dirty="0" err="1"/>
              <a:t>takipçileri</a:t>
            </a:r>
            <a:r>
              <a:rPr lang="en-US" dirty="0"/>
              <a:t> </a:t>
            </a:r>
            <a:r>
              <a:rPr lang="en-US" dirty="0" err="1"/>
              <a:t>eklemek</a:t>
            </a:r>
            <a:r>
              <a:rPr lang="en-US" dirty="0"/>
              <a:t>, </a:t>
            </a:r>
            <a:r>
              <a:rPr lang="en-US" dirty="0" err="1"/>
              <a:t>projelerinizi</a:t>
            </a:r>
            <a:r>
              <a:rPr lang="en-US" dirty="0"/>
              <a:t> </a:t>
            </a:r>
            <a:r>
              <a:rPr lang="en-US" dirty="0" err="1"/>
              <a:t>paylaşmak</a:t>
            </a:r>
            <a:r>
              <a:rPr lang="en-US" dirty="0"/>
              <a:t> </a:t>
            </a:r>
            <a:r>
              <a:rPr lang="en-US" dirty="0" err="1"/>
              <a:t>ve</a:t>
            </a:r>
            <a:r>
              <a:rPr lang="en-US" dirty="0"/>
              <a:t> işbirliği yapmak </a:t>
            </a:r>
            <a:r>
              <a:rPr lang="en-US" dirty="0" err="1"/>
              <a:t>için</a:t>
            </a:r>
            <a:r>
              <a:rPr lang="en-US" dirty="0"/>
              <a:t> önemlidir. Git remote </a:t>
            </a:r>
            <a:r>
              <a:rPr lang="en-US" dirty="0" err="1"/>
              <a:t>komutuyla</a:t>
            </a:r>
            <a:r>
              <a:rPr lang="en-US" dirty="0"/>
              <a:t> </a:t>
            </a:r>
            <a:r>
              <a:rPr lang="en-US" dirty="0" err="1"/>
              <a:t>uzak</a:t>
            </a:r>
            <a:r>
              <a:rPr lang="en-US" dirty="0"/>
              <a:t> </a:t>
            </a:r>
            <a:r>
              <a:rPr lang="en-US" dirty="0" err="1"/>
              <a:t>depoları</a:t>
            </a:r>
            <a:r>
              <a:rPr lang="en-US" dirty="0"/>
              <a:t> </a:t>
            </a:r>
            <a:r>
              <a:rPr lang="en-US" dirty="0" err="1"/>
              <a:t>yönetirken</a:t>
            </a:r>
            <a:r>
              <a:rPr lang="en-US" dirty="0"/>
              <a:t>, git clone </a:t>
            </a:r>
            <a:r>
              <a:rPr lang="en-US" dirty="0" err="1"/>
              <a:t>komutuyla</a:t>
            </a:r>
            <a:r>
              <a:rPr lang="en-US" dirty="0"/>
              <a:t> da </a:t>
            </a:r>
            <a:r>
              <a:rPr lang="en-US" dirty="0" err="1"/>
              <a:t>projeyi</a:t>
            </a:r>
            <a:r>
              <a:rPr lang="en-US" dirty="0"/>
              <a:t> </a:t>
            </a:r>
            <a:r>
              <a:rPr lang="en-US" dirty="0" err="1"/>
              <a:t>indirebilir</a:t>
            </a:r>
            <a:r>
              <a:rPr lang="en-US" dirty="0"/>
              <a:t> </a:t>
            </a:r>
            <a:r>
              <a:rPr lang="en-US" dirty="0" err="1"/>
              <a:t>ve</a:t>
            </a:r>
            <a:r>
              <a:rPr lang="en-US" dirty="0"/>
              <a:t> </a:t>
            </a:r>
            <a:r>
              <a:rPr lang="en-US" dirty="0" err="1"/>
              <a:t>yerel</a:t>
            </a:r>
            <a:r>
              <a:rPr lang="en-US" dirty="0"/>
              <a:t> çalışma </a:t>
            </a:r>
            <a:r>
              <a:rPr lang="en-US" dirty="0" err="1"/>
              <a:t>alanında</a:t>
            </a:r>
            <a:r>
              <a:rPr lang="en-US" dirty="0"/>
              <a:t> </a:t>
            </a:r>
            <a:r>
              <a:rPr lang="en-US" dirty="0" err="1"/>
              <a:t>çalışmaya</a:t>
            </a:r>
            <a:r>
              <a:rPr lang="en-US" dirty="0"/>
              <a:t> </a:t>
            </a:r>
            <a:r>
              <a:rPr lang="en-US" dirty="0" err="1"/>
              <a:t>başlayabilirsiniz</a:t>
            </a:r>
            <a:r>
              <a:rPr lang="en-US" dirty="0"/>
              <a:t>.</a:t>
            </a:r>
          </a:p>
        </p:txBody>
      </p:sp>
    </p:spTree>
    <p:extLst>
      <p:ext uri="{BB962C8B-B14F-4D97-AF65-F5344CB8AC3E}">
        <p14:creationId xmlns:p14="http://schemas.microsoft.com/office/powerpoint/2010/main" val="3289941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Değişikliklerin</a:t>
            </a:r>
            <a:r>
              <a:rPr lang="en-US" b="1" dirty="0"/>
              <a:t> </a:t>
            </a:r>
            <a:r>
              <a:rPr lang="en-US" b="1" dirty="0" err="1"/>
              <a:t>senkronizasyonu</a:t>
            </a:r>
            <a:r>
              <a:rPr lang="en-US" b="1" dirty="0"/>
              <a:t> (pull, fetch, push)</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a:t>
            </a:r>
            <a:r>
              <a:rPr lang="en-US" dirty="0" err="1"/>
              <a:t>değişikliklerin</a:t>
            </a:r>
            <a:r>
              <a:rPr lang="en-US" dirty="0"/>
              <a:t> </a:t>
            </a:r>
            <a:r>
              <a:rPr lang="en-US" dirty="0" err="1"/>
              <a:t>senkronizasyonunu</a:t>
            </a:r>
            <a:r>
              <a:rPr lang="en-US" dirty="0"/>
              <a:t> sağlamak </a:t>
            </a:r>
            <a:r>
              <a:rPr lang="en-US" dirty="0" err="1"/>
              <a:t>için</a:t>
            </a:r>
            <a:r>
              <a:rPr lang="en-US" dirty="0"/>
              <a:t> "git pull", "git fetch" </a:t>
            </a:r>
            <a:r>
              <a:rPr lang="en-US" dirty="0" err="1"/>
              <a:t>ve</a:t>
            </a:r>
            <a:r>
              <a:rPr lang="en-US" dirty="0"/>
              <a:t> "git push" </a:t>
            </a:r>
            <a:r>
              <a:rPr lang="en-US" dirty="0" err="1"/>
              <a:t>komutlarını</a:t>
            </a:r>
            <a:r>
              <a:rPr lang="en-US" dirty="0"/>
              <a:t> </a:t>
            </a:r>
            <a:r>
              <a:rPr lang="en-US" dirty="0" err="1"/>
              <a:t>kullanabilirsiniz</a:t>
            </a:r>
            <a:r>
              <a:rPr lang="en-US" dirty="0"/>
              <a:t>.</a:t>
            </a:r>
          </a:p>
          <a:p>
            <a:r>
              <a:rPr lang="en-US" dirty="0"/>
              <a:t>1. Git Pull:</a:t>
            </a:r>
          </a:p>
          <a:p>
            <a:r>
              <a:rPr lang="en-US" dirty="0"/>
              <a:t>"git pull" </a:t>
            </a:r>
            <a:r>
              <a:rPr lang="en-US" dirty="0" err="1"/>
              <a:t>komutu</a:t>
            </a:r>
            <a:r>
              <a:rPr lang="en-US" dirty="0"/>
              <a:t>, </a:t>
            </a:r>
            <a:r>
              <a:rPr lang="en-US" dirty="0" err="1"/>
              <a:t>uzak</a:t>
            </a:r>
            <a:r>
              <a:rPr lang="en-US" dirty="0"/>
              <a:t> </a:t>
            </a:r>
            <a:r>
              <a:rPr lang="en-US" dirty="0" err="1"/>
              <a:t>depodaki</a:t>
            </a:r>
            <a:r>
              <a:rPr lang="en-US" dirty="0"/>
              <a:t> </a:t>
            </a:r>
            <a:r>
              <a:rPr lang="en-US" dirty="0" err="1"/>
              <a:t>değişiklikleri</a:t>
            </a:r>
            <a:r>
              <a:rPr lang="en-US" dirty="0"/>
              <a:t> </a:t>
            </a:r>
            <a:r>
              <a:rPr lang="en-US" dirty="0" err="1"/>
              <a:t>almak</a:t>
            </a:r>
            <a:r>
              <a:rPr lang="en-US" dirty="0"/>
              <a:t>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güncellemek</a:t>
            </a:r>
            <a:r>
              <a:rPr lang="en-US" dirty="0"/>
              <a:t> </a:t>
            </a:r>
            <a:r>
              <a:rPr lang="en-US" dirty="0" err="1"/>
              <a:t>için</a:t>
            </a:r>
            <a:r>
              <a:rPr lang="en-US" dirty="0"/>
              <a:t> kullanılır. Kullanımı şu </a:t>
            </a:r>
            <a:r>
              <a:rPr lang="en-US" dirty="0" err="1"/>
              <a:t>şekildedir</a:t>
            </a:r>
            <a:r>
              <a:rPr lang="en-US" dirty="0"/>
              <a:t>:</a:t>
            </a:r>
          </a:p>
          <a:p>
            <a:r>
              <a:rPr lang="en-US" dirty="0" err="1"/>
              <a:t>php</a:t>
            </a:r>
            <a:endParaRPr lang="en-US" dirty="0"/>
          </a:p>
          <a:p>
            <a:r>
              <a:rPr lang="en-US" dirty="0"/>
              <a:t>Copy code</a:t>
            </a:r>
          </a:p>
          <a:p>
            <a:r>
              <a:rPr lang="en-US" dirty="0"/>
              <a:t>git pull &lt;</a:t>
            </a:r>
            <a:r>
              <a:rPr lang="en-US" dirty="0" err="1"/>
              <a:t>remote_name</a:t>
            </a:r>
            <a:r>
              <a:rPr lang="en-US" dirty="0"/>
              <a:t>&gt; &lt;</a:t>
            </a:r>
            <a:r>
              <a:rPr lang="en-US" dirty="0" err="1"/>
              <a:t>branch_name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a:t>
            </a:r>
            <a:r>
              <a:rPr lang="en-US" dirty="0" err="1"/>
              <a:t>ve</a:t>
            </a:r>
            <a:r>
              <a:rPr lang="en-US" dirty="0"/>
              <a:t> güncellenmesi istenen dal "main" ise, </a:t>
            </a:r>
            <a:r>
              <a:rPr lang="en-US" dirty="0" err="1"/>
              <a:t>aşağıdaki</a:t>
            </a:r>
            <a:r>
              <a:rPr lang="en-US" dirty="0"/>
              <a:t> gibi </a:t>
            </a:r>
            <a:r>
              <a:rPr lang="en-US" dirty="0" err="1"/>
              <a:t>kullanabilirsiniz</a:t>
            </a:r>
            <a:r>
              <a:rPr lang="en-US" dirty="0"/>
              <a:t>:</a:t>
            </a:r>
          </a:p>
          <a:p>
            <a:r>
              <a:rPr lang="en-US" dirty="0" err="1"/>
              <a:t>css</a:t>
            </a:r>
            <a:endParaRPr lang="en-US" dirty="0"/>
          </a:p>
          <a:p>
            <a:r>
              <a:rPr lang="en-US" dirty="0"/>
              <a:t>Copy code</a:t>
            </a:r>
          </a:p>
          <a:p>
            <a:r>
              <a:rPr lang="en-US" dirty="0"/>
              <a:t>git pull origin main</a:t>
            </a:r>
          </a:p>
          <a:p>
            <a:r>
              <a:rPr lang="en-US" dirty="0"/>
              <a:t>Bu </a:t>
            </a:r>
            <a:r>
              <a:rPr lang="en-US" dirty="0" err="1"/>
              <a:t>komut</a:t>
            </a:r>
            <a:r>
              <a:rPr lang="en-US" dirty="0"/>
              <a:t>, </a:t>
            </a:r>
            <a:r>
              <a:rPr lang="en-US" dirty="0" err="1"/>
              <a:t>uzak</a:t>
            </a:r>
            <a:r>
              <a:rPr lang="en-US" dirty="0"/>
              <a:t> </a:t>
            </a:r>
            <a:r>
              <a:rPr lang="en-US" dirty="0" err="1"/>
              <a:t>depodan</a:t>
            </a:r>
            <a:r>
              <a:rPr lang="en-US" dirty="0"/>
              <a:t> en son </a:t>
            </a:r>
            <a:r>
              <a:rPr lang="en-US" dirty="0" err="1"/>
              <a:t>değişiklikleri</a:t>
            </a:r>
            <a:r>
              <a:rPr lang="en-US" dirty="0"/>
              <a:t> alır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günceller</a:t>
            </a:r>
            <a:r>
              <a:rPr lang="en-US" dirty="0"/>
              <a:t>.</a:t>
            </a:r>
          </a:p>
          <a:p>
            <a:r>
              <a:rPr lang="en-US" dirty="0"/>
              <a:t>2. Git Fetch:</a:t>
            </a:r>
          </a:p>
          <a:p>
            <a:r>
              <a:rPr lang="en-US" dirty="0"/>
              <a:t>"git fetch" </a:t>
            </a:r>
            <a:r>
              <a:rPr lang="en-US" dirty="0" err="1"/>
              <a:t>komutu</a:t>
            </a:r>
            <a:r>
              <a:rPr lang="en-US" dirty="0"/>
              <a:t>, </a:t>
            </a:r>
            <a:r>
              <a:rPr lang="en-US" dirty="0" err="1"/>
              <a:t>uzak</a:t>
            </a:r>
            <a:r>
              <a:rPr lang="en-US" dirty="0"/>
              <a:t> </a:t>
            </a:r>
            <a:r>
              <a:rPr lang="en-US" dirty="0" err="1"/>
              <a:t>depodaki</a:t>
            </a:r>
            <a:r>
              <a:rPr lang="en-US" dirty="0"/>
              <a:t> </a:t>
            </a:r>
            <a:r>
              <a:rPr lang="en-US" dirty="0" err="1"/>
              <a:t>değişiklikleri</a:t>
            </a:r>
            <a:r>
              <a:rPr lang="en-US" dirty="0"/>
              <a:t> </a:t>
            </a:r>
            <a:r>
              <a:rPr lang="en-US" dirty="0" err="1"/>
              <a:t>indirir</a:t>
            </a:r>
            <a:r>
              <a:rPr lang="en-US" dirty="0"/>
              <a:t>, </a:t>
            </a:r>
            <a:r>
              <a:rPr lang="en-US" dirty="0" err="1"/>
              <a:t>ancak</a:t>
            </a:r>
            <a:r>
              <a:rPr lang="en-US" dirty="0"/>
              <a:t> </a:t>
            </a:r>
            <a:r>
              <a:rPr lang="en-US" dirty="0" err="1"/>
              <a:t>yerel</a:t>
            </a:r>
            <a:r>
              <a:rPr lang="en-US" dirty="0"/>
              <a:t> çalışma </a:t>
            </a:r>
            <a:r>
              <a:rPr lang="en-US" dirty="0" err="1"/>
              <a:t>alanını</a:t>
            </a:r>
            <a:r>
              <a:rPr lang="en-US" dirty="0"/>
              <a:t> </a:t>
            </a:r>
            <a:r>
              <a:rPr lang="en-US" dirty="0" err="1"/>
              <a:t>güncellemez</a:t>
            </a:r>
            <a:r>
              <a:rPr lang="en-US" dirty="0"/>
              <a:t>. Kullanımı şu </a:t>
            </a:r>
            <a:r>
              <a:rPr lang="en-US" dirty="0" err="1"/>
              <a:t>şekildedir</a:t>
            </a:r>
            <a:r>
              <a:rPr lang="en-US" dirty="0"/>
              <a:t>:</a:t>
            </a:r>
          </a:p>
          <a:p>
            <a:r>
              <a:rPr lang="en-US" dirty="0" err="1"/>
              <a:t>php</a:t>
            </a:r>
            <a:endParaRPr lang="en-US" dirty="0"/>
          </a:p>
          <a:p>
            <a:r>
              <a:rPr lang="en-US" dirty="0"/>
              <a:t>Copy code</a:t>
            </a:r>
          </a:p>
          <a:p>
            <a:r>
              <a:rPr lang="en-US" dirty="0"/>
              <a:t>git fetch &lt;</a:t>
            </a:r>
            <a:r>
              <a:rPr lang="en-US" dirty="0" err="1"/>
              <a:t>remote_name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ise, </a:t>
            </a:r>
            <a:r>
              <a:rPr lang="en-US" dirty="0" err="1"/>
              <a:t>aşağıdaki</a:t>
            </a:r>
            <a:r>
              <a:rPr lang="en-US" dirty="0"/>
              <a:t> gibi </a:t>
            </a:r>
            <a:r>
              <a:rPr lang="en-US" dirty="0" err="1"/>
              <a:t>kullanabilirsiniz</a:t>
            </a:r>
            <a:r>
              <a:rPr lang="en-US" dirty="0"/>
              <a:t>:</a:t>
            </a:r>
          </a:p>
          <a:p>
            <a:r>
              <a:rPr lang="en-US" dirty="0" err="1"/>
              <a:t>sql</a:t>
            </a:r>
            <a:endParaRPr lang="en-US" dirty="0"/>
          </a:p>
          <a:p>
            <a:r>
              <a:rPr lang="en-US" dirty="0"/>
              <a:t>Copy code</a:t>
            </a:r>
          </a:p>
          <a:p>
            <a:r>
              <a:rPr lang="en-US" dirty="0"/>
              <a:t>git fetch origin</a:t>
            </a:r>
          </a:p>
          <a:p>
            <a:r>
              <a:rPr lang="en-US" dirty="0"/>
              <a:t>Bu </a:t>
            </a:r>
            <a:r>
              <a:rPr lang="en-US" dirty="0" err="1"/>
              <a:t>komut</a:t>
            </a:r>
            <a:r>
              <a:rPr lang="en-US" dirty="0"/>
              <a:t>, </a:t>
            </a:r>
            <a:r>
              <a:rPr lang="en-US" dirty="0" err="1"/>
              <a:t>uzak</a:t>
            </a:r>
            <a:r>
              <a:rPr lang="en-US" dirty="0"/>
              <a:t> </a:t>
            </a:r>
            <a:r>
              <a:rPr lang="en-US" dirty="0" err="1"/>
              <a:t>depodaki</a:t>
            </a:r>
            <a:r>
              <a:rPr lang="en-US" dirty="0"/>
              <a:t> en son </a:t>
            </a:r>
            <a:r>
              <a:rPr lang="en-US" dirty="0" err="1"/>
              <a:t>değişiklikleri</a:t>
            </a:r>
            <a:r>
              <a:rPr lang="en-US" dirty="0"/>
              <a:t> </a:t>
            </a:r>
            <a:r>
              <a:rPr lang="en-US" dirty="0" err="1"/>
              <a:t>indirir</a:t>
            </a:r>
            <a:r>
              <a:rPr lang="en-US" dirty="0"/>
              <a:t>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güncellemez</a:t>
            </a:r>
            <a:r>
              <a:rPr lang="en-US" dirty="0"/>
              <a:t>. Bu </a:t>
            </a:r>
            <a:r>
              <a:rPr lang="en-US" dirty="0" err="1"/>
              <a:t>sayede</a:t>
            </a:r>
            <a:r>
              <a:rPr lang="en-US" dirty="0"/>
              <a:t>, </a:t>
            </a:r>
            <a:r>
              <a:rPr lang="en-US" dirty="0" err="1"/>
              <a:t>indirilen</a:t>
            </a:r>
            <a:r>
              <a:rPr lang="en-US" dirty="0"/>
              <a:t> </a:t>
            </a:r>
            <a:r>
              <a:rPr lang="en-US" dirty="0" err="1"/>
              <a:t>değişiklikleri</a:t>
            </a:r>
            <a:r>
              <a:rPr lang="en-US" dirty="0"/>
              <a:t> daha sonra </a:t>
            </a:r>
            <a:r>
              <a:rPr lang="en-US" dirty="0" err="1"/>
              <a:t>birleştirme</a:t>
            </a:r>
            <a:r>
              <a:rPr lang="en-US" dirty="0"/>
              <a:t> (merge) veya </a:t>
            </a:r>
            <a:r>
              <a:rPr lang="en-US" dirty="0" err="1"/>
              <a:t>inceleme</a:t>
            </a:r>
            <a:r>
              <a:rPr lang="en-US" dirty="0"/>
              <a:t> (review) </a:t>
            </a:r>
            <a:r>
              <a:rPr lang="en-US" dirty="0" err="1"/>
              <a:t>işlemleri</a:t>
            </a:r>
            <a:r>
              <a:rPr lang="en-US" dirty="0"/>
              <a:t> </a:t>
            </a:r>
            <a:r>
              <a:rPr lang="en-US" dirty="0" err="1"/>
              <a:t>için</a:t>
            </a:r>
            <a:r>
              <a:rPr lang="en-US" dirty="0"/>
              <a:t> </a:t>
            </a:r>
            <a:r>
              <a:rPr lang="en-US" dirty="0" err="1"/>
              <a:t>kullanabilirsiniz</a:t>
            </a:r>
            <a:r>
              <a:rPr lang="en-US" dirty="0"/>
              <a:t>.</a:t>
            </a:r>
          </a:p>
          <a:p>
            <a:r>
              <a:rPr lang="en-US" dirty="0"/>
              <a:t>3. Git Push:</a:t>
            </a:r>
          </a:p>
          <a:p>
            <a:r>
              <a:rPr lang="en-US" dirty="0"/>
              <a:t>"git push" </a:t>
            </a:r>
            <a:r>
              <a:rPr lang="en-US" dirty="0" err="1"/>
              <a:t>komutu</a:t>
            </a:r>
            <a:r>
              <a:rPr lang="en-US" dirty="0"/>
              <a:t>, </a:t>
            </a:r>
            <a:r>
              <a:rPr lang="en-US" dirty="0" err="1"/>
              <a:t>yereldeki</a:t>
            </a:r>
            <a:r>
              <a:rPr lang="en-US" dirty="0"/>
              <a:t> </a:t>
            </a:r>
            <a:r>
              <a:rPr lang="en-US" dirty="0" err="1"/>
              <a:t>değişiklikleri</a:t>
            </a:r>
            <a:r>
              <a:rPr lang="en-US" dirty="0"/>
              <a:t> </a:t>
            </a:r>
            <a:r>
              <a:rPr lang="en-US" dirty="0" err="1"/>
              <a:t>uzak</a:t>
            </a:r>
            <a:r>
              <a:rPr lang="en-US" dirty="0"/>
              <a:t> </a:t>
            </a:r>
            <a:r>
              <a:rPr lang="en-US" dirty="0" err="1"/>
              <a:t>depoya</a:t>
            </a:r>
            <a:r>
              <a:rPr lang="en-US" dirty="0"/>
              <a:t> </a:t>
            </a:r>
            <a:r>
              <a:rPr lang="en-US" dirty="0" err="1"/>
              <a:t>göndermek</a:t>
            </a:r>
            <a:r>
              <a:rPr lang="en-US" dirty="0"/>
              <a:t> </a:t>
            </a:r>
            <a:r>
              <a:rPr lang="en-US" dirty="0" err="1"/>
              <a:t>için</a:t>
            </a:r>
            <a:r>
              <a:rPr lang="en-US" dirty="0"/>
              <a:t> kullanılır. Kullanımı şu </a:t>
            </a:r>
            <a:r>
              <a:rPr lang="en-US" dirty="0" err="1"/>
              <a:t>şekildedir</a:t>
            </a:r>
            <a:r>
              <a:rPr lang="en-US" dirty="0"/>
              <a:t>:</a:t>
            </a:r>
          </a:p>
          <a:p>
            <a:r>
              <a:rPr lang="en-US" dirty="0" err="1"/>
              <a:t>php</a:t>
            </a:r>
            <a:endParaRPr lang="en-US" dirty="0"/>
          </a:p>
          <a:p>
            <a:r>
              <a:rPr lang="en-US" dirty="0"/>
              <a:t>Copy code</a:t>
            </a:r>
          </a:p>
          <a:p>
            <a:r>
              <a:rPr lang="en-US" dirty="0"/>
              <a:t>git push &lt;</a:t>
            </a:r>
            <a:r>
              <a:rPr lang="en-US" dirty="0" err="1"/>
              <a:t>remote_name</a:t>
            </a:r>
            <a:r>
              <a:rPr lang="en-US" dirty="0"/>
              <a:t>&gt; &lt;</a:t>
            </a:r>
            <a:r>
              <a:rPr lang="en-US" dirty="0" err="1"/>
              <a:t>branch_name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a:t>
            </a:r>
            <a:r>
              <a:rPr lang="en-US" dirty="0" err="1"/>
              <a:t>ve</a:t>
            </a:r>
            <a:r>
              <a:rPr lang="en-US" dirty="0"/>
              <a:t> </a:t>
            </a:r>
            <a:r>
              <a:rPr lang="en-US" dirty="0" err="1"/>
              <a:t>gönderilmek</a:t>
            </a:r>
            <a:r>
              <a:rPr lang="en-US" dirty="0"/>
              <a:t> istenen dal "main" ise, </a:t>
            </a:r>
            <a:r>
              <a:rPr lang="en-US" dirty="0" err="1"/>
              <a:t>aşağıdaki</a:t>
            </a:r>
            <a:r>
              <a:rPr lang="en-US" dirty="0"/>
              <a:t> gibi </a:t>
            </a:r>
            <a:r>
              <a:rPr lang="en-US" dirty="0" err="1"/>
              <a:t>kullanabilirsiniz</a:t>
            </a:r>
            <a:r>
              <a:rPr lang="en-US" dirty="0"/>
              <a:t>:</a:t>
            </a:r>
          </a:p>
          <a:p>
            <a:r>
              <a:rPr lang="en-US" dirty="0" err="1"/>
              <a:t>css</a:t>
            </a:r>
            <a:endParaRPr lang="en-US" dirty="0"/>
          </a:p>
          <a:p>
            <a:r>
              <a:rPr lang="en-US" dirty="0"/>
              <a:t>Copy code</a:t>
            </a:r>
          </a:p>
          <a:p>
            <a:r>
              <a:rPr lang="en-US" dirty="0"/>
              <a:t>git push origin main</a:t>
            </a:r>
          </a:p>
          <a:p>
            <a:r>
              <a:rPr lang="en-US" dirty="0"/>
              <a:t>Bu </a:t>
            </a:r>
            <a:r>
              <a:rPr lang="en-US" dirty="0" err="1"/>
              <a:t>komut</a:t>
            </a:r>
            <a:r>
              <a:rPr lang="en-US" dirty="0"/>
              <a:t>, </a:t>
            </a:r>
            <a:r>
              <a:rPr lang="en-US" dirty="0" err="1"/>
              <a:t>yereldeki</a:t>
            </a:r>
            <a:r>
              <a:rPr lang="en-US" dirty="0"/>
              <a:t> </a:t>
            </a:r>
            <a:r>
              <a:rPr lang="en-US" dirty="0" err="1"/>
              <a:t>değişiklikleri</a:t>
            </a:r>
            <a:r>
              <a:rPr lang="en-US" dirty="0"/>
              <a:t> belirtilen </a:t>
            </a:r>
            <a:r>
              <a:rPr lang="en-US" dirty="0" err="1"/>
              <a:t>uzak</a:t>
            </a:r>
            <a:r>
              <a:rPr lang="en-US" dirty="0"/>
              <a:t> </a:t>
            </a:r>
            <a:r>
              <a:rPr lang="en-US" dirty="0" err="1"/>
              <a:t>depoya</a:t>
            </a:r>
            <a:r>
              <a:rPr lang="en-US" dirty="0"/>
              <a:t> </a:t>
            </a:r>
            <a:r>
              <a:rPr lang="en-US" dirty="0" err="1"/>
              <a:t>gönderir</a:t>
            </a:r>
            <a:r>
              <a:rPr lang="en-US" dirty="0"/>
              <a:t>.</a:t>
            </a:r>
          </a:p>
          <a:p>
            <a:r>
              <a:rPr lang="en-US" dirty="0"/>
              <a:t>Git pull, fetch </a:t>
            </a:r>
            <a:r>
              <a:rPr lang="en-US" dirty="0" err="1"/>
              <a:t>ve</a:t>
            </a:r>
            <a:r>
              <a:rPr lang="en-US" dirty="0"/>
              <a:t> push </a:t>
            </a:r>
            <a:r>
              <a:rPr lang="en-US" dirty="0" err="1"/>
              <a:t>komutları</a:t>
            </a:r>
            <a:r>
              <a:rPr lang="en-US" dirty="0"/>
              <a:t>, çalışma </a:t>
            </a:r>
            <a:r>
              <a:rPr lang="en-US" dirty="0" err="1"/>
              <a:t>alanınızı</a:t>
            </a:r>
            <a:r>
              <a:rPr lang="en-US" dirty="0"/>
              <a:t> </a:t>
            </a:r>
            <a:r>
              <a:rPr lang="en-US" dirty="0" err="1"/>
              <a:t>güncel</a:t>
            </a:r>
            <a:r>
              <a:rPr lang="en-US" dirty="0"/>
              <a:t> tutmak, </a:t>
            </a:r>
            <a:r>
              <a:rPr lang="en-US" dirty="0" err="1"/>
              <a:t>değişiklikleri</a:t>
            </a:r>
            <a:r>
              <a:rPr lang="en-US" dirty="0"/>
              <a:t> </a:t>
            </a:r>
            <a:r>
              <a:rPr lang="en-US" dirty="0" err="1"/>
              <a:t>senkronize</a:t>
            </a:r>
            <a:r>
              <a:rPr lang="en-US" dirty="0"/>
              <a:t> etmek </a:t>
            </a:r>
            <a:r>
              <a:rPr lang="en-US" dirty="0" err="1"/>
              <a:t>ve</a:t>
            </a:r>
            <a:r>
              <a:rPr lang="en-US" dirty="0"/>
              <a:t> </a:t>
            </a:r>
            <a:r>
              <a:rPr lang="en-US" dirty="0" err="1"/>
              <a:t>projeyi</a:t>
            </a:r>
            <a:r>
              <a:rPr lang="en-US" dirty="0"/>
              <a:t> diğer ekip </a:t>
            </a:r>
            <a:r>
              <a:rPr lang="en-US" dirty="0" err="1"/>
              <a:t>üyeleriyle</a:t>
            </a:r>
            <a:r>
              <a:rPr lang="en-US" dirty="0"/>
              <a:t> </a:t>
            </a:r>
            <a:r>
              <a:rPr lang="en-US" dirty="0" err="1"/>
              <a:t>paylaşmak</a:t>
            </a:r>
            <a:r>
              <a:rPr lang="en-US" dirty="0"/>
              <a:t> </a:t>
            </a:r>
            <a:r>
              <a:rPr lang="en-US" dirty="0" err="1"/>
              <a:t>için</a:t>
            </a:r>
            <a:r>
              <a:rPr lang="en-US" dirty="0"/>
              <a:t> önemlidir. Pull, </a:t>
            </a:r>
            <a:r>
              <a:rPr lang="en-US" dirty="0" err="1"/>
              <a:t>değişiklikleri</a:t>
            </a:r>
            <a:r>
              <a:rPr lang="en-US" dirty="0"/>
              <a:t> alır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günceller</a:t>
            </a:r>
            <a:r>
              <a:rPr lang="en-US" dirty="0"/>
              <a:t>. Fetch, </a:t>
            </a:r>
            <a:r>
              <a:rPr lang="en-US" dirty="0" err="1"/>
              <a:t>değişiklikleri</a:t>
            </a:r>
            <a:r>
              <a:rPr lang="en-US" dirty="0"/>
              <a:t> </a:t>
            </a:r>
            <a:r>
              <a:rPr lang="en-US" dirty="0" err="1"/>
              <a:t>indirir</a:t>
            </a:r>
            <a:r>
              <a:rPr lang="en-US" dirty="0"/>
              <a:t> </a:t>
            </a:r>
            <a:r>
              <a:rPr lang="en-US" dirty="0" err="1"/>
              <a:t>ve</a:t>
            </a:r>
            <a:r>
              <a:rPr lang="en-US" dirty="0"/>
              <a:t> </a:t>
            </a:r>
            <a:r>
              <a:rPr lang="en-US" dirty="0" err="1"/>
              <a:t>yerelde</a:t>
            </a:r>
            <a:r>
              <a:rPr lang="en-US" dirty="0"/>
              <a:t> </a:t>
            </a:r>
            <a:r>
              <a:rPr lang="en-US" dirty="0" err="1"/>
              <a:t>tutar</a:t>
            </a:r>
            <a:r>
              <a:rPr lang="en-US" dirty="0"/>
              <a:t>. Push ise </a:t>
            </a:r>
            <a:r>
              <a:rPr lang="en-US" dirty="0" err="1"/>
              <a:t>yereldeki</a:t>
            </a:r>
            <a:r>
              <a:rPr lang="en-US" dirty="0"/>
              <a:t> </a:t>
            </a:r>
            <a:r>
              <a:rPr lang="en-US" dirty="0" err="1"/>
              <a:t>değişiklikleri</a:t>
            </a:r>
            <a:r>
              <a:rPr lang="en-US" dirty="0"/>
              <a:t> </a:t>
            </a:r>
            <a:r>
              <a:rPr lang="en-US" dirty="0" err="1"/>
              <a:t>uzak</a:t>
            </a:r>
            <a:r>
              <a:rPr lang="en-US" dirty="0"/>
              <a:t> </a:t>
            </a:r>
            <a:r>
              <a:rPr lang="en-US" dirty="0" err="1"/>
              <a:t>depoya</a:t>
            </a:r>
            <a:r>
              <a:rPr lang="en-US" dirty="0"/>
              <a:t> </a:t>
            </a:r>
            <a:r>
              <a:rPr lang="en-US" dirty="0" err="1"/>
              <a:t>gönderir</a:t>
            </a:r>
            <a:r>
              <a:rPr lang="en-US" dirty="0"/>
              <a:t>. Bu </a:t>
            </a:r>
            <a:r>
              <a:rPr lang="en-US" dirty="0" err="1"/>
              <a:t>komutları</a:t>
            </a:r>
            <a:r>
              <a:rPr lang="en-US" dirty="0"/>
              <a:t> </a:t>
            </a:r>
            <a:r>
              <a:rPr lang="en-US" dirty="0" err="1"/>
              <a:t>doğru</a:t>
            </a:r>
            <a:r>
              <a:rPr lang="en-US" dirty="0"/>
              <a:t> şekilde </a:t>
            </a:r>
            <a:r>
              <a:rPr lang="en-US" dirty="0" err="1"/>
              <a:t>kullanarak</a:t>
            </a:r>
            <a:r>
              <a:rPr lang="en-US" dirty="0"/>
              <a:t> </a:t>
            </a:r>
            <a:r>
              <a:rPr lang="en-US" dirty="0" err="1"/>
              <a:t>projelerinizdeki</a:t>
            </a:r>
            <a:r>
              <a:rPr lang="en-US" dirty="0"/>
              <a:t> </a:t>
            </a:r>
            <a:r>
              <a:rPr lang="en-US" dirty="0" err="1"/>
              <a:t>senkronizasyonu</a:t>
            </a:r>
            <a:r>
              <a:rPr lang="en-US" dirty="0"/>
              <a:t> </a:t>
            </a:r>
            <a:r>
              <a:rPr lang="en-US" dirty="0" err="1"/>
              <a:t>sağlayabilirsiniz</a:t>
            </a:r>
            <a:r>
              <a:rPr lang="en-US" dirty="0"/>
              <a:t>.</a:t>
            </a:r>
          </a:p>
        </p:txBody>
      </p:sp>
    </p:spTree>
    <p:extLst>
      <p:ext uri="{BB962C8B-B14F-4D97-AF65-F5344CB8AC3E}">
        <p14:creationId xmlns:p14="http://schemas.microsoft.com/office/powerpoint/2010/main" val="292239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Dal </a:t>
            </a:r>
            <a:r>
              <a:rPr lang="en-US" b="1" dirty="0" err="1"/>
              <a:t>birleştirme</a:t>
            </a:r>
            <a:r>
              <a:rPr lang="en-US" b="1" dirty="0"/>
              <a:t> </a:t>
            </a:r>
            <a:r>
              <a:rPr lang="en-US" b="1" dirty="0" err="1"/>
              <a:t>stratejileri</a:t>
            </a:r>
            <a:r>
              <a:rPr lang="en-US" b="1" dirty="0"/>
              <a:t> (merge, rebase)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dal </a:t>
            </a:r>
            <a:r>
              <a:rPr lang="en-US" dirty="0" err="1"/>
              <a:t>birleştirme</a:t>
            </a:r>
            <a:r>
              <a:rPr lang="en-US" dirty="0"/>
              <a:t> </a:t>
            </a:r>
            <a:r>
              <a:rPr lang="en-US" dirty="0" err="1"/>
              <a:t>işlemlerini</a:t>
            </a:r>
            <a:r>
              <a:rPr lang="en-US" dirty="0"/>
              <a:t> </a:t>
            </a:r>
            <a:r>
              <a:rPr lang="en-US" dirty="0" err="1"/>
              <a:t>gerçekleştirmek</a:t>
            </a:r>
            <a:r>
              <a:rPr lang="en-US" dirty="0"/>
              <a:t> </a:t>
            </a:r>
            <a:r>
              <a:rPr lang="en-US" dirty="0" err="1"/>
              <a:t>için</a:t>
            </a:r>
            <a:r>
              <a:rPr lang="en-US" dirty="0"/>
              <a:t> </a:t>
            </a:r>
            <a:r>
              <a:rPr lang="en-US" dirty="0" err="1"/>
              <a:t>iki</a:t>
            </a:r>
            <a:r>
              <a:rPr lang="en-US" dirty="0"/>
              <a:t> temel strateji vardır: "merge" (</a:t>
            </a:r>
            <a:r>
              <a:rPr lang="en-US" dirty="0" err="1"/>
              <a:t>birleştirme</a:t>
            </a:r>
            <a:r>
              <a:rPr lang="en-US" dirty="0"/>
              <a:t>) </a:t>
            </a:r>
            <a:r>
              <a:rPr lang="en-US" dirty="0" err="1"/>
              <a:t>ve</a:t>
            </a:r>
            <a:r>
              <a:rPr lang="en-US" dirty="0"/>
              <a:t> "rebase" (temel </a:t>
            </a:r>
            <a:r>
              <a:rPr lang="en-US" dirty="0" err="1"/>
              <a:t>değiştirme</a:t>
            </a:r>
            <a:r>
              <a:rPr lang="en-US" dirty="0"/>
              <a:t>).</a:t>
            </a:r>
          </a:p>
          <a:p>
            <a:r>
              <a:rPr lang="en-US" dirty="0"/>
              <a:t>1. Merge (</a:t>
            </a:r>
            <a:r>
              <a:rPr lang="en-US" dirty="0" err="1"/>
              <a:t>Birleştirme</a:t>
            </a:r>
            <a:r>
              <a:rPr lang="en-US" dirty="0"/>
              <a:t>):</a:t>
            </a:r>
          </a:p>
          <a:p>
            <a:r>
              <a:rPr lang="en-US" dirty="0"/>
              <a:t>Merge </a:t>
            </a:r>
            <a:r>
              <a:rPr lang="en-US" dirty="0" err="1"/>
              <a:t>işlemi</a:t>
            </a:r>
            <a:r>
              <a:rPr lang="en-US" dirty="0"/>
              <a:t>, </a:t>
            </a:r>
            <a:r>
              <a:rPr lang="en-US" dirty="0" err="1"/>
              <a:t>iki</a:t>
            </a:r>
            <a:r>
              <a:rPr lang="en-US" dirty="0"/>
              <a:t> veya daha fazla </a:t>
            </a:r>
            <a:r>
              <a:rPr lang="en-US" dirty="0" err="1"/>
              <a:t>dalı</a:t>
            </a:r>
            <a:r>
              <a:rPr lang="en-US" dirty="0"/>
              <a:t> </a:t>
            </a:r>
            <a:r>
              <a:rPr lang="en-US" dirty="0" err="1"/>
              <a:t>birleştirmek</a:t>
            </a:r>
            <a:r>
              <a:rPr lang="en-US" dirty="0"/>
              <a:t> </a:t>
            </a:r>
            <a:r>
              <a:rPr lang="en-US" dirty="0" err="1"/>
              <a:t>için</a:t>
            </a:r>
            <a:r>
              <a:rPr lang="en-US" dirty="0"/>
              <a:t> kullanılır. Bu </a:t>
            </a:r>
            <a:r>
              <a:rPr lang="en-US" dirty="0" err="1"/>
              <a:t>işlemde</a:t>
            </a:r>
            <a:r>
              <a:rPr lang="en-US" dirty="0"/>
              <a:t>, </a:t>
            </a:r>
            <a:r>
              <a:rPr lang="en-US" dirty="0" err="1"/>
              <a:t>iki</a:t>
            </a:r>
            <a:r>
              <a:rPr lang="en-US" dirty="0"/>
              <a:t> </a:t>
            </a:r>
            <a:r>
              <a:rPr lang="en-US" dirty="0" err="1"/>
              <a:t>dalın</a:t>
            </a:r>
            <a:r>
              <a:rPr lang="en-US" dirty="0"/>
              <a:t> ortak bir </a:t>
            </a:r>
            <a:r>
              <a:rPr lang="en-US" dirty="0" err="1"/>
              <a:t>üst</a:t>
            </a:r>
            <a:r>
              <a:rPr lang="en-US" dirty="0"/>
              <a:t> </a:t>
            </a:r>
            <a:r>
              <a:rPr lang="en-US" dirty="0" err="1"/>
              <a:t>ataları</a:t>
            </a:r>
            <a:r>
              <a:rPr lang="en-US" dirty="0"/>
              <a:t> (common ancestor) bulunur </a:t>
            </a:r>
            <a:r>
              <a:rPr lang="en-US" dirty="0" err="1"/>
              <a:t>ve</a:t>
            </a:r>
            <a:r>
              <a:rPr lang="en-US" dirty="0"/>
              <a:t> bu </a:t>
            </a:r>
            <a:r>
              <a:rPr lang="en-US" dirty="0" err="1"/>
              <a:t>noktadan</a:t>
            </a:r>
            <a:r>
              <a:rPr lang="en-US" dirty="0"/>
              <a:t> </a:t>
            </a:r>
            <a:r>
              <a:rPr lang="en-US" dirty="0" err="1"/>
              <a:t>itibaren</a:t>
            </a:r>
            <a:r>
              <a:rPr lang="en-US" dirty="0"/>
              <a:t> yapılan değişiklikler </a:t>
            </a:r>
            <a:r>
              <a:rPr lang="en-US" dirty="0" err="1"/>
              <a:t>birleştirilir</a:t>
            </a:r>
            <a:r>
              <a:rPr lang="en-US" dirty="0"/>
              <a:t>. Merge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"main" </a:t>
            </a:r>
            <a:r>
              <a:rPr lang="en-US" dirty="0" err="1"/>
              <a:t>ve</a:t>
            </a:r>
            <a:r>
              <a:rPr lang="en-US" dirty="0"/>
              <a:t> "feature"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main</a:t>
            </a:r>
          </a:p>
          <a:p>
            <a:r>
              <a:rPr lang="en-US" dirty="0"/>
              <a:t>git merge feature</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a:t>
            </a:r>
            <a:r>
              <a:rPr lang="en-US" dirty="0" err="1"/>
              <a:t>birleştirir</a:t>
            </a:r>
            <a:r>
              <a:rPr lang="en-US" dirty="0"/>
              <a:t>.</a:t>
            </a:r>
          </a:p>
          <a:p>
            <a:r>
              <a:rPr lang="en-US" dirty="0"/>
              <a:t>Merge </a:t>
            </a:r>
            <a:r>
              <a:rPr lang="en-US" dirty="0" err="1"/>
              <a:t>işlemi</a:t>
            </a:r>
            <a:r>
              <a:rPr lang="en-US" dirty="0"/>
              <a:t>, belirli bir </a:t>
            </a:r>
            <a:r>
              <a:rPr lang="en-US" dirty="0" err="1"/>
              <a:t>noktada</a:t>
            </a:r>
            <a:r>
              <a:rPr lang="en-US" dirty="0"/>
              <a:t> yapılan </a:t>
            </a:r>
            <a:r>
              <a:rPr lang="en-US" dirty="0" err="1"/>
              <a:t>değişiklikleri</a:t>
            </a:r>
            <a:r>
              <a:rPr lang="en-US" dirty="0"/>
              <a:t> </a:t>
            </a:r>
            <a:r>
              <a:rPr lang="en-US" dirty="0" err="1"/>
              <a:t>korur</a:t>
            </a:r>
            <a:r>
              <a:rPr lang="en-US" dirty="0"/>
              <a:t> </a:t>
            </a:r>
            <a:r>
              <a:rPr lang="en-US" dirty="0" err="1"/>
              <a:t>ve</a:t>
            </a:r>
            <a:r>
              <a:rPr lang="en-US" dirty="0"/>
              <a:t> </a:t>
            </a:r>
            <a:r>
              <a:rPr lang="en-US" dirty="0" err="1"/>
              <a:t>geçmişteki</a:t>
            </a:r>
            <a:r>
              <a:rPr lang="en-US" dirty="0"/>
              <a:t> olayları </a:t>
            </a:r>
            <a:r>
              <a:rPr lang="en-US" dirty="0" err="1"/>
              <a:t>yansıtır</a:t>
            </a:r>
            <a:r>
              <a:rPr lang="en-US" dirty="0"/>
              <a:t>. Bu nedenle, </a:t>
            </a:r>
            <a:r>
              <a:rPr lang="en-US" dirty="0" err="1"/>
              <a:t>birleştirme</a:t>
            </a:r>
            <a:r>
              <a:rPr lang="en-US" dirty="0"/>
              <a:t> </a:t>
            </a:r>
            <a:r>
              <a:rPr lang="en-US" dirty="0" err="1"/>
              <a:t>işlemi</a:t>
            </a:r>
            <a:r>
              <a:rPr lang="en-US" dirty="0"/>
              <a:t> </a:t>
            </a:r>
            <a:r>
              <a:rPr lang="en-US" dirty="0" err="1"/>
              <a:t>sonucunda</a:t>
            </a:r>
            <a:r>
              <a:rPr lang="en-US" dirty="0"/>
              <a:t> </a:t>
            </a:r>
            <a:r>
              <a:rPr lang="en-US" dirty="0" err="1"/>
              <a:t>oluşan</a:t>
            </a:r>
            <a:r>
              <a:rPr lang="en-US" dirty="0"/>
              <a:t> commit </a:t>
            </a:r>
            <a:r>
              <a:rPr lang="en-US" dirty="0" err="1"/>
              <a:t>grafiği</a:t>
            </a:r>
            <a:r>
              <a:rPr lang="en-US" dirty="0"/>
              <a:t> daha </a:t>
            </a:r>
            <a:r>
              <a:rPr lang="en-US" dirty="0" err="1"/>
              <a:t>karmaşık</a:t>
            </a:r>
            <a:r>
              <a:rPr lang="en-US" dirty="0"/>
              <a:t> olabilir.</a:t>
            </a:r>
          </a:p>
          <a:p>
            <a:r>
              <a:rPr lang="en-US" dirty="0"/>
              <a:t>2. Rebase (Temel </a:t>
            </a:r>
            <a:r>
              <a:rPr lang="en-US" dirty="0" err="1"/>
              <a:t>Değiştirme</a:t>
            </a:r>
            <a:r>
              <a:rPr lang="en-US" dirty="0"/>
              <a:t>):</a:t>
            </a:r>
          </a:p>
          <a:p>
            <a:r>
              <a:rPr lang="en-US" dirty="0"/>
              <a:t>Rebase </a:t>
            </a:r>
            <a:r>
              <a:rPr lang="en-US" dirty="0" err="1"/>
              <a:t>işlemi</a:t>
            </a:r>
            <a:r>
              <a:rPr lang="en-US" dirty="0"/>
              <a:t>, bir </a:t>
            </a:r>
            <a:r>
              <a:rPr lang="en-US" dirty="0" err="1"/>
              <a:t>dalı</a:t>
            </a:r>
            <a:r>
              <a:rPr lang="en-US" dirty="0"/>
              <a:t> </a:t>
            </a:r>
            <a:r>
              <a:rPr lang="en-US" dirty="0" err="1"/>
              <a:t>başka</a:t>
            </a:r>
            <a:r>
              <a:rPr lang="en-US" dirty="0"/>
              <a:t> bir </a:t>
            </a:r>
            <a:r>
              <a:rPr lang="en-US" dirty="0" err="1"/>
              <a:t>dalın</a:t>
            </a:r>
            <a:r>
              <a:rPr lang="en-US" dirty="0"/>
              <a:t> üzerine </a:t>
            </a:r>
            <a:r>
              <a:rPr lang="en-US" dirty="0" err="1"/>
              <a:t>yerleştirmek</a:t>
            </a:r>
            <a:r>
              <a:rPr lang="en-US" dirty="0"/>
              <a:t> </a:t>
            </a:r>
            <a:r>
              <a:rPr lang="en-US" dirty="0" err="1"/>
              <a:t>için</a:t>
            </a:r>
            <a:r>
              <a:rPr lang="en-US" dirty="0"/>
              <a:t> kullanılır. Bu </a:t>
            </a:r>
            <a:r>
              <a:rPr lang="en-US" dirty="0" err="1"/>
              <a:t>işlemde</a:t>
            </a:r>
            <a:r>
              <a:rPr lang="en-US" dirty="0"/>
              <a:t>, mevcut </a:t>
            </a:r>
            <a:r>
              <a:rPr lang="en-US" dirty="0" err="1"/>
              <a:t>dalın</a:t>
            </a:r>
            <a:r>
              <a:rPr lang="en-US" dirty="0"/>
              <a:t> (</a:t>
            </a:r>
            <a:r>
              <a:rPr lang="en-US" dirty="0" err="1"/>
              <a:t>örneğin</a:t>
            </a:r>
            <a:r>
              <a:rPr lang="en-US" dirty="0"/>
              <a:t> "feature") en son </a:t>
            </a:r>
            <a:r>
              <a:rPr lang="en-US" dirty="0" err="1"/>
              <a:t>commiti</a:t>
            </a:r>
            <a:r>
              <a:rPr lang="en-US" dirty="0"/>
              <a:t> alınır </a:t>
            </a:r>
            <a:r>
              <a:rPr lang="en-US" dirty="0" err="1"/>
              <a:t>ve</a:t>
            </a:r>
            <a:r>
              <a:rPr lang="en-US" dirty="0"/>
              <a:t> </a:t>
            </a:r>
            <a:r>
              <a:rPr lang="en-US" dirty="0" err="1"/>
              <a:t>hedef</a:t>
            </a:r>
            <a:r>
              <a:rPr lang="en-US" dirty="0"/>
              <a:t> </a:t>
            </a:r>
            <a:r>
              <a:rPr lang="en-US" dirty="0" err="1"/>
              <a:t>dalın</a:t>
            </a:r>
            <a:r>
              <a:rPr lang="en-US" dirty="0"/>
              <a:t> (</a:t>
            </a:r>
            <a:r>
              <a:rPr lang="en-US" dirty="0" err="1"/>
              <a:t>örneğin</a:t>
            </a:r>
            <a:r>
              <a:rPr lang="en-US" dirty="0"/>
              <a:t> "main") üzerine </a:t>
            </a:r>
            <a:r>
              <a:rPr lang="en-US" dirty="0" err="1"/>
              <a:t>yerleştirilir</a:t>
            </a:r>
            <a:r>
              <a:rPr lang="en-US" dirty="0"/>
              <a:t>. Rebase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"feature" </a:t>
            </a:r>
            <a:r>
              <a:rPr lang="en-US" dirty="0" err="1"/>
              <a:t>ve</a:t>
            </a:r>
            <a:r>
              <a:rPr lang="en-US" dirty="0"/>
              <a:t> "main"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feature</a:t>
            </a:r>
          </a:p>
          <a:p>
            <a:r>
              <a:rPr lang="en-US" dirty="0"/>
              <a:t>git rebase main</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rebase eder.</a:t>
            </a:r>
          </a:p>
          <a:p>
            <a:r>
              <a:rPr lang="en-US" dirty="0"/>
              <a:t>Rebase </a:t>
            </a:r>
            <a:r>
              <a:rPr lang="en-US" dirty="0" err="1"/>
              <a:t>işlemi</a:t>
            </a:r>
            <a:r>
              <a:rPr lang="en-US" dirty="0"/>
              <a:t>, commit </a:t>
            </a:r>
            <a:r>
              <a:rPr lang="en-US" dirty="0" err="1"/>
              <a:t>geçmiğini</a:t>
            </a:r>
            <a:r>
              <a:rPr lang="en-US" dirty="0"/>
              <a:t> daha </a:t>
            </a:r>
            <a:r>
              <a:rPr lang="en-US" dirty="0" err="1"/>
              <a:t>düzgün</a:t>
            </a:r>
            <a:r>
              <a:rPr lang="en-US" dirty="0"/>
              <a:t> </a:t>
            </a:r>
            <a:r>
              <a:rPr lang="en-US" dirty="0" err="1"/>
              <a:t>ve</a:t>
            </a:r>
            <a:r>
              <a:rPr lang="en-US" dirty="0"/>
              <a:t> </a:t>
            </a:r>
            <a:r>
              <a:rPr lang="en-US" dirty="0" err="1"/>
              <a:t>lineer</a:t>
            </a:r>
            <a:r>
              <a:rPr lang="en-US" dirty="0"/>
              <a:t> bir hale </a:t>
            </a:r>
            <a:r>
              <a:rPr lang="en-US" dirty="0" err="1"/>
              <a:t>getirir</a:t>
            </a:r>
            <a:r>
              <a:rPr lang="en-US" dirty="0"/>
              <a:t>. Commit </a:t>
            </a:r>
            <a:r>
              <a:rPr lang="en-US" dirty="0" err="1"/>
              <a:t>grafiği</a:t>
            </a:r>
            <a:r>
              <a:rPr lang="en-US" dirty="0"/>
              <a:t> daha </a:t>
            </a:r>
            <a:r>
              <a:rPr lang="en-US" dirty="0" err="1"/>
              <a:t>temiz</a:t>
            </a:r>
            <a:r>
              <a:rPr lang="en-US" dirty="0"/>
              <a:t> </a:t>
            </a:r>
            <a:r>
              <a:rPr lang="en-US" dirty="0" err="1"/>
              <a:t>ve</a:t>
            </a:r>
            <a:r>
              <a:rPr lang="en-US" dirty="0"/>
              <a:t> </a:t>
            </a:r>
            <a:r>
              <a:rPr lang="en-US" dirty="0" err="1"/>
              <a:t>anlaşılır</a:t>
            </a:r>
            <a:r>
              <a:rPr lang="en-US" dirty="0"/>
              <a:t> olur. Ancak, rebase </a:t>
            </a:r>
            <a:r>
              <a:rPr lang="en-US" dirty="0" err="1"/>
              <a:t>işlemi</a:t>
            </a:r>
            <a:r>
              <a:rPr lang="en-US" dirty="0"/>
              <a:t> </a:t>
            </a:r>
            <a:r>
              <a:rPr lang="en-US" dirty="0" err="1"/>
              <a:t>geçmişteki</a:t>
            </a:r>
            <a:r>
              <a:rPr lang="en-US" dirty="0"/>
              <a:t> </a:t>
            </a:r>
            <a:r>
              <a:rPr lang="en-US" dirty="0" err="1"/>
              <a:t>commitleri</a:t>
            </a:r>
            <a:r>
              <a:rPr lang="en-US" dirty="0"/>
              <a:t> </a:t>
            </a:r>
            <a:r>
              <a:rPr lang="en-US" dirty="0" err="1"/>
              <a:t>değiştirir</a:t>
            </a:r>
            <a:r>
              <a:rPr lang="en-US" dirty="0"/>
              <a:t> </a:t>
            </a:r>
            <a:r>
              <a:rPr lang="en-US" dirty="0" err="1"/>
              <a:t>ve</a:t>
            </a:r>
            <a:r>
              <a:rPr lang="en-US" dirty="0"/>
              <a:t> yeni </a:t>
            </a:r>
            <a:r>
              <a:rPr lang="en-US" dirty="0" err="1"/>
              <a:t>commitler</a:t>
            </a:r>
            <a:r>
              <a:rPr lang="en-US" dirty="0"/>
              <a:t> oluşturur, bu nedenle </a:t>
            </a:r>
            <a:r>
              <a:rPr lang="en-US" dirty="0" err="1"/>
              <a:t>dikkatli</a:t>
            </a:r>
            <a:r>
              <a:rPr lang="en-US" dirty="0"/>
              <a:t> </a:t>
            </a:r>
            <a:r>
              <a:rPr lang="en-US" dirty="0" err="1"/>
              <a:t>kullanılmalıdır</a:t>
            </a:r>
            <a:r>
              <a:rPr lang="en-US" dirty="0"/>
              <a:t>.</a:t>
            </a:r>
          </a:p>
          <a:p>
            <a:r>
              <a:rPr lang="en-US" dirty="0"/>
              <a:t>Merge </a:t>
            </a:r>
            <a:r>
              <a:rPr lang="en-US" dirty="0" err="1"/>
              <a:t>ve</a:t>
            </a:r>
            <a:r>
              <a:rPr lang="en-US" dirty="0"/>
              <a:t> rebase </a:t>
            </a:r>
            <a:r>
              <a:rPr lang="en-US" dirty="0" err="1"/>
              <a:t>stratejileri</a:t>
            </a:r>
            <a:r>
              <a:rPr lang="en-US" dirty="0"/>
              <a:t>, dal </a:t>
            </a:r>
            <a:r>
              <a:rPr lang="en-US" dirty="0" err="1"/>
              <a:t>birleştirme</a:t>
            </a:r>
            <a:r>
              <a:rPr lang="en-US" dirty="0"/>
              <a:t> </a:t>
            </a:r>
            <a:r>
              <a:rPr lang="en-US" dirty="0" err="1"/>
              <a:t>işlemlerinde</a:t>
            </a:r>
            <a:r>
              <a:rPr lang="en-US" dirty="0"/>
              <a:t> </a:t>
            </a:r>
            <a:r>
              <a:rPr lang="en-US" dirty="0" err="1"/>
              <a:t>tercih</a:t>
            </a:r>
            <a:r>
              <a:rPr lang="en-US" dirty="0"/>
              <a:t> </a:t>
            </a:r>
            <a:r>
              <a:rPr lang="en-US" dirty="0" err="1"/>
              <a:t>edilen</a:t>
            </a:r>
            <a:r>
              <a:rPr lang="en-US" dirty="0"/>
              <a:t> </a:t>
            </a:r>
            <a:r>
              <a:rPr lang="en-US" dirty="0" err="1"/>
              <a:t>yöntemlerdir</a:t>
            </a:r>
            <a:r>
              <a:rPr lang="en-US" dirty="0"/>
              <a:t>. Merge </a:t>
            </a:r>
            <a:r>
              <a:rPr lang="en-US" dirty="0" err="1"/>
              <a:t>işlemi</a:t>
            </a:r>
            <a:r>
              <a:rPr lang="en-US" dirty="0"/>
              <a:t>, </a:t>
            </a:r>
            <a:r>
              <a:rPr lang="en-US" dirty="0" err="1"/>
              <a:t>değişiklikleri</a:t>
            </a:r>
            <a:r>
              <a:rPr lang="en-US" dirty="0"/>
              <a:t> olduğu gibi </a:t>
            </a:r>
            <a:r>
              <a:rPr lang="en-US" dirty="0" err="1"/>
              <a:t>birleştirirken</a:t>
            </a:r>
            <a:r>
              <a:rPr lang="en-US" dirty="0"/>
              <a:t>, rebase </a:t>
            </a:r>
            <a:r>
              <a:rPr lang="en-US" dirty="0" err="1"/>
              <a:t>işlemi</a:t>
            </a:r>
            <a:r>
              <a:rPr lang="en-US" dirty="0"/>
              <a:t> commit </a:t>
            </a:r>
            <a:r>
              <a:rPr lang="en-US" dirty="0" err="1"/>
              <a:t>geçmiğini</a:t>
            </a:r>
            <a:r>
              <a:rPr lang="en-US" dirty="0"/>
              <a:t> daha </a:t>
            </a:r>
            <a:r>
              <a:rPr lang="en-US" dirty="0" err="1"/>
              <a:t>temiz</a:t>
            </a:r>
            <a:r>
              <a:rPr lang="en-US" dirty="0"/>
              <a:t> </a:t>
            </a:r>
            <a:r>
              <a:rPr lang="en-US" dirty="0" err="1"/>
              <a:t>tutar</a:t>
            </a:r>
            <a:r>
              <a:rPr lang="en-US" dirty="0"/>
              <a:t>. Hangi </a:t>
            </a:r>
            <a:r>
              <a:rPr lang="en-US" dirty="0" err="1"/>
              <a:t>stratejinin</a:t>
            </a:r>
            <a:r>
              <a:rPr lang="en-US" dirty="0"/>
              <a:t> </a:t>
            </a:r>
            <a:r>
              <a:rPr lang="en-US" dirty="0" err="1"/>
              <a:t>kullanılacağı</a:t>
            </a:r>
            <a:r>
              <a:rPr lang="en-US" dirty="0"/>
              <a:t>, projenin </a:t>
            </a:r>
            <a:r>
              <a:rPr lang="en-US" dirty="0" err="1"/>
              <a:t>gereksinimlerine</a:t>
            </a:r>
            <a:r>
              <a:rPr lang="en-US" dirty="0"/>
              <a:t> </a:t>
            </a:r>
            <a:r>
              <a:rPr lang="en-US" dirty="0" err="1"/>
              <a:t>ve</a:t>
            </a:r>
            <a:r>
              <a:rPr lang="en-US" dirty="0"/>
              <a:t> takımın </a:t>
            </a:r>
            <a:r>
              <a:rPr lang="en-US" dirty="0" err="1"/>
              <a:t>tercihlerine</a:t>
            </a:r>
            <a:r>
              <a:rPr lang="en-US" dirty="0"/>
              <a:t> bağlı olarak </a:t>
            </a:r>
            <a:r>
              <a:rPr lang="en-US" dirty="0" err="1"/>
              <a:t>belirlenmelidir</a:t>
            </a:r>
            <a:r>
              <a:rPr lang="en-US" dirty="0"/>
              <a:t>.</a:t>
            </a:r>
          </a:p>
          <a:p>
            <a:endParaRPr lang="en-US" dirty="0"/>
          </a:p>
          <a:p>
            <a:endParaRPr lang="en-US" dirty="0"/>
          </a:p>
          <a:p>
            <a:endParaRPr lang="en-US" dirty="0" err="1"/>
          </a:p>
        </p:txBody>
      </p:sp>
    </p:spTree>
    <p:extLst>
      <p:ext uri="{BB962C8B-B14F-4D97-AF65-F5344CB8AC3E}">
        <p14:creationId xmlns:p14="http://schemas.microsoft.com/office/powerpoint/2010/main" val="298669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Dal </a:t>
            </a:r>
            <a:r>
              <a:rPr lang="en-US" b="1" dirty="0" err="1"/>
              <a:t>birleştirme</a:t>
            </a:r>
            <a:r>
              <a:rPr lang="en-US" b="1" dirty="0"/>
              <a:t> </a:t>
            </a:r>
            <a:r>
              <a:rPr lang="en-US" b="1" dirty="0" err="1"/>
              <a:t>stratejileri</a:t>
            </a:r>
            <a:r>
              <a:rPr lang="en-US" b="1" dirty="0"/>
              <a:t> (merge, rebase)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dal </a:t>
            </a:r>
            <a:r>
              <a:rPr lang="en-US" dirty="0" err="1"/>
              <a:t>birleştirme</a:t>
            </a:r>
            <a:r>
              <a:rPr lang="en-US" dirty="0"/>
              <a:t> </a:t>
            </a:r>
            <a:r>
              <a:rPr lang="en-US" dirty="0" err="1"/>
              <a:t>işlemlerini</a:t>
            </a:r>
            <a:r>
              <a:rPr lang="en-US" dirty="0"/>
              <a:t> </a:t>
            </a:r>
            <a:r>
              <a:rPr lang="en-US" dirty="0" err="1"/>
              <a:t>gerçekleştirmek</a:t>
            </a:r>
            <a:r>
              <a:rPr lang="en-US" dirty="0"/>
              <a:t> </a:t>
            </a:r>
            <a:r>
              <a:rPr lang="en-US" dirty="0" err="1"/>
              <a:t>için</a:t>
            </a:r>
            <a:r>
              <a:rPr lang="en-US" dirty="0"/>
              <a:t> </a:t>
            </a:r>
            <a:r>
              <a:rPr lang="en-US" dirty="0" err="1"/>
              <a:t>iki</a:t>
            </a:r>
            <a:r>
              <a:rPr lang="en-US" dirty="0"/>
              <a:t> temel strateji vardır: "merge" (</a:t>
            </a:r>
            <a:r>
              <a:rPr lang="en-US" dirty="0" err="1"/>
              <a:t>birleştirme</a:t>
            </a:r>
            <a:r>
              <a:rPr lang="en-US" dirty="0"/>
              <a:t>) </a:t>
            </a:r>
            <a:r>
              <a:rPr lang="en-US" dirty="0" err="1"/>
              <a:t>ve</a:t>
            </a:r>
            <a:r>
              <a:rPr lang="en-US" dirty="0"/>
              <a:t> "rebase" (temel </a:t>
            </a:r>
            <a:r>
              <a:rPr lang="en-US" dirty="0" err="1"/>
              <a:t>değiştirme</a:t>
            </a:r>
            <a:r>
              <a:rPr lang="en-US" dirty="0"/>
              <a:t>).</a:t>
            </a:r>
          </a:p>
          <a:p>
            <a:r>
              <a:rPr lang="en-US" dirty="0"/>
              <a:t>1. Merge (</a:t>
            </a:r>
            <a:r>
              <a:rPr lang="en-US" dirty="0" err="1"/>
              <a:t>Birleştirme</a:t>
            </a:r>
            <a:r>
              <a:rPr lang="en-US" dirty="0"/>
              <a:t>):</a:t>
            </a:r>
          </a:p>
          <a:p>
            <a:r>
              <a:rPr lang="en-US" dirty="0"/>
              <a:t>Merge </a:t>
            </a:r>
            <a:r>
              <a:rPr lang="en-US" dirty="0" err="1"/>
              <a:t>işlemi</a:t>
            </a:r>
            <a:r>
              <a:rPr lang="en-US" dirty="0"/>
              <a:t>, </a:t>
            </a:r>
            <a:r>
              <a:rPr lang="en-US" dirty="0" err="1"/>
              <a:t>iki</a:t>
            </a:r>
            <a:r>
              <a:rPr lang="en-US" dirty="0"/>
              <a:t> veya daha fazla </a:t>
            </a:r>
            <a:r>
              <a:rPr lang="en-US" dirty="0" err="1"/>
              <a:t>dalı</a:t>
            </a:r>
            <a:r>
              <a:rPr lang="en-US" dirty="0"/>
              <a:t> </a:t>
            </a:r>
            <a:r>
              <a:rPr lang="en-US" dirty="0" err="1"/>
              <a:t>birleştirmek</a:t>
            </a:r>
            <a:r>
              <a:rPr lang="en-US" dirty="0"/>
              <a:t> </a:t>
            </a:r>
            <a:r>
              <a:rPr lang="en-US" dirty="0" err="1"/>
              <a:t>için</a:t>
            </a:r>
            <a:r>
              <a:rPr lang="en-US" dirty="0"/>
              <a:t> kullanılır. Bu </a:t>
            </a:r>
            <a:r>
              <a:rPr lang="en-US" dirty="0" err="1"/>
              <a:t>işlemde</a:t>
            </a:r>
            <a:r>
              <a:rPr lang="en-US" dirty="0"/>
              <a:t>, </a:t>
            </a:r>
            <a:r>
              <a:rPr lang="en-US" dirty="0" err="1"/>
              <a:t>iki</a:t>
            </a:r>
            <a:r>
              <a:rPr lang="en-US" dirty="0"/>
              <a:t> </a:t>
            </a:r>
            <a:r>
              <a:rPr lang="en-US" dirty="0" err="1"/>
              <a:t>dalın</a:t>
            </a:r>
            <a:r>
              <a:rPr lang="en-US" dirty="0"/>
              <a:t> ortak bir </a:t>
            </a:r>
            <a:r>
              <a:rPr lang="en-US" dirty="0" err="1"/>
              <a:t>üst</a:t>
            </a:r>
            <a:r>
              <a:rPr lang="en-US" dirty="0"/>
              <a:t> </a:t>
            </a:r>
            <a:r>
              <a:rPr lang="en-US" dirty="0" err="1"/>
              <a:t>ataları</a:t>
            </a:r>
            <a:r>
              <a:rPr lang="en-US" dirty="0"/>
              <a:t> (common ancestor) bulunur </a:t>
            </a:r>
            <a:r>
              <a:rPr lang="en-US" dirty="0" err="1"/>
              <a:t>ve</a:t>
            </a:r>
            <a:r>
              <a:rPr lang="en-US" dirty="0"/>
              <a:t> bu </a:t>
            </a:r>
            <a:r>
              <a:rPr lang="en-US" dirty="0" err="1"/>
              <a:t>noktadan</a:t>
            </a:r>
            <a:r>
              <a:rPr lang="en-US" dirty="0"/>
              <a:t> </a:t>
            </a:r>
            <a:r>
              <a:rPr lang="en-US" dirty="0" err="1"/>
              <a:t>itibaren</a:t>
            </a:r>
            <a:r>
              <a:rPr lang="en-US" dirty="0"/>
              <a:t> yapılan değişiklikler </a:t>
            </a:r>
            <a:r>
              <a:rPr lang="en-US" dirty="0" err="1"/>
              <a:t>birleştirilir</a:t>
            </a:r>
            <a:r>
              <a:rPr lang="en-US" dirty="0"/>
              <a:t>. Merge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"main" </a:t>
            </a:r>
            <a:r>
              <a:rPr lang="en-US" dirty="0" err="1"/>
              <a:t>ve</a:t>
            </a:r>
            <a:r>
              <a:rPr lang="en-US" dirty="0"/>
              <a:t> "feature"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main</a:t>
            </a:r>
          </a:p>
          <a:p>
            <a:r>
              <a:rPr lang="en-US" dirty="0"/>
              <a:t>git merge feature</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a:t>
            </a:r>
            <a:r>
              <a:rPr lang="en-US" dirty="0" err="1"/>
              <a:t>birleştirir</a:t>
            </a:r>
            <a:r>
              <a:rPr lang="en-US" dirty="0"/>
              <a:t>.</a:t>
            </a:r>
          </a:p>
          <a:p>
            <a:r>
              <a:rPr lang="en-US" dirty="0"/>
              <a:t>Merge </a:t>
            </a:r>
            <a:r>
              <a:rPr lang="en-US" dirty="0" err="1"/>
              <a:t>işlemi</a:t>
            </a:r>
            <a:r>
              <a:rPr lang="en-US" dirty="0"/>
              <a:t>, belirli bir </a:t>
            </a:r>
            <a:r>
              <a:rPr lang="en-US" dirty="0" err="1"/>
              <a:t>noktada</a:t>
            </a:r>
            <a:r>
              <a:rPr lang="en-US" dirty="0"/>
              <a:t> yapılan </a:t>
            </a:r>
            <a:r>
              <a:rPr lang="en-US" dirty="0" err="1"/>
              <a:t>değişiklikleri</a:t>
            </a:r>
            <a:r>
              <a:rPr lang="en-US" dirty="0"/>
              <a:t> </a:t>
            </a:r>
            <a:r>
              <a:rPr lang="en-US" dirty="0" err="1"/>
              <a:t>korur</a:t>
            </a:r>
            <a:r>
              <a:rPr lang="en-US" dirty="0"/>
              <a:t> </a:t>
            </a:r>
            <a:r>
              <a:rPr lang="en-US" dirty="0" err="1"/>
              <a:t>ve</a:t>
            </a:r>
            <a:r>
              <a:rPr lang="en-US" dirty="0"/>
              <a:t> </a:t>
            </a:r>
            <a:r>
              <a:rPr lang="en-US" dirty="0" err="1"/>
              <a:t>geçmişteki</a:t>
            </a:r>
            <a:r>
              <a:rPr lang="en-US" dirty="0"/>
              <a:t> olayları </a:t>
            </a:r>
            <a:r>
              <a:rPr lang="en-US" dirty="0" err="1"/>
              <a:t>yansıtır</a:t>
            </a:r>
            <a:r>
              <a:rPr lang="en-US" dirty="0"/>
              <a:t>. Bu nedenle, </a:t>
            </a:r>
            <a:r>
              <a:rPr lang="en-US" dirty="0" err="1"/>
              <a:t>birleştirme</a:t>
            </a:r>
            <a:r>
              <a:rPr lang="en-US" dirty="0"/>
              <a:t> </a:t>
            </a:r>
            <a:r>
              <a:rPr lang="en-US" dirty="0" err="1"/>
              <a:t>işlemi</a:t>
            </a:r>
            <a:r>
              <a:rPr lang="en-US" dirty="0"/>
              <a:t> </a:t>
            </a:r>
            <a:r>
              <a:rPr lang="en-US" dirty="0" err="1"/>
              <a:t>sonucunda</a:t>
            </a:r>
            <a:r>
              <a:rPr lang="en-US" dirty="0"/>
              <a:t> </a:t>
            </a:r>
            <a:r>
              <a:rPr lang="en-US" dirty="0" err="1"/>
              <a:t>oluşan</a:t>
            </a:r>
            <a:r>
              <a:rPr lang="en-US" dirty="0"/>
              <a:t> commit </a:t>
            </a:r>
            <a:r>
              <a:rPr lang="en-US" dirty="0" err="1"/>
              <a:t>grafiği</a:t>
            </a:r>
            <a:r>
              <a:rPr lang="en-US" dirty="0"/>
              <a:t> daha </a:t>
            </a:r>
            <a:r>
              <a:rPr lang="en-US" dirty="0" err="1"/>
              <a:t>karmaşık</a:t>
            </a:r>
            <a:r>
              <a:rPr lang="en-US" dirty="0"/>
              <a:t> olabilir.</a:t>
            </a:r>
          </a:p>
          <a:p>
            <a:r>
              <a:rPr lang="en-US" dirty="0"/>
              <a:t>2. Rebase (Temel </a:t>
            </a:r>
            <a:r>
              <a:rPr lang="en-US" dirty="0" err="1"/>
              <a:t>Değiştirme</a:t>
            </a:r>
            <a:r>
              <a:rPr lang="en-US" dirty="0"/>
              <a:t>):</a:t>
            </a:r>
          </a:p>
          <a:p>
            <a:r>
              <a:rPr lang="en-US" dirty="0"/>
              <a:t>Rebase </a:t>
            </a:r>
            <a:r>
              <a:rPr lang="en-US" dirty="0" err="1"/>
              <a:t>işlemi</a:t>
            </a:r>
            <a:r>
              <a:rPr lang="en-US" dirty="0"/>
              <a:t>, bir </a:t>
            </a:r>
            <a:r>
              <a:rPr lang="en-US" dirty="0" err="1"/>
              <a:t>dalı</a:t>
            </a:r>
            <a:r>
              <a:rPr lang="en-US" dirty="0"/>
              <a:t> </a:t>
            </a:r>
            <a:r>
              <a:rPr lang="en-US" dirty="0" err="1"/>
              <a:t>başka</a:t>
            </a:r>
            <a:r>
              <a:rPr lang="en-US" dirty="0"/>
              <a:t> bir </a:t>
            </a:r>
            <a:r>
              <a:rPr lang="en-US" dirty="0" err="1"/>
              <a:t>dalın</a:t>
            </a:r>
            <a:r>
              <a:rPr lang="en-US" dirty="0"/>
              <a:t> üzerine </a:t>
            </a:r>
            <a:r>
              <a:rPr lang="en-US" dirty="0" err="1"/>
              <a:t>yerleştirmek</a:t>
            </a:r>
            <a:r>
              <a:rPr lang="en-US" dirty="0"/>
              <a:t> </a:t>
            </a:r>
            <a:r>
              <a:rPr lang="en-US" dirty="0" err="1"/>
              <a:t>için</a:t>
            </a:r>
            <a:r>
              <a:rPr lang="en-US" dirty="0"/>
              <a:t> kullanılır. Bu </a:t>
            </a:r>
            <a:r>
              <a:rPr lang="en-US" dirty="0" err="1"/>
              <a:t>işlemde</a:t>
            </a:r>
            <a:r>
              <a:rPr lang="en-US" dirty="0"/>
              <a:t>, mevcut </a:t>
            </a:r>
            <a:r>
              <a:rPr lang="en-US" dirty="0" err="1"/>
              <a:t>dalın</a:t>
            </a:r>
            <a:r>
              <a:rPr lang="en-US" dirty="0"/>
              <a:t> (</a:t>
            </a:r>
            <a:r>
              <a:rPr lang="en-US" dirty="0" err="1"/>
              <a:t>örneğin</a:t>
            </a:r>
            <a:r>
              <a:rPr lang="en-US" dirty="0"/>
              <a:t> "feature") en son </a:t>
            </a:r>
            <a:r>
              <a:rPr lang="en-US" dirty="0" err="1"/>
              <a:t>commiti</a:t>
            </a:r>
            <a:r>
              <a:rPr lang="en-US" dirty="0"/>
              <a:t> alınır </a:t>
            </a:r>
            <a:r>
              <a:rPr lang="en-US" dirty="0" err="1"/>
              <a:t>ve</a:t>
            </a:r>
            <a:r>
              <a:rPr lang="en-US" dirty="0"/>
              <a:t> </a:t>
            </a:r>
            <a:r>
              <a:rPr lang="en-US" dirty="0" err="1"/>
              <a:t>hedef</a:t>
            </a:r>
            <a:r>
              <a:rPr lang="en-US" dirty="0"/>
              <a:t> </a:t>
            </a:r>
            <a:r>
              <a:rPr lang="en-US" dirty="0" err="1"/>
              <a:t>dalın</a:t>
            </a:r>
            <a:r>
              <a:rPr lang="en-US" dirty="0"/>
              <a:t> (</a:t>
            </a:r>
            <a:r>
              <a:rPr lang="en-US" dirty="0" err="1"/>
              <a:t>örneğin</a:t>
            </a:r>
            <a:r>
              <a:rPr lang="en-US" dirty="0"/>
              <a:t> "main") üzerine </a:t>
            </a:r>
            <a:r>
              <a:rPr lang="en-US" dirty="0" err="1"/>
              <a:t>yerleştirilir</a:t>
            </a:r>
            <a:r>
              <a:rPr lang="en-US" dirty="0"/>
              <a:t>. Rebase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"feature" </a:t>
            </a:r>
            <a:r>
              <a:rPr lang="en-US" dirty="0" err="1"/>
              <a:t>ve</a:t>
            </a:r>
            <a:r>
              <a:rPr lang="en-US" dirty="0"/>
              <a:t> "main"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feature</a:t>
            </a:r>
          </a:p>
          <a:p>
            <a:r>
              <a:rPr lang="en-US" dirty="0"/>
              <a:t>git rebase main</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rebase eder.</a:t>
            </a:r>
          </a:p>
          <a:p>
            <a:r>
              <a:rPr lang="en-US" dirty="0"/>
              <a:t>Rebase </a:t>
            </a:r>
            <a:r>
              <a:rPr lang="en-US" dirty="0" err="1"/>
              <a:t>işlemi</a:t>
            </a:r>
            <a:r>
              <a:rPr lang="en-US" dirty="0"/>
              <a:t>, commit </a:t>
            </a:r>
            <a:r>
              <a:rPr lang="en-US" dirty="0" err="1"/>
              <a:t>geçmiğini</a:t>
            </a:r>
            <a:r>
              <a:rPr lang="en-US" dirty="0"/>
              <a:t> daha </a:t>
            </a:r>
            <a:r>
              <a:rPr lang="en-US" dirty="0" err="1"/>
              <a:t>düzgün</a:t>
            </a:r>
            <a:r>
              <a:rPr lang="en-US" dirty="0"/>
              <a:t> </a:t>
            </a:r>
            <a:r>
              <a:rPr lang="en-US" dirty="0" err="1"/>
              <a:t>ve</a:t>
            </a:r>
            <a:r>
              <a:rPr lang="en-US" dirty="0"/>
              <a:t> </a:t>
            </a:r>
            <a:r>
              <a:rPr lang="en-US" dirty="0" err="1"/>
              <a:t>lineer</a:t>
            </a:r>
            <a:r>
              <a:rPr lang="en-US" dirty="0"/>
              <a:t> bir hale </a:t>
            </a:r>
            <a:r>
              <a:rPr lang="en-US" dirty="0" err="1"/>
              <a:t>getirir</a:t>
            </a:r>
            <a:r>
              <a:rPr lang="en-US" dirty="0"/>
              <a:t>. Commit </a:t>
            </a:r>
            <a:r>
              <a:rPr lang="en-US" dirty="0" err="1"/>
              <a:t>grafiği</a:t>
            </a:r>
            <a:r>
              <a:rPr lang="en-US" dirty="0"/>
              <a:t> daha </a:t>
            </a:r>
            <a:r>
              <a:rPr lang="en-US" dirty="0" err="1"/>
              <a:t>temiz</a:t>
            </a:r>
            <a:r>
              <a:rPr lang="en-US" dirty="0"/>
              <a:t> </a:t>
            </a:r>
            <a:r>
              <a:rPr lang="en-US" dirty="0" err="1"/>
              <a:t>ve</a:t>
            </a:r>
            <a:r>
              <a:rPr lang="en-US" dirty="0"/>
              <a:t> </a:t>
            </a:r>
            <a:r>
              <a:rPr lang="en-US" dirty="0" err="1"/>
              <a:t>anlaşılır</a:t>
            </a:r>
            <a:r>
              <a:rPr lang="en-US" dirty="0"/>
              <a:t> olur. Ancak, rebase </a:t>
            </a:r>
            <a:r>
              <a:rPr lang="en-US" dirty="0" err="1"/>
              <a:t>işlemi</a:t>
            </a:r>
            <a:r>
              <a:rPr lang="en-US" dirty="0"/>
              <a:t> </a:t>
            </a:r>
            <a:r>
              <a:rPr lang="en-US" dirty="0" err="1"/>
              <a:t>geçmişteki</a:t>
            </a:r>
            <a:r>
              <a:rPr lang="en-US" dirty="0"/>
              <a:t> </a:t>
            </a:r>
            <a:r>
              <a:rPr lang="en-US" dirty="0" err="1"/>
              <a:t>commitleri</a:t>
            </a:r>
            <a:r>
              <a:rPr lang="en-US" dirty="0"/>
              <a:t> </a:t>
            </a:r>
            <a:r>
              <a:rPr lang="en-US" dirty="0" err="1"/>
              <a:t>değiştirir</a:t>
            </a:r>
            <a:r>
              <a:rPr lang="en-US" dirty="0"/>
              <a:t> </a:t>
            </a:r>
            <a:r>
              <a:rPr lang="en-US" dirty="0" err="1"/>
              <a:t>ve</a:t>
            </a:r>
            <a:r>
              <a:rPr lang="en-US" dirty="0"/>
              <a:t> yeni </a:t>
            </a:r>
            <a:r>
              <a:rPr lang="en-US" dirty="0" err="1"/>
              <a:t>commitler</a:t>
            </a:r>
            <a:r>
              <a:rPr lang="en-US" dirty="0"/>
              <a:t> oluşturur, bu nedenle </a:t>
            </a:r>
            <a:r>
              <a:rPr lang="en-US" dirty="0" err="1"/>
              <a:t>dikkatli</a:t>
            </a:r>
            <a:r>
              <a:rPr lang="en-US" dirty="0"/>
              <a:t> </a:t>
            </a:r>
            <a:r>
              <a:rPr lang="en-US" dirty="0" err="1"/>
              <a:t>kullanılmalıdır</a:t>
            </a:r>
            <a:r>
              <a:rPr lang="en-US" dirty="0"/>
              <a:t>.</a:t>
            </a:r>
          </a:p>
          <a:p>
            <a:r>
              <a:rPr lang="en-US" dirty="0"/>
              <a:t>Merge </a:t>
            </a:r>
            <a:r>
              <a:rPr lang="en-US" dirty="0" err="1"/>
              <a:t>ve</a:t>
            </a:r>
            <a:r>
              <a:rPr lang="en-US" dirty="0"/>
              <a:t> rebase </a:t>
            </a:r>
            <a:r>
              <a:rPr lang="en-US" dirty="0" err="1"/>
              <a:t>stratejileri</a:t>
            </a:r>
            <a:r>
              <a:rPr lang="en-US" dirty="0"/>
              <a:t>, dal </a:t>
            </a:r>
            <a:r>
              <a:rPr lang="en-US" dirty="0" err="1"/>
              <a:t>birleştirme</a:t>
            </a:r>
            <a:r>
              <a:rPr lang="en-US" dirty="0"/>
              <a:t> </a:t>
            </a:r>
            <a:r>
              <a:rPr lang="en-US" dirty="0" err="1"/>
              <a:t>işlemlerinde</a:t>
            </a:r>
            <a:r>
              <a:rPr lang="en-US" dirty="0"/>
              <a:t> </a:t>
            </a:r>
            <a:r>
              <a:rPr lang="en-US" dirty="0" err="1"/>
              <a:t>tercih</a:t>
            </a:r>
            <a:r>
              <a:rPr lang="en-US" dirty="0"/>
              <a:t> </a:t>
            </a:r>
            <a:r>
              <a:rPr lang="en-US" dirty="0" err="1"/>
              <a:t>edilen</a:t>
            </a:r>
            <a:r>
              <a:rPr lang="en-US" dirty="0"/>
              <a:t> </a:t>
            </a:r>
            <a:r>
              <a:rPr lang="en-US" dirty="0" err="1"/>
              <a:t>yöntemlerdir</a:t>
            </a:r>
            <a:r>
              <a:rPr lang="en-US" dirty="0"/>
              <a:t>. Merge </a:t>
            </a:r>
            <a:r>
              <a:rPr lang="en-US" dirty="0" err="1"/>
              <a:t>işlemi</a:t>
            </a:r>
            <a:r>
              <a:rPr lang="en-US" dirty="0"/>
              <a:t>, </a:t>
            </a:r>
            <a:r>
              <a:rPr lang="en-US" dirty="0" err="1"/>
              <a:t>değişiklikleri</a:t>
            </a:r>
            <a:r>
              <a:rPr lang="en-US" dirty="0"/>
              <a:t> olduğu gibi </a:t>
            </a:r>
            <a:r>
              <a:rPr lang="en-US" dirty="0" err="1"/>
              <a:t>birleştirirken</a:t>
            </a:r>
            <a:r>
              <a:rPr lang="en-US" dirty="0"/>
              <a:t>, rebase </a:t>
            </a:r>
            <a:r>
              <a:rPr lang="en-US" dirty="0" err="1"/>
              <a:t>işlemi</a:t>
            </a:r>
            <a:r>
              <a:rPr lang="en-US" dirty="0"/>
              <a:t> commit </a:t>
            </a:r>
            <a:r>
              <a:rPr lang="en-US" dirty="0" err="1"/>
              <a:t>geçmiğini</a:t>
            </a:r>
            <a:r>
              <a:rPr lang="en-US" dirty="0"/>
              <a:t> daha </a:t>
            </a:r>
            <a:r>
              <a:rPr lang="en-US" dirty="0" err="1"/>
              <a:t>temiz</a:t>
            </a:r>
            <a:r>
              <a:rPr lang="en-US" dirty="0"/>
              <a:t> </a:t>
            </a:r>
            <a:r>
              <a:rPr lang="en-US" dirty="0" err="1"/>
              <a:t>tutar</a:t>
            </a:r>
            <a:r>
              <a:rPr lang="en-US" dirty="0"/>
              <a:t>. Hangi </a:t>
            </a:r>
            <a:r>
              <a:rPr lang="en-US" dirty="0" err="1"/>
              <a:t>stratejinin</a:t>
            </a:r>
            <a:r>
              <a:rPr lang="en-US" dirty="0"/>
              <a:t> </a:t>
            </a:r>
            <a:r>
              <a:rPr lang="en-US" dirty="0" err="1"/>
              <a:t>kullanılacağı</a:t>
            </a:r>
            <a:r>
              <a:rPr lang="en-US" dirty="0"/>
              <a:t>, projenin </a:t>
            </a:r>
            <a:r>
              <a:rPr lang="en-US" dirty="0" err="1"/>
              <a:t>gereksinimlerine</a:t>
            </a:r>
            <a:r>
              <a:rPr lang="en-US" dirty="0"/>
              <a:t> </a:t>
            </a:r>
            <a:r>
              <a:rPr lang="en-US" dirty="0" err="1"/>
              <a:t>ve</a:t>
            </a:r>
            <a:r>
              <a:rPr lang="en-US" dirty="0"/>
              <a:t> takımın </a:t>
            </a:r>
            <a:r>
              <a:rPr lang="en-US" dirty="0" err="1"/>
              <a:t>tercihlerine</a:t>
            </a:r>
            <a:r>
              <a:rPr lang="en-US" dirty="0"/>
              <a:t> bağlı olarak </a:t>
            </a:r>
            <a:r>
              <a:rPr lang="en-US" dirty="0" err="1"/>
              <a:t>belirlenmelidir</a:t>
            </a:r>
            <a:r>
              <a:rPr lang="en-US" dirty="0"/>
              <a:t>.</a:t>
            </a:r>
          </a:p>
          <a:p>
            <a:endParaRPr lang="en-US" dirty="0"/>
          </a:p>
          <a:p>
            <a:endParaRPr lang="en-US" dirty="0"/>
          </a:p>
          <a:p>
            <a:endParaRPr lang="en-US" dirty="0" err="1"/>
          </a:p>
        </p:txBody>
      </p:sp>
    </p:spTree>
    <p:extLst>
      <p:ext uri="{BB962C8B-B14F-4D97-AF65-F5344CB8AC3E}">
        <p14:creationId xmlns:p14="http://schemas.microsoft.com/office/powerpoint/2010/main" val="236881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B44541E-9AA2-47A1-477E-F681894931E4}"/>
              </a:ext>
            </a:extLst>
          </p:cNvPr>
          <p:cNvPicPr>
            <a:picLocks noChangeAspect="1"/>
          </p:cNvPicPr>
          <p:nvPr/>
        </p:nvPicPr>
        <p:blipFill>
          <a:blip r:embed="rId3"/>
          <a:stretch>
            <a:fillRect/>
          </a:stretch>
        </p:blipFill>
        <p:spPr>
          <a:xfrm>
            <a:off x="1711094" y="1025733"/>
            <a:ext cx="8769811" cy="4806531"/>
          </a:xfrm>
          <a:prstGeom prst="rect">
            <a:avLst/>
          </a:prstGeom>
        </p:spPr>
      </p:pic>
    </p:spTree>
    <p:extLst>
      <p:ext uri="{BB962C8B-B14F-4D97-AF65-F5344CB8AC3E}">
        <p14:creationId xmlns:p14="http://schemas.microsoft.com/office/powerpoint/2010/main" val="1062357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İleri </a:t>
            </a:r>
            <a:r>
              <a:rPr lang="en-US" b="1" dirty="0" err="1"/>
              <a:t>düzey</a:t>
            </a:r>
            <a:r>
              <a:rPr lang="en-US" b="1" dirty="0"/>
              <a:t> Git </a:t>
            </a:r>
            <a:r>
              <a:rPr lang="en-US" b="1" dirty="0" err="1"/>
              <a:t>günlüğü</a:t>
            </a:r>
            <a:r>
              <a:rPr lang="en-US" b="1" dirty="0"/>
              <a:t> </a:t>
            </a:r>
            <a:r>
              <a:rPr lang="en-US" b="1" dirty="0" err="1"/>
              <a:t>incelemesi</a:t>
            </a:r>
            <a:r>
              <a:rPr lang="en-US" b="1" dirty="0"/>
              <a:t> (log, blame)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ileri </a:t>
            </a:r>
            <a:r>
              <a:rPr lang="en-US" dirty="0" err="1"/>
              <a:t>düzey</a:t>
            </a:r>
            <a:r>
              <a:rPr lang="en-US" dirty="0"/>
              <a:t> günlük </a:t>
            </a:r>
            <a:r>
              <a:rPr lang="en-US" dirty="0" err="1"/>
              <a:t>incelemesi</a:t>
            </a:r>
            <a:r>
              <a:rPr lang="en-US" dirty="0"/>
              <a:t> </a:t>
            </a:r>
            <a:r>
              <a:rPr lang="en-US" dirty="0" err="1"/>
              <a:t>için</a:t>
            </a:r>
            <a:r>
              <a:rPr lang="en-US" dirty="0"/>
              <a:t> "git log" </a:t>
            </a:r>
            <a:r>
              <a:rPr lang="en-US" dirty="0" err="1"/>
              <a:t>ve</a:t>
            </a:r>
            <a:r>
              <a:rPr lang="en-US" dirty="0"/>
              <a:t> "git blame" </a:t>
            </a:r>
            <a:r>
              <a:rPr lang="en-US" dirty="0" err="1"/>
              <a:t>komutlarını</a:t>
            </a:r>
            <a:r>
              <a:rPr lang="en-US" dirty="0"/>
              <a:t> </a:t>
            </a:r>
            <a:r>
              <a:rPr lang="en-US" dirty="0" err="1"/>
              <a:t>kullanabilirsiniz</a:t>
            </a:r>
            <a:r>
              <a:rPr lang="en-US" dirty="0"/>
              <a:t>.</a:t>
            </a:r>
          </a:p>
          <a:p>
            <a:r>
              <a:rPr lang="en-US" dirty="0"/>
              <a:t>1. Git Log:</a:t>
            </a:r>
          </a:p>
          <a:p>
            <a:r>
              <a:rPr lang="en-US" dirty="0"/>
              <a:t>"git log" </a:t>
            </a:r>
            <a:r>
              <a:rPr lang="en-US" dirty="0" err="1"/>
              <a:t>komutu</a:t>
            </a:r>
            <a:r>
              <a:rPr lang="en-US" dirty="0"/>
              <a:t>, proje </a:t>
            </a:r>
            <a:r>
              <a:rPr lang="en-US" dirty="0" err="1"/>
              <a:t>geçmişindeki</a:t>
            </a:r>
            <a:r>
              <a:rPr lang="en-US" dirty="0"/>
              <a:t> </a:t>
            </a:r>
            <a:r>
              <a:rPr lang="en-US" dirty="0" err="1"/>
              <a:t>commitleri</a:t>
            </a:r>
            <a:r>
              <a:rPr lang="en-US" dirty="0"/>
              <a:t> </a:t>
            </a:r>
            <a:r>
              <a:rPr lang="en-US" dirty="0" err="1"/>
              <a:t>ve</a:t>
            </a:r>
            <a:r>
              <a:rPr lang="en-US" dirty="0"/>
              <a:t> bu </a:t>
            </a:r>
            <a:r>
              <a:rPr lang="en-US" dirty="0" err="1"/>
              <a:t>commitlerle</a:t>
            </a:r>
            <a:r>
              <a:rPr lang="en-US" dirty="0"/>
              <a:t> ilgili </a:t>
            </a:r>
            <a:r>
              <a:rPr lang="en-US" dirty="0" err="1"/>
              <a:t>bilgileri</a:t>
            </a:r>
            <a:r>
              <a:rPr lang="en-US" dirty="0"/>
              <a:t> </a:t>
            </a:r>
            <a:r>
              <a:rPr lang="en-US" dirty="0" err="1"/>
              <a:t>gösterir</a:t>
            </a:r>
            <a:r>
              <a:rPr lang="en-US" dirty="0"/>
              <a:t>. Kullanımı şu </a:t>
            </a:r>
            <a:r>
              <a:rPr lang="en-US" dirty="0" err="1"/>
              <a:t>şekildedir</a:t>
            </a:r>
            <a:r>
              <a:rPr lang="en-US" dirty="0"/>
              <a:t>:</a:t>
            </a:r>
          </a:p>
          <a:p>
            <a:r>
              <a:rPr lang="en-US" dirty="0"/>
              <a:t>bash</a:t>
            </a:r>
          </a:p>
          <a:p>
            <a:r>
              <a:rPr lang="en-US" dirty="0"/>
              <a:t>Copy code</a:t>
            </a:r>
          </a:p>
          <a:p>
            <a:r>
              <a:rPr lang="en-US" dirty="0"/>
              <a:t>git log</a:t>
            </a:r>
          </a:p>
          <a:p>
            <a:r>
              <a:rPr lang="en-US" dirty="0"/>
              <a:t>Bu </a:t>
            </a:r>
            <a:r>
              <a:rPr lang="en-US" dirty="0" err="1"/>
              <a:t>komut</a:t>
            </a:r>
            <a:r>
              <a:rPr lang="en-US" dirty="0"/>
              <a:t>, en son </a:t>
            </a:r>
            <a:r>
              <a:rPr lang="en-US" dirty="0" err="1"/>
              <a:t>commit'ten</a:t>
            </a:r>
            <a:r>
              <a:rPr lang="en-US" dirty="0"/>
              <a:t> </a:t>
            </a:r>
            <a:r>
              <a:rPr lang="en-US" dirty="0" err="1"/>
              <a:t>başlayarak</a:t>
            </a:r>
            <a:r>
              <a:rPr lang="en-US" dirty="0"/>
              <a:t> tüm </a:t>
            </a:r>
            <a:r>
              <a:rPr lang="en-US" dirty="0" err="1"/>
              <a:t>commitleri</a:t>
            </a:r>
            <a:r>
              <a:rPr lang="en-US" dirty="0"/>
              <a:t> </a:t>
            </a:r>
            <a:r>
              <a:rPr lang="en-US" dirty="0" err="1"/>
              <a:t>listeler</a:t>
            </a:r>
            <a:r>
              <a:rPr lang="en-US" dirty="0"/>
              <a:t>. Her bir commit </a:t>
            </a:r>
            <a:r>
              <a:rPr lang="en-US" dirty="0" err="1"/>
              <a:t>için</a:t>
            </a:r>
            <a:r>
              <a:rPr lang="en-US" dirty="0"/>
              <a:t> </a:t>
            </a:r>
            <a:r>
              <a:rPr lang="en-US" dirty="0" err="1"/>
              <a:t>aşağıdaki</a:t>
            </a:r>
            <a:r>
              <a:rPr lang="en-US" dirty="0"/>
              <a:t> </a:t>
            </a:r>
            <a:r>
              <a:rPr lang="en-US" dirty="0" err="1"/>
              <a:t>bilgileri</a:t>
            </a:r>
            <a:r>
              <a:rPr lang="en-US" dirty="0"/>
              <a:t> </a:t>
            </a:r>
            <a:r>
              <a:rPr lang="en-US" dirty="0" err="1"/>
              <a:t>görebilirsiniz</a:t>
            </a:r>
            <a:r>
              <a:rPr lang="en-US" dirty="0"/>
              <a:t>:</a:t>
            </a:r>
          </a:p>
          <a:p>
            <a:r>
              <a:rPr lang="en-US" dirty="0"/>
              <a:t>Commit </a:t>
            </a:r>
            <a:r>
              <a:rPr lang="en-US" dirty="0" err="1"/>
              <a:t>kimliği</a:t>
            </a:r>
            <a:r>
              <a:rPr lang="en-US" dirty="0"/>
              <a:t> (commit hash)</a:t>
            </a:r>
          </a:p>
          <a:p>
            <a:r>
              <a:rPr lang="en-US" dirty="0" err="1"/>
              <a:t>Oluşturan</a:t>
            </a:r>
            <a:r>
              <a:rPr lang="en-US" dirty="0"/>
              <a:t> </a:t>
            </a:r>
            <a:r>
              <a:rPr lang="en-US" dirty="0" err="1"/>
              <a:t>kişinin</a:t>
            </a:r>
            <a:r>
              <a:rPr lang="en-US" dirty="0"/>
              <a:t> </a:t>
            </a:r>
            <a:r>
              <a:rPr lang="en-US" dirty="0" err="1"/>
              <a:t>adı</a:t>
            </a:r>
            <a:r>
              <a:rPr lang="en-US" dirty="0"/>
              <a:t> </a:t>
            </a:r>
            <a:r>
              <a:rPr lang="en-US" dirty="0" err="1"/>
              <a:t>ve</a:t>
            </a:r>
            <a:r>
              <a:rPr lang="en-US" dirty="0"/>
              <a:t> e-</a:t>
            </a:r>
            <a:r>
              <a:rPr lang="en-US" dirty="0" err="1"/>
              <a:t>posta</a:t>
            </a:r>
            <a:r>
              <a:rPr lang="en-US" dirty="0"/>
              <a:t> </a:t>
            </a:r>
            <a:r>
              <a:rPr lang="en-US" dirty="0" err="1"/>
              <a:t>adresi</a:t>
            </a:r>
            <a:endParaRPr lang="en-US" dirty="0"/>
          </a:p>
          <a:p>
            <a:r>
              <a:rPr lang="en-US" dirty="0" err="1"/>
              <a:t>Oluşturma</a:t>
            </a:r>
            <a:r>
              <a:rPr lang="en-US" dirty="0"/>
              <a:t> </a:t>
            </a:r>
            <a:r>
              <a:rPr lang="en-US" dirty="0" err="1"/>
              <a:t>tarihi</a:t>
            </a:r>
            <a:r>
              <a:rPr lang="en-US" dirty="0"/>
              <a:t> </a:t>
            </a:r>
            <a:r>
              <a:rPr lang="en-US" dirty="0" err="1"/>
              <a:t>ve</a:t>
            </a:r>
            <a:r>
              <a:rPr lang="en-US" dirty="0"/>
              <a:t> saat</a:t>
            </a:r>
          </a:p>
          <a:p>
            <a:r>
              <a:rPr lang="en-US" dirty="0"/>
              <a:t>Commit </a:t>
            </a:r>
            <a:r>
              <a:rPr lang="en-US" dirty="0" err="1"/>
              <a:t>mesajı</a:t>
            </a:r>
            <a:endParaRPr lang="en-US" dirty="0"/>
          </a:p>
          <a:p>
            <a:r>
              <a:rPr lang="en-US" dirty="0"/>
              <a:t>Git log </a:t>
            </a:r>
            <a:r>
              <a:rPr lang="en-US" dirty="0" err="1"/>
              <a:t>komutunu</a:t>
            </a:r>
            <a:r>
              <a:rPr lang="en-US" dirty="0"/>
              <a:t> </a:t>
            </a:r>
            <a:r>
              <a:rPr lang="en-US" dirty="0" err="1"/>
              <a:t>kullanarak</a:t>
            </a:r>
            <a:r>
              <a:rPr lang="en-US" dirty="0"/>
              <a:t>, commit </a:t>
            </a:r>
            <a:r>
              <a:rPr lang="en-US" dirty="0" err="1"/>
              <a:t>geçmişini</a:t>
            </a:r>
            <a:r>
              <a:rPr lang="en-US" dirty="0"/>
              <a:t> </a:t>
            </a:r>
            <a:r>
              <a:rPr lang="en-US" dirty="0" err="1"/>
              <a:t>inceleyebilir</a:t>
            </a:r>
            <a:r>
              <a:rPr lang="en-US" dirty="0"/>
              <a:t>, belirli bir </a:t>
            </a:r>
            <a:r>
              <a:rPr lang="en-US" dirty="0" err="1"/>
              <a:t>commit'i</a:t>
            </a:r>
            <a:r>
              <a:rPr lang="en-US" dirty="0"/>
              <a:t> </a:t>
            </a:r>
            <a:r>
              <a:rPr lang="en-US" dirty="0" err="1"/>
              <a:t>görüntüleyebilir</a:t>
            </a:r>
            <a:r>
              <a:rPr lang="en-US" dirty="0"/>
              <a:t> veya </a:t>
            </a:r>
            <a:r>
              <a:rPr lang="en-US" dirty="0" err="1"/>
              <a:t>filtrelerle</a:t>
            </a:r>
            <a:r>
              <a:rPr lang="en-US" dirty="0"/>
              <a:t> </a:t>
            </a:r>
            <a:r>
              <a:rPr lang="en-US" dirty="0" err="1"/>
              <a:t>commitleri</a:t>
            </a:r>
            <a:r>
              <a:rPr lang="en-US" dirty="0"/>
              <a:t> </a:t>
            </a:r>
            <a:r>
              <a:rPr lang="en-US" dirty="0" err="1"/>
              <a:t>sınırlayabilirsiniz</a:t>
            </a:r>
            <a:r>
              <a:rPr lang="en-US" dirty="0"/>
              <a:t>. </a:t>
            </a:r>
            <a:r>
              <a:rPr lang="en-US" dirty="0" err="1"/>
              <a:t>Örneğin</a:t>
            </a:r>
            <a:r>
              <a:rPr lang="en-US" dirty="0"/>
              <a:t>, "git log --author=&lt;author&gt;" </a:t>
            </a:r>
            <a:r>
              <a:rPr lang="en-US" dirty="0" err="1"/>
              <a:t>komutuyla</a:t>
            </a:r>
            <a:r>
              <a:rPr lang="en-US" dirty="0"/>
              <a:t> belirli bir </a:t>
            </a:r>
            <a:r>
              <a:rPr lang="en-US" dirty="0" err="1"/>
              <a:t>kişiye</a:t>
            </a:r>
            <a:r>
              <a:rPr lang="en-US" dirty="0"/>
              <a:t> </a:t>
            </a:r>
            <a:r>
              <a:rPr lang="en-US" dirty="0" err="1"/>
              <a:t>ait</a:t>
            </a:r>
            <a:r>
              <a:rPr lang="en-US" dirty="0"/>
              <a:t> </a:t>
            </a:r>
            <a:r>
              <a:rPr lang="en-US" dirty="0" err="1"/>
              <a:t>commitleri</a:t>
            </a:r>
            <a:r>
              <a:rPr lang="en-US" dirty="0"/>
              <a:t> </a:t>
            </a:r>
            <a:r>
              <a:rPr lang="en-US" dirty="0" err="1"/>
              <a:t>filtreleyebilirsiniz</a:t>
            </a:r>
            <a:r>
              <a:rPr lang="en-US" dirty="0"/>
              <a:t>.</a:t>
            </a:r>
          </a:p>
          <a:p>
            <a:r>
              <a:rPr lang="en-US" dirty="0"/>
              <a:t>2. Git Blame:</a:t>
            </a:r>
          </a:p>
          <a:p>
            <a:r>
              <a:rPr lang="en-US" dirty="0"/>
              <a:t>"git blame" </a:t>
            </a:r>
            <a:r>
              <a:rPr lang="en-US" dirty="0" err="1"/>
              <a:t>komutu</a:t>
            </a:r>
            <a:r>
              <a:rPr lang="en-US" dirty="0"/>
              <a:t>, bir </a:t>
            </a:r>
            <a:r>
              <a:rPr lang="en-US" dirty="0" err="1"/>
              <a:t>dosyadaki</a:t>
            </a:r>
            <a:r>
              <a:rPr lang="en-US" dirty="0"/>
              <a:t> her </a:t>
            </a:r>
            <a:r>
              <a:rPr lang="en-US" dirty="0" err="1"/>
              <a:t>satırın</a:t>
            </a:r>
            <a:r>
              <a:rPr lang="en-US" dirty="0"/>
              <a:t> hangi commit tarafından </a:t>
            </a:r>
            <a:r>
              <a:rPr lang="en-US" dirty="0" err="1"/>
              <a:t>yapıldığını</a:t>
            </a:r>
            <a:r>
              <a:rPr lang="en-US" dirty="0"/>
              <a:t> </a:t>
            </a:r>
            <a:r>
              <a:rPr lang="en-US" dirty="0" err="1"/>
              <a:t>ve</a:t>
            </a:r>
            <a:r>
              <a:rPr lang="en-US" dirty="0"/>
              <a:t> hangi </a:t>
            </a:r>
            <a:r>
              <a:rPr lang="en-US" dirty="0" err="1"/>
              <a:t>kullanıcı</a:t>
            </a:r>
            <a:r>
              <a:rPr lang="en-US" dirty="0"/>
              <a:t> tarafından </a:t>
            </a:r>
            <a:r>
              <a:rPr lang="en-US" dirty="0" err="1"/>
              <a:t>değiştirildiğini</a:t>
            </a:r>
            <a:r>
              <a:rPr lang="en-US" dirty="0"/>
              <a:t> </a:t>
            </a:r>
            <a:r>
              <a:rPr lang="en-US" dirty="0" err="1"/>
              <a:t>gösterir</a:t>
            </a:r>
            <a:r>
              <a:rPr lang="en-US" dirty="0"/>
              <a:t>. Kullanımı şu </a:t>
            </a:r>
            <a:r>
              <a:rPr lang="en-US" dirty="0" err="1"/>
              <a:t>şekildedir</a:t>
            </a:r>
            <a:r>
              <a:rPr lang="en-US" dirty="0"/>
              <a:t>:</a:t>
            </a:r>
          </a:p>
          <a:p>
            <a:r>
              <a:rPr lang="en-US" dirty="0" err="1"/>
              <a:t>php</a:t>
            </a:r>
            <a:endParaRPr lang="en-US" dirty="0"/>
          </a:p>
          <a:p>
            <a:r>
              <a:rPr lang="en-US" dirty="0"/>
              <a:t>Copy code</a:t>
            </a:r>
          </a:p>
          <a:p>
            <a:r>
              <a:rPr lang="en-US" dirty="0"/>
              <a:t>git blame &lt;</a:t>
            </a:r>
            <a:r>
              <a:rPr lang="en-US" dirty="0" err="1"/>
              <a:t>file_path</a:t>
            </a:r>
            <a:r>
              <a:rPr lang="en-US" dirty="0"/>
              <a:t>&gt;</a:t>
            </a:r>
          </a:p>
          <a:p>
            <a:r>
              <a:rPr lang="en-US" dirty="0"/>
              <a:t>Bu </a:t>
            </a:r>
            <a:r>
              <a:rPr lang="en-US" dirty="0" err="1"/>
              <a:t>komut</a:t>
            </a:r>
            <a:r>
              <a:rPr lang="en-US" dirty="0"/>
              <a:t>, belirtilen </a:t>
            </a:r>
            <a:r>
              <a:rPr lang="en-US" dirty="0" err="1"/>
              <a:t>dosyanın</a:t>
            </a:r>
            <a:r>
              <a:rPr lang="en-US" dirty="0"/>
              <a:t> her </a:t>
            </a:r>
            <a:r>
              <a:rPr lang="en-US" dirty="0" err="1"/>
              <a:t>satırını</a:t>
            </a:r>
            <a:r>
              <a:rPr lang="en-US" dirty="0"/>
              <a:t> </a:t>
            </a:r>
            <a:r>
              <a:rPr lang="en-US" dirty="0" err="1"/>
              <a:t>ayrı</a:t>
            </a:r>
            <a:r>
              <a:rPr lang="en-US" dirty="0"/>
              <a:t> </a:t>
            </a:r>
            <a:r>
              <a:rPr lang="en-US" dirty="0" err="1"/>
              <a:t>ayrı</a:t>
            </a:r>
            <a:r>
              <a:rPr lang="en-US" dirty="0"/>
              <a:t> </a:t>
            </a:r>
            <a:r>
              <a:rPr lang="en-US" dirty="0" err="1"/>
              <a:t>görüntüler</a:t>
            </a:r>
            <a:r>
              <a:rPr lang="en-US" dirty="0"/>
              <a:t> </a:t>
            </a:r>
            <a:r>
              <a:rPr lang="en-US" dirty="0" err="1"/>
              <a:t>ve</a:t>
            </a:r>
            <a:r>
              <a:rPr lang="en-US" dirty="0"/>
              <a:t> her </a:t>
            </a:r>
            <a:r>
              <a:rPr lang="en-US" dirty="0" err="1"/>
              <a:t>satırın</a:t>
            </a:r>
            <a:r>
              <a:rPr lang="en-US" dirty="0"/>
              <a:t> hangi commit tarafından </a:t>
            </a:r>
            <a:r>
              <a:rPr lang="en-US" dirty="0" err="1"/>
              <a:t>yapıldığını</a:t>
            </a:r>
            <a:r>
              <a:rPr lang="en-US" dirty="0"/>
              <a:t> </a:t>
            </a:r>
            <a:r>
              <a:rPr lang="en-US" dirty="0" err="1"/>
              <a:t>ve</a:t>
            </a:r>
            <a:r>
              <a:rPr lang="en-US" dirty="0"/>
              <a:t> kimin tarafından </a:t>
            </a:r>
            <a:r>
              <a:rPr lang="en-US" dirty="0" err="1"/>
              <a:t>değiştirildiğini</a:t>
            </a:r>
            <a:r>
              <a:rPr lang="en-US" dirty="0"/>
              <a:t> </a:t>
            </a:r>
            <a:r>
              <a:rPr lang="en-US" dirty="0" err="1"/>
              <a:t>gösterir</a:t>
            </a:r>
            <a:r>
              <a:rPr lang="en-US" dirty="0"/>
              <a:t>. </a:t>
            </a:r>
            <a:r>
              <a:rPr lang="en-US" dirty="0" err="1"/>
              <a:t>Çıktıda</a:t>
            </a:r>
            <a:r>
              <a:rPr lang="en-US" dirty="0"/>
              <a:t>, her </a:t>
            </a:r>
            <a:r>
              <a:rPr lang="en-US" dirty="0" err="1"/>
              <a:t>satırın</a:t>
            </a:r>
            <a:r>
              <a:rPr lang="en-US" dirty="0"/>
              <a:t> </a:t>
            </a:r>
            <a:r>
              <a:rPr lang="en-US" dirty="0" err="1"/>
              <a:t>yanında</a:t>
            </a:r>
            <a:r>
              <a:rPr lang="en-US" dirty="0"/>
              <a:t> commit </a:t>
            </a:r>
            <a:r>
              <a:rPr lang="en-US" dirty="0" err="1"/>
              <a:t>kimliği</a:t>
            </a:r>
            <a:r>
              <a:rPr lang="en-US" dirty="0"/>
              <a:t>, </a:t>
            </a:r>
            <a:r>
              <a:rPr lang="en-US" dirty="0" err="1"/>
              <a:t>değiştirme</a:t>
            </a:r>
            <a:r>
              <a:rPr lang="en-US" dirty="0"/>
              <a:t> </a:t>
            </a:r>
            <a:r>
              <a:rPr lang="en-US" dirty="0" err="1"/>
              <a:t>tarihi</a:t>
            </a:r>
            <a:r>
              <a:rPr lang="en-US" dirty="0"/>
              <a:t> </a:t>
            </a:r>
            <a:r>
              <a:rPr lang="en-US" dirty="0" err="1"/>
              <a:t>ve</a:t>
            </a:r>
            <a:r>
              <a:rPr lang="en-US" dirty="0"/>
              <a:t> </a:t>
            </a:r>
            <a:r>
              <a:rPr lang="en-US" dirty="0" err="1"/>
              <a:t>kullanıcının</a:t>
            </a:r>
            <a:r>
              <a:rPr lang="en-US" dirty="0"/>
              <a:t> </a:t>
            </a:r>
            <a:r>
              <a:rPr lang="en-US" dirty="0" err="1"/>
              <a:t>adı</a:t>
            </a:r>
            <a:r>
              <a:rPr lang="en-US" dirty="0"/>
              <a:t> </a:t>
            </a:r>
            <a:r>
              <a:rPr lang="en-US" dirty="0" err="1"/>
              <a:t>görüntülenir</a:t>
            </a:r>
            <a:r>
              <a:rPr lang="en-US" dirty="0"/>
              <a:t>.</a:t>
            </a:r>
          </a:p>
          <a:p>
            <a:r>
              <a:rPr lang="en-US" dirty="0"/>
              <a:t>Git blame </a:t>
            </a:r>
            <a:r>
              <a:rPr lang="en-US" dirty="0" err="1"/>
              <a:t>komutunu</a:t>
            </a:r>
            <a:r>
              <a:rPr lang="en-US" dirty="0"/>
              <a:t> </a:t>
            </a:r>
            <a:r>
              <a:rPr lang="en-US" dirty="0" err="1"/>
              <a:t>kullanarak</a:t>
            </a:r>
            <a:r>
              <a:rPr lang="en-US" dirty="0"/>
              <a:t>, bir </a:t>
            </a:r>
            <a:r>
              <a:rPr lang="en-US" dirty="0" err="1"/>
              <a:t>dosyadaki</a:t>
            </a:r>
            <a:r>
              <a:rPr lang="en-US" dirty="0"/>
              <a:t> </a:t>
            </a:r>
            <a:r>
              <a:rPr lang="en-US" dirty="0" err="1"/>
              <a:t>değişiklikleri</a:t>
            </a:r>
            <a:r>
              <a:rPr lang="en-US" dirty="0"/>
              <a:t> </a:t>
            </a:r>
            <a:r>
              <a:rPr lang="en-US" dirty="0" err="1"/>
              <a:t>izleyebilir</a:t>
            </a:r>
            <a:r>
              <a:rPr lang="en-US" dirty="0"/>
              <a:t> </a:t>
            </a:r>
            <a:r>
              <a:rPr lang="en-US" dirty="0" err="1"/>
              <a:t>ve</a:t>
            </a:r>
            <a:r>
              <a:rPr lang="en-US" dirty="0"/>
              <a:t> hangi </a:t>
            </a:r>
            <a:r>
              <a:rPr lang="en-US" dirty="0" err="1"/>
              <a:t>kullanıcının</a:t>
            </a:r>
            <a:r>
              <a:rPr lang="en-US" dirty="0"/>
              <a:t> hangi </a:t>
            </a:r>
            <a:r>
              <a:rPr lang="en-US" dirty="0" err="1"/>
              <a:t>satırları</a:t>
            </a:r>
            <a:r>
              <a:rPr lang="en-US" dirty="0"/>
              <a:t> </a:t>
            </a:r>
            <a:r>
              <a:rPr lang="en-US" dirty="0" err="1"/>
              <a:t>değiştirdiğini</a:t>
            </a:r>
            <a:r>
              <a:rPr lang="en-US" dirty="0"/>
              <a:t> </a:t>
            </a:r>
            <a:r>
              <a:rPr lang="en-US" dirty="0" err="1"/>
              <a:t>görebilirsiniz</a:t>
            </a:r>
            <a:r>
              <a:rPr lang="en-US" dirty="0"/>
              <a:t>. Bu, bir </a:t>
            </a:r>
            <a:r>
              <a:rPr lang="en-US" dirty="0" err="1"/>
              <a:t>dosyadaki</a:t>
            </a:r>
            <a:r>
              <a:rPr lang="en-US" dirty="0"/>
              <a:t> belirli bir </a:t>
            </a:r>
            <a:r>
              <a:rPr lang="en-US" dirty="0" err="1"/>
              <a:t>değişikliğin</a:t>
            </a:r>
            <a:r>
              <a:rPr lang="en-US" dirty="0"/>
              <a:t> </a:t>
            </a:r>
            <a:r>
              <a:rPr lang="en-US" dirty="0" err="1"/>
              <a:t>nerede</a:t>
            </a:r>
            <a:r>
              <a:rPr lang="en-US" dirty="0"/>
              <a:t> </a:t>
            </a:r>
            <a:r>
              <a:rPr lang="en-US" dirty="0" err="1"/>
              <a:t>yapıldığını</a:t>
            </a:r>
            <a:r>
              <a:rPr lang="en-US" dirty="0"/>
              <a:t> </a:t>
            </a:r>
            <a:r>
              <a:rPr lang="en-US" dirty="0" err="1"/>
              <a:t>anlamak</a:t>
            </a:r>
            <a:r>
              <a:rPr lang="en-US" dirty="0"/>
              <a:t> veya bir </a:t>
            </a:r>
            <a:r>
              <a:rPr lang="en-US" dirty="0" err="1"/>
              <a:t>sorunun</a:t>
            </a:r>
            <a:r>
              <a:rPr lang="en-US" dirty="0"/>
              <a:t> </a:t>
            </a:r>
            <a:r>
              <a:rPr lang="en-US" dirty="0" err="1"/>
              <a:t>kaynağını</a:t>
            </a:r>
            <a:r>
              <a:rPr lang="en-US" dirty="0"/>
              <a:t> </a:t>
            </a:r>
            <a:r>
              <a:rPr lang="en-US" dirty="0" err="1"/>
              <a:t>bulmak</a:t>
            </a:r>
            <a:r>
              <a:rPr lang="en-US" dirty="0"/>
              <a:t> </a:t>
            </a:r>
            <a:r>
              <a:rPr lang="en-US" dirty="0" err="1"/>
              <a:t>için</a:t>
            </a:r>
            <a:r>
              <a:rPr lang="en-US" dirty="0"/>
              <a:t> </a:t>
            </a:r>
            <a:r>
              <a:rPr lang="en-US" dirty="0" err="1"/>
              <a:t>faydalı</a:t>
            </a:r>
            <a:r>
              <a:rPr lang="en-US" dirty="0"/>
              <a:t> olabilir.</a:t>
            </a:r>
          </a:p>
          <a:p>
            <a:r>
              <a:rPr lang="en-US" dirty="0"/>
              <a:t>Git log </a:t>
            </a:r>
            <a:r>
              <a:rPr lang="en-US" dirty="0" err="1"/>
              <a:t>ve</a:t>
            </a:r>
            <a:r>
              <a:rPr lang="en-US" dirty="0"/>
              <a:t> blame </a:t>
            </a:r>
            <a:r>
              <a:rPr lang="en-US" dirty="0" err="1"/>
              <a:t>komutları</a:t>
            </a:r>
            <a:r>
              <a:rPr lang="en-US" dirty="0"/>
              <a:t>, proje </a:t>
            </a:r>
            <a:r>
              <a:rPr lang="en-US" dirty="0" err="1"/>
              <a:t>geçmişini</a:t>
            </a:r>
            <a:r>
              <a:rPr lang="en-US" dirty="0"/>
              <a:t> </a:t>
            </a:r>
            <a:r>
              <a:rPr lang="en-US" dirty="0" err="1"/>
              <a:t>ve</a:t>
            </a:r>
            <a:r>
              <a:rPr lang="en-US" dirty="0"/>
              <a:t> </a:t>
            </a:r>
            <a:r>
              <a:rPr lang="en-US" dirty="0" err="1"/>
              <a:t>dosyadaki</a:t>
            </a:r>
            <a:r>
              <a:rPr lang="en-US" dirty="0"/>
              <a:t> </a:t>
            </a:r>
            <a:r>
              <a:rPr lang="en-US" dirty="0" err="1"/>
              <a:t>değişiklikleri</a:t>
            </a:r>
            <a:r>
              <a:rPr lang="en-US" dirty="0"/>
              <a:t> </a:t>
            </a:r>
            <a:r>
              <a:rPr lang="en-US" dirty="0" err="1"/>
              <a:t>incelemek</a:t>
            </a:r>
            <a:r>
              <a:rPr lang="en-US" dirty="0"/>
              <a:t> </a:t>
            </a:r>
            <a:r>
              <a:rPr lang="en-US" dirty="0" err="1"/>
              <a:t>için</a:t>
            </a:r>
            <a:r>
              <a:rPr lang="en-US" dirty="0"/>
              <a:t> önemli </a:t>
            </a:r>
            <a:r>
              <a:rPr lang="en-US" dirty="0" err="1"/>
              <a:t>araçlardır</a:t>
            </a:r>
            <a:r>
              <a:rPr lang="en-US" dirty="0"/>
              <a:t>. Git log ile commit </a:t>
            </a:r>
            <a:r>
              <a:rPr lang="en-US" dirty="0" err="1"/>
              <a:t>geçmişini</a:t>
            </a:r>
            <a:r>
              <a:rPr lang="en-US" dirty="0"/>
              <a:t>, git blame ile </a:t>
            </a:r>
            <a:r>
              <a:rPr lang="en-US" dirty="0" err="1"/>
              <a:t>dosya</a:t>
            </a:r>
            <a:r>
              <a:rPr lang="en-US" dirty="0"/>
              <a:t> </a:t>
            </a:r>
            <a:r>
              <a:rPr lang="en-US" dirty="0" err="1"/>
              <a:t>değişikliklerini</a:t>
            </a:r>
            <a:r>
              <a:rPr lang="en-US" dirty="0"/>
              <a:t> </a:t>
            </a:r>
            <a:r>
              <a:rPr lang="en-US" dirty="0" err="1"/>
              <a:t>takip</a:t>
            </a:r>
            <a:r>
              <a:rPr lang="en-US" dirty="0"/>
              <a:t> </a:t>
            </a:r>
            <a:r>
              <a:rPr lang="en-US" dirty="0" err="1"/>
              <a:t>edebilirsiniz</a:t>
            </a:r>
            <a:r>
              <a:rPr lang="en-US" dirty="0"/>
              <a:t>. Bu </a:t>
            </a:r>
            <a:r>
              <a:rPr lang="en-US" dirty="0" err="1"/>
              <a:t>komutları</a:t>
            </a:r>
            <a:r>
              <a:rPr lang="en-US" dirty="0"/>
              <a:t> </a:t>
            </a:r>
            <a:r>
              <a:rPr lang="en-US" dirty="0" err="1"/>
              <a:t>kullanarak</a:t>
            </a:r>
            <a:r>
              <a:rPr lang="en-US" dirty="0"/>
              <a:t> </a:t>
            </a:r>
            <a:r>
              <a:rPr lang="en-US" dirty="0" err="1"/>
              <a:t>projenizin</a:t>
            </a:r>
            <a:r>
              <a:rPr lang="en-US" dirty="0"/>
              <a:t> gelişimini </a:t>
            </a:r>
            <a:r>
              <a:rPr lang="en-US" dirty="0" err="1"/>
              <a:t>anlamak</a:t>
            </a:r>
            <a:r>
              <a:rPr lang="en-US" dirty="0"/>
              <a:t> </a:t>
            </a:r>
            <a:r>
              <a:rPr lang="en-US" dirty="0" err="1"/>
              <a:t>ve</a:t>
            </a:r>
            <a:r>
              <a:rPr lang="en-US" dirty="0"/>
              <a:t> sorunları tespit etmek daha </a:t>
            </a:r>
            <a:r>
              <a:rPr lang="en-US" dirty="0" err="1"/>
              <a:t>kolay</a:t>
            </a:r>
            <a:r>
              <a:rPr lang="en-US" dirty="0"/>
              <a:t> </a:t>
            </a:r>
            <a:r>
              <a:rPr lang="en-US" dirty="0" err="1"/>
              <a:t>olacaktır</a:t>
            </a:r>
            <a:r>
              <a:rPr lang="en-US" dirty="0"/>
              <a:t>.</a:t>
            </a:r>
          </a:p>
        </p:txBody>
      </p:sp>
    </p:spTree>
    <p:extLst>
      <p:ext uri="{BB962C8B-B14F-4D97-AF65-F5344CB8AC3E}">
        <p14:creationId xmlns:p14="http://schemas.microsoft.com/office/powerpoint/2010/main" val="366595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7D117-F92D-3C7F-9263-25B66CB4E9B5}"/>
              </a:ext>
            </a:extLst>
          </p:cNvPr>
          <p:cNvPicPr>
            <a:picLocks noChangeAspect="1"/>
          </p:cNvPicPr>
          <p:nvPr/>
        </p:nvPicPr>
        <p:blipFill>
          <a:blip r:embed="rId3"/>
          <a:stretch>
            <a:fillRect/>
          </a:stretch>
        </p:blipFill>
        <p:spPr>
          <a:xfrm>
            <a:off x="2655725" y="1536292"/>
            <a:ext cx="6880550" cy="3785416"/>
          </a:xfrm>
          <a:prstGeom prst="rect">
            <a:avLst/>
          </a:prstGeom>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a:t>
            </a:r>
          </a:p>
        </p:txBody>
      </p:sp>
    </p:spTree>
    <p:extLst>
      <p:ext uri="{BB962C8B-B14F-4D97-AF65-F5344CB8AC3E}">
        <p14:creationId xmlns:p14="http://schemas.microsoft.com/office/powerpoint/2010/main" val="150483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a:t>
            </a:r>
          </a:p>
        </p:txBody>
      </p:sp>
      <p:pic>
        <p:nvPicPr>
          <p:cNvPr id="5" name="Picture 4">
            <a:extLst>
              <a:ext uri="{FF2B5EF4-FFF2-40B4-BE49-F238E27FC236}">
                <a16:creationId xmlns:a16="http://schemas.microsoft.com/office/drawing/2014/main" id="{01B1AE6F-B353-D1AD-C1DE-19668086F186}"/>
              </a:ext>
            </a:extLst>
          </p:cNvPr>
          <p:cNvPicPr>
            <a:picLocks noChangeAspect="1"/>
          </p:cNvPicPr>
          <p:nvPr/>
        </p:nvPicPr>
        <p:blipFill>
          <a:blip r:embed="rId3"/>
          <a:stretch>
            <a:fillRect/>
          </a:stretch>
        </p:blipFill>
        <p:spPr>
          <a:xfrm>
            <a:off x="2669074" y="1566779"/>
            <a:ext cx="6853852" cy="3724440"/>
          </a:xfrm>
          <a:prstGeom prst="rect">
            <a:avLst/>
          </a:prstGeom>
        </p:spPr>
      </p:pic>
    </p:spTree>
    <p:extLst>
      <p:ext uri="{BB962C8B-B14F-4D97-AF65-F5344CB8AC3E}">
        <p14:creationId xmlns:p14="http://schemas.microsoft.com/office/powerpoint/2010/main" val="311232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a:t>
            </a:r>
          </a:p>
        </p:txBody>
      </p:sp>
      <p:pic>
        <p:nvPicPr>
          <p:cNvPr id="2" name="Picture 1">
            <a:extLst>
              <a:ext uri="{FF2B5EF4-FFF2-40B4-BE49-F238E27FC236}">
                <a16:creationId xmlns:a16="http://schemas.microsoft.com/office/drawing/2014/main" id="{C28ED131-631E-3802-9323-FA85E7EB1EF6}"/>
              </a:ext>
            </a:extLst>
          </p:cNvPr>
          <p:cNvPicPr>
            <a:picLocks noChangeAspect="1"/>
          </p:cNvPicPr>
          <p:nvPr/>
        </p:nvPicPr>
        <p:blipFill>
          <a:blip r:embed="rId3"/>
          <a:stretch>
            <a:fillRect/>
          </a:stretch>
        </p:blipFill>
        <p:spPr>
          <a:xfrm>
            <a:off x="2555459" y="1578781"/>
            <a:ext cx="7081082" cy="3700437"/>
          </a:xfrm>
          <a:prstGeom prst="rect">
            <a:avLst/>
          </a:prstGeom>
        </p:spPr>
      </p:pic>
    </p:spTree>
    <p:extLst>
      <p:ext uri="{BB962C8B-B14F-4D97-AF65-F5344CB8AC3E}">
        <p14:creationId xmlns:p14="http://schemas.microsoft.com/office/powerpoint/2010/main" val="346444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a:t>
            </a:r>
          </a:p>
        </p:txBody>
      </p:sp>
      <p:pic>
        <p:nvPicPr>
          <p:cNvPr id="2" name="Picture 1">
            <a:extLst>
              <a:ext uri="{FF2B5EF4-FFF2-40B4-BE49-F238E27FC236}">
                <a16:creationId xmlns:a16="http://schemas.microsoft.com/office/drawing/2014/main" id="{C28ED131-631E-3802-9323-FA85E7EB1EF6}"/>
              </a:ext>
            </a:extLst>
          </p:cNvPr>
          <p:cNvPicPr>
            <a:picLocks noChangeAspect="1"/>
          </p:cNvPicPr>
          <p:nvPr/>
        </p:nvPicPr>
        <p:blipFill>
          <a:blip r:embed="rId3"/>
          <a:stretch>
            <a:fillRect/>
          </a:stretch>
        </p:blipFill>
        <p:spPr>
          <a:xfrm>
            <a:off x="2555459" y="1578781"/>
            <a:ext cx="7081082" cy="3700437"/>
          </a:xfrm>
          <a:prstGeom prst="rect">
            <a:avLst/>
          </a:prstGeom>
        </p:spPr>
      </p:pic>
    </p:spTree>
    <p:extLst>
      <p:ext uri="{BB962C8B-B14F-4D97-AF65-F5344CB8AC3E}">
        <p14:creationId xmlns:p14="http://schemas.microsoft.com/office/powerpoint/2010/main" val="275987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&amp; Github</a:t>
            </a:r>
          </a:p>
        </p:txBody>
      </p:sp>
      <p:pic>
        <p:nvPicPr>
          <p:cNvPr id="5" name="Picture 4">
            <a:extLst>
              <a:ext uri="{FF2B5EF4-FFF2-40B4-BE49-F238E27FC236}">
                <a16:creationId xmlns:a16="http://schemas.microsoft.com/office/drawing/2014/main" id="{8817AE52-78D8-3B59-0FA0-549DA39F5060}"/>
              </a:ext>
            </a:extLst>
          </p:cNvPr>
          <p:cNvPicPr>
            <a:picLocks noChangeAspect="1"/>
          </p:cNvPicPr>
          <p:nvPr/>
        </p:nvPicPr>
        <p:blipFill>
          <a:blip r:embed="rId3"/>
          <a:stretch>
            <a:fillRect/>
          </a:stretch>
        </p:blipFill>
        <p:spPr>
          <a:xfrm>
            <a:off x="2815081" y="1507097"/>
            <a:ext cx="7582560" cy="4185179"/>
          </a:xfrm>
          <a:prstGeom prst="rect">
            <a:avLst/>
          </a:prstGeom>
        </p:spPr>
      </p:pic>
    </p:spTree>
    <p:extLst>
      <p:ext uri="{BB962C8B-B14F-4D97-AF65-F5344CB8AC3E}">
        <p14:creationId xmlns:p14="http://schemas.microsoft.com/office/powerpoint/2010/main" val="322067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Download | git --version</a:t>
            </a:r>
          </a:p>
        </p:txBody>
      </p:sp>
      <p:pic>
        <p:nvPicPr>
          <p:cNvPr id="2" name="Picture 1">
            <a:extLst>
              <a:ext uri="{FF2B5EF4-FFF2-40B4-BE49-F238E27FC236}">
                <a16:creationId xmlns:a16="http://schemas.microsoft.com/office/drawing/2014/main" id="{426E65EE-147A-CE76-151E-E73E90B7EB5D}"/>
              </a:ext>
            </a:extLst>
          </p:cNvPr>
          <p:cNvPicPr>
            <a:picLocks noChangeAspect="1"/>
          </p:cNvPicPr>
          <p:nvPr/>
        </p:nvPicPr>
        <p:blipFill>
          <a:blip r:embed="rId3"/>
          <a:stretch>
            <a:fillRect/>
          </a:stretch>
        </p:blipFill>
        <p:spPr>
          <a:xfrm>
            <a:off x="2526241" y="1566333"/>
            <a:ext cx="7139517" cy="4503781"/>
          </a:xfrm>
          <a:prstGeom prst="rect">
            <a:avLst/>
          </a:prstGeom>
        </p:spPr>
      </p:pic>
    </p:spTree>
    <p:extLst>
      <p:ext uri="{BB962C8B-B14F-4D97-AF65-F5344CB8AC3E}">
        <p14:creationId xmlns:p14="http://schemas.microsoft.com/office/powerpoint/2010/main" val="636581562"/>
      </p:ext>
    </p:extLst>
  </p:cSld>
  <p:clrMapOvr>
    <a:masterClrMapping/>
  </p:clrMapOvr>
</p:sld>
</file>

<file path=ppt/theme/theme1.xml><?xml version="1.0" encoding="utf-8"?>
<a:theme xmlns:a="http://schemas.openxmlformats.org/drawingml/2006/main" name="OffsetVTI">
  <a:themeElements>
    <a:clrScheme name="Facet">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{5920BD56-290E-2745-8BDA-334E6347C1C8}tf10001060</Template>
  <TotalTime>1108</TotalTime>
  <Words>4224</Words>
  <Application>Microsoft Macintosh PowerPoint</Application>
  <PresentationFormat>Widescreen</PresentationFormat>
  <Paragraphs>316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Dante</vt:lpstr>
      <vt:lpstr>Dante (Headings)2</vt:lpstr>
      <vt:lpstr>Helvetica Neue Medium</vt:lpstr>
      <vt:lpstr>Wingdings 2</vt:lpstr>
      <vt:lpstr>OffsetVTI</vt:lpstr>
      <vt:lpstr>Git Github</vt:lpstr>
      <vt:lpstr>Bugün ne yapıyoruz?s</vt:lpstr>
      <vt:lpstr>PowerPoint Presentation</vt:lpstr>
      <vt:lpstr>Git</vt:lpstr>
      <vt:lpstr>Git</vt:lpstr>
      <vt:lpstr>Github</vt:lpstr>
      <vt:lpstr>Github</vt:lpstr>
      <vt:lpstr>Git &amp; Github</vt:lpstr>
      <vt:lpstr>Git Download | git --version</vt:lpstr>
      <vt:lpstr>Git Commands</vt:lpstr>
      <vt:lpstr>Git Proje oluşturma</vt:lpstr>
      <vt:lpstr>Bonus</vt:lpstr>
      <vt:lpstr>Git Diff</vt:lpstr>
      <vt:lpstr>Değişiklikleri Geri Alma</vt:lpstr>
      <vt:lpstr>Git Branch &amp; Merge</vt:lpstr>
      <vt:lpstr>.gitignore</vt:lpstr>
      <vt:lpstr>Github Yararlı Linkler</vt:lpstr>
      <vt:lpstr>Other Version Control Systems</vt:lpstr>
      <vt:lpstr>Git ve GitHub nedir?</vt:lpstr>
      <vt:lpstr>Neden Git ve GitHub kullanmalıyız?</vt:lpstr>
      <vt:lpstr>Temel Git ve GitHub terimleri ve kavramları nelerdir?</vt:lpstr>
      <vt:lpstr>Git'in temel çalışma mantığı nedir?</vt:lpstr>
      <vt:lpstr>Git kurulumu ve yapılandırma</vt:lpstr>
      <vt:lpstr>Değişiklikleri geri alma (reset, revert) nasıl yapılır</vt:lpstr>
      <vt:lpstr>Çalışma alanı durumu kontrolü (status, diff)</vt:lpstr>
      <vt:lpstr>Uzak depolar ve uzak takipçilerin eklenmesi (remote, clone)</vt:lpstr>
      <vt:lpstr>Değişikliklerin senkronizasyonu (pull, fetch, push)</vt:lpstr>
      <vt:lpstr>Dal birleştirme stratejileri (merge, rebase)</vt:lpstr>
      <vt:lpstr>Dal birleştirme stratejileri (merge, rebase)</vt:lpstr>
      <vt:lpstr>İleri düzey Git günlüğü incelemesi (log, blame)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Software  Development Life  Cycle</dc:title>
  <dc:creator>Mehmet Sungur</dc:creator>
  <cp:lastModifiedBy>Mehmet Sungur</cp:lastModifiedBy>
  <cp:revision>47</cp:revision>
  <dcterms:created xsi:type="dcterms:W3CDTF">2023-07-02T12:48:45Z</dcterms:created>
  <dcterms:modified xsi:type="dcterms:W3CDTF">2023-07-03T21:01:05Z</dcterms:modified>
</cp:coreProperties>
</file>