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9" r:id="rId1"/>
  </p:sldMasterIdLst>
  <p:notesMasterIdLst>
    <p:notesMasterId r:id="rId33"/>
  </p:notesMasterIdLst>
  <p:sldIdLst>
    <p:sldId id="334" r:id="rId2"/>
    <p:sldId id="256" r:id="rId3"/>
    <p:sldId id="257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35" r:id="rId15"/>
    <p:sldId id="287" r:id="rId16"/>
    <p:sldId id="288" r:id="rId17"/>
    <p:sldId id="303" r:id="rId18"/>
    <p:sldId id="304" r:id="rId19"/>
    <p:sldId id="308" r:id="rId20"/>
    <p:sldId id="307" r:id="rId21"/>
    <p:sldId id="302" r:id="rId22"/>
    <p:sldId id="306" r:id="rId23"/>
    <p:sldId id="305" r:id="rId24"/>
    <p:sldId id="336" r:id="rId25"/>
    <p:sldId id="289" r:id="rId26"/>
    <p:sldId id="290" r:id="rId27"/>
    <p:sldId id="309" r:id="rId28"/>
    <p:sldId id="310" r:id="rId29"/>
    <p:sldId id="311" r:id="rId30"/>
    <p:sldId id="271" r:id="rId31"/>
    <p:sldId id="27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38D34D0-8DC8-FDC2-B88D-757A345346D2}" name="Mehmet Sungur" initials="MS" userId="S::mehmet.sungur@viennalife.com.tr::64104e0c-411b-4b1e-ac9f-8c976c5d7a6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07"/>
    <p:restoredTop sz="95701"/>
  </p:normalViewPr>
  <p:slideViewPr>
    <p:cSldViewPr snapToGrid="0">
      <p:cViewPr varScale="1">
        <p:scale>
          <a:sx n="67" d="100"/>
          <a:sy n="67" d="100"/>
        </p:scale>
        <p:origin x="208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6A955-1F53-C242-810C-E2D982803750}" type="datetimeFigureOut">
              <a:rPr lang="en-TR" smtClean="0"/>
              <a:t>14.07.2023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76A65-8439-B544-9D9A-BA1E71117E1D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0360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971b6de4b7_0_1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52" name="Google Shape;452;g1971b6de4b7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71871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Dizini Git Deposu Olarak Başlatalım</a:t>
            </a:r>
          </a:p>
          <a:p>
            <a:pPr lvl="1"/>
            <a:r>
              <a:rPr lang="en-US" sz="2400" dirty="0"/>
              <a:t>git init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Kontrol etmek için; terminale “ls –la” yazabilirsiniz.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Bir dosya oluşturup, bu dosyayı depoya ekleyelim</a:t>
            </a:r>
          </a:p>
          <a:p>
            <a:pPr lvl="1"/>
            <a:r>
              <a:rPr lang="en-US" sz="2400" dirty="0"/>
              <a:t>echo ”Merhaba, Git!" &gt; dosyam.txt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Çalışma alanında olduğunuzu kontrol ediniz.</a:t>
            </a:r>
            <a:endParaRPr lang="en-US" sz="2400" dirty="0"/>
          </a:p>
          <a:p>
            <a:pPr lvl="1"/>
            <a:r>
              <a:rPr lang="en-US" sz="2400" dirty="0"/>
              <a:t>git status</a:t>
            </a:r>
          </a:p>
          <a:p>
            <a:pPr lvl="1"/>
            <a:r>
              <a:rPr lang="en-US" sz="2400" dirty="0"/>
              <a:t>git add dosyam.txt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İzleme alanında olduğunuzu kontrol ediniz.</a:t>
            </a:r>
            <a:endParaRPr lang="en-US" sz="2400" dirty="0"/>
          </a:p>
          <a:p>
            <a:pPr lvl="1"/>
            <a:r>
              <a:rPr lang="en-US" sz="2400" dirty="0"/>
              <a:t>git status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Dosyayı depoya ekledik, şimdi bir "commit" oluşturalım </a:t>
            </a:r>
          </a:p>
          <a:p>
            <a:pPr lvl="1"/>
            <a:r>
              <a:rPr lang="en-US" sz="2400" dirty="0"/>
              <a:t>git commit -m ”ilkcommit”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Oluşan Projemizi görüntüleyelim</a:t>
            </a:r>
          </a:p>
          <a:p>
            <a:pPr lvl="1"/>
            <a:r>
              <a:rPr lang="en-US" sz="2400" dirty="0"/>
              <a:t>git 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76A65-8439-B544-9D9A-BA1E71117E1D}" type="slidenum">
              <a:rPr lang="en-TR" smtClean="0"/>
              <a:t>12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36109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Dizini Git Deposu Olarak Başlatalım</a:t>
            </a:r>
          </a:p>
          <a:p>
            <a:pPr lvl="1"/>
            <a:r>
              <a:rPr lang="en-US" sz="2400" dirty="0"/>
              <a:t>git init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Kontrol etmek için; terminale “ls –la” yazabilirsiniz.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Bir dosya oluşturup, bu dosyayı depoya ekleyelim</a:t>
            </a:r>
          </a:p>
          <a:p>
            <a:pPr lvl="1"/>
            <a:r>
              <a:rPr lang="en-US" sz="2400" dirty="0"/>
              <a:t>echo ”Merhaba, Git!" &gt; dosyam.txt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Çalışma alanında olduğunuzu kontrol ediniz.</a:t>
            </a:r>
            <a:endParaRPr lang="en-US" sz="2400" dirty="0"/>
          </a:p>
          <a:p>
            <a:pPr lvl="1"/>
            <a:r>
              <a:rPr lang="en-US" sz="2400" dirty="0"/>
              <a:t>git status</a:t>
            </a:r>
          </a:p>
          <a:p>
            <a:pPr lvl="1"/>
            <a:r>
              <a:rPr lang="en-US" sz="2400" dirty="0"/>
              <a:t>git add dosyam.txt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İzleme alanında olduğunuzu kontrol ediniz.</a:t>
            </a:r>
            <a:endParaRPr lang="en-US" sz="2400" dirty="0"/>
          </a:p>
          <a:p>
            <a:pPr lvl="1"/>
            <a:r>
              <a:rPr lang="en-US" sz="2400" dirty="0"/>
              <a:t>git status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Dosyayı depoya ekledik, şimdi bir "commit" oluşturalım </a:t>
            </a:r>
          </a:p>
          <a:p>
            <a:pPr lvl="1"/>
            <a:r>
              <a:rPr lang="en-US" sz="2400" dirty="0"/>
              <a:t>git commit -m ”ilkcommit”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Oluşan Projemizi görüntüleyelim</a:t>
            </a:r>
          </a:p>
          <a:p>
            <a:pPr lvl="1"/>
            <a:r>
              <a:rPr lang="en-US" sz="2400" dirty="0"/>
              <a:t>git 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76A65-8439-B544-9D9A-BA1E71117E1D}" type="slidenum">
              <a:rPr lang="en-TR" smtClean="0"/>
              <a:t>13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58835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971b6de4b7_0_1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52" name="Google Shape;452;g1971b6de4b7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939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76A65-8439-B544-9D9A-BA1E71117E1D}" type="slidenum">
              <a:rPr lang="en-TR" smtClean="0"/>
              <a:t>16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861204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971b6de4b7_0_1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52" name="Google Shape;452;g1971b6de4b7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4791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76A65-8439-B544-9D9A-BA1E71117E1D}" type="slidenum">
              <a:rPr lang="en-TR" smtClean="0"/>
              <a:t>25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51919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C00000"/>
                </a:solidFill>
              </a:rPr>
              <a:t>Kurulum Linki</a:t>
            </a:r>
            <a:endParaRPr lang="en-US" sz="1200" b="1" dirty="0">
              <a:solidFill>
                <a:schemeClr val="tx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2"/>
                </a:solidFill>
              </a:rPr>
              <a:t>https://desktop.github.com/</a:t>
            </a:r>
            <a:endParaRPr lang="en-TR" sz="1200" b="1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76A65-8439-B544-9D9A-BA1E71117E1D}" type="slidenum">
              <a:rPr lang="en-TR" smtClean="0"/>
              <a:t>27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736805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76A65-8439-B544-9D9A-BA1E71117E1D}" type="slidenum">
              <a:rPr lang="en-TR" smtClean="0"/>
              <a:t>4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67505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76A65-8439-B544-9D9A-BA1E71117E1D}" type="slidenum">
              <a:rPr lang="en-TR" smtClean="0"/>
              <a:t>5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67147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2400" b="0" dirty="0">
                <a:solidFill>
                  <a:srgbClr val="C00000"/>
                </a:solidFill>
              </a:rPr>
              <a:t>Kurulum Linki</a:t>
            </a:r>
          </a:p>
          <a:p>
            <a:pPr algn="l"/>
            <a:r>
              <a:rPr lang="en-US" sz="2400" b="0" dirty="0">
                <a:solidFill>
                  <a:schemeClr val="tx2"/>
                </a:solidFill>
              </a:rPr>
              <a:t>https://git-scm.com/</a:t>
            </a:r>
          </a:p>
          <a:p>
            <a:pPr algn="l"/>
            <a:endParaRPr lang="en-US" sz="2400" b="0" dirty="0">
              <a:solidFill>
                <a:schemeClr val="tx2"/>
              </a:solidFill>
            </a:endParaRPr>
          </a:p>
          <a:p>
            <a:pPr algn="l"/>
            <a:r>
              <a:rPr lang="en-US" sz="2400" b="0" dirty="0">
                <a:solidFill>
                  <a:schemeClr val="tx2"/>
                </a:solidFill>
              </a:rPr>
              <a:t># </a:t>
            </a:r>
            <a:r>
              <a:rPr lang="en-US" sz="2400" b="0" dirty="0">
                <a:solidFill>
                  <a:srgbClr val="C00000"/>
                </a:solidFill>
              </a:rPr>
              <a:t>Kurulum Sonrası Kontrol 1. Yol</a:t>
            </a:r>
          </a:p>
          <a:p>
            <a:pPr algn="l"/>
            <a:r>
              <a:rPr lang="en-US" sz="2400" b="0" dirty="0">
                <a:solidFill>
                  <a:schemeClr val="tx2"/>
                </a:solidFill>
              </a:rPr>
              <a:t>git --version</a:t>
            </a:r>
            <a:endParaRPr lang="en-US" sz="1200" b="0" dirty="0">
              <a:solidFill>
                <a:schemeClr val="tx2"/>
              </a:solidFill>
            </a:endParaRPr>
          </a:p>
          <a:p>
            <a:pPr algn="l"/>
            <a:endParaRPr lang="en-US" sz="1200" b="0" dirty="0">
              <a:solidFill>
                <a:schemeClr val="tx2"/>
              </a:solidFill>
            </a:endParaRPr>
          </a:p>
          <a:p>
            <a:pPr algn="l"/>
            <a:r>
              <a:rPr lang="en-US" sz="1200" b="0" dirty="0">
                <a:solidFill>
                  <a:schemeClr val="tx2"/>
                </a:solidFill>
              </a:rPr>
              <a:t># </a:t>
            </a:r>
            <a:r>
              <a:rPr lang="en-US" sz="1200" b="0" dirty="0">
                <a:solidFill>
                  <a:srgbClr val="C00000"/>
                </a:solidFill>
              </a:rPr>
              <a:t>Kurulum Sonrası Kontrol 2. Yol</a:t>
            </a:r>
          </a:p>
          <a:p>
            <a:pPr algn="l"/>
            <a:r>
              <a:rPr lang="en-US" sz="1200" b="0" dirty="0">
                <a:solidFill>
                  <a:schemeClr val="tx2"/>
                </a:solidFill>
              </a:rPr>
              <a:t>git -v</a:t>
            </a:r>
            <a:endParaRPr lang="en-US" sz="800" b="0" dirty="0">
              <a:solidFill>
                <a:schemeClr val="tx2"/>
              </a:solidFill>
            </a:endParaRPr>
          </a:p>
          <a:p>
            <a:pPr algn="l"/>
            <a:endParaRPr lang="en-TR" sz="1200" b="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76A65-8439-B544-9D9A-BA1E71117E1D}" type="slidenum">
              <a:rPr lang="en-TR" smtClean="0"/>
              <a:t>6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052661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76A65-8439-B544-9D9A-BA1E71117E1D}" type="slidenum">
              <a:rPr lang="en-TR" smtClean="0"/>
              <a:t>7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11476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76A65-8439-B544-9D9A-BA1E71117E1D}" type="slidenum">
              <a:rPr lang="en-TR" smtClean="0"/>
              <a:t>8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734825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Dizini Git Deposu Olarak Başlatalım</a:t>
            </a:r>
          </a:p>
          <a:p>
            <a:pPr lvl="1"/>
            <a:r>
              <a:rPr lang="en-US" sz="2400" dirty="0"/>
              <a:t>git init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Kontrol etmek için; terminale “ls –la” yazabilirsiniz.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Bir dosya oluşturup, bu dosyayı depoya ekleyelim</a:t>
            </a:r>
          </a:p>
          <a:p>
            <a:pPr lvl="1"/>
            <a:r>
              <a:rPr lang="en-US" sz="2400" dirty="0"/>
              <a:t>echo ”Merhaba, Git!" &gt; dosyam.txt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Çalışma alanında olduğunuzu kontrol ediniz.</a:t>
            </a:r>
            <a:endParaRPr lang="en-US" sz="2400" dirty="0"/>
          </a:p>
          <a:p>
            <a:pPr lvl="1"/>
            <a:r>
              <a:rPr lang="en-US" sz="2400" dirty="0"/>
              <a:t>git status</a:t>
            </a:r>
          </a:p>
          <a:p>
            <a:pPr lvl="1"/>
            <a:r>
              <a:rPr lang="en-US" sz="2400" dirty="0"/>
              <a:t>git add dosyam.txt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İzleme alanında olduğunuzu kontrol ediniz.</a:t>
            </a:r>
            <a:endParaRPr lang="en-US" sz="2400" dirty="0"/>
          </a:p>
          <a:p>
            <a:pPr lvl="1"/>
            <a:r>
              <a:rPr lang="en-US" sz="2400" dirty="0"/>
              <a:t>git status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Dosyayı depoya ekledik, şimdi bir "commit" oluşturalım </a:t>
            </a:r>
          </a:p>
          <a:p>
            <a:pPr lvl="1"/>
            <a:r>
              <a:rPr lang="en-US" sz="2400" dirty="0"/>
              <a:t>git commit -m ”ilkcommit”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Oluşan Projemizi görüntüleyelim</a:t>
            </a:r>
          </a:p>
          <a:p>
            <a:pPr lvl="1"/>
            <a:r>
              <a:rPr lang="en-US" sz="2400" dirty="0"/>
              <a:t>git 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76A65-8439-B544-9D9A-BA1E71117E1D}" type="slidenum">
              <a:rPr lang="en-TR" smtClean="0"/>
              <a:t>9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375307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Dizini Git Deposu Olarak Başlatalım</a:t>
            </a:r>
          </a:p>
          <a:p>
            <a:pPr lvl="1"/>
            <a:r>
              <a:rPr lang="en-US" sz="2400" dirty="0"/>
              <a:t>git init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Kontrol etmek için; terminale “ls –la” yazabilirsiniz.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Bir dosya oluşturup, bu dosyayı depoya ekleyelim</a:t>
            </a:r>
          </a:p>
          <a:p>
            <a:pPr lvl="1"/>
            <a:r>
              <a:rPr lang="en-US" sz="2400" dirty="0"/>
              <a:t>echo ”Merhaba, Git!" &gt; dosyam.txt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Çalışma alanında olduğunuzu kontrol ediniz.</a:t>
            </a:r>
            <a:endParaRPr lang="en-US" sz="2400" dirty="0"/>
          </a:p>
          <a:p>
            <a:pPr lvl="1"/>
            <a:r>
              <a:rPr lang="en-US" sz="2400" dirty="0"/>
              <a:t>git status</a:t>
            </a:r>
          </a:p>
          <a:p>
            <a:pPr lvl="1"/>
            <a:r>
              <a:rPr lang="en-US" sz="2400" dirty="0"/>
              <a:t>git add dosyam.txt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İzleme alanında olduğunuzu kontrol ediniz.</a:t>
            </a:r>
            <a:endParaRPr lang="en-US" sz="2400" dirty="0"/>
          </a:p>
          <a:p>
            <a:pPr lvl="1"/>
            <a:r>
              <a:rPr lang="en-US" sz="2400" dirty="0"/>
              <a:t>git status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Dosyayı depoya ekledik, şimdi bir "commit" oluşturalım </a:t>
            </a:r>
          </a:p>
          <a:p>
            <a:pPr lvl="1"/>
            <a:r>
              <a:rPr lang="en-US" sz="2400" dirty="0"/>
              <a:t>git commit -m ”ilkcommit”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Oluşan Projemizi görüntüleyelim</a:t>
            </a:r>
          </a:p>
          <a:p>
            <a:pPr lvl="1"/>
            <a:r>
              <a:rPr lang="en-US" sz="2400" dirty="0"/>
              <a:t>git 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76A65-8439-B544-9D9A-BA1E71117E1D}" type="slidenum">
              <a:rPr lang="en-TR" smtClean="0"/>
              <a:t>10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5899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Dizini Git Deposu Olarak Başlatalım</a:t>
            </a:r>
          </a:p>
          <a:p>
            <a:pPr lvl="1"/>
            <a:r>
              <a:rPr lang="en-US" sz="2400" dirty="0"/>
              <a:t>git init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Kontrol etmek için; terminale “ls –la” yazabilirsiniz.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Bir dosya oluşturup, bu dosyayı depoya ekleyelim</a:t>
            </a:r>
          </a:p>
          <a:p>
            <a:pPr lvl="1"/>
            <a:r>
              <a:rPr lang="en-US" sz="2400" dirty="0"/>
              <a:t>echo ”Merhaba, Git!" &gt; dosyam.txt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Çalışma alanında olduğunuzu kontrol ediniz.</a:t>
            </a:r>
            <a:endParaRPr lang="en-US" sz="2400" dirty="0"/>
          </a:p>
          <a:p>
            <a:pPr lvl="1"/>
            <a:r>
              <a:rPr lang="en-US" sz="2400" dirty="0"/>
              <a:t>git status</a:t>
            </a:r>
          </a:p>
          <a:p>
            <a:pPr lvl="1"/>
            <a:r>
              <a:rPr lang="en-US" sz="2400" dirty="0"/>
              <a:t>git add dosyam.txt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İzleme alanında olduğunuzu kontrol ediniz.</a:t>
            </a:r>
            <a:endParaRPr lang="en-US" sz="2400" dirty="0"/>
          </a:p>
          <a:p>
            <a:pPr lvl="1"/>
            <a:r>
              <a:rPr lang="en-US" sz="2400" dirty="0"/>
              <a:t>git status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Dosyayı depoya ekledik, şimdi bir "commit" oluşturalım </a:t>
            </a:r>
          </a:p>
          <a:p>
            <a:pPr lvl="1"/>
            <a:r>
              <a:rPr lang="en-US" sz="2400" dirty="0"/>
              <a:t>git commit -m ”ilkcommit”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Oluşan Projemizi görüntüleyelim</a:t>
            </a:r>
          </a:p>
          <a:p>
            <a:pPr lvl="1"/>
            <a:r>
              <a:rPr lang="en-US" sz="2400" dirty="0"/>
              <a:t>git 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76A65-8439-B544-9D9A-BA1E71117E1D}" type="slidenum">
              <a:rPr lang="en-TR" smtClean="0"/>
              <a:t>11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25502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Friday, July 14,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7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Friday, July 14,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3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Friday, July 14,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48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971b6de4b7_0_204"/>
          <p:cNvSpPr txBox="1">
            <a:spLocks noGrp="1"/>
          </p:cNvSpPr>
          <p:nvPr>
            <p:ph type="body" idx="1"/>
          </p:nvPr>
        </p:nvSpPr>
        <p:spPr>
          <a:xfrm>
            <a:off x="600670" y="5929931"/>
            <a:ext cx="10985400" cy="318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4" name="Google Shape;14;g1971b6de4b7_0_204"/>
          <p:cNvSpPr txBox="1">
            <a:spLocks noGrp="1"/>
          </p:cNvSpPr>
          <p:nvPr>
            <p:ph type="title"/>
          </p:nvPr>
        </p:nvSpPr>
        <p:spPr>
          <a:xfrm>
            <a:off x="603248" y="1287496"/>
            <a:ext cx="10985400" cy="2324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800"/>
              <a:buFont typeface="Montserrat"/>
              <a:buNone/>
              <a:defRPr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g1971b6de4b7_0_204"/>
          <p:cNvSpPr txBox="1">
            <a:spLocks noGrp="1"/>
          </p:cNvSpPr>
          <p:nvPr>
            <p:ph type="body" idx="2"/>
          </p:nvPr>
        </p:nvSpPr>
        <p:spPr>
          <a:xfrm>
            <a:off x="600671" y="3611595"/>
            <a:ext cx="10985400" cy="952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0"/>
              <a:buNone/>
              <a:defRPr sz="2750" b="1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0"/>
              <a:buNone/>
              <a:defRPr sz="275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0"/>
              <a:buNone/>
              <a:defRPr sz="275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0"/>
              <a:buNone/>
              <a:defRPr sz="275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0"/>
              <a:buNone/>
              <a:defRPr sz="2750" b="1"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6" name="Google Shape;16;g1971b6de4b7_0_20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3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535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Friday, July 14,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77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Friday, July 14,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1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Friday, July 14,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6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Friday, July 14,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4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Friday, July 14,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4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Friday, July 14,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5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Friday, July 14,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6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Friday, July 14,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2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Friday, July 14,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1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1" r:id="rId2"/>
    <p:sldLayoutId id="214748397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7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ERNAME/REPO.gi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g1971b6de4b7_0_186"/>
          <p:cNvGrpSpPr/>
          <p:nvPr/>
        </p:nvGrpSpPr>
        <p:grpSpPr>
          <a:xfrm>
            <a:off x="-38739" y="-6111"/>
            <a:ext cx="12269550" cy="7198550"/>
            <a:chOff x="0" y="0"/>
            <a:chExt cx="24539100" cy="14397100"/>
          </a:xfrm>
        </p:grpSpPr>
        <p:pic>
          <p:nvPicPr>
            <p:cNvPr id="455" name="Google Shape;455;g1971b6de4b7_0_186" descr="BATCH (5).png"/>
            <p:cNvPicPr preferRelativeResize="0"/>
            <p:nvPr/>
          </p:nvPicPr>
          <p:blipFill rotWithShape="1">
            <a:blip r:embed="rId3">
              <a:alphaModFix/>
            </a:blip>
            <a:srcRect l="19" r="19"/>
            <a:stretch/>
          </p:blipFill>
          <p:spPr>
            <a:xfrm>
              <a:off x="0" y="0"/>
              <a:ext cx="24538954" cy="138088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6" name="Google Shape;456;g1971b6de4b7_0_186"/>
            <p:cNvSpPr/>
            <p:nvPr/>
          </p:nvSpPr>
          <p:spPr>
            <a:xfrm>
              <a:off x="0" y="13885000"/>
              <a:ext cx="245391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tr-TR" sz="9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Caption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7" name="Google Shape;457;g1971b6de4b7_0_186"/>
          <p:cNvSpPr txBox="1"/>
          <p:nvPr/>
        </p:nvSpPr>
        <p:spPr>
          <a:xfrm>
            <a:off x="4969961" y="2046899"/>
            <a:ext cx="6670500" cy="660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Noto Sans"/>
              <a:buNone/>
            </a:pPr>
            <a:r>
              <a:rPr lang="tr-TR" sz="3700">
                <a:solidFill>
                  <a:srgbClr val="7911F8"/>
                </a:solidFill>
                <a:latin typeface="Montserrat"/>
                <a:ea typeface="Montserrat"/>
                <a:cs typeface="Montserrat"/>
                <a:sym typeface="Montserrat"/>
              </a:rPr>
              <a:t>146 - 149</a:t>
            </a:r>
            <a:endParaRPr sz="3700" b="0" i="0" u="none" strike="noStrike" cap="none">
              <a:solidFill>
                <a:srgbClr val="7911F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8" name="Google Shape;458;g1971b6de4b7_0_186"/>
          <p:cNvSpPr txBox="1"/>
          <p:nvPr/>
        </p:nvSpPr>
        <p:spPr>
          <a:xfrm>
            <a:off x="5042805" y="2698772"/>
            <a:ext cx="65976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Font typeface="Noto Sans"/>
              <a:buNone/>
            </a:pPr>
            <a:r>
              <a:rPr lang="tr-TR" sz="3800" b="1" dirty="0">
                <a:solidFill>
                  <a:srgbClr val="7911F8"/>
                </a:solidFill>
                <a:latin typeface="Montserrat"/>
                <a:ea typeface="Montserrat"/>
                <a:cs typeface="Montserrat"/>
                <a:sym typeface="Montserrat"/>
              </a:rPr>
              <a:t>Git &amp; Github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g1971b6de4b7_0_186"/>
          <p:cNvSpPr/>
          <p:nvPr/>
        </p:nvSpPr>
        <p:spPr>
          <a:xfrm>
            <a:off x="2547501" y="5303734"/>
            <a:ext cx="7851600" cy="5193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tr-TR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ZOOM GİRİŞLERİNİZİ LÜTFEN </a:t>
            </a:r>
            <a:r>
              <a:rPr lang="tr-TR"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LMS</a:t>
            </a:r>
            <a:r>
              <a:rPr lang="tr-TR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SİSTEMİ ÜZERİNDEN YAPINIZ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1971b6de4b7_0_186"/>
          <p:cNvSpPr txBox="1"/>
          <p:nvPr/>
        </p:nvSpPr>
        <p:spPr>
          <a:xfrm>
            <a:off x="5042806" y="3341916"/>
            <a:ext cx="50010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Noto Sans"/>
              <a:buNone/>
            </a:pPr>
            <a:r>
              <a:rPr lang="tr-TR" sz="4000" b="0" i="0" u="none" strike="noStrike" cap="none" dirty="0">
                <a:solidFill>
                  <a:srgbClr val="7911F8"/>
                </a:solidFill>
                <a:latin typeface="Montserrat"/>
                <a:ea typeface="Montserrat"/>
                <a:cs typeface="Montserrat"/>
                <a:sym typeface="Montserrat"/>
              </a:rPr>
              <a:t>13.07.2023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1971b6de4b7_0_186"/>
          <p:cNvSpPr txBox="1"/>
          <p:nvPr/>
        </p:nvSpPr>
        <p:spPr>
          <a:xfrm>
            <a:off x="4969950" y="3910000"/>
            <a:ext cx="6670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Noto Sans"/>
              <a:buNone/>
            </a:pPr>
            <a:r>
              <a:rPr lang="tr-TR" sz="4000" b="1" dirty="0">
                <a:solidFill>
                  <a:srgbClr val="7911F8"/>
                </a:solidFill>
                <a:latin typeface="Montserrat"/>
                <a:ea typeface="Montserrat"/>
                <a:cs typeface="Montserrat"/>
                <a:sym typeface="Montserrat"/>
              </a:rPr>
              <a:t>Git &amp; Github - 1</a:t>
            </a:r>
            <a:endParaRPr sz="4000" b="1" i="0" u="none" strike="noStrike" cap="none" dirty="0">
              <a:solidFill>
                <a:srgbClr val="7911F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153034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Git Diff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725C-CB06-63E9-488B-11108EB66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7778495" cy="4206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Çalışma alanındaki tüm değişiklikleri görelim</a:t>
            </a:r>
          </a:p>
          <a:p>
            <a:pPr lvl="1"/>
            <a:r>
              <a:rPr lang="en-US" sz="2400" dirty="0"/>
              <a:t>git diff</a:t>
            </a:r>
            <a:endParaRPr lang="en-US" sz="2700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# Belirli bir commit ile çalışma alanındaki değişiklikleri karşılaştıralım</a:t>
            </a:r>
          </a:p>
          <a:p>
            <a:pPr lvl="1"/>
            <a:r>
              <a:rPr lang="en-US" sz="2400" dirty="0"/>
              <a:t>git diff &lt;commit_id&gt;</a:t>
            </a:r>
            <a:endParaRPr lang="en-US" sz="2700" dirty="0"/>
          </a:p>
          <a:p>
            <a:pPr marL="0" indent="0">
              <a:buNone/>
            </a:pPr>
            <a:endParaRPr lang="en-US" sz="27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İki farklı commiti karşılaştıralım</a:t>
            </a:r>
          </a:p>
          <a:p>
            <a:pPr lvl="1"/>
            <a:r>
              <a:rPr lang="en-US" sz="2000" dirty="0"/>
              <a:t>git diff &lt;branch_or_commit_1&gt;  &lt;branch_or_commit_2&gt;</a:t>
            </a:r>
          </a:p>
        </p:txBody>
      </p:sp>
      <p:pic>
        <p:nvPicPr>
          <p:cNvPr id="7170" name="Picture 2" descr="Git diff - GeeksforGeeks">
            <a:extLst>
              <a:ext uri="{FF2B5EF4-FFF2-40B4-BE49-F238E27FC236}">
                <a16:creationId xmlns:a16="http://schemas.microsoft.com/office/drawing/2014/main" id="{172EA7FC-3E65-2813-8212-8C3D9DB4D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2317143"/>
            <a:ext cx="4447428" cy="222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103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Git Checkout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725C-CB06-63E9-488B-11108EB66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7186675" cy="42063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Versiyonlar (Commit) Arası Geçiş Yapalım</a:t>
            </a:r>
          </a:p>
          <a:p>
            <a:pPr lvl="1"/>
            <a:r>
              <a:rPr lang="en-US" sz="2400" dirty="0"/>
              <a:t>git checkout &lt;commit_id&gt; .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Alanlar Arası Geçiş Yapalım</a:t>
            </a:r>
          </a:p>
          <a:p>
            <a:pPr lvl="1"/>
            <a:r>
              <a:rPr lang="en-US" sz="2400" dirty="0"/>
              <a:t>git checkout -- &lt;dosya_adi&gt;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r>
              <a:rPr lang="en-US" sz="2400" b="1" dirty="0"/>
              <a:t>Not:</a:t>
            </a:r>
            <a:r>
              <a:rPr lang="en-US" sz="2400" dirty="0"/>
              <a:t> git checkout komutunun 3 görevi vardır.</a:t>
            </a:r>
          </a:p>
          <a:p>
            <a:pPr lvl="2"/>
            <a:r>
              <a:rPr lang="en-US" sz="2000" dirty="0"/>
              <a:t>Versiyonlar arası geçiş</a:t>
            </a:r>
          </a:p>
          <a:p>
            <a:pPr lvl="2"/>
            <a:r>
              <a:rPr lang="en-US" sz="2000" dirty="0"/>
              <a:t>Alanlar arası geçiş</a:t>
            </a:r>
          </a:p>
          <a:p>
            <a:pPr lvl="2"/>
            <a:r>
              <a:rPr lang="en-US" sz="2000" b="1" dirty="0"/>
              <a:t>Branch konusunda değinilecek</a:t>
            </a:r>
          </a:p>
        </p:txBody>
      </p:sp>
      <p:pic>
        <p:nvPicPr>
          <p:cNvPr id="8196" name="Picture 4" descr="Rückgängigmachen von Änderungen in Git | Atlassian Git Tutorial">
            <a:extLst>
              <a:ext uri="{FF2B5EF4-FFF2-40B4-BE49-F238E27FC236}">
                <a16:creationId xmlns:a16="http://schemas.microsoft.com/office/drawing/2014/main" id="{93A9F82E-FD97-D91D-4863-FB676F783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090" y="2407985"/>
            <a:ext cx="5275910" cy="187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914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Git Branch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725C-CB06-63E9-488B-11108EB66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8494775" cy="42063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Yeni Bir Branch  Oluşturalım</a:t>
            </a:r>
          </a:p>
          <a:p>
            <a:pPr lvl="1"/>
            <a:r>
              <a:rPr lang="en-US" sz="2400" dirty="0"/>
              <a:t>git branch &lt; yeni-branch-</a:t>
            </a:r>
            <a:r>
              <a:rPr lang="en-US" sz="2400" dirty="0" err="1"/>
              <a:t>adı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Mevcut Branch - &gt; Yeni Branch’ e Geçelim</a:t>
            </a:r>
          </a:p>
          <a:p>
            <a:pPr lvl="1"/>
            <a:r>
              <a:rPr lang="en-US" sz="2400" dirty="0"/>
              <a:t>git checkout &lt; yeni-branch-</a:t>
            </a:r>
            <a:r>
              <a:rPr lang="en-US" sz="2400" dirty="0" err="1"/>
              <a:t>adı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Branch’ lerimizi  Listeleyelim</a:t>
            </a:r>
          </a:p>
          <a:p>
            <a:pPr lvl="1"/>
            <a:r>
              <a:rPr lang="en-US" sz="2400" dirty="0"/>
              <a:t>git branch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Yeni Branch’ imizi  </a:t>
            </a:r>
            <a:r>
              <a:rPr lang="en-US" sz="2700" dirty="0" err="1">
                <a:solidFill>
                  <a:srgbClr val="C00000"/>
                </a:solidFill>
              </a:rPr>
              <a:t>Silelim</a:t>
            </a:r>
            <a:endParaRPr lang="en-US" sz="2700" dirty="0">
              <a:solidFill>
                <a:srgbClr val="C00000"/>
              </a:solidFill>
            </a:endParaRPr>
          </a:p>
          <a:p>
            <a:pPr lvl="1"/>
            <a:r>
              <a:rPr lang="en-US" sz="2400" dirty="0"/>
              <a:t>git branch –d &lt; yeni-branch-</a:t>
            </a:r>
            <a:r>
              <a:rPr lang="en-US" sz="2400" dirty="0" err="1"/>
              <a:t>adı</a:t>
            </a:r>
            <a:r>
              <a:rPr lang="en-US" sz="2400" dirty="0"/>
              <a:t>&gt;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Eğer Uzak Sunucunuza Bağlı Branch’ leri Görmek İstiyorsanız</a:t>
            </a:r>
          </a:p>
          <a:p>
            <a:pPr lvl="1"/>
            <a:r>
              <a:rPr lang="en-US" sz="2400" dirty="0"/>
              <a:t>git branch -r</a:t>
            </a:r>
          </a:p>
          <a:p>
            <a:pPr lvl="1"/>
            <a:r>
              <a:rPr lang="en-US" sz="2400" b="1" dirty="0"/>
              <a:t>Not : </a:t>
            </a:r>
            <a:r>
              <a:rPr lang="en-US" sz="2400" dirty="0"/>
              <a:t>Bu komuta Github konusunda tekrar bakacağız.</a:t>
            </a:r>
          </a:p>
          <a:p>
            <a:pPr lvl="1"/>
            <a:endParaRPr lang="en-US" sz="2400" dirty="0"/>
          </a:p>
        </p:txBody>
      </p:sp>
      <p:pic>
        <p:nvPicPr>
          <p:cNvPr id="9220" name="Picture 4" descr="Git checkout remote branch: how it works and when to use | Snyk Blog | Snyk">
            <a:extLst>
              <a:ext uri="{FF2B5EF4-FFF2-40B4-BE49-F238E27FC236}">
                <a16:creationId xmlns:a16="http://schemas.microsoft.com/office/drawing/2014/main" id="{F0881DF9-A273-7E8A-D950-F03BF5DFD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857" y="2707901"/>
            <a:ext cx="4661647" cy="144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091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Git Merge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725C-CB06-63E9-488B-11108EB66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7930895" cy="4206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Yeni Branch ile Ana Branch’ imizi Birleştirelim</a:t>
            </a:r>
          </a:p>
          <a:p>
            <a:pPr lvl="1"/>
            <a:r>
              <a:rPr lang="en-US" sz="2400" dirty="0"/>
              <a:t>git checkout main </a:t>
            </a:r>
          </a:p>
          <a:p>
            <a:pPr lvl="1"/>
            <a:r>
              <a:rPr lang="en-US" sz="2400" dirty="0"/>
              <a:t>git merge &lt;yeni-branch-</a:t>
            </a:r>
            <a:r>
              <a:rPr lang="en-US" sz="2400" dirty="0" err="1"/>
              <a:t>adı</a:t>
            </a:r>
            <a:r>
              <a:rPr lang="en-US" sz="2400" dirty="0"/>
              <a:t>&gt;</a:t>
            </a:r>
          </a:p>
        </p:txBody>
      </p:sp>
      <p:pic>
        <p:nvPicPr>
          <p:cNvPr id="9218" name="Picture 2" descr="Git Branches: List, Create, Switch to, Merge, Push, &amp; Delete">
            <a:extLst>
              <a:ext uri="{FF2B5EF4-FFF2-40B4-BE49-F238E27FC236}">
                <a16:creationId xmlns:a16="http://schemas.microsoft.com/office/drawing/2014/main" id="{9E8A2172-C26C-755D-9212-42E82A0D8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72" y="2889444"/>
            <a:ext cx="4623794" cy="23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813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g1971b6de4b7_0_186"/>
          <p:cNvGrpSpPr/>
          <p:nvPr/>
        </p:nvGrpSpPr>
        <p:grpSpPr>
          <a:xfrm>
            <a:off x="-38739" y="-6111"/>
            <a:ext cx="12269550" cy="7198550"/>
            <a:chOff x="0" y="0"/>
            <a:chExt cx="24539100" cy="14397100"/>
          </a:xfrm>
        </p:grpSpPr>
        <p:pic>
          <p:nvPicPr>
            <p:cNvPr id="455" name="Google Shape;455;g1971b6de4b7_0_186" descr="BATCH (5).png"/>
            <p:cNvPicPr preferRelativeResize="0"/>
            <p:nvPr/>
          </p:nvPicPr>
          <p:blipFill rotWithShape="1">
            <a:blip r:embed="rId3">
              <a:alphaModFix/>
            </a:blip>
            <a:srcRect l="19" r="19"/>
            <a:stretch/>
          </p:blipFill>
          <p:spPr>
            <a:xfrm>
              <a:off x="0" y="0"/>
              <a:ext cx="24538954" cy="138088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6" name="Google Shape;456;g1971b6de4b7_0_186"/>
            <p:cNvSpPr/>
            <p:nvPr/>
          </p:nvSpPr>
          <p:spPr>
            <a:xfrm>
              <a:off x="0" y="13885000"/>
              <a:ext cx="245391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tr-TR" sz="9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Caption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7" name="Google Shape;457;g1971b6de4b7_0_186"/>
          <p:cNvSpPr txBox="1"/>
          <p:nvPr/>
        </p:nvSpPr>
        <p:spPr>
          <a:xfrm>
            <a:off x="4969961" y="2046899"/>
            <a:ext cx="6670500" cy="660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Noto Sans"/>
              <a:buNone/>
            </a:pPr>
            <a:r>
              <a:rPr lang="tr-TR" sz="3700">
                <a:solidFill>
                  <a:srgbClr val="7911F8"/>
                </a:solidFill>
                <a:latin typeface="Montserrat"/>
                <a:ea typeface="Montserrat"/>
                <a:cs typeface="Montserrat"/>
                <a:sym typeface="Montserrat"/>
              </a:rPr>
              <a:t>146 - 149</a:t>
            </a:r>
            <a:endParaRPr sz="3700" b="0" i="0" u="none" strike="noStrike" cap="none">
              <a:solidFill>
                <a:srgbClr val="7911F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8" name="Google Shape;458;g1971b6de4b7_0_186"/>
          <p:cNvSpPr txBox="1"/>
          <p:nvPr/>
        </p:nvSpPr>
        <p:spPr>
          <a:xfrm>
            <a:off x="5042805" y="2698772"/>
            <a:ext cx="65976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Font typeface="Noto Sans"/>
              <a:buNone/>
            </a:pPr>
            <a:r>
              <a:rPr lang="tr-TR" sz="3800" b="1" dirty="0">
                <a:solidFill>
                  <a:srgbClr val="7911F8"/>
                </a:solidFill>
                <a:latin typeface="Montserrat"/>
                <a:ea typeface="Montserrat"/>
                <a:cs typeface="Montserrat"/>
                <a:sym typeface="Montserrat"/>
              </a:rPr>
              <a:t>Git &amp; Github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g1971b6de4b7_0_186"/>
          <p:cNvSpPr/>
          <p:nvPr/>
        </p:nvSpPr>
        <p:spPr>
          <a:xfrm>
            <a:off x="2547501" y="5303734"/>
            <a:ext cx="7851600" cy="5193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tr-TR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ZOOM GİRİŞLERİNİZİ LÜTFEN </a:t>
            </a:r>
            <a:r>
              <a:rPr lang="tr-TR"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LMS</a:t>
            </a:r>
            <a:r>
              <a:rPr lang="tr-TR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SİSTEMİ ÜZERİNDEN YAPINIZ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1971b6de4b7_0_186"/>
          <p:cNvSpPr txBox="1"/>
          <p:nvPr/>
        </p:nvSpPr>
        <p:spPr>
          <a:xfrm>
            <a:off x="5042806" y="3341916"/>
            <a:ext cx="50010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Noto Sans"/>
              <a:buNone/>
            </a:pPr>
            <a:r>
              <a:rPr lang="tr-TR" sz="4000" b="0" i="0" u="none" strike="noStrike" cap="none" dirty="0">
                <a:solidFill>
                  <a:srgbClr val="7911F8"/>
                </a:solidFill>
                <a:latin typeface="Montserrat"/>
                <a:ea typeface="Montserrat"/>
                <a:cs typeface="Montserrat"/>
                <a:sym typeface="Montserrat"/>
              </a:rPr>
              <a:t>14.07.2023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1971b6de4b7_0_186"/>
          <p:cNvSpPr txBox="1"/>
          <p:nvPr/>
        </p:nvSpPr>
        <p:spPr>
          <a:xfrm>
            <a:off x="4969950" y="3910000"/>
            <a:ext cx="6670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Noto Sans"/>
              <a:buNone/>
            </a:pPr>
            <a:r>
              <a:rPr lang="tr-TR" sz="4000" b="1" dirty="0">
                <a:solidFill>
                  <a:srgbClr val="7911F8"/>
                </a:solidFill>
                <a:latin typeface="Montserrat"/>
                <a:ea typeface="Montserrat"/>
                <a:cs typeface="Montserrat"/>
                <a:sym typeface="Montserrat"/>
              </a:rPr>
              <a:t>Git &amp; Github - 2</a:t>
            </a:r>
            <a:endParaRPr sz="4000" b="1" i="0" u="none" strike="noStrike" cap="none" dirty="0">
              <a:solidFill>
                <a:srgbClr val="7911F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14207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738B-027B-A246-F4A7-201E7F4C3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en-TR" sz="6600" dirty="0">
                <a:solidFill>
                  <a:srgbClr val="C00000"/>
                </a:solidFill>
              </a:rPr>
              <a:t>Git</a:t>
            </a:r>
            <a:br>
              <a:rPr lang="en-TR" sz="4800" dirty="0">
                <a:solidFill>
                  <a:srgbClr val="C00000"/>
                </a:solidFill>
              </a:rPr>
            </a:br>
            <a:r>
              <a:rPr lang="en-TR" sz="6600" dirty="0">
                <a:solidFill>
                  <a:srgbClr val="C00000"/>
                </a:solidFill>
              </a:rPr>
              <a:t>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5582A-A49F-2033-70C2-DB99A372C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2. Ders</a:t>
            </a:r>
            <a:br>
              <a:rPr lang="en-US" sz="2800" b="1" dirty="0"/>
            </a:br>
            <a:r>
              <a:rPr lang="en-US" sz="2800" b="1" dirty="0"/>
              <a:t>14.07.2023</a:t>
            </a:r>
          </a:p>
          <a:p>
            <a:pPr algn="l"/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B149 AWS &amp; DevOps</a:t>
            </a:r>
            <a:b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B146 Cyber Security</a:t>
            </a:r>
            <a:endParaRPr lang="en-US" sz="2200" dirty="0"/>
          </a:p>
          <a:p>
            <a:pPr algn="l"/>
            <a:endParaRPr lang="en-TR" sz="2200" dirty="0"/>
          </a:p>
        </p:txBody>
      </p:sp>
      <p:pic>
        <p:nvPicPr>
          <p:cNvPr id="16" name="Picture 3" descr="A colorful light bulb with business icons">
            <a:extLst>
              <a:ext uri="{FF2B5EF4-FFF2-40B4-BE49-F238E27FC236}">
                <a16:creationId xmlns:a16="http://schemas.microsoft.com/office/drawing/2014/main" id="{225EE30B-71B7-236B-E02F-D7A3C2383E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08" r="26093" b="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pic>
        <p:nvPicPr>
          <p:cNvPr id="1030" name="Picture 6" descr="Institutional | Techpro Education">
            <a:extLst>
              <a:ext uri="{FF2B5EF4-FFF2-40B4-BE49-F238E27FC236}">
                <a16:creationId xmlns:a16="http://schemas.microsoft.com/office/drawing/2014/main" id="{FC920835-2593-77EA-3C70-51EB45776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707" y="685799"/>
            <a:ext cx="1941969" cy="90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885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Bugün ne yapıyoruz?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725C-CB06-63E9-488B-11108EB66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sz="4000" dirty="0"/>
              <a:t>Github Watch | Star | </a:t>
            </a:r>
            <a:r>
              <a:rPr lang="tr-TR" sz="4000" dirty="0" err="1"/>
              <a:t>Fork</a:t>
            </a:r>
            <a:endParaRPr lang="tr-TR" sz="4000" dirty="0"/>
          </a:p>
          <a:p>
            <a:r>
              <a:rPr lang="tr-TR" sz="4000" dirty="0"/>
              <a:t>Github </a:t>
            </a:r>
            <a:r>
              <a:rPr lang="tr-TR" sz="4000" dirty="0" err="1"/>
              <a:t>Issues</a:t>
            </a:r>
            <a:endParaRPr lang="tr-TR" sz="4000" dirty="0"/>
          </a:p>
          <a:p>
            <a:r>
              <a:rPr lang="tr-TR" sz="4000" dirty="0"/>
              <a:t>Github Özellikleri</a:t>
            </a:r>
          </a:p>
          <a:p>
            <a:r>
              <a:rPr lang="tr-TR" sz="4000" dirty="0"/>
              <a:t>SSH </a:t>
            </a:r>
            <a:r>
              <a:rPr lang="tr-TR" sz="4000" dirty="0" err="1"/>
              <a:t>Key</a:t>
            </a:r>
            <a:r>
              <a:rPr lang="tr-TR" sz="4000" dirty="0"/>
              <a:t> &amp; </a:t>
            </a:r>
            <a:r>
              <a:rPr lang="tr-TR" sz="4000" dirty="0" err="1"/>
              <a:t>Token</a:t>
            </a:r>
            <a:r>
              <a:rPr lang="tr-TR" sz="4000" dirty="0"/>
              <a:t> Oluşturma</a:t>
            </a:r>
          </a:p>
          <a:p>
            <a:r>
              <a:rPr lang="tr-TR" sz="4000" dirty="0"/>
              <a:t>Github Proje Oluşturma</a:t>
            </a:r>
          </a:p>
          <a:p>
            <a:endParaRPr lang="en-TR" sz="4000" dirty="0"/>
          </a:p>
          <a:p>
            <a:r>
              <a:rPr lang="en-TR" sz="4000" dirty="0">
                <a:solidFill>
                  <a:srgbClr val="C00000"/>
                </a:solidFill>
              </a:rPr>
              <a:t>Kahoot</a:t>
            </a:r>
          </a:p>
        </p:txBody>
      </p:sp>
      <p:pic>
        <p:nvPicPr>
          <p:cNvPr id="1028" name="Picture 4" descr="Of Git and GitHub, Master and Main - BiTE Interactive">
            <a:extLst>
              <a:ext uri="{FF2B5EF4-FFF2-40B4-BE49-F238E27FC236}">
                <a16:creationId xmlns:a16="http://schemas.microsoft.com/office/drawing/2014/main" id="{7712ED1A-FB03-FFEC-3F4A-5B7EA07F7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281" y="2040465"/>
            <a:ext cx="4421954" cy="332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540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Github Watch | Star | Fork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4D72CB-A20C-6D7D-55C4-D2248250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6" y="1825625"/>
            <a:ext cx="6294500" cy="420638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TR" sz="3200" b="1" dirty="0"/>
              <a:t>Watch</a:t>
            </a:r>
            <a:r>
              <a:rPr lang="en-TR" sz="3200" dirty="0"/>
              <a:t> : </a:t>
            </a:r>
            <a:r>
              <a:rPr lang="en-US" sz="3200" dirty="0"/>
              <a:t>Kullanıcının belirli bir repo veya organizasyonu </a:t>
            </a:r>
            <a:r>
              <a:rPr lang="en-US" sz="3200" b="1" dirty="0">
                <a:highlight>
                  <a:srgbClr val="FFFF00"/>
                </a:highlight>
              </a:rPr>
              <a:t>takip etmek</a:t>
            </a:r>
            <a:r>
              <a:rPr lang="en-US" sz="3200" b="1" dirty="0"/>
              <a:t> </a:t>
            </a:r>
            <a:r>
              <a:rPr lang="en-US" sz="3200" dirty="0"/>
              <a:t>için kullandığı bir özelliktir.</a:t>
            </a:r>
          </a:p>
          <a:p>
            <a:pPr algn="just"/>
            <a:r>
              <a:rPr lang="en-TR" sz="3200" b="1" dirty="0"/>
              <a:t>Star</a:t>
            </a:r>
            <a:r>
              <a:rPr lang="en-TR" sz="3200" dirty="0"/>
              <a:t> : </a:t>
            </a:r>
            <a:r>
              <a:rPr lang="en-US" sz="3200" dirty="0"/>
              <a:t>Kullanıcının beğendiği veya ilgi duyduğu bir repo’ yu </a:t>
            </a:r>
            <a:r>
              <a:rPr lang="en-US" sz="3200" b="1" dirty="0">
                <a:highlight>
                  <a:srgbClr val="00FF00"/>
                </a:highlight>
              </a:rPr>
              <a:t>işaretlemek</a:t>
            </a:r>
            <a:r>
              <a:rPr lang="en-US" sz="3200" dirty="0"/>
              <a:t> ve </a:t>
            </a:r>
            <a:r>
              <a:rPr lang="en-US" sz="3200" b="1" dirty="0">
                <a:highlight>
                  <a:srgbClr val="00FF00"/>
                </a:highlight>
              </a:rPr>
              <a:t>favorilerine eklemek</a:t>
            </a:r>
            <a:r>
              <a:rPr lang="en-US" sz="3200" dirty="0"/>
              <a:t> için kullandığı bir özelliktir.</a:t>
            </a:r>
            <a:endParaRPr lang="en-TR" sz="3200" dirty="0"/>
          </a:p>
          <a:p>
            <a:pPr algn="just"/>
            <a:r>
              <a:rPr lang="en-TR" sz="3200" b="1" dirty="0"/>
              <a:t>Fork</a:t>
            </a:r>
            <a:r>
              <a:rPr lang="en-TR" sz="3200" dirty="0"/>
              <a:t> : </a:t>
            </a:r>
            <a:r>
              <a:rPr lang="en-US" sz="3200" dirty="0"/>
              <a:t>Başka bir kullanıcının repo’ sunu kopyalayarak </a:t>
            </a:r>
            <a:r>
              <a:rPr lang="en-US" sz="3200" b="1" dirty="0">
                <a:highlight>
                  <a:srgbClr val="FFFF00"/>
                </a:highlight>
              </a:rPr>
              <a:t>kendi GitHub hesabına taşımak</a:t>
            </a:r>
            <a:r>
              <a:rPr lang="en-US" sz="3200" dirty="0"/>
              <a:t> ve bu kopya üzerinde bağımsız bir şekilde çalışmak için kullanılan bir işlemdir.</a:t>
            </a:r>
            <a:endParaRPr lang="en-TR" sz="3200" dirty="0"/>
          </a:p>
        </p:txBody>
      </p:sp>
      <p:pic>
        <p:nvPicPr>
          <p:cNvPr id="1026" name="Picture 2" descr="GitHub右上角Watch、Star和Fork详解- 知乎">
            <a:extLst>
              <a:ext uri="{FF2B5EF4-FFF2-40B4-BE49-F238E27FC236}">
                <a16:creationId xmlns:a16="http://schemas.microsoft.com/office/drawing/2014/main" id="{132A9A09-6729-D5C6-85A1-9C7519764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1" y="2158999"/>
            <a:ext cx="4397374" cy="276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516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Github Issues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4D72CB-A20C-6D7D-55C4-D2248250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6" y="1825625"/>
            <a:ext cx="6294500" cy="420638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tr-TR" sz="3200" dirty="0"/>
              <a:t>Bir </a:t>
            </a:r>
            <a:r>
              <a:rPr lang="en-US" sz="3200" dirty="0"/>
              <a:t>projede karşılaşılan sorunları, hataları veya önerileri takip etmek ve yönetmek için kullanılan bir özelliktir. </a:t>
            </a:r>
          </a:p>
          <a:p>
            <a:pPr algn="just"/>
            <a:r>
              <a:rPr lang="en-US" sz="3200" dirty="0"/>
              <a:t>Kullanıcılar, projenin GitHub sayfasında issues bölümünden yeni bir issue açabilir, mevcut issue’ ları takip edebilir, yorumlar ekleyebilir ve issue’ ları kapatılana kadar ilerleyişini izleyebilir. </a:t>
            </a:r>
          </a:p>
          <a:p>
            <a:pPr algn="just"/>
            <a:r>
              <a:rPr lang="en-US" sz="3200" dirty="0"/>
              <a:t>Bu, proje ekibi ve katkıda bulunanlar arasında iletişimi kolaylaştırarak projenin geliştirilmesine katkıda bulunur.</a:t>
            </a:r>
            <a:endParaRPr lang="en-TR" sz="3200" dirty="0"/>
          </a:p>
        </p:txBody>
      </p:sp>
      <p:pic>
        <p:nvPicPr>
          <p:cNvPr id="2050" name="Picture 2" descr="Best Practices for Using GitHub Issues - Rewind">
            <a:extLst>
              <a:ext uri="{FF2B5EF4-FFF2-40B4-BE49-F238E27FC236}">
                <a16:creationId xmlns:a16="http://schemas.microsoft.com/office/drawing/2014/main" id="{FB98E1D2-143B-2D5B-69F2-FB2BF5E83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012" y="2228866"/>
            <a:ext cx="4329362" cy="339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515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/>
          <a:p>
            <a:r>
              <a:rPr lang="en-TR" b="1" dirty="0"/>
              <a:t>Github </a:t>
            </a:r>
            <a:r>
              <a:rPr lang="en-US" b="1" dirty="0"/>
              <a:t>SSH Key &amp; Token Oluşturma</a:t>
            </a:r>
            <a:endParaRPr lang="en-TR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4D72CB-A20C-6D7D-55C4-D2248250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6" y="1825625"/>
            <a:ext cx="7494650" cy="4206383"/>
          </a:xfrm>
        </p:spPr>
        <p:txBody>
          <a:bodyPr>
            <a:normAutofit fontScale="85000" lnSpcReduction="20000"/>
          </a:bodyPr>
          <a:lstStyle/>
          <a:p>
            <a:r>
              <a:rPr lang="tr-TR" sz="3200" dirty="0"/>
              <a:t>GitHub’ da SSH anahtar çifti oluşturarak, SSH protokolünü kullanarak GitHub’ a güvenli bir şekilde erişebilirsiniz</a:t>
            </a:r>
            <a:r>
              <a:rPr lang="en-US" sz="3200" dirty="0"/>
              <a:t>.</a:t>
            </a:r>
          </a:p>
          <a:p>
            <a:pPr lvl="1"/>
            <a:r>
              <a:rPr lang="en-US" sz="3000" dirty="0">
                <a:solidFill>
                  <a:srgbClr val="C00000"/>
                </a:solidFill>
              </a:rPr>
              <a:t>ssh-keygen</a:t>
            </a:r>
          </a:p>
          <a:p>
            <a:r>
              <a:rPr lang="en-US" sz="3200" dirty="0"/>
              <a:t>Örnek Token Kullanımı; komut satırında bir depoyu klonlamak için aşağıdaki komutu girersiniz git clone. Daha sonra kullanıcı adınızı ve şifrenizi girmeniz istenecektir. Parolanız istendiğinde, parola yerine kişisel erişim belirtecinizi girin.</a:t>
            </a:r>
          </a:p>
          <a:p>
            <a:pPr lvl="1"/>
            <a:r>
              <a:rPr lang="en-US" sz="2600" dirty="0">
                <a:solidFill>
                  <a:srgbClr val="C00000"/>
                </a:solidFill>
              </a:rPr>
              <a:t>git clone </a:t>
            </a:r>
            <a:r>
              <a:rPr lang="en-US" sz="2400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https://github.com/USERNAME/REPO.git</a:t>
            </a:r>
            <a:endParaRPr lang="en-US" sz="2400" dirty="0">
              <a:solidFill>
                <a:srgbClr val="C00000"/>
              </a:solidFill>
            </a:endParaRP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Username: </a:t>
            </a:r>
            <a:r>
              <a:rPr lang="en-US" sz="2400" dirty="0">
                <a:solidFill>
                  <a:srgbClr val="C00000"/>
                </a:solidFill>
              </a:rPr>
              <a:t>YOUR_USERNAME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Password: </a:t>
            </a:r>
            <a:r>
              <a:rPr lang="en-US" sz="2400" dirty="0">
                <a:solidFill>
                  <a:srgbClr val="C00000"/>
                </a:solidFill>
              </a:rPr>
              <a:t>YOUR_PERSONAL_ACCESS_TOKEN</a:t>
            </a:r>
          </a:p>
          <a:p>
            <a:endParaRPr lang="en-TR" sz="3200" dirty="0">
              <a:solidFill>
                <a:srgbClr val="C00000"/>
              </a:solidFill>
            </a:endParaRPr>
          </a:p>
        </p:txBody>
      </p:sp>
      <p:pic>
        <p:nvPicPr>
          <p:cNvPr id="7170" name="Picture 2" descr="Adding SSH Keys to Your GitHub Account - DEV Community">
            <a:extLst>
              <a:ext uri="{FF2B5EF4-FFF2-40B4-BE49-F238E27FC236}">
                <a16:creationId xmlns:a16="http://schemas.microsoft.com/office/drawing/2014/main" id="{5D40BDD7-6626-7B2E-4FCF-A48B878F3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6" y="2982580"/>
            <a:ext cx="4103814" cy="172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18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5738B-027B-A246-F4A7-201E7F4C3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en-TR" sz="6600" dirty="0">
                <a:solidFill>
                  <a:srgbClr val="C00000"/>
                </a:solidFill>
              </a:rPr>
              <a:t>Git</a:t>
            </a:r>
            <a:br>
              <a:rPr lang="en-TR" sz="4800" dirty="0">
                <a:solidFill>
                  <a:srgbClr val="C00000"/>
                </a:solidFill>
              </a:rPr>
            </a:br>
            <a:r>
              <a:rPr lang="en-TR" sz="6600" dirty="0">
                <a:solidFill>
                  <a:srgbClr val="C00000"/>
                </a:solidFill>
              </a:rPr>
              <a:t>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5582A-A49F-2033-70C2-DB99A372C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1. Ders</a:t>
            </a:r>
            <a:br>
              <a:rPr lang="en-US" sz="2800" b="1" dirty="0"/>
            </a:br>
            <a:r>
              <a:rPr lang="en-US" sz="2800" b="1" dirty="0"/>
              <a:t>13.07.2023</a:t>
            </a:r>
          </a:p>
          <a:p>
            <a:pPr algn="l"/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B149 AWS &amp; DevOps</a:t>
            </a:r>
            <a:b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B146 Cyber Security</a:t>
            </a:r>
            <a:endParaRPr lang="en-US" sz="2200" dirty="0"/>
          </a:p>
          <a:p>
            <a:pPr algn="l"/>
            <a:endParaRPr lang="en-TR" sz="2200" dirty="0"/>
          </a:p>
        </p:txBody>
      </p:sp>
      <p:pic>
        <p:nvPicPr>
          <p:cNvPr id="16" name="Picture 3" descr="A colorful light bulb with business icons">
            <a:extLst>
              <a:ext uri="{FF2B5EF4-FFF2-40B4-BE49-F238E27FC236}">
                <a16:creationId xmlns:a16="http://schemas.microsoft.com/office/drawing/2014/main" id="{225EE30B-71B7-236B-E02F-D7A3C2383E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08" r="26093" b="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EFF372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EFF37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FF37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nstitutional | Techpro Education">
            <a:extLst>
              <a:ext uri="{FF2B5EF4-FFF2-40B4-BE49-F238E27FC236}">
                <a16:creationId xmlns:a16="http://schemas.microsoft.com/office/drawing/2014/main" id="{FC920835-2593-77EA-3C70-51EB45776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707" y="685799"/>
            <a:ext cx="1941969" cy="90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017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Github Push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4D72CB-A20C-6D7D-55C4-D2248250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8956293" cy="4206383"/>
          </a:xfrm>
        </p:spPr>
        <p:txBody>
          <a:bodyPr>
            <a:normAutofit/>
          </a:bodyPr>
          <a:lstStyle/>
          <a:p>
            <a:pPr algn="just"/>
            <a:r>
              <a:rPr lang="tr-TR" sz="3200" dirty="0"/>
              <a:t>Lokaldeki değişiklikleri GitHub veya başka bir uzak repo üzerine yükleyebilirsiniz. Bu işlem, yerelde yaptığınız commit’ leri uzak repo ile paylaşmanızı sağlar.</a:t>
            </a:r>
          </a:p>
          <a:p>
            <a:pPr lvl="1" algn="just"/>
            <a:r>
              <a:rPr lang="en-US" sz="3000" b="1" dirty="0">
                <a:solidFill>
                  <a:srgbClr val="C00000"/>
                </a:solidFill>
              </a:rPr>
              <a:t>git push</a:t>
            </a:r>
          </a:p>
          <a:p>
            <a:pPr lvl="1" algn="just"/>
            <a:endParaRPr lang="en-TR" sz="3000" dirty="0"/>
          </a:p>
        </p:txBody>
      </p:sp>
      <p:pic>
        <p:nvPicPr>
          <p:cNvPr id="6146" name="Picture 2" descr="Git Push - javatpoint">
            <a:extLst>
              <a:ext uri="{FF2B5EF4-FFF2-40B4-BE49-F238E27FC236}">
                <a16:creationId xmlns:a16="http://schemas.microsoft.com/office/drawing/2014/main" id="{2E95B5C1-7E5E-3F26-6D90-6D0016471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111" y="3614491"/>
            <a:ext cx="4424633" cy="195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848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Github Proje Oluşturma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4D72CB-A20C-6D7D-55C4-D2248250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6" y="1825625"/>
            <a:ext cx="7780399" cy="420638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tr-TR" sz="4000" dirty="0"/>
              <a:t>Github web sitesinden hesabınızı oluşturduktan sonra ilk Repository oluşturarak local oturumunuz ile entegre edebilirsiniz</a:t>
            </a:r>
            <a:r>
              <a:rPr lang="en-TR" sz="4000" dirty="0"/>
              <a:t>.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C00000"/>
                </a:solidFill>
              </a:rPr>
              <a:t># Local ile Github Repo İlişkilendirme</a:t>
            </a:r>
          </a:p>
          <a:p>
            <a:pPr lvl="1"/>
            <a:r>
              <a:rPr lang="en-US" sz="2300" dirty="0"/>
              <a:t>echo "# a" &gt;&gt; README.md</a:t>
            </a:r>
          </a:p>
          <a:p>
            <a:pPr lvl="1"/>
            <a:r>
              <a:rPr lang="en-US" sz="2300" dirty="0"/>
              <a:t>git init</a:t>
            </a:r>
          </a:p>
          <a:p>
            <a:pPr lvl="1"/>
            <a:r>
              <a:rPr lang="en-US" sz="2300" dirty="0"/>
              <a:t>git add README.md</a:t>
            </a:r>
          </a:p>
          <a:p>
            <a:pPr lvl="1"/>
            <a:r>
              <a:rPr lang="en-US" sz="2300" dirty="0"/>
              <a:t>git commit -m "first commit"</a:t>
            </a:r>
          </a:p>
          <a:p>
            <a:pPr lvl="1"/>
            <a:r>
              <a:rPr lang="en-US" sz="2300" dirty="0"/>
              <a:t>git branch -M main</a:t>
            </a:r>
          </a:p>
          <a:p>
            <a:pPr lvl="1"/>
            <a:r>
              <a:rPr lang="en-US" sz="2300" dirty="0"/>
              <a:t>git remote add origin https://github.com/&lt;username&gt;/&lt;repo_name&gt;.git</a:t>
            </a:r>
          </a:p>
          <a:p>
            <a:pPr lvl="1"/>
            <a:r>
              <a:rPr lang="en-US" sz="2300" dirty="0"/>
              <a:t>git push -u origin main</a:t>
            </a:r>
            <a:endParaRPr lang="en-TR" sz="2300" dirty="0"/>
          </a:p>
        </p:txBody>
      </p:sp>
      <p:pic>
        <p:nvPicPr>
          <p:cNvPr id="3074" name="Picture 2" descr="Git - Maintaining a Project">
            <a:extLst>
              <a:ext uri="{FF2B5EF4-FFF2-40B4-BE49-F238E27FC236}">
                <a16:creationId xmlns:a16="http://schemas.microsoft.com/office/drawing/2014/main" id="{FE6ACB6E-40A6-E348-61CA-26982FCB7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475" y="2684630"/>
            <a:ext cx="3975420" cy="248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462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Github Pull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4D72CB-A20C-6D7D-55C4-D2248250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6" y="1825625"/>
            <a:ext cx="6294500" cy="4206383"/>
          </a:xfrm>
        </p:spPr>
        <p:txBody>
          <a:bodyPr>
            <a:normAutofit fontScale="77500" lnSpcReduction="20000"/>
          </a:bodyPr>
          <a:lstStyle/>
          <a:p>
            <a:r>
              <a:rPr lang="tr-TR" sz="3200" dirty="0"/>
              <a:t>GitHub’ da </a:t>
            </a:r>
            <a:r>
              <a:rPr lang="tr-TR" sz="3200" b="1" dirty="0">
                <a:highlight>
                  <a:srgbClr val="FFFF00"/>
                </a:highlight>
              </a:rPr>
              <a:t>git pull</a:t>
            </a:r>
            <a:r>
              <a:rPr lang="tr-TR" sz="3200" dirty="0"/>
              <a:t> komutunu kullanarak, lokalde bulunan bir repo ile GitHub’ daki uzak repo arasındaki değişiklikleri senkronize edebilirsiniz. Bu işlem, GitHub’ daki güncellemeleri lokaldeki çalışma kopyanıza entegre etmenizi sağlar. </a:t>
            </a:r>
          </a:p>
          <a:p>
            <a:pPr lvl="1"/>
            <a:r>
              <a:rPr lang="en-US" sz="3000" dirty="0">
                <a:solidFill>
                  <a:srgbClr val="C00000"/>
                </a:solidFill>
              </a:rPr>
              <a:t>git pull</a:t>
            </a:r>
          </a:p>
          <a:p>
            <a:r>
              <a:rPr lang="en-US" sz="3200" dirty="0"/>
              <a:t>Bu komut, lokaldeki çalışma kopyanızı GitHub’ daki uzak repo ile senkronize eder. Eğer uzak repo ile local repo arasında farklılıklar varsa, git pull komutu bu farklılıkları birleştirir veya günceller.</a:t>
            </a:r>
          </a:p>
          <a:p>
            <a:pPr lvl="1"/>
            <a:endParaRPr lang="en-TR" sz="3000" dirty="0"/>
          </a:p>
        </p:txBody>
      </p:sp>
      <p:pic>
        <p:nvPicPr>
          <p:cNvPr id="5122" name="Picture 2" descr="How to do Git push pull requests - YouTube">
            <a:extLst>
              <a:ext uri="{FF2B5EF4-FFF2-40B4-BE49-F238E27FC236}">
                <a16:creationId xmlns:a16="http://schemas.microsoft.com/office/drawing/2014/main" id="{AAE8EE21-3B31-B801-1E36-B6C801EA1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400" y="2400053"/>
            <a:ext cx="4547038" cy="255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004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Github Clone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4D72CB-A20C-6D7D-55C4-D2248250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6" y="1825625"/>
            <a:ext cx="6294500" cy="4206383"/>
          </a:xfrm>
        </p:spPr>
        <p:txBody>
          <a:bodyPr>
            <a:normAutofit fontScale="70000" lnSpcReduction="20000"/>
          </a:bodyPr>
          <a:lstStyle/>
          <a:p>
            <a:r>
              <a:rPr lang="tr-TR" sz="3200" dirty="0"/>
              <a:t>GitHub’ dan </a:t>
            </a:r>
            <a:r>
              <a:rPr lang="tr-TR" sz="3200" b="1" dirty="0">
                <a:highlight>
                  <a:srgbClr val="FFFF00"/>
                </a:highlight>
              </a:rPr>
              <a:t>git clone</a:t>
            </a:r>
            <a:r>
              <a:rPr lang="tr-TR" sz="3200" dirty="0"/>
              <a:t> komutunu kullanarak bir repo’ yu kopyalamak, o repo’ nun tam bir kopyasını lokal bilgisayarınıza indirmenizi sağlar.</a:t>
            </a:r>
          </a:p>
          <a:p>
            <a:pPr lvl="1"/>
            <a:r>
              <a:rPr lang="tr-TR" sz="3000" dirty="0"/>
              <a:t>GitHub’ da tarayıcınızı açın ve repo’ nun sayfasına gidin.</a:t>
            </a:r>
          </a:p>
          <a:p>
            <a:pPr lvl="1"/>
            <a:r>
              <a:rPr lang="tr-TR" sz="3200" dirty="0"/>
              <a:t>Sayfanın sağ üst köşesinde yeşil bir "Code" düğmesi göreceksiniz. Üzerine tıklayın.</a:t>
            </a:r>
          </a:p>
          <a:p>
            <a:pPr lvl="1"/>
            <a:r>
              <a:rPr lang="tr-TR" sz="3200" dirty="0"/>
              <a:t>Açılan menüden HTTPS veya SSH seçeneklerinden birini seçin. Genellikle başlangıç için HTTPS seçeneği daha uygun olabilir. URL'yi kopyalamak için "Copy" düğmesini tıklayın.</a:t>
            </a:r>
          </a:p>
          <a:p>
            <a:pPr lvl="1"/>
            <a:r>
              <a:rPr lang="tr-TR" sz="3200" dirty="0"/>
              <a:t>Terminali veya Git Bash’ i açın ve gitmek istediğiniz klasörü açın.</a:t>
            </a:r>
          </a:p>
          <a:p>
            <a:pPr lvl="2"/>
            <a:r>
              <a:rPr lang="tr-TR" sz="2600" dirty="0">
                <a:solidFill>
                  <a:srgbClr val="C00000"/>
                </a:solidFill>
              </a:rPr>
              <a:t>git clone &lt;git_url&gt; </a:t>
            </a:r>
            <a:endParaRPr lang="en-TR" sz="2600" dirty="0">
              <a:solidFill>
                <a:srgbClr val="C00000"/>
              </a:solidFill>
            </a:endParaRPr>
          </a:p>
        </p:txBody>
      </p:sp>
      <p:pic>
        <p:nvPicPr>
          <p:cNvPr id="4098" name="Picture 2" descr="How to Install Git and Clone a GitHub Repository | Linode Docs">
            <a:extLst>
              <a:ext uri="{FF2B5EF4-FFF2-40B4-BE49-F238E27FC236}">
                <a16:creationId xmlns:a16="http://schemas.microsoft.com/office/drawing/2014/main" id="{9ADEDB4C-A110-9E8D-6FD5-9A4149C16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017" y="2196052"/>
            <a:ext cx="4643963" cy="246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034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g1971b6de4b7_0_186"/>
          <p:cNvGrpSpPr/>
          <p:nvPr/>
        </p:nvGrpSpPr>
        <p:grpSpPr>
          <a:xfrm>
            <a:off x="-38739" y="-6111"/>
            <a:ext cx="12269550" cy="7198550"/>
            <a:chOff x="0" y="0"/>
            <a:chExt cx="24539100" cy="14397100"/>
          </a:xfrm>
        </p:grpSpPr>
        <p:pic>
          <p:nvPicPr>
            <p:cNvPr id="455" name="Google Shape;455;g1971b6de4b7_0_186" descr="BATCH (5).png"/>
            <p:cNvPicPr preferRelativeResize="0"/>
            <p:nvPr/>
          </p:nvPicPr>
          <p:blipFill rotWithShape="1">
            <a:blip r:embed="rId3">
              <a:alphaModFix/>
            </a:blip>
            <a:srcRect l="19" r="19"/>
            <a:stretch/>
          </p:blipFill>
          <p:spPr>
            <a:xfrm>
              <a:off x="0" y="0"/>
              <a:ext cx="24538954" cy="138088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6" name="Google Shape;456;g1971b6de4b7_0_186"/>
            <p:cNvSpPr/>
            <p:nvPr/>
          </p:nvSpPr>
          <p:spPr>
            <a:xfrm>
              <a:off x="0" y="13885000"/>
              <a:ext cx="245391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tr-TR" sz="9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Caption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7" name="Google Shape;457;g1971b6de4b7_0_186"/>
          <p:cNvSpPr txBox="1"/>
          <p:nvPr/>
        </p:nvSpPr>
        <p:spPr>
          <a:xfrm>
            <a:off x="4969961" y="2046899"/>
            <a:ext cx="6670500" cy="660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Noto Sans"/>
              <a:buNone/>
            </a:pPr>
            <a:r>
              <a:rPr lang="tr-TR" sz="3700">
                <a:solidFill>
                  <a:srgbClr val="7911F8"/>
                </a:solidFill>
                <a:latin typeface="Montserrat"/>
                <a:ea typeface="Montserrat"/>
                <a:cs typeface="Montserrat"/>
                <a:sym typeface="Montserrat"/>
              </a:rPr>
              <a:t>146 - 149</a:t>
            </a:r>
            <a:endParaRPr sz="3700" b="0" i="0" u="none" strike="noStrike" cap="none">
              <a:solidFill>
                <a:srgbClr val="7911F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8" name="Google Shape;458;g1971b6de4b7_0_186"/>
          <p:cNvSpPr txBox="1"/>
          <p:nvPr/>
        </p:nvSpPr>
        <p:spPr>
          <a:xfrm>
            <a:off x="5042805" y="2698772"/>
            <a:ext cx="65976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Font typeface="Noto Sans"/>
              <a:buNone/>
            </a:pPr>
            <a:r>
              <a:rPr lang="tr-TR" sz="3800" b="1" dirty="0">
                <a:solidFill>
                  <a:srgbClr val="7911F8"/>
                </a:solidFill>
                <a:latin typeface="Montserrat"/>
                <a:ea typeface="Montserrat"/>
                <a:cs typeface="Montserrat"/>
                <a:sym typeface="Montserrat"/>
              </a:rPr>
              <a:t>Git &amp; Github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g1971b6de4b7_0_186"/>
          <p:cNvSpPr/>
          <p:nvPr/>
        </p:nvSpPr>
        <p:spPr>
          <a:xfrm>
            <a:off x="2547501" y="5303734"/>
            <a:ext cx="7851600" cy="5193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tr-TR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ZOOM GİRİŞLERİNİZİ LÜTFEN </a:t>
            </a:r>
            <a:r>
              <a:rPr lang="tr-TR"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LMS</a:t>
            </a:r>
            <a:r>
              <a:rPr lang="tr-TR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SİSTEMİ ÜZERİNDEN YAPINIZ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1971b6de4b7_0_186"/>
          <p:cNvSpPr txBox="1"/>
          <p:nvPr/>
        </p:nvSpPr>
        <p:spPr>
          <a:xfrm>
            <a:off x="5042806" y="3341916"/>
            <a:ext cx="50010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Noto Sans"/>
              <a:buNone/>
            </a:pPr>
            <a:r>
              <a:rPr lang="tr-TR" sz="4000" b="0" i="0" u="none" strike="noStrike" cap="none" dirty="0">
                <a:solidFill>
                  <a:srgbClr val="7911F8"/>
                </a:solidFill>
                <a:latin typeface="Montserrat"/>
                <a:ea typeface="Montserrat"/>
                <a:cs typeface="Montserrat"/>
                <a:sym typeface="Montserrat"/>
              </a:rPr>
              <a:t>15.07.2023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1971b6de4b7_0_186"/>
          <p:cNvSpPr txBox="1"/>
          <p:nvPr/>
        </p:nvSpPr>
        <p:spPr>
          <a:xfrm>
            <a:off x="4969950" y="3910000"/>
            <a:ext cx="6670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Noto Sans"/>
              <a:buNone/>
            </a:pPr>
            <a:r>
              <a:rPr lang="tr-TR" sz="4000" b="1" dirty="0">
                <a:solidFill>
                  <a:srgbClr val="7911F8"/>
                </a:solidFill>
                <a:latin typeface="Montserrat"/>
                <a:ea typeface="Montserrat"/>
                <a:cs typeface="Montserrat"/>
                <a:sym typeface="Montserrat"/>
              </a:rPr>
              <a:t>Git &amp; Github - 3</a:t>
            </a:r>
            <a:endParaRPr sz="4000" b="1" i="0" u="none" strike="noStrike" cap="none" dirty="0">
              <a:solidFill>
                <a:srgbClr val="7911F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15904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738B-027B-A246-F4A7-201E7F4C3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en-TR" sz="6600" dirty="0">
                <a:solidFill>
                  <a:srgbClr val="C00000"/>
                </a:solidFill>
              </a:rPr>
              <a:t>Git</a:t>
            </a:r>
            <a:br>
              <a:rPr lang="en-TR" sz="4800" dirty="0">
                <a:solidFill>
                  <a:srgbClr val="C00000"/>
                </a:solidFill>
              </a:rPr>
            </a:br>
            <a:r>
              <a:rPr lang="en-TR" sz="6600" dirty="0">
                <a:solidFill>
                  <a:srgbClr val="C00000"/>
                </a:solidFill>
              </a:rPr>
              <a:t>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5582A-A49F-2033-70C2-DB99A372C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3. Ders</a:t>
            </a:r>
            <a:br>
              <a:rPr lang="en-US" sz="2800" b="1" dirty="0"/>
            </a:br>
            <a:r>
              <a:rPr lang="en-US" sz="2800" b="1" dirty="0"/>
              <a:t>15.07.2023</a:t>
            </a:r>
          </a:p>
          <a:p>
            <a:pPr algn="l"/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B149 AWS &amp; DevOps</a:t>
            </a:r>
            <a:b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B146 Cyber Security</a:t>
            </a:r>
            <a:endParaRPr lang="en-US" sz="2200" dirty="0"/>
          </a:p>
          <a:p>
            <a:pPr algn="l"/>
            <a:endParaRPr lang="en-TR" sz="2200" dirty="0"/>
          </a:p>
        </p:txBody>
      </p:sp>
      <p:pic>
        <p:nvPicPr>
          <p:cNvPr id="16" name="Picture 3" descr="A colorful light bulb with business icons">
            <a:extLst>
              <a:ext uri="{FF2B5EF4-FFF2-40B4-BE49-F238E27FC236}">
                <a16:creationId xmlns:a16="http://schemas.microsoft.com/office/drawing/2014/main" id="{225EE30B-71B7-236B-E02F-D7A3C2383E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08" r="26093" b="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pic>
        <p:nvPicPr>
          <p:cNvPr id="1030" name="Picture 6" descr="Institutional | Techpro Education">
            <a:extLst>
              <a:ext uri="{FF2B5EF4-FFF2-40B4-BE49-F238E27FC236}">
                <a16:creationId xmlns:a16="http://schemas.microsoft.com/office/drawing/2014/main" id="{FC920835-2593-77EA-3C70-51EB45776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707" y="685799"/>
            <a:ext cx="1941969" cy="90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029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Bugün ne yapıyoruz?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725C-CB06-63E9-488B-11108EB66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Github Desktop Kurulum</a:t>
            </a:r>
          </a:p>
          <a:p>
            <a:r>
              <a:rPr lang="tr-TR" sz="4000" dirty="0"/>
              <a:t>Github </a:t>
            </a:r>
            <a:r>
              <a:rPr lang="tr-TR" sz="4000" dirty="0" err="1"/>
              <a:t>Readme.md</a:t>
            </a:r>
            <a:r>
              <a:rPr lang="tr-TR" sz="4000" dirty="0"/>
              <a:t> Oluşturma</a:t>
            </a:r>
          </a:p>
          <a:p>
            <a:r>
              <a:rPr lang="tr-TR" sz="4000" dirty="0"/>
              <a:t>Tüm Ders Depoları Oluşturma</a:t>
            </a:r>
          </a:p>
          <a:p>
            <a:r>
              <a:rPr lang="tr-TR" sz="4000" dirty="0"/>
              <a:t>Yararlı Linkler</a:t>
            </a:r>
          </a:p>
          <a:p>
            <a:r>
              <a:rPr lang="tr-TR" sz="4000" dirty="0" err="1"/>
              <a:t>GitLab</a:t>
            </a:r>
            <a:r>
              <a:rPr lang="tr-TR" sz="4000" dirty="0"/>
              <a:t> ve </a:t>
            </a:r>
            <a:r>
              <a:rPr lang="tr-TR" sz="4000" dirty="0" err="1"/>
              <a:t>Bitbucket</a:t>
            </a:r>
            <a:r>
              <a:rPr lang="tr-TR" sz="4000" dirty="0"/>
              <a:t> </a:t>
            </a:r>
            <a:endParaRPr lang="en-TR" sz="4000" dirty="0"/>
          </a:p>
        </p:txBody>
      </p:sp>
      <p:pic>
        <p:nvPicPr>
          <p:cNvPr id="1028" name="Picture 4" descr="Of Git and GitHub, Master and Main - BiTE Interactive">
            <a:extLst>
              <a:ext uri="{FF2B5EF4-FFF2-40B4-BE49-F238E27FC236}">
                <a16:creationId xmlns:a16="http://schemas.microsoft.com/office/drawing/2014/main" id="{7712ED1A-FB03-FFEC-3F4A-5B7EA07F7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281" y="2040465"/>
            <a:ext cx="4421954" cy="332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472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Github Desktop Kurulumu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88280B46-2E3B-CD5E-BE78-B8DA5334B6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TR"/>
          </a:p>
        </p:txBody>
      </p:sp>
      <p:pic>
        <p:nvPicPr>
          <p:cNvPr id="3084" name="Picture 12" descr="Jual Logo Apple untuk Macbook - 3M Clear Matte - Jakarta Barat -  Warungkomplit | Tokopedia">
            <a:extLst>
              <a:ext uri="{FF2B5EF4-FFF2-40B4-BE49-F238E27FC236}">
                <a16:creationId xmlns:a16="http://schemas.microsoft.com/office/drawing/2014/main" id="{497C0734-5E5D-8A6B-973B-B29828F15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43" y="1135154"/>
            <a:ext cx="1739714" cy="173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FE57CFA2-CB30-CC3E-1B59-27D2846F5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632" y="1370963"/>
            <a:ext cx="1621026" cy="162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ADBFB7-3E23-29E9-F6AA-902B5705C408}"/>
              </a:ext>
            </a:extLst>
          </p:cNvPr>
          <p:cNvSpPr txBox="1"/>
          <p:nvPr/>
        </p:nvSpPr>
        <p:spPr>
          <a:xfrm>
            <a:off x="2647041" y="2684214"/>
            <a:ext cx="68979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</a:rPr>
              <a:t>Kurulum Linki</a:t>
            </a:r>
          </a:p>
          <a:p>
            <a:pPr algn="ctr"/>
            <a:r>
              <a:rPr lang="en-US" sz="4400" b="1" dirty="0">
                <a:solidFill>
                  <a:schemeClr val="tx2"/>
                </a:solidFill>
              </a:rPr>
              <a:t>https://desktop.github.com/</a:t>
            </a:r>
            <a:endParaRPr lang="en-TR" sz="4400" b="1" dirty="0">
              <a:solidFill>
                <a:schemeClr val="tx2"/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91F425D-B901-2E39-B4C7-3DF6745FA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975" y="4056865"/>
            <a:ext cx="2134850" cy="213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937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Github Readme.md Dosyası Oluşturma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A663EE-7C19-8F0C-77D7-860D65151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289" y="2275463"/>
            <a:ext cx="4797422" cy="36121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E26375-159F-ECAB-C09F-F835A009342B}"/>
              </a:ext>
            </a:extLst>
          </p:cNvPr>
          <p:cNvSpPr txBox="1"/>
          <p:nvPr/>
        </p:nvSpPr>
        <p:spPr>
          <a:xfrm>
            <a:off x="4107592" y="1690688"/>
            <a:ext cx="3686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C00000"/>
                </a:solidFill>
              </a:rPr>
              <a:t>Readme Generator</a:t>
            </a:r>
          </a:p>
        </p:txBody>
      </p:sp>
    </p:spTree>
    <p:extLst>
      <p:ext uri="{BB962C8B-B14F-4D97-AF65-F5344CB8AC3E}">
        <p14:creationId xmlns:p14="http://schemas.microsoft.com/office/powerpoint/2010/main" val="237697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Github Collabrations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itHub for teams · Build like the best teams on the planet · GitHub">
            <a:extLst>
              <a:ext uri="{FF2B5EF4-FFF2-40B4-BE49-F238E27FC236}">
                <a16:creationId xmlns:a16="http://schemas.microsoft.com/office/drawing/2014/main" id="{0332CBFA-CC18-D1FB-722D-138B692AE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590" y="1877504"/>
            <a:ext cx="7286819" cy="385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59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Bugün ne yapıyoruz?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725C-CB06-63E9-488B-11108EB66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6" y="1825625"/>
            <a:ext cx="6772656" cy="4206383"/>
          </a:xfrm>
        </p:spPr>
        <p:txBody>
          <a:bodyPr>
            <a:normAutofit lnSpcReduction="10000"/>
          </a:bodyPr>
          <a:lstStyle/>
          <a:p>
            <a:r>
              <a:rPr lang="tr-TR" sz="4000" dirty="0"/>
              <a:t>Git nedir? </a:t>
            </a:r>
          </a:p>
          <a:p>
            <a:r>
              <a:rPr lang="tr-TR" sz="4000" dirty="0"/>
              <a:t>Git Kurulumu</a:t>
            </a:r>
          </a:p>
          <a:p>
            <a:r>
              <a:rPr lang="tr-TR" sz="4000" dirty="0"/>
              <a:t>Git Komutları</a:t>
            </a:r>
          </a:p>
          <a:p>
            <a:r>
              <a:rPr lang="tr-TR" sz="4000" dirty="0"/>
              <a:t>Github Hesap Açılışı</a:t>
            </a:r>
          </a:p>
          <a:p>
            <a:endParaRPr lang="en-TR" sz="4000" dirty="0"/>
          </a:p>
          <a:p>
            <a:r>
              <a:rPr lang="en-TR" sz="4000" dirty="0">
                <a:solidFill>
                  <a:srgbClr val="C00000"/>
                </a:solidFill>
              </a:rPr>
              <a:t>Kahoot</a:t>
            </a:r>
          </a:p>
        </p:txBody>
      </p:sp>
      <p:pic>
        <p:nvPicPr>
          <p:cNvPr id="1028" name="Picture 4" descr="Of Git and GitHub, Master and Main - BiTE Interactive">
            <a:extLst>
              <a:ext uri="{FF2B5EF4-FFF2-40B4-BE49-F238E27FC236}">
                <a16:creationId xmlns:a16="http://schemas.microsoft.com/office/drawing/2014/main" id="{7712ED1A-FB03-FFEC-3F4A-5B7EA07F7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281" y="2040465"/>
            <a:ext cx="4421954" cy="332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57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Github Yararlı Linkler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4D72CB-A20C-6D7D-55C4-D2248250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C00000"/>
                </a:solidFill>
              </a:rPr>
              <a:t>Github.com -&gt; Github.dev</a:t>
            </a:r>
          </a:p>
          <a:p>
            <a:r>
              <a:rPr lang="tr-TR" sz="4000" dirty="0">
                <a:solidFill>
                  <a:srgbClr val="C00000"/>
                </a:solidFill>
              </a:rPr>
              <a:t>Arama çubuğuna </a:t>
            </a:r>
            <a:br>
              <a:rPr lang="tr-TR" sz="4000" dirty="0">
                <a:solidFill>
                  <a:srgbClr val="C00000"/>
                </a:solidFill>
              </a:rPr>
            </a:br>
            <a:r>
              <a:rPr lang="tr-TR" sz="4000" dirty="0">
                <a:solidFill>
                  <a:srgbClr val="C00000"/>
                </a:solidFill>
              </a:rPr>
              <a:t>awesome-cybersecurity | awesome-devops</a:t>
            </a:r>
          </a:p>
          <a:p>
            <a:r>
              <a:rPr lang="tr-TR" sz="4000" dirty="0">
                <a:solidFill>
                  <a:srgbClr val="C00000"/>
                </a:solidFill>
              </a:rPr>
              <a:t>Github </a:t>
            </a:r>
            <a:r>
              <a:rPr lang="tr-TR" sz="4000" dirty="0" err="1">
                <a:solidFill>
                  <a:srgbClr val="C00000"/>
                </a:solidFill>
              </a:rPr>
              <a:t>Gists</a:t>
            </a:r>
            <a:endParaRPr lang="en-TR" sz="4000" dirty="0">
              <a:solidFill>
                <a:srgbClr val="C00000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5BB9F8A-F0D4-E0C1-63D2-A89CF3C6087E}"/>
              </a:ext>
            </a:extLst>
          </p:cNvPr>
          <p:cNvSpPr txBox="1">
            <a:spLocks/>
          </p:cNvSpPr>
          <p:nvPr/>
        </p:nvSpPr>
        <p:spPr>
          <a:xfrm>
            <a:off x="573025" y="1978026"/>
            <a:ext cx="5933181" cy="2367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sz="4000" dirty="0"/>
          </a:p>
          <a:p>
            <a:endParaRPr lang="en-TR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742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Other Version Control Systems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5BB9F8A-F0D4-E0C1-63D2-A89CF3C6087E}"/>
              </a:ext>
            </a:extLst>
          </p:cNvPr>
          <p:cNvSpPr txBox="1">
            <a:spLocks/>
          </p:cNvSpPr>
          <p:nvPr/>
        </p:nvSpPr>
        <p:spPr>
          <a:xfrm>
            <a:off x="573025" y="1978026"/>
            <a:ext cx="5933181" cy="2367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sz="4000" dirty="0"/>
          </a:p>
          <a:p>
            <a:endParaRPr lang="en-TR" sz="4000" dirty="0">
              <a:solidFill>
                <a:srgbClr val="C00000"/>
              </a:solidFill>
            </a:endParaRPr>
          </a:p>
        </p:txBody>
      </p:sp>
      <p:pic>
        <p:nvPicPr>
          <p:cNvPr id="5122" name="Picture 2" descr="Press kit | GitLab">
            <a:extLst>
              <a:ext uri="{FF2B5EF4-FFF2-40B4-BE49-F238E27FC236}">
                <a16:creationId xmlns:a16="http://schemas.microsoft.com/office/drawing/2014/main" id="{CFDB47D3-42FB-5C49-F4F1-AA2B862FD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776" y="1988070"/>
            <a:ext cx="3917283" cy="85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ownload Bitbucket Logo in SVG Vector or PNG File Format ...">
            <a:extLst>
              <a:ext uri="{FF2B5EF4-FFF2-40B4-BE49-F238E27FC236}">
                <a16:creationId xmlns:a16="http://schemas.microsoft.com/office/drawing/2014/main" id="{829E67F4-7F80-8B9C-5528-5E2D2B816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41" y="2165858"/>
            <a:ext cx="62103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413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Git nedir?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725C-CB06-63E9-488B-11108EB66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7408925" cy="420638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4000" dirty="0"/>
              <a:t>Git, değişiklikleri kaydeden bir "</a:t>
            </a:r>
            <a:r>
              <a:rPr lang="en-US" sz="4000" b="1" dirty="0">
                <a:highlight>
                  <a:srgbClr val="FFFF00"/>
                </a:highlight>
              </a:rPr>
              <a:t>sürüm kontrol sistemi</a:t>
            </a:r>
            <a:r>
              <a:rPr lang="en-US" sz="4000" dirty="0"/>
              <a:t>” dir.</a:t>
            </a:r>
          </a:p>
          <a:p>
            <a:pPr algn="just"/>
            <a:r>
              <a:rPr lang="en-US" sz="4000" dirty="0"/>
              <a:t>Git, dağıtık bir yapıya sahiptir. Bu, her kullanıcının kendi </a:t>
            </a:r>
            <a:r>
              <a:rPr lang="en-US" sz="4000" dirty="0">
                <a:highlight>
                  <a:srgbClr val="00FF00"/>
                </a:highlight>
              </a:rPr>
              <a:t>yerel kopyasının </a:t>
            </a:r>
            <a:r>
              <a:rPr lang="en-US" sz="4000" dirty="0"/>
              <a:t>olduğu anlamına gelir. Bu şekilde, </a:t>
            </a:r>
            <a:r>
              <a:rPr lang="en-US" sz="4000" b="1" dirty="0">
                <a:highlight>
                  <a:srgbClr val="FFFF00"/>
                </a:highlight>
              </a:rPr>
              <a:t>çevrimdışı</a:t>
            </a:r>
            <a:r>
              <a:rPr lang="en-US" sz="4000" dirty="0"/>
              <a:t> çalışabilirsiniz ve değişiklikleri yerel olarak kaydedebilirsiniz.</a:t>
            </a:r>
            <a:endParaRPr lang="en-TR" sz="4000" dirty="0"/>
          </a:p>
        </p:txBody>
      </p:sp>
      <p:pic>
        <p:nvPicPr>
          <p:cNvPr id="2050" name="Picture 2" descr="Git Nedir? Git Neden Kullanılmalı? | Webmaster.Kitchen">
            <a:extLst>
              <a:ext uri="{FF2B5EF4-FFF2-40B4-BE49-F238E27FC236}">
                <a16:creationId xmlns:a16="http://schemas.microsoft.com/office/drawing/2014/main" id="{F66C6A81-B814-96F2-A45F-6932488AA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150" y="2471282"/>
            <a:ext cx="3988435" cy="191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9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Git nedir?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725C-CB06-63E9-488B-11108EB66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7199375" cy="420638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4000" dirty="0">
                <a:solidFill>
                  <a:srgbClr val="C00000"/>
                </a:solidFill>
              </a:rPr>
              <a:t>Git, komut satırı üzerinden çalışır. </a:t>
            </a:r>
          </a:p>
          <a:p>
            <a:pPr lvl="1" algn="just"/>
            <a:r>
              <a:rPr lang="en-US" sz="4000" dirty="0"/>
              <a:t>Temel komutlar ve kısayollar öğrenildikten sonra, projelerinizin sürüm kontrolünü etkili bir şekilde git depolarınız(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repository || repo</a:t>
            </a:r>
            <a:r>
              <a:rPr lang="en-US" sz="4000" dirty="0"/>
              <a:t>) olarak yönetebilirsiniz. </a:t>
            </a:r>
          </a:p>
          <a:p>
            <a:pPr lvl="1" algn="just"/>
            <a:endParaRPr lang="en-US" sz="3800" dirty="0"/>
          </a:p>
          <a:p>
            <a:pPr algn="just"/>
            <a:r>
              <a:rPr lang="en-US" sz="4000" dirty="0">
                <a:solidFill>
                  <a:srgbClr val="C00000"/>
                </a:solidFill>
              </a:rPr>
              <a:t>Git, proje dosyalarınızın farklı sürümlerini ve değişikliklerini dallar (</a:t>
            </a:r>
            <a:r>
              <a:rPr lang="en-US" sz="4000" b="1" dirty="0">
                <a:solidFill>
                  <a:schemeClr val="bg1"/>
                </a:solidFill>
                <a:highlight>
                  <a:srgbClr val="FF00FF"/>
                </a:highlight>
              </a:rPr>
              <a:t>branch</a:t>
            </a:r>
            <a:r>
              <a:rPr lang="en-US" sz="4000" dirty="0">
                <a:solidFill>
                  <a:srgbClr val="C00000"/>
                </a:solidFill>
              </a:rPr>
              <a:t>) yönetebilirsiniz. </a:t>
            </a:r>
          </a:p>
          <a:p>
            <a:pPr lvl="1" algn="just"/>
            <a:r>
              <a:rPr lang="en-US" sz="3700" dirty="0"/>
              <a:t>Her değişiklik bir "</a:t>
            </a:r>
            <a:r>
              <a:rPr lang="en-US" sz="3700" b="1" dirty="0">
                <a:highlight>
                  <a:srgbClr val="00FF00"/>
                </a:highlight>
              </a:rPr>
              <a:t>commit</a:t>
            </a:r>
            <a:r>
              <a:rPr lang="en-US" sz="3700" dirty="0"/>
              <a:t>" olarak adlandırılır ve benzersiz bir kimlik (</a:t>
            </a:r>
            <a:r>
              <a:rPr lang="en-US" sz="3700" b="1" dirty="0">
                <a:highlight>
                  <a:srgbClr val="FFFF00"/>
                </a:highlight>
              </a:rPr>
              <a:t>hash</a:t>
            </a:r>
            <a:r>
              <a:rPr lang="en-US" sz="3700" dirty="0"/>
              <a:t>) ile tanımlanır.</a:t>
            </a:r>
          </a:p>
          <a:p>
            <a:pPr algn="just"/>
            <a:endParaRPr lang="en-US" sz="4000" dirty="0">
              <a:solidFill>
                <a:srgbClr val="C00000"/>
              </a:solidFill>
            </a:endParaRPr>
          </a:p>
        </p:txBody>
      </p:sp>
      <p:pic>
        <p:nvPicPr>
          <p:cNvPr id="1028" name="Picture 4" descr="What is Git: Features, Command and Workflow in Git [Updated]">
            <a:extLst>
              <a:ext uri="{FF2B5EF4-FFF2-40B4-BE49-F238E27FC236}">
                <a16:creationId xmlns:a16="http://schemas.microsoft.com/office/drawing/2014/main" id="{FEE4CEA1-4219-7C77-EB29-49201451A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002" y="2305049"/>
            <a:ext cx="375285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82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Git Kurulumu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88280B46-2E3B-CD5E-BE78-B8DA5334B6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TR"/>
          </a:p>
        </p:txBody>
      </p:sp>
      <p:pic>
        <p:nvPicPr>
          <p:cNvPr id="3084" name="Picture 12" descr="Jual Logo Apple untuk Macbook - 3M Clear Matte - Jakarta Barat -  Warungkomplit | Tokopedia">
            <a:extLst>
              <a:ext uri="{FF2B5EF4-FFF2-40B4-BE49-F238E27FC236}">
                <a16:creationId xmlns:a16="http://schemas.microsoft.com/office/drawing/2014/main" id="{497C0734-5E5D-8A6B-973B-B29828F15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43" y="1135154"/>
            <a:ext cx="1947160" cy="194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FE57CFA2-CB30-CC3E-1B59-27D2846F5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631" y="1370962"/>
            <a:ext cx="1814319" cy="181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ADBFB7-3E23-29E9-F6AA-902B5705C408}"/>
              </a:ext>
            </a:extLst>
          </p:cNvPr>
          <p:cNvSpPr txBox="1"/>
          <p:nvPr/>
        </p:nvSpPr>
        <p:spPr>
          <a:xfrm>
            <a:off x="3752778" y="2840196"/>
            <a:ext cx="49912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</a:rPr>
              <a:t>Kurulum Linki</a:t>
            </a:r>
          </a:p>
          <a:p>
            <a:pPr algn="ctr"/>
            <a:r>
              <a:rPr lang="en-US" sz="4400" b="1" dirty="0">
                <a:solidFill>
                  <a:schemeClr val="tx2"/>
                </a:solidFill>
              </a:rPr>
              <a:t>https://git-scm.com/</a:t>
            </a:r>
            <a:endParaRPr lang="en-TR" sz="4400" b="1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7E1A92-32DF-7FD2-23D9-789A96470225}"/>
              </a:ext>
            </a:extLst>
          </p:cNvPr>
          <p:cNvSpPr txBox="1"/>
          <p:nvPr/>
        </p:nvSpPr>
        <p:spPr>
          <a:xfrm>
            <a:off x="2017370" y="4705221"/>
            <a:ext cx="84620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</a:rPr>
              <a:t>Terminalde Kurulum Sonrası Kontrol</a:t>
            </a:r>
          </a:p>
          <a:p>
            <a:pPr algn="ctr"/>
            <a:r>
              <a:rPr lang="en-US" sz="4400" b="1" dirty="0">
                <a:solidFill>
                  <a:schemeClr val="tx2"/>
                </a:solidFill>
              </a:rPr>
              <a:t>git --version || git -v</a:t>
            </a:r>
            <a:endParaRPr lang="en-TR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90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Git Config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725C-CB06-63E9-488B-11108EB66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8122269" cy="42063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Kullanıcı Adı ve E-Posta Adresi Yapılandırma </a:t>
            </a:r>
          </a:p>
          <a:p>
            <a:pPr lvl="1"/>
            <a:r>
              <a:rPr lang="en-US" sz="2400" dirty="0"/>
              <a:t>git config --global user.name "John Doe"</a:t>
            </a:r>
          </a:p>
          <a:p>
            <a:pPr lvl="1"/>
            <a:r>
              <a:rPr lang="en-US" sz="2400" dirty="0"/>
              <a:t>git config --global user.email "john.doe@example.com"</a:t>
            </a:r>
          </a:p>
          <a:p>
            <a:pPr marL="457200" lvl="1" indent="0">
              <a:buNone/>
            </a:pPr>
            <a:r>
              <a:rPr lang="en-US" sz="2600" b="1" dirty="0">
                <a:solidFill>
                  <a:schemeClr val="accent4">
                    <a:lumMod val="50000"/>
                  </a:schemeClr>
                </a:solidFill>
              </a:rPr>
              <a:t># Kontrol etmek için komutları değersiz olarak yazınız.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Editör Ayarını Yapılandırma (isteği bağlı)</a:t>
            </a:r>
          </a:p>
          <a:p>
            <a:pPr lvl="1"/>
            <a:r>
              <a:rPr lang="en-US" sz="2400" dirty="0"/>
              <a:t>git config --global core.editor "nano”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Renkli Çıktıları Etkinleştirme </a:t>
            </a:r>
          </a:p>
          <a:p>
            <a:pPr lvl="1"/>
            <a:r>
              <a:rPr lang="en-US" sz="2400" dirty="0"/>
              <a:t>git config --global color.ui true</a:t>
            </a:r>
          </a:p>
        </p:txBody>
      </p:sp>
      <p:pic>
        <p:nvPicPr>
          <p:cNvPr id="4098" name="Picture 2" descr="Git Config">
            <a:extLst>
              <a:ext uri="{FF2B5EF4-FFF2-40B4-BE49-F238E27FC236}">
                <a16:creationId xmlns:a16="http://schemas.microsoft.com/office/drawing/2014/main" id="{83E5E8E6-47BE-EB7E-341C-EA85E4D17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894" y="2437473"/>
            <a:ext cx="3228481" cy="298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277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Git Çalışma Yapısı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Git Versiyon Kontrol Sistemi. Düşünün bir yazılım takımınız var ve… | by  Yusuf Çakal | Kodcular | Medium">
            <a:extLst>
              <a:ext uri="{FF2B5EF4-FFF2-40B4-BE49-F238E27FC236}">
                <a16:creationId xmlns:a16="http://schemas.microsoft.com/office/drawing/2014/main" id="{4A69B5C8-A44C-DBED-36F5-1F1FF2192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931" y="1877504"/>
            <a:ext cx="4902137" cy="409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657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Git Proje Oluşturma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725C-CB06-63E9-488B-11108EB66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8122269" cy="420638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Dizini Git Deposu Olarak Başlatalım</a:t>
            </a:r>
          </a:p>
          <a:p>
            <a:pPr lvl="1"/>
            <a:r>
              <a:rPr lang="en-US" sz="2400" dirty="0"/>
              <a:t>git init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Kontrol etmek için; terminale “ls –la” yazabilirsiniz.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Bir dosya oluşturup, bu dosyayı depoya ekleyelim</a:t>
            </a:r>
          </a:p>
          <a:p>
            <a:pPr lvl="1"/>
            <a:r>
              <a:rPr lang="en-US" sz="2400" dirty="0"/>
              <a:t>echo ”Merhaba, Git!" &gt; dosyam.txt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Çalışma alanında olduğunuzu kontrol ediniz.</a:t>
            </a:r>
            <a:endParaRPr lang="en-US" sz="2400" dirty="0"/>
          </a:p>
          <a:p>
            <a:pPr lvl="1"/>
            <a:r>
              <a:rPr lang="en-US" sz="2400" dirty="0"/>
              <a:t>git status</a:t>
            </a:r>
          </a:p>
          <a:p>
            <a:pPr lvl="1"/>
            <a:r>
              <a:rPr lang="en-US" sz="2400" dirty="0"/>
              <a:t>git add dosyam.txt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# İzleme alanında olduğunuzu kontrol ediniz.</a:t>
            </a:r>
            <a:endParaRPr lang="en-US" sz="2400" dirty="0"/>
          </a:p>
          <a:p>
            <a:pPr lvl="1"/>
            <a:r>
              <a:rPr lang="en-US" sz="2400" dirty="0"/>
              <a:t>git status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Dosyayı depoya ekledik, şimdi bir "commit" oluşturalım </a:t>
            </a:r>
          </a:p>
          <a:p>
            <a:pPr lvl="1"/>
            <a:r>
              <a:rPr lang="en-US" sz="2400" dirty="0"/>
              <a:t>git commit -m ”ilkcommit”</a:t>
            </a:r>
          </a:p>
          <a:p>
            <a:pPr lvl="1"/>
            <a:endParaRPr lang="en-US" sz="2700" dirty="0"/>
          </a:p>
          <a:p>
            <a:pPr marL="0" indent="0">
              <a:buNone/>
            </a:pPr>
            <a:r>
              <a:rPr lang="en-US" sz="2700" dirty="0">
                <a:solidFill>
                  <a:srgbClr val="C00000"/>
                </a:solidFill>
              </a:rPr>
              <a:t># Oluşan Projemizi görüntüleyelim</a:t>
            </a:r>
          </a:p>
          <a:p>
            <a:pPr lvl="1"/>
            <a:r>
              <a:rPr lang="en-US" sz="2400" dirty="0"/>
              <a:t>git log</a:t>
            </a:r>
          </a:p>
          <a:p>
            <a:pPr lvl="1"/>
            <a:endParaRPr lang="en-US" sz="2400" dirty="0"/>
          </a:p>
        </p:txBody>
      </p:sp>
      <p:pic>
        <p:nvPicPr>
          <p:cNvPr id="6146" name="Picture 2" descr="Git — commands you need to git going! | by Dave O'Dea | Medium">
            <a:extLst>
              <a:ext uri="{FF2B5EF4-FFF2-40B4-BE49-F238E27FC236}">
                <a16:creationId xmlns:a16="http://schemas.microsoft.com/office/drawing/2014/main" id="{9AEF0889-AA3D-8AC0-8610-68864DDE4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241" y="1839910"/>
            <a:ext cx="5742134" cy="331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96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Facet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{5920BD56-290E-2745-8BDA-334E6347C1C8}tf10001060</Template>
  <TotalTime>1892</TotalTime>
  <Words>1684</Words>
  <Application>Microsoft Macintosh PowerPoint</Application>
  <PresentationFormat>Widescreen</PresentationFormat>
  <Paragraphs>288</Paragraphs>
  <Slides>31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Century Gothic</vt:lpstr>
      <vt:lpstr>Dante</vt:lpstr>
      <vt:lpstr>Dante (Headings)2</vt:lpstr>
      <vt:lpstr>Helvetica Neue Medium</vt:lpstr>
      <vt:lpstr>Montserrat</vt:lpstr>
      <vt:lpstr>Noto Sans</vt:lpstr>
      <vt:lpstr>Wingdings 2</vt:lpstr>
      <vt:lpstr>OffsetVTI</vt:lpstr>
      <vt:lpstr>PowerPoint Presentation</vt:lpstr>
      <vt:lpstr>Git Github</vt:lpstr>
      <vt:lpstr>Bugün ne yapıyoruz?</vt:lpstr>
      <vt:lpstr>Git nedir?</vt:lpstr>
      <vt:lpstr>Git nedir?</vt:lpstr>
      <vt:lpstr>Git Kurulumu</vt:lpstr>
      <vt:lpstr>Git Config</vt:lpstr>
      <vt:lpstr>Git Çalışma Yapısı</vt:lpstr>
      <vt:lpstr>Git Proje Oluşturma</vt:lpstr>
      <vt:lpstr>Git Diff</vt:lpstr>
      <vt:lpstr>Git Checkout</vt:lpstr>
      <vt:lpstr>Git Branch</vt:lpstr>
      <vt:lpstr>Git Merge</vt:lpstr>
      <vt:lpstr>PowerPoint Presentation</vt:lpstr>
      <vt:lpstr>Git Github</vt:lpstr>
      <vt:lpstr>Bugün ne yapıyoruz?</vt:lpstr>
      <vt:lpstr>Github Watch | Star | Fork</vt:lpstr>
      <vt:lpstr>Github Issues</vt:lpstr>
      <vt:lpstr>Github SSH Key &amp; Token Oluşturma</vt:lpstr>
      <vt:lpstr>Github Push</vt:lpstr>
      <vt:lpstr>Github Proje Oluşturma</vt:lpstr>
      <vt:lpstr>Github Pull</vt:lpstr>
      <vt:lpstr>Github Clone</vt:lpstr>
      <vt:lpstr>PowerPoint Presentation</vt:lpstr>
      <vt:lpstr>Git Github</vt:lpstr>
      <vt:lpstr>Bugün ne yapıyoruz?</vt:lpstr>
      <vt:lpstr>Github Desktop Kurulumu</vt:lpstr>
      <vt:lpstr>Github Readme.md Dosyası Oluşturma</vt:lpstr>
      <vt:lpstr>Github Collabrations</vt:lpstr>
      <vt:lpstr>Github Yararlı Linkler</vt:lpstr>
      <vt:lpstr>Other Version Control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Software  Development Life  Cycle</dc:title>
  <dc:creator>Mehmet Sungur</dc:creator>
  <cp:lastModifiedBy>Mehmet Sungur</cp:lastModifiedBy>
  <cp:revision>101</cp:revision>
  <dcterms:created xsi:type="dcterms:W3CDTF">2023-07-02T12:48:45Z</dcterms:created>
  <dcterms:modified xsi:type="dcterms:W3CDTF">2023-07-13T22:35:23Z</dcterms:modified>
</cp:coreProperties>
</file>