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9" r:id="rId1"/>
  </p:sldMasterIdLst>
  <p:notesMasterIdLst>
    <p:notesMasterId r:id="rId32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79" r:id="rId12"/>
    <p:sldId id="301" r:id="rId13"/>
    <p:sldId id="299" r:id="rId14"/>
    <p:sldId id="300" r:id="rId15"/>
    <p:sldId id="270" r:id="rId16"/>
    <p:sldId id="287" r:id="rId17"/>
    <p:sldId id="288" r:id="rId18"/>
    <p:sldId id="303" r:id="rId19"/>
    <p:sldId id="304" r:id="rId20"/>
    <p:sldId id="308" r:id="rId21"/>
    <p:sldId id="305" r:id="rId22"/>
    <p:sldId id="306" r:id="rId23"/>
    <p:sldId id="307" r:id="rId24"/>
    <p:sldId id="302" r:id="rId25"/>
    <p:sldId id="289" r:id="rId26"/>
    <p:sldId id="290" r:id="rId27"/>
    <p:sldId id="309" r:id="rId28"/>
    <p:sldId id="310" r:id="rId29"/>
    <p:sldId id="27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8D34D0-8DC8-FDC2-B88D-757A345346D2}" name="Mehmet Sungur" initials="MS" userId="S::mehmet.sungur@viennalife.com.tr::64104e0c-411b-4b1e-ac9f-8c976c5d7a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2"/>
    <p:restoredTop sz="74219"/>
  </p:normalViewPr>
  <p:slideViewPr>
    <p:cSldViewPr snapToGrid="0">
      <p:cViewPr>
        <p:scale>
          <a:sx n="90" d="100"/>
          <a:sy n="90" d="100"/>
        </p:scale>
        <p:origin x="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A955-1F53-C242-810C-E2D982803750}" type="datetimeFigureOut">
              <a:rPr lang="en-TR" smtClean="0"/>
              <a:t>5.07.2023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6A65-8439-B544-9D9A-BA1E71117E1D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360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67505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58835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612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25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51919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Kurulum Linki</a:t>
            </a:r>
            <a:endParaRPr lang="en-US" sz="1200" b="1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https://desktop.github.com/</a:t>
            </a:r>
            <a:endParaRPr lang="en-TR" sz="1200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27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680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714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b="0" dirty="0">
                <a:solidFill>
                  <a:srgbClr val="C00000"/>
                </a:solidFill>
              </a:rPr>
              <a:t>Kurulum Linki</a:t>
            </a:r>
          </a:p>
          <a:p>
            <a:pPr algn="l"/>
            <a:r>
              <a:rPr lang="en-US" sz="2400" b="0" dirty="0">
                <a:solidFill>
                  <a:schemeClr val="tx2"/>
                </a:solidFill>
              </a:rPr>
              <a:t>https://git-scm.com/</a:t>
            </a:r>
          </a:p>
          <a:p>
            <a:pPr algn="l"/>
            <a:endParaRPr lang="en-US" sz="2400" b="0" dirty="0">
              <a:solidFill>
                <a:schemeClr val="tx2"/>
              </a:solidFill>
            </a:endParaRPr>
          </a:p>
          <a:p>
            <a:pPr algn="l"/>
            <a:r>
              <a:rPr lang="en-US" sz="2400" b="0" dirty="0">
                <a:solidFill>
                  <a:schemeClr val="tx2"/>
                </a:solidFill>
              </a:rPr>
              <a:t># </a:t>
            </a:r>
            <a:r>
              <a:rPr lang="en-US" sz="2400" b="0" dirty="0">
                <a:solidFill>
                  <a:srgbClr val="C00000"/>
                </a:solidFill>
              </a:rPr>
              <a:t>Kurulum Sonrası Kontrol 1. Yol</a:t>
            </a:r>
          </a:p>
          <a:p>
            <a:pPr algn="l"/>
            <a:r>
              <a:rPr lang="en-US" sz="2400" b="0" dirty="0">
                <a:solidFill>
                  <a:schemeClr val="tx2"/>
                </a:solidFill>
              </a:rPr>
              <a:t>git --version</a:t>
            </a:r>
            <a:endParaRPr lang="en-US" sz="1200" b="0" dirty="0">
              <a:solidFill>
                <a:schemeClr val="tx2"/>
              </a:solidFill>
            </a:endParaRPr>
          </a:p>
          <a:p>
            <a:pPr algn="l"/>
            <a:endParaRPr lang="en-US" sz="1200" b="0" dirty="0">
              <a:solidFill>
                <a:schemeClr val="tx2"/>
              </a:solidFill>
            </a:endParaRPr>
          </a:p>
          <a:p>
            <a:pPr algn="l"/>
            <a:r>
              <a:rPr lang="en-US" sz="1200" b="0" dirty="0">
                <a:solidFill>
                  <a:schemeClr val="tx2"/>
                </a:solidFill>
              </a:rPr>
              <a:t># </a:t>
            </a:r>
            <a:r>
              <a:rPr lang="en-US" sz="1200" b="0" dirty="0">
                <a:solidFill>
                  <a:srgbClr val="C00000"/>
                </a:solidFill>
              </a:rPr>
              <a:t>Kurulum Sonrası Kontrol 2. Yol</a:t>
            </a:r>
          </a:p>
          <a:p>
            <a:pPr algn="l"/>
            <a:r>
              <a:rPr lang="en-US" sz="1200" b="0" dirty="0">
                <a:solidFill>
                  <a:schemeClr val="tx2"/>
                </a:solidFill>
              </a:rPr>
              <a:t>git -v</a:t>
            </a:r>
            <a:endParaRPr lang="en-US" sz="800" b="0" dirty="0">
              <a:solidFill>
                <a:schemeClr val="tx2"/>
              </a:solidFill>
            </a:endParaRPr>
          </a:p>
          <a:p>
            <a:pPr algn="l"/>
            <a:endParaRPr lang="en-TR" sz="1200" b="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5266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1147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482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7530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589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55028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3610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July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July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July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July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July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July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July 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July 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July 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July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July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July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1" r:id="rId2"/>
    <p:sldLayoutId id="214748397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1. Ders</a:t>
            </a:r>
            <a:br>
              <a:rPr lang="en-US" sz="2800" b="1" dirty="0"/>
            </a:br>
            <a:r>
              <a:rPr lang="en-US" sz="2800" b="1" dirty="0"/>
              <a:t>13.07.2023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FF37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1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Checkout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186675" cy="4206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Versiyonlar (Commit) Arası Geçiş Yapalım</a:t>
            </a:r>
          </a:p>
          <a:p>
            <a:pPr lvl="1"/>
            <a:r>
              <a:rPr lang="en-US" sz="2400" dirty="0"/>
              <a:t>git checkout &lt;commit_id&gt;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Alanlar Arası Geçiş Yapalım</a:t>
            </a:r>
          </a:p>
          <a:p>
            <a:pPr lvl="1"/>
            <a:r>
              <a:rPr lang="en-US" sz="2400" dirty="0"/>
              <a:t>git checkout -- &lt;dosya_adi&gt;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b="1" dirty="0"/>
              <a:t>Not:</a:t>
            </a:r>
            <a:r>
              <a:rPr lang="en-US" sz="2400" dirty="0"/>
              <a:t> git checkout komutunun 3 görevi vardır.</a:t>
            </a:r>
          </a:p>
          <a:p>
            <a:pPr lvl="2"/>
            <a:r>
              <a:rPr lang="en-US" sz="2000" dirty="0"/>
              <a:t>Versiyonlar arası geçiş</a:t>
            </a:r>
          </a:p>
          <a:p>
            <a:pPr lvl="2"/>
            <a:r>
              <a:rPr lang="en-US" sz="2000" dirty="0"/>
              <a:t>Alanlar arası geçiş</a:t>
            </a:r>
          </a:p>
          <a:p>
            <a:pPr lvl="2"/>
            <a:r>
              <a:rPr lang="en-US" sz="2000" b="1" dirty="0"/>
              <a:t>Branch konusunda değinilecek</a:t>
            </a:r>
          </a:p>
        </p:txBody>
      </p:sp>
      <p:pic>
        <p:nvPicPr>
          <p:cNvPr id="8196" name="Picture 4" descr="Rückgängigmachen von Änderungen in Git | Atlassian Git Tutorial">
            <a:extLst>
              <a:ext uri="{FF2B5EF4-FFF2-40B4-BE49-F238E27FC236}">
                <a16:creationId xmlns:a16="http://schemas.microsoft.com/office/drawing/2014/main" id="{93A9F82E-FD97-D91D-4863-FB676F78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090" y="2407985"/>
            <a:ext cx="5275910" cy="187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Git Reset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75534-5AFA-5D47-71CF-A7B3F722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260335" cy="4206383"/>
          </a:xfrm>
        </p:spPr>
        <p:txBody>
          <a:bodyPr>
            <a:normAutofit/>
          </a:bodyPr>
          <a:lstStyle/>
          <a:p>
            <a:r>
              <a:rPr lang="en-US" dirty="0"/>
              <a:t>Git reset komutu, geçmiş commitleri geri almak için kullanılır. </a:t>
            </a:r>
          </a:p>
          <a:p>
            <a:pPr lvl="1"/>
            <a:r>
              <a:rPr lang="en-US" b="1" dirty="0"/>
              <a:t>Hard reset: </a:t>
            </a:r>
            <a:r>
              <a:rPr lang="en-US" dirty="0"/>
              <a:t>Geri alınan değişiklikler kalıcı olarak silinir, bu nedenle dikkatli kullanılmalıdır.</a:t>
            </a:r>
            <a:endParaRPr lang="en-US" sz="2000" b="1" dirty="0"/>
          </a:p>
          <a:p>
            <a:pPr lvl="2"/>
            <a:r>
              <a:rPr lang="en-US" sz="2000" b="1" dirty="0"/>
              <a:t>git reset --hard &lt;commit_id&gt;</a:t>
            </a:r>
          </a:p>
          <a:p>
            <a:pPr lvl="1"/>
            <a:r>
              <a:rPr lang="en-US" b="1" dirty="0"/>
              <a:t>Soft reset: </a:t>
            </a:r>
            <a:r>
              <a:rPr lang="en-US" dirty="0"/>
              <a:t>Geri alınan değişiklikler geçici olarak bekleyen değişiklikler olarak işaretlenir.</a:t>
            </a:r>
          </a:p>
          <a:p>
            <a:pPr lvl="2"/>
            <a:r>
              <a:rPr lang="en-US" b="1" dirty="0"/>
              <a:t>git reset --soft &lt;commit_id&gt;</a:t>
            </a:r>
          </a:p>
          <a:p>
            <a:pPr lvl="2"/>
            <a:r>
              <a:rPr lang="en-US" b="1" dirty="0"/>
              <a:t>git restore --staged &lt;dosya-</a:t>
            </a:r>
            <a:r>
              <a:rPr lang="en-US" b="1" dirty="0" err="1"/>
              <a:t>adi</a:t>
            </a:r>
            <a:r>
              <a:rPr lang="en-US" b="1" dirty="0"/>
              <a:t>&gt;</a:t>
            </a:r>
          </a:p>
        </p:txBody>
      </p:sp>
      <p:pic>
        <p:nvPicPr>
          <p:cNvPr id="12290" name="Picture 2" descr="How to Undo the Last Commit. In this post I will show how I… | by Isabel  Costa | Code Like A Girl">
            <a:extLst>
              <a:ext uri="{FF2B5EF4-FFF2-40B4-BE49-F238E27FC236}">
                <a16:creationId xmlns:a16="http://schemas.microsoft.com/office/drawing/2014/main" id="{BE0C8B29-0128-06D5-418C-DC244512B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56" y="2679138"/>
            <a:ext cx="3997758" cy="149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25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Git Revert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75534-5AFA-5D47-71CF-A7B3F722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394447" cy="420638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Git revert komutu, belirli bir commit’ i geri alır, ancak geçmişi değiştirmez. Yeni bir geri alma commit’ i oluşturarak geri alınan değişiklikleri iptal eder. Bu yöntem, geçmişin bozulmasını önler ve geri alınan değişikliklerin takip edilmesini sağlar. </a:t>
            </a:r>
          </a:p>
          <a:p>
            <a:pPr lvl="1"/>
            <a:r>
              <a:rPr lang="en-US" b="1" dirty="0"/>
              <a:t>git revert &lt;commit_id&gt;</a:t>
            </a:r>
          </a:p>
          <a:p>
            <a:r>
              <a:rPr lang="en-US" sz="2800" dirty="0"/>
              <a:t>Belirli bir </a:t>
            </a:r>
            <a:r>
              <a:rPr lang="en-US" sz="2800" dirty="0" err="1"/>
              <a:t>commit'i</a:t>
            </a:r>
            <a:r>
              <a:rPr lang="en-US" sz="2800" dirty="0"/>
              <a:t> geri alır ve yeni bir geri alma </a:t>
            </a:r>
            <a:r>
              <a:rPr lang="en-US" sz="2800" dirty="0" err="1"/>
              <a:t>commit'i</a:t>
            </a:r>
            <a:r>
              <a:rPr lang="en-US" sz="2800" dirty="0"/>
              <a:t> oluşturur. İptal </a:t>
            </a:r>
            <a:r>
              <a:rPr lang="en-US" sz="2800" dirty="0" err="1"/>
              <a:t>edilen</a:t>
            </a:r>
            <a:r>
              <a:rPr lang="en-US" sz="2800" dirty="0"/>
              <a:t> değişiklikler yeni bir commit olarak geçmişe eklenir.</a:t>
            </a:r>
          </a:p>
        </p:txBody>
      </p:sp>
    </p:spTree>
    <p:extLst>
      <p:ext uri="{BB962C8B-B14F-4D97-AF65-F5344CB8AC3E}">
        <p14:creationId xmlns:p14="http://schemas.microsoft.com/office/powerpoint/2010/main" val="257227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Branch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186675" cy="42063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Yeni Bir Branch  Oluşturalım</a:t>
            </a:r>
          </a:p>
          <a:p>
            <a:pPr lvl="1"/>
            <a:r>
              <a:rPr lang="en-US" sz="2400" dirty="0"/>
              <a:t>git branch &lt; 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Mevcut Branch - &gt; Yeni Branch’ e Geçelim</a:t>
            </a:r>
          </a:p>
          <a:p>
            <a:pPr lvl="1"/>
            <a:r>
              <a:rPr lang="en-US" sz="2400" dirty="0"/>
              <a:t>git checkout &lt; 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Branch’ lerimizi  Listeleyelim</a:t>
            </a:r>
          </a:p>
          <a:p>
            <a:pPr lvl="1"/>
            <a:r>
              <a:rPr lang="en-US" sz="2400" dirty="0"/>
              <a:t>git branch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Yeni Branch’ imizi  </a:t>
            </a:r>
            <a:r>
              <a:rPr lang="en-US" sz="2700" dirty="0" err="1">
                <a:solidFill>
                  <a:srgbClr val="C00000"/>
                </a:solidFill>
              </a:rPr>
              <a:t>Silelim</a:t>
            </a:r>
            <a:endParaRPr lang="en-US" sz="27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git branch –d &lt; 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</a:rPr>
              <a:t># Eğer Uzak </a:t>
            </a:r>
            <a:r>
              <a:rPr lang="en-US" sz="2100" dirty="0" err="1">
                <a:solidFill>
                  <a:srgbClr val="C00000"/>
                </a:solidFill>
              </a:rPr>
              <a:t>Sunucunuza</a:t>
            </a:r>
            <a:r>
              <a:rPr lang="en-US" sz="2100" dirty="0">
                <a:solidFill>
                  <a:srgbClr val="C00000"/>
                </a:solidFill>
              </a:rPr>
              <a:t> Bağlı Branch’ leri Görmek İstiyorsanız</a:t>
            </a:r>
          </a:p>
          <a:p>
            <a:pPr lvl="1"/>
            <a:r>
              <a:rPr lang="en-US" sz="2400" dirty="0"/>
              <a:t>git branch -r</a:t>
            </a:r>
          </a:p>
          <a:p>
            <a:pPr lvl="1"/>
            <a:r>
              <a:rPr lang="en-US" sz="2400" b="1" dirty="0"/>
              <a:t>Not : </a:t>
            </a:r>
            <a:r>
              <a:rPr lang="en-US" sz="2400" dirty="0"/>
              <a:t>Bu komuta Github konusunda tekrar bakacağız.</a:t>
            </a:r>
          </a:p>
          <a:p>
            <a:pPr lvl="1"/>
            <a:endParaRPr lang="en-US" sz="2400" dirty="0"/>
          </a:p>
        </p:txBody>
      </p:sp>
      <p:pic>
        <p:nvPicPr>
          <p:cNvPr id="9220" name="Picture 4" descr="Git checkout remote branch: how it works and when to use | Snyk Blog | Snyk">
            <a:extLst>
              <a:ext uri="{FF2B5EF4-FFF2-40B4-BE49-F238E27FC236}">
                <a16:creationId xmlns:a16="http://schemas.microsoft.com/office/drawing/2014/main" id="{F0881DF9-A273-7E8A-D950-F03BF5DF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857" y="2707901"/>
            <a:ext cx="4661647" cy="144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09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Merge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930895" cy="420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Yeni Branch ile Ana Branch’ imizi Birleştirelim</a:t>
            </a:r>
          </a:p>
          <a:p>
            <a:pPr lvl="1"/>
            <a:r>
              <a:rPr lang="en-US" sz="2400" dirty="0"/>
              <a:t>git checkout main </a:t>
            </a:r>
          </a:p>
          <a:p>
            <a:pPr lvl="1"/>
            <a:r>
              <a:rPr lang="en-US" sz="2400" dirty="0"/>
              <a:t>git merge &lt; 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</p:txBody>
      </p:sp>
      <p:pic>
        <p:nvPicPr>
          <p:cNvPr id="9218" name="Picture 2" descr="Git Branches: List, Create, Switch to, Merge, Push, &amp; Delete">
            <a:extLst>
              <a:ext uri="{FF2B5EF4-FFF2-40B4-BE49-F238E27FC236}">
                <a16:creationId xmlns:a16="http://schemas.microsoft.com/office/drawing/2014/main" id="{9E8A2172-C26C-755D-9212-42E82A0D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72" y="2889444"/>
            <a:ext cx="4623794" cy="23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1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.gitignore Dosyası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987340" cy="420638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G</a:t>
            </a:r>
            <a:r>
              <a:rPr lang="en-TR" sz="4000" dirty="0"/>
              <a:t>it tarafından takip edilmesini istemediğiniz durumlarda kullanılır.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</a:rPr>
              <a:t># .gitignore Dosyasını Oluşturalım</a:t>
            </a:r>
          </a:p>
          <a:p>
            <a:pPr lvl="1"/>
            <a:r>
              <a:rPr lang="en-US" sz="3200" dirty="0"/>
              <a:t>cat &gt;&gt; .gitignore</a:t>
            </a:r>
          </a:p>
          <a:p>
            <a:pPr lvl="2"/>
            <a:r>
              <a:rPr lang="en-US" sz="2900" dirty="0" err="1"/>
              <a:t>new.txt</a:t>
            </a:r>
            <a:endParaRPr lang="en-US" sz="2900" dirty="0"/>
          </a:p>
          <a:p>
            <a:pPr lvl="2"/>
            <a:r>
              <a:rPr lang="en-US" sz="2900" dirty="0"/>
              <a:t>doc/*</a:t>
            </a:r>
          </a:p>
          <a:p>
            <a:pPr lvl="2"/>
            <a:r>
              <a:rPr lang="en-US" sz="2900" dirty="0"/>
              <a:t>*.txt</a:t>
            </a:r>
          </a:p>
          <a:p>
            <a:pPr lvl="2"/>
            <a:r>
              <a:rPr lang="en-US" sz="2900" dirty="0"/>
              <a:t>**.txt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</a:rPr>
              <a:t># Dosyayı Depoya Ekleyelim</a:t>
            </a:r>
          </a:p>
          <a:p>
            <a:pPr lvl="1"/>
            <a:r>
              <a:rPr lang="en-US" sz="3200" dirty="0"/>
              <a:t>g</a:t>
            </a:r>
            <a:r>
              <a:rPr lang="en-TR" sz="3200" dirty="0"/>
              <a:t>it add .</a:t>
            </a:r>
          </a:p>
          <a:p>
            <a:pPr lvl="1"/>
            <a:r>
              <a:rPr lang="en-US" sz="3200" dirty="0"/>
              <a:t>g</a:t>
            </a:r>
            <a:r>
              <a:rPr lang="en-TR" sz="3200" dirty="0"/>
              <a:t>it commit –m “update”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80C06B-00A9-2ABD-9266-EADAABFE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459" y="2159267"/>
            <a:ext cx="4742915" cy="320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7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2. Ders</a:t>
            </a:r>
            <a:br>
              <a:rPr lang="en-US" sz="2800" b="1" dirty="0"/>
            </a:br>
            <a:r>
              <a:rPr lang="en-US" sz="2800" b="1" dirty="0"/>
              <a:t>14.07.2023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88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Github Özellikleri</a:t>
            </a:r>
          </a:p>
          <a:p>
            <a:r>
              <a:rPr lang="tr-TR" sz="4000" dirty="0"/>
              <a:t>SSH </a:t>
            </a:r>
            <a:r>
              <a:rPr lang="tr-TR" sz="4000" dirty="0" err="1"/>
              <a:t>Key</a:t>
            </a:r>
            <a:r>
              <a:rPr lang="tr-TR" sz="4000" dirty="0"/>
              <a:t> &amp; </a:t>
            </a:r>
            <a:r>
              <a:rPr lang="tr-TR" sz="4000" dirty="0" err="1"/>
              <a:t>Token</a:t>
            </a:r>
            <a:r>
              <a:rPr lang="tr-TR" sz="4000" dirty="0"/>
              <a:t> Oluşturma</a:t>
            </a:r>
          </a:p>
          <a:p>
            <a:r>
              <a:rPr lang="tr-TR" sz="4000" dirty="0"/>
              <a:t>Github Proje Oluşturma</a:t>
            </a:r>
          </a:p>
          <a:p>
            <a:endParaRPr lang="en-TR" sz="4000" dirty="0"/>
          </a:p>
          <a:p>
            <a:r>
              <a:rPr lang="en-TR" sz="4000" dirty="0">
                <a:solidFill>
                  <a:srgbClr val="C00000"/>
                </a:solidFill>
              </a:rPr>
              <a:t>Kahoot</a:t>
            </a:r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4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Watch | Star | Fork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TR" sz="3200" b="1" dirty="0"/>
              <a:t>Watch</a:t>
            </a:r>
            <a:r>
              <a:rPr lang="en-TR" sz="3200" dirty="0"/>
              <a:t> : </a:t>
            </a:r>
            <a:r>
              <a:rPr lang="en-US" sz="3200" dirty="0"/>
              <a:t>Kullanıcının belirli bir repo veya organizasyonu </a:t>
            </a:r>
            <a:r>
              <a:rPr lang="en-US" sz="3200" b="1" dirty="0">
                <a:highlight>
                  <a:srgbClr val="FFFF00"/>
                </a:highlight>
              </a:rPr>
              <a:t>takip etmek</a:t>
            </a:r>
            <a:r>
              <a:rPr lang="en-US" sz="3200" b="1" dirty="0"/>
              <a:t> </a:t>
            </a:r>
            <a:r>
              <a:rPr lang="en-US" sz="3200" dirty="0"/>
              <a:t>için kullandığı bir özelliktir.</a:t>
            </a:r>
          </a:p>
          <a:p>
            <a:pPr algn="just"/>
            <a:r>
              <a:rPr lang="en-TR" sz="3200" b="1" dirty="0"/>
              <a:t>Star</a:t>
            </a:r>
            <a:r>
              <a:rPr lang="en-TR" sz="3200" dirty="0"/>
              <a:t> : </a:t>
            </a:r>
            <a:r>
              <a:rPr lang="en-US" sz="3200" dirty="0"/>
              <a:t>Kullanıcının beğendiği veya ilgi duyduğu bir repo’ yu </a:t>
            </a:r>
            <a:r>
              <a:rPr lang="en-US" sz="3200" b="1" dirty="0">
                <a:highlight>
                  <a:srgbClr val="00FF00"/>
                </a:highlight>
              </a:rPr>
              <a:t>işaretlemek</a:t>
            </a:r>
            <a:r>
              <a:rPr lang="en-US" sz="3200" dirty="0"/>
              <a:t> ve </a:t>
            </a:r>
            <a:r>
              <a:rPr lang="en-US" sz="3200" b="1" dirty="0">
                <a:highlight>
                  <a:srgbClr val="00FF00"/>
                </a:highlight>
              </a:rPr>
              <a:t>favorilerine eklemek</a:t>
            </a:r>
            <a:r>
              <a:rPr lang="en-US" sz="3200" dirty="0"/>
              <a:t> için kullandığı bir özelliktir.</a:t>
            </a:r>
            <a:endParaRPr lang="en-TR" sz="3200" dirty="0"/>
          </a:p>
          <a:p>
            <a:pPr algn="just"/>
            <a:r>
              <a:rPr lang="en-TR" sz="3200" b="1" dirty="0"/>
              <a:t>Fork</a:t>
            </a:r>
            <a:r>
              <a:rPr lang="en-TR" sz="3200" dirty="0"/>
              <a:t> : </a:t>
            </a:r>
            <a:r>
              <a:rPr lang="en-US" sz="3200" dirty="0"/>
              <a:t>Başka bir kullanıcının repo’ sunu kopyalayarak </a:t>
            </a:r>
            <a:r>
              <a:rPr lang="en-US" sz="3200" b="1" dirty="0">
                <a:highlight>
                  <a:srgbClr val="FFFF00"/>
                </a:highlight>
              </a:rPr>
              <a:t>kendi GitHub hesabına taşımak</a:t>
            </a:r>
            <a:r>
              <a:rPr lang="en-US" sz="3200" dirty="0"/>
              <a:t> ve bu kopya üzerinde bağımsız bir şekilde çalışmak için kullanılan bir işlemdir.</a:t>
            </a:r>
            <a:endParaRPr lang="en-TR" sz="3200" dirty="0"/>
          </a:p>
        </p:txBody>
      </p:sp>
      <p:pic>
        <p:nvPicPr>
          <p:cNvPr id="1026" name="Picture 2" descr="GitHub右上角Watch、Star和Fork详解- 知乎">
            <a:extLst>
              <a:ext uri="{FF2B5EF4-FFF2-40B4-BE49-F238E27FC236}">
                <a16:creationId xmlns:a16="http://schemas.microsoft.com/office/drawing/2014/main" id="{132A9A09-6729-D5C6-85A1-9C751976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1" y="2158999"/>
            <a:ext cx="4397374" cy="276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1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Issues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sz="3200" dirty="0"/>
              <a:t>Bir </a:t>
            </a:r>
            <a:r>
              <a:rPr lang="en-US" sz="3200" dirty="0"/>
              <a:t>projede karşılaşılan sorunları, hataları veya önerileri takip etmek ve yönetmek için kullanılan bir özelliktir. </a:t>
            </a:r>
          </a:p>
          <a:p>
            <a:pPr algn="just"/>
            <a:r>
              <a:rPr lang="en-US" sz="3200" dirty="0"/>
              <a:t>Kullanıcılar, projenin GitHub sayfasında issues bölümünden yeni bir issue açabilir, mevcut issue’ ları takip edebilir, yorumlar ekleyebilir ve issue’ ları kapatılana kadar ilerleyişini izleyebilir. </a:t>
            </a:r>
          </a:p>
          <a:p>
            <a:pPr algn="just"/>
            <a:r>
              <a:rPr lang="en-US" sz="3200" dirty="0"/>
              <a:t>Bu, proje ekibi ve katkıda bulunanlar arasında iletişimi kolaylaştırarak projenin geliştirilmesine katkıda bulunur.</a:t>
            </a:r>
            <a:endParaRPr lang="en-TR" sz="3200" dirty="0"/>
          </a:p>
        </p:txBody>
      </p:sp>
      <p:pic>
        <p:nvPicPr>
          <p:cNvPr id="2050" name="Picture 2" descr="Best Practices for Using GitHub Issues - Rewind">
            <a:extLst>
              <a:ext uri="{FF2B5EF4-FFF2-40B4-BE49-F238E27FC236}">
                <a16:creationId xmlns:a16="http://schemas.microsoft.com/office/drawing/2014/main" id="{FB98E1D2-143B-2D5B-69F2-FB2BF5E8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12" y="2228866"/>
            <a:ext cx="4329362" cy="339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1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772656" cy="4206383"/>
          </a:xfrm>
        </p:spPr>
        <p:txBody>
          <a:bodyPr>
            <a:normAutofit lnSpcReduction="10000"/>
          </a:bodyPr>
          <a:lstStyle/>
          <a:p>
            <a:r>
              <a:rPr lang="tr-TR" sz="4000" dirty="0"/>
              <a:t>Git nedir? </a:t>
            </a:r>
          </a:p>
          <a:p>
            <a:r>
              <a:rPr lang="tr-TR" sz="4000" dirty="0"/>
              <a:t>Git Kurulumu</a:t>
            </a:r>
          </a:p>
          <a:p>
            <a:r>
              <a:rPr lang="tr-TR" sz="4000" dirty="0"/>
              <a:t>Git Komutları</a:t>
            </a:r>
          </a:p>
          <a:p>
            <a:r>
              <a:rPr lang="tr-TR" sz="4000" dirty="0"/>
              <a:t>Github Hesap Açılışı</a:t>
            </a:r>
          </a:p>
          <a:p>
            <a:endParaRPr lang="en-TR" sz="4000" dirty="0"/>
          </a:p>
          <a:p>
            <a:r>
              <a:rPr lang="en-TR" sz="4000" dirty="0">
                <a:solidFill>
                  <a:srgbClr val="C00000"/>
                </a:solidFill>
              </a:rPr>
              <a:t>Kahoot</a:t>
            </a:r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/>
          <a:p>
            <a:r>
              <a:rPr lang="en-TR" b="1" dirty="0"/>
              <a:t>Github </a:t>
            </a:r>
            <a:r>
              <a:rPr lang="en-US" b="1" dirty="0"/>
              <a:t>SSH Key &amp; Token Oluşturma</a:t>
            </a:r>
            <a:endParaRPr lang="en-TR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7494650" cy="4206383"/>
          </a:xfrm>
        </p:spPr>
        <p:txBody>
          <a:bodyPr>
            <a:normAutofit fontScale="85000" lnSpcReduction="20000"/>
          </a:bodyPr>
          <a:lstStyle/>
          <a:p>
            <a:r>
              <a:rPr lang="tr-TR" sz="3200" dirty="0"/>
              <a:t>GitHub’ da SSH anahtar çifti oluşturarak, SSH protokolünü kullanarak GitHub’ a güvenli bir şekilde erişebilirsiniz</a:t>
            </a:r>
            <a:r>
              <a:rPr lang="en-US" sz="3200" dirty="0"/>
              <a:t>.</a:t>
            </a:r>
          </a:p>
          <a:p>
            <a:pPr lvl="1"/>
            <a:r>
              <a:rPr lang="en-US" sz="3000" dirty="0">
                <a:solidFill>
                  <a:srgbClr val="C00000"/>
                </a:solidFill>
              </a:rPr>
              <a:t>ssh-keygen</a:t>
            </a:r>
          </a:p>
          <a:p>
            <a:r>
              <a:rPr lang="en-US" sz="3200" dirty="0"/>
              <a:t>Örnek Token Kullanımı; komut satırında bir depoyu klonlamak için aşağıdaki komutu girersiniz git clone. Daha sonra kullanıcı adınızı ve şifrenizi girmeniz istenecektir. Parolanız istendiğinde, parola yerine kişisel erişim belirtecinizi girin.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git clone </a:t>
            </a:r>
            <a:r>
              <a:rPr lang="en-US" sz="24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https://github.com/USERNAME/REPO.git</a:t>
            </a:r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Username: </a:t>
            </a:r>
            <a:r>
              <a:rPr lang="en-US" sz="2400" dirty="0">
                <a:solidFill>
                  <a:srgbClr val="C00000"/>
                </a:solidFill>
              </a:rPr>
              <a:t>YOUR_USERNAME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Password: </a:t>
            </a:r>
            <a:r>
              <a:rPr lang="en-US" sz="2400" dirty="0">
                <a:solidFill>
                  <a:srgbClr val="C00000"/>
                </a:solidFill>
              </a:rPr>
              <a:t>YOUR_PERSONAL_ACCESS_TOKEN</a:t>
            </a:r>
          </a:p>
          <a:p>
            <a:endParaRPr lang="en-TR" sz="3200" dirty="0">
              <a:solidFill>
                <a:srgbClr val="C00000"/>
              </a:solidFill>
            </a:endParaRPr>
          </a:p>
        </p:txBody>
      </p:sp>
      <p:pic>
        <p:nvPicPr>
          <p:cNvPr id="7170" name="Picture 2" descr="Adding SSH Keys to Your GitHub Account - DEV Community">
            <a:extLst>
              <a:ext uri="{FF2B5EF4-FFF2-40B4-BE49-F238E27FC236}">
                <a16:creationId xmlns:a16="http://schemas.microsoft.com/office/drawing/2014/main" id="{5D40BDD7-6626-7B2E-4FCF-A48B878F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6" y="2982580"/>
            <a:ext cx="4103814" cy="172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183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Clone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70000" lnSpcReduction="20000"/>
          </a:bodyPr>
          <a:lstStyle/>
          <a:p>
            <a:r>
              <a:rPr lang="tr-TR" sz="3200" dirty="0"/>
              <a:t>GitHub’ dan </a:t>
            </a:r>
            <a:r>
              <a:rPr lang="tr-TR" sz="3200" b="1" dirty="0">
                <a:highlight>
                  <a:srgbClr val="FFFF00"/>
                </a:highlight>
              </a:rPr>
              <a:t>git clone</a:t>
            </a:r>
            <a:r>
              <a:rPr lang="tr-TR" sz="3200" dirty="0"/>
              <a:t> komutunu kullanarak bir repo’ yu kopyalamak, o repo’ nun tam bir kopyasını lokal bilgisayarınıza indirmenizi sağlar.</a:t>
            </a:r>
          </a:p>
          <a:p>
            <a:pPr lvl="1"/>
            <a:r>
              <a:rPr lang="tr-TR" sz="3000" dirty="0"/>
              <a:t>GitHub’ da tarayıcınızı açın ve repo’ nun sayfasına gidin.</a:t>
            </a:r>
          </a:p>
          <a:p>
            <a:pPr lvl="1"/>
            <a:r>
              <a:rPr lang="tr-TR" sz="3200" dirty="0"/>
              <a:t>Sayfanın sağ üst köşesinde yeşil bir "Code" düğmesi göreceksiniz. Üzerine tıklayın.</a:t>
            </a:r>
          </a:p>
          <a:p>
            <a:pPr lvl="1"/>
            <a:r>
              <a:rPr lang="tr-TR" sz="3200" dirty="0"/>
              <a:t>Açılan menüden HTTPS veya SSH seçeneklerinden birini seçin. Genellikle başlangıç için HTTPS seçeneği daha uygun olabilir. URL'yi kopyalamak için "Copy" düğmesini tıklayın.</a:t>
            </a:r>
          </a:p>
          <a:p>
            <a:pPr lvl="1"/>
            <a:r>
              <a:rPr lang="tr-TR" sz="3200" dirty="0"/>
              <a:t>Terminali veya Git Bash’ i açın ve gitmek istediğiniz klasörü açın.</a:t>
            </a:r>
          </a:p>
          <a:p>
            <a:pPr lvl="2"/>
            <a:r>
              <a:rPr lang="tr-TR" sz="2600" dirty="0">
                <a:solidFill>
                  <a:srgbClr val="C00000"/>
                </a:solidFill>
              </a:rPr>
              <a:t>git clone &lt;git_url&gt; </a:t>
            </a:r>
            <a:endParaRPr lang="en-TR" sz="2600" dirty="0">
              <a:solidFill>
                <a:srgbClr val="C00000"/>
              </a:solidFill>
            </a:endParaRPr>
          </a:p>
        </p:txBody>
      </p:sp>
      <p:pic>
        <p:nvPicPr>
          <p:cNvPr id="4098" name="Picture 2" descr="How to Install Git and Clone a GitHub Repository | Linode Docs">
            <a:extLst>
              <a:ext uri="{FF2B5EF4-FFF2-40B4-BE49-F238E27FC236}">
                <a16:creationId xmlns:a16="http://schemas.microsoft.com/office/drawing/2014/main" id="{9ADEDB4C-A110-9E8D-6FD5-9A4149C1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17" y="2196052"/>
            <a:ext cx="4643963" cy="246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3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Pull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77500" lnSpcReduction="20000"/>
          </a:bodyPr>
          <a:lstStyle/>
          <a:p>
            <a:r>
              <a:rPr lang="tr-TR" sz="3200" dirty="0"/>
              <a:t>GitHub’ da </a:t>
            </a:r>
            <a:r>
              <a:rPr lang="tr-TR" sz="3200" b="1" dirty="0">
                <a:highlight>
                  <a:srgbClr val="FFFF00"/>
                </a:highlight>
              </a:rPr>
              <a:t>git pull</a:t>
            </a:r>
            <a:r>
              <a:rPr lang="tr-TR" sz="3200" dirty="0"/>
              <a:t> komutunu kullanarak, lokalde bulunan bir repo ile GitHub’ daki uzak repo arasındaki değişiklikleri senkronize edebilirsiniz. Bu işlem, GitHub’ daki güncellemeleri lokaldeki çalışma kopyanıza entegre etmenizi sağlar. </a:t>
            </a:r>
          </a:p>
          <a:p>
            <a:pPr lvl="1"/>
            <a:r>
              <a:rPr lang="en-US" sz="3000" dirty="0">
                <a:solidFill>
                  <a:srgbClr val="C00000"/>
                </a:solidFill>
              </a:rPr>
              <a:t>git pull</a:t>
            </a:r>
          </a:p>
          <a:p>
            <a:r>
              <a:rPr lang="en-US" sz="3200" dirty="0"/>
              <a:t>Bu komut, lokaldeki çalışma kopyanızı GitHub’ daki uzak repo ile senkronize eder. Eğer uzak repo ile local repo arasında farklılıklar varsa, git pull komutu bu farklılıkları birleştirir veya günceller.</a:t>
            </a:r>
          </a:p>
          <a:p>
            <a:pPr lvl="1"/>
            <a:endParaRPr lang="en-TR" sz="3000" dirty="0"/>
          </a:p>
        </p:txBody>
      </p:sp>
      <p:pic>
        <p:nvPicPr>
          <p:cNvPr id="5122" name="Picture 2" descr="How to do Git push pull requests - YouTube">
            <a:extLst>
              <a:ext uri="{FF2B5EF4-FFF2-40B4-BE49-F238E27FC236}">
                <a16:creationId xmlns:a16="http://schemas.microsoft.com/office/drawing/2014/main" id="{AAE8EE21-3B31-B801-1E36-B6C801EA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00" y="2400053"/>
            <a:ext cx="4547038" cy="255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04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Push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956293" cy="4206383"/>
          </a:xfrm>
        </p:spPr>
        <p:txBody>
          <a:bodyPr>
            <a:normAutofit/>
          </a:bodyPr>
          <a:lstStyle/>
          <a:p>
            <a:pPr algn="just"/>
            <a:r>
              <a:rPr lang="tr-TR" sz="3200" dirty="0"/>
              <a:t>Lokaldeki değişiklikleri GitHub veya başka bir uzak repo üzerine yükleyebilirsiniz. Bu işlem, yerelde yaptığınız commit’ leri uzak repo ile paylaşmanızı sağlar.</a:t>
            </a:r>
          </a:p>
          <a:p>
            <a:pPr lvl="1" algn="just"/>
            <a:r>
              <a:rPr lang="en-US" sz="3000" b="1" dirty="0">
                <a:solidFill>
                  <a:srgbClr val="C00000"/>
                </a:solidFill>
              </a:rPr>
              <a:t>git push</a:t>
            </a:r>
          </a:p>
          <a:p>
            <a:pPr lvl="1" algn="just"/>
            <a:endParaRPr lang="en-TR" sz="3000" dirty="0"/>
          </a:p>
        </p:txBody>
      </p:sp>
      <p:pic>
        <p:nvPicPr>
          <p:cNvPr id="6146" name="Picture 2" descr="Git Push - javatpoint">
            <a:extLst>
              <a:ext uri="{FF2B5EF4-FFF2-40B4-BE49-F238E27FC236}">
                <a16:creationId xmlns:a16="http://schemas.microsoft.com/office/drawing/2014/main" id="{2E95B5C1-7E5E-3F26-6D90-6D0016471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11" y="3614491"/>
            <a:ext cx="4424633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84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Proje Oluşturma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7780399" cy="420638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tr-TR" sz="4000" dirty="0"/>
              <a:t>Github web sitesinden hesabınızı oluşturduktan sonra ilk Repository oluşturarak local oturumunuz ile entegre edebilirsiniz</a:t>
            </a:r>
            <a:r>
              <a:rPr lang="en-TR" sz="4000" dirty="0"/>
              <a:t>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</a:rPr>
              <a:t># Local ile Github Repo İlişkilendirme</a:t>
            </a:r>
          </a:p>
          <a:p>
            <a:pPr lvl="1"/>
            <a:r>
              <a:rPr lang="en-US" sz="2300" dirty="0"/>
              <a:t>echo "# a" &gt;&gt; README.md</a:t>
            </a:r>
          </a:p>
          <a:p>
            <a:pPr lvl="1"/>
            <a:r>
              <a:rPr lang="en-US" sz="2300" dirty="0"/>
              <a:t>git init</a:t>
            </a:r>
          </a:p>
          <a:p>
            <a:pPr lvl="1"/>
            <a:r>
              <a:rPr lang="en-US" sz="2300" dirty="0"/>
              <a:t>git add README.md</a:t>
            </a:r>
          </a:p>
          <a:p>
            <a:pPr lvl="1"/>
            <a:r>
              <a:rPr lang="en-US" sz="2300" dirty="0"/>
              <a:t>git commit -m "first commit"</a:t>
            </a:r>
          </a:p>
          <a:p>
            <a:pPr lvl="1"/>
            <a:r>
              <a:rPr lang="en-US" sz="2300" dirty="0"/>
              <a:t>git branch -M main</a:t>
            </a:r>
          </a:p>
          <a:p>
            <a:pPr lvl="1"/>
            <a:r>
              <a:rPr lang="en-US" sz="2300" dirty="0"/>
              <a:t>git remote add origin https://github.com/&lt;username&gt;/&lt;repo_name&gt;.git</a:t>
            </a:r>
          </a:p>
          <a:p>
            <a:pPr lvl="1"/>
            <a:r>
              <a:rPr lang="en-US" sz="2300" dirty="0"/>
              <a:t>git push -u origin main</a:t>
            </a:r>
            <a:endParaRPr lang="en-TR" sz="2300" dirty="0"/>
          </a:p>
        </p:txBody>
      </p:sp>
      <p:pic>
        <p:nvPicPr>
          <p:cNvPr id="3074" name="Picture 2" descr="Git - Maintaining a Project">
            <a:extLst>
              <a:ext uri="{FF2B5EF4-FFF2-40B4-BE49-F238E27FC236}">
                <a16:creationId xmlns:a16="http://schemas.microsoft.com/office/drawing/2014/main" id="{FE6ACB6E-40A6-E348-61CA-26982FCB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475" y="2684630"/>
            <a:ext cx="3975420" cy="24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6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3. Ders</a:t>
            </a:r>
            <a:br>
              <a:rPr lang="en-US" sz="2800" b="1" dirty="0"/>
            </a:br>
            <a:r>
              <a:rPr lang="en-US" sz="2800" b="1" dirty="0"/>
              <a:t>15.07.2023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2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Github Desktop Kurulum</a:t>
            </a:r>
          </a:p>
          <a:p>
            <a:r>
              <a:rPr lang="tr-TR" sz="4000" dirty="0"/>
              <a:t>Github </a:t>
            </a:r>
            <a:r>
              <a:rPr lang="tr-TR" sz="4000" dirty="0" err="1"/>
              <a:t>Readme.md</a:t>
            </a:r>
            <a:r>
              <a:rPr lang="tr-TR" sz="4000" dirty="0"/>
              <a:t> Oluşturma</a:t>
            </a:r>
          </a:p>
          <a:p>
            <a:r>
              <a:rPr lang="tr-TR" sz="4000" dirty="0"/>
              <a:t>Tüm Ders Depoları Oluşturma</a:t>
            </a:r>
          </a:p>
          <a:p>
            <a:r>
              <a:rPr lang="tr-TR" sz="4000" dirty="0"/>
              <a:t>Yararlı Linkler</a:t>
            </a:r>
          </a:p>
          <a:p>
            <a:r>
              <a:rPr lang="tr-TR" sz="4000" dirty="0" err="1"/>
              <a:t>GitLab</a:t>
            </a:r>
            <a:r>
              <a:rPr lang="tr-TR" sz="4000" dirty="0"/>
              <a:t> ve </a:t>
            </a:r>
            <a:r>
              <a:rPr lang="tr-TR" sz="4000" dirty="0" err="1"/>
              <a:t>Bitbucket</a:t>
            </a:r>
            <a:r>
              <a:rPr lang="tr-TR" sz="4000" dirty="0"/>
              <a:t> </a:t>
            </a:r>
            <a:endParaRPr lang="en-TR" sz="4000" dirty="0"/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7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Github Desktop Kurulumu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8280B46-2E3B-CD5E-BE78-B8DA5334B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R"/>
          </a:p>
        </p:txBody>
      </p:sp>
      <p:pic>
        <p:nvPicPr>
          <p:cNvPr id="3084" name="Picture 12" descr="Jual Logo Apple untuk Macbook - 3M Clear Matte - Jakarta Barat -  Warungkomplit | Tokopedia">
            <a:extLst>
              <a:ext uri="{FF2B5EF4-FFF2-40B4-BE49-F238E27FC236}">
                <a16:creationId xmlns:a16="http://schemas.microsoft.com/office/drawing/2014/main" id="{497C0734-5E5D-8A6B-973B-B29828F1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43" y="1135154"/>
            <a:ext cx="1739714" cy="173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FE57CFA2-CB30-CC3E-1B59-27D2846F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32" y="1370963"/>
            <a:ext cx="1621026" cy="16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ADBFB7-3E23-29E9-F6AA-902B5705C408}"/>
              </a:ext>
            </a:extLst>
          </p:cNvPr>
          <p:cNvSpPr txBox="1"/>
          <p:nvPr/>
        </p:nvSpPr>
        <p:spPr>
          <a:xfrm>
            <a:off x="2647041" y="2684214"/>
            <a:ext cx="6897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Kurulum Linki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https://desktop.github.com/</a:t>
            </a:r>
            <a:endParaRPr lang="en-TR" sz="4400" b="1" dirty="0">
              <a:solidFill>
                <a:schemeClr val="tx2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91F425D-B901-2E39-B4C7-3DF6745F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75" y="4056865"/>
            <a:ext cx="2134850" cy="21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37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Github Readme.md Dosyası Oluşturma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663EE-7C19-8F0C-77D7-860D6515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89" y="2275463"/>
            <a:ext cx="4797422" cy="3612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26375-159F-ECAB-C09F-F835A009342B}"/>
              </a:ext>
            </a:extLst>
          </p:cNvPr>
          <p:cNvSpPr txBox="1"/>
          <p:nvPr/>
        </p:nvSpPr>
        <p:spPr>
          <a:xfrm>
            <a:off x="4107592" y="1690688"/>
            <a:ext cx="368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C00000"/>
                </a:solidFill>
              </a:rPr>
              <a:t>Readme Generator</a:t>
            </a:r>
          </a:p>
        </p:txBody>
      </p:sp>
    </p:spTree>
    <p:extLst>
      <p:ext uri="{BB962C8B-B14F-4D97-AF65-F5344CB8AC3E}">
        <p14:creationId xmlns:p14="http://schemas.microsoft.com/office/powerpoint/2010/main" val="237697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Yararlı Linkler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C00000"/>
                </a:solidFill>
              </a:rPr>
              <a:t>Github.com -&gt; Github.dev</a:t>
            </a:r>
          </a:p>
          <a:p>
            <a:r>
              <a:rPr lang="tr-TR" sz="4000" dirty="0">
                <a:solidFill>
                  <a:srgbClr val="C00000"/>
                </a:solidFill>
              </a:rPr>
              <a:t>Arama çubuğuna </a:t>
            </a:r>
            <a:br>
              <a:rPr lang="tr-TR" sz="4000" dirty="0">
                <a:solidFill>
                  <a:srgbClr val="C00000"/>
                </a:solidFill>
              </a:rPr>
            </a:br>
            <a:r>
              <a:rPr lang="tr-TR" sz="4000" dirty="0">
                <a:solidFill>
                  <a:srgbClr val="C00000"/>
                </a:solidFill>
              </a:rPr>
              <a:t>awesome-cybersecurity | awesome-devops</a:t>
            </a:r>
            <a:endParaRPr lang="en-TR" sz="4000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4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nedir?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408925" cy="42063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4000" dirty="0"/>
              <a:t>Git, değişiklikleri kaydeden bir "</a:t>
            </a:r>
            <a:r>
              <a:rPr lang="en-US" sz="4000" b="1" dirty="0">
                <a:highlight>
                  <a:srgbClr val="FFFF00"/>
                </a:highlight>
              </a:rPr>
              <a:t>sürüm kontrol sistemi</a:t>
            </a:r>
            <a:r>
              <a:rPr lang="en-US" sz="4000" dirty="0"/>
              <a:t>” dir.</a:t>
            </a:r>
          </a:p>
          <a:p>
            <a:pPr algn="just"/>
            <a:r>
              <a:rPr lang="en-US" sz="4000" dirty="0"/>
              <a:t>Git, dağıtık bir yapıya sahiptir. Bu, her kullanıcının kendi </a:t>
            </a:r>
            <a:r>
              <a:rPr lang="en-US" sz="4000" dirty="0">
                <a:highlight>
                  <a:srgbClr val="00FF00"/>
                </a:highlight>
              </a:rPr>
              <a:t>yerel kopyasının </a:t>
            </a:r>
            <a:r>
              <a:rPr lang="en-US" sz="4000" dirty="0"/>
              <a:t>olduğu anlamına gelir. Bu şekilde, </a:t>
            </a:r>
            <a:r>
              <a:rPr lang="en-US" sz="4000" b="1" dirty="0">
                <a:highlight>
                  <a:srgbClr val="FFFF00"/>
                </a:highlight>
              </a:rPr>
              <a:t>çevrimdışı</a:t>
            </a:r>
            <a:r>
              <a:rPr lang="en-US" sz="4000" dirty="0"/>
              <a:t> çalışabilirsiniz ve değişiklikleri yerel olarak kaydedebilirsiniz.</a:t>
            </a:r>
            <a:endParaRPr lang="en-TR" sz="4000" dirty="0"/>
          </a:p>
        </p:txBody>
      </p:sp>
      <p:pic>
        <p:nvPicPr>
          <p:cNvPr id="2050" name="Picture 2" descr="Git Nedir? Git Neden Kullanılmalı? | Webmaster.Kitchen">
            <a:extLst>
              <a:ext uri="{FF2B5EF4-FFF2-40B4-BE49-F238E27FC236}">
                <a16:creationId xmlns:a16="http://schemas.microsoft.com/office/drawing/2014/main" id="{F66C6A81-B814-96F2-A45F-6932488AA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2471282"/>
            <a:ext cx="3988435" cy="191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91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Other Version Control Systems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pic>
        <p:nvPicPr>
          <p:cNvPr id="5122" name="Picture 2" descr="Press kit | GitLab">
            <a:extLst>
              <a:ext uri="{FF2B5EF4-FFF2-40B4-BE49-F238E27FC236}">
                <a16:creationId xmlns:a16="http://schemas.microsoft.com/office/drawing/2014/main" id="{CFDB47D3-42FB-5C49-F4F1-AA2B862FD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76" y="1988070"/>
            <a:ext cx="3917283" cy="8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wnload Bitbucket Logo in SVG Vector or PNG File Format ...">
            <a:extLst>
              <a:ext uri="{FF2B5EF4-FFF2-40B4-BE49-F238E27FC236}">
                <a16:creationId xmlns:a16="http://schemas.microsoft.com/office/drawing/2014/main" id="{829E67F4-7F80-8B9C-5528-5E2D2B81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41" y="2165858"/>
            <a:ext cx="62103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1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nedir?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199375" cy="420638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4000" dirty="0">
                <a:solidFill>
                  <a:srgbClr val="C00000"/>
                </a:solidFill>
              </a:rPr>
              <a:t>Git, komut satırı üzerinden çalışır. </a:t>
            </a:r>
          </a:p>
          <a:p>
            <a:pPr lvl="1" algn="just"/>
            <a:r>
              <a:rPr lang="en-US" sz="4000" dirty="0"/>
              <a:t>Temel komutlar ve kısayollar öğrenildikten sonra, projelerinizin sürüm kontrolünü etkili bir şekilde git depolarınız(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repository || repo</a:t>
            </a:r>
            <a:r>
              <a:rPr lang="en-US" sz="4000" dirty="0"/>
              <a:t>) olarak yönetebilirsiniz. </a:t>
            </a:r>
          </a:p>
          <a:p>
            <a:pPr lvl="1" algn="just"/>
            <a:endParaRPr lang="en-US" sz="3800" dirty="0"/>
          </a:p>
          <a:p>
            <a:pPr algn="just"/>
            <a:r>
              <a:rPr lang="en-US" sz="4000" dirty="0">
                <a:solidFill>
                  <a:srgbClr val="C00000"/>
                </a:solidFill>
              </a:rPr>
              <a:t>Git, proje dosyalarınızın farklı sürümlerini ve değişikliklerini dallar (</a:t>
            </a:r>
            <a:r>
              <a:rPr lang="en-US" sz="4000" b="1" dirty="0">
                <a:solidFill>
                  <a:schemeClr val="bg1"/>
                </a:solidFill>
                <a:highlight>
                  <a:srgbClr val="FF00FF"/>
                </a:highlight>
              </a:rPr>
              <a:t>branch</a:t>
            </a:r>
            <a:r>
              <a:rPr lang="en-US" sz="4000" dirty="0">
                <a:solidFill>
                  <a:srgbClr val="C00000"/>
                </a:solidFill>
              </a:rPr>
              <a:t>) yönetebilirsiniz. </a:t>
            </a:r>
          </a:p>
          <a:p>
            <a:pPr lvl="1" algn="just"/>
            <a:r>
              <a:rPr lang="en-US" sz="3700" dirty="0"/>
              <a:t>Her değişiklik bir "</a:t>
            </a:r>
            <a:r>
              <a:rPr lang="en-US" sz="3700" b="1" dirty="0">
                <a:highlight>
                  <a:srgbClr val="00FF00"/>
                </a:highlight>
              </a:rPr>
              <a:t>commit</a:t>
            </a:r>
            <a:r>
              <a:rPr lang="en-US" sz="3700" dirty="0"/>
              <a:t>" olarak adlandırılır ve benzersiz bir kimlik (</a:t>
            </a:r>
            <a:r>
              <a:rPr lang="en-US" sz="3700" b="1" dirty="0">
                <a:highlight>
                  <a:srgbClr val="FFFF00"/>
                </a:highlight>
              </a:rPr>
              <a:t>hash</a:t>
            </a:r>
            <a:r>
              <a:rPr lang="en-US" sz="3700" dirty="0"/>
              <a:t>) ile tanımlanır.</a:t>
            </a:r>
          </a:p>
          <a:p>
            <a:pPr algn="just"/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028" name="Picture 4" descr="What is Git: Features, Command and Workflow in Git [Updated]">
            <a:extLst>
              <a:ext uri="{FF2B5EF4-FFF2-40B4-BE49-F238E27FC236}">
                <a16:creationId xmlns:a16="http://schemas.microsoft.com/office/drawing/2014/main" id="{FEE4CEA1-4219-7C77-EB29-49201451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02" y="2305049"/>
            <a:ext cx="3752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82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Kurulumu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8280B46-2E3B-CD5E-BE78-B8DA5334B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R"/>
          </a:p>
        </p:txBody>
      </p:sp>
      <p:pic>
        <p:nvPicPr>
          <p:cNvPr id="3084" name="Picture 12" descr="Jual Logo Apple untuk Macbook - 3M Clear Matte - Jakarta Barat -  Warungkomplit | Tokopedia">
            <a:extLst>
              <a:ext uri="{FF2B5EF4-FFF2-40B4-BE49-F238E27FC236}">
                <a16:creationId xmlns:a16="http://schemas.microsoft.com/office/drawing/2014/main" id="{497C0734-5E5D-8A6B-973B-B29828F1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43" y="1135154"/>
            <a:ext cx="1947160" cy="194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FE57CFA2-CB30-CC3E-1B59-27D2846F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31" y="1370962"/>
            <a:ext cx="1814319" cy="181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ADBFB7-3E23-29E9-F6AA-902B5705C408}"/>
              </a:ext>
            </a:extLst>
          </p:cNvPr>
          <p:cNvSpPr txBox="1"/>
          <p:nvPr/>
        </p:nvSpPr>
        <p:spPr>
          <a:xfrm>
            <a:off x="3752778" y="2840196"/>
            <a:ext cx="49912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Kurulum Linki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https://git-scm.com/</a:t>
            </a:r>
            <a:endParaRPr lang="en-TR" sz="4400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E1A92-32DF-7FD2-23D9-789A96470225}"/>
              </a:ext>
            </a:extLst>
          </p:cNvPr>
          <p:cNvSpPr txBox="1"/>
          <p:nvPr/>
        </p:nvSpPr>
        <p:spPr>
          <a:xfrm>
            <a:off x="2017370" y="4705221"/>
            <a:ext cx="84620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Terminalde Kurulum Sonrası Kontrol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git --version || git -v</a:t>
            </a:r>
            <a:endParaRPr lang="en-TR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0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Config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122269" cy="4206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Kullanıcı Adı ve E-Posta Adresi Yapılandırma </a:t>
            </a:r>
          </a:p>
          <a:p>
            <a:pPr lvl="1"/>
            <a:r>
              <a:rPr lang="en-US" sz="2400" dirty="0"/>
              <a:t>git config --global user.name "John Doe"</a:t>
            </a:r>
          </a:p>
          <a:p>
            <a:pPr lvl="1"/>
            <a:r>
              <a:rPr lang="en-US" sz="2400" dirty="0"/>
              <a:t>git config --global user.email "john.doe@example.com"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accent4">
                    <a:lumMod val="50000"/>
                  </a:schemeClr>
                </a:solidFill>
              </a:rPr>
              <a:t># Kontrol etmek için komutları değersiz olarak yazınız.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Editör Ayarını Yapılandırma (isteği bağlı)</a:t>
            </a:r>
          </a:p>
          <a:p>
            <a:pPr lvl="1"/>
            <a:r>
              <a:rPr lang="en-US" sz="2400" dirty="0"/>
              <a:t>git config --global core.editor "nano”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Renkli Çıktıları Etkinleştirme </a:t>
            </a:r>
          </a:p>
          <a:p>
            <a:pPr lvl="1"/>
            <a:r>
              <a:rPr lang="en-US" sz="2400" dirty="0"/>
              <a:t>git config --global color.ui true</a:t>
            </a:r>
          </a:p>
        </p:txBody>
      </p:sp>
      <p:pic>
        <p:nvPicPr>
          <p:cNvPr id="4098" name="Picture 2" descr="Git Config">
            <a:extLst>
              <a:ext uri="{FF2B5EF4-FFF2-40B4-BE49-F238E27FC236}">
                <a16:creationId xmlns:a16="http://schemas.microsoft.com/office/drawing/2014/main" id="{83E5E8E6-47BE-EB7E-341C-EA85E4D1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894" y="2437473"/>
            <a:ext cx="3228481" cy="29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7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Çalışma Yapısı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 Versiyon Kontrol Sistemi. Düşünün bir yazılım takımınız var ve… | by  Yusuf Çakal | Kodcular | Medium">
            <a:extLst>
              <a:ext uri="{FF2B5EF4-FFF2-40B4-BE49-F238E27FC236}">
                <a16:creationId xmlns:a16="http://schemas.microsoft.com/office/drawing/2014/main" id="{4A69B5C8-A44C-DBED-36F5-1F1FF219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31" y="1877504"/>
            <a:ext cx="4902137" cy="409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5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Proje Oluşturma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122269" cy="42063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  <a:p>
            <a:pPr lvl="1"/>
            <a:endParaRPr lang="en-US" sz="2400" dirty="0"/>
          </a:p>
        </p:txBody>
      </p:sp>
      <p:pic>
        <p:nvPicPr>
          <p:cNvPr id="6146" name="Picture 2" descr="Git — commands you need to git going! | by Dave O'Dea | Medium">
            <a:extLst>
              <a:ext uri="{FF2B5EF4-FFF2-40B4-BE49-F238E27FC236}">
                <a16:creationId xmlns:a16="http://schemas.microsoft.com/office/drawing/2014/main" id="{9AEF0889-AA3D-8AC0-8610-68864DDE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241" y="1839910"/>
            <a:ext cx="5742134" cy="33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Diff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186675" cy="420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Çalışma alanındaki tüm değişiklikleri görelim</a:t>
            </a:r>
          </a:p>
          <a:p>
            <a:pPr lvl="1"/>
            <a:r>
              <a:rPr lang="en-US" sz="2400" dirty="0"/>
              <a:t>git diff</a:t>
            </a:r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İzlemeye eklenmiş (staged) değişiklikleri görelim</a:t>
            </a:r>
          </a:p>
          <a:p>
            <a:pPr lvl="1"/>
            <a:r>
              <a:rPr lang="en-US" sz="2400" dirty="0"/>
              <a:t>git diff --cached</a:t>
            </a:r>
            <a:endParaRPr lang="en-US" sz="27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# Belirli bir commit ile çalışma alanındaki değişiklikleri karşılaştıralım</a:t>
            </a:r>
          </a:p>
          <a:p>
            <a:pPr lvl="1"/>
            <a:r>
              <a:rPr lang="en-US" sz="2400" dirty="0"/>
              <a:t>git diff &lt;commit_id&gt;</a:t>
            </a:r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İki farklı commiti karşılaştıralım</a:t>
            </a:r>
          </a:p>
          <a:p>
            <a:pPr lvl="1"/>
            <a:r>
              <a:rPr lang="en-US" sz="2000" dirty="0"/>
              <a:t>git diff &lt;branch_or_commit_1&gt;  &lt;branch_or_commit_2&gt;</a:t>
            </a:r>
          </a:p>
        </p:txBody>
      </p:sp>
      <p:pic>
        <p:nvPicPr>
          <p:cNvPr id="7170" name="Picture 2" descr="Git diff - GeeksforGeeks">
            <a:extLst>
              <a:ext uri="{FF2B5EF4-FFF2-40B4-BE49-F238E27FC236}">
                <a16:creationId xmlns:a16="http://schemas.microsoft.com/office/drawing/2014/main" id="{172EA7FC-3E65-2813-8212-8C3D9DB4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2317143"/>
            <a:ext cx="4447428" cy="22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Facet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{5920BD56-290E-2745-8BDA-334E6347C1C8}tf10001060</Template>
  <TotalTime>1635</TotalTime>
  <Words>1811</Words>
  <Application>Microsoft Macintosh PowerPoint</Application>
  <PresentationFormat>Widescreen</PresentationFormat>
  <Paragraphs>288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Dante</vt:lpstr>
      <vt:lpstr>Dante (Headings)2</vt:lpstr>
      <vt:lpstr>Helvetica Neue Medium</vt:lpstr>
      <vt:lpstr>Wingdings 2</vt:lpstr>
      <vt:lpstr>OffsetVTI</vt:lpstr>
      <vt:lpstr>Git Github</vt:lpstr>
      <vt:lpstr>Bugün ne yapıyoruz?</vt:lpstr>
      <vt:lpstr>Git nedir?</vt:lpstr>
      <vt:lpstr>Git nedir?</vt:lpstr>
      <vt:lpstr>Git Kurulumu</vt:lpstr>
      <vt:lpstr>Git Config</vt:lpstr>
      <vt:lpstr>Git Çalışma Yapısı</vt:lpstr>
      <vt:lpstr>Git Proje Oluşturma</vt:lpstr>
      <vt:lpstr>Git Diff</vt:lpstr>
      <vt:lpstr>Git Checkout</vt:lpstr>
      <vt:lpstr>Git Reset</vt:lpstr>
      <vt:lpstr>Git Revert</vt:lpstr>
      <vt:lpstr>Git Branch</vt:lpstr>
      <vt:lpstr>Git Merge</vt:lpstr>
      <vt:lpstr>.gitignore Dosyası</vt:lpstr>
      <vt:lpstr>Git Github</vt:lpstr>
      <vt:lpstr>Bugün ne yapıyoruz?</vt:lpstr>
      <vt:lpstr>Github Watch | Star | Fork</vt:lpstr>
      <vt:lpstr>Github Issues</vt:lpstr>
      <vt:lpstr>Github SSH Key &amp; Token Oluşturma</vt:lpstr>
      <vt:lpstr>Github Clone</vt:lpstr>
      <vt:lpstr>Github Pull</vt:lpstr>
      <vt:lpstr>Github Push</vt:lpstr>
      <vt:lpstr>Github Proje Oluşturma</vt:lpstr>
      <vt:lpstr>Git Github</vt:lpstr>
      <vt:lpstr>Bugün ne yapıyoruz?</vt:lpstr>
      <vt:lpstr>Github Desktop Kurulumu</vt:lpstr>
      <vt:lpstr>Github Readme.md Dosyası Oluşturma</vt:lpstr>
      <vt:lpstr>Github Yararlı Linkler</vt:lpstr>
      <vt:lpstr>Other Version Control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Software  Development Life  Cycle</dc:title>
  <dc:creator>Mehmet Sungur</dc:creator>
  <cp:lastModifiedBy>Mehmet Sungur</cp:lastModifiedBy>
  <cp:revision>90</cp:revision>
  <dcterms:created xsi:type="dcterms:W3CDTF">2023-07-02T12:48:45Z</dcterms:created>
  <dcterms:modified xsi:type="dcterms:W3CDTF">2023-07-05T13:12:33Z</dcterms:modified>
</cp:coreProperties>
</file>