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65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104" d="100"/>
          <a:sy n="104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53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83ED0-BDA4-BEEF-3BA6-A08377DC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TR" dirty="0">
                <a:latin typeface="Arial Rounded MT Bold" panose="020F0704030504030204" pitchFamily="34" charset="77"/>
              </a:rPr>
              <a:t>SDLC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S</a:t>
            </a:r>
            <a:r>
              <a:rPr lang="en-TR" sz="4000" dirty="0">
                <a:latin typeface="+mn-lt"/>
              </a:rPr>
              <a:t>oftware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D</a:t>
            </a:r>
            <a:r>
              <a:rPr lang="en-TR" sz="4000" dirty="0">
                <a:latin typeface="+mn-lt"/>
              </a:rPr>
              <a:t>evelopment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L</a:t>
            </a:r>
            <a:r>
              <a:rPr lang="en-TR" sz="4000" dirty="0">
                <a:latin typeface="+mn-lt"/>
              </a:rPr>
              <a:t>ife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C</a:t>
            </a:r>
            <a:r>
              <a:rPr lang="en-TR" sz="4000" dirty="0">
                <a:latin typeface="+mn-lt"/>
              </a:rPr>
              <a:t>ycle</a:t>
            </a:r>
            <a:endParaRPr lang="en-T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ABC2-291A-570A-33A9-45E7738F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5318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TR" dirty="0"/>
              <a:t>Mehmet Sungur</a:t>
            </a:r>
            <a:br>
              <a:rPr lang="en-TR" dirty="0"/>
            </a:br>
            <a:r>
              <a:rPr lang="en-TR" dirty="0"/>
              <a:t>28.06.2023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6542-F7D5-CF00-C556-42726849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2" r="388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5C6F-9CDE-0B27-69FA-FABEF7A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Deployment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Dağıtım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A2E0-7518-E98D-EEB6-0DFF093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sz="2400" err="1"/>
              <a:t>Yazılımın</a:t>
            </a:r>
            <a:r>
              <a:rPr lang="en-US" sz="2400"/>
              <a:t> </a:t>
            </a:r>
            <a:r>
              <a:rPr lang="en-US" sz="2400" err="1"/>
              <a:t>canlı</a:t>
            </a:r>
            <a:r>
              <a:rPr lang="en-US" sz="2400"/>
              <a:t> </a:t>
            </a:r>
            <a:r>
              <a:rPr lang="en-US" sz="2400" err="1"/>
              <a:t>ortama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kullanıcılara</a:t>
            </a:r>
            <a:r>
              <a:rPr lang="en-US" sz="2400"/>
              <a:t> </a:t>
            </a:r>
            <a:r>
              <a:rPr lang="en-US" sz="2400" err="1"/>
              <a:t>dağıtımı</a:t>
            </a:r>
            <a:endParaRPr lang="en-US" sz="2400"/>
          </a:p>
          <a:p>
            <a:r>
              <a:rPr lang="en-US" sz="2400" err="1"/>
              <a:t>Kurulum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yapılandırma</a:t>
            </a:r>
            <a:r>
              <a:rPr lang="en-US" sz="2400"/>
              <a:t> </a:t>
            </a:r>
            <a:r>
              <a:rPr lang="en-US" sz="2400" err="1"/>
              <a:t>yönergeleri</a:t>
            </a:r>
            <a:endParaRPr lang="en-US" sz="2400"/>
          </a:p>
          <a:p>
            <a:r>
              <a:rPr lang="en-US" sz="2400" err="1"/>
              <a:t>Sürüm</a:t>
            </a:r>
            <a:r>
              <a:rPr lang="en-US" sz="2400"/>
              <a:t> </a:t>
            </a:r>
            <a:r>
              <a:rPr lang="en-US" sz="2400" err="1"/>
              <a:t>kontrolü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dağıtım</a:t>
            </a:r>
            <a:r>
              <a:rPr lang="en-US" sz="2400"/>
              <a:t> </a:t>
            </a:r>
            <a:r>
              <a:rPr lang="en-US" sz="2400" err="1"/>
              <a:t>yönetimi</a:t>
            </a:r>
            <a:endParaRPr lang="en-US" sz="2400"/>
          </a:p>
        </p:txBody>
      </p:sp>
      <p:pic>
        <p:nvPicPr>
          <p:cNvPr id="6146" name="Picture 2" descr="AWS CodeDeploy- Automate Deployments to EC2 | Server Management Tips">
            <a:extLst>
              <a:ext uri="{FF2B5EF4-FFF2-40B4-BE49-F238E27FC236}">
                <a16:creationId xmlns:a16="http://schemas.microsoft.com/office/drawing/2014/main" id="{FCED9657-B97A-E3F7-74D5-2B1B770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5633" y="1773147"/>
            <a:ext cx="6230514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D5E3-F114-B33A-A787-2E28BB2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Maintenance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Bakım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DB91-2A32-F374-CB85-0B02DD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bakımının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gereklilikleri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düzeltme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güncelleme</a:t>
            </a:r>
            <a:r>
              <a:rPr lang="en-US" sz="2200"/>
              <a:t> </a:t>
            </a:r>
            <a:r>
              <a:rPr lang="en-US" sz="2200" err="1"/>
              <a:t>süreçleri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Performans</a:t>
            </a:r>
            <a:r>
              <a:rPr lang="en-US" sz="2200"/>
              <a:t> </a:t>
            </a:r>
            <a:r>
              <a:rPr lang="en-US" sz="2200" err="1"/>
              <a:t>iyileştirme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optimizasyon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desteği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müşteri</a:t>
            </a:r>
            <a:r>
              <a:rPr lang="en-US" sz="2200"/>
              <a:t> </a:t>
            </a:r>
            <a:r>
              <a:rPr lang="en-US" sz="2200" err="1"/>
              <a:t>ilişkileri</a:t>
            </a:r>
            <a:r>
              <a:rPr lang="en-US" sz="2200"/>
              <a:t> </a:t>
            </a:r>
            <a:r>
              <a:rPr lang="en-US" sz="2200" err="1"/>
              <a:t>yönetimi</a:t>
            </a:r>
            <a:endParaRPr lang="en-US" sz="2200"/>
          </a:p>
        </p:txBody>
      </p:sp>
      <p:pic>
        <p:nvPicPr>
          <p:cNvPr id="7170" name="Picture 2" descr="What is Web Performance Monitoring and What is it Good For? - WhatsUp Gold">
            <a:extLst>
              <a:ext uri="{FF2B5EF4-FFF2-40B4-BE49-F238E27FC236}">
                <a16:creationId xmlns:a16="http://schemas.microsoft.com/office/drawing/2014/main" id="{0D9B7E43-FB5F-7477-6C68-C060FC8C3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26402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5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AE66-3AFA-F265-2369-E347D3B5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Metodolojileri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D88-6873-4D24-E485-6FD61E09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fontScale="92500"/>
          </a:bodyPr>
          <a:lstStyle/>
          <a:p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Waterfall, Agile, </a:t>
            </a:r>
            <a:r>
              <a:rPr lang="en-US" dirty="0" err="1"/>
              <a:t>Spiralli</a:t>
            </a:r>
            <a:r>
              <a:rPr lang="en-US" dirty="0"/>
              <a:t>)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?</a:t>
            </a:r>
          </a:p>
        </p:txBody>
      </p:sp>
      <p:pic>
        <p:nvPicPr>
          <p:cNvPr id="8194" name="Picture 2" descr="Agile Proje Yönetimi Nedir? Neden Tercih Edilmeli? | NTT DATA Business  Solutions">
            <a:extLst>
              <a:ext uri="{FF2B5EF4-FFF2-40B4-BE49-F238E27FC236}">
                <a16:creationId xmlns:a16="http://schemas.microsoft.com/office/drawing/2014/main" id="{4A269BD4-660B-8E0E-F4F7-B6E6A8AD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107" y="1735756"/>
            <a:ext cx="6006694" cy="346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4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E5A2-148E-AFCA-8AE5-166834D7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Farklı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metodolojilerinin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D137-31CD-2391-5570-6D5DACE1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Dökümantasyonu</a:t>
            </a:r>
            <a:r>
              <a:rPr lang="en-US" dirty="0"/>
              <a:t> </a:t>
            </a:r>
            <a:r>
              <a:rPr lang="en-US" dirty="0" err="1"/>
              <a:t>güçlüdür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planlamalar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eksikliği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adaptasyon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Geri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revizyonlara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.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süren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riskli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r>
              <a:rPr lang="en-US" dirty="0" err="1"/>
              <a:t>Çevik</a:t>
            </a:r>
            <a:r>
              <a:rPr lang="en-US" dirty="0"/>
              <a:t> (Agile) </a:t>
            </a:r>
            <a:r>
              <a:rPr lang="en-US" dirty="0" err="1"/>
              <a:t>Metodoloji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sürdürülebilir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önemser</a:t>
            </a:r>
            <a:r>
              <a:rPr lang="en-US" dirty="0"/>
              <a:t>. </a:t>
            </a:r>
            <a:r>
              <a:rPr lang="en-US" dirty="0" err="1"/>
              <a:t>Küçük</a:t>
            </a:r>
            <a:r>
              <a:rPr lang="en-US" dirty="0"/>
              <a:t>,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yeten</a:t>
            </a:r>
            <a:r>
              <a:rPr lang="en-US" dirty="0"/>
              <a:t> </a:t>
            </a:r>
            <a:r>
              <a:rPr lang="en-US" dirty="0" err="1"/>
              <a:t>ekiplerle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yapılmazsa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hedeflerinden</a:t>
            </a:r>
            <a:r>
              <a:rPr lang="en-US" dirty="0"/>
              <a:t> </a:t>
            </a:r>
            <a:r>
              <a:rPr lang="en-US" dirty="0" err="1"/>
              <a:t>sapabilir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açabilir</a:t>
            </a:r>
            <a:r>
              <a:rPr lang="en-US" dirty="0"/>
              <a:t>.</a:t>
            </a:r>
          </a:p>
          <a:p>
            <a:r>
              <a:rPr lang="en-US" dirty="0"/>
              <a:t>Spiral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Risk </a:t>
            </a:r>
            <a:r>
              <a:rPr lang="en-US" dirty="0" err="1"/>
              <a:t>analizine</a:t>
            </a:r>
            <a:r>
              <a:rPr lang="en-US" dirty="0"/>
              <a:t> </a:t>
            </a:r>
            <a:r>
              <a:rPr lang="en-US" dirty="0" err="1"/>
              <a:t>dayalıdır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Her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gereksinimlerdeki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deneyimli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yönetilmelidir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r>
              <a:rPr lang="en-US" dirty="0"/>
              <a:t>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tamamlanmasına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prototipler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potansiyeli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etkilidir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risk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115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17F5-9B9E-9348-F737-0F8EDD3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seçimi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uygulaması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nasıl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yapılır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6CD7-C116-6C34-8D9F-4F8E55CA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İlk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kapsamını</a:t>
            </a:r>
            <a:r>
              <a:rPr lang="en-US" dirty="0"/>
              <a:t>, </a:t>
            </a:r>
            <a:r>
              <a:rPr lang="en-US" dirty="0" err="1"/>
              <a:t>hedeflerini</a:t>
            </a:r>
            <a:r>
              <a:rPr lang="en-US" dirty="0"/>
              <a:t>,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anlamaktır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, </a:t>
            </a:r>
            <a:r>
              <a:rPr lang="en-US" dirty="0" err="1"/>
              <a:t>karmaşıklığı</a:t>
            </a:r>
            <a:r>
              <a:rPr lang="en-US" dirty="0"/>
              <a:t>, </a:t>
            </a:r>
            <a:r>
              <a:rPr lang="en-US" dirty="0" err="1"/>
              <a:t>öncelikleri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baskısı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Metodolojileri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: </a:t>
            </a:r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</a:t>
            </a:r>
            <a:r>
              <a:rPr lang="en-US" dirty="0"/>
              <a:t> </a:t>
            </a:r>
            <a:r>
              <a:rPr lang="en-US" dirty="0" err="1"/>
              <a:t>araştırarak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, </a:t>
            </a:r>
            <a:r>
              <a:rPr lang="en-US" dirty="0" err="1"/>
              <a:t>dezavantajlarını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uygunluklarını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(Waterfall), </a:t>
            </a:r>
            <a:r>
              <a:rPr lang="en-US" dirty="0" err="1"/>
              <a:t>Çevik</a:t>
            </a:r>
            <a:r>
              <a:rPr lang="en-US" dirty="0"/>
              <a:t> (Agile), Spiral, 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senaryolarını</a:t>
            </a:r>
            <a:r>
              <a:rPr lang="en-US" dirty="0"/>
              <a:t> </a:t>
            </a:r>
            <a:r>
              <a:rPr lang="en-US" dirty="0" err="1"/>
              <a:t>anlayın</a:t>
            </a:r>
            <a:r>
              <a:rPr lang="en-US" dirty="0"/>
              <a:t>.</a:t>
            </a:r>
          </a:p>
          <a:p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</a:t>
            </a:r>
            <a:r>
              <a:rPr lang="en-US" dirty="0" err="1"/>
              <a:t>yetenekleri</a:t>
            </a:r>
            <a:r>
              <a:rPr lang="en-US" dirty="0"/>
              <a:t>, </a:t>
            </a:r>
            <a:r>
              <a:rPr lang="en-US" dirty="0" err="1"/>
              <a:t>deneyimleri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tarzları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benimsenebilirliği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uygulanabilirliği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da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, risk </a:t>
            </a:r>
            <a:r>
              <a:rPr lang="en-US" dirty="0" err="1"/>
              <a:t>toleransı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ne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karşıladığı</a:t>
            </a:r>
            <a:r>
              <a:rPr lang="en-US" dirty="0"/>
              <a:t> </a:t>
            </a:r>
            <a:r>
              <a:rPr lang="en-US" dirty="0" err="1"/>
              <a:t>değerlendirilmelidir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 Bu </a:t>
            </a:r>
            <a:r>
              <a:rPr lang="en-US" dirty="0" err="1"/>
              <a:t>seçim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yeteneklerine</a:t>
            </a:r>
            <a:r>
              <a:rPr lang="en-US" dirty="0"/>
              <a:t>, risk </a:t>
            </a:r>
            <a:r>
              <a:rPr lang="en-US" dirty="0" err="1"/>
              <a:t>toleransına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faktörlere</a:t>
            </a:r>
            <a:r>
              <a:rPr lang="en-US" dirty="0"/>
              <a:t> </a:t>
            </a:r>
            <a:r>
              <a:rPr lang="en-US" dirty="0" err="1"/>
              <a:t>dayanmalıdır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: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metodolojiye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başlatın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gerçekleştirilmelidir</a:t>
            </a:r>
            <a:r>
              <a:rPr lang="en-US" dirty="0"/>
              <a:t>. </a:t>
            </a:r>
            <a:r>
              <a:rPr lang="en-US" dirty="0" err="1"/>
              <a:t>İşbirliği</a:t>
            </a:r>
            <a:r>
              <a:rPr lang="en-US" dirty="0"/>
              <a:t>, </a:t>
            </a:r>
            <a:r>
              <a:rPr lang="en-US" dirty="0" err="1"/>
              <a:t>iletişim</a:t>
            </a:r>
            <a:r>
              <a:rPr lang="en-US" dirty="0"/>
              <a:t>, test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süreçlere</a:t>
            </a:r>
            <a:r>
              <a:rPr lang="en-US" dirty="0"/>
              <a:t> </a:t>
            </a:r>
            <a:r>
              <a:rPr lang="en-US" dirty="0" err="1"/>
              <a:t>odaklanın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etkinliğini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izleyin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karardır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, </a:t>
            </a:r>
            <a:r>
              <a:rPr lang="en-US" dirty="0" err="1"/>
              <a:t>ölçeğini</a:t>
            </a:r>
            <a:r>
              <a:rPr lang="en-US" dirty="0"/>
              <a:t>, risk </a:t>
            </a:r>
            <a:r>
              <a:rPr lang="en-US" dirty="0" err="1"/>
              <a:t>toleransını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ekibin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,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032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79A0-6D90-D298-7EEC-8AD171B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En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İyi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Uygulamaları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3733-0722-6F00-CAC9-0BEE9DB8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</a:t>
            </a:r>
            <a:endParaRPr lang="en-US" dirty="0"/>
          </a:p>
        </p:txBody>
      </p:sp>
      <p:pic>
        <p:nvPicPr>
          <p:cNvPr id="9218" name="Picture 2" descr="Proje ve Proje Yönetimi İle İlgili Temel Kavramlar - Tesisat">
            <a:extLst>
              <a:ext uri="{FF2B5EF4-FFF2-40B4-BE49-F238E27FC236}">
                <a16:creationId xmlns:a16="http://schemas.microsoft.com/office/drawing/2014/main" id="{5DCE3C9E-187A-46C5-E77F-5EC3AE48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10" y="1894259"/>
            <a:ext cx="6043414" cy="35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7D66-5716-A263-1F80-3D799A06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sürecinde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iyi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uygulamaların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9238-F497-B5E4-1A81-D64930C4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gereksinimler</a:t>
            </a:r>
            <a:r>
              <a:rPr lang="en-US" dirty="0"/>
              <a:t>, </a:t>
            </a:r>
            <a:r>
              <a:rPr lang="en-US" dirty="0" err="1"/>
              <a:t>bütçe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adımdır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,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sürecindeki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kanallarının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Geri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stratejisi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 (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vb.)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 </a:t>
            </a:r>
            <a:r>
              <a:rPr lang="en-US" dirty="0" err="1"/>
              <a:t>sağlanmalıdır</a:t>
            </a:r>
            <a:r>
              <a:rPr lang="en-US" dirty="0"/>
              <a:t>.</a:t>
            </a:r>
          </a:p>
          <a:p>
            <a:r>
              <a:rPr lang="en-US" dirty="0" err="1"/>
              <a:t>Dökümantasyon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, </a:t>
            </a:r>
            <a:r>
              <a:rPr lang="en-US" dirty="0" err="1"/>
              <a:t>tasarımlar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belgelerin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dökümantasyon</a:t>
            </a:r>
            <a:r>
              <a:rPr lang="en-US" dirty="0"/>
              <a:t>, </a:t>
            </a:r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eklemeler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SDLC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hatalardan</a:t>
            </a:r>
            <a:r>
              <a:rPr lang="en-US" dirty="0"/>
              <a:t> </a:t>
            </a:r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benimsemek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Geri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hedeflenmelidir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şansını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1310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35-9ED4-5A28-5169-19D36C14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Proje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yönetimi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takım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çalışması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E9A-62B4-568C-C2B1-C4D7ED8D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yönetiminden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(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Sponsoru</a:t>
            </a:r>
            <a:r>
              <a:rPr lang="en-US" dirty="0"/>
              <a:t>):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başarıya</a:t>
            </a:r>
            <a:r>
              <a:rPr lang="en-US" dirty="0"/>
              <a:t> </a:t>
            </a:r>
            <a:r>
              <a:rPr lang="en-US" dirty="0" err="1"/>
              <a:t>ulaşmasını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kişidir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kararlarını</a:t>
            </a:r>
            <a:r>
              <a:rPr lang="en-US" dirty="0"/>
              <a:t> </a:t>
            </a:r>
            <a:r>
              <a:rPr lang="en-US" dirty="0" err="1"/>
              <a:t>onaylar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paydaşlarıyla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anlar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yönünden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ekipleriyle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kodlamayı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çözer</a:t>
            </a:r>
            <a:r>
              <a:rPr lang="en-US" dirty="0"/>
              <a:t>.</a:t>
            </a:r>
          </a:p>
          <a:p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Lideri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 </a:t>
            </a:r>
            <a:r>
              <a:rPr lang="en-US" dirty="0" err="1"/>
              <a:t>lideridir</a:t>
            </a:r>
            <a:r>
              <a:rPr lang="en-US" dirty="0"/>
              <a:t>.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,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, </a:t>
            </a:r>
            <a:r>
              <a:rPr lang="en-US" dirty="0" err="1"/>
              <a:t>ilerlemeyi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motivasyon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Uzmanı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 </a:t>
            </a:r>
            <a:r>
              <a:rPr lang="en-US" dirty="0" err="1"/>
              <a:t>denetlemekle</a:t>
            </a:r>
            <a:r>
              <a:rPr lang="en-US" dirty="0"/>
              <a:t> </a:t>
            </a:r>
            <a:r>
              <a:rPr lang="en-US" dirty="0" err="1"/>
              <a:t>görevlidir</a:t>
            </a:r>
            <a:r>
              <a:rPr lang="en-US" dirty="0"/>
              <a:t>. Test </a:t>
            </a:r>
            <a:r>
              <a:rPr lang="en-US" dirty="0" err="1"/>
              <a:t>planları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risk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Riskleri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kriz</a:t>
            </a:r>
            <a:r>
              <a:rPr lang="en-US" dirty="0"/>
              <a:t> </a:t>
            </a:r>
            <a:r>
              <a:rPr lang="en-US" dirty="0" err="1"/>
              <a:t>durumlarında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almakla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Koordinatörü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paydaşları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Toplantılar</a:t>
            </a:r>
            <a:r>
              <a:rPr lang="en-US" dirty="0"/>
              <a:t> organize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taraflarla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bilgilendirme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paydaşların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43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BB3-1A78-8FB3-A229-E32038D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Kalite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güvencesi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standartlar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668-D4DA-C5A0-7546-E13C92E9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başlangıcında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standartlarının</a:t>
            </a:r>
            <a:r>
              <a:rPr lang="en-US" dirty="0"/>
              <a:t> </a:t>
            </a:r>
            <a:r>
              <a:rPr lang="en-US" dirty="0" err="1"/>
              <a:t>belirlenmesidir</a:t>
            </a:r>
            <a:r>
              <a:rPr lang="en-US" dirty="0"/>
              <a:t>. Bu </a:t>
            </a:r>
            <a:r>
              <a:rPr lang="en-US" dirty="0" err="1"/>
              <a:t>standartlar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yönetmelikler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politikalara</a:t>
            </a:r>
            <a:r>
              <a:rPr lang="en-US" dirty="0"/>
              <a:t> </a:t>
            </a:r>
            <a:r>
              <a:rPr lang="en-US" dirty="0" err="1"/>
              <a:t>dayanabilir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ISO 9001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  <a:p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tutarlılık</a:t>
            </a:r>
            <a:r>
              <a:rPr lang="en-US" dirty="0"/>
              <a:t>,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planlanan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işlevselliğini</a:t>
            </a:r>
            <a:r>
              <a:rPr lang="en-US" dirty="0"/>
              <a:t>,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uyumluluğunu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 Test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test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İncelemeleri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artmasına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, </a:t>
            </a:r>
            <a:r>
              <a:rPr lang="en-US" dirty="0" err="1"/>
              <a:t>tutarlılığını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hatasızlığını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iyileştirmeyi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standartların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benimsenmesini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onaylayan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geçmesi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kriterlerini</a:t>
            </a:r>
            <a:r>
              <a:rPr lang="en-US" dirty="0"/>
              <a:t> </a:t>
            </a:r>
            <a:r>
              <a:rPr lang="en-US" dirty="0" err="1"/>
              <a:t>karşılaması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örnekler</a:t>
            </a:r>
            <a:r>
              <a:rPr lang="en-US" dirty="0"/>
              <a:t>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standartlar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yöntemlerdir</a:t>
            </a:r>
            <a:r>
              <a:rPr lang="en-US" dirty="0"/>
              <a:t>. Her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sektöre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seçilmelidir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608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4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1024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Freeform: Shape 10250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B148-BEFE-1F20-04DE-0608AEA3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7DD-E731-CD2E-C5B2-E5E08862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planlaması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sonlandırma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</p:txBody>
      </p:sp>
      <p:pic>
        <p:nvPicPr>
          <p:cNvPr id="10242" name="Picture 2" descr="Jira Scrum Boards | Atlassian">
            <a:extLst>
              <a:ext uri="{FF2B5EF4-FFF2-40B4-BE49-F238E27FC236}">
                <a16:creationId xmlns:a16="http://schemas.microsoft.com/office/drawing/2014/main" id="{403554DC-A2C5-DA32-F2CB-90793FFA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2" y="1664913"/>
            <a:ext cx="6544209" cy="40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C47F4-C5E8-76AB-6D48-7611BC09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  <a:cs typeface="Angsana New" panose="02020603050405020304" pitchFamily="18" charset="-34"/>
              </a:rPr>
              <a:t>SDLC </a:t>
            </a:r>
            <a:r>
              <a:rPr lang="en-US" b="1" dirty="0" err="1">
                <a:latin typeface="Arial Rounded MT Bold" panose="020F0704030504030204" pitchFamily="34" charset="77"/>
                <a:cs typeface="Angsana New" panose="02020603050405020304" pitchFamily="18" charset="-34"/>
              </a:rPr>
              <a:t>Giriş</a:t>
            </a:r>
            <a:endParaRPr lang="en-TR" b="1" dirty="0">
              <a:latin typeface="Arial Rounded MT Bold" panose="020F0704030504030204" pitchFamily="34" charset="77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62F1-20AF-DC25-64C9-8410C034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pic>
        <p:nvPicPr>
          <p:cNvPr id="1030" name="Picture 6" descr="SDLC (Software Development Life Cycle)Phases, Process. What is SDLC">
            <a:extLst>
              <a:ext uri="{FF2B5EF4-FFF2-40B4-BE49-F238E27FC236}">
                <a16:creationId xmlns:a16="http://schemas.microsoft.com/office/drawing/2014/main" id="{7C621854-838F-9308-7F08-9103630B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3287" y="2213478"/>
            <a:ext cx="6155205" cy="33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1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8790-449A-A46B-8E63-0F5CAFE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E40E-29FC-B5DE-2B1A-7911AEE9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: Bir e-</a:t>
            </a:r>
            <a:r>
              <a:rPr lang="en-US" dirty="0" err="1"/>
              <a:t>ticaret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endParaRPr lang="en-US" dirty="0"/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, </a:t>
            </a:r>
            <a:r>
              <a:rPr lang="en-US" dirty="0" err="1"/>
              <a:t>sepete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r>
              <a:rPr lang="en-US" dirty="0" err="1"/>
              <a:t>İhtiyaçlar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Temel</a:t>
            </a:r>
            <a:r>
              <a:rPr lang="en-US" dirty="0"/>
              <a:t> site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</a:p>
          <a:p>
            <a:r>
              <a:rPr lang="en-US" dirty="0"/>
              <a:t>Her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düzeltilir</a:t>
            </a:r>
            <a:r>
              <a:rPr lang="en-US" dirty="0"/>
              <a:t>.</a:t>
            </a:r>
          </a:p>
          <a:p>
            <a:r>
              <a:rPr lang="en-US" dirty="0" err="1"/>
              <a:t>Kodlamalar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birleştirilir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86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DF7A-CC14-4AF0-BEEF-7BBEEE4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B946-05C9-675E-AFDA-1564004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, </a:t>
            </a:r>
            <a:r>
              <a:rPr lang="en-US" dirty="0" err="1"/>
              <a:t>düzeltilir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tamamlanır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</a:t>
            </a:r>
            <a:r>
              <a:rPr lang="en-US" dirty="0"/>
              <a:t>,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Güncellemeler</a:t>
            </a:r>
            <a:r>
              <a:rPr lang="en-US" dirty="0"/>
              <a:t>,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4719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18D-6E48-1014-2545-B2CC3107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5EE5-946A-810B-F0EE-62744219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/Stakeholder: </a:t>
            </a:r>
            <a:r>
              <a:rPr lang="en-US" dirty="0" err="1"/>
              <a:t>İhtiyaçları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/</a:t>
            </a:r>
            <a:r>
              <a:rPr lang="en-US" dirty="0" err="1"/>
              <a:t>Mimar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Tasarımcısı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bileşenlerini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yazdığı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test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1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138-E601-FFC6-5D33-26FF93E4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79CC-D1C8-8989-403B-5D04AF49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düzeltmelerin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: Kabul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Yöneticileri</a:t>
            </a:r>
            <a:r>
              <a:rPr lang="en-US" dirty="0"/>
              <a:t>/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: Web </a:t>
            </a:r>
            <a:r>
              <a:rPr lang="en-US" dirty="0" err="1"/>
              <a:t>sitesini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yayınlar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kurulumunu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/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düzeltir</a:t>
            </a:r>
            <a:r>
              <a:rPr lang="en-US" dirty="0"/>
              <a:t>, </a:t>
            </a:r>
            <a:r>
              <a:rPr lang="en-US" dirty="0" err="1"/>
              <a:t>güncellemeleri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/>
              <a:t>Bu roller,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alabilecek</a:t>
            </a:r>
            <a:r>
              <a:rPr lang="en-US" dirty="0"/>
              <a:t> </a:t>
            </a:r>
            <a:r>
              <a:rPr lang="en-US" dirty="0" err="1"/>
              <a:t>rollerdir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büyüklüğüne</a:t>
            </a:r>
            <a:r>
              <a:rPr lang="en-US" dirty="0"/>
              <a:t>, </a:t>
            </a:r>
            <a:r>
              <a:rPr lang="en-US" dirty="0" err="1"/>
              <a:t>organizasyonun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çakışarak</a:t>
            </a:r>
            <a:r>
              <a:rPr lang="en-US" dirty="0"/>
              <a:t> </a:t>
            </a:r>
            <a:r>
              <a:rPr lang="en-US" dirty="0" err="1"/>
              <a:t>gerçekleşebileceğini</a:t>
            </a:r>
            <a:r>
              <a:rPr lang="en-US" dirty="0"/>
              <a:t> </a:t>
            </a:r>
            <a:r>
              <a:rPr lang="en-US" dirty="0" err="1"/>
              <a:t>unutmayın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59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EB8-59D8-762A-7171-3B6DC9F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Yazılım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Yaşam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Döngüsü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(SDLC)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0520-9630-F488-5093-BE6D2D30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başlangıcından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tasarlanması</a:t>
            </a:r>
            <a:r>
              <a:rPr lang="en-US" dirty="0"/>
              <a:t>, </a:t>
            </a:r>
            <a:r>
              <a:rPr lang="en-US" dirty="0" err="1"/>
              <a:t>geliştirilmesi</a:t>
            </a:r>
            <a:r>
              <a:rPr lang="en-US" dirty="0"/>
              <a:t>, test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amaçlarından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disiplinli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sunmaktır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bütçeyle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tamamlanmasını</a:t>
            </a:r>
            <a:r>
              <a:rPr lang="en-US" dirty="0"/>
              <a:t> </a:t>
            </a:r>
            <a:r>
              <a:rPr lang="en-US" dirty="0" err="1"/>
              <a:t>sağlamayı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  <a:p>
            <a:r>
              <a:rPr lang="en-US" dirty="0"/>
              <a:t>SDLC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</a:t>
            </a:r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analistleri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hedefleri</a:t>
            </a:r>
            <a:r>
              <a:rPr lang="en-US" dirty="0"/>
              <a:t>,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İhtiyaçlara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bileşenlerin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spesifikasyonlara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,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,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kontrolünün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artırılması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avantajlar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17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4DDE-4EC8-2D08-B724-87F5403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önemi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faydaları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CD13-3F30-8FD1-A97A-39F668B3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: SDLC,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aşamalarını</a:t>
            </a:r>
            <a:r>
              <a:rPr lang="en-US" dirty="0"/>
              <a:t> </a:t>
            </a:r>
            <a:r>
              <a:rPr lang="en-US" dirty="0" err="1"/>
              <a:t>belirleyerek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ekipleri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organize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: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Her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 son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SDLC,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tahsisi</a:t>
            </a:r>
            <a:r>
              <a:rPr lang="en-US" dirty="0"/>
              <a:t>,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faaliyetlerini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bütçeye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Azaltma</a:t>
            </a:r>
            <a:r>
              <a:rPr lang="en-US" dirty="0"/>
              <a:t>: SDLC,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denetimler</a:t>
            </a:r>
            <a:r>
              <a:rPr lang="en-US" dirty="0"/>
              <a:t>, </a:t>
            </a:r>
            <a:r>
              <a:rPr lang="en-US" dirty="0" err="1"/>
              <a:t>potansiyel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SDLC,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,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paylaşımını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 Bu da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: SDLC,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karşılanmasını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da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sadakatini</a:t>
            </a:r>
            <a:r>
              <a:rPr lang="en-US" dirty="0"/>
              <a:t> 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artırarak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hedeflemesidir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azaltılması</a:t>
            </a:r>
            <a:r>
              <a:rPr lang="en-US" dirty="0"/>
              <a:t>, </a:t>
            </a:r>
            <a:r>
              <a:rPr lang="en-US" dirty="0" err="1"/>
              <a:t>iletişimin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işbirliğinin</a:t>
            </a:r>
            <a:r>
              <a:rPr lang="en-US" dirty="0"/>
              <a:t> </a:t>
            </a:r>
            <a:r>
              <a:rPr lang="en-US" dirty="0" err="1"/>
              <a:t>desteklenmesi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533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024-16A6-D0E4-B7F2-71B0E84B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temel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69C9-BF02-756E-3986-972D0CEB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,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, </a:t>
            </a:r>
            <a:r>
              <a:rPr lang="en-US" dirty="0" err="1"/>
              <a:t>hedefleri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detaylar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kodlama</a:t>
            </a:r>
            <a:r>
              <a:rPr lang="en-US" dirty="0"/>
              <a:t>,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getirilir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 Bu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desteklenmesini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, SDLC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başından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117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F18E-2068-34A3-9746-03B5D62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Planning &amp; Analysis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Planlama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&amp;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Analiz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B7FE-B84E-2B18-61E4-64024CCD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analizine</a:t>
            </a:r>
            <a:r>
              <a:rPr lang="en-US" sz="2200"/>
              <a:t> </a:t>
            </a:r>
            <a:r>
              <a:rPr lang="en-US" sz="2200" err="1"/>
              <a:t>genel</a:t>
            </a:r>
            <a:r>
              <a:rPr lang="en-US" sz="2200"/>
              <a:t> </a:t>
            </a:r>
            <a:r>
              <a:rPr lang="en-US" sz="2200" err="1"/>
              <a:t>bakış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Gereksinimlerin</a:t>
            </a:r>
            <a:r>
              <a:rPr lang="en-US" sz="2200"/>
              <a:t> </a:t>
            </a:r>
            <a:r>
              <a:rPr lang="en-US" sz="2200" err="1"/>
              <a:t>belirlenmesi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analizi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iş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  <a:p>
            <a:pPr marL="0" indent="0">
              <a:lnSpc>
                <a:spcPct val="95000"/>
              </a:lnSpc>
              <a:buNone/>
            </a:pPr>
            <a:endParaRPr lang="en-TR" sz="2200"/>
          </a:p>
        </p:txBody>
      </p:sp>
      <p:pic>
        <p:nvPicPr>
          <p:cNvPr id="2050" name="Picture 2" descr="Visio'da temel akış çizelgesi oluşturun - Microsoft Desteği">
            <a:extLst>
              <a:ext uri="{FF2B5EF4-FFF2-40B4-BE49-F238E27FC236}">
                <a16:creationId xmlns:a16="http://schemas.microsoft.com/office/drawing/2014/main" id="{E3748793-4756-E15C-62CD-4D5964DB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0223" y="758952"/>
            <a:ext cx="3392585" cy="57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3761-68D5-DE36-92BB-4DD248A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Design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Tasarım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Aşaması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E49E-4F55-2433-7D16-B17FD2EC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amacı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önemi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bileşenleri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Veritabanı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yapılandırması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arayüzü</a:t>
            </a:r>
            <a:r>
              <a:rPr lang="en-US" sz="2200"/>
              <a:t> </a:t>
            </a:r>
            <a:r>
              <a:rPr lang="en-US" sz="2200" err="1"/>
              <a:t>tasarımı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3074" name="Picture 2" descr="Overview of AMI components and networks. (AMI = Advanced Metering... |  Download Scientific Diagram">
            <a:extLst>
              <a:ext uri="{FF2B5EF4-FFF2-40B4-BE49-F238E27FC236}">
                <a16:creationId xmlns:a16="http://schemas.microsoft.com/office/drawing/2014/main" id="{DF363553-EAF2-95CA-3F9E-5DBB98EE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717" y="1827663"/>
            <a:ext cx="5909283" cy="3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9C32-3D80-8D70-9595-8B6FDACF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Development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BC0-63D9-B573-D14B-F5CF2AD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süreci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Programlama</a:t>
            </a:r>
            <a:r>
              <a:rPr lang="en-US" sz="2200"/>
              <a:t> </a:t>
            </a:r>
            <a:r>
              <a:rPr lang="en-US" sz="2200" err="1"/>
              <a:t>dilleri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araçları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Kodlama</a:t>
            </a:r>
            <a:r>
              <a:rPr lang="en-US" sz="2200"/>
              <a:t> </a:t>
            </a:r>
            <a:r>
              <a:rPr lang="en-US" sz="2200" err="1"/>
              <a:t>standartları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best practices</a:t>
            </a:r>
          </a:p>
          <a:p>
            <a:pPr>
              <a:lnSpc>
                <a:spcPct val="95000"/>
              </a:lnSpc>
            </a:pPr>
            <a:r>
              <a:rPr lang="en-US" sz="2200" err="1"/>
              <a:t>Kod</a:t>
            </a:r>
            <a:r>
              <a:rPr lang="en-US" sz="2200"/>
              <a:t> </a:t>
            </a:r>
            <a:r>
              <a:rPr lang="en-US" sz="2200" err="1"/>
              <a:t>belgeleri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4098" name="Picture 2" descr="Programlama Nedir? Hangi Programlama Dilini Öğrenmeliyim?">
            <a:extLst>
              <a:ext uri="{FF2B5EF4-FFF2-40B4-BE49-F238E27FC236}">
                <a16:creationId xmlns:a16="http://schemas.microsoft.com/office/drawing/2014/main" id="{8E611A7F-7F31-A09C-35D7-F891117B3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33279" b="-1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45DB7-4202-7BE9-8E9C-EC7D3CE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Testing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Test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Etme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D6F8-74C8-BB12-7DAB-F70149C0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testinin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çeşitleri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/>
              <a:t>Test </a:t>
            </a:r>
            <a:r>
              <a:rPr lang="en-US" sz="2200" err="1"/>
              <a:t>planlama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stratejileri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Birim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, </a:t>
            </a:r>
            <a:r>
              <a:rPr lang="en-US" sz="2200" err="1"/>
              <a:t>entegrasyon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testleri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raporlama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takip</a:t>
            </a:r>
            <a:r>
              <a:rPr lang="en-US" sz="2200"/>
              <a:t> </a:t>
            </a:r>
            <a:r>
              <a:rPr lang="en-US" sz="2200" err="1"/>
              <a:t>sistemi</a:t>
            </a:r>
            <a:endParaRPr lang="en-US" sz="2200"/>
          </a:p>
        </p:txBody>
      </p:sp>
      <p:pic>
        <p:nvPicPr>
          <p:cNvPr id="5122" name="Picture 2" descr="Haftalık Rapor Hazırlama +hazır rapor örnekleri">
            <a:extLst>
              <a:ext uri="{FF2B5EF4-FFF2-40B4-BE49-F238E27FC236}">
                <a16:creationId xmlns:a16="http://schemas.microsoft.com/office/drawing/2014/main" id="{D642A610-59FF-D072-1349-EFD92AF7C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35446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492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2863</Words>
  <Application>Microsoft Macintosh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Arial Rounded MT Bold</vt:lpstr>
      <vt:lpstr>Avenir Next LT Pro</vt:lpstr>
      <vt:lpstr>PrismaticVTI</vt:lpstr>
      <vt:lpstr>SDLC Software Development Life Cycle</vt:lpstr>
      <vt:lpstr>SDLC Giriş</vt:lpstr>
      <vt:lpstr>SDLC Giriş Yazılım Geliştirme Yaşam Döngüsü (SDLC) nedir?</vt:lpstr>
      <vt:lpstr>SDLC Giriş SDLC'nin önemi ve faydaları nelerdir?</vt:lpstr>
      <vt:lpstr>SDLC Giriş SDLC'nin temel aşamaları nelerdir?</vt:lpstr>
      <vt:lpstr>Planning &amp; Analysis Planlama &amp; Analiz</vt:lpstr>
      <vt:lpstr>Design Tasarım Aşaması</vt:lpstr>
      <vt:lpstr>Development Geliştirme</vt:lpstr>
      <vt:lpstr>Testing Test Etme</vt:lpstr>
      <vt:lpstr>Deployment Dağıtım</vt:lpstr>
      <vt:lpstr>Maintenance Bakım</vt:lpstr>
      <vt:lpstr>SDLC Metodolojileri</vt:lpstr>
      <vt:lpstr>SDLC Metodolojileri Farklı SDLC metodolojilerinin tanıtımı</vt:lpstr>
      <vt:lpstr>SDLC Metodolojileri  Metodoloji seçimi ve uygulaması nasıl yapılır?</vt:lpstr>
      <vt:lpstr>SDLC En İyi Uygulamaları</vt:lpstr>
      <vt:lpstr>SDLC En İyi Uygulamaları SDLC sürecinde en iyi uygulamaların tanıtımı</vt:lpstr>
      <vt:lpstr>SDLC En İyi Uygulamaları Proje yönetimi ve takım çalışması</vt:lpstr>
      <vt:lpstr>SDLC En İyi Uygulamaları Kalite güvencesi ve standartlar</vt:lpstr>
      <vt:lpstr>SDLC Proje Örneği</vt:lpstr>
      <vt:lpstr>SDLC Proje Örneği</vt:lpstr>
      <vt:lpstr>SDLC Proje Örneği</vt:lpstr>
      <vt:lpstr>SDLC Proje Örneği</vt:lpstr>
      <vt:lpstr>SDLC Proje Örneği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Development Life Cycle</dc:title>
  <dc:creator>Mehmet Sungur</dc:creator>
  <cp:lastModifiedBy>Mehmet Sungur</cp:lastModifiedBy>
  <cp:revision>3</cp:revision>
  <dcterms:created xsi:type="dcterms:W3CDTF">2023-06-28T11:41:57Z</dcterms:created>
  <dcterms:modified xsi:type="dcterms:W3CDTF">2023-06-28T14:45:47Z</dcterms:modified>
</cp:coreProperties>
</file>