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7"/>
  </p:normalViewPr>
  <p:slideViewPr>
    <p:cSldViewPr snapToGrid="0">
      <p:cViewPr varScale="1">
        <p:scale>
          <a:sx n="104" d="100"/>
          <a:sy n="104" d="100"/>
        </p:scale>
        <p:origin x="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5531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7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6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1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83ED0-BDA4-BEEF-3BA6-A08377DCD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TR" dirty="0">
                <a:latin typeface="Arial Rounded MT Bold" panose="020F0704030504030204" pitchFamily="34" charset="77"/>
              </a:rPr>
              <a:t>SDLC</a:t>
            </a:r>
            <a:br>
              <a:rPr lang="en-TR" dirty="0"/>
            </a:br>
            <a:r>
              <a:rPr lang="en-TR" sz="4000" dirty="0">
                <a:solidFill>
                  <a:srgbClr val="FF0000"/>
                </a:solidFill>
              </a:rPr>
              <a:t>S</a:t>
            </a:r>
            <a:r>
              <a:rPr lang="en-TR" sz="4000" dirty="0">
                <a:latin typeface="+mn-lt"/>
              </a:rPr>
              <a:t>oftware</a:t>
            </a:r>
            <a:br>
              <a:rPr lang="en-TR" sz="4000" dirty="0"/>
            </a:br>
            <a:r>
              <a:rPr lang="en-TR" sz="4000" dirty="0">
                <a:solidFill>
                  <a:srgbClr val="FF0000"/>
                </a:solidFill>
              </a:rPr>
              <a:t>D</a:t>
            </a:r>
            <a:r>
              <a:rPr lang="en-TR" sz="4000" dirty="0">
                <a:latin typeface="+mn-lt"/>
              </a:rPr>
              <a:t>evelopment</a:t>
            </a:r>
            <a:br>
              <a:rPr lang="en-TR" sz="4000" dirty="0"/>
            </a:br>
            <a:r>
              <a:rPr lang="en-TR" sz="4000" dirty="0">
                <a:solidFill>
                  <a:srgbClr val="FF0000"/>
                </a:solidFill>
              </a:rPr>
              <a:t>L</a:t>
            </a:r>
            <a:r>
              <a:rPr lang="en-TR" sz="4000" dirty="0">
                <a:latin typeface="+mn-lt"/>
              </a:rPr>
              <a:t>ife</a:t>
            </a:r>
            <a:br>
              <a:rPr lang="en-TR" sz="4000" dirty="0"/>
            </a:br>
            <a:r>
              <a:rPr lang="en-TR" sz="4000" dirty="0">
                <a:solidFill>
                  <a:srgbClr val="FF0000"/>
                </a:solidFill>
              </a:rPr>
              <a:t>C</a:t>
            </a:r>
            <a:r>
              <a:rPr lang="en-TR" sz="4000" dirty="0">
                <a:latin typeface="+mn-lt"/>
              </a:rPr>
              <a:t>ycle</a:t>
            </a:r>
            <a:endParaRPr lang="en-TR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FABC2-291A-570A-33A9-45E7738FC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5531828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TR" dirty="0"/>
              <a:t>Mehmet Sungur</a:t>
            </a:r>
            <a:br>
              <a:rPr lang="en-TR" dirty="0"/>
            </a:br>
            <a:r>
              <a:rPr lang="en-TR" dirty="0"/>
              <a:t>28.06.2023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56542-F7D5-CF00-C556-427268490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72" r="3883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7" name="Freeform: Shape 9226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479A0-6D90-D298-7EEC-8AD171B8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En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İyi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Uygulamaları</a:t>
            </a:r>
            <a:endParaRPr lang="en-TR" sz="2800" dirty="0"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3733-0722-6F00-CAC9-0BEE9DB8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dirty="0"/>
              <a:t>SDLC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tanıtımı</a:t>
            </a:r>
            <a:endParaRPr lang="en-US" dirty="0"/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endParaRPr lang="en-US" dirty="0"/>
          </a:p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standartlar</a:t>
            </a:r>
            <a:endParaRPr lang="en-US" dirty="0"/>
          </a:p>
        </p:txBody>
      </p:sp>
      <p:pic>
        <p:nvPicPr>
          <p:cNvPr id="9218" name="Picture 2" descr="Proje ve Proje Yönetimi İle İlgili Temel Kavramlar - Tesisat">
            <a:extLst>
              <a:ext uri="{FF2B5EF4-FFF2-40B4-BE49-F238E27FC236}">
                <a16:creationId xmlns:a16="http://schemas.microsoft.com/office/drawing/2014/main" id="{5DCE3C9E-187A-46C5-E77F-5EC3AE481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9510" y="1894259"/>
            <a:ext cx="6043414" cy="35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8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3" name="Rectangle 1024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4" name="Rectangle 1024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55" name="Freeform: Shape 10250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8B148-BEFE-1F20-04DE-0608AEA3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Proje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Örneği</a:t>
            </a:r>
            <a:endParaRPr lang="en-TR" sz="2800" dirty="0"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A7DD-E731-CD2E-C5B2-E5E08862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uygulandığını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</a:t>
            </a:r>
            <a:endParaRPr lang="en-US" dirty="0"/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planlaması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sonlandırma</a:t>
            </a:r>
            <a:r>
              <a:rPr lang="en-US" dirty="0"/>
              <a:t> </a:t>
            </a:r>
            <a:r>
              <a:rPr lang="en-US" dirty="0" err="1"/>
              <a:t>süreci</a:t>
            </a:r>
            <a:endParaRPr lang="en-US" dirty="0"/>
          </a:p>
        </p:txBody>
      </p:sp>
      <p:pic>
        <p:nvPicPr>
          <p:cNvPr id="10242" name="Picture 2" descr="Jira Scrum Boards | Atlassian">
            <a:extLst>
              <a:ext uri="{FF2B5EF4-FFF2-40B4-BE49-F238E27FC236}">
                <a16:creationId xmlns:a16="http://schemas.microsoft.com/office/drawing/2014/main" id="{403554DC-A2C5-DA32-F2CB-90793FFAB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5202" y="1664913"/>
            <a:ext cx="6544209" cy="402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62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3" name="Freeform: Shape 105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C47F4-C5E8-76AB-6D48-7611BC09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b="1">
                <a:latin typeface="Arial Rounded MT Bold" panose="020F0704030504030204" pitchFamily="34" charset="77"/>
                <a:cs typeface="Angsana New" panose="02020603050405020304" pitchFamily="18" charset="-34"/>
              </a:rPr>
              <a:t>SDLC </a:t>
            </a:r>
            <a:r>
              <a:rPr lang="en-US" b="1" err="1">
                <a:latin typeface="Arial Rounded MT Bold" panose="020F0704030504030204" pitchFamily="34" charset="77"/>
                <a:cs typeface="Angsana New" panose="02020603050405020304" pitchFamily="18" charset="-34"/>
              </a:rPr>
              <a:t>Giriş</a:t>
            </a:r>
            <a:endParaRPr lang="en-TR" b="1">
              <a:latin typeface="Arial Rounded MT Bold" panose="020F0704030504030204" pitchFamily="34" charset="77"/>
              <a:cs typeface="Angsana New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62F1-20AF-DC25-64C9-8410C034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r>
              <a:rPr lang="en-US" dirty="0"/>
              <a:t> (SDLC)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önemi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faydaları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aşamaları</a:t>
            </a:r>
            <a:endParaRPr lang="en-US" dirty="0"/>
          </a:p>
        </p:txBody>
      </p:sp>
      <p:pic>
        <p:nvPicPr>
          <p:cNvPr id="1030" name="Picture 6" descr="SDLC (Software Development Life Cycle)Phases, Process. What is SDLC">
            <a:extLst>
              <a:ext uri="{FF2B5EF4-FFF2-40B4-BE49-F238E27FC236}">
                <a16:creationId xmlns:a16="http://schemas.microsoft.com/office/drawing/2014/main" id="{7C621854-838F-9308-7F08-9103630B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3287" y="2213478"/>
            <a:ext cx="6155205" cy="33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41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2F18E-2068-34A3-9746-03B5D628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Planning &amp; Analysis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Planlama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&amp;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İhtiyaç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Analizi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B7FE-B84E-2B18-61E4-64024CCD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İhtiyaç</a:t>
            </a:r>
            <a:r>
              <a:rPr lang="en-US" sz="2200"/>
              <a:t> </a:t>
            </a:r>
            <a:r>
              <a:rPr lang="en-US" sz="2200" err="1"/>
              <a:t>analizine</a:t>
            </a:r>
            <a:r>
              <a:rPr lang="en-US" sz="2200"/>
              <a:t> </a:t>
            </a:r>
            <a:r>
              <a:rPr lang="en-US" sz="2200" err="1"/>
              <a:t>genel</a:t>
            </a:r>
            <a:r>
              <a:rPr lang="en-US" sz="2200"/>
              <a:t> </a:t>
            </a:r>
            <a:r>
              <a:rPr lang="en-US" sz="2200" err="1"/>
              <a:t>bakış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Gereksinimlerin</a:t>
            </a:r>
            <a:r>
              <a:rPr lang="en-US" sz="2200"/>
              <a:t> </a:t>
            </a:r>
            <a:r>
              <a:rPr lang="en-US" sz="2200" err="1"/>
              <a:t>belirlenmesi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analizi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Kullanıcı</a:t>
            </a:r>
            <a:r>
              <a:rPr lang="en-US" sz="2200"/>
              <a:t> </a:t>
            </a:r>
            <a:r>
              <a:rPr lang="en-US" sz="2200" err="1"/>
              <a:t>gereksinimleri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iş</a:t>
            </a:r>
            <a:r>
              <a:rPr lang="en-US" sz="2200"/>
              <a:t> </a:t>
            </a:r>
            <a:r>
              <a:rPr lang="en-US" sz="2200" err="1"/>
              <a:t>gereksinimleri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İhtiyaç</a:t>
            </a:r>
            <a:r>
              <a:rPr lang="en-US" sz="2200"/>
              <a:t> </a:t>
            </a:r>
            <a:r>
              <a:rPr lang="en-US" sz="2200" err="1"/>
              <a:t>analizi</a:t>
            </a:r>
            <a:r>
              <a:rPr lang="en-US" sz="2200"/>
              <a:t> </a:t>
            </a:r>
            <a:r>
              <a:rPr lang="en-US" sz="2200" err="1"/>
              <a:t>dokümantasyonu</a:t>
            </a:r>
            <a:endParaRPr lang="en-US" sz="2200"/>
          </a:p>
          <a:p>
            <a:pPr marL="0" indent="0">
              <a:lnSpc>
                <a:spcPct val="95000"/>
              </a:lnSpc>
              <a:buNone/>
            </a:pPr>
            <a:endParaRPr lang="en-TR" sz="2200"/>
          </a:p>
        </p:txBody>
      </p:sp>
      <p:pic>
        <p:nvPicPr>
          <p:cNvPr id="2050" name="Picture 2" descr="Visio'da temel akış çizelgesi oluşturun - Microsoft Desteği">
            <a:extLst>
              <a:ext uri="{FF2B5EF4-FFF2-40B4-BE49-F238E27FC236}">
                <a16:creationId xmlns:a16="http://schemas.microsoft.com/office/drawing/2014/main" id="{E3748793-4756-E15C-62CD-4D5964DB2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0223" y="758952"/>
            <a:ext cx="3392585" cy="571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6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53761-68D5-DE36-92BB-4DD248A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Design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Tasarım</a:t>
            </a: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Aşaması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E49E-4F55-2433-7D16-B17FD2EC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Tasarım</a:t>
            </a:r>
            <a:r>
              <a:rPr lang="en-US" sz="2200"/>
              <a:t> </a:t>
            </a:r>
            <a:r>
              <a:rPr lang="en-US" sz="2200" err="1"/>
              <a:t>aşamasının</a:t>
            </a:r>
            <a:r>
              <a:rPr lang="en-US" sz="2200"/>
              <a:t> </a:t>
            </a:r>
            <a:r>
              <a:rPr lang="en-US" sz="2200" err="1"/>
              <a:t>amacı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önemi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Sistem</a:t>
            </a:r>
            <a:r>
              <a:rPr lang="en-US" sz="2200"/>
              <a:t> </a:t>
            </a:r>
            <a:r>
              <a:rPr lang="en-US" sz="2200" err="1"/>
              <a:t>tasarımı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bileşenleri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Veritabanı</a:t>
            </a:r>
            <a:r>
              <a:rPr lang="en-US" sz="2200"/>
              <a:t> </a:t>
            </a:r>
            <a:r>
              <a:rPr lang="en-US" sz="2200" err="1"/>
              <a:t>tasarımı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yapılandırması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Kullanıcı</a:t>
            </a:r>
            <a:r>
              <a:rPr lang="en-US" sz="2200"/>
              <a:t> </a:t>
            </a:r>
            <a:r>
              <a:rPr lang="en-US" sz="2200" err="1"/>
              <a:t>arayüzü</a:t>
            </a:r>
            <a:r>
              <a:rPr lang="en-US" sz="2200"/>
              <a:t> </a:t>
            </a:r>
            <a:r>
              <a:rPr lang="en-US" sz="2200" err="1"/>
              <a:t>tasarımı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Tasarım</a:t>
            </a:r>
            <a:r>
              <a:rPr lang="en-US" sz="2200"/>
              <a:t> </a:t>
            </a:r>
            <a:r>
              <a:rPr lang="en-US" sz="2200" err="1"/>
              <a:t>dokümantasyonu</a:t>
            </a:r>
            <a:endParaRPr lang="en-US" sz="2200"/>
          </a:p>
        </p:txBody>
      </p:sp>
      <p:pic>
        <p:nvPicPr>
          <p:cNvPr id="3074" name="Picture 2" descr="Overview of AMI components and networks. (AMI = Advanced Metering... |  Download Scientific Diagram">
            <a:extLst>
              <a:ext uri="{FF2B5EF4-FFF2-40B4-BE49-F238E27FC236}">
                <a16:creationId xmlns:a16="http://schemas.microsoft.com/office/drawing/2014/main" id="{DF363553-EAF2-95CA-3F9E-5DBB98EEA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717" y="1827663"/>
            <a:ext cx="5909283" cy="32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2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6" name="Rectangle 4115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9C32-3D80-8D70-9595-8B6FDACF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Development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Geliştirme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3BC0-63D9-B573-D14B-F5CF2AD4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Geliştirme</a:t>
            </a:r>
            <a:r>
              <a:rPr lang="en-US" sz="2200"/>
              <a:t> </a:t>
            </a:r>
            <a:r>
              <a:rPr lang="en-US" sz="2200" err="1"/>
              <a:t>aşamasının</a:t>
            </a:r>
            <a:r>
              <a:rPr lang="en-US" sz="2200"/>
              <a:t> </a:t>
            </a:r>
            <a:r>
              <a:rPr lang="en-US" sz="2200" err="1"/>
              <a:t>süreci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Programlama</a:t>
            </a:r>
            <a:r>
              <a:rPr lang="en-US" sz="2200"/>
              <a:t> </a:t>
            </a:r>
            <a:r>
              <a:rPr lang="en-US" sz="2200" err="1"/>
              <a:t>dilleri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geliştirme</a:t>
            </a:r>
            <a:r>
              <a:rPr lang="en-US" sz="2200"/>
              <a:t> </a:t>
            </a:r>
            <a:r>
              <a:rPr lang="en-US" sz="2200" err="1"/>
              <a:t>araçları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Kodlama</a:t>
            </a:r>
            <a:r>
              <a:rPr lang="en-US" sz="2200"/>
              <a:t> </a:t>
            </a:r>
            <a:r>
              <a:rPr lang="en-US" sz="2200" err="1"/>
              <a:t>standartları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best practices</a:t>
            </a:r>
          </a:p>
          <a:p>
            <a:pPr>
              <a:lnSpc>
                <a:spcPct val="95000"/>
              </a:lnSpc>
            </a:pPr>
            <a:r>
              <a:rPr lang="en-US" sz="2200" err="1"/>
              <a:t>Kod</a:t>
            </a:r>
            <a:r>
              <a:rPr lang="en-US" sz="2200"/>
              <a:t> </a:t>
            </a:r>
            <a:r>
              <a:rPr lang="en-US" sz="2200" err="1"/>
              <a:t>belgeleri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dokümantasyonu</a:t>
            </a:r>
            <a:endParaRPr lang="en-US" sz="2200"/>
          </a:p>
        </p:txBody>
      </p:sp>
      <p:pic>
        <p:nvPicPr>
          <p:cNvPr id="4098" name="Picture 2" descr="Programlama Nedir? Hangi Programlama Dilini Öğrenmeliyim?">
            <a:extLst>
              <a:ext uri="{FF2B5EF4-FFF2-40B4-BE49-F238E27FC236}">
                <a16:creationId xmlns:a16="http://schemas.microsoft.com/office/drawing/2014/main" id="{8E611A7F-7F31-A09C-35D7-F891117B3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1" r="33279" b="-1"/>
          <a:stretch/>
        </p:blipFill>
        <p:spPr bwMode="auto">
          <a:xfrm>
            <a:off x="5334003" y="762000"/>
            <a:ext cx="6095997" cy="5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57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45DB7-4202-7BE9-8E9C-EC7D3CE0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Testing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Test </a:t>
            </a: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Etme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D6F8-74C8-BB12-7DAB-F70149C0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Yazılım</a:t>
            </a:r>
            <a:r>
              <a:rPr lang="en-US" sz="2200"/>
              <a:t> </a:t>
            </a:r>
            <a:r>
              <a:rPr lang="en-US" sz="2200" err="1"/>
              <a:t>testinin</a:t>
            </a:r>
            <a:r>
              <a:rPr lang="en-US" sz="2200"/>
              <a:t> </a:t>
            </a:r>
            <a:r>
              <a:rPr lang="en-US" sz="2200" err="1"/>
              <a:t>önemi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çeşitleri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/>
              <a:t>Test </a:t>
            </a:r>
            <a:r>
              <a:rPr lang="en-US" sz="2200" err="1"/>
              <a:t>planlama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stratejileri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Birim</a:t>
            </a:r>
            <a:r>
              <a:rPr lang="en-US" sz="2200"/>
              <a:t> </a:t>
            </a:r>
            <a:r>
              <a:rPr lang="en-US" sz="2200" err="1"/>
              <a:t>testleri</a:t>
            </a:r>
            <a:r>
              <a:rPr lang="en-US" sz="2200"/>
              <a:t>, </a:t>
            </a:r>
            <a:r>
              <a:rPr lang="en-US" sz="2200" err="1"/>
              <a:t>entegrasyon</a:t>
            </a:r>
            <a:r>
              <a:rPr lang="en-US" sz="2200"/>
              <a:t> </a:t>
            </a:r>
            <a:r>
              <a:rPr lang="en-US" sz="2200" err="1"/>
              <a:t>testleri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sistem</a:t>
            </a:r>
            <a:r>
              <a:rPr lang="en-US" sz="2200"/>
              <a:t> </a:t>
            </a:r>
            <a:r>
              <a:rPr lang="en-US" sz="2200" err="1"/>
              <a:t>testleri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Hata</a:t>
            </a:r>
            <a:r>
              <a:rPr lang="en-US" sz="2200"/>
              <a:t> </a:t>
            </a:r>
            <a:r>
              <a:rPr lang="en-US" sz="2200" err="1"/>
              <a:t>raporlama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takip</a:t>
            </a:r>
            <a:r>
              <a:rPr lang="en-US" sz="2200"/>
              <a:t> </a:t>
            </a:r>
            <a:r>
              <a:rPr lang="en-US" sz="2200" err="1"/>
              <a:t>sistemi</a:t>
            </a:r>
            <a:endParaRPr lang="en-US" sz="2200"/>
          </a:p>
        </p:txBody>
      </p:sp>
      <p:pic>
        <p:nvPicPr>
          <p:cNvPr id="5122" name="Picture 2" descr="Haftalık Rapor Hazırlama +hazır rapor örnekleri">
            <a:extLst>
              <a:ext uri="{FF2B5EF4-FFF2-40B4-BE49-F238E27FC236}">
                <a16:creationId xmlns:a16="http://schemas.microsoft.com/office/drawing/2014/main" id="{D642A610-59FF-D072-1349-EFD92AF7C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r="35446"/>
          <a:stretch/>
        </p:blipFill>
        <p:spPr bwMode="auto">
          <a:xfrm>
            <a:off x="5334003" y="762000"/>
            <a:ext cx="6095997" cy="5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7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5" name="Freeform: Shape 6154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85C6F-9CDE-0B27-69FA-FABEF7A5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Deployment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Dağıtım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A2E0-7518-E98D-EEB6-0DFF093C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sz="2400" err="1"/>
              <a:t>Yazılımın</a:t>
            </a:r>
            <a:r>
              <a:rPr lang="en-US" sz="2400"/>
              <a:t> </a:t>
            </a:r>
            <a:r>
              <a:rPr lang="en-US" sz="2400" err="1"/>
              <a:t>canlı</a:t>
            </a:r>
            <a:r>
              <a:rPr lang="en-US" sz="2400"/>
              <a:t> </a:t>
            </a:r>
            <a:r>
              <a:rPr lang="en-US" sz="2400" err="1"/>
              <a:t>ortama</a:t>
            </a:r>
            <a:r>
              <a:rPr lang="en-US" sz="2400"/>
              <a:t> </a:t>
            </a:r>
            <a:r>
              <a:rPr lang="en-US" sz="2400" err="1"/>
              <a:t>veya</a:t>
            </a:r>
            <a:r>
              <a:rPr lang="en-US" sz="2400"/>
              <a:t> </a:t>
            </a:r>
            <a:r>
              <a:rPr lang="en-US" sz="2400" err="1"/>
              <a:t>kullanıcılara</a:t>
            </a:r>
            <a:r>
              <a:rPr lang="en-US" sz="2400"/>
              <a:t> </a:t>
            </a:r>
            <a:r>
              <a:rPr lang="en-US" sz="2400" err="1"/>
              <a:t>dağıtımı</a:t>
            </a:r>
            <a:endParaRPr lang="en-US" sz="2400"/>
          </a:p>
          <a:p>
            <a:r>
              <a:rPr lang="en-US" sz="2400" err="1"/>
              <a:t>Kurulum</a:t>
            </a:r>
            <a:r>
              <a:rPr lang="en-US" sz="2400"/>
              <a:t> </a:t>
            </a:r>
            <a:r>
              <a:rPr lang="en-US" sz="2400" err="1"/>
              <a:t>ve</a:t>
            </a:r>
            <a:r>
              <a:rPr lang="en-US" sz="2400"/>
              <a:t> </a:t>
            </a:r>
            <a:r>
              <a:rPr lang="en-US" sz="2400" err="1"/>
              <a:t>yapılandırma</a:t>
            </a:r>
            <a:r>
              <a:rPr lang="en-US" sz="2400"/>
              <a:t> </a:t>
            </a:r>
            <a:r>
              <a:rPr lang="en-US" sz="2400" err="1"/>
              <a:t>yönergeleri</a:t>
            </a:r>
            <a:endParaRPr lang="en-US" sz="2400"/>
          </a:p>
          <a:p>
            <a:r>
              <a:rPr lang="en-US" sz="2400" err="1"/>
              <a:t>Sürüm</a:t>
            </a:r>
            <a:r>
              <a:rPr lang="en-US" sz="2400"/>
              <a:t> </a:t>
            </a:r>
            <a:r>
              <a:rPr lang="en-US" sz="2400" err="1"/>
              <a:t>kontrolü</a:t>
            </a:r>
            <a:r>
              <a:rPr lang="en-US" sz="2400"/>
              <a:t> </a:t>
            </a:r>
            <a:r>
              <a:rPr lang="en-US" sz="2400" err="1"/>
              <a:t>ve</a:t>
            </a:r>
            <a:r>
              <a:rPr lang="en-US" sz="2400"/>
              <a:t> </a:t>
            </a:r>
            <a:r>
              <a:rPr lang="en-US" sz="2400" err="1"/>
              <a:t>dağıtım</a:t>
            </a:r>
            <a:r>
              <a:rPr lang="en-US" sz="2400"/>
              <a:t> </a:t>
            </a:r>
            <a:r>
              <a:rPr lang="en-US" sz="2400" err="1"/>
              <a:t>yönetimi</a:t>
            </a:r>
            <a:endParaRPr lang="en-US" sz="2400"/>
          </a:p>
        </p:txBody>
      </p:sp>
      <p:pic>
        <p:nvPicPr>
          <p:cNvPr id="6146" name="Picture 2" descr="AWS CodeDeploy- Automate Deployments to EC2 | Server Management Tips">
            <a:extLst>
              <a:ext uri="{FF2B5EF4-FFF2-40B4-BE49-F238E27FC236}">
                <a16:creationId xmlns:a16="http://schemas.microsoft.com/office/drawing/2014/main" id="{FCED9657-B97A-E3F7-74D5-2B1B7707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5633" y="1773147"/>
            <a:ext cx="6230514" cy="37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81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88" name="Rectangle 7187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9D5E3-F114-B33A-A787-2E28BB26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Maintenance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Bakım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DB91-2A32-F374-CB85-0B02DD6F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Yazılım</a:t>
            </a:r>
            <a:r>
              <a:rPr lang="en-US" sz="2200"/>
              <a:t> </a:t>
            </a:r>
            <a:r>
              <a:rPr lang="en-US" sz="2200" err="1"/>
              <a:t>bakımının</a:t>
            </a:r>
            <a:r>
              <a:rPr lang="en-US" sz="2200"/>
              <a:t> </a:t>
            </a:r>
            <a:r>
              <a:rPr lang="en-US" sz="2200" err="1"/>
              <a:t>önemi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gereklilikleri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Hata</a:t>
            </a:r>
            <a:r>
              <a:rPr lang="en-US" sz="2200"/>
              <a:t> </a:t>
            </a:r>
            <a:r>
              <a:rPr lang="en-US" sz="2200" err="1"/>
              <a:t>düzeltme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güncelleme</a:t>
            </a:r>
            <a:r>
              <a:rPr lang="en-US" sz="2200"/>
              <a:t> </a:t>
            </a:r>
            <a:r>
              <a:rPr lang="en-US" sz="2200" err="1"/>
              <a:t>süreçleri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Performans</a:t>
            </a:r>
            <a:r>
              <a:rPr lang="en-US" sz="2200"/>
              <a:t> </a:t>
            </a:r>
            <a:r>
              <a:rPr lang="en-US" sz="2200" err="1"/>
              <a:t>iyileştirme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optimizasyon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Kullanıcı</a:t>
            </a:r>
            <a:r>
              <a:rPr lang="en-US" sz="2200"/>
              <a:t> </a:t>
            </a:r>
            <a:r>
              <a:rPr lang="en-US" sz="2200" err="1"/>
              <a:t>desteği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müşteri</a:t>
            </a:r>
            <a:r>
              <a:rPr lang="en-US" sz="2200"/>
              <a:t> </a:t>
            </a:r>
            <a:r>
              <a:rPr lang="en-US" sz="2200" err="1"/>
              <a:t>ilişkileri</a:t>
            </a:r>
            <a:r>
              <a:rPr lang="en-US" sz="2200"/>
              <a:t> </a:t>
            </a:r>
            <a:r>
              <a:rPr lang="en-US" sz="2200" err="1"/>
              <a:t>yönetimi</a:t>
            </a:r>
            <a:endParaRPr lang="en-US" sz="2200"/>
          </a:p>
        </p:txBody>
      </p:sp>
      <p:pic>
        <p:nvPicPr>
          <p:cNvPr id="7170" name="Picture 2" descr="What is Web Performance Monitoring and What is it Good For? - WhatsUp Gold">
            <a:extLst>
              <a:ext uri="{FF2B5EF4-FFF2-40B4-BE49-F238E27FC236}">
                <a16:creationId xmlns:a16="http://schemas.microsoft.com/office/drawing/2014/main" id="{0D9B7E43-FB5F-7477-6C68-C060FC8C3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8" r="26402"/>
          <a:stretch/>
        </p:blipFill>
        <p:spPr bwMode="auto">
          <a:xfrm>
            <a:off x="5334003" y="762000"/>
            <a:ext cx="6095997" cy="5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2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03" name="Freeform: Shape 820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9AE66-3AFA-F265-2369-E347D3B5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Metodolojileri</a:t>
            </a:r>
            <a:endParaRPr lang="en-TR" sz="2800" dirty="0"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1D88-6873-4D24-E485-6FD61E09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dirty="0" err="1"/>
              <a:t>Farklı</a:t>
            </a:r>
            <a:r>
              <a:rPr lang="en-US" dirty="0"/>
              <a:t> SDLC </a:t>
            </a:r>
            <a:r>
              <a:rPr lang="en-US" dirty="0" err="1"/>
              <a:t>metodolojilerinin</a:t>
            </a:r>
            <a:r>
              <a:rPr lang="en-US" dirty="0"/>
              <a:t> </a:t>
            </a:r>
            <a:r>
              <a:rPr lang="en-US" dirty="0" err="1"/>
              <a:t>tanıtımı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Kanalı</a:t>
            </a:r>
            <a:r>
              <a:rPr lang="en-US" dirty="0"/>
              <a:t>, </a:t>
            </a:r>
            <a:r>
              <a:rPr lang="en-US" dirty="0" err="1"/>
              <a:t>Çevik</a:t>
            </a:r>
            <a:r>
              <a:rPr lang="en-US" dirty="0"/>
              <a:t>, </a:t>
            </a:r>
            <a:r>
              <a:rPr lang="en-US" dirty="0" err="1"/>
              <a:t>Spiralli</a:t>
            </a:r>
            <a:r>
              <a:rPr lang="en-US" dirty="0"/>
              <a:t>)</a:t>
            </a:r>
          </a:p>
          <a:p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seçimi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uygulaması</a:t>
            </a:r>
            <a:endParaRPr lang="en-US" dirty="0"/>
          </a:p>
        </p:txBody>
      </p:sp>
      <p:pic>
        <p:nvPicPr>
          <p:cNvPr id="8194" name="Picture 2" descr="Agile Proje Yönetimi Nedir? Neden Tercih Edilmeli? | NTT DATA Business  Solutions">
            <a:extLst>
              <a:ext uri="{FF2B5EF4-FFF2-40B4-BE49-F238E27FC236}">
                <a16:creationId xmlns:a16="http://schemas.microsoft.com/office/drawing/2014/main" id="{4A269BD4-660B-8E0E-F4F7-B6E6A8AD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107" y="1735756"/>
            <a:ext cx="6006694" cy="346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64306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7"/>
      </a:lt2>
      <a:accent1>
        <a:srgbClr val="DA828B"/>
      </a:accent1>
      <a:accent2>
        <a:srgbClr val="D28866"/>
      </a:accent2>
      <a:accent3>
        <a:srgbClr val="BAA262"/>
      </a:accent3>
      <a:accent4>
        <a:srgbClr val="9CA952"/>
      </a:accent4>
      <a:accent5>
        <a:srgbClr val="86AE67"/>
      </a:accent5>
      <a:accent6>
        <a:srgbClr val="5AB558"/>
      </a:accent6>
      <a:hlink>
        <a:srgbClr val="568E88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221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Arial Rounded MT Bold</vt:lpstr>
      <vt:lpstr>Avenir Next LT Pro</vt:lpstr>
      <vt:lpstr>PrismaticVTI</vt:lpstr>
      <vt:lpstr>SDLC Software Development Life Cycle</vt:lpstr>
      <vt:lpstr>SDLC Giriş</vt:lpstr>
      <vt:lpstr>Planning &amp; Analysis Planlama &amp; İhtiyaç Analizi</vt:lpstr>
      <vt:lpstr>Design Tasarım Aşaması</vt:lpstr>
      <vt:lpstr>Development Geliştirme</vt:lpstr>
      <vt:lpstr>Testing Test Etme</vt:lpstr>
      <vt:lpstr>Deployment Dağıtım</vt:lpstr>
      <vt:lpstr>Maintenance Bakım</vt:lpstr>
      <vt:lpstr>SDLC Metodolojileri</vt:lpstr>
      <vt:lpstr>SDLC En İyi Uygulamaları</vt:lpstr>
      <vt:lpstr>SDLC Proje Örneği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Software Development Life Cycle</dc:title>
  <dc:creator>Mehmet Sungur</dc:creator>
  <cp:lastModifiedBy>Mehmet Sungur</cp:lastModifiedBy>
  <cp:revision>1</cp:revision>
  <dcterms:created xsi:type="dcterms:W3CDTF">2023-06-28T11:41:57Z</dcterms:created>
  <dcterms:modified xsi:type="dcterms:W3CDTF">2023-06-28T12:28:43Z</dcterms:modified>
</cp:coreProperties>
</file>