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314" r:id="rId6"/>
    <p:sldId id="315" r:id="rId7"/>
    <p:sldId id="317" r:id="rId8"/>
    <p:sldId id="316" r:id="rId9"/>
    <p:sldId id="277" r:id="rId10"/>
    <p:sldId id="306" r:id="rId11"/>
    <p:sldId id="309" r:id="rId12"/>
    <p:sldId id="308" r:id="rId13"/>
    <p:sldId id="310" r:id="rId14"/>
    <p:sldId id="311" r:id="rId15"/>
    <p:sldId id="312" r:id="rId16"/>
    <p:sldId id="265" r:id="rId17"/>
    <p:sldId id="264" r:id="rId18"/>
    <p:sldId id="31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idact Gothic" panose="00000500000000000000" pitchFamily="2" charset="0"/>
      <p:regular r:id="rId25"/>
    </p:embeddedFont>
    <p:embeddedFont>
      <p:font typeface="Oswald" panose="000005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5DC93-4800-48D1-B766-F64779B4BA07}">
  <a:tblStyle styleId="{CA15DC93-4800-48D1-B766-F64779B4B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aa819d0d9b_0_20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aa819d0d9b_0_20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a819d0d9b_0_2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a819d0d9b_0_2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a819d0d9b_0_20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a819d0d9b_0_20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7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8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744100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1744100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2" hasCustomPrompt="1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4"/>
          </p:nvPr>
        </p:nvSpPr>
        <p:spPr>
          <a:xfrm>
            <a:off x="6118500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5"/>
          </p:nvPr>
        </p:nvSpPr>
        <p:spPr>
          <a:xfrm>
            <a:off x="6118500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6" hasCustomPrompt="1"/>
          </p:nvPr>
        </p:nvSpPr>
        <p:spPr>
          <a:xfrm>
            <a:off x="4864500" y="1789654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7"/>
          </p:nvPr>
        </p:nvSpPr>
        <p:spPr>
          <a:xfrm>
            <a:off x="1744100" y="3535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8"/>
          </p:nvPr>
        </p:nvSpPr>
        <p:spPr>
          <a:xfrm>
            <a:off x="1744100" y="4000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9" hasCustomPrompt="1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13"/>
          </p:nvPr>
        </p:nvSpPr>
        <p:spPr>
          <a:xfrm>
            <a:off x="6118500" y="3535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4"/>
          </p:nvPr>
        </p:nvSpPr>
        <p:spPr>
          <a:xfrm>
            <a:off x="6118500" y="4000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15" hasCustomPrompt="1"/>
          </p:nvPr>
        </p:nvSpPr>
        <p:spPr>
          <a:xfrm>
            <a:off x="4864500" y="3581655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2" hasCustomPrompt="1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3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5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4" r:id="rId6"/>
    <p:sldLayoutId id="2147483665" r:id="rId7"/>
    <p:sldLayoutId id="2147483668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1820189" y="2299447"/>
            <a:ext cx="6233821" cy="1454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</a:rPr>
              <a:t>Philosopher Dining Hall Problem</a:t>
            </a:r>
            <a:endParaRPr lang="en-GB" sz="4400" dirty="0">
              <a:solidFill>
                <a:schemeClr val="accent4"/>
              </a:solidFill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2"/>
          </p:nvPr>
        </p:nvSpPr>
        <p:spPr>
          <a:xfrm>
            <a:off x="1102772" y="1289981"/>
            <a:ext cx="2984303" cy="668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PRESENTATION</a:t>
            </a:r>
            <a:endParaRPr sz="36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3607-5FE4-105B-C6CF-F4368D63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1)</a:t>
            </a:r>
            <a:endParaRPr lang="en-PK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A0944-E3B5-81EF-EB34-C03CA6E72F44}"/>
              </a:ext>
            </a:extLst>
          </p:cNvPr>
          <p:cNvSpPr txBox="1"/>
          <p:nvPr/>
        </p:nvSpPr>
        <p:spPr>
          <a:xfrm>
            <a:off x="1773922" y="3818267"/>
            <a:ext cx="1518134" cy="257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8A4BEB-6D67-C96C-6C43-28E0DFC91389}"/>
              </a:ext>
            </a:extLst>
          </p:cNvPr>
          <p:cNvSpPr txBox="1">
            <a:spLocks/>
          </p:cNvSpPr>
          <p:nvPr/>
        </p:nvSpPr>
        <p:spPr>
          <a:xfrm>
            <a:off x="560231" y="2244407"/>
            <a:ext cx="6591837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000" b="1" i="0" dirty="0"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Oswald" panose="00000500000000000000" pitchFamily="2" charset="0"/>
              </a:rPr>
              <a:t>Philosophers</a:t>
            </a:r>
            <a:r>
              <a:rPr lang="en-GB" sz="2000" b="1" i="0" dirty="0">
                <a:effectLst/>
                <a:latin typeface="Oswald" panose="00000500000000000000" pitchFamily="2" charset="0"/>
              </a:rPr>
              <a:t> </a:t>
            </a:r>
            <a:r>
              <a:rPr lang="en-GB" sz="2000" b="1" i="0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and Neighbours Configuration</a:t>
            </a:r>
            <a:endParaRPr lang="en-PK" sz="32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CF97F-31D8-2F87-84C1-1391B9FA9C44}"/>
              </a:ext>
            </a:extLst>
          </p:cNvPr>
          <p:cNvSpPr txBox="1">
            <a:spLocks/>
          </p:cNvSpPr>
          <p:nvPr/>
        </p:nvSpPr>
        <p:spPr>
          <a:xfrm>
            <a:off x="-2162722" y="1131987"/>
            <a:ext cx="7631949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GB" sz="2000" dirty="0"/>
              <a:t>Importing Libraries</a:t>
            </a:r>
            <a:endParaRPr lang="en-PK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A9E7AF-7708-E5BB-0FEA-473540C35369}"/>
              </a:ext>
            </a:extLst>
          </p:cNvPr>
          <p:cNvSpPr txBox="1">
            <a:spLocks/>
          </p:cNvSpPr>
          <p:nvPr/>
        </p:nvSpPr>
        <p:spPr>
          <a:xfrm>
            <a:off x="560231" y="3536117"/>
            <a:ext cx="636431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000" dirty="0"/>
              <a:t>Philosophers states and </a:t>
            </a:r>
            <a:r>
              <a:rPr lang="en-GB" sz="2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synchronization</a:t>
            </a:r>
            <a:r>
              <a:rPr lang="en-GB" sz="2000" dirty="0"/>
              <a:t> setup:</a:t>
            </a:r>
            <a:endParaRPr lang="en-PK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A11FB-DD05-2ADA-F3D5-27474B8AAADB}"/>
              </a:ext>
            </a:extLst>
          </p:cNvPr>
          <p:cNvSpPr txBox="1"/>
          <p:nvPr/>
        </p:nvSpPr>
        <p:spPr>
          <a:xfrm>
            <a:off x="669703" y="1626482"/>
            <a:ext cx="336782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threading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time</a:t>
            </a:r>
            <a:endParaRPr kumimoji="0" lang="en-GB" altLang="en-PK" sz="11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random</a:t>
            </a:r>
            <a:endParaRPr kumimoji="0" lang="en-GB" altLang="en-PK" sz="11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4BF0D-A925-2B7A-1DBD-48FD6F01B5A3}"/>
              </a:ext>
            </a:extLst>
          </p:cNvPr>
          <p:cNvSpPr txBox="1"/>
          <p:nvPr/>
        </p:nvSpPr>
        <p:spPr>
          <a:xfrm>
            <a:off x="779173" y="2751800"/>
            <a:ext cx="234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NUMPHIL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5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num_iterations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LEFT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lambda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i: (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-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+ NUMPHIL) %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5</a:t>
            </a: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RIGHT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lambda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i: (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+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%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5</a:t>
            </a: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D1189-283B-55F4-238C-8684C228809E}"/>
              </a:ext>
            </a:extLst>
          </p:cNvPr>
          <p:cNvSpPr txBox="1"/>
          <p:nvPr/>
        </p:nvSpPr>
        <p:spPr>
          <a:xfrm>
            <a:off x="779173" y="2490189"/>
            <a:ext cx="3536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E84B5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E84B5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000DD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000DD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state = [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* NUMPHIL identity = [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3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4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lock = threading.Lock()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cond = [threading.Condition(lock)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_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range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(NUMPHIL)]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22D22F-9416-B44A-9AF7-AFDDF116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42" y="1952638"/>
            <a:ext cx="4002259" cy="123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think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 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think_time = random.randint(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3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thinking for {think_time} seconds") 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time.sleep(think_time) 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reappears from sleep from thinking")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68449" y="1490257"/>
            <a:ext cx="4102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Philosophers' Thinking Simulation</a:t>
            </a:r>
            <a:endParaRPr lang="en-P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A4B7F-84BF-1C63-F7C1-C7A5D5B0A478}"/>
              </a:ext>
            </a:extLst>
          </p:cNvPr>
          <p:cNvSpPr txBox="1"/>
          <p:nvPr/>
        </p:nvSpPr>
        <p:spPr>
          <a:xfrm>
            <a:off x="766689" y="3074817"/>
            <a:ext cx="438208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PK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C6A54-8797-4DFA-DD82-40DF86226651}"/>
              </a:ext>
            </a:extLst>
          </p:cNvPr>
          <p:cNvSpPr txBox="1"/>
          <p:nvPr/>
        </p:nvSpPr>
        <p:spPr>
          <a:xfrm>
            <a:off x="919212" y="3421331"/>
            <a:ext cx="3390315" cy="102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Functio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n Definition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Generate Random Thinking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Time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Simulate Thinking Time</a:t>
            </a:r>
          </a:p>
        </p:txBody>
      </p:sp>
    </p:spTree>
    <p:extLst>
      <p:ext uri="{BB962C8B-B14F-4D97-AF65-F5344CB8AC3E}">
        <p14:creationId xmlns:p14="http://schemas.microsoft.com/office/powerpoint/2010/main" val="171849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05144" y="1386295"/>
            <a:ext cx="54604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Philosopher Fork Pickup and Eating Authorization</a:t>
            </a:r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A4B7F-84BF-1C63-F7C1-C7A5D5B0A478}"/>
              </a:ext>
            </a:extLst>
          </p:cNvPr>
          <p:cNvSpPr txBox="1"/>
          <p:nvPr/>
        </p:nvSpPr>
        <p:spPr>
          <a:xfrm>
            <a:off x="766689" y="3074817"/>
            <a:ext cx="438208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PK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CFB-47C0-A857-A908-EECAE31AFC90}"/>
              </a:ext>
            </a:extLst>
          </p:cNvPr>
          <p:cNvSpPr txBox="1"/>
          <p:nvPr/>
        </p:nvSpPr>
        <p:spPr>
          <a:xfrm>
            <a:off x="905144" y="3699962"/>
            <a:ext cx="3390315" cy="102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Lock-Protected Fork Pickup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Waiting Mechanism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Eating Authorization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21141-7ED0-F39D-6076-1F766C0E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" y="1880932"/>
            <a:ext cx="460828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pickup_forks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left = LEFT(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right = RIGHT(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with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lock: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HUNGRY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(state[left]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or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state[right]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PK" sz="1000" dirty="0">
                <a:solidFill>
                  <a:srgbClr val="333333"/>
                </a:solidFill>
                <a:latin typeface="Arial Unicode MS"/>
              </a:rPr>
              <a:t>    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hungry and waiting to pick up forks to eat")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cond[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].wait()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PK" sz="10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EATING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 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allowed to eat now")</a:t>
            </a:r>
            <a:r>
              <a:rPr kumimoji="0" lang="en-PK" altLang="en-P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7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68449" y="1490257"/>
            <a:ext cx="4102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Philosopher Eating Simulation</a:t>
            </a:r>
            <a:endParaRPr lang="en-PK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CFB-47C0-A857-A908-EECAE31AFC90}"/>
              </a:ext>
            </a:extLst>
          </p:cNvPr>
          <p:cNvSpPr txBox="1"/>
          <p:nvPr/>
        </p:nvSpPr>
        <p:spPr>
          <a:xfrm>
            <a:off x="968449" y="3412903"/>
            <a:ext cx="3390315" cy="102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Random Eating Time Generation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Eating Duration Display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Sleep Simulation for Eating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12ED1-B6AA-FC3C-8EA6-3BA03EAC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49" y="2008935"/>
            <a:ext cx="5200234" cy="112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eat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eating_time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random.randint(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3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eating for {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eating_time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 seconds")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time.sleep(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eating_time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reappears from sleep from eating")</a:t>
            </a:r>
            <a:r>
              <a:rPr kumimoji="0" lang="en-PK" altLang="en-P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68448" y="1490257"/>
            <a:ext cx="476413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Returning Forks and Signalling Neighbours</a:t>
            </a:r>
            <a:endParaRPr lang="en-PK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CFB-47C0-A857-A908-EECAE31AFC90}"/>
              </a:ext>
            </a:extLst>
          </p:cNvPr>
          <p:cNvSpPr txBox="1"/>
          <p:nvPr/>
        </p:nvSpPr>
        <p:spPr>
          <a:xfrm>
            <a:off x="968449" y="3412903"/>
            <a:ext cx="3390315" cy="89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1200" b="1" dirty="0">
                <a:solidFill>
                  <a:schemeClr val="tx1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Transition to Thinking State:</a:t>
            </a:r>
            <a:endParaRPr lang="en-PK" sz="1200" dirty="0">
              <a:solidFill>
                <a:schemeClr val="tx1"/>
              </a:solidFill>
              <a:effectLst/>
              <a:latin typeface="Söhne"/>
              <a:ea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1200" b="1" dirty="0">
                <a:solidFill>
                  <a:schemeClr val="tx1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Notification of Fork Availability:</a:t>
            </a:r>
            <a:endParaRPr lang="en-PK" sz="1200" dirty="0">
              <a:solidFill>
                <a:schemeClr val="tx1"/>
              </a:solidFill>
              <a:effectLst/>
              <a:latin typeface="Söhne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1200" b="1" dirty="0">
                <a:solidFill>
                  <a:schemeClr val="tx1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Neighbours Signalling Messages</a:t>
            </a:r>
            <a:endParaRPr lang="en-GB" sz="105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E0634A-F8F7-A3CF-B4A9-0A69DB55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E5C02-1F0E-E7A9-C9AF-6158226E8476}"/>
              </a:ext>
            </a:extLst>
          </p:cNvPr>
          <p:cNvSpPr txBox="1"/>
          <p:nvPr/>
        </p:nvSpPr>
        <p:spPr>
          <a:xfrm>
            <a:off x="968449" y="1950964"/>
            <a:ext cx="476413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b="1" dirty="0" err="1">
                <a:solidFill>
                  <a:srgbClr val="0066BB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return_forks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left = LEFT(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right = RIGHT(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lock: state[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PK" sz="1000" b="1" dirty="0">
                <a:solidFill>
                  <a:srgbClr val="0000DD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dirty="0">
                <a:solidFill>
                  <a:srgbClr val="888888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# THINKING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(f"Philosopher {id} has put down forks") cond[left].notify()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(f"Philosopher {id} </a:t>
            </a:r>
            <a:r>
              <a:rPr lang="en-PK" sz="1000" dirty="0" err="1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signaled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philosopher {left} to see if it can eat")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cond[right].notify()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(f"Philosopher {id} </a:t>
            </a:r>
            <a:r>
              <a:rPr lang="en-PK" sz="1000" dirty="0" err="1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signaled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philosopher {right} to see if it can eat") </a:t>
            </a:r>
            <a:endParaRPr lang="en-PK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800" dirty="0"/>
              <a:t> </a:t>
            </a:r>
            <a:endParaRPr lang="en-PK" sz="800" dirty="0"/>
          </a:p>
        </p:txBody>
      </p:sp>
    </p:spTree>
    <p:extLst>
      <p:ext uri="{BB962C8B-B14F-4D97-AF65-F5344CB8AC3E}">
        <p14:creationId xmlns:p14="http://schemas.microsoft.com/office/powerpoint/2010/main" val="176598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3)</a:t>
            </a:r>
            <a:endParaRPr lang="en-PK" sz="3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E0634A-F8F7-A3CF-B4A9-0A69DB55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380;p34">
            <a:extLst>
              <a:ext uri="{FF2B5EF4-FFF2-40B4-BE49-F238E27FC236}">
                <a16:creationId xmlns:a16="http://schemas.microsoft.com/office/drawing/2014/main" id="{D42BBFCE-DEFB-13A8-CC81-BCCCD745C92D}"/>
              </a:ext>
            </a:extLst>
          </p:cNvPr>
          <p:cNvSpPr txBox="1">
            <a:spLocks/>
          </p:cNvSpPr>
          <p:nvPr/>
        </p:nvSpPr>
        <p:spPr>
          <a:xfrm>
            <a:off x="523052" y="1384061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600" dirty="0">
                <a:solidFill>
                  <a:schemeClr val="accent6">
                    <a:lumMod val="50000"/>
                    <a:lumOff val="50000"/>
                  </a:schemeClr>
                </a:solidFill>
                <a:latin typeface="Oswald" panose="00000500000000000000" pitchFamily="2" charset="0"/>
              </a:rPr>
              <a:t>Loop</a:t>
            </a:r>
            <a:r>
              <a:rPr lang="en-GB" sz="2600" dirty="0">
                <a:latin typeface="Oswald" panose="00000500000000000000" pitchFamily="2" charset="0"/>
              </a:rPr>
              <a:t> Iterations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914CC-1F17-CDD6-A9A8-0193D6766179}"/>
              </a:ext>
            </a:extLst>
          </p:cNvPr>
          <p:cNvSpPr txBox="1"/>
          <p:nvPr/>
        </p:nvSpPr>
        <p:spPr>
          <a:xfrm>
            <a:off x="669702" y="2208628"/>
            <a:ext cx="592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Iteration Control:</a:t>
            </a:r>
          </a:p>
          <a:p>
            <a:pPr algn="l"/>
            <a:endParaRPr lang="en-GB" sz="1800" b="1" dirty="0">
              <a:solidFill>
                <a:srgbClr val="374151"/>
              </a:solidFill>
              <a:latin typeface="Söhne"/>
            </a:endParaRPr>
          </a:p>
          <a:p>
            <a:pPr marL="457200" lvl="1" algn="l"/>
            <a:endParaRPr lang="en-GB" sz="1800" b="1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889A-2747-B124-890A-EAAFCE48B6D6}"/>
              </a:ext>
            </a:extLst>
          </p:cNvPr>
          <p:cNvSpPr txBox="1"/>
          <p:nvPr/>
        </p:nvSpPr>
        <p:spPr>
          <a:xfrm>
            <a:off x="523052" y="2474112"/>
            <a:ext cx="644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Philosophers go through the cycle for a set number of iterations.</a:t>
            </a:r>
          </a:p>
          <a:p>
            <a:endParaRPr lang="en-PK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624C8-718C-3802-2A2E-B2F8F645BD2D}"/>
              </a:ext>
            </a:extLst>
          </p:cNvPr>
          <p:cNvSpPr txBox="1"/>
          <p:nvPr/>
        </p:nvSpPr>
        <p:spPr>
          <a:xfrm>
            <a:off x="669702" y="3186063"/>
            <a:ext cx="59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Main Program:</a:t>
            </a:r>
            <a:endParaRPr lang="en-PK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7E41C-8D19-B471-E391-66B42B9E178C}"/>
              </a:ext>
            </a:extLst>
          </p:cNvPr>
          <p:cNvSpPr txBox="1"/>
          <p:nvPr/>
        </p:nvSpPr>
        <p:spPr>
          <a:xfrm>
            <a:off x="998579" y="3600027"/>
            <a:ext cx="6447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374151"/>
                </a:solidFill>
                <a:effectLst/>
                <a:latin typeface="Söhne"/>
              </a:rPr>
              <a:t>Threads are created, started, and joined to ensure completion.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027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>
            <a:spLocks noGrp="1"/>
          </p:cNvSpPr>
          <p:nvPr>
            <p:ph type="title"/>
          </p:nvPr>
        </p:nvSpPr>
        <p:spPr>
          <a:xfrm>
            <a:off x="720000" y="69474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600" b="1" i="0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Challenges</a:t>
            </a:r>
            <a:r>
              <a:rPr lang="en-GB" sz="3600" b="1" i="0" dirty="0">
                <a:effectLst/>
                <a:latin typeface="Oswald" panose="00000500000000000000" pitchFamily="2" charset="0"/>
              </a:rPr>
              <a:t> </a:t>
            </a:r>
            <a:r>
              <a:rPr lang="en-GB" sz="3600" b="1" i="0" dirty="0"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Oswald" panose="00000500000000000000" pitchFamily="2" charset="0"/>
              </a:rPr>
              <a:t>and </a:t>
            </a:r>
            <a:r>
              <a:rPr lang="en-GB" sz="3600" b="1" i="0" dirty="0">
                <a:effectLst/>
                <a:latin typeface="Oswald" panose="00000500000000000000" pitchFamily="2" charset="0"/>
              </a:rPr>
              <a:t>Considerations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8D208-6F3D-1A0E-995F-CC7BBEBD444C}"/>
              </a:ext>
            </a:extLst>
          </p:cNvPr>
          <p:cNvSpPr txBox="1"/>
          <p:nvPr/>
        </p:nvSpPr>
        <p:spPr>
          <a:xfrm>
            <a:off x="709010" y="1885312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Deadlock Avoidance:</a:t>
            </a:r>
            <a:endParaRPr lang="en-PK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6CEC-945B-BCD2-5547-3B9FB6E589AA}"/>
              </a:ext>
            </a:extLst>
          </p:cNvPr>
          <p:cNvSpPr txBox="1"/>
          <p:nvPr/>
        </p:nvSpPr>
        <p:spPr>
          <a:xfrm>
            <a:off x="1103967" y="2387084"/>
            <a:ext cx="64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The solution ensures no deadlocks occur.</a:t>
            </a:r>
            <a:endParaRPr lang="en-P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D722C-14CB-091A-F7BE-3EB89B79EEBB}"/>
              </a:ext>
            </a:extLst>
          </p:cNvPr>
          <p:cNvSpPr txBox="1"/>
          <p:nvPr/>
        </p:nvSpPr>
        <p:spPr>
          <a:xfrm>
            <a:off x="720000" y="3073522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Concurrency Management: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F2A86-5B1E-95A6-E73D-2047D751CD09}"/>
              </a:ext>
            </a:extLst>
          </p:cNvPr>
          <p:cNvSpPr txBox="1"/>
          <p:nvPr/>
        </p:nvSpPr>
        <p:spPr>
          <a:xfrm>
            <a:off x="1103967" y="3615401"/>
            <a:ext cx="628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Threads and synchronization mechanisms handle concurrent execution.</a:t>
            </a:r>
            <a:endParaRPr lang="en-PK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63;p36">
            <a:extLst>
              <a:ext uri="{FF2B5EF4-FFF2-40B4-BE49-F238E27FC236}">
                <a16:creationId xmlns:a16="http://schemas.microsoft.com/office/drawing/2014/main" id="{A49D0007-26B4-FEB3-A9D5-CA090A513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9474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4000" b="1" i="0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Conclu</a:t>
            </a:r>
            <a:r>
              <a:rPr lang="en-GB" sz="4000" b="1" i="0" dirty="0"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Oswald" panose="00000500000000000000" pitchFamily="2" charset="0"/>
              </a:rPr>
              <a:t>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C85E2-6038-403B-29FD-09103E24FE87}"/>
              </a:ext>
            </a:extLst>
          </p:cNvPr>
          <p:cNvSpPr txBox="1"/>
          <p:nvPr/>
        </p:nvSpPr>
        <p:spPr>
          <a:xfrm>
            <a:off x="610537" y="1581652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Achievements:</a:t>
            </a:r>
            <a:endParaRPr lang="en-PK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D3F447-11A0-43B8-9E38-13A39813AE77}"/>
              </a:ext>
            </a:extLst>
          </p:cNvPr>
          <p:cNvSpPr txBox="1"/>
          <p:nvPr/>
        </p:nvSpPr>
        <p:spPr>
          <a:xfrm>
            <a:off x="1096933" y="2228002"/>
            <a:ext cx="68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Successful concurrent solution to the Dining Philosophers Problem.</a:t>
            </a:r>
            <a:endParaRPr lang="en-PK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9C992-3C90-1FE1-86EE-8098C56DAFE9}"/>
              </a:ext>
            </a:extLst>
          </p:cNvPr>
          <p:cNvSpPr txBox="1"/>
          <p:nvPr/>
        </p:nvSpPr>
        <p:spPr>
          <a:xfrm>
            <a:off x="610536" y="2869351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Considerations for Real-World Scenarios:</a:t>
            </a:r>
            <a:endParaRPr lang="en-PK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1D8B8-EE1E-479C-7398-971B69FFD1DE}"/>
              </a:ext>
            </a:extLst>
          </p:cNvPr>
          <p:cNvSpPr txBox="1"/>
          <p:nvPr/>
        </p:nvSpPr>
        <p:spPr>
          <a:xfrm>
            <a:off x="1096933" y="3517054"/>
            <a:ext cx="64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Scalability and performance considerations.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9;p55">
            <a:extLst>
              <a:ext uri="{FF2B5EF4-FFF2-40B4-BE49-F238E27FC236}">
                <a16:creationId xmlns:a16="http://schemas.microsoft.com/office/drawing/2014/main" id="{7D974949-467D-B043-6A8A-3D0CB974DF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757" y="1101853"/>
            <a:ext cx="6285364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THANKS</a:t>
            </a:r>
            <a:r>
              <a:rPr lang="en" sz="6000" dirty="0"/>
              <a:t> A LOT!</a:t>
            </a:r>
            <a:endParaRPr sz="6000" dirty="0"/>
          </a:p>
        </p:txBody>
      </p:sp>
      <p:sp>
        <p:nvSpPr>
          <p:cNvPr id="6" name="Google Shape;1340;p55">
            <a:extLst>
              <a:ext uri="{FF2B5EF4-FFF2-40B4-BE49-F238E27FC236}">
                <a16:creationId xmlns:a16="http://schemas.microsoft.com/office/drawing/2014/main" id="{23D4153C-4075-06B0-FD02-269106DECC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2538" y="2895941"/>
            <a:ext cx="4377900" cy="72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</a:rPr>
              <a:t>Do you have any questions?</a:t>
            </a:r>
            <a:endParaRPr sz="2400" b="1" dirty="0">
              <a:solidFill>
                <a:schemeClr val="accent4"/>
              </a:solidFill>
            </a:endParaRPr>
          </a:p>
        </p:txBody>
      </p:sp>
      <p:grpSp>
        <p:nvGrpSpPr>
          <p:cNvPr id="7" name="Google Shape;1380;p55">
            <a:extLst>
              <a:ext uri="{FF2B5EF4-FFF2-40B4-BE49-F238E27FC236}">
                <a16:creationId xmlns:a16="http://schemas.microsoft.com/office/drawing/2014/main" id="{81489265-BBA8-7379-4A62-8FFB3B299D3D}"/>
              </a:ext>
            </a:extLst>
          </p:cNvPr>
          <p:cNvGrpSpPr/>
          <p:nvPr/>
        </p:nvGrpSpPr>
        <p:grpSpPr>
          <a:xfrm>
            <a:off x="5746084" y="1645952"/>
            <a:ext cx="2570221" cy="2843222"/>
            <a:chOff x="5570238" y="1294261"/>
            <a:chExt cx="2570221" cy="2843222"/>
          </a:xfrm>
        </p:grpSpPr>
        <p:grpSp>
          <p:nvGrpSpPr>
            <p:cNvPr id="8" name="Google Shape;1381;p55">
              <a:extLst>
                <a:ext uri="{FF2B5EF4-FFF2-40B4-BE49-F238E27FC236}">
                  <a16:creationId xmlns:a16="http://schemas.microsoft.com/office/drawing/2014/main" id="{7091ACC1-F5EE-516F-707C-0C9FB9D57C8E}"/>
                </a:ext>
              </a:extLst>
            </p:cNvPr>
            <p:cNvGrpSpPr/>
            <p:nvPr/>
          </p:nvGrpSpPr>
          <p:grpSpPr>
            <a:xfrm>
              <a:off x="5754716" y="1294261"/>
              <a:ext cx="2385743" cy="2843222"/>
              <a:chOff x="5754716" y="1294261"/>
              <a:chExt cx="2385743" cy="2843222"/>
            </a:xfrm>
          </p:grpSpPr>
          <p:sp>
            <p:nvSpPr>
              <p:cNvPr id="15" name="Google Shape;1382;p55">
                <a:extLst>
                  <a:ext uri="{FF2B5EF4-FFF2-40B4-BE49-F238E27FC236}">
                    <a16:creationId xmlns:a16="http://schemas.microsoft.com/office/drawing/2014/main" id="{537AE2B9-63C3-7ADE-8C46-6E0C0FA78A5B}"/>
                  </a:ext>
                </a:extLst>
              </p:cNvPr>
              <p:cNvSpPr/>
              <p:nvPr/>
            </p:nvSpPr>
            <p:spPr>
              <a:xfrm>
                <a:off x="5980518" y="2102591"/>
                <a:ext cx="1841655" cy="1808962"/>
              </a:xfrm>
              <a:custGeom>
                <a:avLst/>
                <a:gdLst/>
                <a:ahLst/>
                <a:cxnLst/>
                <a:rect l="l" t="t" r="r" b="b"/>
                <a:pathLst>
                  <a:path w="14477" h="14220" extrusionOk="0">
                    <a:moveTo>
                      <a:pt x="3872" y="0"/>
                    </a:moveTo>
                    <a:cubicBezTo>
                      <a:pt x="1560" y="1299"/>
                      <a:pt x="1" y="3776"/>
                      <a:pt x="1" y="6618"/>
                    </a:cubicBezTo>
                    <a:cubicBezTo>
                      <a:pt x="1" y="10818"/>
                      <a:pt x="3403" y="14219"/>
                      <a:pt x="7602" y="14219"/>
                    </a:cubicBezTo>
                    <a:cubicBezTo>
                      <a:pt x="10640" y="14219"/>
                      <a:pt x="13257" y="12437"/>
                      <a:pt x="14476" y="9862"/>
                    </a:cubicBezTo>
                    <a:lnTo>
                      <a:pt x="14476" y="9862"/>
                    </a:lnTo>
                    <a:cubicBezTo>
                      <a:pt x="13558" y="10136"/>
                      <a:pt x="12785" y="10259"/>
                      <a:pt x="12127" y="10259"/>
                    </a:cubicBezTo>
                    <a:cubicBezTo>
                      <a:pt x="6605" y="10259"/>
                      <a:pt x="9298" y="1560"/>
                      <a:pt x="3872" y="0"/>
                    </a:cubicBezTo>
                    <a:close/>
                  </a:path>
                </a:pathLst>
              </a:custGeom>
              <a:solidFill>
                <a:srgbClr val="E8A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83;p55">
                <a:extLst>
                  <a:ext uri="{FF2B5EF4-FFF2-40B4-BE49-F238E27FC236}">
                    <a16:creationId xmlns:a16="http://schemas.microsoft.com/office/drawing/2014/main" id="{5ED298B8-49E5-EBDD-1796-C027F9999BFC}"/>
                  </a:ext>
                </a:extLst>
              </p:cNvPr>
              <p:cNvSpPr/>
              <p:nvPr/>
            </p:nvSpPr>
            <p:spPr>
              <a:xfrm>
                <a:off x="6104677" y="2110224"/>
                <a:ext cx="842783" cy="834514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6560" extrusionOk="0">
                    <a:moveTo>
                      <a:pt x="5776" y="1"/>
                    </a:moveTo>
                    <a:cubicBezTo>
                      <a:pt x="5736" y="1"/>
                      <a:pt x="5695" y="4"/>
                      <a:pt x="5655" y="10"/>
                    </a:cubicBezTo>
                    <a:cubicBezTo>
                      <a:pt x="2775" y="432"/>
                      <a:pt x="500" y="2709"/>
                      <a:pt x="76" y="5588"/>
                    </a:cubicBezTo>
                    <a:cubicBezTo>
                      <a:pt x="1" y="6102"/>
                      <a:pt x="412" y="6560"/>
                      <a:pt x="930" y="6560"/>
                    </a:cubicBezTo>
                    <a:lnTo>
                      <a:pt x="937" y="6560"/>
                    </a:lnTo>
                    <a:cubicBezTo>
                      <a:pt x="1262" y="6558"/>
                      <a:pt x="1533" y="6308"/>
                      <a:pt x="1620" y="5993"/>
                    </a:cubicBezTo>
                    <a:cubicBezTo>
                      <a:pt x="2297" y="3548"/>
                      <a:pt x="3838" y="2147"/>
                      <a:pt x="6054" y="1554"/>
                    </a:cubicBezTo>
                    <a:cubicBezTo>
                      <a:pt x="6370" y="1470"/>
                      <a:pt x="6623" y="1200"/>
                      <a:pt x="6625" y="874"/>
                    </a:cubicBezTo>
                    <a:lnTo>
                      <a:pt x="6625" y="866"/>
                    </a:lnTo>
                    <a:cubicBezTo>
                      <a:pt x="6625" y="388"/>
                      <a:pt x="6238" y="1"/>
                      <a:pt x="5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84;p55">
                <a:extLst>
                  <a:ext uri="{FF2B5EF4-FFF2-40B4-BE49-F238E27FC236}">
                    <a16:creationId xmlns:a16="http://schemas.microsoft.com/office/drawing/2014/main" id="{8036F496-8085-3BEF-9296-DE1DC4A29C21}"/>
                  </a:ext>
                </a:extLst>
              </p:cNvPr>
              <p:cNvSpPr/>
              <p:nvPr/>
            </p:nvSpPr>
            <p:spPr>
              <a:xfrm>
                <a:off x="7256714" y="2749848"/>
                <a:ext cx="329608" cy="329735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2" extrusionOk="0">
                    <a:moveTo>
                      <a:pt x="1296" y="1"/>
                    </a:moveTo>
                    <a:cubicBezTo>
                      <a:pt x="580" y="1"/>
                      <a:pt x="0" y="581"/>
                      <a:pt x="0" y="1296"/>
                    </a:cubicBezTo>
                    <a:cubicBezTo>
                      <a:pt x="0" y="2013"/>
                      <a:pt x="580" y="2592"/>
                      <a:pt x="1296" y="2592"/>
                    </a:cubicBezTo>
                    <a:cubicBezTo>
                      <a:pt x="2012" y="2592"/>
                      <a:pt x="2591" y="2013"/>
                      <a:pt x="2591" y="1296"/>
                    </a:cubicBezTo>
                    <a:cubicBezTo>
                      <a:pt x="2591" y="581"/>
                      <a:pt x="2012" y="1"/>
                      <a:pt x="1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85;p55">
                <a:extLst>
                  <a:ext uri="{FF2B5EF4-FFF2-40B4-BE49-F238E27FC236}">
                    <a16:creationId xmlns:a16="http://schemas.microsoft.com/office/drawing/2014/main" id="{E3B8CB61-11BA-3BF5-59A8-764010C1DB28}"/>
                  </a:ext>
                </a:extLst>
              </p:cNvPr>
              <p:cNvSpPr/>
              <p:nvPr/>
            </p:nvSpPr>
            <p:spPr>
              <a:xfrm>
                <a:off x="7027350" y="2410191"/>
                <a:ext cx="129884" cy="129884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21" extrusionOk="0">
                    <a:moveTo>
                      <a:pt x="511" y="1"/>
                    </a:moveTo>
                    <a:cubicBezTo>
                      <a:pt x="228" y="1"/>
                      <a:pt x="0" y="230"/>
                      <a:pt x="0" y="512"/>
                    </a:cubicBezTo>
                    <a:cubicBezTo>
                      <a:pt x="0" y="793"/>
                      <a:pt x="228" y="1021"/>
                      <a:pt x="511" y="1021"/>
                    </a:cubicBezTo>
                    <a:cubicBezTo>
                      <a:pt x="792" y="1021"/>
                      <a:pt x="1020" y="793"/>
                      <a:pt x="1020" y="512"/>
                    </a:cubicBezTo>
                    <a:cubicBezTo>
                      <a:pt x="1020" y="230"/>
                      <a:pt x="792" y="1"/>
                      <a:pt x="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86;p55">
                <a:extLst>
                  <a:ext uri="{FF2B5EF4-FFF2-40B4-BE49-F238E27FC236}">
                    <a16:creationId xmlns:a16="http://schemas.microsoft.com/office/drawing/2014/main" id="{01C87CA4-CA6A-4DDB-CAA6-C5CD05AC2573}"/>
                  </a:ext>
                </a:extLst>
              </p:cNvPr>
              <p:cNvSpPr/>
              <p:nvPr/>
            </p:nvSpPr>
            <p:spPr>
              <a:xfrm>
                <a:off x="5754716" y="1581020"/>
                <a:ext cx="2385743" cy="2556462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20096" extrusionOk="0">
                    <a:moveTo>
                      <a:pt x="10349" y="398"/>
                    </a:moveTo>
                    <a:cubicBezTo>
                      <a:pt x="10434" y="462"/>
                      <a:pt x="10524" y="518"/>
                      <a:pt x="10619" y="562"/>
                    </a:cubicBezTo>
                    <a:lnTo>
                      <a:pt x="15924" y="3063"/>
                    </a:lnTo>
                    <a:cubicBezTo>
                      <a:pt x="16019" y="3108"/>
                      <a:pt x="16120" y="3145"/>
                      <a:pt x="16226" y="3169"/>
                    </a:cubicBezTo>
                    <a:lnTo>
                      <a:pt x="15767" y="4140"/>
                    </a:lnTo>
                    <a:cubicBezTo>
                      <a:pt x="15740" y="4199"/>
                      <a:pt x="15751" y="4268"/>
                      <a:pt x="15796" y="4314"/>
                    </a:cubicBezTo>
                    <a:cubicBezTo>
                      <a:pt x="17507" y="6023"/>
                      <a:pt x="18449" y="8298"/>
                      <a:pt x="18449" y="10720"/>
                    </a:cubicBezTo>
                    <a:cubicBezTo>
                      <a:pt x="18449" y="15721"/>
                      <a:pt x="14379" y="19791"/>
                      <a:pt x="9377" y="19791"/>
                    </a:cubicBezTo>
                    <a:cubicBezTo>
                      <a:pt x="4377" y="19791"/>
                      <a:pt x="307" y="15721"/>
                      <a:pt x="307" y="10720"/>
                    </a:cubicBezTo>
                    <a:cubicBezTo>
                      <a:pt x="307" y="5720"/>
                      <a:pt x="4374" y="1650"/>
                      <a:pt x="9377" y="1650"/>
                    </a:cubicBezTo>
                    <a:lnTo>
                      <a:pt x="9386" y="1650"/>
                    </a:lnTo>
                    <a:cubicBezTo>
                      <a:pt x="9477" y="1650"/>
                      <a:pt x="9568" y="1650"/>
                      <a:pt x="9657" y="1657"/>
                    </a:cubicBezTo>
                    <a:cubicBezTo>
                      <a:pt x="9658" y="1657"/>
                      <a:pt x="9659" y="1657"/>
                      <a:pt x="9661" y="1657"/>
                    </a:cubicBezTo>
                    <a:cubicBezTo>
                      <a:pt x="9727" y="1657"/>
                      <a:pt x="9790" y="1619"/>
                      <a:pt x="9811" y="1555"/>
                    </a:cubicBezTo>
                    <a:cubicBezTo>
                      <a:pt x="9829" y="1498"/>
                      <a:pt x="9853" y="1446"/>
                      <a:pt x="9878" y="1393"/>
                    </a:cubicBezTo>
                    <a:lnTo>
                      <a:pt x="10349" y="398"/>
                    </a:lnTo>
                    <a:close/>
                    <a:moveTo>
                      <a:pt x="10298" y="0"/>
                    </a:moveTo>
                    <a:cubicBezTo>
                      <a:pt x="10290" y="0"/>
                      <a:pt x="10281" y="1"/>
                      <a:pt x="10272" y="2"/>
                    </a:cubicBezTo>
                    <a:cubicBezTo>
                      <a:pt x="10222" y="10"/>
                      <a:pt x="10179" y="42"/>
                      <a:pt x="10159" y="86"/>
                    </a:cubicBezTo>
                    <a:lnTo>
                      <a:pt x="9602" y="1264"/>
                    </a:lnTo>
                    <a:cubicBezTo>
                      <a:pt x="9588" y="1292"/>
                      <a:pt x="9576" y="1320"/>
                      <a:pt x="9563" y="1349"/>
                    </a:cubicBezTo>
                    <a:cubicBezTo>
                      <a:pt x="9502" y="1348"/>
                      <a:pt x="9440" y="1348"/>
                      <a:pt x="9377" y="1348"/>
                    </a:cubicBezTo>
                    <a:cubicBezTo>
                      <a:pt x="4208" y="1348"/>
                      <a:pt x="1" y="5553"/>
                      <a:pt x="1" y="10723"/>
                    </a:cubicBezTo>
                    <a:cubicBezTo>
                      <a:pt x="1" y="15891"/>
                      <a:pt x="4208" y="20096"/>
                      <a:pt x="9377" y="20096"/>
                    </a:cubicBezTo>
                    <a:cubicBezTo>
                      <a:pt x="14545" y="20096"/>
                      <a:pt x="18752" y="15891"/>
                      <a:pt x="18753" y="10726"/>
                    </a:cubicBezTo>
                    <a:cubicBezTo>
                      <a:pt x="18753" y="8259"/>
                      <a:pt x="17808" y="5937"/>
                      <a:pt x="16089" y="4180"/>
                    </a:cubicBezTo>
                    <a:lnTo>
                      <a:pt x="16588" y="3120"/>
                    </a:lnTo>
                    <a:cubicBezTo>
                      <a:pt x="16610" y="3073"/>
                      <a:pt x="16609" y="3020"/>
                      <a:pt x="16582" y="2977"/>
                    </a:cubicBezTo>
                    <a:cubicBezTo>
                      <a:pt x="16557" y="2933"/>
                      <a:pt x="16513" y="2907"/>
                      <a:pt x="16463" y="2902"/>
                    </a:cubicBezTo>
                    <a:cubicBezTo>
                      <a:pt x="16322" y="2892"/>
                      <a:pt x="16185" y="2855"/>
                      <a:pt x="16057" y="2792"/>
                    </a:cubicBezTo>
                    <a:lnTo>
                      <a:pt x="10750" y="290"/>
                    </a:lnTo>
                    <a:cubicBezTo>
                      <a:pt x="10625" y="231"/>
                      <a:pt x="10509" y="148"/>
                      <a:pt x="10406" y="45"/>
                    </a:cubicBezTo>
                    <a:cubicBezTo>
                      <a:pt x="10377" y="16"/>
                      <a:pt x="10338" y="0"/>
                      <a:pt x="10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87;p55">
                <a:extLst>
                  <a:ext uri="{FF2B5EF4-FFF2-40B4-BE49-F238E27FC236}">
                    <a16:creationId xmlns:a16="http://schemas.microsoft.com/office/drawing/2014/main" id="{1E07A129-A3C6-630A-F2DB-BD7B940791D7}"/>
                  </a:ext>
                </a:extLst>
              </p:cNvPr>
              <p:cNvSpPr/>
              <p:nvPr/>
            </p:nvSpPr>
            <p:spPr>
              <a:xfrm>
                <a:off x="7005364" y="1294261"/>
                <a:ext cx="1064641" cy="668247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5253" extrusionOk="0">
                    <a:moveTo>
                      <a:pt x="1499" y="1"/>
                    </a:moveTo>
                    <a:cubicBezTo>
                      <a:pt x="982" y="1"/>
                      <a:pt x="489" y="292"/>
                      <a:pt x="252" y="790"/>
                    </a:cubicBezTo>
                    <a:cubicBezTo>
                      <a:pt x="0" y="1329"/>
                      <a:pt x="124" y="1945"/>
                      <a:pt x="523" y="2344"/>
                    </a:cubicBezTo>
                    <a:cubicBezTo>
                      <a:pt x="633" y="2455"/>
                      <a:pt x="760" y="2549"/>
                      <a:pt x="908" y="2618"/>
                    </a:cubicBezTo>
                    <a:lnTo>
                      <a:pt x="6215" y="5119"/>
                    </a:lnTo>
                    <a:cubicBezTo>
                      <a:pt x="6365" y="5192"/>
                      <a:pt x="6521" y="5231"/>
                      <a:pt x="6675" y="5244"/>
                    </a:cubicBezTo>
                    <a:cubicBezTo>
                      <a:pt x="6717" y="5250"/>
                      <a:pt x="6758" y="5253"/>
                      <a:pt x="6800" y="5253"/>
                    </a:cubicBezTo>
                    <a:cubicBezTo>
                      <a:pt x="7313" y="5253"/>
                      <a:pt x="7810" y="4963"/>
                      <a:pt x="8044" y="4465"/>
                    </a:cubicBezTo>
                    <a:cubicBezTo>
                      <a:pt x="8368" y="3779"/>
                      <a:pt x="8072" y="2961"/>
                      <a:pt x="7386" y="2636"/>
                    </a:cubicBezTo>
                    <a:lnTo>
                      <a:pt x="2080" y="132"/>
                    </a:lnTo>
                    <a:cubicBezTo>
                      <a:pt x="1892" y="44"/>
                      <a:pt x="1694" y="1"/>
                      <a:pt x="1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388;p55">
              <a:extLst>
                <a:ext uri="{FF2B5EF4-FFF2-40B4-BE49-F238E27FC236}">
                  <a16:creationId xmlns:a16="http://schemas.microsoft.com/office/drawing/2014/main" id="{5380E1C3-14F9-83C1-34D1-1B65CFC843F9}"/>
                </a:ext>
              </a:extLst>
            </p:cNvPr>
            <p:cNvGrpSpPr/>
            <p:nvPr/>
          </p:nvGrpSpPr>
          <p:grpSpPr>
            <a:xfrm>
              <a:off x="7888688" y="4035925"/>
              <a:ext cx="101500" cy="101550"/>
              <a:chOff x="4671750" y="3446925"/>
              <a:chExt cx="101500" cy="101550"/>
            </a:xfrm>
          </p:grpSpPr>
          <p:sp>
            <p:nvSpPr>
              <p:cNvPr id="13" name="Google Shape;1389;p55">
                <a:extLst>
                  <a:ext uri="{FF2B5EF4-FFF2-40B4-BE49-F238E27FC236}">
                    <a16:creationId xmlns:a16="http://schemas.microsoft.com/office/drawing/2014/main" id="{2F012DF3-B81B-62AB-1C10-A9FE39C7CB91}"/>
                  </a:ext>
                </a:extLst>
              </p:cNvPr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90;p55">
                <a:extLst>
                  <a:ext uri="{FF2B5EF4-FFF2-40B4-BE49-F238E27FC236}">
                    <a16:creationId xmlns:a16="http://schemas.microsoft.com/office/drawing/2014/main" id="{1D390E5C-CEAB-1C2D-82A4-633FDE1132A8}"/>
                  </a:ext>
                </a:extLst>
              </p:cNvPr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391;p55">
              <a:extLst>
                <a:ext uri="{FF2B5EF4-FFF2-40B4-BE49-F238E27FC236}">
                  <a16:creationId xmlns:a16="http://schemas.microsoft.com/office/drawing/2014/main" id="{BB4D6D7E-4976-73CD-B12B-403AF05DDA8A}"/>
                </a:ext>
              </a:extLst>
            </p:cNvPr>
            <p:cNvGrpSpPr/>
            <p:nvPr/>
          </p:nvGrpSpPr>
          <p:grpSpPr>
            <a:xfrm>
              <a:off x="5570238" y="3525525"/>
              <a:ext cx="101500" cy="101550"/>
              <a:chOff x="4671750" y="3446925"/>
              <a:chExt cx="101500" cy="101550"/>
            </a:xfrm>
          </p:grpSpPr>
          <p:sp>
            <p:nvSpPr>
              <p:cNvPr id="11" name="Google Shape;1392;p55">
                <a:extLst>
                  <a:ext uri="{FF2B5EF4-FFF2-40B4-BE49-F238E27FC236}">
                    <a16:creationId xmlns:a16="http://schemas.microsoft.com/office/drawing/2014/main" id="{AD3F9AB8-E377-A6E0-7B31-321B28F37A07}"/>
                  </a:ext>
                </a:extLst>
              </p:cNvPr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93;p55">
                <a:extLst>
                  <a:ext uri="{FF2B5EF4-FFF2-40B4-BE49-F238E27FC236}">
                    <a16:creationId xmlns:a16="http://schemas.microsoft.com/office/drawing/2014/main" id="{1A7D81FA-075B-F441-2327-779D6BABB39E}"/>
                  </a:ext>
                </a:extLst>
              </p:cNvPr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DA5D0-65A7-E72F-7E8E-37DD3DF3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07231"/>
            <a:ext cx="7704000" cy="564300"/>
          </a:xfrm>
        </p:spPr>
        <p:txBody>
          <a:bodyPr/>
          <a:lstStyle/>
          <a:p>
            <a:r>
              <a:rPr lang="en-GB" sz="3600" dirty="0"/>
              <a:t>Group Members:</a:t>
            </a:r>
            <a:endParaRPr lang="en-PK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4D759-B98F-4FC8-7226-DC96BB4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694" y="1048824"/>
            <a:ext cx="7704000" cy="3366300"/>
          </a:xfrm>
        </p:spPr>
        <p:txBody>
          <a:bodyPr/>
          <a:lstStyle/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Kashif Muneer	(2021-CE-34)</a:t>
            </a:r>
          </a:p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Mehmood Ul Haq  	(2021-CE-35)</a:t>
            </a:r>
          </a:p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Shahzaib Ramzan 	(2021-CE-41)</a:t>
            </a:r>
          </a:p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Talal Muzammal 	(2021-CE-47)</a:t>
            </a:r>
          </a:p>
          <a:p>
            <a:pPr>
              <a:buFont typeface="+mj-lt"/>
              <a:buAutoNum type="arabicParenR"/>
            </a:pPr>
            <a:endParaRPr lang="en-PK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602484" y="1515239"/>
            <a:ext cx="3831829" cy="991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Problem Overview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216733" y="438361"/>
            <a:ext cx="8349859" cy="106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Introduction</a:t>
            </a:r>
            <a:endParaRPr sz="5400" dirty="0"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1"/>
          </p:nvPr>
        </p:nvSpPr>
        <p:spPr>
          <a:xfrm>
            <a:off x="470571" y="2503625"/>
            <a:ext cx="4614974" cy="1487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Dining Philosophers Problem involves multiple philosophers sitting around a dining table, thinking, and eating.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Challenge: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Avoid conflicts over shared resources (forks).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6322488" y="4217050"/>
            <a:ext cx="101550" cy="101500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500D5AC-893C-99B0-9B14-B7D8E0820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" r="5838"/>
          <a:stretch/>
        </p:blipFill>
        <p:spPr>
          <a:xfrm>
            <a:off x="5079321" y="1500273"/>
            <a:ext cx="4064679" cy="3286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436665" y="68241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Solution</a:t>
            </a:r>
            <a:r>
              <a:rPr lang="en-GB" sz="3600" dirty="0"/>
              <a:t> Components</a:t>
            </a:r>
            <a:endParaRPr sz="3600"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 idx="2"/>
          </p:nvPr>
        </p:nvSpPr>
        <p:spPr>
          <a:xfrm>
            <a:off x="1247378" y="1874058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dirty="0">
                <a:effectLst/>
                <a:latin typeface="Söhne"/>
              </a:rPr>
              <a:t>Threaded Execution:</a:t>
            </a:r>
            <a:endParaRPr sz="2400"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1"/>
          </p:nvPr>
        </p:nvSpPr>
        <p:spPr>
          <a:xfrm>
            <a:off x="1247378" y="2358858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Each philosopher is a separate thread.</a:t>
            </a:r>
            <a:endParaRPr sz="1600"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title" idx="3"/>
          </p:nvPr>
        </p:nvSpPr>
        <p:spPr>
          <a:xfrm>
            <a:off x="540913" y="1910458"/>
            <a:ext cx="69120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</a:t>
            </a:r>
            <a:endParaRPr sz="2400"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4"/>
          </p:nvPr>
        </p:nvSpPr>
        <p:spPr>
          <a:xfrm>
            <a:off x="1247378" y="3059005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dirty="0">
                <a:effectLst/>
                <a:latin typeface="Söhne"/>
              </a:rPr>
              <a:t>Locks and Condition Variables:</a:t>
            </a:r>
            <a:endParaRPr sz="2400"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5"/>
          </p:nvPr>
        </p:nvSpPr>
        <p:spPr>
          <a:xfrm>
            <a:off x="1247378" y="3578117"/>
            <a:ext cx="5748300" cy="652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Locks control access to shared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Condition variables handle synchronization between threads.</a:t>
            </a:r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6"/>
          </p:nvPr>
        </p:nvSpPr>
        <p:spPr>
          <a:xfrm>
            <a:off x="605307" y="3059005"/>
            <a:ext cx="62681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C8C6-25E8-7D56-4208-77B3155A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US" dirty="0"/>
              <a:t> Overview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6B35-3ECD-5236-08FD-8D3CA141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09" y="1104296"/>
            <a:ext cx="7704000" cy="3616560"/>
          </a:xfrm>
        </p:spPr>
        <p:txBody>
          <a:bodyPr numCol="2"/>
          <a:lstStyle/>
          <a:p>
            <a:pPr marL="457200">
              <a:spcAft>
                <a:spcPts val="800"/>
              </a:spcAft>
            </a:pPr>
            <a:r>
              <a:rPr lang="en-PK" sz="20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Global Variables: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NUMPHIL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Number of philosophers (5 in this case).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 err="1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num_iterations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Number of iterations each philosopher goes through (thinking, eating, etc.).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PK" sz="15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Functions to determine the indices of the philosophers to the left and right of a given philosopher.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An array representing the state of each philosopher (0 for thinking, 1 for hungry, 2 for eating).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identity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An array representing the identity of each philosopher.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lock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A global lock used for synchronization.</a:t>
            </a: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500" b="1" kern="100" dirty="0" err="1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cond</a:t>
            </a:r>
            <a:r>
              <a:rPr lang="en-PK" sz="1500" kern="100" dirty="0">
                <a:effectLst/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: A list of condition variables, one for each philosopher.</a:t>
            </a:r>
          </a:p>
        </p:txBody>
      </p:sp>
    </p:spTree>
    <p:extLst>
      <p:ext uri="{BB962C8B-B14F-4D97-AF65-F5344CB8AC3E}">
        <p14:creationId xmlns:p14="http://schemas.microsoft.com/office/powerpoint/2010/main" val="393792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8878-9A57-BE07-9639-7DC0E335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63400"/>
            <a:ext cx="7704000" cy="564179"/>
          </a:xfrm>
        </p:spPr>
        <p:txBody>
          <a:bodyPr/>
          <a:lstStyle/>
          <a:p>
            <a:r>
              <a:rPr lang="en-PK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Functions:</a:t>
            </a:r>
            <a:br>
              <a:rPr lang="en-PK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8FD5-AC36-261C-7D55-5DF3007A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610"/>
            <a:ext cx="7704000" cy="3366300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think(id)</a:t>
            </a:r>
            <a:r>
              <a:rPr lang="en-PK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Simulates the philosopher thinking for a random amount of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pickup_forks</a:t>
            </a:r>
            <a:r>
              <a:rPr lang="en-PK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(id)</a:t>
            </a:r>
            <a:r>
              <a:rPr lang="en-PK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Simulates the philosopher attempting to pick up forks and enter the eating state. It checks the state of adjacent philosophers to avoid conflicts.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eat(id)</a:t>
            </a:r>
            <a:r>
              <a:rPr lang="en-PK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Simulates the philosopher eating for a random amount of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K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return_forks</a:t>
            </a:r>
            <a:r>
              <a:rPr lang="en-PK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(id)</a:t>
            </a:r>
            <a:r>
              <a:rPr lang="en-PK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Simulates the philosopher returning forks, allowing adjacent philosophers to potentially pick them up.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076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0A8-9367-2BDB-F760-C6E8719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9243"/>
            <a:ext cx="1927507" cy="564300"/>
          </a:xfrm>
        </p:spPr>
        <p:txBody>
          <a:bodyPr/>
          <a:lstStyle/>
          <a:p>
            <a:r>
              <a:rPr lang="en-US" dirty="0"/>
              <a:t>Flowchart: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F0608-BD8D-1107-D95C-CA820FFA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10" y="550672"/>
            <a:ext cx="4110925" cy="4042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E9C23-0D12-B1FD-6B4D-080C742D7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58"/>
          <a:stretch/>
        </p:blipFill>
        <p:spPr>
          <a:xfrm>
            <a:off x="822417" y="1083472"/>
            <a:ext cx="3650180" cy="350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91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4913-8AFE-F93E-BE77-14267E4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relation</a:t>
            </a:r>
            <a:r>
              <a:rPr lang="en-US" dirty="0"/>
              <a:t> with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bounded</a:t>
            </a:r>
            <a:r>
              <a:rPr lang="en-US" dirty="0"/>
              <a:t> buffer: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A373-34A8-2239-8BD5-CE93477B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>
                <a:latin typeface="Söhne"/>
              </a:rPr>
              <a:t>Both problems involve managing shared resources to prevent conflicts and ensure coordinated access.</a:t>
            </a:r>
          </a:p>
          <a:p>
            <a:pPr algn="just"/>
            <a:endParaRPr lang="en-US" sz="1600" dirty="0">
              <a:latin typeface="Söhne"/>
            </a:endParaRPr>
          </a:p>
          <a:p>
            <a:pPr algn="just"/>
            <a:r>
              <a:rPr lang="en-US" sz="1600" dirty="0">
                <a:latin typeface="Söhne"/>
              </a:rPr>
              <a:t>The use of locks and condition variables is common in both scenarios for enforcing mutual exclusion and coordinating activities.</a:t>
            </a:r>
          </a:p>
          <a:p>
            <a:pPr marL="139700" indent="0" algn="just">
              <a:buNone/>
            </a:pPr>
            <a:endParaRPr lang="en-US" sz="1600" dirty="0">
              <a:latin typeface="Söhne"/>
            </a:endParaRPr>
          </a:p>
          <a:p>
            <a:pPr algn="just"/>
            <a:r>
              <a:rPr lang="en-US" sz="1600" dirty="0">
                <a:latin typeface="Söhne"/>
              </a:rPr>
              <a:t>Philosophers and producers/consumers need to wait for specific conditions to be met before proceeding with their actions.</a:t>
            </a:r>
          </a:p>
          <a:p>
            <a:pPr marL="139700" indent="0" algn="just">
              <a:buNone/>
            </a:pPr>
            <a:endParaRPr lang="en-US" sz="1600" dirty="0">
              <a:latin typeface="Söhne"/>
            </a:endParaRPr>
          </a:p>
          <a:p>
            <a:pPr algn="just"/>
            <a:r>
              <a:rPr lang="en-US" sz="1600" dirty="0">
                <a:latin typeface="Söhne"/>
              </a:rPr>
              <a:t>Both problems are classic examples used to teach principles of concurrent programming, emphasizing the importance of synchronization and coordination.</a:t>
            </a:r>
            <a:endParaRPr lang="en-PK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76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 idx="3"/>
          </p:nvPr>
        </p:nvSpPr>
        <p:spPr>
          <a:xfrm>
            <a:off x="575700" y="50424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" sz="4000" dirty="0"/>
              <a:t> Explanantion</a:t>
            </a:r>
            <a:endParaRPr sz="4000" dirty="0"/>
          </a:p>
        </p:txBody>
      </p:sp>
      <p:sp>
        <p:nvSpPr>
          <p:cNvPr id="1026" name="Google Shape;1026;p48"/>
          <p:cNvSpPr txBox="1">
            <a:spLocks noGrp="1"/>
          </p:cNvSpPr>
          <p:nvPr>
            <p:ph type="title"/>
          </p:nvPr>
        </p:nvSpPr>
        <p:spPr>
          <a:xfrm>
            <a:off x="2896836" y="1636052"/>
            <a:ext cx="464073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Section 1 (Code Setup)</a:t>
            </a:r>
            <a:endParaRPr sz="2800" dirty="0"/>
          </a:p>
        </p:txBody>
      </p:sp>
      <p:sp>
        <p:nvSpPr>
          <p:cNvPr id="1028" name="Google Shape;1028;p48"/>
          <p:cNvSpPr txBox="1">
            <a:spLocks noGrp="1"/>
          </p:cNvSpPr>
          <p:nvPr>
            <p:ph type="title" idx="2"/>
          </p:nvPr>
        </p:nvSpPr>
        <p:spPr>
          <a:xfrm>
            <a:off x="980415" y="1430928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01.</a:t>
            </a:r>
            <a:endParaRPr sz="3600" dirty="0"/>
          </a:p>
        </p:txBody>
      </p:sp>
      <p:sp>
        <p:nvSpPr>
          <p:cNvPr id="1029" name="Google Shape;1029;p48"/>
          <p:cNvSpPr txBox="1">
            <a:spLocks noGrp="1"/>
          </p:cNvSpPr>
          <p:nvPr>
            <p:ph type="title" idx="4"/>
          </p:nvPr>
        </p:nvSpPr>
        <p:spPr>
          <a:xfrm>
            <a:off x="2819463" y="2527063"/>
            <a:ext cx="534412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Section 2 (Defining Functions)</a:t>
            </a:r>
            <a:endParaRPr sz="2800" dirty="0"/>
          </a:p>
        </p:txBody>
      </p:sp>
      <p:sp>
        <p:nvSpPr>
          <p:cNvPr id="1031" name="Google Shape;1031;p48"/>
          <p:cNvSpPr txBox="1">
            <a:spLocks noGrp="1"/>
          </p:cNvSpPr>
          <p:nvPr>
            <p:ph type="title" idx="6"/>
          </p:nvPr>
        </p:nvSpPr>
        <p:spPr>
          <a:xfrm>
            <a:off x="726278" y="2340730"/>
            <a:ext cx="1472995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02.</a:t>
            </a:r>
            <a:endParaRPr sz="3600" dirty="0"/>
          </a:p>
        </p:txBody>
      </p:sp>
      <p:sp>
        <p:nvSpPr>
          <p:cNvPr id="1032" name="Google Shape;1032;p48"/>
          <p:cNvSpPr txBox="1">
            <a:spLocks noGrp="1"/>
          </p:cNvSpPr>
          <p:nvPr>
            <p:ph type="title" idx="7"/>
          </p:nvPr>
        </p:nvSpPr>
        <p:spPr>
          <a:xfrm>
            <a:off x="2896836" y="3408730"/>
            <a:ext cx="508077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Section 3 (Ending)</a:t>
            </a:r>
            <a:endParaRPr sz="2800" dirty="0"/>
          </a:p>
        </p:txBody>
      </p:sp>
      <p:sp>
        <p:nvSpPr>
          <p:cNvPr id="1034" name="Google Shape;1034;p48"/>
          <p:cNvSpPr txBox="1">
            <a:spLocks noGrp="1"/>
          </p:cNvSpPr>
          <p:nvPr>
            <p:ph type="title" idx="9"/>
          </p:nvPr>
        </p:nvSpPr>
        <p:spPr>
          <a:xfrm>
            <a:off x="960228" y="3237117"/>
            <a:ext cx="1253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03.</a:t>
            </a:r>
            <a:endParaRPr sz="3600" dirty="0"/>
          </a:p>
        </p:txBody>
      </p:sp>
      <p:grpSp>
        <p:nvGrpSpPr>
          <p:cNvPr id="1038" name="Google Shape;1038;p48"/>
          <p:cNvGrpSpPr/>
          <p:nvPr/>
        </p:nvGrpSpPr>
        <p:grpSpPr>
          <a:xfrm>
            <a:off x="8279700" y="1242475"/>
            <a:ext cx="101550" cy="101500"/>
            <a:chOff x="3258600" y="2392325"/>
            <a:chExt cx="101550" cy="101500"/>
          </a:xfrm>
        </p:grpSpPr>
        <p:sp>
          <p:nvSpPr>
            <p:cNvPr id="1039" name="Google Shape;1039;p48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1022</Words>
  <Application>Microsoft Office PowerPoint</Application>
  <PresentationFormat>On-screen Show (16:9)</PresentationFormat>
  <Paragraphs>143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Didact Gothic</vt:lpstr>
      <vt:lpstr>Symbol</vt:lpstr>
      <vt:lpstr>Söhne</vt:lpstr>
      <vt:lpstr>Arial</vt:lpstr>
      <vt:lpstr>Oswald</vt:lpstr>
      <vt:lpstr>Calibri</vt:lpstr>
      <vt:lpstr>Arial Unicode MS</vt:lpstr>
      <vt:lpstr>Times New Roman</vt:lpstr>
      <vt:lpstr>Technology Bundle by Slidesgo</vt:lpstr>
      <vt:lpstr>Philosopher Dining Hall Problem</vt:lpstr>
      <vt:lpstr>Group Members:</vt:lpstr>
      <vt:lpstr>Problem Overview</vt:lpstr>
      <vt:lpstr>Solution Components</vt:lpstr>
      <vt:lpstr>Code Overview</vt:lpstr>
      <vt:lpstr>Functions: </vt:lpstr>
      <vt:lpstr>Flowchart:</vt:lpstr>
      <vt:lpstr>Problem relation with bounded buffer:</vt:lpstr>
      <vt:lpstr>Code Explanantion</vt:lpstr>
      <vt:lpstr>Code Explanation (Section 1)</vt:lpstr>
      <vt:lpstr>Code Explanation (Section 2)</vt:lpstr>
      <vt:lpstr>Code Explanation (Section 2)</vt:lpstr>
      <vt:lpstr>Code Explanation (Section 2)</vt:lpstr>
      <vt:lpstr>Code Explanation (Section 2)</vt:lpstr>
      <vt:lpstr>Code Explanation (Section 3)</vt:lpstr>
      <vt:lpstr>Challenges and Considerations</vt:lpstr>
      <vt:lpstr>Conclusion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Philosopher Dining Hall Problem</dc:title>
  <dc:creator>Mehmood Ul Haq</dc:creator>
  <cp:lastModifiedBy>Mehr Kashif</cp:lastModifiedBy>
  <cp:revision>2</cp:revision>
  <dcterms:modified xsi:type="dcterms:W3CDTF">2024-01-01T15:12:29Z</dcterms:modified>
</cp:coreProperties>
</file>