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5" r:id="rId13"/>
    <p:sldId id="266" r:id="rId14"/>
    <p:sldId id="271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23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5EA-1E69-4DE7-9222-EDD6EF5B9C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D0C2-D391-438C-92F6-EE06A7F6E4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5EA-1E69-4DE7-9222-EDD6EF5B9C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D0C2-D391-438C-92F6-EE06A7F6E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5EA-1E69-4DE7-9222-EDD6EF5B9C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D0C2-D391-438C-92F6-EE06A7F6E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5EA-1E69-4DE7-9222-EDD6EF5B9C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D0C2-D391-438C-92F6-EE06A7F6E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5EA-1E69-4DE7-9222-EDD6EF5B9C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A1D0C2-D391-438C-92F6-EE06A7F6E4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5EA-1E69-4DE7-9222-EDD6EF5B9C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D0C2-D391-438C-92F6-EE06A7F6E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5EA-1E69-4DE7-9222-EDD6EF5B9C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D0C2-D391-438C-92F6-EE06A7F6E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5EA-1E69-4DE7-9222-EDD6EF5B9C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D0C2-D391-438C-92F6-EE06A7F6E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5EA-1E69-4DE7-9222-EDD6EF5B9C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D0C2-D391-438C-92F6-EE06A7F6E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5EA-1E69-4DE7-9222-EDD6EF5B9C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D0C2-D391-438C-92F6-EE06A7F6E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5EA-1E69-4DE7-9222-EDD6EF5B9C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D0C2-D391-438C-92F6-EE06A7F6E4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16FA5EA-1E69-4DE7-9222-EDD6EF5B9CE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A1D0C2-D391-438C-92F6-EE06A7F6E44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76400"/>
            <a:ext cx="8229600" cy="2438400"/>
          </a:xfrm>
        </p:spPr>
        <p:txBody>
          <a:bodyPr/>
          <a:lstStyle/>
          <a:p>
            <a:r>
              <a:rPr lang="en-US" dirty="0">
                <a:solidFill>
                  <a:srgbClr val="030709"/>
                </a:solidFill>
              </a:rPr>
              <a:t>AUTOMATIC  NUMBER PLATE   RECOGNITION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10B-0477-4AA1-2953-DE0A4952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DA55-EF8F-8DC9-C605-95927472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404040"/>
                </a:solidFill>
                <a:effectLst/>
                <a:latin typeface="gt-regular"/>
              </a:rPr>
              <a:t>YOLO is an abbreviation for the term ‘You Only Look Once’. This is an algorithm that detects and recognizes various objects in a picture (in real-time). Object detection in YOLO is done as a regression problem and provides the class probabilities of the detected images.</a:t>
            </a:r>
          </a:p>
          <a:p>
            <a:r>
              <a:rPr lang="en-GB" b="1" i="0" dirty="0">
                <a:solidFill>
                  <a:srgbClr val="404040"/>
                </a:solidFill>
                <a:effectLst/>
                <a:latin typeface="gt-regular"/>
              </a:rPr>
              <a:t>The YOLO algorithm consists of various variants. Some of the common ones include tiny YOLO and YOLOv5.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8669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2F1-0580-BCA4-3C8A-8E0370C8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0A0B09"/>
                </a:solidFill>
                <a:effectLst/>
                <a:latin typeface="gt-medium"/>
              </a:rPr>
              <a:t>Why the YOLO algorithm is important</a:t>
            </a:r>
            <a:br>
              <a:rPr lang="en-GB" b="0" i="0" dirty="0">
                <a:solidFill>
                  <a:srgbClr val="0A0B09"/>
                </a:solidFill>
                <a:effectLst/>
                <a:latin typeface="gt-mediu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E70A-A91C-DA89-B6A4-7E31C848B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GB" b="0" i="0" dirty="0">
                <a:solidFill>
                  <a:srgbClr val="404040"/>
                </a:solidFill>
                <a:effectLst/>
                <a:latin typeface="gt-regular"/>
              </a:rPr>
              <a:t>YOLO algorithm is important because of the following reasons: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04040"/>
                </a:solidFill>
                <a:effectLst/>
                <a:latin typeface="gt-regular"/>
              </a:rPr>
              <a:t>Speed:</a:t>
            </a:r>
            <a:r>
              <a:rPr lang="en-GB" b="0" i="0" dirty="0">
                <a:solidFill>
                  <a:srgbClr val="404040"/>
                </a:solidFill>
                <a:effectLst/>
                <a:latin typeface="gt-regular"/>
              </a:rPr>
              <a:t> This algorithm improves the speed of detection because it can predict objects in real-time.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04040"/>
                </a:solidFill>
                <a:effectLst/>
                <a:latin typeface="gt-regular"/>
              </a:rPr>
              <a:t>High accuracy:</a:t>
            </a:r>
            <a:r>
              <a:rPr lang="en-GB" b="0" i="0" dirty="0">
                <a:solidFill>
                  <a:srgbClr val="404040"/>
                </a:solidFill>
                <a:effectLst/>
                <a:latin typeface="gt-regular"/>
              </a:rPr>
              <a:t> YOLO is a predictive technique that provides accurate results with minimal background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404040"/>
                </a:solidFill>
                <a:effectLst/>
                <a:latin typeface="gt-regular"/>
              </a:rPr>
              <a:t>Learning capabilities:</a:t>
            </a:r>
            <a:r>
              <a:rPr lang="en-GB" b="0" i="0" dirty="0">
                <a:solidFill>
                  <a:srgbClr val="404040"/>
                </a:solidFill>
                <a:effectLst/>
                <a:latin typeface="gt-regular"/>
              </a:rPr>
              <a:t> The algorithm has excellent learning capabilities that enable it to learn the representations of objects and apply them in object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68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u="sng" dirty="0">
                <a:solidFill>
                  <a:schemeClr val="bg1"/>
                </a:solidFill>
              </a:rPr>
              <a:t>Optical Character Recognition</a:t>
            </a:r>
            <a:r>
              <a:rPr lang="en-US" dirty="0">
                <a:solidFill>
                  <a:schemeClr val="bg1"/>
                </a:solidFill>
              </a:rPr>
              <a:t>. In other words, OCR systems transform a two-dimensional image of text, that could contain machine printed or handwritten text from its image representation into machine-readable text. OCR as a process generally consists of several sub-processes to perform as accurately as possible.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TESSERACT AND </a:t>
            </a:r>
            <a:r>
              <a:rPr lang="en-US" dirty="0" err="1">
                <a:solidFill>
                  <a:schemeClr val="bg1"/>
                </a:solidFill>
              </a:rPr>
              <a:t>PyTESSERACT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Tesseract — is an optical character recognition engine with open-source code, this is the most popular and qualitative OCR-library.OCR uses artificial intelligence for text search and its recognition on images.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Pytesseract is a wrapper for Tesseract-OCR Engine. It is also useful as a stand-alone invocation script to tesseract, as it can read all image types supported by the Pillow and Leptonica imaging libraries, including jpeg, png, gif, bmp, tiff, and others.</a:t>
            </a:r>
          </a:p>
          <a:p>
            <a:r>
              <a:rPr lang="en-US" dirty="0">
                <a:solidFill>
                  <a:schemeClr val="bg1"/>
                </a:solidFill>
              </a:rPr>
              <a:t>Installing tesserct and pytesseract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6C70-FD78-5ABA-BD4C-B8613CB9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161B3D"/>
                </a:solidFill>
                <a:effectLst/>
                <a:latin typeface="Noto Sans" panose="020B0502040204020203" pitchFamily="34" charset="0"/>
              </a:rPr>
              <a:t>Tesseract limitations summed in the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4D6B-253A-4EAE-E8E6-CE7703EC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The OCR is not as accurate as some commercial solutions available to 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Doesn't do well with images affected by artifacts including partial occlusion, distorted perspective, and complex background.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It is not capable of recognizing handwriting.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It may find gibberish and report this as OCR output.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If a document contains languages outside of those given in the -l LANG arguments, results may be poor.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It is not always good at </a:t>
            </a:r>
            <a:r>
              <a:rPr lang="en-GB" sz="2000" b="1" i="0" dirty="0" err="1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analyzing</a:t>
            </a:r>
            <a:r>
              <a:rPr lang="en-GB" sz="2000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 the natural reading order of documents. For example, it may fail to recognize that a document contains two columns, and may try to join text across columns.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Poor quality scans may produce poor quality OCR.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161B3D"/>
                </a:solidFill>
                <a:effectLst/>
                <a:latin typeface="Noto Sans" panose="020B0502040504020204" pitchFamily="34" charset="0"/>
              </a:rPr>
              <a:t>It does not expose information about what font family text belongs to.</a:t>
            </a:r>
          </a:p>
          <a:p>
            <a:br>
              <a:rPr lang="en-GB" sz="2000" b="1" dirty="0"/>
            </a:b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3938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FINAL APP</a:t>
            </a:r>
          </a:p>
        </p:txBody>
      </p:sp>
      <p:pic>
        <p:nvPicPr>
          <p:cNvPr id="4" name="Content Placeholder 3" descr="Screenshot (1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487679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30709"/>
                </a:solidFill>
              </a:rPr>
              <a:t>Automatic number-plate recognition is a technology that uses optical character recognition on images to read vehicle registration plates to create vehicle location </a:t>
            </a:r>
            <a:r>
              <a:rPr lang="en-US" dirty="0" err="1">
                <a:solidFill>
                  <a:srgbClr val="030709"/>
                </a:solidFill>
              </a:rPr>
              <a:t>data.It</a:t>
            </a:r>
            <a:r>
              <a:rPr lang="en-US" dirty="0">
                <a:solidFill>
                  <a:srgbClr val="030709"/>
                </a:solidFill>
              </a:rPr>
              <a:t> can be used to store the images captured by the cameras as well as the text from the license plate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ADVANTAGES AND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Vehicle Parking (commercial or </a:t>
            </a:r>
            <a:r>
              <a:rPr lang="en-US" dirty="0" err="1">
                <a:solidFill>
                  <a:schemeClr val="bg1"/>
                </a:solidFill>
              </a:rPr>
              <a:t>resedential</a:t>
            </a:r>
            <a:r>
              <a:rPr lang="en-US" dirty="0">
                <a:solidFill>
                  <a:schemeClr val="bg1"/>
                </a:solidFill>
              </a:rPr>
              <a:t> area)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Toll Gates</a:t>
            </a: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Vehical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Survelliance</a:t>
            </a:r>
            <a:r>
              <a:rPr lang="en-US" dirty="0">
                <a:solidFill>
                  <a:schemeClr val="bg1"/>
                </a:solidFill>
              </a:rPr>
              <a:t> (used by police to detect </a:t>
            </a:r>
            <a:r>
              <a:rPr lang="en-US" dirty="0" err="1">
                <a:solidFill>
                  <a:schemeClr val="bg1"/>
                </a:solidFill>
              </a:rPr>
              <a:t>vehicals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Traffic control Department.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Enhanced parking management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Faster Traffic Management.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Better security and prevention of crimes</a:t>
            </a:r>
            <a:r>
              <a:rPr lang="en-US" dirty="0">
                <a:solidFill>
                  <a:schemeClr val="bg1"/>
                </a:solidFill>
              </a:rPr>
              <a:t> like car thefts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Provides </a:t>
            </a:r>
            <a:r>
              <a:rPr lang="en-US" b="1" dirty="0">
                <a:solidFill>
                  <a:schemeClr val="bg1"/>
                </a:solidFill>
              </a:rPr>
              <a:t>better evidence and lines of inquiry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Automates access control systems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Allows </a:t>
            </a:r>
            <a:r>
              <a:rPr lang="en-US" b="1" dirty="0">
                <a:solidFill>
                  <a:schemeClr val="bg1"/>
                </a:solidFill>
              </a:rPr>
              <a:t>modern and effective law enforcement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ARCITECTURE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Screenshot (6)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914400"/>
            <a:ext cx="6781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Anaconda</a:t>
            </a:r>
          </a:p>
          <a:p>
            <a:r>
              <a:rPr lang="en-US" dirty="0">
                <a:solidFill>
                  <a:schemeClr val="bg1"/>
                </a:solidFill>
              </a:rPr>
              <a:t>Jupyter notebook</a:t>
            </a:r>
          </a:p>
          <a:p>
            <a:r>
              <a:rPr lang="en-US" dirty="0">
                <a:solidFill>
                  <a:schemeClr val="bg1"/>
                </a:solidFill>
              </a:rPr>
              <a:t>Command prompt</a:t>
            </a:r>
          </a:p>
          <a:p>
            <a:r>
              <a:rPr lang="en-US" dirty="0">
                <a:solidFill>
                  <a:schemeClr val="bg1"/>
                </a:solidFill>
              </a:rPr>
              <a:t>Visual studio code</a:t>
            </a:r>
          </a:p>
          <a:p>
            <a:r>
              <a:rPr lang="en-US" dirty="0">
                <a:solidFill>
                  <a:schemeClr val="bg1"/>
                </a:solidFill>
              </a:rPr>
              <a:t> Tesseract</a:t>
            </a:r>
          </a:p>
          <a:p>
            <a:r>
              <a:rPr lang="en-US" dirty="0" err="1">
                <a:solidFill>
                  <a:schemeClr val="bg1"/>
                </a:solidFill>
              </a:rPr>
              <a:t>PyTesseract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YOLO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Scanning the image and extract text from it and reading text</a:t>
            </a:r>
          </a:p>
          <a:p>
            <a:r>
              <a:rPr lang="en-US" dirty="0">
                <a:solidFill>
                  <a:schemeClr val="bg1"/>
                </a:solidFill>
              </a:rPr>
              <a:t>Upload a vehicle image creates a bounding box on number plate ,cropping the number plate and extracting text from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bounding box?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Bounding boxes are rectangles that mark objects on an image. There are multiple formats of bounding boxes annotations The bounding box has the following (x, y) coordinates of its corners: top-left is (</a:t>
            </a:r>
            <a:r>
              <a:rPr lang="en-US" dirty="0" err="1">
                <a:solidFill>
                  <a:schemeClr val="bg1"/>
                </a:solidFill>
              </a:rPr>
              <a:t>x_min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y_min</a:t>
            </a:r>
            <a:r>
              <a:rPr lang="en-US" dirty="0">
                <a:solidFill>
                  <a:schemeClr val="bg1"/>
                </a:solidFill>
              </a:rPr>
              <a:t>) or (98px, 345px), top-right is (</a:t>
            </a:r>
            <a:r>
              <a:rPr lang="en-US" dirty="0" err="1">
                <a:solidFill>
                  <a:schemeClr val="bg1"/>
                </a:solidFill>
              </a:rPr>
              <a:t>x_max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y_min</a:t>
            </a:r>
            <a:r>
              <a:rPr lang="en-US" dirty="0">
                <a:solidFill>
                  <a:schemeClr val="bg1"/>
                </a:solidFill>
              </a:rPr>
              <a:t>) or (420px, 345px), bottom-left is (</a:t>
            </a:r>
            <a:r>
              <a:rPr lang="en-US" dirty="0" err="1">
                <a:solidFill>
                  <a:schemeClr val="bg1"/>
                </a:solidFill>
              </a:rPr>
              <a:t>x_min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y_max</a:t>
            </a:r>
            <a:r>
              <a:rPr lang="en-US" dirty="0">
                <a:solidFill>
                  <a:schemeClr val="bg1"/>
                </a:solidFill>
              </a:rPr>
              <a:t>) or (98px, 462px), bottom-right is (</a:t>
            </a:r>
            <a:r>
              <a:rPr lang="en-US" dirty="0" err="1">
                <a:solidFill>
                  <a:schemeClr val="bg1"/>
                </a:solidFill>
              </a:rPr>
              <a:t>x_max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y_max</a:t>
            </a:r>
            <a:r>
              <a:rPr lang="en-US" dirty="0">
                <a:solidFill>
                  <a:schemeClr val="bg1"/>
                </a:solidFill>
              </a:rPr>
              <a:t>) or (420px, 462px). As you see, coordinates of the bounding box's corners are calculated with respect to the top-left corner of the image which has (x, y) coordinates (0, 0).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Bounding box</a:t>
            </a:r>
          </a:p>
        </p:txBody>
      </p:sp>
      <p:pic>
        <p:nvPicPr>
          <p:cNvPr id="4" name="Picture 3" descr="bndbox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291316"/>
            <a:ext cx="6477000" cy="34236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3255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Bounding box on number plate</a:t>
            </a:r>
          </a:p>
        </p:txBody>
      </p:sp>
      <p:pic>
        <p:nvPicPr>
          <p:cNvPr id="4" name="Content Placeholder 3" descr="Screenshot (3)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5979" y="1919746"/>
            <a:ext cx="7392041" cy="406943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203</TotalTime>
  <Words>746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gt-medium</vt:lpstr>
      <vt:lpstr>gt-regular</vt:lpstr>
      <vt:lpstr>Noto Sans</vt:lpstr>
      <vt:lpstr>Rockwell</vt:lpstr>
      <vt:lpstr>Wingdings</vt:lpstr>
      <vt:lpstr>Wingdings 2</vt:lpstr>
      <vt:lpstr>Wingdings 3</vt:lpstr>
      <vt:lpstr>Apex</vt:lpstr>
      <vt:lpstr>AUTOMATIC  NUMBER PLATE   RECOGNITION</vt:lpstr>
      <vt:lpstr>INTRODUCTION</vt:lpstr>
      <vt:lpstr>ADVANTAGES AND USES</vt:lpstr>
      <vt:lpstr>PROJECT ARCITECTURE </vt:lpstr>
      <vt:lpstr>Software used</vt:lpstr>
      <vt:lpstr>CORE CONCEPT</vt:lpstr>
      <vt:lpstr>What is bounding box? </vt:lpstr>
      <vt:lpstr>Bounding box</vt:lpstr>
      <vt:lpstr>Bounding box on number plate</vt:lpstr>
      <vt:lpstr>Model</vt:lpstr>
      <vt:lpstr>Why the YOLO algorithm is important </vt:lpstr>
      <vt:lpstr>OCR</vt:lpstr>
      <vt:lpstr>TESSERACT AND PyTESSERACT</vt:lpstr>
      <vt:lpstr>Tesseract limitations summed in the list</vt:lpstr>
      <vt:lpstr>FINAL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 NUMBER PLATE   RECOGNITION</dc:title>
  <dc:creator>faiz</dc:creator>
  <cp:lastModifiedBy>MUBASHIR KHAN</cp:lastModifiedBy>
  <cp:revision>7</cp:revision>
  <dcterms:created xsi:type="dcterms:W3CDTF">2021-12-23T16:32:52Z</dcterms:created>
  <dcterms:modified xsi:type="dcterms:W3CDTF">2023-02-04T12:56:05Z</dcterms:modified>
</cp:coreProperties>
</file>