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72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8" r:id="rId14"/>
    <p:sldId id="289" r:id="rId15"/>
    <p:sldId id="290" r:id="rId16"/>
    <p:sldId id="291" r:id="rId17"/>
    <p:sldId id="286" r:id="rId18"/>
    <p:sldId id="292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1"/>
    <p:restoredTop sz="95055"/>
  </p:normalViewPr>
  <p:slideViewPr>
    <p:cSldViewPr snapToGrid="0" snapToObjects="1">
      <p:cViewPr>
        <p:scale>
          <a:sx n="96" d="100"/>
          <a:sy n="96" d="100"/>
        </p:scale>
        <p:origin x="8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节标题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15385"/>
            <a:ext cx="13018362" cy="73228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285653" y="7805712"/>
            <a:ext cx="3034454" cy="393701"/>
          </a:xfrm>
          <a:prstGeom prst="rect">
            <a:avLst/>
          </a:prstGeom>
        </p:spPr>
        <p:txBody>
          <a:bodyPr lIns="48818" tIns="48818" rIns="48818" bIns="48818" anchor="ctr"/>
          <a:lstStyle>
            <a:lvl1pPr algn="r" defTabSz="650240">
              <a:defRPr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8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9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0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.xml"/><Relationship Id="rId2" Type="http://schemas.openxmlformats.org/officeDocument/2006/relationships/image" Target="../media/image1.tiff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7"/>
          <p:cNvSpPr txBox="1"/>
          <p:nvPr/>
        </p:nvSpPr>
        <p:spPr>
          <a:xfrm>
            <a:off x="5811034" y="2495425"/>
            <a:ext cx="3680431" cy="97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760">
                <a:solidFill>
                  <a:srgbClr val="53D2FF"/>
                </a:solidFill>
                <a:effectLst>
                  <a:outerShdw blurRad="266700" algn="tl" rotWithShape="0">
                    <a:srgbClr val="53D2FF">
                      <a:alpha val="5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动脑学院</a:t>
            </a:r>
            <a:endParaRPr lang="zh-CN" altLang="en-US" sz="5760">
              <a:solidFill>
                <a:srgbClr val="53D2FF"/>
              </a:solidFill>
              <a:effectLst>
                <a:outerShdw blurRad="266700" algn="tl" rotWithShape="0">
                  <a:srgbClr val="53D2FF">
                    <a:alpha val="5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96485" y="6137821"/>
            <a:ext cx="3759690" cy="4207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5">
                <a:solidFill>
                  <a:srgbClr val="00B0F0"/>
                </a:solidFill>
                <a:effectLst>
                  <a:outerShdw blurRad="266700" algn="tl" rotWithShape="0">
                    <a:srgbClr val="53D2FF">
                      <a:alpha val="5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突破学习瓶颈   掌握核心技术</a:t>
            </a:r>
            <a:endParaRPr lang="zh-CN" altLang="en-US" sz="2135">
              <a:solidFill>
                <a:srgbClr val="00B0F0"/>
              </a:solidFill>
              <a:effectLst>
                <a:outerShdw blurRad="266700" algn="tl" rotWithShape="0">
                  <a:srgbClr val="53D2FF">
                    <a:alpha val="5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41703" y="5865219"/>
            <a:ext cx="825524" cy="69802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966178" y="6566808"/>
            <a:ext cx="5088113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1" descr="D:\360data\重要数据\桌面\66666666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2" descr="D:\360data\重要数据\桌面\5555555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3" descr="D:\360data\重要数据\桌面\44444444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4" descr="D:\360data\重要数据\桌面\3333333333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5" descr="D:\360data\重要数据\桌面\2222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6" descr="D:\360data\重要数据\桌面\111111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LOGO" descr="C:\Users\PVer\Desktop\动脑学院.png动脑学院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65723" y="3672185"/>
            <a:ext cx="954644" cy="874551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360data\重要数据\桌面\未标题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42" y="3790756"/>
            <a:ext cx="2022103" cy="48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09259" y="7633229"/>
            <a:ext cx="2188072" cy="5412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50567" y="3749746"/>
            <a:ext cx="7085594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60">
                <a:solidFill>
                  <a:srgbClr val="53D2FF"/>
                </a:solidFill>
                <a:effectLst>
                  <a:outerShdw blurRad="266700" algn="tl" rotWithShape="0">
                    <a:srgbClr val="53D2FF">
                      <a:alpha val="5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做一家受人尊敬的企业，做一位受人尊敬的老师</a:t>
            </a:r>
            <a:endParaRPr lang="zh-CN" altLang="en-US" sz="2560">
              <a:solidFill>
                <a:srgbClr val="53D2FF"/>
              </a:solidFill>
              <a:effectLst>
                <a:outerShdw blurRad="266700" algn="tl" rotWithShape="0">
                  <a:srgbClr val="53D2FF">
                    <a:alpha val="5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3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4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7864" y="9147704"/>
            <a:ext cx="2188072" cy="5412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5658" y="222554"/>
            <a:ext cx="26250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账户同步 拉活  </a:t>
            </a:r>
            <a:endParaRPr lang="zh-CN" altLang="zh-CN" sz="2800" dirty="0">
              <a:solidFill>
                <a:schemeClr val="accent1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4660" y="874395"/>
            <a:ext cx="11134090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手机系统设置里会有“帐户”一项功能，任何第三方APP都可以通过此功能将数据在一定时间内同步到服务器中去。系统在将APP帐户同步时，会将未启动的APP进程拉活。 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https://github.com/googlesamples/android-BasicSyncAdapter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6526530"/>
            <a:ext cx="9333230" cy="3063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1480" y="2452688"/>
            <a:ext cx="124548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在AuthenticationService的onBind需要返回AbstractAccountAuthenticator的getIBinder</a:t>
            </a:r>
            <a:endParaRPr kumimoji="0" 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3605530"/>
            <a:ext cx="9980930" cy="27882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60" y="3062605"/>
            <a:ext cx="7295515" cy="3143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7864" y="9147704"/>
            <a:ext cx="2188072" cy="541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984885"/>
            <a:ext cx="3714115" cy="62096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984885"/>
            <a:ext cx="3733165" cy="621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175" y="984885"/>
            <a:ext cx="3723640" cy="62096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7864" y="9147704"/>
            <a:ext cx="2188072" cy="541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2120" y="351155"/>
            <a:ext cx="2540000" cy="593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添加帐户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1231265"/>
            <a:ext cx="8818880" cy="1352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615" y="2741930"/>
            <a:ext cx="3723640" cy="6142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3058160"/>
            <a:ext cx="7614285" cy="52292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7864" y="9147704"/>
            <a:ext cx="2188072" cy="541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2120" y="351155"/>
            <a:ext cx="2540000" cy="593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同步帐户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1356360"/>
            <a:ext cx="12050395" cy="640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0" y="3292475"/>
            <a:ext cx="7324090" cy="46951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4530" y="2295525"/>
            <a:ext cx="1143508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同样需要创建一个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Service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作为同步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Service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，并且在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onBind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返回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AbstractThreadedSyncAdapter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的getSyncAdapterBinder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7864" y="9147704"/>
            <a:ext cx="2188072" cy="541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2120" y="351155"/>
            <a:ext cx="2540000" cy="593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开启同步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2120" y="4138295"/>
            <a:ext cx="10946130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为了达到进程保活的效果，可以开启自动同步。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时间间隔虽然设置了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5s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，但是Android本身为了考虑同步所带来的消耗和减少唤醒设备的次数，</a:t>
            </a:r>
            <a:r>
              <a:rPr kumimoji="0" 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5s</a:t>
            </a:r>
            <a:r>
              <a:rPr kumimoji="0" 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只是一个参考时间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1181735"/>
            <a:ext cx="11668760" cy="2506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5666105"/>
            <a:ext cx="12070080" cy="11887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7864" y="9147704"/>
            <a:ext cx="2188072" cy="5412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1213" y="444804"/>
            <a:ext cx="33477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JobScheduler 拉活</a:t>
            </a:r>
            <a:endParaRPr lang="zh-CN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4865" y="1065848"/>
            <a:ext cx="11355705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JobScheduler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允许在特定状态与特定时间间隔周期执行任务。可以利用它的这个特点完成保活的功能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,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效果即开启一个定时器，与普通定时器不同的是其调度由系统完成。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同样在某些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ROM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可能并不能达到需要的效果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(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某米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)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" y="2791460"/>
            <a:ext cx="10200005" cy="933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3912235"/>
            <a:ext cx="12132945" cy="55289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7864" y="9147704"/>
            <a:ext cx="2188072" cy="541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2910" y="365760"/>
            <a:ext cx="2540000" cy="593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3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其他</a:t>
            </a:r>
            <a:endParaRPr kumimoji="0" lang="zh-CN" altLang="zh-CN" sz="32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050" y="1123950"/>
            <a:ext cx="11417300" cy="2686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推送拉活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根据终端不同，在小米手机（包括 MIUI）接入小米推送、华为手机接入华为推送。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Native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拉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活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Native fork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子进程用于观察当前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app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主进程的存亡状态。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对于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5.0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以上成功率极低。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9259" y="7633229"/>
            <a:ext cx="2188072" cy="54126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140801" y="6456356"/>
            <a:ext cx="251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 smtClean="0">
                <a:solidFill>
                  <a:schemeClr val="bg1"/>
                </a:solidFill>
                <a:latin typeface="Arial" panose="020B0604020202020204" pitchFamily="34" charset="0"/>
              </a:rPr>
              <a:t>主讲老师</a:t>
            </a:r>
            <a:r>
              <a:rPr lang="en-US" altLang="zh-CN" b="0" dirty="0" smtClean="0">
                <a:solidFill>
                  <a:schemeClr val="bg1"/>
                </a:solidFill>
                <a:latin typeface="Arial" panose="020B0604020202020204" pitchFamily="34" charset="0"/>
              </a:rPr>
              <a:t> : Lance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0803" y="3750718"/>
            <a:ext cx="369062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Android</a:t>
            </a:r>
            <a:r>
              <a:rPr lang="zh-CN" sz="3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进程保活</a:t>
            </a:r>
            <a:endParaRPr lang="zh-CN" sz="3600" dirty="0" err="1" smtClean="0">
              <a:solidFill>
                <a:schemeClr val="accent1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9259" y="7633229"/>
            <a:ext cx="2188072" cy="5412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630" y="173275"/>
            <a:ext cx="264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进程的优先级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353" y="937854"/>
            <a:ext cx="1216597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0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Android </a:t>
            </a:r>
            <a:r>
              <a:rPr lang="zh-CN" alt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系统将尽量长时间地保持应用进程，但为了新建进程或运行更重要的进程，需要清除旧进程来回收内存。 为了确定保留或终止哪些进程，系统会对进程进行分类。 需要时，系统会首先消除重要性最低的进程，然后是清除重要性稍低一级的进程，依此类推，以回收系统资源</a:t>
            </a:r>
            <a:r>
              <a:rPr lang="zh-CN" alt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。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sym typeface="Helvetica Neue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28" y="3481506"/>
            <a:ext cx="7882558" cy="567723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31353" y="2383828"/>
            <a:ext cx="123941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https://developer.android.google.cn/guide/components/processes-and-threads.html?hl=zh-cn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9259" y="7633229"/>
            <a:ext cx="2188072" cy="5412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8861" y="227119"/>
            <a:ext cx="39458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  <a:sym typeface="+mn-ea"/>
              </a:rPr>
              <a:t>Low Memory Killer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8999" y="967915"/>
            <a:ext cx="11956497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	</a:t>
            </a:r>
            <a:r>
              <a:rPr lang="zh-CN" alt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系统</a:t>
            </a:r>
            <a:r>
              <a:rPr lang="zh-CN" alt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出于体验和性能上的考虑，</a:t>
            </a:r>
            <a:r>
              <a:rPr lang="en-US" altLang="zh-CN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app</a:t>
            </a:r>
            <a:r>
              <a:rPr lang="zh-CN" alt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在退到后台时系统并不会真正的</a:t>
            </a:r>
            <a:r>
              <a:rPr lang="en-US" altLang="zh-CN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kill</a:t>
            </a:r>
            <a:r>
              <a:rPr lang="zh-CN" alt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掉这个进程，而是将其缓存起来。打开的应用越多，后台缓存的进程也越多。在系统内存不足的情况下，系统开始依据自身的一套进程回收机制来判断要</a:t>
            </a:r>
            <a:r>
              <a:rPr lang="en-US" altLang="zh-CN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kill</a:t>
            </a:r>
            <a:r>
              <a:rPr lang="zh-CN" alt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掉哪些进程，以腾出内存来供给需要的</a:t>
            </a:r>
            <a:r>
              <a:rPr lang="en-US" altLang="zh-CN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app, </a:t>
            </a:r>
            <a:r>
              <a:rPr lang="zh-CN" alt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这套杀进程回收内存的机制就叫 </a:t>
            </a:r>
            <a:r>
              <a:rPr lang="en-US" altLang="zh-CN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Low Memory Killer</a:t>
            </a:r>
            <a:r>
              <a:rPr lang="zh-CN" alt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。</a:t>
            </a:r>
            <a:endParaRPr lang="zh-CN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269" y="2793252"/>
            <a:ext cx="8503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latin typeface="Verdana" panose="020B0604030504040204" charset="0"/>
              </a:rPr>
              <a:t>cat /sys/module/</a:t>
            </a:r>
            <a:r>
              <a:rPr lang="en-US" altLang="zh-CN" sz="2000" b="0" dirty="0" err="1">
                <a:solidFill>
                  <a:schemeClr val="accent3">
                    <a:lumMod val="75000"/>
                  </a:schemeClr>
                </a:solidFill>
                <a:latin typeface="Verdana" panose="020B0604030504040204" charset="0"/>
              </a:rPr>
              <a:t>lowmemorykiller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latin typeface="Verdana" panose="020B0604030504040204" charset="0"/>
              </a:rPr>
              <a:t>/parameters/</a:t>
            </a:r>
            <a:r>
              <a:rPr lang="en-US" altLang="zh-CN" sz="2000" b="0" dirty="0" err="1">
                <a:solidFill>
                  <a:schemeClr val="accent3">
                    <a:lumMod val="75000"/>
                  </a:schemeClr>
                </a:solidFill>
                <a:latin typeface="Verdana" panose="020B0604030504040204" charset="0"/>
              </a:rPr>
              <a:t>minfree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77" y="3440444"/>
            <a:ext cx="11139506" cy="22322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83078" y="5754077"/>
            <a:ext cx="39437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这些数字的单位是</a:t>
            </a:r>
            <a:r>
              <a:rPr lang="en-US" altLang="zh-CN" sz="16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page. 1 page = 4 kb</a:t>
            </a:r>
            <a:endParaRPr lang="zh-CN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677" y="6339713"/>
            <a:ext cx="11280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内存</a:t>
            </a:r>
            <a:r>
              <a:rPr lang="zh-CN" altLang="en-US" sz="1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阈值在不同的手机上不一样，一旦低于该值</a:t>
            </a:r>
            <a:r>
              <a:rPr lang="en-US" altLang="zh-CN" sz="1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,Android</a:t>
            </a:r>
            <a:r>
              <a:rPr lang="zh-CN" altLang="en-US" sz="1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便开始按顺序关闭进程</a:t>
            </a:r>
            <a:r>
              <a:rPr lang="en-US" altLang="zh-CN" sz="1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. </a:t>
            </a:r>
            <a:r>
              <a:rPr lang="zh-CN" altLang="en-US" sz="1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因此</a:t>
            </a:r>
            <a:r>
              <a:rPr lang="en-US" altLang="zh-CN" sz="1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Android</a:t>
            </a:r>
            <a:r>
              <a:rPr lang="zh-CN" altLang="en-US" sz="1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开始结束优先级最低的空进程，即当可用内存小于</a:t>
            </a:r>
            <a:r>
              <a:rPr lang="en-US" altLang="zh-CN" sz="1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180MB(46080)</a:t>
            </a:r>
            <a:endParaRPr lang="zh-CN" alt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9259" y="7633229"/>
            <a:ext cx="2188072" cy="5412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274" y="189019"/>
            <a:ext cx="1765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US" altLang="zh-CN" sz="3200" b="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om_adj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329" y="740019"/>
            <a:ext cx="6244574" cy="743447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8401" y="5699054"/>
            <a:ext cx="50253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Home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键后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(</a:t>
            </a:r>
            <a:r>
              <a:rPr kumimoji="0" lang="zh-CN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不同的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ROM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可能不一样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)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7929" y="943067"/>
            <a:ext cx="650240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	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进程的优先级通过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进程的</a:t>
            </a:r>
            <a:r>
              <a:rPr lang="en-US" altLang="zh-CN" b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adj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值来反映，它是</a:t>
            </a:r>
            <a:r>
              <a:rPr lang="en-US" altLang="zh-CN" b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linux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内核分配给每个系统进程的一个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值，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进程回收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机制根据这个值来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决定是否进行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回收。</a:t>
            </a:r>
            <a:r>
              <a:rPr lang="en-US" altLang="zh-CN" b="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adj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的值越小，进程的优先级越高。</a:t>
            </a:r>
            <a:endParaRPr lang="en-US" altLang="zh-CN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Verdana" panose="020B0604030504040204" charset="0"/>
            </a:endParaRPr>
          </a:p>
          <a:p>
            <a:pPr algn="l"/>
            <a:endParaRPr lang="en-US" altLang="zh-CN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Verdana" panose="020B0604030504040204" charset="0"/>
            </a:endParaRPr>
          </a:p>
          <a:p>
            <a:pPr algn="l"/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可以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通过</a:t>
            </a:r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cat /proc/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进程</a:t>
            </a:r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id/</a:t>
            </a:r>
            <a:r>
              <a:rPr lang="en-US" altLang="zh-CN" b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oom_adj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可以看到当前进程的</a:t>
            </a:r>
            <a:r>
              <a:rPr lang="en-US" altLang="zh-CN" b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adj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值。</a:t>
            </a:r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(</a:t>
            </a:r>
            <a:r>
              <a:rPr lang="zh-CN" altLang="zh-CN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  <a:ea typeface="宋体" panose="02010600030101010101" pitchFamily="2" charset="-122"/>
              </a:rPr>
              <a:t>需要</a:t>
            </a:r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  <a:ea typeface="宋体" panose="02010600030101010101" pitchFamily="2" charset="-122"/>
              </a:rPr>
              <a:t>[root]</a:t>
            </a:r>
            <a:r>
              <a:rPr lang="zh-CN" altLang="zh-CN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  <a:ea typeface="宋体" panose="02010600030101010101" pitchFamily="2" charset="-122"/>
              </a:rPr>
              <a:t>权限</a:t>
            </a:r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)</a:t>
            </a:r>
            <a:endParaRPr lang="zh-CN" altLang="en-US" b="0" dirty="0">
              <a:solidFill>
                <a:schemeClr val="accent1">
                  <a:lumMod val="60000"/>
                  <a:lumOff val="40000"/>
                </a:schemeClr>
              </a:solidFill>
              <a:latin typeface="Verdana" panose="020B060403050404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7929" y="7159065"/>
            <a:ext cx="65024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b="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adj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越大，占用内存越多会被最先</a:t>
            </a:r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kill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掉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，所以保活就成了降低</a:t>
            </a:r>
            <a:r>
              <a:rPr lang="en-US" altLang="zh-CN" b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oom_adj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的值，以及如何使得我们应用占的内存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charset="0"/>
              </a:rPr>
              <a:t>最少。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" y="4718685"/>
            <a:ext cx="5428615" cy="619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" y="3894455"/>
            <a:ext cx="5329555" cy="5702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5" y="6291580"/>
            <a:ext cx="5333365" cy="5810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9259" y="7633229"/>
            <a:ext cx="2188072" cy="5412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7084" y="199059"/>
            <a:ext cx="24676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提权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6451" y="978574"/>
            <a:ext cx="1238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	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监控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手机锁屏解锁事件，在屏幕锁屏时启动</a:t>
            </a:r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1</a:t>
            </a:r>
            <a:r>
              <a:rPr lang="zh-CN" altLang="en-US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个</a:t>
            </a:r>
            <a:r>
              <a:rPr lang="zh-CN" altLang="en-US" b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像素透明的 </a:t>
            </a:r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Activity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，在用户解锁时将 </a:t>
            </a:r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Activity 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销毁掉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。从而达到提高进程优先级的作用。</a:t>
            </a:r>
            <a:endParaRPr lang="zh-CN" altLang="en-US" b="0" dirty="0">
              <a:solidFill>
                <a:schemeClr val="accent1">
                  <a:lumMod val="60000"/>
                  <a:lumOff val="40000"/>
                </a:schemeClr>
              </a:solidFill>
              <a:latin typeface="Helvetica Neue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535" y="2048828"/>
            <a:ext cx="1209103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缺陷：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存在一个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不够干净。同时也需要在锁屏后才能提权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535" y="7014528"/>
            <a:ext cx="1209103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ea typeface="宋体" panose="02010600030101010101" pitchFamily="2" charset="-122"/>
                <a:sym typeface="Helvetica Neue"/>
              </a:rPr>
              <a:t>按下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ea typeface="宋体" panose="02010600030101010101" pitchFamily="2" charset="-122"/>
                <a:sym typeface="Helvetica Neue"/>
              </a:rPr>
              <a:t>Home</a:t>
            </a:r>
            <a:r>
              <a:rPr kumimoji="0" 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ea typeface="宋体" panose="02010600030101010101" pitchFamily="2" charset="-122"/>
                <a:sym typeface="Helvetica Neue"/>
              </a:rPr>
              <a:t>后锁屏，获得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ea typeface="宋体" panose="02010600030101010101" pitchFamily="2" charset="-122"/>
                <a:sym typeface="Helvetica Neue"/>
              </a:rPr>
              <a:t>adj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ea typeface="宋体" panose="02010600030101010101" pitchFamily="2" charset="-122"/>
                <a:sym typeface="Helvetica Neue"/>
              </a:rPr>
              <a:t>为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ea typeface="宋体" panose="02010600030101010101" pitchFamily="2" charset="-122"/>
                <a:sym typeface="Helvetica Neue"/>
              </a:rPr>
              <a:t>: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ea typeface="宋体" panose="02010600030101010101" pitchFamily="2" charset="-122"/>
              <a:sym typeface="Helvetica Neue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15" y="3101340"/>
            <a:ext cx="6009640" cy="1685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085" y="5102225"/>
            <a:ext cx="6133465" cy="1714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35" y="3379470"/>
            <a:ext cx="6278880" cy="32854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25" y="7633335"/>
            <a:ext cx="6087110" cy="7175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7864" y="9147704"/>
            <a:ext cx="2188072" cy="5412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5503" y="229539"/>
            <a:ext cx="24460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提权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580" y="229235"/>
            <a:ext cx="7210425" cy="35293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5445" y="1089660"/>
            <a:ext cx="5043170" cy="2317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前台进程是优先级最高的类型。在官方指南中有介绍：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创建一个前台服务用于提高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app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在按下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home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键之后的进程优先级</a:t>
            </a:r>
            <a:endParaRPr kumimoji="0" lang="zh-CN" altLang="en-US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6365" y="5605780"/>
            <a:ext cx="12212320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API level &lt; 18 ：参数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设置 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new Notification()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，图标不会显示。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API level &gt;= 18：在需要提优先级的service A启动一个InnerService。两个服务都startForeground，且绑定同样的 ID。Stop 掉InnerService ，通知栏图标被移除。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6365" y="3902710"/>
            <a:ext cx="1275270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startForeground(ID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,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Notification)：使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Service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成为前台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Service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。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前台服务需要在通知栏显示一条：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5" y="7452360"/>
            <a:ext cx="6637020" cy="6045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65" y="4742815"/>
            <a:ext cx="4847590" cy="7334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48908" y="6981508"/>
            <a:ext cx="291909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Home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之后查看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adj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值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7864" y="9147704"/>
            <a:ext cx="2188072" cy="541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6380" y="433070"/>
            <a:ext cx="12729845" cy="4164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广播拉活</a:t>
            </a:r>
            <a:endParaRPr lang="zh-CN" altLang="en-US" sz="2800" dirty="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在发生特定系统事件时，系统会发出广播，通过在 AndroidManifest 中静态注册对应的广播监听器，即可在发生响应事件时拉活。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但是从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android 7.0</a:t>
            </a:r>
            <a:r>
              <a:rPr kumimoji="0" lang="zh-CN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开始，对广播进行了限制，而且在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8.0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更加严格https://developer.android.google.cn/about/versions/oreo/background.html#broadcasts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可静态注册广播列表：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https://developer.android.google.cn/guide/components/broadcast-exceptions.html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7820" y="6046470"/>
            <a:ext cx="11687810" cy="1824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“</a:t>
            </a:r>
            <a:r>
              <a:rPr kumimoji="0" lang="zh-CN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全家桶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”</a:t>
            </a:r>
            <a:r>
              <a:rPr kumimoji="0" lang="zh-CN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拉活</a:t>
            </a:r>
            <a:endParaRPr kumimoji="0" lang="zh-CN" altLang="zh-CN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有多个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app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在用户设备上安装，只要开启其中一个就可以将其他的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app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也拉活。比如手机里装了手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Q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QQ</a:t>
            </a:r>
            <a:r>
              <a:rPr kumimoji="0" lang="zh-CN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空间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、兴趣部落等等，那么打开任意一个app后，其他的app也都会被唤醒。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7864" y="9147704"/>
            <a:ext cx="2188072" cy="5412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1853" y="459409"/>
            <a:ext cx="35928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系统Service机制拉活</a:t>
            </a:r>
            <a:endParaRPr lang="zh-CN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3125" y="1293495"/>
            <a:ext cx="1135570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将 Service 设置为 START_STICKY，利用系统机制在 Service 挂掉后自动拉活：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535" y="1902460"/>
            <a:ext cx="10467340" cy="6872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START_STICKY：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“</a:t>
            </a: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粘性</a:t>
            </a:r>
            <a:r>
              <a:rPr lang="en-US" altLang="zh-CN" sz="2000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”</a:t>
            </a: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。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如果service进程被kill掉，保留service的状态为开始状态，但不保留递送的intent对象。随后系统会尝试重新创建service，由于服务状态为开始状态，所以创建服务后一定会调用onStartCommand(Intent,int,int)方法。如果在此期间没有任何启动命令被传递到service，那么参数Intent将为null。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START_NOT_STICKY：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“非粘性的”。使用这个返回值时，如果在执行完onStartCommand后，服务被异常kill掉，系统不会自动重启该服务。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START_REDELIVER_INTENT：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重传Intent。使用这个返回值时，如果在执行完onStartCommand后，服务被异常kill掉，系统会自动重启该服务，并将Intent的值传入。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START_STICKY_COMPATIBILITY：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START_STICKY的兼容版本，但不保证服务被kill后一定能重启。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只要 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targetSdkVersion </a:t>
            </a:r>
            <a:r>
              <a:rPr kumimoji="0" lang="zh-CN" altLang="zh-CN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不小于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5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，就默认是 </a:t>
            </a: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START_STICKY。</a:t>
            </a:r>
            <a:endParaRPr lang="zh-CN" altLang="en-US" sz="2000">
              <a:solidFill>
                <a:schemeClr val="accent1">
                  <a:lumMod val="60000"/>
                  <a:lumOff val="40000"/>
                </a:schemeClr>
              </a:solidFill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但是某些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ROM 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系统不会拉活。并且经过测试，Service 第一次被异常杀死后很快被重启，第二次会比第一次慢，第三次又会比前一次慢，一旦在短时间内 Service 被杀死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4-5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次，则系统不再拉起。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tags/tag1.xml><?xml version="1.0" encoding="utf-8"?>
<p:tagLst xmlns:p="http://schemas.openxmlformats.org/presentationml/2006/main">
  <p:tag name="TIMING" val="|2.7"/>
</p:tagLst>
</file>

<file path=ppt/tags/tag10.xml><?xml version="1.0" encoding="utf-8"?>
<p:tagLst xmlns:p="http://schemas.openxmlformats.org/presentationml/2006/main">
  <p:tag name="TIMING" val="|2.7"/>
</p:tagLst>
</file>

<file path=ppt/tags/tag11.xml><?xml version="1.0" encoding="utf-8"?>
<p:tagLst xmlns:p="http://schemas.openxmlformats.org/presentationml/2006/main">
  <p:tag name="TIMING" val="|2.7"/>
</p:tagLst>
</file>

<file path=ppt/tags/tag12.xml><?xml version="1.0" encoding="utf-8"?>
<p:tagLst xmlns:p="http://schemas.openxmlformats.org/presentationml/2006/main">
  <p:tag name="TIMING" val="|2.7"/>
</p:tagLst>
</file>

<file path=ppt/tags/tag13.xml><?xml version="1.0" encoding="utf-8"?>
<p:tagLst xmlns:p="http://schemas.openxmlformats.org/presentationml/2006/main">
  <p:tag name="TIMING" val="|2.7"/>
</p:tagLst>
</file>

<file path=ppt/tags/tag14.xml><?xml version="1.0" encoding="utf-8"?>
<p:tagLst xmlns:p="http://schemas.openxmlformats.org/presentationml/2006/main">
  <p:tag name="TIMING" val="|2.7"/>
</p:tagLst>
</file>

<file path=ppt/tags/tag2.xml><?xml version="1.0" encoding="utf-8"?>
<p:tagLst xmlns:p="http://schemas.openxmlformats.org/presentationml/2006/main">
  <p:tag name="TIMING" val="|2.7"/>
</p:tagLst>
</file>

<file path=ppt/tags/tag3.xml><?xml version="1.0" encoding="utf-8"?>
<p:tagLst xmlns:p="http://schemas.openxmlformats.org/presentationml/2006/main">
  <p:tag name="TIMING" val="|2.7"/>
</p:tagLst>
</file>

<file path=ppt/tags/tag4.xml><?xml version="1.0" encoding="utf-8"?>
<p:tagLst xmlns:p="http://schemas.openxmlformats.org/presentationml/2006/main">
  <p:tag name="TIMING" val="|2.7"/>
</p:tagLst>
</file>

<file path=ppt/tags/tag5.xml><?xml version="1.0" encoding="utf-8"?>
<p:tagLst xmlns:p="http://schemas.openxmlformats.org/presentationml/2006/main">
  <p:tag name="TIMING" val="|2.7"/>
</p:tagLst>
</file>

<file path=ppt/tags/tag6.xml><?xml version="1.0" encoding="utf-8"?>
<p:tagLst xmlns:p="http://schemas.openxmlformats.org/presentationml/2006/main">
  <p:tag name="TIMING" val="|2.7"/>
</p:tagLst>
</file>

<file path=ppt/tags/tag7.xml><?xml version="1.0" encoding="utf-8"?>
<p:tagLst xmlns:p="http://schemas.openxmlformats.org/presentationml/2006/main">
  <p:tag name="TIMING" val="|2.7"/>
</p:tagLst>
</file>

<file path=ppt/tags/tag8.xml><?xml version="1.0" encoding="utf-8"?>
<p:tagLst xmlns:p="http://schemas.openxmlformats.org/presentationml/2006/main">
  <p:tag name="TIMING" val="|2.7"/>
</p:tagLst>
</file>

<file path=ppt/tags/tag9.xml><?xml version="1.0" encoding="utf-8"?>
<p:tagLst xmlns:p="http://schemas.openxmlformats.org/presentationml/2006/main">
  <p:tag name="TIMING" val="|2.7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2909</Words>
  <Application>WPS 演示</Application>
  <PresentationFormat>自定义</PresentationFormat>
  <Paragraphs>119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Helvetica Neue</vt:lpstr>
      <vt:lpstr>Helvetica Neue Medium</vt:lpstr>
      <vt:lpstr>Helvetica Neue Light</vt:lpstr>
      <vt:lpstr>Helvetica Light</vt:lpstr>
      <vt:lpstr>Calibri</vt:lpstr>
      <vt:lpstr>微软雅黑</vt:lpstr>
      <vt:lpstr>Verdana</vt:lpstr>
      <vt:lpstr>Helvetica Neue</vt:lpstr>
      <vt:lpstr>Arial Unicode MS</vt:lpstr>
      <vt:lpstr>Segoe Print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262</cp:revision>
  <dcterms:created xsi:type="dcterms:W3CDTF">2017-09-27T02:35:00Z</dcterms:created>
  <dcterms:modified xsi:type="dcterms:W3CDTF">2018-01-29T09:47:34Z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