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aleway"/>
      <p:regular r:id="rId15"/>
      <p:bold r:id="rId16"/>
      <p:italic r:id="rId17"/>
      <p:boldItalic r:id="rId18"/>
    </p:embeddedFont>
    <p:embeddedFont>
      <p:font typeface="La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fntdata"/><Relationship Id="rId11" Type="http://schemas.openxmlformats.org/officeDocument/2006/relationships/slide" Target="slides/slide6.xml"/><Relationship Id="rId22" Type="http://schemas.openxmlformats.org/officeDocument/2006/relationships/font" Target="fonts/Lato-boldItalic.fntdata"/><Relationship Id="rId10" Type="http://schemas.openxmlformats.org/officeDocument/2006/relationships/slide" Target="slides/slide5.xml"/><Relationship Id="rId21" Type="http://schemas.openxmlformats.org/officeDocument/2006/relationships/font" Target="fonts/La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regular.fntdata"/><Relationship Id="rId14" Type="http://schemas.openxmlformats.org/officeDocument/2006/relationships/slide" Target="slides/slide9.xml"/><Relationship Id="rId17" Type="http://schemas.openxmlformats.org/officeDocument/2006/relationships/font" Target="fonts/Raleway-italic.fntdata"/><Relationship Id="rId16" Type="http://schemas.openxmlformats.org/officeDocument/2006/relationships/font" Target="fonts/Raleway-bold.fntdata"/><Relationship Id="rId5" Type="http://schemas.openxmlformats.org/officeDocument/2006/relationships/notesMaster" Target="notesMasters/notesMaster1.xml"/><Relationship Id="rId19" Type="http://schemas.openxmlformats.org/officeDocument/2006/relationships/font" Target="fonts/Lato-regular.fntdata"/><Relationship Id="rId6" Type="http://schemas.openxmlformats.org/officeDocument/2006/relationships/slide" Target="slides/slide1.xml"/><Relationship Id="rId18" Type="http://schemas.openxmlformats.org/officeDocument/2006/relationships/font" Target="fonts/Raleway-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f572f7a09b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f572f7a09b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f572f7a09b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f572f7a09b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f572f7a09b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f572f7a09b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f572f7a09b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f572f7a09b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f572f7a09b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f572f7a09b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f572f7a09b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f572f7a09b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f572f7a09b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f572f7a09b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f572f7a09b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f572f7a09b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8056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Electricity</a:t>
            </a:r>
            <a:r>
              <a:rPr lang="en"/>
              <a:t> Prices </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Brynn Sloane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Table of Contents</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Description</a:t>
            </a:r>
            <a:endParaRPr/>
          </a:p>
          <a:p>
            <a:pPr indent="-311150" lvl="0" marL="457200" rtl="0" algn="l">
              <a:spcBef>
                <a:spcPts val="0"/>
              </a:spcBef>
              <a:spcAft>
                <a:spcPts val="0"/>
              </a:spcAft>
              <a:buSzPts val="1300"/>
              <a:buChar char="●"/>
            </a:pPr>
            <a:r>
              <a:rPr lang="en"/>
              <a:t>EDA</a:t>
            </a:r>
            <a:endParaRPr/>
          </a:p>
          <a:p>
            <a:pPr indent="-311150" lvl="0" marL="457200" rtl="0" algn="l">
              <a:spcBef>
                <a:spcPts val="0"/>
              </a:spcBef>
              <a:spcAft>
                <a:spcPts val="0"/>
              </a:spcAft>
              <a:buSzPts val="1300"/>
              <a:buChar char="●"/>
            </a:pPr>
            <a:r>
              <a:rPr lang="en"/>
              <a:t>PDA</a:t>
            </a:r>
            <a:endParaRPr/>
          </a:p>
          <a:p>
            <a:pPr indent="-311150" lvl="0" marL="457200" rtl="0" algn="l">
              <a:spcBef>
                <a:spcPts val="0"/>
              </a:spcBef>
              <a:spcAft>
                <a:spcPts val="0"/>
              </a:spcAft>
              <a:buSzPts val="1300"/>
              <a:buChar char="●"/>
            </a:pPr>
            <a:r>
              <a:rPr lang="en"/>
              <a:t>Development </a:t>
            </a:r>
            <a:endParaRPr/>
          </a:p>
          <a:p>
            <a:pPr indent="-311150" lvl="0" marL="457200" rtl="0" algn="l">
              <a:spcBef>
                <a:spcPts val="0"/>
              </a:spcBef>
              <a:spcAft>
                <a:spcPts val="0"/>
              </a:spcAft>
              <a:buSzPts val="1300"/>
              <a:buChar char="●"/>
            </a:pPr>
            <a:r>
              <a:rPr lang="en"/>
              <a:t>Conclusion</a:t>
            </a:r>
            <a:endParaRPr/>
          </a:p>
          <a:p>
            <a:pPr indent="-311150" lvl="0" marL="457200" rtl="0" algn="l">
              <a:spcBef>
                <a:spcPts val="0"/>
              </a:spcBef>
              <a:spcAft>
                <a:spcPts val="0"/>
              </a:spcAft>
              <a:buSzPts val="1300"/>
              <a:buChar char="●"/>
            </a:pPr>
            <a:r>
              <a:rPr lang="en"/>
              <a:t>References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idx="1" type="body"/>
          </p:nvPr>
        </p:nvSpPr>
        <p:spPr>
          <a:xfrm>
            <a:off x="729450" y="1351775"/>
            <a:ext cx="7688700" cy="29883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System Marginal Price for Electricity (SMPEA). The goal is to forecast this price based on a variety of features such as forecasted wind production, system load, temperature, wind speed, and several other factors.</a:t>
            </a:r>
            <a:endParaRPr/>
          </a:p>
          <a:p>
            <a:pPr indent="-311150" lvl="0" marL="457200" rtl="0" algn="l">
              <a:spcBef>
                <a:spcPts val="0"/>
              </a:spcBef>
              <a:spcAft>
                <a:spcPts val="0"/>
              </a:spcAft>
              <a:buSzPts val="1300"/>
              <a:buChar char="●"/>
            </a:pPr>
            <a:r>
              <a:rPr lang="en"/>
              <a:t>The electricity market operates based on supply and demand, with prices fluctuating depending on various factors, including the availability of resources (like wind or sunlight), the cost of fuel, and consumer demand. Efficient electricity management and pricing are crucial for ensuring reliable and affordable power for all sectors of society.</a:t>
            </a:r>
            <a:endParaRPr/>
          </a:p>
        </p:txBody>
      </p:sp>
      <p:sp>
        <p:nvSpPr>
          <p:cNvPr id="99" name="Google Shape;99;p15"/>
          <p:cNvSpPr txBox="1"/>
          <p:nvPr/>
        </p:nvSpPr>
        <p:spPr>
          <a:xfrm>
            <a:off x="712475" y="724500"/>
            <a:ext cx="3692400" cy="39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chemeClr val="accent1"/>
                </a:solidFill>
                <a:latin typeface="Lato"/>
                <a:ea typeface="Lato"/>
                <a:cs typeface="Lato"/>
                <a:sym typeface="Lato"/>
              </a:rPr>
              <a:t>Brief Description and Overview of task</a:t>
            </a:r>
            <a:endParaRPr b="1" sz="1500">
              <a:solidFill>
                <a:schemeClr val="accent1"/>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EDA (Exploratory Data </a:t>
            </a:r>
            <a:r>
              <a:rPr lang="en"/>
              <a:t>Analysis</a:t>
            </a:r>
            <a:r>
              <a:rPr lang="en"/>
              <a:t>)</a:t>
            </a:r>
            <a:endParaRPr/>
          </a:p>
        </p:txBody>
      </p:sp>
      <p:sp>
        <p:nvSpPr>
          <p:cNvPr id="105" name="Google Shape;105;p16"/>
          <p:cNvSpPr txBox="1"/>
          <p:nvPr>
            <p:ph idx="1" type="body"/>
          </p:nvPr>
        </p:nvSpPr>
        <p:spPr>
          <a:xfrm>
            <a:off x="729450" y="2078875"/>
            <a:ext cx="31953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Libraries used</a:t>
            </a:r>
            <a:endParaRPr/>
          </a:p>
          <a:p>
            <a:pPr indent="-311150" lvl="0" marL="457200" rtl="0" algn="l">
              <a:spcBef>
                <a:spcPts val="0"/>
              </a:spcBef>
              <a:spcAft>
                <a:spcPts val="0"/>
              </a:spcAft>
              <a:buSzPts val="1300"/>
              <a:buChar char="●"/>
            </a:pPr>
            <a:r>
              <a:rPr lang="en"/>
              <a:t>Reading the Data Set</a:t>
            </a:r>
            <a:endParaRPr/>
          </a:p>
          <a:p>
            <a:pPr indent="-311150" lvl="0" marL="457200" rtl="0" algn="l">
              <a:spcBef>
                <a:spcPts val="0"/>
              </a:spcBef>
              <a:spcAft>
                <a:spcPts val="0"/>
              </a:spcAft>
              <a:buSzPts val="1300"/>
              <a:buChar char="●"/>
            </a:pPr>
            <a:r>
              <a:rPr lang="en"/>
              <a:t>Creating Graphs</a:t>
            </a:r>
            <a:endParaRPr/>
          </a:p>
        </p:txBody>
      </p:sp>
      <p:pic>
        <p:nvPicPr>
          <p:cNvPr id="106" name="Google Shape;106;p16"/>
          <p:cNvPicPr preferRelativeResize="0"/>
          <p:nvPr/>
        </p:nvPicPr>
        <p:blipFill>
          <a:blip r:embed="rId3">
            <a:alphaModFix/>
          </a:blip>
          <a:stretch>
            <a:fillRect/>
          </a:stretch>
        </p:blipFill>
        <p:spPr>
          <a:xfrm>
            <a:off x="5388050" y="1853850"/>
            <a:ext cx="3214454" cy="2984851"/>
          </a:xfrm>
          <a:prstGeom prst="rect">
            <a:avLst/>
          </a:prstGeom>
          <a:noFill/>
          <a:ln>
            <a:noFill/>
          </a:ln>
        </p:spPr>
      </p:pic>
      <p:pic>
        <p:nvPicPr>
          <p:cNvPr id="107" name="Google Shape;107;p16"/>
          <p:cNvPicPr preferRelativeResize="0"/>
          <p:nvPr/>
        </p:nvPicPr>
        <p:blipFill>
          <a:blip r:embed="rId4">
            <a:alphaModFix/>
          </a:blip>
          <a:stretch>
            <a:fillRect/>
          </a:stretch>
        </p:blipFill>
        <p:spPr>
          <a:xfrm>
            <a:off x="2997880" y="1853850"/>
            <a:ext cx="2390175" cy="28447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EDA Continued</a:t>
            </a:r>
            <a:endParaRPr/>
          </a:p>
        </p:txBody>
      </p:sp>
      <p:pic>
        <p:nvPicPr>
          <p:cNvPr id="113" name="Google Shape;113;p17"/>
          <p:cNvPicPr preferRelativeResize="0"/>
          <p:nvPr/>
        </p:nvPicPr>
        <p:blipFill>
          <a:blip r:embed="rId3">
            <a:alphaModFix/>
          </a:blip>
          <a:stretch>
            <a:fillRect/>
          </a:stretch>
        </p:blipFill>
        <p:spPr>
          <a:xfrm>
            <a:off x="729450" y="1853850"/>
            <a:ext cx="3166499" cy="2834274"/>
          </a:xfrm>
          <a:prstGeom prst="rect">
            <a:avLst/>
          </a:prstGeom>
          <a:noFill/>
          <a:ln>
            <a:noFill/>
          </a:ln>
        </p:spPr>
      </p:pic>
      <p:pic>
        <p:nvPicPr>
          <p:cNvPr id="114" name="Google Shape;114;p17"/>
          <p:cNvPicPr preferRelativeResize="0"/>
          <p:nvPr/>
        </p:nvPicPr>
        <p:blipFill>
          <a:blip r:embed="rId4">
            <a:alphaModFix/>
          </a:blip>
          <a:stretch>
            <a:fillRect/>
          </a:stretch>
        </p:blipFill>
        <p:spPr>
          <a:xfrm>
            <a:off x="4078350" y="1853850"/>
            <a:ext cx="2886975" cy="28342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PDA</a:t>
            </a:r>
            <a:endParaRPr/>
          </a:p>
        </p:txBody>
      </p:sp>
      <p:sp>
        <p:nvSpPr>
          <p:cNvPr id="120" name="Google Shape;120;p18"/>
          <p:cNvSpPr txBox="1"/>
          <p:nvPr>
            <p:ph idx="1" type="body"/>
          </p:nvPr>
        </p:nvSpPr>
        <p:spPr>
          <a:xfrm>
            <a:off x="729450" y="2078875"/>
            <a:ext cx="4373400" cy="22611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sz="1100">
                <a:solidFill>
                  <a:srgbClr val="000000"/>
                </a:solidFill>
                <a:latin typeface="Arial"/>
                <a:ea typeface="Arial"/>
                <a:cs typeface="Arial"/>
                <a:sym typeface="Arial"/>
              </a:rPr>
              <a:t>DT: 0.829174 (0.006578)</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NB: 0.719641 (0.006485)</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SVM: 0.739568 (0.007472)</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GBM: 0.805432 (0.005250)</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RF: 0.895597 (0.004806)</a:t>
            </a:r>
            <a:endParaRPr sz="1100">
              <a:solidFill>
                <a:srgbClr val="000000"/>
              </a:solidFill>
              <a:latin typeface="Arial"/>
              <a:ea typeface="Arial"/>
              <a:cs typeface="Arial"/>
              <a:sym typeface="Arial"/>
            </a:endParaRPr>
          </a:p>
          <a:p>
            <a:pPr indent="0" lvl="0" marL="0" rtl="0" algn="ctr">
              <a:spcBef>
                <a:spcPts val="0"/>
              </a:spcBef>
              <a:spcAft>
                <a:spcPts val="0"/>
              </a:spcAft>
              <a:buNone/>
            </a:pPr>
            <a:r>
              <a:rPr b="1" lang="en">
                <a:solidFill>
                  <a:srgbClr val="000000"/>
                </a:solidFill>
                <a:latin typeface="Arial"/>
                <a:ea typeface="Arial"/>
                <a:cs typeface="Arial"/>
                <a:sym typeface="Arial"/>
              </a:rPr>
              <a:t>Steps Implemented</a:t>
            </a:r>
            <a:endParaRPr b="1">
              <a:solidFill>
                <a:srgbClr val="000000"/>
              </a:solidFill>
              <a:latin typeface="Arial"/>
              <a:ea typeface="Arial"/>
              <a:cs typeface="Arial"/>
              <a:sym typeface="Arial"/>
            </a:endParaRPr>
          </a:p>
          <a:p>
            <a:pPr indent="-304958" lvl="0" marL="457200" rtl="0" algn="l">
              <a:spcBef>
                <a:spcPts val="0"/>
              </a:spcBef>
              <a:spcAft>
                <a:spcPts val="0"/>
              </a:spcAft>
              <a:buSzPct val="100000"/>
              <a:buChar char="●"/>
            </a:pPr>
            <a:r>
              <a:rPr lang="en"/>
              <a:t>PreProcessing</a:t>
            </a:r>
            <a:endParaRPr/>
          </a:p>
          <a:p>
            <a:pPr indent="-304958" lvl="0" marL="457200" rtl="0" algn="l">
              <a:spcBef>
                <a:spcPts val="0"/>
              </a:spcBef>
              <a:spcAft>
                <a:spcPts val="0"/>
              </a:spcAft>
              <a:buSzPct val="100000"/>
              <a:buChar char="●"/>
            </a:pPr>
            <a:r>
              <a:rPr lang="en"/>
              <a:t>Model Testing</a:t>
            </a:r>
            <a:endParaRPr/>
          </a:p>
          <a:p>
            <a:pPr indent="-304958" lvl="0" marL="457200" rtl="0" algn="l">
              <a:spcBef>
                <a:spcPts val="0"/>
              </a:spcBef>
              <a:spcAft>
                <a:spcPts val="0"/>
              </a:spcAft>
              <a:buSzPct val="100000"/>
              <a:buChar char="●"/>
            </a:pPr>
            <a:r>
              <a:rPr lang="en"/>
              <a:t>Comparing Different </a:t>
            </a:r>
            <a:r>
              <a:rPr lang="en"/>
              <a:t>Algorithms</a:t>
            </a:r>
            <a:endParaRPr/>
          </a:p>
          <a:p>
            <a:pPr indent="-304958" lvl="0" marL="457200" rtl="0" algn="l">
              <a:spcBef>
                <a:spcPts val="0"/>
              </a:spcBef>
              <a:spcAft>
                <a:spcPts val="0"/>
              </a:spcAft>
              <a:buSzPct val="100000"/>
              <a:buChar char="●"/>
            </a:pPr>
            <a:r>
              <a:rPr lang="en"/>
              <a:t>Evaluating</a:t>
            </a:r>
            <a:r>
              <a:rPr lang="en"/>
              <a:t> Each model/Comparing Performance</a:t>
            </a:r>
            <a:endParaRPr/>
          </a:p>
          <a:p>
            <a:pPr indent="-304958" lvl="0" marL="457200" rtl="0" algn="l">
              <a:spcBef>
                <a:spcPts val="0"/>
              </a:spcBef>
              <a:spcAft>
                <a:spcPts val="0"/>
              </a:spcAft>
              <a:buSzPct val="100000"/>
              <a:buChar char="●"/>
            </a:pPr>
            <a:r>
              <a:rPr lang="en"/>
              <a:t>Confusion Matrix</a:t>
            </a:r>
            <a:endParaRPr/>
          </a:p>
          <a:p>
            <a:pPr indent="-304958" lvl="0" marL="457200" rtl="0" algn="l">
              <a:spcBef>
                <a:spcPts val="0"/>
              </a:spcBef>
              <a:spcAft>
                <a:spcPts val="0"/>
              </a:spcAft>
              <a:buSzPct val="100000"/>
              <a:buChar char="●"/>
            </a:pPr>
            <a:r>
              <a:rPr lang="en"/>
              <a:t>Prediction Report</a:t>
            </a:r>
            <a:endParaRPr/>
          </a:p>
        </p:txBody>
      </p:sp>
      <p:pic>
        <p:nvPicPr>
          <p:cNvPr id="121" name="Google Shape;121;p18"/>
          <p:cNvPicPr preferRelativeResize="0"/>
          <p:nvPr/>
        </p:nvPicPr>
        <p:blipFill>
          <a:blip r:embed="rId3">
            <a:alphaModFix/>
          </a:blip>
          <a:stretch>
            <a:fillRect/>
          </a:stretch>
        </p:blipFill>
        <p:spPr>
          <a:xfrm>
            <a:off x="5395275" y="1891750"/>
            <a:ext cx="3293975" cy="252465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PDA Continued</a:t>
            </a:r>
            <a:endParaRPr/>
          </a:p>
        </p:txBody>
      </p:sp>
      <p:sp>
        <p:nvSpPr>
          <p:cNvPr id="127" name="Google Shape;127;p19"/>
          <p:cNvSpPr txBox="1"/>
          <p:nvPr>
            <p:ph idx="1" type="body"/>
          </p:nvPr>
        </p:nvSpPr>
        <p:spPr>
          <a:xfrm>
            <a:off x="729450" y="2078875"/>
            <a:ext cx="3025200" cy="2261100"/>
          </a:xfrm>
          <a:prstGeom prst="rect">
            <a:avLst/>
          </a:prstGeom>
        </p:spPr>
        <p:txBody>
          <a:bodyPr anchorCtr="0" anchor="t" bIns="91425" lIns="91425" spcFirstLastPara="1" rIns="91425" wrap="square" tIns="91425">
            <a:normAutofit lnSpcReduction="10000"/>
          </a:bodyPr>
          <a:lstStyle/>
          <a:p>
            <a:pPr indent="0" lvl="0" marL="457200" rtl="0" algn="l">
              <a:lnSpc>
                <a:spcPct val="100000"/>
              </a:lnSpc>
              <a:spcBef>
                <a:spcPts val="1200"/>
              </a:spcBef>
              <a:spcAft>
                <a:spcPts val="0"/>
              </a:spcAft>
              <a:buNone/>
            </a:pPr>
            <a:r>
              <a:rPr lang="en" sz="800">
                <a:solidFill>
                  <a:srgbClr val="7A7E85"/>
                </a:solidFill>
                <a:latin typeface="Courier New"/>
                <a:ea typeface="Courier New"/>
                <a:cs typeface="Courier New"/>
                <a:sym typeface="Courier New"/>
              </a:rPr>
              <a:t># Compare algorithm performance                            </a:t>
            </a:r>
            <a:endParaRPr sz="800">
              <a:solidFill>
                <a:srgbClr val="7A7E85"/>
              </a:solidFill>
              <a:latin typeface="Courier New"/>
              <a:ea typeface="Courier New"/>
              <a:cs typeface="Courier New"/>
              <a:sym typeface="Courier New"/>
            </a:endParaRPr>
          </a:p>
          <a:p>
            <a:pPr indent="0" lvl="0" marL="457200" rtl="0" algn="l">
              <a:lnSpc>
                <a:spcPct val="100000"/>
              </a:lnSpc>
              <a:spcBef>
                <a:spcPts val="1200"/>
              </a:spcBef>
              <a:spcAft>
                <a:spcPts val="0"/>
              </a:spcAft>
              <a:buNone/>
            </a:pPr>
            <a:r>
              <a:rPr lang="en" sz="800">
                <a:solidFill>
                  <a:srgbClr val="BCBEC4"/>
                </a:solidFill>
                <a:latin typeface="Courier New"/>
                <a:ea typeface="Courier New"/>
                <a:cs typeface="Courier New"/>
                <a:sym typeface="Courier New"/>
              </a:rPr>
              <a:t>fig = plt.figure()</a:t>
            </a:r>
            <a:endParaRPr sz="800">
              <a:solidFill>
                <a:srgbClr val="BCBEC4"/>
              </a:solidFill>
              <a:latin typeface="Courier New"/>
              <a:ea typeface="Courier New"/>
              <a:cs typeface="Courier New"/>
              <a:sym typeface="Courier New"/>
            </a:endParaRPr>
          </a:p>
          <a:p>
            <a:pPr indent="0" lvl="0" marL="457200" rtl="0" algn="l">
              <a:lnSpc>
                <a:spcPct val="100000"/>
              </a:lnSpc>
              <a:spcBef>
                <a:spcPts val="1200"/>
              </a:spcBef>
              <a:spcAft>
                <a:spcPts val="0"/>
              </a:spcAft>
              <a:buNone/>
            </a:pPr>
            <a:r>
              <a:rPr lang="en" sz="800">
                <a:solidFill>
                  <a:srgbClr val="BCBEC4"/>
                </a:solidFill>
                <a:latin typeface="Courier New"/>
                <a:ea typeface="Courier New"/>
                <a:cs typeface="Courier New"/>
                <a:sym typeface="Courier New"/>
              </a:rPr>
              <a:t>fig.suptitle(</a:t>
            </a:r>
            <a:r>
              <a:rPr lang="en" sz="800">
                <a:solidFill>
                  <a:srgbClr val="6AAB73"/>
                </a:solidFill>
                <a:latin typeface="Courier New"/>
                <a:ea typeface="Courier New"/>
                <a:cs typeface="Courier New"/>
                <a:sym typeface="Courier New"/>
              </a:rPr>
              <a:t>'Algorithm Comparison'</a:t>
            </a:r>
            <a:r>
              <a:rPr lang="en" sz="800">
                <a:solidFill>
                  <a:srgbClr val="BCBEC4"/>
                </a:solidFill>
                <a:latin typeface="Courier New"/>
                <a:ea typeface="Courier New"/>
                <a:cs typeface="Courier New"/>
                <a:sym typeface="Courier New"/>
              </a:rPr>
              <a:t>)</a:t>
            </a:r>
            <a:endParaRPr sz="800">
              <a:solidFill>
                <a:srgbClr val="BCBEC4"/>
              </a:solidFill>
              <a:latin typeface="Courier New"/>
              <a:ea typeface="Courier New"/>
              <a:cs typeface="Courier New"/>
              <a:sym typeface="Courier New"/>
            </a:endParaRPr>
          </a:p>
          <a:p>
            <a:pPr indent="0" lvl="0" marL="457200" rtl="0" algn="l">
              <a:lnSpc>
                <a:spcPct val="100000"/>
              </a:lnSpc>
              <a:spcBef>
                <a:spcPts val="1200"/>
              </a:spcBef>
              <a:spcAft>
                <a:spcPts val="0"/>
              </a:spcAft>
              <a:buNone/>
            </a:pPr>
            <a:r>
              <a:rPr lang="en" sz="800">
                <a:solidFill>
                  <a:srgbClr val="BCBEC4"/>
                </a:solidFill>
                <a:latin typeface="Courier New"/>
                <a:ea typeface="Courier New"/>
                <a:cs typeface="Courier New"/>
                <a:sym typeface="Courier New"/>
              </a:rPr>
              <a:t>ax = fig.add_subplot(</a:t>
            </a:r>
            <a:r>
              <a:rPr lang="en" sz="800">
                <a:solidFill>
                  <a:srgbClr val="2AACB8"/>
                </a:solidFill>
                <a:latin typeface="Courier New"/>
                <a:ea typeface="Courier New"/>
                <a:cs typeface="Courier New"/>
                <a:sym typeface="Courier New"/>
              </a:rPr>
              <a:t>111</a:t>
            </a:r>
            <a:r>
              <a:rPr lang="en" sz="800">
                <a:solidFill>
                  <a:srgbClr val="BCBEC4"/>
                </a:solidFill>
                <a:latin typeface="Courier New"/>
                <a:ea typeface="Courier New"/>
                <a:cs typeface="Courier New"/>
                <a:sym typeface="Courier New"/>
              </a:rPr>
              <a:t>)  </a:t>
            </a:r>
            <a:endParaRPr sz="800">
              <a:solidFill>
                <a:srgbClr val="BCBEC4"/>
              </a:solidFill>
              <a:latin typeface="Courier New"/>
              <a:ea typeface="Courier New"/>
              <a:cs typeface="Courier New"/>
              <a:sym typeface="Courier New"/>
            </a:endParaRPr>
          </a:p>
          <a:p>
            <a:pPr indent="0" lvl="0" marL="457200" rtl="0" algn="l">
              <a:lnSpc>
                <a:spcPct val="100000"/>
              </a:lnSpc>
              <a:spcBef>
                <a:spcPts val="1200"/>
              </a:spcBef>
              <a:spcAft>
                <a:spcPts val="0"/>
              </a:spcAft>
              <a:buNone/>
            </a:pPr>
            <a:r>
              <a:rPr lang="en" sz="800">
                <a:solidFill>
                  <a:srgbClr val="BCBEC4"/>
                </a:solidFill>
                <a:latin typeface="Courier New"/>
                <a:ea typeface="Courier New"/>
                <a:cs typeface="Courier New"/>
                <a:sym typeface="Courier New"/>
              </a:rPr>
              <a:t>plt.boxplot(results)</a:t>
            </a:r>
            <a:endParaRPr sz="800">
              <a:solidFill>
                <a:srgbClr val="BCBEC4"/>
              </a:solidFill>
              <a:latin typeface="Courier New"/>
              <a:ea typeface="Courier New"/>
              <a:cs typeface="Courier New"/>
              <a:sym typeface="Courier New"/>
            </a:endParaRPr>
          </a:p>
          <a:p>
            <a:pPr indent="0" lvl="0" marL="457200" rtl="0" algn="l">
              <a:lnSpc>
                <a:spcPct val="100000"/>
              </a:lnSpc>
              <a:spcBef>
                <a:spcPts val="1200"/>
              </a:spcBef>
              <a:spcAft>
                <a:spcPts val="0"/>
              </a:spcAft>
              <a:buNone/>
            </a:pPr>
            <a:r>
              <a:rPr lang="en" sz="800">
                <a:solidFill>
                  <a:srgbClr val="BCBEC4"/>
                </a:solidFill>
                <a:latin typeface="Courier New"/>
                <a:ea typeface="Courier New"/>
                <a:cs typeface="Courier New"/>
                <a:sym typeface="Courier New"/>
              </a:rPr>
              <a:t>ax.set_xticklabels(names)</a:t>
            </a:r>
            <a:endParaRPr sz="800">
              <a:solidFill>
                <a:srgbClr val="BCBEC4"/>
              </a:solidFill>
              <a:latin typeface="Courier New"/>
              <a:ea typeface="Courier New"/>
              <a:cs typeface="Courier New"/>
              <a:sym typeface="Courier New"/>
            </a:endParaRPr>
          </a:p>
          <a:p>
            <a:pPr indent="0" lvl="0" marL="457200" rtl="0" algn="l">
              <a:lnSpc>
                <a:spcPct val="100000"/>
              </a:lnSpc>
              <a:spcBef>
                <a:spcPts val="1200"/>
              </a:spcBef>
              <a:spcAft>
                <a:spcPts val="0"/>
              </a:spcAft>
              <a:buNone/>
            </a:pPr>
            <a:r>
              <a:rPr lang="en" sz="800">
                <a:solidFill>
                  <a:srgbClr val="BCBEC4"/>
                </a:solidFill>
                <a:latin typeface="Courier New"/>
                <a:ea typeface="Courier New"/>
                <a:cs typeface="Courier New"/>
                <a:sym typeface="Courier New"/>
              </a:rPr>
              <a:t>plt.show()</a:t>
            </a:r>
            <a:endParaRPr sz="800">
              <a:solidFill>
                <a:srgbClr val="BCBEC4"/>
              </a:solidFill>
              <a:latin typeface="Courier New"/>
              <a:ea typeface="Courier New"/>
              <a:cs typeface="Courier New"/>
              <a:sym typeface="Courier New"/>
            </a:endParaRPr>
          </a:p>
          <a:p>
            <a:pPr indent="0" lvl="0" marL="0" rtl="0" algn="l">
              <a:spcBef>
                <a:spcPts val="1200"/>
              </a:spcBef>
              <a:spcAft>
                <a:spcPts val="1200"/>
              </a:spcAft>
              <a:buNone/>
            </a:pPr>
            <a:r>
              <a:t/>
            </a:r>
            <a:endParaRPr/>
          </a:p>
        </p:txBody>
      </p:sp>
      <p:pic>
        <p:nvPicPr>
          <p:cNvPr id="128" name="Google Shape;128;p19"/>
          <p:cNvPicPr preferRelativeResize="0"/>
          <p:nvPr/>
        </p:nvPicPr>
        <p:blipFill>
          <a:blip r:embed="rId3">
            <a:alphaModFix/>
          </a:blip>
          <a:stretch>
            <a:fillRect/>
          </a:stretch>
        </p:blipFill>
        <p:spPr>
          <a:xfrm>
            <a:off x="4016900" y="1853850"/>
            <a:ext cx="4841151" cy="944300"/>
          </a:xfrm>
          <a:prstGeom prst="rect">
            <a:avLst/>
          </a:prstGeom>
          <a:noFill/>
          <a:ln>
            <a:noFill/>
          </a:ln>
        </p:spPr>
      </p:pic>
      <p:pic>
        <p:nvPicPr>
          <p:cNvPr id="129" name="Google Shape;129;p19"/>
          <p:cNvPicPr preferRelativeResize="0"/>
          <p:nvPr/>
        </p:nvPicPr>
        <p:blipFill>
          <a:blip r:embed="rId4">
            <a:alphaModFix/>
          </a:blip>
          <a:stretch>
            <a:fillRect/>
          </a:stretch>
        </p:blipFill>
        <p:spPr>
          <a:xfrm>
            <a:off x="4016900" y="2880500"/>
            <a:ext cx="2358183" cy="20405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Development of GUI </a:t>
            </a:r>
            <a:endParaRPr/>
          </a:p>
        </p:txBody>
      </p:sp>
      <p:sp>
        <p:nvSpPr>
          <p:cNvPr id="135" name="Google Shape;135;p2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1900"/>
              <a:t>Tkinter Used to Create GUI</a:t>
            </a:r>
            <a:endParaRPr b="1" sz="1900"/>
          </a:p>
          <a:p>
            <a:pPr indent="0" lvl="0" marL="0" rtl="0" algn="ctr">
              <a:spcBef>
                <a:spcPts val="1200"/>
              </a:spcBef>
              <a:spcAft>
                <a:spcPts val="0"/>
              </a:spcAft>
              <a:buNone/>
            </a:pPr>
            <a:r>
              <a:rPr b="1" lang="en" sz="1900"/>
              <a:t>User Friendly Inputs</a:t>
            </a:r>
            <a:endParaRPr b="1" sz="1900"/>
          </a:p>
          <a:p>
            <a:pPr indent="0" lvl="0" marL="0" rtl="0" algn="ctr">
              <a:spcBef>
                <a:spcPts val="1200"/>
              </a:spcBef>
              <a:spcAft>
                <a:spcPts val="1200"/>
              </a:spcAft>
              <a:buNone/>
            </a:pPr>
            <a:r>
              <a:rPr b="1" lang="en" sz="1900"/>
              <a:t>Grid system used</a:t>
            </a:r>
            <a:endParaRPr b="1" sz="19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1"/>
          <p:cNvSpPr txBox="1"/>
          <p:nvPr>
            <p:ph type="title"/>
          </p:nvPr>
        </p:nvSpPr>
        <p:spPr>
          <a:xfrm>
            <a:off x="727650" y="2304150"/>
            <a:ext cx="7688700" cy="53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4240"/>
              <a:t>Conclusion</a:t>
            </a:r>
            <a:endParaRPr sz="424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