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75" r:id="rId7"/>
    <p:sldId id="264" r:id="rId8"/>
    <p:sldId id="263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81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3AB9-F731-4459-987E-DE5B5102D71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981F-679D-4B52-8FEB-9D526C884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7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8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5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7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1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E981F-679D-4B52-8FEB-9D526C884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550C-4DC2-18C5-6DD3-EA88D558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4615D-8BD3-7A38-144F-4D6D9B6A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4A07-2306-A9F5-FD9C-B73C5A70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5E3F-F1D2-EEB9-9BAE-26CCFD9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64F2-3131-4EED-C67C-B09EEA4D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CD1-C1C9-1B61-417C-DA8B1050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F6EC9-2401-9FF8-55F9-194F2E37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635E-CBE5-85BC-A3AB-D9BD3FAA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D2E6-F196-5AF6-56EB-DA3C603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D9A26-1017-0786-E28F-8BE7E17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1D10A-0C84-F0E7-02EA-1D695474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F5EDD-2D12-294F-B043-A3DC68B80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03A4-C6F9-0223-0E42-15BC4AEB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5B05-2191-FB13-AB19-4AE90987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73A8-1C35-2252-2E87-31797A5C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6262-6BC7-0646-8055-15FCAA2B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B383-656E-C179-C0BC-4BAC6E92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C855-0BB9-E336-F6D8-EC2B5299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98B4-178B-CD4F-C2A5-FD1ED45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1FB4-5B54-10C0-9E2F-4B4029E7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BB5D-47D7-C4A4-948D-C482105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0A9E-93ED-C639-0997-8D47E411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6409-4A98-6E27-A156-1F88D9E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4D71-41DD-F6DF-2E8D-D1A89C38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E309-1E60-08FC-738A-113994F4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265D-C5A1-E9ED-BE16-8A6D7E53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2213-FB01-43E0-039F-9B695310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B860-3956-A20C-01E7-4FC13D2E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B557-D5C9-168B-940A-1785D524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DFE0-46BC-7DE2-2C9B-92591F6E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D5EA-571E-F040-3C1D-8F78BA0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60AE-9AE6-1EC9-F373-8A876D7E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5DA7-4FC3-D32D-900D-2433C60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29D3-C97A-F122-1782-4C3F7834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030F-4E5C-5A24-62F3-D95DF4894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8EA5A-0BEB-00FC-ACB4-A371C2549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E4EEE-AA7D-14AD-F946-8CF566CE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4CC8C-70A7-A7B1-A018-77380A2D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AA4B6-57F4-A121-0BC4-1A23B612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411A-E429-86D6-3A1B-152B704F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AD5D8-F554-B3DB-406D-36B48591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51118-815F-CB9A-B167-260A3D76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FEFA-1E71-1C5F-F2C7-117D3492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B049D-DE98-C9F9-57C4-04A5D970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66CDB-6551-00B1-C818-3ADFD57F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533-BBC7-602F-F8AC-342B15E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A2C3-EF25-BBB9-A08F-460DFA32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FC62-E82E-6EB2-82B3-8E175A04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7978-4F1B-382D-8B72-59CAF6E1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64B2-71B9-24E7-9FAE-023AA142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51CC2-5667-0811-A8CC-98FC2328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DB27-3227-FD97-3FFA-A99A983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4216-6701-3D24-8DB3-B6F223D0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C08C8-F374-7754-22CC-A82CC14D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157D-FD06-EB5A-B7CD-A1CD43C5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512AD-86AB-659E-76F9-C7111BD5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D53D-62A0-3948-02BE-C5FAEF21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E600-A142-4E10-EA2B-79D3F91F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E8861-5AF9-4D3F-B63C-173B392E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4C79-8B6D-334B-C423-ED014832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7881-12A7-FE3C-589C-2B431BDE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906B-E309-78B5-E1D3-714B918B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843-1389-C989-657D-EE0BB539F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endParaRPr 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ea typeface="Yu Gothic Light" panose="020B0300000000000000" pitchFamily="34" charset="-128"/>
              <a:cs typeface="Kalpurush" panose="02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455814" y="1180625"/>
            <a:ext cx="1128037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Copy Item গুলোকে সংরক্ষণ করার জন্য এটি ব্যবহার করা হয়। তবে এটিকে (On) করে নিতে হয়।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C7A90-3EE0-D155-DE1B-7AFE0D6ED00B}"/>
              </a:ext>
            </a:extLst>
          </p:cNvPr>
          <p:cNvSpPr txBox="1"/>
          <p:nvPr/>
        </p:nvSpPr>
        <p:spPr>
          <a:xfrm>
            <a:off x="1859453" y="1938034"/>
            <a:ext cx="3840767" cy="39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Clipboard ব্যবহারের কি-বোর্ড শর্টকাট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901570-4CCB-B92F-E060-CF704886FD34}"/>
              </a:ext>
            </a:extLst>
          </p:cNvPr>
          <p:cNvGrpSpPr/>
          <p:nvPr/>
        </p:nvGrpSpPr>
        <p:grpSpPr>
          <a:xfrm>
            <a:off x="5858099" y="1829547"/>
            <a:ext cx="1879791" cy="515526"/>
            <a:chOff x="3067396" y="2568633"/>
            <a:chExt cx="1879791" cy="5155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E5592A-EFCF-44C3-F0E7-A2BC39A867F8}"/>
                </a:ext>
              </a:extLst>
            </p:cNvPr>
            <p:cNvSpPr/>
            <p:nvPr/>
          </p:nvSpPr>
          <p:spPr>
            <a:xfrm>
              <a:off x="3067396" y="2568633"/>
              <a:ext cx="681644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E40D65-B634-7F8A-E011-DA061A75DCE2}"/>
                </a:ext>
              </a:extLst>
            </p:cNvPr>
            <p:cNvSpPr/>
            <p:nvPr/>
          </p:nvSpPr>
          <p:spPr>
            <a:xfrm>
              <a:off x="4448424" y="2568633"/>
              <a:ext cx="498763" cy="515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A72035C-719D-09FC-6AED-1C6405101876}"/>
                </a:ext>
              </a:extLst>
            </p:cNvPr>
            <p:cNvSpPr/>
            <p:nvPr/>
          </p:nvSpPr>
          <p:spPr>
            <a:xfrm>
              <a:off x="3915294" y="2655985"/>
              <a:ext cx="357448" cy="340822"/>
            </a:xfrm>
            <a:prstGeom prst="mathPl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1DF91C-A31F-FE55-A810-6F73B88E5588}"/>
              </a:ext>
            </a:extLst>
          </p:cNvPr>
          <p:cNvSpPr txBox="1"/>
          <p:nvPr/>
        </p:nvSpPr>
        <p:spPr>
          <a:xfrm>
            <a:off x="455815" y="2723571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A = Select All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B = Bold Text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C = Copy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D = Duplicate Shape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E = Align Center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F = Find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G = Go To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H = Replace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I = Italic Text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J = Align Justify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K = Insert Hyperlink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D217D-FB58-5E09-BF40-B12A4D4DFEC6}"/>
              </a:ext>
            </a:extLst>
          </p:cNvPr>
          <p:cNvSpPr txBox="1"/>
          <p:nvPr/>
        </p:nvSpPr>
        <p:spPr>
          <a:xfrm>
            <a:off x="3592481" y="2707750"/>
            <a:ext cx="2947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L = Align Left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N = New File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O = Open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P = Print Document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S = Save Document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U = Underline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V = Paste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W = Close File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X = Cut </a:t>
            </a: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Ctrl + Y = Redo</a:t>
            </a:r>
          </a:p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Ctrl + Z = Undo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(Table)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5452B5-FAD9-AFEF-FE9A-F5F0856F2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368426"/>
            <a:ext cx="1148875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(Shape)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B0344E-6B4A-49A1-3300-FAD159D51F7E}"/>
              </a:ext>
            </a:extLst>
          </p:cNvPr>
          <p:cNvGrpSpPr/>
          <p:nvPr/>
        </p:nvGrpSpPr>
        <p:grpSpPr>
          <a:xfrm>
            <a:off x="328386" y="2049121"/>
            <a:ext cx="6139086" cy="4046879"/>
            <a:chOff x="274414" y="1655421"/>
            <a:chExt cx="6139086" cy="40468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F8CC4A-0031-7ECE-3960-B776B0B8A652}"/>
                </a:ext>
              </a:extLst>
            </p:cNvPr>
            <p:cNvSpPr/>
            <p:nvPr/>
          </p:nvSpPr>
          <p:spPr>
            <a:xfrm>
              <a:off x="274414" y="1655421"/>
              <a:ext cx="6139086" cy="4046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62E0C2-28F3-274B-420B-4C431E80AB2E}"/>
                </a:ext>
              </a:extLst>
            </p:cNvPr>
            <p:cNvSpPr txBox="1"/>
            <p:nvPr/>
          </p:nvSpPr>
          <p:spPr>
            <a:xfrm>
              <a:off x="596900" y="2111514"/>
              <a:ext cx="38648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Franklin Gothic Medium" panose="020B0603020102020204" pitchFamily="34" charset="0"/>
                </a:rPr>
                <a:t>RAJIB AHMED CHAWDHURY</a:t>
              </a:r>
            </a:p>
            <a:p>
              <a:r>
                <a:rPr lang="en-US" sz="1600">
                  <a:latin typeface="Aptos" panose="020B0004020202020204" pitchFamily="34" charset="0"/>
                </a:rPr>
                <a:t>Sr. Executive (Counselling &amp; Report)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B213A5-85BC-E58A-2600-03FE3B98C6F8}"/>
                </a:ext>
              </a:extLst>
            </p:cNvPr>
            <p:cNvGrpSpPr/>
            <p:nvPr/>
          </p:nvGrpSpPr>
          <p:grpSpPr>
            <a:xfrm>
              <a:off x="671364" y="3135422"/>
              <a:ext cx="2495278" cy="634688"/>
              <a:chOff x="569936" y="3458243"/>
              <a:chExt cx="2495278" cy="63468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6447808-3681-C25A-52EA-17C6AD0820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b="50000"/>
              <a:stretch/>
            </p:blipFill>
            <p:spPr>
              <a:xfrm>
                <a:off x="569936" y="3458243"/>
                <a:ext cx="574628" cy="63468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D1B20-F2F7-108D-DA07-BBA4E338A5A6}"/>
                  </a:ext>
                </a:extLst>
              </p:cNvPr>
              <p:cNvSpPr txBox="1"/>
              <p:nvPr/>
            </p:nvSpPr>
            <p:spPr>
              <a:xfrm>
                <a:off x="1187777" y="347778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+88 0178 45 12 457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10A2CB-1E20-6A9C-3364-38F3CD387B6A}"/>
                  </a:ext>
                </a:extLst>
              </p:cNvPr>
              <p:cNvSpPr txBox="1"/>
              <p:nvPr/>
            </p:nvSpPr>
            <p:spPr>
              <a:xfrm>
                <a:off x="1187777" y="3716277"/>
                <a:ext cx="18774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+88 0194 55 19 456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D6E28-1B5D-FFCF-73E0-FC83FE52EF21}"/>
                </a:ext>
              </a:extLst>
            </p:cNvPr>
            <p:cNvGrpSpPr/>
            <p:nvPr/>
          </p:nvGrpSpPr>
          <p:grpSpPr>
            <a:xfrm>
              <a:off x="620564" y="3810001"/>
              <a:ext cx="3253482" cy="663126"/>
              <a:chOff x="557064" y="4281138"/>
              <a:chExt cx="3253482" cy="6631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3F49F36-F062-2220-E037-9CC0CF4A77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604" b="93095" l="8475" r="89831">
                            <a14:foregroundMark x1="49718" y1="13043" x2="35028" y2="25320"/>
                            <a14:foregroundMark x1="35028" y1="25320" x2="58757" y2="15090"/>
                            <a14:foregroundMark x1="58757" y1="15090" x2="60452" y2="21995"/>
                            <a14:foregroundMark x1="48023" y1="9207" x2="48023" y2="9207"/>
                            <a14:foregroundMark x1="37288" y1="10486" x2="37288" y2="10486"/>
                            <a14:foregroundMark x1="49718" y1="4859" x2="49718" y2="4859"/>
                            <a14:foregroundMark x1="49718" y1="64194" x2="49718" y2="64194"/>
                            <a14:foregroundMark x1="54802" y1="84399" x2="53672" y2="89003"/>
                            <a14:foregroundMark x1="58757" y1="81074" x2="58757" y2="85934"/>
                            <a14:foregroundMark x1="59887" y1="82864" x2="53672" y2="85934"/>
                            <a14:foregroundMark x1="51977" y1="80051" x2="53672" y2="85422"/>
                            <a14:foregroundMark x1="53107" y1="83376" x2="51977" y2="85678"/>
                            <a14:foregroundMark x1="49153" y1="84910" x2="50282" y2="85422"/>
                            <a14:foregroundMark x1="50282" y1="82609" x2="52542" y2="85422"/>
                            <a14:foregroundMark x1="49718" y1="84399" x2="48588" y2="84910"/>
                            <a14:foregroundMark x1="50847" y1="84399" x2="53672" y2="78005"/>
                            <a14:foregroundMark x1="44633" y1="72890" x2="59322" y2="76726"/>
                            <a14:foregroundMark x1="59322" y1="70588" x2="59887" y2="76982"/>
                            <a14:foregroundMark x1="90395" y1="21739" x2="90395" y2="21739"/>
                            <a14:foregroundMark x1="8475" y1="22762" x2="8475" y2="22762"/>
                            <a14:foregroundMark x1="53107" y1="93095" x2="53107" y2="93095"/>
                          </a14:backgroundRemoval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</a:extLst>
              </a:blip>
              <a:srcRect t="50000"/>
              <a:stretch/>
            </p:blipFill>
            <p:spPr>
              <a:xfrm>
                <a:off x="557064" y="4281138"/>
                <a:ext cx="600372" cy="66312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160615-97FC-1E1B-D025-2684261ED30B}"/>
                  </a:ext>
                </a:extLst>
              </p:cNvPr>
              <p:cNvSpPr txBox="1"/>
              <p:nvPr/>
            </p:nvSpPr>
            <p:spPr>
              <a:xfrm>
                <a:off x="1187777" y="4554909"/>
                <a:ext cx="26227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https://www.devounity.com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5F9381-8020-6309-0816-9258DAA9E3B9}"/>
                  </a:ext>
                </a:extLst>
              </p:cNvPr>
              <p:cNvSpPr txBox="1"/>
              <p:nvPr/>
            </p:nvSpPr>
            <p:spPr>
              <a:xfrm>
                <a:off x="1187777" y="4327939"/>
                <a:ext cx="2427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Aptos" panose="020B0004020202020204" pitchFamily="34" charset="0"/>
                  </a:rPr>
                  <a:t>Rajib.ahmed@gmail.com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A11654-A432-A7DA-2B93-D87594C6E57F}"/>
                </a:ext>
              </a:extLst>
            </p:cNvPr>
            <p:cNvSpPr txBox="1"/>
            <p:nvPr/>
          </p:nvSpPr>
          <p:spPr>
            <a:xfrm>
              <a:off x="532490" y="4687321"/>
              <a:ext cx="41756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Aptos" panose="020B0004020202020204" pitchFamily="34" charset="0"/>
                </a:rPr>
                <a:t>Head Office: </a:t>
              </a:r>
              <a:r>
                <a:rPr lang="en-US" sz="1600">
                  <a:latin typeface="Aptos" panose="020B0004020202020204" pitchFamily="34" charset="0"/>
                </a:rPr>
                <a:t>Poynton Road, Manchester, UK.</a:t>
              </a:r>
            </a:p>
            <a:p>
              <a:r>
                <a:rPr lang="en-US" sz="1600" b="1">
                  <a:latin typeface="Aptos" panose="020B0004020202020204" pitchFamily="34" charset="0"/>
                </a:rPr>
                <a:t>BD Office: </a:t>
              </a:r>
              <a:r>
                <a:rPr lang="en-US" sz="1600">
                  <a:latin typeface="Aptos" panose="020B0004020202020204" pitchFamily="34" charset="0"/>
                </a:rPr>
                <a:t>Narayanganj, Dhaka, Bangladesh.</a:t>
              </a:r>
              <a:endParaRPr lang="en-US" sz="1600" b="1">
                <a:latin typeface="Aptos" panose="020B000402020202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D2C4B8-4C24-6A34-7930-3D3F7AB3C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7120" y="4076879"/>
              <a:ext cx="1113000" cy="111300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C35D69-A6F1-5C21-37A5-2F864ADC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77266" y="1921014"/>
              <a:ext cx="1411108" cy="1088886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3DF7F0-F6F5-09B4-A346-45508D825EA5}"/>
              </a:ext>
            </a:extLst>
          </p:cNvPr>
          <p:cNvGrpSpPr/>
          <p:nvPr/>
        </p:nvGrpSpPr>
        <p:grpSpPr>
          <a:xfrm>
            <a:off x="7975513" y="2027320"/>
            <a:ext cx="2911238" cy="3719799"/>
            <a:chOff x="8235369" y="2146353"/>
            <a:chExt cx="2275064" cy="28202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B2B540-01B5-BF93-2A76-7B86A299C32D}"/>
                </a:ext>
              </a:extLst>
            </p:cNvPr>
            <p:cNvSpPr/>
            <p:nvPr/>
          </p:nvSpPr>
          <p:spPr>
            <a:xfrm>
              <a:off x="8278918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1459FF-5A99-2F81-288C-1DCDD241755D}"/>
                </a:ext>
              </a:extLst>
            </p:cNvPr>
            <p:cNvSpPr/>
            <p:nvPr/>
          </p:nvSpPr>
          <p:spPr>
            <a:xfrm>
              <a:off x="9557529" y="4687574"/>
              <a:ext cx="873978" cy="27902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2D7034-299F-C35C-76D6-E9D66A98F268}"/>
                </a:ext>
              </a:extLst>
            </p:cNvPr>
            <p:cNvGrpSpPr/>
            <p:nvPr/>
          </p:nvGrpSpPr>
          <p:grpSpPr>
            <a:xfrm>
              <a:off x="8235369" y="2146353"/>
              <a:ext cx="2275064" cy="2720474"/>
              <a:chOff x="8147132" y="1359838"/>
              <a:chExt cx="2452098" cy="350699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BC17F9-2208-050D-74AE-34F9EC8D5295}"/>
                  </a:ext>
                </a:extLst>
              </p:cNvPr>
              <p:cNvSpPr/>
              <p:nvPr/>
            </p:nvSpPr>
            <p:spPr>
              <a:xfrm>
                <a:off x="8147132" y="1359838"/>
                <a:ext cx="2452098" cy="350699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8CCAD78-5B74-97E6-0C32-18E615C9B5C5}"/>
                  </a:ext>
                </a:extLst>
              </p:cNvPr>
              <p:cNvSpPr/>
              <p:nvPr/>
            </p:nvSpPr>
            <p:spPr>
              <a:xfrm>
                <a:off x="8430870" y="2027281"/>
                <a:ext cx="1896441" cy="27934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E1A5F9-1A9B-4907-63B7-5DA31A0317DD}"/>
                  </a:ext>
                </a:extLst>
              </p:cNvPr>
              <p:cNvGrpSpPr/>
              <p:nvPr/>
            </p:nvGrpSpPr>
            <p:grpSpPr>
              <a:xfrm>
                <a:off x="9572176" y="1686670"/>
                <a:ext cx="416594" cy="784086"/>
                <a:chOff x="9628785" y="1711742"/>
                <a:chExt cx="416594" cy="784086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2E99956-E302-E60E-A743-63EB4EEE4656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F2C0409-95AD-D1C7-2966-9B3935DD08ED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E8D0681-233C-A073-565B-07E80F0D38D5}"/>
                  </a:ext>
                </a:extLst>
              </p:cNvPr>
              <p:cNvGrpSpPr/>
              <p:nvPr/>
            </p:nvGrpSpPr>
            <p:grpSpPr>
              <a:xfrm>
                <a:off x="8810838" y="1654044"/>
                <a:ext cx="416594" cy="784086"/>
                <a:chOff x="9628785" y="1711742"/>
                <a:chExt cx="416594" cy="78408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71845D6-B483-00F3-7583-B66B2313DDF2}"/>
                    </a:ext>
                  </a:extLst>
                </p:cNvPr>
                <p:cNvSpPr/>
                <p:nvPr/>
              </p:nvSpPr>
              <p:spPr>
                <a:xfrm>
                  <a:off x="9628785" y="1711742"/>
                  <a:ext cx="416594" cy="78408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C5F5272-5157-4BB0-4CDF-BB8369FE0AD6}"/>
                    </a:ext>
                  </a:extLst>
                </p:cNvPr>
                <p:cNvSpPr/>
                <p:nvPr/>
              </p:nvSpPr>
              <p:spPr>
                <a:xfrm flipH="1">
                  <a:off x="9696234" y="1956362"/>
                  <a:ext cx="230896" cy="47596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Flowchart: Merge 42">
                <a:extLst>
                  <a:ext uri="{FF2B5EF4-FFF2-40B4-BE49-F238E27FC236}">
                    <a16:creationId xmlns:a16="http://schemas.microsoft.com/office/drawing/2014/main" id="{4F93B973-1B19-0AE7-D452-40FDAA16BDB6}"/>
                  </a:ext>
                </a:extLst>
              </p:cNvPr>
              <p:cNvSpPr/>
              <p:nvPr/>
            </p:nvSpPr>
            <p:spPr>
              <a:xfrm>
                <a:off x="9197529" y="2595685"/>
                <a:ext cx="374647" cy="338554"/>
              </a:xfrm>
              <a:prstGeom prst="flowChartMerg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7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Insert রিবন (Picture &amp; Symbol)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720D8-6183-898A-9236-FE69A7DC6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43"/>
          <a:stretch/>
        </p:blipFill>
        <p:spPr>
          <a:xfrm>
            <a:off x="234118" y="915251"/>
            <a:ext cx="4859022" cy="5573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/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sz="32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2C2382-A8ED-2FC6-D485-603D342C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957" y="1724675"/>
                <a:ext cx="5460054" cy="1344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/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60E44-05F0-933F-9B1F-5DD3E0B8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36" y="3833898"/>
                <a:ext cx="3724096" cy="1053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Design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29871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Watermark: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Background এর Text অথবা Picture থাকে সেটিকে বুঝায়।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752539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Color: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Color বুঝায়।  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253494"/>
            <a:ext cx="10418399" cy="369332"/>
            <a:chOff x="404586" y="4197150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Page Border: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Border বুঝায়।  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9E9D6-C440-14E3-90CB-89003D68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095" y="2051515"/>
            <a:ext cx="3177284" cy="42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Layout রিবন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BD3D0-29C6-A9CA-E553-84D361DCCEC5}"/>
              </a:ext>
            </a:extLst>
          </p:cNvPr>
          <p:cNvGrpSpPr/>
          <p:nvPr/>
        </p:nvGrpSpPr>
        <p:grpSpPr>
          <a:xfrm>
            <a:off x="676949" y="1034767"/>
            <a:ext cx="10418399" cy="369332"/>
            <a:chOff x="404586" y="4197150"/>
            <a:chExt cx="8449582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3C3C8-88E4-3319-7120-58F176C23D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Margin: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চারদিকের Gap কে বুঝায়। যেমনঃ চতুর্দিকে ৩ সে.মি. Margin।   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5482334-F572-BFF6-BFA2-233A09C25456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333978-0B8F-BD0A-C6A0-EC31D5B0F666}"/>
              </a:ext>
            </a:extLst>
          </p:cNvPr>
          <p:cNvGrpSpPr/>
          <p:nvPr/>
        </p:nvGrpSpPr>
        <p:grpSpPr>
          <a:xfrm>
            <a:off x="676949" y="1535722"/>
            <a:ext cx="10418399" cy="369332"/>
            <a:chOff x="404586" y="4197150"/>
            <a:chExt cx="844958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D48607-92AE-C0A7-CB45-C076DDA8D30F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Orientation: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Layout কে বুঝায়। যেমনঃ লম্বালম্বি, আড়াআড়ি ইত্যাদি।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6292A3-2259-2BFF-B308-E129B1EEB9F1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9BD62B-2E7D-974C-325B-2FDCD3285188}"/>
              </a:ext>
            </a:extLst>
          </p:cNvPr>
          <p:cNvGrpSpPr/>
          <p:nvPr/>
        </p:nvGrpSpPr>
        <p:grpSpPr>
          <a:xfrm>
            <a:off x="676949" y="2055530"/>
            <a:ext cx="10418399" cy="369332"/>
            <a:chOff x="404586" y="4187723"/>
            <a:chExt cx="84495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A6FDDC-A3C2-92BE-776C-30EA5153C22D}"/>
                </a:ext>
              </a:extLst>
            </p:cNvPr>
            <p:cNvSpPr txBox="1"/>
            <p:nvPr/>
          </p:nvSpPr>
          <p:spPr>
            <a:xfrm>
              <a:off x="404586" y="4187723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Size: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পেইজের (Document) Size কে বুঝায়।  যেমনঃ A4 size, A5 Size, Letter, Legal ইত্যাদি। 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B05517C-F2C7-BD7C-F8E2-D1AC210355D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DF8B6A-8551-27F2-8E6D-27265601413D}"/>
              </a:ext>
            </a:extLst>
          </p:cNvPr>
          <p:cNvGrpSpPr/>
          <p:nvPr/>
        </p:nvGrpSpPr>
        <p:grpSpPr>
          <a:xfrm>
            <a:off x="676949" y="2617586"/>
            <a:ext cx="10418399" cy="369332"/>
            <a:chOff x="404586" y="4197150"/>
            <a:chExt cx="844958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36781F-BA3D-DF31-C7DC-542DBF4861E8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 Column: 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পেইজকে (Document) কতভাগে ভাগ করাকে বুঝায়।  যেমনঃ ২ ভাগ, ৩ ভাগ ইত্যাদি। 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D123FE7-F09E-B10D-B189-2D41D0BF837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66377BB-41DB-1296-59F3-93F21B51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56" y="3273646"/>
            <a:ext cx="4782136" cy="33642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A177D1-9E65-F760-927B-2EE9C08A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686" y="3253874"/>
            <a:ext cx="4804662" cy="338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71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Touch Typing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48607-92AE-C0A7-CB45-C076DDA8D30F}"/>
              </a:ext>
            </a:extLst>
          </p:cNvPr>
          <p:cNvSpPr txBox="1"/>
          <p:nvPr/>
        </p:nvSpPr>
        <p:spPr>
          <a:xfrm>
            <a:off x="1101181" y="2630967"/>
            <a:ext cx="10418399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typingtest.com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JetBrains Mono ExtraLight" panose="02000009000000000000" pitchFamily="49" charset="0"/>
                <a:cs typeface="JetBrains Mono ExtraLight" panose="02000009000000000000" pitchFamily="49" charset="0"/>
              </a:rPr>
              <a:t>monkeytype.com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9B46B-6B56-6A68-B3CB-85F99B5F670E}"/>
              </a:ext>
            </a:extLst>
          </p:cNvPr>
          <p:cNvSpPr txBox="1"/>
          <p:nvPr/>
        </p:nvSpPr>
        <p:spPr>
          <a:xfrm>
            <a:off x="2195916" y="1631497"/>
            <a:ext cx="822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quick brown fox jumps over the lazy dogs.</a:t>
            </a:r>
          </a:p>
        </p:txBody>
      </p:sp>
    </p:spTree>
    <p:extLst>
      <p:ext uri="{BB962C8B-B14F-4D97-AF65-F5344CB8AC3E}">
        <p14:creationId xmlns:p14="http://schemas.microsoft.com/office/powerpoint/2010/main" val="36403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Custom Font Installation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4006C-1EA7-869A-981A-6992042F8D35}"/>
              </a:ext>
            </a:extLst>
          </p:cNvPr>
          <p:cNvSpPr txBox="1"/>
          <p:nvPr/>
        </p:nvSpPr>
        <p:spPr>
          <a:xfrm>
            <a:off x="886800" y="1459392"/>
            <a:ext cx="1041839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প্রথমে যে Font টি Install করতে চাই সেই Font এর TTF File প্রয়োজন। সেটি ইন্টারনেট হতে ডাউনলোড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TTF ফাইল এর উপরে Right Click করে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 for all users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অপশনটিতে Click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Cofirmation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চাইলে Yes  দিতে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Installation হয়েছে কিনা যাচাই করতে Control panel এ গিয়ে fonts অপশন এ check করতে হবে। </a:t>
            </a:r>
          </a:p>
        </p:txBody>
      </p:sp>
    </p:spTree>
    <p:extLst>
      <p:ext uri="{BB962C8B-B14F-4D97-AF65-F5344CB8AC3E}">
        <p14:creationId xmlns:p14="http://schemas.microsoft.com/office/powerpoint/2010/main" val="8604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Bangla Typing Technic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বাংলা Typing এর জন্য প্রয়োজন একটি বাংলা কি-বোর্ড Software যা বাংলা লিখতে সহায়তা করে।  যেমনঃ বিজয়, অভ্র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501619-2E18-0060-2B06-155BDE81A393}"/>
              </a:ext>
            </a:extLst>
          </p:cNvPr>
          <p:cNvSpPr txBox="1"/>
          <p:nvPr/>
        </p:nvSpPr>
        <p:spPr>
          <a:xfrm>
            <a:off x="3989493" y="2155389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 বাংলা লেখার নিয়মঃ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545B1-3C25-12D2-9ED1-EEF3A25DB5E3}"/>
              </a:ext>
            </a:extLst>
          </p:cNvPr>
          <p:cNvSpPr txBox="1"/>
          <p:nvPr/>
        </p:nvSpPr>
        <p:spPr>
          <a:xfrm>
            <a:off x="744122" y="2854140"/>
            <a:ext cx="1041839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বিজয় সফটওয়্যার দিয়ে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বাংলা Typing এর জন্য প্রথমে বিজয় সফটওয়্যারটি Open করতে হবে।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সফটওয়্যারটি Background এ চালু রেখে Microsoft Word এ নির্দিষ্ট Font Select করতে হবে। যেমনঃ </a:t>
            </a:r>
            <a:r>
              <a:rPr lang="en-US"/>
              <a:t>Suttony MJ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অতঃপর বিজয় Software কে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Classic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Mode এ নিয়ে বাংলা লেখা শুরু করা যাবে। 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Word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762975" y="1298717"/>
            <a:ext cx="10418399" cy="473206"/>
            <a:chOff x="762975" y="1298717"/>
            <a:chExt cx="10418399" cy="4732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762975" y="1298717"/>
              <a:ext cx="10418399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CV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Table, Shapes, Pictures, Layout, Design and Print Process 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832196" y="1411495"/>
              <a:ext cx="513678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4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হার্ডওয়্যার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হার্ডওয়্যার: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 (ডিভাইস) গুলোকে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74E0-8936-2E37-6AD1-6CA659D75428}"/>
              </a:ext>
            </a:extLst>
          </p:cNvPr>
          <p:cNvGrpSpPr/>
          <p:nvPr/>
        </p:nvGrpSpPr>
        <p:grpSpPr>
          <a:xfrm>
            <a:off x="2500086" y="1844396"/>
            <a:ext cx="7164614" cy="400110"/>
            <a:chOff x="2481036" y="2187296"/>
            <a:chExt cx="7164614" cy="40011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B2BA0EC-D635-8D11-086B-963AC234FB57}"/>
                </a:ext>
              </a:extLst>
            </p:cNvPr>
            <p:cNvSpPr/>
            <p:nvPr/>
          </p:nvSpPr>
          <p:spPr>
            <a:xfrm>
              <a:off x="4686960" y="2221083"/>
              <a:ext cx="457200" cy="27940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7FC993-4963-1895-FE00-E988234D53DA}"/>
                </a:ext>
              </a:extLst>
            </p:cNvPr>
            <p:cNvSpPr txBox="1"/>
            <p:nvPr/>
          </p:nvSpPr>
          <p:spPr>
            <a:xfrm>
              <a:off x="2481036" y="2187296"/>
              <a:ext cx="71646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হার্ডওয়্যার দুই প্রকার :         ১. ইনপুট ডিভাইস  ২. আউটপুট ডিভাইস  </a:t>
              </a:r>
              <a:endParaRPr lang="en-US" sz="20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404586" y="248934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ইনপুট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মাউস, কি-বোর্ড, স্ক্যানার, মাইক্রোফোন, বারকোড রিডার, ক্যামেরা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ইত্যাদি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।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C4FD2-C695-75A3-2844-0B5FC6F98CD0}"/>
              </a:ext>
            </a:extLst>
          </p:cNvPr>
          <p:cNvSpPr txBox="1"/>
          <p:nvPr/>
        </p:nvSpPr>
        <p:spPr>
          <a:xfrm>
            <a:off x="408668" y="3006525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আউটপুট ডিভাইস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মনিটর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, স্পিকার, প্রিন্টার ইত্যাদি।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7AD175-D84F-1A79-B2C2-6D4C4ABD7B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" r="10821" b="9220"/>
          <a:stretch/>
        </p:blipFill>
        <p:spPr>
          <a:xfrm>
            <a:off x="9578974" y="2951344"/>
            <a:ext cx="2508023" cy="38511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B6444F-E0A3-2F1D-1748-C612E34AFA42}"/>
              </a:ext>
            </a:extLst>
          </p:cNvPr>
          <p:cNvSpPr txBox="1"/>
          <p:nvPr/>
        </p:nvSpPr>
        <p:spPr>
          <a:xfrm>
            <a:off x="404586" y="3679966"/>
            <a:ext cx="84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কিভাবে আমরা আমাদের কম্পিউটারের ডিভাইসগুলো চেক করতে পারিঃ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1D3FCF-85EE-ABE1-7056-4F51230A4D76}"/>
              </a:ext>
            </a:extLst>
          </p:cNvPr>
          <p:cNvGrpSpPr/>
          <p:nvPr/>
        </p:nvGrpSpPr>
        <p:grpSpPr>
          <a:xfrm>
            <a:off x="404586" y="4197150"/>
            <a:ext cx="8449582" cy="400110"/>
            <a:chOff x="404586" y="4197150"/>
            <a:chExt cx="8449582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AF2333-E3C9-F295-7B4E-FE05A3B25413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(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Device Manager</a:t>
              </a:r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) অ্যাপ টি open করে দেখা যায়।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7422486-D4BC-0E5B-DD12-2274755B518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9876"/>
            <a:ext cx="12191999" cy="3114804"/>
          </a:xfrm>
        </p:spPr>
        <p:txBody>
          <a:bodyPr>
            <a:noAutofit/>
          </a:bodyPr>
          <a:lstStyle/>
          <a:p>
            <a:r>
              <a:rPr lang="en-US" sz="96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622169" y="1147888"/>
            <a:ext cx="1058630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: অফিশ্যাল এবং শিক্ষাক্ষেত্রে প্রেজেন্টেশন তৈরির কাজে এটি ব্যবহৃত হয়।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পাওয়ারপয়েন্ট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প্রস্তাব বা আইডিয়া উপস্থাপনের একটি বিশেষ মাধ্যম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প্রেজেন্টেশন স্লাইড।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এটির মাধ্যমে অনেক গুরুত্বপূর্ণ তথ্যকে অ্যানিমেশনের মাধ্যমে তুলে ধরা যায়।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বিশেষ করে মিটিং এর ক্ষেত্রে প্রেজেন্টেশন স্লাইড দ্রুত তৈরির জন্য এটি বেশি জনপ্রিয়।</a:t>
            </a:r>
            <a:endParaRPr lang="en-US" sz="2000"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Home রিবন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B734A3-C485-5DFA-0A14-2FE1A6308C9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4789" y1="26250" x2="64789" y2="26250"/>
                        <a14:foregroundMark x1="64789" y1="56250" x2="64789" y2="56250"/>
                        <a14:foregroundMark x1="9859" y1="65000" x2="9859" y2="6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4426" y="1870883"/>
            <a:ext cx="401366" cy="4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Microsoft Powerpoint Final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926D46-9E86-B29C-7227-B078EDC06230}"/>
              </a:ext>
            </a:extLst>
          </p:cNvPr>
          <p:cNvGrpSpPr/>
          <p:nvPr/>
        </p:nvGrpSpPr>
        <p:grpSpPr>
          <a:xfrm>
            <a:off x="650449" y="1431806"/>
            <a:ext cx="10700607" cy="523220"/>
            <a:chOff x="698727" y="1233842"/>
            <a:chExt cx="10418399" cy="8887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A84006C-1EA7-869A-981A-6992042F8D35}"/>
                </a:ext>
              </a:extLst>
            </p:cNvPr>
            <p:cNvSpPr txBox="1"/>
            <p:nvPr/>
          </p:nvSpPr>
          <p:spPr>
            <a:xfrm>
              <a:off x="698727" y="1233842"/>
              <a:ext cx="10418399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 আমরা এখন </a:t>
              </a:r>
              <a:r>
                <a:rPr 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Presentation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তৈরি করব যাতে </a:t>
              </a:r>
              <a:r>
                <a:rPr lang="en-US"/>
                <a:t>Media, Shape, Theme, Motion &amp; Animation, Transition,ইত্যাদি থাকবে।</a:t>
              </a:r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C1CD04B-5E88-A9EE-FCAC-76A46797413A}"/>
                </a:ext>
              </a:extLst>
            </p:cNvPr>
            <p:cNvSpPr/>
            <p:nvPr/>
          </p:nvSpPr>
          <p:spPr>
            <a:xfrm>
              <a:off x="698727" y="1429868"/>
              <a:ext cx="513678" cy="496654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2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4608">
        <p:fade/>
      </p:transition>
    </mc:Choice>
    <mc:Fallback xmlns="">
      <p:transition advTm="346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এক্সেল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 এবং কি-বোর্ড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28386" y="1298716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মাউস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এর তিনটি বাটন এবং একটি চাকা রয়েছে।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4C8C9-7926-7924-22CF-68F35F57E5B2}"/>
              </a:ext>
            </a:extLst>
          </p:cNvPr>
          <p:cNvGrpSpPr/>
          <p:nvPr/>
        </p:nvGrpSpPr>
        <p:grpSpPr>
          <a:xfrm>
            <a:off x="658096" y="1761771"/>
            <a:ext cx="8449582" cy="369332"/>
            <a:chOff x="404586" y="4197150"/>
            <a:chExt cx="8449582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0AEE14-9923-32DE-4B06-5B22F6C33FF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উপরে নিচে যাওয়ার জন্য চাকাটি ব্যবহার করা হয়।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58A6912-3ECA-CC98-6B16-E627EA035E97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43EAB-EBAC-662A-7534-5CF5482ED553}"/>
              </a:ext>
            </a:extLst>
          </p:cNvPr>
          <p:cNvGrpSpPr/>
          <p:nvPr/>
        </p:nvGrpSpPr>
        <p:grpSpPr>
          <a:xfrm>
            <a:off x="667149" y="2243358"/>
            <a:ext cx="8449582" cy="369332"/>
            <a:chOff x="404586" y="4197150"/>
            <a:chExt cx="844958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F3BD9C-394D-7C05-1450-420555CD365A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কোনো কিছু সিলেক্ট করার জন্য (Left Button) ব্যবহার করা হয়। 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B053664-33D3-3234-BAD8-BC262821045B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27C8CB-AA57-B9DA-DB67-07E878B192EB}"/>
              </a:ext>
            </a:extLst>
          </p:cNvPr>
          <p:cNvGrpSpPr/>
          <p:nvPr/>
        </p:nvGrpSpPr>
        <p:grpSpPr>
          <a:xfrm>
            <a:off x="658096" y="2714139"/>
            <a:ext cx="9173980" cy="369332"/>
            <a:chOff x="404586" y="4197150"/>
            <a:chExt cx="844958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4EFC97-7DDB-BCF0-3E92-47196872D98D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কম্পিউটারে Selected কিছুর অতিরিক্ত অপশনের জন্য (Right Button) ব্যবহার করা হয়। 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624272F-259F-9001-3F4D-19D933E9EC14}"/>
                </a:ext>
              </a:extLst>
            </p:cNvPr>
            <p:cNvSpPr/>
            <p:nvPr/>
          </p:nvSpPr>
          <p:spPr>
            <a:xfrm>
              <a:off x="507320" y="4220057"/>
              <a:ext cx="375597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EE0E07-CCC9-D650-2730-467ACA102166}"/>
              </a:ext>
            </a:extLst>
          </p:cNvPr>
          <p:cNvGrpSpPr/>
          <p:nvPr/>
        </p:nvGrpSpPr>
        <p:grpSpPr>
          <a:xfrm>
            <a:off x="667149" y="3197053"/>
            <a:ext cx="8449582" cy="369332"/>
            <a:chOff x="404586" y="4197150"/>
            <a:chExt cx="844958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924F9-E08A-86D8-E0E8-CBE508BAE06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বিশেষ কিছু কাজের জন্য চাকাতে ক্লিক করা হয় একে (Middle Button) বলে। 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79CC7622-7D61-E3EE-6465-D83BB7E22FC9}"/>
                </a:ext>
              </a:extLst>
            </p:cNvPr>
            <p:cNvSpPr/>
            <p:nvPr/>
          </p:nvSpPr>
          <p:spPr>
            <a:xfrm>
              <a:off x="507320" y="4220057"/>
              <a:ext cx="407553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3263616-030E-2D88-D09C-C8571032946A}"/>
              </a:ext>
            </a:extLst>
          </p:cNvPr>
          <p:cNvSpPr txBox="1"/>
          <p:nvPr/>
        </p:nvSpPr>
        <p:spPr>
          <a:xfrm>
            <a:off x="328386" y="3753881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কি-বোর্ড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: এটি একটি ইনপুট ডিভাইস। এতে অনেক কি (Key) রয়েছে। এগুলোকে প্রধানত ৫টি ভাগে ভাগ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FD3890-3093-B2E5-B9A6-7468ADA8A064}"/>
              </a:ext>
            </a:extLst>
          </p:cNvPr>
          <p:cNvGrpSpPr/>
          <p:nvPr/>
        </p:nvGrpSpPr>
        <p:grpSpPr>
          <a:xfrm>
            <a:off x="769638" y="4292410"/>
            <a:ext cx="8449582" cy="369332"/>
            <a:chOff x="404586" y="4197150"/>
            <a:chExt cx="844958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50F5CF-D8E2-DCCC-7BD2-00BB6481AA14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আলফানিউমেরিক: (A-Z) ও (0-9) এবং Special Charater গুলোকে বুঝায়। 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C128BF3E-1139-EAEC-6C51-4402A36C7149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2695FA-A28C-F824-D82A-6A07444DE190}"/>
              </a:ext>
            </a:extLst>
          </p:cNvPr>
          <p:cNvGrpSpPr/>
          <p:nvPr/>
        </p:nvGrpSpPr>
        <p:grpSpPr>
          <a:xfrm>
            <a:off x="769638" y="4779999"/>
            <a:ext cx="8449582" cy="369332"/>
            <a:chOff x="404586" y="4197150"/>
            <a:chExt cx="844958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07A6FB-6150-A224-B9BE-E018DEB1720B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নিউমেরিক: (0-9) এবং (+ - * / .) গুলোকে বুঝায়।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EEED743-AE6C-0604-BF1E-B066734A4C4F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5007E0-C995-16DA-A09D-CC1FCA72561D}"/>
              </a:ext>
            </a:extLst>
          </p:cNvPr>
          <p:cNvGrpSpPr/>
          <p:nvPr/>
        </p:nvGrpSpPr>
        <p:grpSpPr>
          <a:xfrm>
            <a:off x="769638" y="5265268"/>
            <a:ext cx="8449582" cy="369332"/>
            <a:chOff x="404586" y="4197150"/>
            <a:chExt cx="844958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D12674-E6CD-54E9-50FD-EBB59CF6BCA5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কন্ট্রোল: ctrl, alt, esc, windows, pause, print screen ইত্যাদিকে বুঝানো হয়।</a:t>
              </a: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152DA06E-4088-FD88-7A19-BDF815191C1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1701F3-03FE-E9B4-79E6-62DE0ADDE5E3}"/>
              </a:ext>
            </a:extLst>
          </p:cNvPr>
          <p:cNvGrpSpPr/>
          <p:nvPr/>
        </p:nvGrpSpPr>
        <p:grpSpPr>
          <a:xfrm>
            <a:off x="769638" y="5750537"/>
            <a:ext cx="8449582" cy="369332"/>
            <a:chOff x="404586" y="4197150"/>
            <a:chExt cx="844958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672B23-8BA5-B5F6-C30B-8FD321BC47DC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অ্যারো: left, right, up, down কি গুলোকে বুঝায়।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EA514D-446F-A940-7A32-93E0962D2DFB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AD0B29-66EA-AE7F-BB5A-41DEB3004CAF}"/>
              </a:ext>
            </a:extLst>
          </p:cNvPr>
          <p:cNvGrpSpPr/>
          <p:nvPr/>
        </p:nvGrpSpPr>
        <p:grpSpPr>
          <a:xfrm>
            <a:off x="769638" y="6208135"/>
            <a:ext cx="8449582" cy="369332"/>
            <a:chOff x="404586" y="4197150"/>
            <a:chExt cx="8449582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894C3-0AF5-8F37-0324-BA9DACEF3A91}"/>
                </a:ext>
              </a:extLst>
            </p:cNvPr>
            <p:cNvSpPr txBox="1"/>
            <p:nvPr/>
          </p:nvSpPr>
          <p:spPr>
            <a:xfrm>
              <a:off x="404586" y="4197150"/>
              <a:ext cx="844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     ফাংশন: (F1 – F12) পর্যন্ত কি গুলোকে বুঝায়।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C6EE2FF-64F1-E6DA-1956-863C5C1F048C}"/>
                </a:ext>
              </a:extLst>
            </p:cNvPr>
            <p:cNvSpPr/>
            <p:nvPr/>
          </p:nvSpPr>
          <p:spPr>
            <a:xfrm>
              <a:off x="507320" y="4220057"/>
              <a:ext cx="416606" cy="2667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6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পরিচিতি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EAAE6-813B-FF83-1F43-C0AD692F99B1}"/>
              </a:ext>
            </a:extLst>
          </p:cNvPr>
          <p:cNvSpPr txBox="1"/>
          <p:nvPr/>
        </p:nvSpPr>
        <p:spPr>
          <a:xfrm>
            <a:off x="361043" y="1319343"/>
            <a:ext cx="11469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সফটওয়্যার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যন্ত্রাংশ (ডিভাইস) গুলোর নির্দেশনাকে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বুঝায়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স্পর্শ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করা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যায় না।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যেমনঃ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অপারেটিং সিস্টেম, অ্যাপ ইত্যাদি।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84CF9-8E56-0AA2-6C8C-F59870FFD7BA}"/>
              </a:ext>
            </a:extLst>
          </p:cNvPr>
          <p:cNvSpPr txBox="1"/>
          <p:nvPr/>
        </p:nvSpPr>
        <p:spPr>
          <a:xfrm>
            <a:off x="923926" y="1897385"/>
            <a:ext cx="1021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যে সফটওয়্যার কম্পিউটারের যন্ত্রাংশকে সরাসরি পরিচালনা করে। যেমনঃ উইন্ডোজ, লিনাক্স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F2333-E3C9-F295-7B4E-FE05A3B25413}"/>
              </a:ext>
            </a:extLst>
          </p:cNvPr>
          <p:cNvSpPr txBox="1"/>
          <p:nvPr/>
        </p:nvSpPr>
        <p:spPr>
          <a:xfrm>
            <a:off x="660248" y="3053470"/>
            <a:ext cx="10972427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জনপ্রিয় সিস্টেম। যা কম্পিউটারের যন্ত্রাংশকে নির্দেশনা দিয়ে একটি আউপুট স্ক্রিনে দেখায়।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এটির ( Home Screen ) কে Desktop বলে। এখানে অন্যান্য সফটওয়্যার গুলোকে শর্টকাট হিসেবে রাখা হয়।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নিচের অংশকে (Taskbar) বলে। এর শুরুর Button টিকে (Start Button) বলা হয়। এখানে সব অ্যাপ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এর পাশেই সার্চবার (Search) থাকে। এবং তার পাশে পিন করা অ্যাপ বা চলমান অ্যাপগুলো থাকে।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সর্বডানে Notification এবং System tray থাকে Background চলমান অ্যাপগুলো দেখা যায়।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FE178-9321-DE94-E68E-CA89574646DA}"/>
              </a:ext>
            </a:extLst>
          </p:cNvPr>
          <p:cNvSpPr txBox="1"/>
          <p:nvPr/>
        </p:nvSpPr>
        <p:spPr>
          <a:xfrm>
            <a:off x="923926" y="2444650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উইন্ডোজ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অপারেটিং সিস্টেম</a:t>
            </a:r>
            <a:r>
              <a:rPr lang="en-US" sz="2400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 পরিচিতি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03533D-9C17-97FF-D737-85BFBB939055}"/>
              </a:ext>
            </a:extLst>
          </p:cNvPr>
          <p:cNvGrpSpPr/>
          <p:nvPr/>
        </p:nvGrpSpPr>
        <p:grpSpPr>
          <a:xfrm>
            <a:off x="328386" y="1298716"/>
            <a:ext cx="11469914" cy="400110"/>
            <a:chOff x="328386" y="1298716"/>
            <a:chExt cx="11469914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EAAE6-813B-FF83-1F43-C0AD692F99B1}"/>
                </a:ext>
              </a:extLst>
            </p:cNvPr>
            <p:cNvSpPr txBox="1"/>
            <p:nvPr/>
          </p:nvSpPr>
          <p:spPr>
            <a:xfrm>
              <a:off x="328386" y="1298716"/>
              <a:ext cx="11469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অফিশিয়াল কাজ করার জন্য যে সফটওয়্যার বিশ্বব্যাপী ব্যবহৃত হয় তাকেই অফিস অ্যাপ্লিকেশন বুঝায়। 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alpurush" panose="02000600000000000000" pitchFamily="2" charset="0"/>
                  <a:cs typeface="Kalpurush" panose="02000600000000000000" pitchFamily="2" charset="0"/>
                </a:rPr>
                <a:t> 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endParaRPr>
            </a:p>
          </p:txBody>
        </p:sp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386941BE-4400-B671-C36F-473DFFD4A094}"/>
                </a:ext>
              </a:extLst>
            </p:cNvPr>
            <p:cNvSpPr/>
            <p:nvPr/>
          </p:nvSpPr>
          <p:spPr>
            <a:xfrm>
              <a:off x="1206629" y="1324374"/>
              <a:ext cx="339365" cy="292231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91565C-4E2A-0A85-89D4-1DA1A2BF9641}"/>
              </a:ext>
            </a:extLst>
          </p:cNvPr>
          <p:cNvSpPr txBox="1"/>
          <p:nvPr/>
        </p:nvSpPr>
        <p:spPr>
          <a:xfrm>
            <a:off x="958180" y="2002286"/>
            <a:ext cx="1021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heavy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অফিস অ্যাপ্লিকেশন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716808" y="2767411"/>
            <a:ext cx="10972427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এটি একটি বান্ডেল সফটওয়্যার কালেকশন যাতে অনেক অফিশ্যাল কাজের জন্য সফটওয়্যার রয়েছে। </a:t>
            </a:r>
          </a:p>
          <a:p>
            <a:pPr marL="432000" indent="-432000">
              <a:lnSpc>
                <a:spcPct val="150000"/>
              </a:lnSpc>
              <a:buFont typeface="Times New Roman" panose="02020603050405020304" pitchFamily="18" charset="0"/>
              <a:buChar char="†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এই কোর্সে শুধুমাত্র মাইক্রোসফট ওয়ার্ড, মাইক্রোসফট পাওয়ার পয়েন্ট এবং মাইক্রোসফট এক্সেল শিখব।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432000" indent="-432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হলো একটি Document বা নথি। অন্যদিকে Folder হলো একটি বান্ডেল যা File এবং Folder কে ধরে রাখে।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55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5B8E-D639-B65B-9927-DCDF488C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89" y="1611086"/>
            <a:ext cx="11170103" cy="2163594"/>
          </a:xfrm>
        </p:spPr>
        <p:txBody>
          <a:bodyPr>
            <a:noAutofit/>
          </a:bodyPr>
          <a:lstStyle/>
          <a:p>
            <a:r>
              <a:rPr lang="en-US" sz="115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952A-1F63-8722-09FF-BA1984FA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138"/>
            <a:ext cx="9144000" cy="793750"/>
          </a:xfrm>
        </p:spPr>
        <p:txBody>
          <a:bodyPr>
            <a:normAutofit lnSpcReduction="10000"/>
          </a:bodyPr>
          <a:lstStyle/>
          <a:p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বর্ণমালা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আইটি</a:t>
            </a:r>
            <a:r>
              <a:rPr lang="en-US" sz="5400" b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 </a:t>
            </a:r>
            <a:r>
              <a:rPr lang="en-US" sz="5400" b="1" err="1">
                <a:solidFill>
                  <a:schemeClr val="bg2">
                    <a:lumMod val="25000"/>
                  </a:schemeClr>
                </a:solidFill>
                <a:latin typeface="Siyam Rupali ANSI" panose="02000000000000000000" pitchFamily="2" charset="0"/>
                <a:cs typeface="Kalpurush" panose="02000600000000000000" pitchFamily="2" charset="0"/>
              </a:rPr>
              <a:t>ফার্ম</a:t>
            </a:r>
            <a:endParaRPr lang="en-US" sz="5400" b="1">
              <a:solidFill>
                <a:schemeClr val="bg2">
                  <a:lumMod val="25000"/>
                </a:schemeClr>
              </a:solidFill>
              <a:latin typeface="Siyam Rupali ANSI" panose="02000000000000000000" pitchFamily="2" charset="0"/>
              <a:cs typeface="Kalpurush" panose="02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AEA6-ECCD-9723-C8C8-294E33E6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পরিচিতি </a:t>
            </a:r>
            <a:endParaRPr lang="en-US" sz="700" b="1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742704" y="1147888"/>
            <a:ext cx="870219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ওয়ার্ড: বহুল জনপ্রিয় একটি অ্যাপ্লিকেশন যা দিয়ে অফিশ্যাল কাজ করা হয়ে থাকে।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FBFA-4E45-5966-EA51-5FA53F32A67F}"/>
              </a:ext>
            </a:extLst>
          </p:cNvPr>
          <p:cNvSpPr txBox="1"/>
          <p:nvPr/>
        </p:nvSpPr>
        <p:spPr>
          <a:xfrm>
            <a:off x="1742704" y="1969590"/>
            <a:ext cx="870219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আমরা কেন </a:t>
            </a:r>
            <a:r>
              <a:rPr lang="en-US" sz="2800" b="1" u="sng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ea typeface="Yu Gothic Light" panose="020B0300000000000000" pitchFamily="34" charset="-128"/>
                <a:cs typeface="Kalpurush" panose="02000600000000000000" pitchFamily="2" charset="0"/>
              </a:rPr>
              <a:t>মাইক্রোসফট ওয়ার্ড ব্যবহার করব?</a:t>
            </a:r>
            <a:endParaRPr lang="en-US" sz="2800" b="1" u="sng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579E5-CDCE-84BD-CE8C-851BCB373825}"/>
              </a:ext>
            </a:extLst>
          </p:cNvPr>
          <p:cNvSpPr txBox="1"/>
          <p:nvPr/>
        </p:nvSpPr>
        <p:spPr>
          <a:xfrm>
            <a:off x="622169" y="3110845"/>
            <a:ext cx="10878532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অফিশ্যাল যেকোনো ডকুমেন্ট অথবা রিপোর্ট তৈরির কাজে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আবেদন অথবা চিঠি লেখার কাজে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যেকোনো ধরনের লেখালেখির কাজ অথবা দলিলপত্র- লেখার কাজের ক্ষেত্রেও ব্যবহার করা হয়।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CV অথবা Resume এর ক্ষেত্রে ব্যবহার করা হয়।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পড়াশোনা বা প্রাতিষ্ঠানিক কাজে সবার্ধিক ব্যবহার করা হয়।  </a:t>
            </a:r>
          </a:p>
        </p:txBody>
      </p:sp>
    </p:spTree>
    <p:extLst>
      <p:ext uri="{BB962C8B-B14F-4D97-AF65-F5344CB8AC3E}">
        <p14:creationId xmlns:p14="http://schemas.microsoft.com/office/powerpoint/2010/main" val="19445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MS Word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7B836-081D-9C24-6725-087A434C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6" y="1066338"/>
            <a:ext cx="10196946" cy="5523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9C04E8-4AB7-46B4-CE91-DE89DE8F03FA}"/>
              </a:ext>
            </a:extLst>
          </p:cNvPr>
          <p:cNvSpPr txBox="1"/>
          <p:nvPr/>
        </p:nvSpPr>
        <p:spPr>
          <a:xfrm>
            <a:off x="3283527" y="2668385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C5D25-0ED7-F6E5-F152-FBA829694D74}"/>
              </a:ext>
            </a:extLst>
          </p:cNvPr>
          <p:cNvSpPr txBox="1"/>
          <p:nvPr/>
        </p:nvSpPr>
        <p:spPr>
          <a:xfrm>
            <a:off x="3291840" y="3089049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Quick Access Toolbar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8042F-DE55-C6EB-F8EE-4098184B7992}"/>
              </a:ext>
            </a:extLst>
          </p:cNvPr>
          <p:cNvSpPr txBox="1"/>
          <p:nvPr/>
        </p:nvSpPr>
        <p:spPr>
          <a:xfrm>
            <a:off x="3315567" y="356461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Title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17632-53DE-5389-9E7A-A40DE4A85456}"/>
              </a:ext>
            </a:extLst>
          </p:cNvPr>
          <p:cNvSpPr txBox="1"/>
          <p:nvPr/>
        </p:nvSpPr>
        <p:spPr>
          <a:xfrm>
            <a:off x="3315567" y="399625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7B5E8-2503-3C56-A541-651DF790829B}"/>
              </a:ext>
            </a:extLst>
          </p:cNvPr>
          <p:cNvSpPr txBox="1"/>
          <p:nvPr/>
        </p:nvSpPr>
        <p:spPr>
          <a:xfrm>
            <a:off x="3336867" y="447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Ribbon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CB304-2D68-2DDA-FA3C-02457146FF4F}"/>
              </a:ext>
            </a:extLst>
          </p:cNvPr>
          <p:cNvSpPr txBox="1"/>
          <p:nvPr/>
        </p:nvSpPr>
        <p:spPr>
          <a:xfrm>
            <a:off x="3343897" y="4959590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18093-26DA-C2D2-6754-5528A2D6A828}"/>
              </a:ext>
            </a:extLst>
          </p:cNvPr>
          <p:cNvSpPr txBox="1"/>
          <p:nvPr/>
        </p:nvSpPr>
        <p:spPr>
          <a:xfrm>
            <a:off x="3362947" y="5405305"/>
            <a:ext cx="11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3052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2C3B-4551-C49C-D297-DA6006E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060" y="131677"/>
            <a:ext cx="1167040" cy="1167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B156A9-E92C-630A-562F-649239C238F3}"/>
              </a:ext>
            </a:extLst>
          </p:cNvPr>
          <p:cNvSpPr txBox="1"/>
          <p:nvPr/>
        </p:nvSpPr>
        <p:spPr>
          <a:xfrm>
            <a:off x="328386" y="392031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File রিবন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CD698-CA75-86AA-F184-8E4740A5A84A}"/>
              </a:ext>
            </a:extLst>
          </p:cNvPr>
          <p:cNvSpPr txBox="1"/>
          <p:nvPr/>
        </p:nvSpPr>
        <p:spPr>
          <a:xfrm>
            <a:off x="1573019" y="1487250"/>
            <a:ext cx="9873607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Kalpurush" panose="02000600000000000000" pitchFamily="2" charset="0"/>
                <a:cs typeface="Kalpurush" panose="02000600000000000000" pitchFamily="2" charset="0"/>
              </a:rPr>
              <a:t>New :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খোলার জন্য এই অপশনটি ব্যবহার করা হয়।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Open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পুরাতন ফাইল খোলার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Save As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নতুন ফাইল অথবা 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Export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নতুন ফরমেটে সংরক্ষণ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Print 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ফাইলকে প্রিণ্ট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Share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বিভিন্ন মাধ্যমে শেয়ার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Options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Microsoft Word এর সেটিংস পরিবর্তন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Close :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ফাইলকে বন্ধ করার জন্য </a:t>
            </a:r>
            <a:r>
              <a:rPr lang="en-US" sz="2000">
                <a:latin typeface="Kalpurush" panose="02000600000000000000" pitchFamily="2" charset="0"/>
                <a:cs typeface="Kalpurush" panose="02000600000000000000" pitchFamily="2" charset="0"/>
              </a:rPr>
              <a:t>এই অপশনটি ব্যবহার করা হয়।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</TotalTime>
  <Words>1362</Words>
  <Application>Microsoft Office PowerPoint</Application>
  <PresentationFormat>Widescreen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Cambria Math</vt:lpstr>
      <vt:lpstr>Franklin Gothic Medium</vt:lpstr>
      <vt:lpstr>JetBrains Mono ExtraLight</vt:lpstr>
      <vt:lpstr>Kalpurush</vt:lpstr>
      <vt:lpstr>Siyam Rupali ANSI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মাইক্রোসফট ওয়ার্ড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মাইক্রোসফট পাওয়ারপয়েন্ট</vt:lpstr>
      <vt:lpstr>PowerPoint Presentation</vt:lpstr>
      <vt:lpstr>PowerPoint Presentation</vt:lpstr>
      <vt:lpstr>PowerPoint Presentation</vt:lpstr>
      <vt:lpstr>মাইক্রোসফট এক্সেল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Maruf</dc:creator>
  <cp:lastModifiedBy>Mehrab Hossain</cp:lastModifiedBy>
  <cp:revision>54</cp:revision>
  <dcterms:created xsi:type="dcterms:W3CDTF">2024-07-19T14:15:09Z</dcterms:created>
  <dcterms:modified xsi:type="dcterms:W3CDTF">2024-08-07T10:36:19Z</dcterms:modified>
</cp:coreProperties>
</file>