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26"/>
  </p:notesMasterIdLst>
  <p:sldIdLst>
    <p:sldId id="256" r:id="rId2"/>
    <p:sldId id="259" r:id="rId3"/>
    <p:sldId id="260" r:id="rId4"/>
    <p:sldId id="261" r:id="rId5"/>
    <p:sldId id="262" r:id="rId6"/>
    <p:sldId id="275" r:id="rId7"/>
    <p:sldId id="264" r:id="rId8"/>
    <p:sldId id="263" r:id="rId9"/>
    <p:sldId id="279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80" r:id="rId22"/>
    <p:sldId id="281" r:id="rId23"/>
    <p:sldId id="278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9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93AB9-F731-4459-987E-DE5B5102D718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E981F-679D-4B52-8FEB-9D526C884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18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E981F-679D-4B52-8FEB-9D526C8849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93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E981F-679D-4B52-8FEB-9D526C8849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68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E981F-679D-4B52-8FEB-9D526C8849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074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E981F-679D-4B52-8FEB-9D526C8849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36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E981F-679D-4B52-8FEB-9D526C8849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94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E981F-679D-4B52-8FEB-9D526C8849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283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E981F-679D-4B52-8FEB-9D526C8849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54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E981F-679D-4B52-8FEB-9D526C8849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317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E981F-679D-4B52-8FEB-9D526C8849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581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E981F-679D-4B52-8FEB-9D526C8849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750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E981F-679D-4B52-8FEB-9D526C8849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8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E981F-679D-4B52-8FEB-9D526C8849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972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E981F-679D-4B52-8FEB-9D526C8849A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012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E981F-679D-4B52-8FEB-9D526C8849A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657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E981F-679D-4B52-8FEB-9D526C8849A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775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E981F-679D-4B52-8FEB-9D526C8849A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418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E981F-679D-4B52-8FEB-9D526C8849A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94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E981F-679D-4B52-8FEB-9D526C8849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4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E981F-679D-4B52-8FEB-9D526C8849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92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E981F-679D-4B52-8FEB-9D526C8849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65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E981F-679D-4B52-8FEB-9D526C8849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29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E981F-679D-4B52-8FEB-9D526C8849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09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E981F-679D-4B52-8FEB-9D526C8849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70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E981F-679D-4B52-8FEB-9D526C8849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67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550C-4DC2-18C5-6DD3-EA88D558A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24615D-8BD3-7A38-144F-4D6D9B6AC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04A07-2306-A9F5-FD9C-B73C5A702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75E3F-F1D2-EEB9-9BAE-26CCFD984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064F2-3131-4EED-C67C-B09EEA4D7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2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0DCD1-C1C9-1B61-417C-DA8B10505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9F6EC9-2401-9FF8-55F9-194F2E372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3635E-CBE5-85BC-A3AB-D9BD3FAA2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AD2E6-F196-5AF6-56EB-DA3C60352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D9A26-1017-0786-E28F-8BE7E17F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3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81D10A-0C84-F0E7-02EA-1D695474D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0F5EDD-2D12-294F-B043-A3DC68B80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003A4-C6F9-0223-0E42-15BC4AEB4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15B05-2191-FB13-AB19-4AE909876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773A8-1C35-2252-2E87-31797A5C0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5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F6262-6BC7-0646-8055-15FCAA2BE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9B383-656E-C179-C0BC-4BAC6E921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4C855-0BB9-E336-F6D8-EC2B52995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698B4-178B-CD4F-C2A5-FD1ED45EA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41FB4-5B54-10C0-9E2F-4B4029E72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9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9BB5D-47D7-C4A4-948D-C4821051F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F0A9E-93ED-C639-0997-8D47E411E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06409-4A98-6E27-A156-1F88D9E5B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74D71-41DD-F6DF-2E8D-D1A89C38C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CE309-1E60-08FC-738A-113994F43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6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C265D-C5A1-E9ED-BE16-8A6D7E533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A2213-FB01-43E0-039F-9B6953109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4B860-3956-A20C-01E7-4FC13D2E4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DB557-D5C9-168B-940A-1785D524D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FDFE0-46BC-7DE2-2C9B-92591F6E8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4D5EA-571E-F040-3C1D-8F78BA0E4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160AE-9AE6-1EC9-F373-8A876D7E3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D5DA7-4FC3-D32D-900D-2433C6008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C29D3-C97A-F122-1782-4C3F78343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AB030F-4E5C-5A24-62F3-D95DF4894A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48EA5A-0BEB-00FC-ACB4-A371C2549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6E4EEE-AA7D-14AD-F946-8CF566CE8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04CC8C-70A7-A7B1-A018-77380A2D1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0AA4B6-57F4-A121-0BC4-1A23B6128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9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9411A-E429-86D6-3A1B-152B704F4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AAD5D8-F554-B3DB-406D-36B485913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A51118-815F-CB9A-B167-260A3D76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A0FEFA-1E71-1C5F-F2C7-117D34928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8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DB049D-DE98-C9F9-57C4-04A5D9703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D66CDB-6551-00B1-C818-3ADFD57F4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45533-BBC7-602F-F8AC-342B15EAE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2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5A2C3-EF25-BBB9-A08F-460DFA327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EFC62-E82E-6EB2-82B3-8E175A046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47978-4F1B-382D-8B72-59CAF6E1B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464B2-71B9-24E7-9FAE-023AA1428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51CC2-5667-0811-A8CC-98FC2328D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ADB27-3227-FD97-3FFA-A99A98306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6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A4216-6701-3D24-8DB3-B6F223D0E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BC08C8-F374-7754-22CC-A82CC14D31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A157D-FD06-EB5A-B7CD-A1CD43C50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512AD-86AB-659E-76F9-C7111BD58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4D53D-62A0-3948-02BE-C5FAEF21F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CE600-A142-4E10-EA2B-79D3F91FB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7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AE8861-5AF9-4D3F-B63C-173B392ED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A4C79-8B6D-334B-C423-ED0148326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A7881-12A7-FE3C-589C-2B431BDE86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3906B-E309-78B5-E1D3-714B918B7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5E843-1389-C989-657D-EE0BB539F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3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0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5B8E-D639-B65B-9927-DCDF488C3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089" y="1611086"/>
            <a:ext cx="11170103" cy="2163594"/>
          </a:xfrm>
        </p:spPr>
        <p:txBody>
          <a:bodyPr>
            <a:noAutofit/>
          </a:bodyPr>
          <a:lstStyle/>
          <a:p>
            <a:r>
              <a:rPr lang="en-US" sz="1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ea typeface="Yu Gothic Light" panose="020B0300000000000000" pitchFamily="34" charset="-128"/>
                <a:cs typeface="Kalpurush" panose="02000600000000000000" pitchFamily="2" charset="0"/>
              </a:rPr>
              <a:t>ওয়েব</a:t>
            </a:r>
            <a:r>
              <a:rPr lang="en-US" sz="1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ea typeface="Yu Gothic Light" panose="020B0300000000000000" pitchFamily="34" charset="-128"/>
                <a:cs typeface="Kalpurush" panose="02000600000000000000" pitchFamily="2" charset="0"/>
              </a:rPr>
              <a:t> </a:t>
            </a:r>
            <a:r>
              <a:rPr lang="en-US" sz="1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ea typeface="Yu Gothic Light" panose="020B0300000000000000" pitchFamily="34" charset="-128"/>
                <a:cs typeface="Kalpurush" panose="02000600000000000000" pitchFamily="2" charset="0"/>
              </a:rPr>
              <a:t>ডিজাইন</a:t>
            </a:r>
            <a:endParaRPr lang="en-US" sz="11500" b="1" dirty="0">
              <a:solidFill>
                <a:schemeClr val="tx1">
                  <a:lumMod val="85000"/>
                  <a:lumOff val="15000"/>
                </a:schemeClr>
              </a:solidFill>
              <a:latin typeface="Kalpurush" panose="02000600000000000000" pitchFamily="2" charset="0"/>
              <a:ea typeface="Yu Gothic Light" panose="020B0300000000000000" pitchFamily="34" charset="-128"/>
              <a:cs typeface="Kalpurush" panose="020006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33952A-1F63-8722-09FF-BA1984FA1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1138"/>
            <a:ext cx="9144000" cy="793750"/>
          </a:xfrm>
        </p:spPr>
        <p:txBody>
          <a:bodyPr>
            <a:normAutofit lnSpcReduction="10000"/>
          </a:bodyPr>
          <a:lstStyle/>
          <a:p>
            <a:r>
              <a:rPr lang="en-US" sz="5400" b="1" err="1">
                <a:solidFill>
                  <a:schemeClr val="bg2">
                    <a:lumMod val="25000"/>
                  </a:schemeClr>
                </a:solidFill>
                <a:latin typeface="Siyam Rupali ANSI" panose="02000000000000000000" pitchFamily="2" charset="0"/>
                <a:cs typeface="Kalpurush" panose="02000600000000000000" pitchFamily="2" charset="0"/>
              </a:rPr>
              <a:t>বর্ণমালা</a:t>
            </a:r>
            <a:r>
              <a:rPr lang="en-US" sz="5400" b="1">
                <a:solidFill>
                  <a:schemeClr val="bg2">
                    <a:lumMod val="25000"/>
                  </a:schemeClr>
                </a:solidFill>
                <a:latin typeface="Siyam Rupali ANSI" panose="02000000000000000000" pitchFamily="2" charset="0"/>
                <a:cs typeface="Kalpurush" panose="02000600000000000000" pitchFamily="2" charset="0"/>
              </a:rPr>
              <a:t> </a:t>
            </a:r>
            <a:r>
              <a:rPr lang="en-US" sz="5400" b="1" err="1">
                <a:solidFill>
                  <a:schemeClr val="bg2">
                    <a:lumMod val="25000"/>
                  </a:schemeClr>
                </a:solidFill>
                <a:latin typeface="Siyam Rupali ANSI" panose="02000000000000000000" pitchFamily="2" charset="0"/>
                <a:cs typeface="Kalpurush" panose="02000600000000000000" pitchFamily="2" charset="0"/>
              </a:rPr>
              <a:t>আইটি</a:t>
            </a:r>
            <a:r>
              <a:rPr lang="en-US" sz="5400" b="1">
                <a:solidFill>
                  <a:schemeClr val="bg2">
                    <a:lumMod val="25000"/>
                  </a:schemeClr>
                </a:solidFill>
                <a:latin typeface="Siyam Rupali ANSI" panose="02000000000000000000" pitchFamily="2" charset="0"/>
                <a:cs typeface="Kalpurush" panose="02000600000000000000" pitchFamily="2" charset="0"/>
              </a:rPr>
              <a:t> </a:t>
            </a:r>
            <a:r>
              <a:rPr lang="en-US" sz="5400" b="1" err="1">
                <a:solidFill>
                  <a:schemeClr val="bg2">
                    <a:lumMod val="25000"/>
                  </a:schemeClr>
                </a:solidFill>
                <a:latin typeface="Siyam Rupali ANSI" panose="02000000000000000000" pitchFamily="2" charset="0"/>
                <a:cs typeface="Kalpurush" panose="02000600000000000000" pitchFamily="2" charset="0"/>
              </a:rPr>
              <a:t>ফার্ম</a:t>
            </a:r>
            <a:endParaRPr lang="en-US" sz="5400" b="1">
              <a:solidFill>
                <a:schemeClr val="bg2">
                  <a:lumMod val="25000"/>
                </a:schemeClr>
              </a:solidFill>
              <a:latin typeface="Siyam Rupali ANSI" panose="02000000000000000000" pitchFamily="2" charset="0"/>
              <a:cs typeface="Kalpurush" panose="020006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BAAEA6-ECCD-9723-C8C8-294E33E6A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060" y="131677"/>
            <a:ext cx="1167040" cy="116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2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6A2C3B-4551-C49C-D297-DA6006E60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060" y="131677"/>
            <a:ext cx="1167040" cy="1167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B156A9-E92C-630A-562F-649239C238F3}"/>
              </a:ext>
            </a:extLst>
          </p:cNvPr>
          <p:cNvSpPr txBox="1"/>
          <p:nvPr/>
        </p:nvSpPr>
        <p:spPr>
          <a:xfrm>
            <a:off x="328386" y="392031"/>
            <a:ext cx="1824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Home রিবন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0CD698-CA75-86AA-F184-8E4740A5A84A}"/>
              </a:ext>
            </a:extLst>
          </p:cNvPr>
          <p:cNvSpPr txBox="1"/>
          <p:nvPr/>
        </p:nvSpPr>
        <p:spPr>
          <a:xfrm>
            <a:off x="455814" y="1180625"/>
            <a:ext cx="11280371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latin typeface="Kalpurush" panose="02000600000000000000" pitchFamily="2" charset="0"/>
                <a:cs typeface="Kalpurush" panose="02000600000000000000" pitchFamily="2" charset="0"/>
              </a:rPr>
              <a:t>Clipboard</a:t>
            </a:r>
            <a:r>
              <a:rPr lang="en-US" sz="2000"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000" b="1">
                <a:latin typeface="Kalpurush" panose="02000600000000000000" pitchFamily="2" charset="0"/>
                <a:cs typeface="Kalpurush" panose="02000600000000000000" pitchFamily="2" charset="0"/>
              </a:rPr>
              <a:t>:</a:t>
            </a:r>
            <a:r>
              <a:rPr lang="en-US" sz="2000">
                <a:latin typeface="Kalpurush" panose="02000600000000000000" pitchFamily="2" charset="0"/>
                <a:cs typeface="Kalpurush" panose="02000600000000000000" pitchFamily="2" charset="0"/>
              </a:rPr>
              <a:t> Copy Item গুলোকে সংরক্ষণ করার জন্য এটি ব্যবহার করা হয়। তবে এটিকে (On) করে নিতে হয়।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EC7A90-3EE0-D155-DE1B-7AFE0D6ED00B}"/>
              </a:ext>
            </a:extLst>
          </p:cNvPr>
          <p:cNvSpPr txBox="1"/>
          <p:nvPr/>
        </p:nvSpPr>
        <p:spPr>
          <a:xfrm>
            <a:off x="1859453" y="1938034"/>
            <a:ext cx="3840767" cy="396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Kalpurush" panose="02000600000000000000" pitchFamily="2" charset="0"/>
                <a:cs typeface="Kalpurush" panose="02000600000000000000" pitchFamily="2" charset="0"/>
              </a:rPr>
              <a:t>Clipboard ব্যবহারের কি-বোর্ড শর্টকাট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3901570-4CCB-B92F-E060-CF704886FD34}"/>
              </a:ext>
            </a:extLst>
          </p:cNvPr>
          <p:cNvGrpSpPr/>
          <p:nvPr/>
        </p:nvGrpSpPr>
        <p:grpSpPr>
          <a:xfrm>
            <a:off x="5858099" y="1829547"/>
            <a:ext cx="1879791" cy="515526"/>
            <a:chOff x="3067396" y="2568633"/>
            <a:chExt cx="1879791" cy="51552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8E5592A-EFCF-44C3-F0E7-A2BC39A867F8}"/>
                </a:ext>
              </a:extLst>
            </p:cNvPr>
            <p:cNvSpPr/>
            <p:nvPr/>
          </p:nvSpPr>
          <p:spPr>
            <a:xfrm>
              <a:off x="3067396" y="2568633"/>
              <a:ext cx="681644" cy="5155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4E40D65-B634-7F8A-E011-DA061A75DCE2}"/>
                </a:ext>
              </a:extLst>
            </p:cNvPr>
            <p:cNvSpPr/>
            <p:nvPr/>
          </p:nvSpPr>
          <p:spPr>
            <a:xfrm>
              <a:off x="4448424" y="2568633"/>
              <a:ext cx="498763" cy="5155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7" name="Plus Sign 6">
              <a:extLst>
                <a:ext uri="{FF2B5EF4-FFF2-40B4-BE49-F238E27FC236}">
                  <a16:creationId xmlns:a16="http://schemas.microsoft.com/office/drawing/2014/main" id="{CA72035C-719D-09FC-6AED-1C6405101876}"/>
                </a:ext>
              </a:extLst>
            </p:cNvPr>
            <p:cNvSpPr/>
            <p:nvPr/>
          </p:nvSpPr>
          <p:spPr>
            <a:xfrm>
              <a:off x="3915294" y="2655985"/>
              <a:ext cx="357448" cy="340822"/>
            </a:xfrm>
            <a:prstGeom prst="mathPlus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B1DF91C-A31F-FE55-A810-6F73B88E5588}"/>
              </a:ext>
            </a:extLst>
          </p:cNvPr>
          <p:cNvSpPr txBox="1"/>
          <p:nvPr/>
        </p:nvSpPr>
        <p:spPr>
          <a:xfrm>
            <a:off x="455815" y="2723571"/>
            <a:ext cx="294726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Ctrl + A = Select All</a:t>
            </a:r>
          </a:p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Ctrl + B = Bold Text</a:t>
            </a:r>
          </a:p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Ctrl + C = Copy</a:t>
            </a:r>
          </a:p>
          <a:p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Ctrl + D = Duplicate Shape</a:t>
            </a:r>
          </a:p>
          <a:p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Ctrl + E = Align Center</a:t>
            </a:r>
          </a:p>
          <a:p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Ctrl + F = Find Text</a:t>
            </a:r>
          </a:p>
          <a:p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Ctrl + G = Go To</a:t>
            </a:r>
          </a:p>
          <a:p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Ctrl + H = Replace Text</a:t>
            </a:r>
          </a:p>
          <a:p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Ctrl + I = Italic Text</a:t>
            </a:r>
          </a:p>
          <a:p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Ctrl + J = Align Justify</a:t>
            </a:r>
          </a:p>
          <a:p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Ctrl + K = Insert Hyperlink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3D217D-FB58-5E09-BF40-B12A4D4DFEC6}"/>
              </a:ext>
            </a:extLst>
          </p:cNvPr>
          <p:cNvSpPr txBox="1"/>
          <p:nvPr/>
        </p:nvSpPr>
        <p:spPr>
          <a:xfrm>
            <a:off x="3592481" y="2707750"/>
            <a:ext cx="294726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Ctrl + L = Align Left</a:t>
            </a:r>
          </a:p>
          <a:p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Ctrl + N = New File</a:t>
            </a:r>
          </a:p>
          <a:p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Ctrl + O = Open File</a:t>
            </a:r>
          </a:p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Ctrl + P = Print Document</a:t>
            </a:r>
          </a:p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Ctrl + S = Save Document</a:t>
            </a:r>
          </a:p>
          <a:p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Ctrl + U = Underline</a:t>
            </a:r>
          </a:p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Ctrl + V = Paste</a:t>
            </a:r>
          </a:p>
          <a:p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Ctrl + W = Close File</a:t>
            </a:r>
          </a:p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Ctrl + X = Cut </a:t>
            </a:r>
          </a:p>
          <a:p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Ctrl + Y = Redo</a:t>
            </a:r>
          </a:p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Ctrl + Z = Undo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0B734A3-C485-5DFA-0A14-2FE1A6308C91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64789" y1="26250" x2="64789" y2="26250"/>
                        <a14:foregroundMark x1="64789" y1="56250" x2="64789" y2="56250"/>
                        <a14:foregroundMark x1="9859" y1="65000" x2="9859" y2="65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74426" y="1870883"/>
            <a:ext cx="401366" cy="45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6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6A2C3B-4551-C49C-D297-DA6006E60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060" y="131677"/>
            <a:ext cx="1167040" cy="1167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B156A9-E92C-630A-562F-649239C238F3}"/>
              </a:ext>
            </a:extLst>
          </p:cNvPr>
          <p:cNvSpPr txBox="1"/>
          <p:nvPr/>
        </p:nvSpPr>
        <p:spPr>
          <a:xfrm>
            <a:off x="328386" y="392031"/>
            <a:ext cx="3001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Insert রিবন (Table)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C5452B5-FAD9-AFEF-FE9A-F5F0856F2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386" y="1368426"/>
            <a:ext cx="11488753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22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6A2C3B-4551-C49C-D297-DA6006E60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060" y="131677"/>
            <a:ext cx="1167040" cy="1167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B156A9-E92C-630A-562F-649239C238F3}"/>
              </a:ext>
            </a:extLst>
          </p:cNvPr>
          <p:cNvSpPr txBox="1"/>
          <p:nvPr/>
        </p:nvSpPr>
        <p:spPr>
          <a:xfrm>
            <a:off x="328386" y="392031"/>
            <a:ext cx="3082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Insert রিবন (Shape)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EB0344E-6B4A-49A1-3300-FAD159D51F7E}"/>
              </a:ext>
            </a:extLst>
          </p:cNvPr>
          <p:cNvGrpSpPr/>
          <p:nvPr/>
        </p:nvGrpSpPr>
        <p:grpSpPr>
          <a:xfrm>
            <a:off x="328386" y="2049121"/>
            <a:ext cx="6139086" cy="4046879"/>
            <a:chOff x="274414" y="1655421"/>
            <a:chExt cx="6139086" cy="404687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9F8CC4A-0031-7ECE-3960-B776B0B8A652}"/>
                </a:ext>
              </a:extLst>
            </p:cNvPr>
            <p:cNvSpPr/>
            <p:nvPr/>
          </p:nvSpPr>
          <p:spPr>
            <a:xfrm>
              <a:off x="274414" y="1655421"/>
              <a:ext cx="6139086" cy="40468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562E0C2-28F3-274B-420B-4C431E80AB2E}"/>
                </a:ext>
              </a:extLst>
            </p:cNvPr>
            <p:cNvSpPr txBox="1"/>
            <p:nvPr/>
          </p:nvSpPr>
          <p:spPr>
            <a:xfrm>
              <a:off x="596900" y="2111514"/>
              <a:ext cx="386484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Franklin Gothic Medium" panose="020B0603020102020204" pitchFamily="34" charset="0"/>
                </a:rPr>
                <a:t>RAJIB AHMED CHAWDHURY</a:t>
              </a:r>
            </a:p>
            <a:p>
              <a:r>
                <a:rPr lang="en-US" sz="1600">
                  <a:latin typeface="Aptos" panose="020B0004020202020204" pitchFamily="34" charset="0"/>
                </a:rPr>
                <a:t>Sr. Executive (Counselling &amp; Report)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CB213A5-85BC-E58A-2600-03FE3B98C6F8}"/>
                </a:ext>
              </a:extLst>
            </p:cNvPr>
            <p:cNvGrpSpPr/>
            <p:nvPr/>
          </p:nvGrpSpPr>
          <p:grpSpPr>
            <a:xfrm>
              <a:off x="671364" y="3135422"/>
              <a:ext cx="2495278" cy="634688"/>
              <a:chOff x="569936" y="3458243"/>
              <a:chExt cx="2495278" cy="634688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36447808-3681-C25A-52EA-17C6AD0820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4604" b="93095" l="8475" r="89831">
                            <a14:foregroundMark x1="49718" y1="13043" x2="35028" y2="25320"/>
                            <a14:foregroundMark x1="35028" y1="25320" x2="58757" y2="15090"/>
                            <a14:foregroundMark x1="58757" y1="15090" x2="60452" y2="21995"/>
                            <a14:foregroundMark x1="48023" y1="9207" x2="48023" y2="9207"/>
                            <a14:foregroundMark x1="37288" y1="10486" x2="37288" y2="10486"/>
                            <a14:foregroundMark x1="49718" y1="4859" x2="49718" y2="4859"/>
                            <a14:foregroundMark x1="49718" y1="64194" x2="49718" y2="64194"/>
                            <a14:foregroundMark x1="54802" y1="84399" x2="53672" y2="89003"/>
                            <a14:foregroundMark x1="58757" y1="81074" x2="58757" y2="85934"/>
                            <a14:foregroundMark x1="59887" y1="82864" x2="53672" y2="85934"/>
                            <a14:foregroundMark x1="51977" y1="80051" x2="53672" y2="85422"/>
                            <a14:foregroundMark x1="53107" y1="83376" x2="51977" y2="85678"/>
                            <a14:foregroundMark x1="49153" y1="84910" x2="50282" y2="85422"/>
                            <a14:foregroundMark x1="50282" y1="82609" x2="52542" y2="85422"/>
                            <a14:foregroundMark x1="49718" y1="84399" x2="48588" y2="84910"/>
                            <a14:foregroundMark x1="50847" y1="84399" x2="53672" y2="78005"/>
                            <a14:foregroundMark x1="44633" y1="72890" x2="59322" y2="76726"/>
                            <a14:foregroundMark x1="59322" y1="70588" x2="59887" y2="76982"/>
                            <a14:foregroundMark x1="90395" y1="21739" x2="90395" y2="21739"/>
                            <a14:foregroundMark x1="8475" y1="22762" x2="8475" y2="22762"/>
                            <a14:foregroundMark x1="53107" y1="93095" x2="53107" y2="93095"/>
                          </a14:backgroundRemoval>
                        </a14:imgEffect>
                        <a14:imgEffect>
                          <a14:saturation sat="300000"/>
                        </a14:imgEffect>
                      </a14:imgLayer>
                    </a14:imgProps>
                  </a:ext>
                </a:extLst>
              </a:blip>
              <a:srcRect b="50000"/>
              <a:stretch/>
            </p:blipFill>
            <p:spPr>
              <a:xfrm>
                <a:off x="569936" y="3458243"/>
                <a:ext cx="574628" cy="634688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96D1B20-F2F7-108D-DA07-BBA4E338A5A6}"/>
                  </a:ext>
                </a:extLst>
              </p:cNvPr>
              <p:cNvSpPr txBox="1"/>
              <p:nvPr/>
            </p:nvSpPr>
            <p:spPr>
              <a:xfrm>
                <a:off x="1187777" y="3477787"/>
                <a:ext cx="18774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>
                    <a:latin typeface="Aptos" panose="020B0004020202020204" pitchFamily="34" charset="0"/>
                  </a:rPr>
                  <a:t>+88 0178 45 12 457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510A2CB-1E20-6A9C-3364-38F3CD387B6A}"/>
                  </a:ext>
                </a:extLst>
              </p:cNvPr>
              <p:cNvSpPr txBox="1"/>
              <p:nvPr/>
            </p:nvSpPr>
            <p:spPr>
              <a:xfrm>
                <a:off x="1187777" y="3716277"/>
                <a:ext cx="18774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>
                    <a:latin typeface="Aptos" panose="020B0004020202020204" pitchFamily="34" charset="0"/>
                  </a:rPr>
                  <a:t>+88 0194 55 19 456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A8D6E28-1B5D-FFCF-73E0-FC83FE52EF21}"/>
                </a:ext>
              </a:extLst>
            </p:cNvPr>
            <p:cNvGrpSpPr/>
            <p:nvPr/>
          </p:nvGrpSpPr>
          <p:grpSpPr>
            <a:xfrm>
              <a:off x="620564" y="3810001"/>
              <a:ext cx="3253482" cy="663126"/>
              <a:chOff x="557064" y="4281138"/>
              <a:chExt cx="3253482" cy="663126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3F49F36-F062-2220-E037-9CC0CF4A777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4604" b="93095" l="8475" r="89831">
                            <a14:foregroundMark x1="49718" y1="13043" x2="35028" y2="25320"/>
                            <a14:foregroundMark x1="35028" y1="25320" x2="58757" y2="15090"/>
                            <a14:foregroundMark x1="58757" y1="15090" x2="60452" y2="21995"/>
                            <a14:foregroundMark x1="48023" y1="9207" x2="48023" y2="9207"/>
                            <a14:foregroundMark x1="37288" y1="10486" x2="37288" y2="10486"/>
                            <a14:foregroundMark x1="49718" y1="4859" x2="49718" y2="4859"/>
                            <a14:foregroundMark x1="49718" y1="64194" x2="49718" y2="64194"/>
                            <a14:foregroundMark x1="54802" y1="84399" x2="53672" y2="89003"/>
                            <a14:foregroundMark x1="58757" y1="81074" x2="58757" y2="85934"/>
                            <a14:foregroundMark x1="59887" y1="82864" x2="53672" y2="85934"/>
                            <a14:foregroundMark x1="51977" y1="80051" x2="53672" y2="85422"/>
                            <a14:foregroundMark x1="53107" y1="83376" x2="51977" y2="85678"/>
                            <a14:foregroundMark x1="49153" y1="84910" x2="50282" y2="85422"/>
                            <a14:foregroundMark x1="50282" y1="82609" x2="52542" y2="85422"/>
                            <a14:foregroundMark x1="49718" y1="84399" x2="48588" y2="84910"/>
                            <a14:foregroundMark x1="50847" y1="84399" x2="53672" y2="78005"/>
                            <a14:foregroundMark x1="44633" y1="72890" x2="59322" y2="76726"/>
                            <a14:foregroundMark x1="59322" y1="70588" x2="59887" y2="76982"/>
                            <a14:foregroundMark x1="90395" y1="21739" x2="90395" y2="21739"/>
                            <a14:foregroundMark x1="8475" y1="22762" x2="8475" y2="22762"/>
                            <a14:foregroundMark x1="53107" y1="93095" x2="53107" y2="93095"/>
                          </a14:backgroundRemoval>
                        </a14:imgEffect>
                        <a14:imgEffect>
                          <a14:saturation sat="300000"/>
                        </a14:imgEffect>
                      </a14:imgLayer>
                    </a14:imgProps>
                  </a:ext>
                </a:extLst>
              </a:blip>
              <a:srcRect t="50000"/>
              <a:stretch/>
            </p:blipFill>
            <p:spPr>
              <a:xfrm>
                <a:off x="557064" y="4281138"/>
                <a:ext cx="600372" cy="663126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8160615-97FC-1E1B-D025-2684261ED30B}"/>
                  </a:ext>
                </a:extLst>
              </p:cNvPr>
              <p:cNvSpPr txBox="1"/>
              <p:nvPr/>
            </p:nvSpPr>
            <p:spPr>
              <a:xfrm>
                <a:off x="1187777" y="4554909"/>
                <a:ext cx="262276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>
                    <a:latin typeface="Aptos" panose="020B0004020202020204" pitchFamily="34" charset="0"/>
                  </a:rPr>
                  <a:t>https://www.devounity.com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15F9381-8020-6309-0816-9258DAA9E3B9}"/>
                  </a:ext>
                </a:extLst>
              </p:cNvPr>
              <p:cNvSpPr txBox="1"/>
              <p:nvPr/>
            </p:nvSpPr>
            <p:spPr>
              <a:xfrm>
                <a:off x="1187777" y="4327939"/>
                <a:ext cx="24272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>
                    <a:latin typeface="Aptos" panose="020B0004020202020204" pitchFamily="34" charset="0"/>
                  </a:rPr>
                  <a:t>Rajib.ahmed@gmail.com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5A11654-A432-A7DA-2B93-D87594C6E57F}"/>
                </a:ext>
              </a:extLst>
            </p:cNvPr>
            <p:cNvSpPr txBox="1"/>
            <p:nvPr/>
          </p:nvSpPr>
          <p:spPr>
            <a:xfrm>
              <a:off x="532490" y="4687321"/>
              <a:ext cx="41756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latin typeface="Aptos" panose="020B0004020202020204" pitchFamily="34" charset="0"/>
                </a:rPr>
                <a:t>Head Office: </a:t>
              </a:r>
              <a:r>
                <a:rPr lang="en-US" sz="1600">
                  <a:latin typeface="Aptos" panose="020B0004020202020204" pitchFamily="34" charset="0"/>
                </a:rPr>
                <a:t>Poynton Road, Manchester, UK.</a:t>
              </a:r>
            </a:p>
            <a:p>
              <a:r>
                <a:rPr lang="en-US" sz="1600" b="1">
                  <a:latin typeface="Aptos" panose="020B0004020202020204" pitchFamily="34" charset="0"/>
                </a:rPr>
                <a:t>BD Office: </a:t>
              </a:r>
              <a:r>
                <a:rPr lang="en-US" sz="1600">
                  <a:latin typeface="Aptos" panose="020B0004020202020204" pitchFamily="34" charset="0"/>
                </a:rPr>
                <a:t>Narayanganj, Dhaka, Bangladesh.</a:t>
              </a:r>
              <a:endParaRPr lang="en-US" sz="1600" b="1">
                <a:latin typeface="Aptos" panose="020B0004020202020204" pitchFamily="34" charset="0"/>
              </a:endParaRP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9D2C4B8-4C24-6A34-7930-3D3F7AB3C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77120" y="4076879"/>
              <a:ext cx="1113000" cy="1113000"/>
            </a:xfrm>
            <a:prstGeom prst="rect">
              <a:avLst/>
            </a:prstGeom>
          </p:spPr>
        </p:pic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DBC35D69-A6F1-5C21-37A5-2F864ADC0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777266" y="1921014"/>
              <a:ext cx="1411108" cy="1088886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63DF7F0-F6F5-09B4-A346-45508D825EA5}"/>
              </a:ext>
            </a:extLst>
          </p:cNvPr>
          <p:cNvGrpSpPr/>
          <p:nvPr/>
        </p:nvGrpSpPr>
        <p:grpSpPr>
          <a:xfrm>
            <a:off x="7975513" y="2027320"/>
            <a:ext cx="2911238" cy="3719799"/>
            <a:chOff x="8235369" y="2146353"/>
            <a:chExt cx="2275064" cy="2820246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CB2B540-01B5-BF93-2A76-7B86A299C32D}"/>
                </a:ext>
              </a:extLst>
            </p:cNvPr>
            <p:cNvSpPr/>
            <p:nvPr/>
          </p:nvSpPr>
          <p:spPr>
            <a:xfrm>
              <a:off x="8278918" y="4687574"/>
              <a:ext cx="873978" cy="279025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51459FF-5A99-2F81-288C-1DCDD241755D}"/>
                </a:ext>
              </a:extLst>
            </p:cNvPr>
            <p:cNvSpPr/>
            <p:nvPr/>
          </p:nvSpPr>
          <p:spPr>
            <a:xfrm>
              <a:off x="9557529" y="4687574"/>
              <a:ext cx="873978" cy="279025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E2D7034-299F-C35C-76D6-E9D66A98F268}"/>
                </a:ext>
              </a:extLst>
            </p:cNvPr>
            <p:cNvGrpSpPr/>
            <p:nvPr/>
          </p:nvGrpSpPr>
          <p:grpSpPr>
            <a:xfrm>
              <a:off x="8235369" y="2146353"/>
              <a:ext cx="2275064" cy="2720474"/>
              <a:chOff x="8147132" y="1359838"/>
              <a:chExt cx="2452098" cy="3506998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EBC17F9-2208-050D-74AE-34F9EC8D5295}"/>
                  </a:ext>
                </a:extLst>
              </p:cNvPr>
              <p:cNvSpPr/>
              <p:nvPr/>
            </p:nvSpPr>
            <p:spPr>
              <a:xfrm>
                <a:off x="8147132" y="1359838"/>
                <a:ext cx="2452098" cy="3506998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C8CCAD78-5B74-97E6-0C32-18E615C9B5C5}"/>
                  </a:ext>
                </a:extLst>
              </p:cNvPr>
              <p:cNvSpPr/>
              <p:nvPr/>
            </p:nvSpPr>
            <p:spPr>
              <a:xfrm>
                <a:off x="8430870" y="2027281"/>
                <a:ext cx="1896441" cy="279349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64E1A5F9-1A9B-4907-63B7-5DA31A0317DD}"/>
                  </a:ext>
                </a:extLst>
              </p:cNvPr>
              <p:cNvGrpSpPr/>
              <p:nvPr/>
            </p:nvGrpSpPr>
            <p:grpSpPr>
              <a:xfrm>
                <a:off x="9572176" y="1686670"/>
                <a:ext cx="416594" cy="784086"/>
                <a:chOff x="9628785" y="1711742"/>
                <a:chExt cx="416594" cy="784086"/>
              </a:xfrm>
            </p:grpSpPr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2E99956-E302-E60E-A743-63EB4EEE4656}"/>
                    </a:ext>
                  </a:extLst>
                </p:cNvPr>
                <p:cNvSpPr/>
                <p:nvPr/>
              </p:nvSpPr>
              <p:spPr>
                <a:xfrm>
                  <a:off x="9628785" y="1711742"/>
                  <a:ext cx="416594" cy="784086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1F2C0409-95AD-D1C7-2966-9B3935DD08ED}"/>
                    </a:ext>
                  </a:extLst>
                </p:cNvPr>
                <p:cNvSpPr/>
                <p:nvPr/>
              </p:nvSpPr>
              <p:spPr>
                <a:xfrm flipH="1">
                  <a:off x="9696234" y="1956362"/>
                  <a:ext cx="230896" cy="475966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7E8D0681-233C-A073-565B-07E80F0D38D5}"/>
                  </a:ext>
                </a:extLst>
              </p:cNvPr>
              <p:cNvGrpSpPr/>
              <p:nvPr/>
            </p:nvGrpSpPr>
            <p:grpSpPr>
              <a:xfrm>
                <a:off x="8810838" y="1654044"/>
                <a:ext cx="416594" cy="784086"/>
                <a:chOff x="9628785" y="1711742"/>
                <a:chExt cx="416594" cy="784086"/>
              </a:xfrm>
            </p:grpSpPr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471845D6-B483-00F3-7583-B66B2313DDF2}"/>
                    </a:ext>
                  </a:extLst>
                </p:cNvPr>
                <p:cNvSpPr/>
                <p:nvPr/>
              </p:nvSpPr>
              <p:spPr>
                <a:xfrm>
                  <a:off x="9628785" y="1711742"/>
                  <a:ext cx="416594" cy="784086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6C5F5272-5157-4BB0-4CDF-BB8369FE0AD6}"/>
                    </a:ext>
                  </a:extLst>
                </p:cNvPr>
                <p:cNvSpPr/>
                <p:nvPr/>
              </p:nvSpPr>
              <p:spPr>
                <a:xfrm flipH="1">
                  <a:off x="9696234" y="1956362"/>
                  <a:ext cx="230896" cy="475966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3" name="Flowchart: Merge 42">
                <a:extLst>
                  <a:ext uri="{FF2B5EF4-FFF2-40B4-BE49-F238E27FC236}">
                    <a16:creationId xmlns:a16="http://schemas.microsoft.com/office/drawing/2014/main" id="{4F93B973-1B19-0AE7-D452-40FDAA16BDB6}"/>
                  </a:ext>
                </a:extLst>
              </p:cNvPr>
              <p:cNvSpPr/>
              <p:nvPr/>
            </p:nvSpPr>
            <p:spPr>
              <a:xfrm>
                <a:off x="9197529" y="2595685"/>
                <a:ext cx="374647" cy="338554"/>
              </a:xfrm>
              <a:prstGeom prst="flowChartMerg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975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6A2C3B-4551-C49C-D297-DA6006E60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060" y="131677"/>
            <a:ext cx="1167040" cy="1167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B156A9-E92C-630A-562F-649239C238F3}"/>
              </a:ext>
            </a:extLst>
          </p:cNvPr>
          <p:cNvSpPr txBox="1"/>
          <p:nvPr/>
        </p:nvSpPr>
        <p:spPr>
          <a:xfrm>
            <a:off x="328386" y="392031"/>
            <a:ext cx="4859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Insert রিবন (Picture &amp; Symbol)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8720D8-6183-898A-9236-FE69A7DC60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943"/>
          <a:stretch/>
        </p:blipFill>
        <p:spPr>
          <a:xfrm>
            <a:off x="234118" y="915251"/>
            <a:ext cx="4859022" cy="55735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2C2382-A8ED-2FC6-D485-603D342C724E}"/>
                  </a:ext>
                </a:extLst>
              </p:cNvPr>
              <p:cNvSpPr txBox="1"/>
              <p:nvPr/>
            </p:nvSpPr>
            <p:spPr>
              <a:xfrm>
                <a:off x="5739957" y="1724675"/>
                <a:ext cx="5460054" cy="13447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32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320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320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pt-BR" sz="32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pt-BR" sz="32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32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32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32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sz="32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pt-BR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pt-BR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320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pt-BR" sz="320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pt-BR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32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320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320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pt-BR" sz="320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320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320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2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2C2382-A8ED-2FC6-D485-603D342C7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9957" y="1724675"/>
                <a:ext cx="5460054" cy="13447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F60E44-05F0-933F-9B1F-5DD3E0B82731}"/>
                  </a:ext>
                </a:extLst>
              </p:cNvPr>
              <p:cNvSpPr txBox="1"/>
              <p:nvPr/>
            </p:nvSpPr>
            <p:spPr>
              <a:xfrm>
                <a:off x="6607936" y="3833898"/>
                <a:ext cx="3724096" cy="1053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32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F60E44-05F0-933F-9B1F-5DD3E0B82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936" y="3833898"/>
                <a:ext cx="3724096" cy="10538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732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6A2C3B-4551-C49C-D297-DA6006E60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060" y="131677"/>
            <a:ext cx="1167040" cy="1167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B156A9-E92C-630A-562F-649239C238F3}"/>
              </a:ext>
            </a:extLst>
          </p:cNvPr>
          <p:cNvSpPr txBox="1"/>
          <p:nvPr/>
        </p:nvSpPr>
        <p:spPr>
          <a:xfrm>
            <a:off x="328386" y="39203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Design রিবন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30BD3D0-29C6-A9CA-E553-84D361DCCEC5}"/>
              </a:ext>
            </a:extLst>
          </p:cNvPr>
          <p:cNvGrpSpPr/>
          <p:nvPr/>
        </p:nvGrpSpPr>
        <p:grpSpPr>
          <a:xfrm>
            <a:off x="676949" y="1298717"/>
            <a:ext cx="10418399" cy="369332"/>
            <a:chOff x="404586" y="4197150"/>
            <a:chExt cx="8449582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663C3C8-88E4-3319-7120-58F176C23DFA}"/>
                </a:ext>
              </a:extLst>
            </p:cNvPr>
            <p:cNvSpPr txBox="1"/>
            <p:nvPr/>
          </p:nvSpPr>
          <p:spPr>
            <a:xfrm>
              <a:off x="404586" y="4197150"/>
              <a:ext cx="8449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        </a:t>
              </a:r>
              <a:r>
                <a:rPr lang="en-US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Watermark: </a:t>
              </a:r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পেইজের (Document) Background এর Text অথবা Picture থাকে সেটিকে বুঝায়।   </a:t>
              </a:r>
            </a:p>
          </p:txBody>
        </p:sp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F5482334-F572-BFF6-BFA2-233A09C25456}"/>
                </a:ext>
              </a:extLst>
            </p:cNvPr>
            <p:cNvSpPr/>
            <p:nvPr/>
          </p:nvSpPr>
          <p:spPr>
            <a:xfrm>
              <a:off x="507320" y="4220057"/>
              <a:ext cx="416606" cy="266700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333978-0B8F-BD0A-C6A0-EC31D5B0F666}"/>
              </a:ext>
            </a:extLst>
          </p:cNvPr>
          <p:cNvGrpSpPr/>
          <p:nvPr/>
        </p:nvGrpSpPr>
        <p:grpSpPr>
          <a:xfrm>
            <a:off x="676949" y="1752539"/>
            <a:ext cx="10418399" cy="369332"/>
            <a:chOff x="404586" y="4197150"/>
            <a:chExt cx="8449582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FD48607-92AE-C0A7-CB45-C076DDA8D30F}"/>
                </a:ext>
              </a:extLst>
            </p:cNvPr>
            <p:cNvSpPr txBox="1"/>
            <p:nvPr/>
          </p:nvSpPr>
          <p:spPr>
            <a:xfrm>
              <a:off x="404586" y="4197150"/>
              <a:ext cx="8449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        </a:t>
              </a:r>
              <a:r>
                <a:rPr lang="en-US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Page Color: </a:t>
              </a:r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পেইজের (Document) Color বুঝায়।   </a:t>
              </a: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7A6292A3-2259-2BFF-B308-E129B1EEB9F1}"/>
                </a:ext>
              </a:extLst>
            </p:cNvPr>
            <p:cNvSpPr/>
            <p:nvPr/>
          </p:nvSpPr>
          <p:spPr>
            <a:xfrm>
              <a:off x="507320" y="4220057"/>
              <a:ext cx="416606" cy="266700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9BD62B-2E7D-974C-325B-2FDCD3285188}"/>
              </a:ext>
            </a:extLst>
          </p:cNvPr>
          <p:cNvGrpSpPr/>
          <p:nvPr/>
        </p:nvGrpSpPr>
        <p:grpSpPr>
          <a:xfrm>
            <a:off x="676949" y="2253494"/>
            <a:ext cx="10418399" cy="369332"/>
            <a:chOff x="404586" y="4197150"/>
            <a:chExt cx="8449582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0A6FDDC-A3C2-92BE-776C-30EA5153C22D}"/>
                </a:ext>
              </a:extLst>
            </p:cNvPr>
            <p:cNvSpPr txBox="1"/>
            <p:nvPr/>
          </p:nvSpPr>
          <p:spPr>
            <a:xfrm>
              <a:off x="404586" y="4197150"/>
              <a:ext cx="8449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        </a:t>
              </a:r>
              <a:r>
                <a:rPr lang="en-US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Page Border: </a:t>
              </a:r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পেইজের (Document) Border বুঝায়।   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FB05517C-F2C7-BD7C-F8E2-D1AC210355D7}"/>
                </a:ext>
              </a:extLst>
            </p:cNvPr>
            <p:cNvSpPr/>
            <p:nvPr/>
          </p:nvSpPr>
          <p:spPr>
            <a:xfrm>
              <a:off x="507320" y="4220057"/>
              <a:ext cx="416606" cy="266700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6EA9E9D6-C440-14E3-90CB-89003D68B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8095" y="2051515"/>
            <a:ext cx="3177284" cy="422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5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6A2C3B-4551-C49C-D297-DA6006E60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060" y="131677"/>
            <a:ext cx="1167040" cy="1167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B156A9-E92C-630A-562F-649239C238F3}"/>
              </a:ext>
            </a:extLst>
          </p:cNvPr>
          <p:cNvSpPr txBox="1"/>
          <p:nvPr/>
        </p:nvSpPr>
        <p:spPr>
          <a:xfrm>
            <a:off x="328386" y="392031"/>
            <a:ext cx="1962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Layout রিবন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30BD3D0-29C6-A9CA-E553-84D361DCCEC5}"/>
              </a:ext>
            </a:extLst>
          </p:cNvPr>
          <p:cNvGrpSpPr/>
          <p:nvPr/>
        </p:nvGrpSpPr>
        <p:grpSpPr>
          <a:xfrm>
            <a:off x="676949" y="1034767"/>
            <a:ext cx="10418399" cy="369332"/>
            <a:chOff x="404586" y="4197150"/>
            <a:chExt cx="8449582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663C3C8-88E4-3319-7120-58F176C23DFA}"/>
                </a:ext>
              </a:extLst>
            </p:cNvPr>
            <p:cNvSpPr txBox="1"/>
            <p:nvPr/>
          </p:nvSpPr>
          <p:spPr>
            <a:xfrm>
              <a:off x="404586" y="4197150"/>
              <a:ext cx="8449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        </a:t>
              </a:r>
              <a:r>
                <a:rPr lang="en-US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Margin: </a:t>
              </a:r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পেইজের (Document) চারদিকের Gap কে বুঝায়। যেমনঃ চতুর্দিকে ৩ সে.মি. Margin।   </a:t>
              </a:r>
            </a:p>
          </p:txBody>
        </p:sp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F5482334-F572-BFF6-BFA2-233A09C25456}"/>
                </a:ext>
              </a:extLst>
            </p:cNvPr>
            <p:cNvSpPr/>
            <p:nvPr/>
          </p:nvSpPr>
          <p:spPr>
            <a:xfrm>
              <a:off x="507320" y="4220057"/>
              <a:ext cx="416606" cy="266700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333978-0B8F-BD0A-C6A0-EC31D5B0F666}"/>
              </a:ext>
            </a:extLst>
          </p:cNvPr>
          <p:cNvGrpSpPr/>
          <p:nvPr/>
        </p:nvGrpSpPr>
        <p:grpSpPr>
          <a:xfrm>
            <a:off x="676949" y="1535722"/>
            <a:ext cx="10418399" cy="369332"/>
            <a:chOff x="404586" y="4197150"/>
            <a:chExt cx="8449582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FD48607-92AE-C0A7-CB45-C076DDA8D30F}"/>
                </a:ext>
              </a:extLst>
            </p:cNvPr>
            <p:cNvSpPr txBox="1"/>
            <p:nvPr/>
          </p:nvSpPr>
          <p:spPr>
            <a:xfrm>
              <a:off x="404586" y="4197150"/>
              <a:ext cx="8449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        </a:t>
              </a:r>
              <a:r>
                <a:rPr lang="en-US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Orientation: </a:t>
              </a:r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পেইজের (Document) Layout কে বুঝায়। যেমনঃ লম্বালম্বি, আড়াআড়ি ইত্যাদি। </a:t>
              </a: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7A6292A3-2259-2BFF-B308-E129B1EEB9F1}"/>
                </a:ext>
              </a:extLst>
            </p:cNvPr>
            <p:cNvSpPr/>
            <p:nvPr/>
          </p:nvSpPr>
          <p:spPr>
            <a:xfrm>
              <a:off x="507320" y="4220057"/>
              <a:ext cx="416606" cy="266700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9BD62B-2E7D-974C-325B-2FDCD3285188}"/>
              </a:ext>
            </a:extLst>
          </p:cNvPr>
          <p:cNvGrpSpPr/>
          <p:nvPr/>
        </p:nvGrpSpPr>
        <p:grpSpPr>
          <a:xfrm>
            <a:off x="676949" y="2055530"/>
            <a:ext cx="10418399" cy="369332"/>
            <a:chOff x="404586" y="4187723"/>
            <a:chExt cx="8449582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0A6FDDC-A3C2-92BE-776C-30EA5153C22D}"/>
                </a:ext>
              </a:extLst>
            </p:cNvPr>
            <p:cNvSpPr txBox="1"/>
            <p:nvPr/>
          </p:nvSpPr>
          <p:spPr>
            <a:xfrm>
              <a:off x="404586" y="4187723"/>
              <a:ext cx="8449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        Size: </a:t>
              </a:r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পেইজের (Document) Size কে বুঝায়।  যেমনঃ A4 size, A5 Size, Letter, Legal ইত্যাদি। 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FB05517C-F2C7-BD7C-F8E2-D1AC210355D7}"/>
                </a:ext>
              </a:extLst>
            </p:cNvPr>
            <p:cNvSpPr/>
            <p:nvPr/>
          </p:nvSpPr>
          <p:spPr>
            <a:xfrm>
              <a:off x="507320" y="4220057"/>
              <a:ext cx="416606" cy="266700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9DF8B6A-8551-27F2-8E6D-27265601413D}"/>
              </a:ext>
            </a:extLst>
          </p:cNvPr>
          <p:cNvGrpSpPr/>
          <p:nvPr/>
        </p:nvGrpSpPr>
        <p:grpSpPr>
          <a:xfrm>
            <a:off x="676949" y="2617586"/>
            <a:ext cx="10418399" cy="369332"/>
            <a:chOff x="404586" y="4197150"/>
            <a:chExt cx="8449582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D36781F-BA3D-DF31-C7DC-542DBF4861E8}"/>
                </a:ext>
              </a:extLst>
            </p:cNvPr>
            <p:cNvSpPr txBox="1"/>
            <p:nvPr/>
          </p:nvSpPr>
          <p:spPr>
            <a:xfrm>
              <a:off x="404586" y="4197150"/>
              <a:ext cx="8449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        Column: </a:t>
              </a:r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পেইজকে (Document) কতভাগে ভাগ করাকে বুঝায়।  যেমনঃ ২ ভাগ, ৩ ভাগ ইত্যাদি। </a:t>
              </a:r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ED123FE7-F09E-B10D-B189-2D41D0BF837F}"/>
                </a:ext>
              </a:extLst>
            </p:cNvPr>
            <p:cNvSpPr/>
            <p:nvPr/>
          </p:nvSpPr>
          <p:spPr>
            <a:xfrm>
              <a:off x="507320" y="4220057"/>
              <a:ext cx="416606" cy="266700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B66377BB-41DB-1296-59F3-93F21B511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756" y="3273646"/>
            <a:ext cx="4782136" cy="336422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AA177D1-9E65-F760-927B-2EE9C08AFE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0686" y="3253874"/>
            <a:ext cx="4804662" cy="3384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1710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4608">
        <p:fade/>
      </p:transition>
    </mc:Choice>
    <mc:Fallback xmlns="">
      <p:transition advTm="3460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6A2C3B-4551-C49C-D297-DA6006E60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060" y="131677"/>
            <a:ext cx="1167040" cy="1167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B156A9-E92C-630A-562F-649239C238F3}"/>
              </a:ext>
            </a:extLst>
          </p:cNvPr>
          <p:cNvSpPr txBox="1"/>
          <p:nvPr/>
        </p:nvSpPr>
        <p:spPr>
          <a:xfrm>
            <a:off x="328386" y="392031"/>
            <a:ext cx="2282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Touch Typing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D48607-92AE-C0A7-CB45-C076DDA8D30F}"/>
              </a:ext>
            </a:extLst>
          </p:cNvPr>
          <p:cNvSpPr txBox="1"/>
          <p:nvPr/>
        </p:nvSpPr>
        <p:spPr>
          <a:xfrm>
            <a:off x="1101181" y="2630967"/>
            <a:ext cx="10418399" cy="88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JetBrains Mono ExtraLight" panose="02000009000000000000" pitchFamily="49" charset="0"/>
                <a:cs typeface="JetBrains Mono ExtraLight" panose="02000009000000000000" pitchFamily="49" charset="0"/>
              </a:rPr>
              <a:t>typingtest.com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JetBrains Mono ExtraLight" panose="02000009000000000000" pitchFamily="49" charset="0"/>
                <a:cs typeface="JetBrains Mono ExtraLight" panose="02000009000000000000" pitchFamily="49" charset="0"/>
              </a:rPr>
              <a:t>monkeytype.com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29B46B-6B56-6A68-B3CB-85F99B5F670E}"/>
              </a:ext>
            </a:extLst>
          </p:cNvPr>
          <p:cNvSpPr txBox="1"/>
          <p:nvPr/>
        </p:nvSpPr>
        <p:spPr>
          <a:xfrm>
            <a:off x="2195916" y="1631497"/>
            <a:ext cx="8228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quick brown fox jumps over the lazy dogs.</a:t>
            </a:r>
          </a:p>
        </p:txBody>
      </p:sp>
    </p:spTree>
    <p:extLst>
      <p:ext uri="{BB962C8B-B14F-4D97-AF65-F5344CB8AC3E}">
        <p14:creationId xmlns:p14="http://schemas.microsoft.com/office/powerpoint/2010/main" val="364030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4608">
        <p:fade/>
      </p:transition>
    </mc:Choice>
    <mc:Fallback xmlns="">
      <p:transition advTm="3460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6A2C3B-4551-C49C-D297-DA6006E60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060" y="131677"/>
            <a:ext cx="1167040" cy="1167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B156A9-E92C-630A-562F-649239C238F3}"/>
              </a:ext>
            </a:extLst>
          </p:cNvPr>
          <p:cNvSpPr txBox="1"/>
          <p:nvPr/>
        </p:nvSpPr>
        <p:spPr>
          <a:xfrm>
            <a:off x="328386" y="392031"/>
            <a:ext cx="3934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Custom Font Installation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84006C-1EA7-869A-981A-6992042F8D35}"/>
              </a:ext>
            </a:extLst>
          </p:cNvPr>
          <p:cNvSpPr txBox="1"/>
          <p:nvPr/>
        </p:nvSpPr>
        <p:spPr>
          <a:xfrm>
            <a:off x="886800" y="1459392"/>
            <a:ext cx="10418399" cy="171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প্রথমে যে Font টি Install করতে চাই সেই Font এর TTF File প্রয়োজন। সেটি ইন্টারনেট হতে ডাউনলোড করতে হবে।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TTF ফাইল এর উপরে Right Click করে 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Install for all users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অপশনটিতে Click করতে হবে।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Cofirmation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চাইলে Yes  দিতে হবে।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Installation হয়েছে কিনা যাচাই করতে Control panel এ গিয়ে fonts অপশন এ check করতে হবে। </a:t>
            </a:r>
          </a:p>
        </p:txBody>
      </p:sp>
    </p:spTree>
    <p:extLst>
      <p:ext uri="{BB962C8B-B14F-4D97-AF65-F5344CB8AC3E}">
        <p14:creationId xmlns:p14="http://schemas.microsoft.com/office/powerpoint/2010/main" val="86049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4608">
        <p:fade/>
      </p:transition>
    </mc:Choice>
    <mc:Fallback xmlns="">
      <p:transition advTm="3460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6A2C3B-4551-C49C-D297-DA6006E60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060" y="131677"/>
            <a:ext cx="1167040" cy="1167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B156A9-E92C-630A-562F-649239C238F3}"/>
              </a:ext>
            </a:extLst>
          </p:cNvPr>
          <p:cNvSpPr txBox="1"/>
          <p:nvPr/>
        </p:nvSpPr>
        <p:spPr>
          <a:xfrm>
            <a:off x="328386" y="392031"/>
            <a:ext cx="3663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Bangla Typing Technic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F926D46-9E86-B29C-7227-B078EDC06230}"/>
              </a:ext>
            </a:extLst>
          </p:cNvPr>
          <p:cNvGrpSpPr/>
          <p:nvPr/>
        </p:nvGrpSpPr>
        <p:grpSpPr>
          <a:xfrm>
            <a:off x="762975" y="1298717"/>
            <a:ext cx="10418399" cy="473206"/>
            <a:chOff x="762975" y="1298717"/>
            <a:chExt cx="10418399" cy="47320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A84006C-1EA7-869A-981A-6992042F8D35}"/>
                </a:ext>
              </a:extLst>
            </p:cNvPr>
            <p:cNvSpPr txBox="1"/>
            <p:nvPr/>
          </p:nvSpPr>
          <p:spPr>
            <a:xfrm>
              <a:off x="762975" y="1298717"/>
              <a:ext cx="10418399" cy="473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       বাংলা Typing এর জন্য প্রয়োজন একটি বাংলা কি-বোর্ড Software যা বাংলা লিখতে সহায়তা করে।  যেমনঃ বিজয়, অভ্র</a:t>
              </a:r>
            </a:p>
          </p:txBody>
        </p:sp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CC1CD04B-5E88-A9EE-FCAC-76A46797413A}"/>
                </a:ext>
              </a:extLst>
            </p:cNvPr>
            <p:cNvSpPr/>
            <p:nvPr/>
          </p:nvSpPr>
          <p:spPr>
            <a:xfrm>
              <a:off x="832196" y="1411495"/>
              <a:ext cx="513678" cy="266700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9501619-2E18-0060-2B06-155BDE81A393}"/>
              </a:ext>
            </a:extLst>
          </p:cNvPr>
          <p:cNvSpPr txBox="1"/>
          <p:nvPr/>
        </p:nvSpPr>
        <p:spPr>
          <a:xfrm>
            <a:off x="3989493" y="2155389"/>
            <a:ext cx="4213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বিজয় সফটওয়্যার দিয়ে বাংলা লেখার নিয়মঃ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2545B1-3C25-12D2-9ED1-EEF3A25DB5E3}"/>
              </a:ext>
            </a:extLst>
          </p:cNvPr>
          <p:cNvSpPr txBox="1"/>
          <p:nvPr/>
        </p:nvSpPr>
        <p:spPr>
          <a:xfrm>
            <a:off x="744122" y="2854140"/>
            <a:ext cx="10418399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বিজয় সফটওয়্যার দিয়ে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বাংলা Typing এর জন্য প্রথমে বিজয় সফটওয়্যারটি Open করতে হবে।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সফটওয়্যারটি Background এ চালু রেখে Microsoft Word এ নির্দিষ্ট Font Select করতে হবে। যেমনঃ </a:t>
            </a:r>
            <a:r>
              <a:rPr lang="en-US"/>
              <a:t>Suttony MJ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অতঃপর বিজয় Software কে 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Classic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Mode এ নিয়ে বাংলা লেখা শুরু করা যাবে। 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94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4608">
        <p:fade/>
      </p:transition>
    </mc:Choice>
    <mc:Fallback xmlns="">
      <p:transition advTm="3460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6A2C3B-4551-C49C-D297-DA6006E60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060" y="131677"/>
            <a:ext cx="1167040" cy="1167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B156A9-E92C-630A-562F-649239C238F3}"/>
              </a:ext>
            </a:extLst>
          </p:cNvPr>
          <p:cNvSpPr txBox="1"/>
          <p:nvPr/>
        </p:nvSpPr>
        <p:spPr>
          <a:xfrm>
            <a:off x="328386" y="392031"/>
            <a:ext cx="460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Microsoft Word Final Project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F926D46-9E86-B29C-7227-B078EDC06230}"/>
              </a:ext>
            </a:extLst>
          </p:cNvPr>
          <p:cNvGrpSpPr/>
          <p:nvPr/>
        </p:nvGrpSpPr>
        <p:grpSpPr>
          <a:xfrm>
            <a:off x="762975" y="1298717"/>
            <a:ext cx="10418399" cy="473206"/>
            <a:chOff x="762975" y="1298717"/>
            <a:chExt cx="10418399" cy="47320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A84006C-1EA7-869A-981A-6992042F8D35}"/>
                </a:ext>
              </a:extLst>
            </p:cNvPr>
            <p:cNvSpPr txBox="1"/>
            <p:nvPr/>
          </p:nvSpPr>
          <p:spPr>
            <a:xfrm>
              <a:off x="762975" y="1298717"/>
              <a:ext cx="10418399" cy="473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       আমরা এখন </a:t>
              </a:r>
              <a:r>
                <a:rPr lang="en-US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CV</a:t>
              </a:r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 তৈরি করব যাতে </a:t>
              </a:r>
              <a:r>
                <a:rPr lang="en-US"/>
                <a:t>Table, Shapes, Pictures, Layout, Design and Print Process ইত্যাদি থাকবে।</a:t>
              </a:r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 </a:t>
              </a:r>
            </a:p>
          </p:txBody>
        </p:sp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CC1CD04B-5E88-A9EE-FCAC-76A46797413A}"/>
                </a:ext>
              </a:extLst>
            </p:cNvPr>
            <p:cNvSpPr/>
            <p:nvPr/>
          </p:nvSpPr>
          <p:spPr>
            <a:xfrm>
              <a:off x="832196" y="1411495"/>
              <a:ext cx="513678" cy="266700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747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4608">
        <p:fade/>
      </p:transition>
    </mc:Choice>
    <mc:Fallback xmlns="">
      <p:transition advTm="3460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6A2C3B-4551-C49C-D297-DA6006E60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060" y="131677"/>
            <a:ext cx="1167040" cy="1167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B156A9-E92C-630A-562F-649239C238F3}"/>
              </a:ext>
            </a:extLst>
          </p:cNvPr>
          <p:cNvSpPr txBox="1"/>
          <p:nvPr/>
        </p:nvSpPr>
        <p:spPr>
          <a:xfrm>
            <a:off x="328386" y="392031"/>
            <a:ext cx="4272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ওয়েবসাইট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এবং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ওয়েবপেজ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কী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0EAAE6-813B-FF83-1F43-C0AD692F99B1}"/>
              </a:ext>
            </a:extLst>
          </p:cNvPr>
          <p:cNvSpPr txBox="1"/>
          <p:nvPr/>
        </p:nvSpPr>
        <p:spPr>
          <a:xfrm>
            <a:off x="328386" y="1298716"/>
            <a:ext cx="11469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ওয়েবসাইট</a:t>
            </a:r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: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যন্ত্রাংশ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(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ডিভাইস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)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গুলোকে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বুঝায়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যা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স্পর্শ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করা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যায়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।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যেমনঃ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মনিটর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মাউস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কি-বোর্ড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ইত্যাদি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।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9E074E0-8936-2E37-6AD1-6CA659D75428}"/>
              </a:ext>
            </a:extLst>
          </p:cNvPr>
          <p:cNvGrpSpPr/>
          <p:nvPr/>
        </p:nvGrpSpPr>
        <p:grpSpPr>
          <a:xfrm>
            <a:off x="2500086" y="1844396"/>
            <a:ext cx="7164614" cy="400110"/>
            <a:chOff x="2481036" y="2187296"/>
            <a:chExt cx="7164614" cy="400110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2B2BA0EC-D635-8D11-086B-963AC234FB57}"/>
                </a:ext>
              </a:extLst>
            </p:cNvPr>
            <p:cNvSpPr/>
            <p:nvPr/>
          </p:nvSpPr>
          <p:spPr>
            <a:xfrm>
              <a:off x="4686960" y="2221083"/>
              <a:ext cx="457200" cy="279400"/>
            </a:xfrm>
            <a:prstGeom prst="rightArrow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7FC993-4963-1895-FE00-E988234D53DA}"/>
                </a:ext>
              </a:extLst>
            </p:cNvPr>
            <p:cNvSpPr txBox="1"/>
            <p:nvPr/>
          </p:nvSpPr>
          <p:spPr>
            <a:xfrm>
              <a:off x="2481036" y="2187296"/>
              <a:ext cx="716461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হার্ডওয়্যার দুই প্রকার :         ১. ইনপুট ডিভাইস  ২. আউটপুট ডিভাইস  </a:t>
              </a:r>
              <a:endParaRPr lang="en-US" sz="200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1D84CF9-8E56-0AA2-6C8C-F59870FFD7BA}"/>
              </a:ext>
            </a:extLst>
          </p:cNvPr>
          <p:cNvSpPr txBox="1"/>
          <p:nvPr/>
        </p:nvSpPr>
        <p:spPr>
          <a:xfrm>
            <a:off x="404586" y="2489341"/>
            <a:ext cx="11469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ইনপুট ডিভাইস :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যেমনঃ মাউস, কি-বোর্ড, স্ক্যানার, মাইক্রোফোন, বারকোড রিডার, ক্যামেরা </a:t>
            </a:r>
            <a:r>
              <a:rPr lang="en-US" sz="2000" err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ইত্যাদি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।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2C4FD2-C695-75A3-2844-0B5FC6F98CD0}"/>
              </a:ext>
            </a:extLst>
          </p:cNvPr>
          <p:cNvSpPr txBox="1"/>
          <p:nvPr/>
        </p:nvSpPr>
        <p:spPr>
          <a:xfrm>
            <a:off x="408668" y="3006525"/>
            <a:ext cx="8449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আউটপুট ডিভাইস :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যেমনঃ </a:t>
            </a:r>
            <a:r>
              <a:rPr lang="en-US" sz="2000" err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মনিটর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, স্পিকার, প্রিন্টার ইত্যাদি।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7AD175-D84F-1A79-B2C2-6D4C4ABD7B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65" r="10821" b="9220"/>
          <a:stretch/>
        </p:blipFill>
        <p:spPr>
          <a:xfrm>
            <a:off x="9578974" y="2951344"/>
            <a:ext cx="2508023" cy="385118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EB6444F-E0A3-2F1D-1748-C612E34AFA42}"/>
              </a:ext>
            </a:extLst>
          </p:cNvPr>
          <p:cNvSpPr txBox="1"/>
          <p:nvPr/>
        </p:nvSpPr>
        <p:spPr>
          <a:xfrm>
            <a:off x="404586" y="3679966"/>
            <a:ext cx="8449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কিভাবে আমরা আমাদের কম্পিউটারের ডিভাইসগুলো চেক করতে পারিঃ 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71D3FCF-85EE-ABE1-7056-4F51230A4D76}"/>
              </a:ext>
            </a:extLst>
          </p:cNvPr>
          <p:cNvGrpSpPr/>
          <p:nvPr/>
        </p:nvGrpSpPr>
        <p:grpSpPr>
          <a:xfrm>
            <a:off x="404586" y="4197150"/>
            <a:ext cx="8449582" cy="400110"/>
            <a:chOff x="404586" y="4197150"/>
            <a:chExt cx="8449582" cy="40011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6AF2333-E3C9-F295-7B4E-FE05A3B25413}"/>
                </a:ext>
              </a:extLst>
            </p:cNvPr>
            <p:cNvSpPr txBox="1"/>
            <p:nvPr/>
          </p:nvSpPr>
          <p:spPr>
            <a:xfrm>
              <a:off x="404586" y="4197150"/>
              <a:ext cx="84495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      কম্পিউটারে (</a:t>
              </a:r>
              <a:r>
                <a:rPr lang="en-US" sz="20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Device Manager</a:t>
              </a:r>
              <a:r>
                <a:rPr 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) অ্যাপ টি open করে দেখা যায়।</a:t>
              </a:r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67422486-D4BC-0E5B-DD12-2274755B5189}"/>
                </a:ext>
              </a:extLst>
            </p:cNvPr>
            <p:cNvSpPr/>
            <p:nvPr/>
          </p:nvSpPr>
          <p:spPr>
            <a:xfrm>
              <a:off x="507320" y="4220057"/>
              <a:ext cx="416606" cy="266700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288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17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5B8E-D639-B65B-9927-DCDF488C3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59876"/>
            <a:ext cx="12191999" cy="3114804"/>
          </a:xfrm>
        </p:spPr>
        <p:txBody>
          <a:bodyPr>
            <a:noAutofit/>
          </a:bodyPr>
          <a:lstStyle/>
          <a:p>
            <a:r>
              <a:rPr lang="en-US" sz="96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ea typeface="Yu Gothic Light" panose="020B0300000000000000" pitchFamily="34" charset="-128"/>
                <a:cs typeface="Kalpurush" panose="02000600000000000000" pitchFamily="2" charset="0"/>
              </a:rPr>
              <a:t>মাইক্রোসফট পাওয়ারপয়েন্ট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33952A-1F63-8722-09FF-BA1984FA1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1138"/>
            <a:ext cx="9144000" cy="793750"/>
          </a:xfrm>
        </p:spPr>
        <p:txBody>
          <a:bodyPr>
            <a:normAutofit lnSpcReduction="10000"/>
          </a:bodyPr>
          <a:lstStyle/>
          <a:p>
            <a:r>
              <a:rPr lang="en-US" sz="5400" b="1" err="1">
                <a:solidFill>
                  <a:schemeClr val="bg2">
                    <a:lumMod val="25000"/>
                  </a:schemeClr>
                </a:solidFill>
                <a:latin typeface="Siyam Rupali ANSI" panose="02000000000000000000" pitchFamily="2" charset="0"/>
                <a:cs typeface="Kalpurush" panose="02000600000000000000" pitchFamily="2" charset="0"/>
              </a:rPr>
              <a:t>বর্ণমালা</a:t>
            </a:r>
            <a:r>
              <a:rPr lang="en-US" sz="5400" b="1">
                <a:solidFill>
                  <a:schemeClr val="bg2">
                    <a:lumMod val="25000"/>
                  </a:schemeClr>
                </a:solidFill>
                <a:latin typeface="Siyam Rupali ANSI" panose="02000000000000000000" pitchFamily="2" charset="0"/>
                <a:cs typeface="Kalpurush" panose="02000600000000000000" pitchFamily="2" charset="0"/>
              </a:rPr>
              <a:t> </a:t>
            </a:r>
            <a:r>
              <a:rPr lang="en-US" sz="5400" b="1" err="1">
                <a:solidFill>
                  <a:schemeClr val="bg2">
                    <a:lumMod val="25000"/>
                  </a:schemeClr>
                </a:solidFill>
                <a:latin typeface="Siyam Rupali ANSI" panose="02000000000000000000" pitchFamily="2" charset="0"/>
                <a:cs typeface="Kalpurush" panose="02000600000000000000" pitchFamily="2" charset="0"/>
              </a:rPr>
              <a:t>আইটি</a:t>
            </a:r>
            <a:r>
              <a:rPr lang="en-US" sz="5400" b="1">
                <a:solidFill>
                  <a:schemeClr val="bg2">
                    <a:lumMod val="25000"/>
                  </a:schemeClr>
                </a:solidFill>
                <a:latin typeface="Siyam Rupali ANSI" panose="02000000000000000000" pitchFamily="2" charset="0"/>
                <a:cs typeface="Kalpurush" panose="02000600000000000000" pitchFamily="2" charset="0"/>
              </a:rPr>
              <a:t> </a:t>
            </a:r>
            <a:r>
              <a:rPr lang="en-US" sz="5400" b="1" err="1">
                <a:solidFill>
                  <a:schemeClr val="bg2">
                    <a:lumMod val="25000"/>
                  </a:schemeClr>
                </a:solidFill>
                <a:latin typeface="Siyam Rupali ANSI" panose="02000000000000000000" pitchFamily="2" charset="0"/>
                <a:cs typeface="Kalpurush" panose="02000600000000000000" pitchFamily="2" charset="0"/>
              </a:rPr>
              <a:t>ফার্ম</a:t>
            </a:r>
            <a:endParaRPr lang="en-US" sz="5400" b="1">
              <a:solidFill>
                <a:schemeClr val="bg2">
                  <a:lumMod val="25000"/>
                </a:schemeClr>
              </a:solidFill>
              <a:latin typeface="Siyam Rupali ANSI" panose="02000000000000000000" pitchFamily="2" charset="0"/>
              <a:cs typeface="Kalpurush" panose="020006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BAAEA6-ECCD-9723-C8C8-294E33E6A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060" y="131677"/>
            <a:ext cx="1167040" cy="116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0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6A2C3B-4551-C49C-D297-DA6006E60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060" y="131677"/>
            <a:ext cx="1167040" cy="1167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B156A9-E92C-630A-562F-649239C238F3}"/>
              </a:ext>
            </a:extLst>
          </p:cNvPr>
          <p:cNvSpPr txBox="1"/>
          <p:nvPr/>
        </p:nvSpPr>
        <p:spPr>
          <a:xfrm>
            <a:off x="328386" y="392031"/>
            <a:ext cx="4929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ea typeface="Yu Gothic Light" panose="020B0300000000000000" pitchFamily="34" charset="-128"/>
                <a:cs typeface="Kalpurush" panose="02000600000000000000" pitchFamily="2" charset="0"/>
              </a:rPr>
              <a:t>মাইক্রোসফট পাওয়ারপয়েন্ট পরিচিতি </a:t>
            </a:r>
            <a:endParaRPr lang="en-US" sz="700" b="1">
              <a:solidFill>
                <a:schemeClr val="tx1">
                  <a:lumMod val="85000"/>
                  <a:lumOff val="1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0CD698-CA75-86AA-F184-8E4740A5A84A}"/>
              </a:ext>
            </a:extLst>
          </p:cNvPr>
          <p:cNvSpPr txBox="1"/>
          <p:nvPr/>
        </p:nvSpPr>
        <p:spPr>
          <a:xfrm>
            <a:off x="622169" y="1147888"/>
            <a:ext cx="10586301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ea typeface="Yu Gothic Light" panose="020B0300000000000000" pitchFamily="34" charset="-128"/>
                <a:cs typeface="Kalpurush" panose="02000600000000000000" pitchFamily="2" charset="0"/>
              </a:rPr>
              <a:t>মাইক্রোসফট পাওয়ারপয়েন্ট</a:t>
            </a:r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ea typeface="Yu Gothic Light" panose="020B0300000000000000" pitchFamily="34" charset="-128"/>
                <a:cs typeface="Kalpurush" panose="02000600000000000000" pitchFamily="2" charset="0"/>
              </a:rPr>
              <a:t>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ea typeface="Yu Gothic Light" panose="020B0300000000000000" pitchFamily="34" charset="-128"/>
                <a:cs typeface="Kalpurush" panose="02000600000000000000" pitchFamily="2" charset="0"/>
              </a:rPr>
              <a:t>: অফিশ্যাল এবং শিক্ষাক্ষেত্রে প্রেজেন্টেশন তৈরির কাজে এটি ব্যবহৃত হয়। 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46FBFA-4E45-5966-EA51-5FA53F32A67F}"/>
              </a:ext>
            </a:extLst>
          </p:cNvPr>
          <p:cNvSpPr txBox="1"/>
          <p:nvPr/>
        </p:nvSpPr>
        <p:spPr>
          <a:xfrm>
            <a:off x="1742704" y="1969590"/>
            <a:ext cx="8702196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u="sng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আমরা কেন </a:t>
            </a:r>
            <a:r>
              <a:rPr lang="en-US" sz="2800" b="1" u="sng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ea typeface="Yu Gothic Light" panose="020B0300000000000000" pitchFamily="34" charset="-128"/>
                <a:cs typeface="Kalpurush" panose="02000600000000000000" pitchFamily="2" charset="0"/>
              </a:rPr>
              <a:t>মাইক্রোসফট পাওয়ারপয়েন্ট ব্যবহার করব?</a:t>
            </a:r>
            <a:endParaRPr lang="en-US" sz="2800" b="1" u="sng">
              <a:solidFill>
                <a:schemeClr val="tx1">
                  <a:lumMod val="85000"/>
                  <a:lumOff val="1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A579E5-CDCE-84BD-CE8C-851BCB373825}"/>
              </a:ext>
            </a:extLst>
          </p:cNvPr>
          <p:cNvSpPr txBox="1"/>
          <p:nvPr/>
        </p:nvSpPr>
        <p:spPr>
          <a:xfrm>
            <a:off x="622169" y="3110845"/>
            <a:ext cx="10878532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>
                <a:latin typeface="Kalpurush" panose="02000600000000000000" pitchFamily="2" charset="0"/>
                <a:cs typeface="Kalpurush" panose="02000600000000000000" pitchFamily="2" charset="0"/>
              </a:rPr>
              <a:t>অফিশ্যাল যেকোনো প্রস্তাব বা আইডিয়া উপস্থাপনের একটি বিশেষ মাধ্যম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ea typeface="Yu Gothic Light" panose="020B0300000000000000" pitchFamily="34" charset="-128"/>
                <a:cs typeface="Kalpurush" panose="02000600000000000000" pitchFamily="2" charset="0"/>
              </a:rPr>
              <a:t>প্রেজেন্টেশন স্লাইড।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ea typeface="Yu Gothic Light" panose="020B0300000000000000" pitchFamily="34" charset="-128"/>
                <a:cs typeface="Kalpurush" panose="02000600000000000000" pitchFamily="2" charset="0"/>
              </a:rPr>
              <a:t>এটির মাধ্যমে অনেক গুরুত্বপূর্ণ তথ্যকে অ্যানিমেশনের মাধ্যমে তুলে ধরা যায়।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ea typeface="Yu Gothic Light" panose="020B0300000000000000" pitchFamily="34" charset="-128"/>
                <a:cs typeface="Kalpurush" panose="02000600000000000000" pitchFamily="2" charset="0"/>
              </a:rPr>
              <a:t>বিশেষ করে মিটিং এর ক্ষেত্রে প্রেজেন্টেশন স্লাইড দ্রুত তৈরির জন্য এটি বেশি জনপ্রিয়।</a:t>
            </a:r>
            <a:endParaRPr lang="en-US" sz="2000"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69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6A2C3B-4551-C49C-D297-DA6006E60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060" y="131677"/>
            <a:ext cx="1167040" cy="1167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B156A9-E92C-630A-562F-649239C238F3}"/>
              </a:ext>
            </a:extLst>
          </p:cNvPr>
          <p:cNvSpPr txBox="1"/>
          <p:nvPr/>
        </p:nvSpPr>
        <p:spPr>
          <a:xfrm>
            <a:off x="328386" y="392031"/>
            <a:ext cx="1824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Home রিবন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0B734A3-C485-5DFA-0A14-2FE1A6308C91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64789" y1="26250" x2="64789" y2="26250"/>
                        <a14:foregroundMark x1="64789" y1="56250" x2="64789" y2="56250"/>
                        <a14:foregroundMark x1="9859" y1="65000" x2="9859" y2="65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74426" y="1870883"/>
            <a:ext cx="401366" cy="45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9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6A2C3B-4551-C49C-D297-DA6006E60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060" y="131677"/>
            <a:ext cx="1167040" cy="1167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B156A9-E92C-630A-562F-649239C238F3}"/>
              </a:ext>
            </a:extLst>
          </p:cNvPr>
          <p:cNvSpPr txBox="1"/>
          <p:nvPr/>
        </p:nvSpPr>
        <p:spPr>
          <a:xfrm>
            <a:off x="328386" y="392031"/>
            <a:ext cx="5509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Microsoft Powerpoint Final Project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F926D46-9E86-B29C-7227-B078EDC06230}"/>
              </a:ext>
            </a:extLst>
          </p:cNvPr>
          <p:cNvGrpSpPr/>
          <p:nvPr/>
        </p:nvGrpSpPr>
        <p:grpSpPr>
          <a:xfrm>
            <a:off x="650449" y="1431806"/>
            <a:ext cx="10700607" cy="523220"/>
            <a:chOff x="698727" y="1233842"/>
            <a:chExt cx="10418399" cy="88870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A84006C-1EA7-869A-981A-6992042F8D35}"/>
                </a:ext>
              </a:extLst>
            </p:cNvPr>
            <p:cNvSpPr txBox="1"/>
            <p:nvPr/>
          </p:nvSpPr>
          <p:spPr>
            <a:xfrm>
              <a:off x="698727" y="1233842"/>
              <a:ext cx="10418399" cy="888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       আমরা এখন </a:t>
              </a:r>
              <a:r>
                <a:rPr lang="en-US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Presentation</a:t>
              </a:r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 তৈরি করব যাতে </a:t>
              </a:r>
              <a:r>
                <a:rPr lang="en-US"/>
                <a:t>Media, Shape, Theme, Motion &amp; Animation, Transition,ইত্যাদি থাকবে।</a:t>
              </a:r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 </a:t>
              </a:r>
            </a:p>
          </p:txBody>
        </p:sp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CC1CD04B-5E88-A9EE-FCAC-76A46797413A}"/>
                </a:ext>
              </a:extLst>
            </p:cNvPr>
            <p:cNvSpPr/>
            <p:nvPr/>
          </p:nvSpPr>
          <p:spPr>
            <a:xfrm>
              <a:off x="698727" y="1429868"/>
              <a:ext cx="513678" cy="496654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224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4608">
        <p:fade/>
      </p:transition>
    </mc:Choice>
    <mc:Fallback xmlns="">
      <p:transition advTm="3460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5B8E-D639-B65B-9927-DCDF488C3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089" y="1611086"/>
            <a:ext cx="11170103" cy="2163594"/>
          </a:xfrm>
        </p:spPr>
        <p:txBody>
          <a:bodyPr>
            <a:noAutofit/>
          </a:bodyPr>
          <a:lstStyle/>
          <a:p>
            <a:r>
              <a:rPr lang="en-US" sz="115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ea typeface="Yu Gothic Light" panose="020B0300000000000000" pitchFamily="34" charset="-128"/>
                <a:cs typeface="Kalpurush" panose="02000600000000000000" pitchFamily="2" charset="0"/>
              </a:rPr>
              <a:t>মাইক্রোসফট এক্সেল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33952A-1F63-8722-09FF-BA1984FA1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1138"/>
            <a:ext cx="9144000" cy="793750"/>
          </a:xfrm>
        </p:spPr>
        <p:txBody>
          <a:bodyPr>
            <a:normAutofit lnSpcReduction="10000"/>
          </a:bodyPr>
          <a:lstStyle/>
          <a:p>
            <a:r>
              <a:rPr lang="en-US" sz="5400" b="1" err="1">
                <a:solidFill>
                  <a:schemeClr val="bg2">
                    <a:lumMod val="25000"/>
                  </a:schemeClr>
                </a:solidFill>
                <a:latin typeface="Siyam Rupali ANSI" panose="02000000000000000000" pitchFamily="2" charset="0"/>
                <a:cs typeface="Kalpurush" panose="02000600000000000000" pitchFamily="2" charset="0"/>
              </a:rPr>
              <a:t>বর্ণমালা</a:t>
            </a:r>
            <a:r>
              <a:rPr lang="en-US" sz="5400" b="1">
                <a:solidFill>
                  <a:schemeClr val="bg2">
                    <a:lumMod val="25000"/>
                  </a:schemeClr>
                </a:solidFill>
                <a:latin typeface="Siyam Rupali ANSI" panose="02000000000000000000" pitchFamily="2" charset="0"/>
                <a:cs typeface="Kalpurush" panose="02000600000000000000" pitchFamily="2" charset="0"/>
              </a:rPr>
              <a:t> </a:t>
            </a:r>
            <a:r>
              <a:rPr lang="en-US" sz="5400" b="1" err="1">
                <a:solidFill>
                  <a:schemeClr val="bg2">
                    <a:lumMod val="25000"/>
                  </a:schemeClr>
                </a:solidFill>
                <a:latin typeface="Siyam Rupali ANSI" panose="02000000000000000000" pitchFamily="2" charset="0"/>
                <a:cs typeface="Kalpurush" panose="02000600000000000000" pitchFamily="2" charset="0"/>
              </a:rPr>
              <a:t>আইটি</a:t>
            </a:r>
            <a:r>
              <a:rPr lang="en-US" sz="5400" b="1">
                <a:solidFill>
                  <a:schemeClr val="bg2">
                    <a:lumMod val="25000"/>
                  </a:schemeClr>
                </a:solidFill>
                <a:latin typeface="Siyam Rupali ANSI" panose="02000000000000000000" pitchFamily="2" charset="0"/>
                <a:cs typeface="Kalpurush" panose="02000600000000000000" pitchFamily="2" charset="0"/>
              </a:rPr>
              <a:t> </a:t>
            </a:r>
            <a:r>
              <a:rPr lang="en-US" sz="5400" b="1" err="1">
                <a:solidFill>
                  <a:schemeClr val="bg2">
                    <a:lumMod val="25000"/>
                  </a:schemeClr>
                </a:solidFill>
                <a:latin typeface="Siyam Rupali ANSI" panose="02000000000000000000" pitchFamily="2" charset="0"/>
                <a:cs typeface="Kalpurush" panose="02000600000000000000" pitchFamily="2" charset="0"/>
              </a:rPr>
              <a:t>ফার্ম</a:t>
            </a:r>
            <a:endParaRPr lang="en-US" sz="5400" b="1">
              <a:solidFill>
                <a:schemeClr val="bg2">
                  <a:lumMod val="25000"/>
                </a:schemeClr>
              </a:solidFill>
              <a:latin typeface="Siyam Rupali ANSI" panose="02000000000000000000" pitchFamily="2" charset="0"/>
              <a:cs typeface="Kalpurush" panose="020006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BAAEA6-ECCD-9723-C8C8-294E33E6A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060" y="131677"/>
            <a:ext cx="1167040" cy="116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7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6A2C3B-4551-C49C-D297-DA6006E60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060" y="131677"/>
            <a:ext cx="1167040" cy="1167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B156A9-E92C-630A-562F-649239C238F3}"/>
              </a:ext>
            </a:extLst>
          </p:cNvPr>
          <p:cNvSpPr txBox="1"/>
          <p:nvPr/>
        </p:nvSpPr>
        <p:spPr>
          <a:xfrm>
            <a:off x="328386" y="392031"/>
            <a:ext cx="3991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মাউস এবং কি-বোর্ড পরিচিতি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0EAAE6-813B-FF83-1F43-C0AD692F99B1}"/>
              </a:ext>
            </a:extLst>
          </p:cNvPr>
          <p:cNvSpPr txBox="1"/>
          <p:nvPr/>
        </p:nvSpPr>
        <p:spPr>
          <a:xfrm>
            <a:off x="328386" y="1298716"/>
            <a:ext cx="11469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মাউস</a:t>
            </a:r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: এটি একটি ইনপুট ডিভাইস। এর তিনটি বাটন এবং একটি চাকা রয়েছে। 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FE4C8C9-7926-7924-22CF-68F35F57E5B2}"/>
              </a:ext>
            </a:extLst>
          </p:cNvPr>
          <p:cNvGrpSpPr/>
          <p:nvPr/>
        </p:nvGrpSpPr>
        <p:grpSpPr>
          <a:xfrm>
            <a:off x="658096" y="1761771"/>
            <a:ext cx="8449582" cy="369332"/>
            <a:chOff x="404586" y="4197150"/>
            <a:chExt cx="8449582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50AEE14-9923-32DE-4B06-5B22F6C33FFA}"/>
                </a:ext>
              </a:extLst>
            </p:cNvPr>
            <p:cNvSpPr txBox="1"/>
            <p:nvPr/>
          </p:nvSpPr>
          <p:spPr>
            <a:xfrm>
              <a:off x="404586" y="4197150"/>
              <a:ext cx="8449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      কম্পিউটারে উপরে নিচে যাওয়ার জন্য চাকাটি ব্যবহার করা হয়।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458A6912-3ECA-CC98-6B16-E627EA035E97}"/>
                </a:ext>
              </a:extLst>
            </p:cNvPr>
            <p:cNvSpPr/>
            <p:nvPr/>
          </p:nvSpPr>
          <p:spPr>
            <a:xfrm>
              <a:off x="507320" y="4220057"/>
              <a:ext cx="416606" cy="266700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8243EAB-EBAC-662A-7534-5CF5482ED553}"/>
              </a:ext>
            </a:extLst>
          </p:cNvPr>
          <p:cNvGrpSpPr/>
          <p:nvPr/>
        </p:nvGrpSpPr>
        <p:grpSpPr>
          <a:xfrm>
            <a:off x="667149" y="2243358"/>
            <a:ext cx="8449582" cy="369332"/>
            <a:chOff x="404586" y="4197150"/>
            <a:chExt cx="8449582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3F3BD9C-394D-7C05-1450-420555CD365A}"/>
                </a:ext>
              </a:extLst>
            </p:cNvPr>
            <p:cNvSpPr txBox="1"/>
            <p:nvPr/>
          </p:nvSpPr>
          <p:spPr>
            <a:xfrm>
              <a:off x="404586" y="4197150"/>
              <a:ext cx="8449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      কম্পিউটারে কোনো কিছু সিলেক্ট করার জন্য (Left Button) ব্যবহার করা হয়। </a:t>
              </a: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3B053664-33D3-3234-BAD8-BC262821045B}"/>
                </a:ext>
              </a:extLst>
            </p:cNvPr>
            <p:cNvSpPr/>
            <p:nvPr/>
          </p:nvSpPr>
          <p:spPr>
            <a:xfrm>
              <a:off x="507320" y="4220057"/>
              <a:ext cx="407553" cy="266700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727C8CB-AA57-B9DA-DB67-07E878B192EB}"/>
              </a:ext>
            </a:extLst>
          </p:cNvPr>
          <p:cNvGrpSpPr/>
          <p:nvPr/>
        </p:nvGrpSpPr>
        <p:grpSpPr>
          <a:xfrm>
            <a:off x="658096" y="2714139"/>
            <a:ext cx="9173980" cy="369332"/>
            <a:chOff x="404586" y="4197150"/>
            <a:chExt cx="8449582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F4EFC97-7DDB-BCF0-3E92-47196872D98D}"/>
                </a:ext>
              </a:extLst>
            </p:cNvPr>
            <p:cNvSpPr txBox="1"/>
            <p:nvPr/>
          </p:nvSpPr>
          <p:spPr>
            <a:xfrm>
              <a:off x="404586" y="4197150"/>
              <a:ext cx="8449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      কম্পিউটারে Selected কিছুর অতিরিক্ত অপশনের জন্য (Right Button) ব্যবহার করা হয়। </a:t>
              </a:r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8624272F-259F-9001-3F4D-19D933E9EC14}"/>
                </a:ext>
              </a:extLst>
            </p:cNvPr>
            <p:cNvSpPr/>
            <p:nvPr/>
          </p:nvSpPr>
          <p:spPr>
            <a:xfrm>
              <a:off x="507320" y="4220057"/>
              <a:ext cx="375597" cy="266700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2EE0E07-CCC9-D650-2730-467ACA102166}"/>
              </a:ext>
            </a:extLst>
          </p:cNvPr>
          <p:cNvGrpSpPr/>
          <p:nvPr/>
        </p:nvGrpSpPr>
        <p:grpSpPr>
          <a:xfrm>
            <a:off x="667149" y="3197053"/>
            <a:ext cx="8449582" cy="369332"/>
            <a:chOff x="404586" y="4197150"/>
            <a:chExt cx="8449582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CF924F9-E08A-86D8-E0E8-CBE508BAE06C}"/>
                </a:ext>
              </a:extLst>
            </p:cNvPr>
            <p:cNvSpPr txBox="1"/>
            <p:nvPr/>
          </p:nvSpPr>
          <p:spPr>
            <a:xfrm>
              <a:off x="404586" y="4197150"/>
              <a:ext cx="8449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      বিশেষ কিছু কাজের জন্য চাকাতে ক্লিক করা হয় একে (Middle Button) বলে। </a:t>
              </a:r>
            </a:p>
          </p:txBody>
        </p:sp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79CC7622-7D61-E3EE-6465-D83BB7E22FC9}"/>
                </a:ext>
              </a:extLst>
            </p:cNvPr>
            <p:cNvSpPr/>
            <p:nvPr/>
          </p:nvSpPr>
          <p:spPr>
            <a:xfrm>
              <a:off x="507320" y="4220057"/>
              <a:ext cx="407553" cy="266700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3263616-030E-2D88-D09C-C8571032946A}"/>
              </a:ext>
            </a:extLst>
          </p:cNvPr>
          <p:cNvSpPr txBox="1"/>
          <p:nvPr/>
        </p:nvSpPr>
        <p:spPr>
          <a:xfrm>
            <a:off x="328386" y="3753881"/>
            <a:ext cx="11469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কি-বোর্ড</a:t>
            </a:r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: এটি একটি ইনপুট ডিভাইস। এতে অনেক কি (Key) রয়েছে। এগুলোকে প্রধানত ৫টি ভাগে ভাগ করা হয়।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9FD3890-3093-B2E5-B9A6-7468ADA8A064}"/>
              </a:ext>
            </a:extLst>
          </p:cNvPr>
          <p:cNvGrpSpPr/>
          <p:nvPr/>
        </p:nvGrpSpPr>
        <p:grpSpPr>
          <a:xfrm>
            <a:off x="769638" y="4292410"/>
            <a:ext cx="8449582" cy="369332"/>
            <a:chOff x="404586" y="4197150"/>
            <a:chExt cx="8449582" cy="3693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750F5CF-D8E2-DCCC-7BD2-00BB6481AA14}"/>
                </a:ext>
              </a:extLst>
            </p:cNvPr>
            <p:cNvSpPr txBox="1"/>
            <p:nvPr/>
          </p:nvSpPr>
          <p:spPr>
            <a:xfrm>
              <a:off x="404586" y="4197150"/>
              <a:ext cx="8449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      আলফানিউমেরিক: (A-Z) ও (0-9) এবং Special Charater গুলোকে বুঝায়। </a:t>
              </a:r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C128BF3E-1139-EAEC-6C51-4402A36C7149}"/>
                </a:ext>
              </a:extLst>
            </p:cNvPr>
            <p:cNvSpPr/>
            <p:nvPr/>
          </p:nvSpPr>
          <p:spPr>
            <a:xfrm>
              <a:off x="507320" y="4220057"/>
              <a:ext cx="416606" cy="266700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12695FA-A28C-F824-D82A-6A07444DE190}"/>
              </a:ext>
            </a:extLst>
          </p:cNvPr>
          <p:cNvGrpSpPr/>
          <p:nvPr/>
        </p:nvGrpSpPr>
        <p:grpSpPr>
          <a:xfrm>
            <a:off x="769638" y="4779999"/>
            <a:ext cx="8449582" cy="369332"/>
            <a:chOff x="404586" y="4197150"/>
            <a:chExt cx="8449582" cy="3693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707A6FB-6150-A224-B9BE-E018DEB1720B}"/>
                </a:ext>
              </a:extLst>
            </p:cNvPr>
            <p:cNvSpPr txBox="1"/>
            <p:nvPr/>
          </p:nvSpPr>
          <p:spPr>
            <a:xfrm>
              <a:off x="404586" y="4197150"/>
              <a:ext cx="8449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      নিউমেরিক: (0-9) এবং (+ - * / .) গুলোকে বুঝায়।</a:t>
              </a:r>
            </a:p>
          </p:txBody>
        </p: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9EEED743-AE6C-0604-BF1E-B066734A4C4F}"/>
                </a:ext>
              </a:extLst>
            </p:cNvPr>
            <p:cNvSpPr/>
            <p:nvPr/>
          </p:nvSpPr>
          <p:spPr>
            <a:xfrm>
              <a:off x="507320" y="4220057"/>
              <a:ext cx="416606" cy="266700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C5007E0-C995-16DA-A09D-CC1FCA72561D}"/>
              </a:ext>
            </a:extLst>
          </p:cNvPr>
          <p:cNvGrpSpPr/>
          <p:nvPr/>
        </p:nvGrpSpPr>
        <p:grpSpPr>
          <a:xfrm>
            <a:off x="769638" y="5265268"/>
            <a:ext cx="8449582" cy="369332"/>
            <a:chOff x="404586" y="4197150"/>
            <a:chExt cx="8449582" cy="36933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9D12674-E6CD-54E9-50FD-EBB59CF6BCA5}"/>
                </a:ext>
              </a:extLst>
            </p:cNvPr>
            <p:cNvSpPr txBox="1"/>
            <p:nvPr/>
          </p:nvSpPr>
          <p:spPr>
            <a:xfrm>
              <a:off x="404586" y="4197150"/>
              <a:ext cx="8449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      কন্ট্রোল: ctrl, alt, esc, windows, pause, print screen ইত্যাদিকে বুঝানো হয়।</a:t>
              </a:r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152DA06E-4088-FD88-7A19-BDF815191C1B}"/>
                </a:ext>
              </a:extLst>
            </p:cNvPr>
            <p:cNvSpPr/>
            <p:nvPr/>
          </p:nvSpPr>
          <p:spPr>
            <a:xfrm>
              <a:off x="507320" y="4220057"/>
              <a:ext cx="416606" cy="266700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E1701F3-03FE-E9B4-79E6-62DE0ADDE5E3}"/>
              </a:ext>
            </a:extLst>
          </p:cNvPr>
          <p:cNvGrpSpPr/>
          <p:nvPr/>
        </p:nvGrpSpPr>
        <p:grpSpPr>
          <a:xfrm>
            <a:off x="769638" y="5750537"/>
            <a:ext cx="8449582" cy="369332"/>
            <a:chOff x="404586" y="4197150"/>
            <a:chExt cx="8449582" cy="36933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F672B23-8BA5-B5F6-C30B-8FD321BC47DC}"/>
                </a:ext>
              </a:extLst>
            </p:cNvPr>
            <p:cNvSpPr txBox="1"/>
            <p:nvPr/>
          </p:nvSpPr>
          <p:spPr>
            <a:xfrm>
              <a:off x="404586" y="4197150"/>
              <a:ext cx="8449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      অ্যারো: left, right, up, down কি গুলোকে বুঝায়।</a:t>
              </a:r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97EA514D-446F-A940-7A32-93E0962D2DFB}"/>
                </a:ext>
              </a:extLst>
            </p:cNvPr>
            <p:cNvSpPr/>
            <p:nvPr/>
          </p:nvSpPr>
          <p:spPr>
            <a:xfrm>
              <a:off x="507320" y="4220057"/>
              <a:ext cx="416606" cy="266700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5AD0B29-66EA-AE7F-BB5A-41DEB3004CAF}"/>
              </a:ext>
            </a:extLst>
          </p:cNvPr>
          <p:cNvGrpSpPr/>
          <p:nvPr/>
        </p:nvGrpSpPr>
        <p:grpSpPr>
          <a:xfrm>
            <a:off x="769638" y="6208135"/>
            <a:ext cx="8449582" cy="369332"/>
            <a:chOff x="404586" y="4197150"/>
            <a:chExt cx="8449582" cy="36933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B2894C3-0AF5-8F37-0324-BA9DACEF3A91}"/>
                </a:ext>
              </a:extLst>
            </p:cNvPr>
            <p:cNvSpPr txBox="1"/>
            <p:nvPr/>
          </p:nvSpPr>
          <p:spPr>
            <a:xfrm>
              <a:off x="404586" y="4197150"/>
              <a:ext cx="8449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      ফাংশন: (F1 – F12) পর্যন্ত কি গুলোকে বুঝায়।</a:t>
              </a:r>
            </a:p>
          </p:txBody>
        </p:sp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2C6EE2FF-64F1-E6DA-1956-863C5C1F048C}"/>
                </a:ext>
              </a:extLst>
            </p:cNvPr>
            <p:cNvSpPr/>
            <p:nvPr/>
          </p:nvSpPr>
          <p:spPr>
            <a:xfrm>
              <a:off x="507320" y="4220057"/>
              <a:ext cx="416606" cy="266700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663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6A2C3B-4551-C49C-D297-DA6006E60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060" y="131677"/>
            <a:ext cx="1167040" cy="1167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B156A9-E92C-630A-562F-649239C238F3}"/>
              </a:ext>
            </a:extLst>
          </p:cNvPr>
          <p:cNvSpPr txBox="1"/>
          <p:nvPr/>
        </p:nvSpPr>
        <p:spPr>
          <a:xfrm>
            <a:off x="328386" y="392031"/>
            <a:ext cx="2856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সফটওয়্যার পরিচিতি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0EAAE6-813B-FF83-1F43-C0AD692F99B1}"/>
              </a:ext>
            </a:extLst>
          </p:cNvPr>
          <p:cNvSpPr txBox="1"/>
          <p:nvPr/>
        </p:nvSpPr>
        <p:spPr>
          <a:xfrm>
            <a:off x="361043" y="1319343"/>
            <a:ext cx="11469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সফটওয়্যার :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যন্ত্রাংশ (ডিভাইস) গুলোর নির্দেশনাকে </a:t>
            </a:r>
            <a:r>
              <a:rPr lang="en-US" sz="2000" err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বুঝায়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000" err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যা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000" err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স্পর্শ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000" err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করা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যায় না। </a:t>
            </a:r>
            <a:r>
              <a:rPr lang="en-US" sz="2000" err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যেমনঃ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অপারেটিং সিস্টেম, অ্যাপ ইত্যাদি।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D84CF9-8E56-0AA2-6C8C-F59870FFD7BA}"/>
              </a:ext>
            </a:extLst>
          </p:cNvPr>
          <p:cNvSpPr txBox="1"/>
          <p:nvPr/>
        </p:nvSpPr>
        <p:spPr>
          <a:xfrm>
            <a:off x="923926" y="1897385"/>
            <a:ext cx="10210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অপারেটিং সিস্টেম :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যে সফটওয়্যার কম্পিউটারের যন্ত্রাংশকে সরাসরি পরিচালনা করে। যেমনঃ উইন্ডোজ, লিনাক্স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AF2333-E3C9-F295-7B4E-FE05A3B25413}"/>
              </a:ext>
            </a:extLst>
          </p:cNvPr>
          <p:cNvSpPr txBox="1"/>
          <p:nvPr/>
        </p:nvSpPr>
        <p:spPr>
          <a:xfrm>
            <a:off x="660248" y="3053470"/>
            <a:ext cx="10972427" cy="314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2000" indent="-432000">
              <a:lnSpc>
                <a:spcPct val="150000"/>
              </a:lnSpc>
              <a:buFont typeface="Times New Roman" panose="02020603050405020304" pitchFamily="18" charset="0"/>
              <a:buChar char="†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এটি একটি জনপ্রিয় সিস্টেম। যা কম্পিউটারের যন্ত্রাংশকে নির্দেশনা দিয়ে একটি আউপুট স্ক্রিনে দেখায়।</a:t>
            </a:r>
          </a:p>
          <a:p>
            <a:pPr marL="432000" indent="-432000">
              <a:lnSpc>
                <a:spcPct val="150000"/>
              </a:lnSpc>
              <a:buFont typeface="Times New Roman" panose="02020603050405020304" pitchFamily="18" charset="0"/>
              <a:buChar char="†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এটির ( Home Screen ) কে Desktop বলে। এখানে অন্যান্য সফটওয়্যার গুলোকে শর্টকাট হিসেবে রাখা হয়। </a:t>
            </a:r>
          </a:p>
          <a:p>
            <a:pPr marL="432000" indent="-432000">
              <a:lnSpc>
                <a:spcPct val="150000"/>
              </a:lnSpc>
              <a:buFont typeface="Times New Roman" panose="02020603050405020304" pitchFamily="18" charset="0"/>
              <a:buChar char="†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নিচের অংশকে (Taskbar) বলে। এর শুরুর Button টিকে (Start Button) বলা হয়। এখানে সব অ্যাপ থাকে। </a:t>
            </a:r>
          </a:p>
          <a:p>
            <a:pPr marL="432000" indent="-432000">
              <a:lnSpc>
                <a:spcPct val="150000"/>
              </a:lnSpc>
              <a:buFont typeface="Times New Roman" panose="02020603050405020304" pitchFamily="18" charset="0"/>
              <a:buChar char="†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এর পাশেই সার্চবার (Search) থাকে। এবং তার পাশে পিন করা অ্যাপ বা চলমান অ্যাপগুলো থাকে। </a:t>
            </a:r>
          </a:p>
          <a:p>
            <a:pPr marL="432000" indent="-432000">
              <a:lnSpc>
                <a:spcPct val="150000"/>
              </a:lnSpc>
              <a:buFont typeface="Times New Roman" panose="02020603050405020304" pitchFamily="18" charset="0"/>
              <a:buChar char="†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সর্বডানে Notification এবং System tray থাকে Background চলমান অ্যাপগুলো দেখা যায়।</a:t>
            </a:r>
          </a:p>
          <a:p>
            <a:pPr marL="432000" indent="-432000">
              <a:lnSpc>
                <a:spcPct val="150000"/>
              </a:lnSpc>
              <a:buFont typeface="Times New Roman" panose="02020603050405020304" pitchFamily="18" charset="0"/>
              <a:buChar char="†"/>
            </a:pP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marL="432000" indent="-432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File হলো একটি Document বা নথি। অন্যদিকে Folder হলো একটি বান্ডেল যা File এবং Folder কে ধরে রাখে।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6FE178-9321-DE94-E68E-CA89574646DA}"/>
              </a:ext>
            </a:extLst>
          </p:cNvPr>
          <p:cNvSpPr txBox="1"/>
          <p:nvPr/>
        </p:nvSpPr>
        <p:spPr>
          <a:xfrm>
            <a:off x="923926" y="2444650"/>
            <a:ext cx="10210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heavy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উইন্ডোজ</a:t>
            </a:r>
            <a:r>
              <a:rPr lang="en-US" sz="2400" u="heavy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400" b="1" u="heavy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অপারেটিং সিস্টেম</a:t>
            </a:r>
            <a:r>
              <a:rPr lang="en-US" sz="2400" u="heavy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947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6A2C3B-4551-C49C-D297-DA6006E60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060" y="131677"/>
            <a:ext cx="1167040" cy="1167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B156A9-E92C-630A-562F-649239C238F3}"/>
              </a:ext>
            </a:extLst>
          </p:cNvPr>
          <p:cNvSpPr txBox="1"/>
          <p:nvPr/>
        </p:nvSpPr>
        <p:spPr>
          <a:xfrm>
            <a:off x="328386" y="392031"/>
            <a:ext cx="3845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অফিস অ্যাপ্লিকেশন পরিচিতি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E03533D-9C17-97FF-D737-85BFBB939055}"/>
              </a:ext>
            </a:extLst>
          </p:cNvPr>
          <p:cNvGrpSpPr/>
          <p:nvPr/>
        </p:nvGrpSpPr>
        <p:grpSpPr>
          <a:xfrm>
            <a:off x="328386" y="1298716"/>
            <a:ext cx="11469914" cy="400110"/>
            <a:chOff x="328386" y="1298716"/>
            <a:chExt cx="11469914" cy="4001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20EAAE6-813B-FF83-1F43-C0AD692F99B1}"/>
                </a:ext>
              </a:extLst>
            </p:cNvPr>
            <p:cNvSpPr txBox="1"/>
            <p:nvPr/>
          </p:nvSpPr>
          <p:spPr>
            <a:xfrm>
              <a:off x="328386" y="1298716"/>
              <a:ext cx="11469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অফিশিয়াল কাজ করার জন্য যে সফটওয়্যার বিশ্বব্যাপী ব্যবহৃত হয় তাকেই অফিস অ্যাপ্লিকেশন বুঝায়। </a:t>
              </a:r>
              <a:r>
                <a:rPr lang="en-US" sz="20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 </a:t>
              </a:r>
              <a:endPara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endParaRPr>
            </a:p>
          </p:txBody>
        </p:sp>
        <p:sp>
          <p:nvSpPr>
            <p:cNvPr id="2" name="Arrow: Pentagon 1">
              <a:extLst>
                <a:ext uri="{FF2B5EF4-FFF2-40B4-BE49-F238E27FC236}">
                  <a16:creationId xmlns:a16="http://schemas.microsoft.com/office/drawing/2014/main" id="{386941BE-4400-B671-C36F-473DFFD4A094}"/>
                </a:ext>
              </a:extLst>
            </p:cNvPr>
            <p:cNvSpPr/>
            <p:nvPr/>
          </p:nvSpPr>
          <p:spPr>
            <a:xfrm>
              <a:off x="1206629" y="1324374"/>
              <a:ext cx="339365" cy="292231"/>
            </a:xfrm>
            <a:prstGeom prst="homePlat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491565C-4E2A-0A85-89D4-1DA1A2BF9641}"/>
              </a:ext>
            </a:extLst>
          </p:cNvPr>
          <p:cNvSpPr txBox="1"/>
          <p:nvPr/>
        </p:nvSpPr>
        <p:spPr>
          <a:xfrm>
            <a:off x="958180" y="2002286"/>
            <a:ext cx="10210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heavy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অফিস অ্যাপ্লিকেশন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0CD698-CA75-86AA-F184-8E4740A5A84A}"/>
              </a:ext>
            </a:extLst>
          </p:cNvPr>
          <p:cNvSpPr txBox="1"/>
          <p:nvPr/>
        </p:nvSpPr>
        <p:spPr>
          <a:xfrm>
            <a:off x="716808" y="2767411"/>
            <a:ext cx="10972427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2000" indent="-432000">
              <a:lnSpc>
                <a:spcPct val="150000"/>
              </a:lnSpc>
              <a:buFont typeface="Times New Roman" panose="02020603050405020304" pitchFamily="18" charset="0"/>
              <a:buChar char="†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এটি একটি বান্ডেল সফটওয়্যার কালেকশন যাতে অনেক অফিশ্যাল কাজের জন্য সফটওয়্যার রয়েছে। </a:t>
            </a:r>
          </a:p>
          <a:p>
            <a:pPr marL="432000" indent="-432000">
              <a:lnSpc>
                <a:spcPct val="150000"/>
              </a:lnSpc>
              <a:buFont typeface="Times New Roman" panose="02020603050405020304" pitchFamily="18" charset="0"/>
              <a:buChar char="†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আমরা এই কোর্সে শুধুমাত্র মাইক্রোসফট ওয়ার্ড, মাইক্রোসফট পাওয়ার পয়েন্ট এবং মাইক্রোসফট এক্সেল শিখব।</a:t>
            </a:r>
          </a:p>
          <a:p>
            <a:pPr>
              <a:lnSpc>
                <a:spcPct val="150000"/>
              </a:lnSpc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marL="432000" indent="-432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File হলো একটি Document বা নথি। অন্যদিকে Folder হলো একটি বান্ডেল যা File এবং Folder কে ধরে রাখে।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7551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5B8E-D639-B65B-9927-DCDF488C3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089" y="1611086"/>
            <a:ext cx="11170103" cy="2163594"/>
          </a:xfrm>
        </p:spPr>
        <p:txBody>
          <a:bodyPr>
            <a:noAutofit/>
          </a:bodyPr>
          <a:lstStyle/>
          <a:p>
            <a:r>
              <a:rPr lang="en-US" sz="115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ea typeface="Yu Gothic Light" panose="020B0300000000000000" pitchFamily="34" charset="-128"/>
                <a:cs typeface="Kalpurush" panose="02000600000000000000" pitchFamily="2" charset="0"/>
              </a:rPr>
              <a:t>মাইক্রোসফট ওয়ার্ড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33952A-1F63-8722-09FF-BA1984FA1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1138"/>
            <a:ext cx="9144000" cy="793750"/>
          </a:xfrm>
        </p:spPr>
        <p:txBody>
          <a:bodyPr>
            <a:normAutofit lnSpcReduction="10000"/>
          </a:bodyPr>
          <a:lstStyle/>
          <a:p>
            <a:r>
              <a:rPr lang="en-US" sz="5400" b="1" err="1">
                <a:solidFill>
                  <a:schemeClr val="bg2">
                    <a:lumMod val="25000"/>
                  </a:schemeClr>
                </a:solidFill>
                <a:latin typeface="Siyam Rupali ANSI" panose="02000000000000000000" pitchFamily="2" charset="0"/>
                <a:cs typeface="Kalpurush" panose="02000600000000000000" pitchFamily="2" charset="0"/>
              </a:rPr>
              <a:t>বর্ণমালা</a:t>
            </a:r>
            <a:r>
              <a:rPr lang="en-US" sz="5400" b="1">
                <a:solidFill>
                  <a:schemeClr val="bg2">
                    <a:lumMod val="25000"/>
                  </a:schemeClr>
                </a:solidFill>
                <a:latin typeface="Siyam Rupali ANSI" panose="02000000000000000000" pitchFamily="2" charset="0"/>
                <a:cs typeface="Kalpurush" panose="02000600000000000000" pitchFamily="2" charset="0"/>
              </a:rPr>
              <a:t> </a:t>
            </a:r>
            <a:r>
              <a:rPr lang="en-US" sz="5400" b="1" err="1">
                <a:solidFill>
                  <a:schemeClr val="bg2">
                    <a:lumMod val="25000"/>
                  </a:schemeClr>
                </a:solidFill>
                <a:latin typeface="Siyam Rupali ANSI" panose="02000000000000000000" pitchFamily="2" charset="0"/>
                <a:cs typeface="Kalpurush" panose="02000600000000000000" pitchFamily="2" charset="0"/>
              </a:rPr>
              <a:t>আইটি</a:t>
            </a:r>
            <a:r>
              <a:rPr lang="en-US" sz="5400" b="1">
                <a:solidFill>
                  <a:schemeClr val="bg2">
                    <a:lumMod val="25000"/>
                  </a:schemeClr>
                </a:solidFill>
                <a:latin typeface="Siyam Rupali ANSI" panose="02000000000000000000" pitchFamily="2" charset="0"/>
                <a:cs typeface="Kalpurush" panose="02000600000000000000" pitchFamily="2" charset="0"/>
              </a:rPr>
              <a:t> </a:t>
            </a:r>
            <a:r>
              <a:rPr lang="en-US" sz="5400" b="1" err="1">
                <a:solidFill>
                  <a:schemeClr val="bg2">
                    <a:lumMod val="25000"/>
                  </a:schemeClr>
                </a:solidFill>
                <a:latin typeface="Siyam Rupali ANSI" panose="02000000000000000000" pitchFamily="2" charset="0"/>
                <a:cs typeface="Kalpurush" panose="02000600000000000000" pitchFamily="2" charset="0"/>
              </a:rPr>
              <a:t>ফার্ম</a:t>
            </a:r>
            <a:endParaRPr lang="en-US" sz="5400" b="1">
              <a:solidFill>
                <a:schemeClr val="bg2">
                  <a:lumMod val="25000"/>
                </a:schemeClr>
              </a:solidFill>
              <a:latin typeface="Siyam Rupali ANSI" panose="02000000000000000000" pitchFamily="2" charset="0"/>
              <a:cs typeface="Kalpurush" panose="020006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BAAEA6-ECCD-9723-C8C8-294E33E6A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060" y="131677"/>
            <a:ext cx="1167040" cy="116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05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6A2C3B-4551-C49C-D297-DA6006E60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060" y="131677"/>
            <a:ext cx="1167040" cy="1167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B156A9-E92C-630A-562F-649239C238F3}"/>
              </a:ext>
            </a:extLst>
          </p:cNvPr>
          <p:cNvSpPr txBox="1"/>
          <p:nvPr/>
        </p:nvSpPr>
        <p:spPr>
          <a:xfrm>
            <a:off x="328386" y="392031"/>
            <a:ext cx="3889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ea typeface="Yu Gothic Light" panose="020B0300000000000000" pitchFamily="34" charset="-128"/>
                <a:cs typeface="Kalpurush" panose="02000600000000000000" pitchFamily="2" charset="0"/>
              </a:rPr>
              <a:t>মাইক্রোসফট ওয়ার্ড পরিচিতি </a:t>
            </a:r>
            <a:endParaRPr lang="en-US" sz="700" b="1">
              <a:solidFill>
                <a:schemeClr val="tx1">
                  <a:lumMod val="85000"/>
                  <a:lumOff val="1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0CD698-CA75-86AA-F184-8E4740A5A84A}"/>
              </a:ext>
            </a:extLst>
          </p:cNvPr>
          <p:cNvSpPr txBox="1"/>
          <p:nvPr/>
        </p:nvSpPr>
        <p:spPr>
          <a:xfrm>
            <a:off x="1742704" y="1147888"/>
            <a:ext cx="8702196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ea typeface="Yu Gothic Light" panose="020B0300000000000000" pitchFamily="34" charset="-128"/>
                <a:cs typeface="Kalpurush" panose="02000600000000000000" pitchFamily="2" charset="0"/>
              </a:rPr>
              <a:t>মাইক্রোসফট ওয়ার্ড: বহুল জনপ্রিয় একটি অ্যাপ্লিকেশন যা দিয়ে অফিশ্যাল কাজ করা হয়ে থাকে। 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46FBFA-4E45-5966-EA51-5FA53F32A67F}"/>
              </a:ext>
            </a:extLst>
          </p:cNvPr>
          <p:cNvSpPr txBox="1"/>
          <p:nvPr/>
        </p:nvSpPr>
        <p:spPr>
          <a:xfrm>
            <a:off x="1742704" y="1969590"/>
            <a:ext cx="8702196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u="sng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আমরা কেন </a:t>
            </a:r>
            <a:r>
              <a:rPr lang="en-US" sz="2800" b="1" u="sng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ea typeface="Yu Gothic Light" panose="020B0300000000000000" pitchFamily="34" charset="-128"/>
                <a:cs typeface="Kalpurush" panose="02000600000000000000" pitchFamily="2" charset="0"/>
              </a:rPr>
              <a:t>মাইক্রোসফট ওয়ার্ড ব্যবহার করব?</a:t>
            </a:r>
            <a:endParaRPr lang="en-US" sz="2800" b="1" u="sng">
              <a:solidFill>
                <a:schemeClr val="tx1">
                  <a:lumMod val="85000"/>
                  <a:lumOff val="1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A579E5-CDCE-84BD-CE8C-851BCB373825}"/>
              </a:ext>
            </a:extLst>
          </p:cNvPr>
          <p:cNvSpPr txBox="1"/>
          <p:nvPr/>
        </p:nvSpPr>
        <p:spPr>
          <a:xfrm>
            <a:off x="622169" y="3110845"/>
            <a:ext cx="10878532" cy="2362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>
                <a:latin typeface="Kalpurush" panose="02000600000000000000" pitchFamily="2" charset="0"/>
                <a:cs typeface="Kalpurush" panose="02000600000000000000" pitchFamily="2" charset="0"/>
              </a:rPr>
              <a:t>অফিশ্যাল যেকোনো ডকুমেন্ট অথবা রিপোর্ট তৈরির কাজে ব্যবহার করা হয়।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>
                <a:latin typeface="Kalpurush" panose="02000600000000000000" pitchFamily="2" charset="0"/>
                <a:cs typeface="Kalpurush" panose="02000600000000000000" pitchFamily="2" charset="0"/>
              </a:rPr>
              <a:t>যেকোনো ধরনের আবেদন অথবা চিঠি লেখার কাজে ব্যবহার করা হয়।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>
                <a:latin typeface="Kalpurush" panose="02000600000000000000" pitchFamily="2" charset="0"/>
                <a:cs typeface="Kalpurush" panose="02000600000000000000" pitchFamily="2" charset="0"/>
              </a:rPr>
              <a:t>যেকোনো ধরনের লেখালেখির কাজ অথবা দলিলপত্র- লেখার কাজের ক্ষেত্রেও ব্যবহার করা হয়।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>
                <a:latin typeface="Kalpurush" panose="02000600000000000000" pitchFamily="2" charset="0"/>
                <a:cs typeface="Kalpurush" panose="02000600000000000000" pitchFamily="2" charset="0"/>
              </a:rPr>
              <a:t>CV অথবা Resume এর ক্ষেত্রে ব্যবহার করা হয়।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>
                <a:latin typeface="Kalpurush" panose="02000600000000000000" pitchFamily="2" charset="0"/>
                <a:cs typeface="Kalpurush" panose="02000600000000000000" pitchFamily="2" charset="0"/>
              </a:rPr>
              <a:t>পড়াশোনা বা প্রাতিষ্ঠানিক কাজে সবার্ধিক ব্যবহার করা হয়।  </a:t>
            </a:r>
          </a:p>
        </p:txBody>
      </p:sp>
    </p:spTree>
    <p:extLst>
      <p:ext uri="{BB962C8B-B14F-4D97-AF65-F5344CB8AC3E}">
        <p14:creationId xmlns:p14="http://schemas.microsoft.com/office/powerpoint/2010/main" val="194450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6A2C3B-4551-C49C-D297-DA6006E60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060" y="131677"/>
            <a:ext cx="1167040" cy="1167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B156A9-E92C-630A-562F-649239C238F3}"/>
              </a:ext>
            </a:extLst>
          </p:cNvPr>
          <p:cNvSpPr txBox="1"/>
          <p:nvPr/>
        </p:nvSpPr>
        <p:spPr>
          <a:xfrm>
            <a:off x="328386" y="392031"/>
            <a:ext cx="3066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MS Word Interface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A7B836-081D-9C24-6725-087A434CC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386" y="1066338"/>
            <a:ext cx="10196946" cy="55233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9C04E8-4AB7-46B4-CE91-DE89DE8F03FA}"/>
              </a:ext>
            </a:extLst>
          </p:cNvPr>
          <p:cNvSpPr txBox="1"/>
          <p:nvPr/>
        </p:nvSpPr>
        <p:spPr>
          <a:xfrm>
            <a:off x="3283527" y="2668385"/>
            <a:ext cx="1569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Control Button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3C5D25-0ED7-F6E5-F152-FBA829694D74}"/>
              </a:ext>
            </a:extLst>
          </p:cNvPr>
          <p:cNvSpPr txBox="1"/>
          <p:nvPr/>
        </p:nvSpPr>
        <p:spPr>
          <a:xfrm>
            <a:off x="3291840" y="3089049"/>
            <a:ext cx="2147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Quick Access Toolbar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48042F-DE55-C6EB-F8EE-4098184B7992}"/>
              </a:ext>
            </a:extLst>
          </p:cNvPr>
          <p:cNvSpPr txBox="1"/>
          <p:nvPr/>
        </p:nvSpPr>
        <p:spPr>
          <a:xfrm>
            <a:off x="3315567" y="3564618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Title Bar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817632-53DE-5389-9E7A-A40DE4A85456}"/>
              </a:ext>
            </a:extLst>
          </p:cNvPr>
          <p:cNvSpPr txBox="1"/>
          <p:nvPr/>
        </p:nvSpPr>
        <p:spPr>
          <a:xfrm>
            <a:off x="3315567" y="3996252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Menu Bar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47B5E8-2503-3C56-A541-651DF790829B}"/>
              </a:ext>
            </a:extLst>
          </p:cNvPr>
          <p:cNvSpPr txBox="1"/>
          <p:nvPr/>
        </p:nvSpPr>
        <p:spPr>
          <a:xfrm>
            <a:off x="3336867" y="4477921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Ribbon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3CB304-2D68-2DDA-FA3C-02457146FF4F}"/>
              </a:ext>
            </a:extLst>
          </p:cNvPr>
          <p:cNvSpPr txBox="1"/>
          <p:nvPr/>
        </p:nvSpPr>
        <p:spPr>
          <a:xfrm>
            <a:off x="3343897" y="4959590"/>
            <a:ext cx="116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Document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318093-26DA-C2D2-6754-5528A2D6A828}"/>
              </a:ext>
            </a:extLst>
          </p:cNvPr>
          <p:cNvSpPr txBox="1"/>
          <p:nvPr/>
        </p:nvSpPr>
        <p:spPr>
          <a:xfrm>
            <a:off x="3362947" y="5405305"/>
            <a:ext cx="113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Status Bar</a:t>
            </a:r>
          </a:p>
        </p:txBody>
      </p:sp>
    </p:spTree>
    <p:extLst>
      <p:ext uri="{BB962C8B-B14F-4D97-AF65-F5344CB8AC3E}">
        <p14:creationId xmlns:p14="http://schemas.microsoft.com/office/powerpoint/2010/main" val="30526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6A2C3B-4551-C49C-D297-DA6006E60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060" y="131677"/>
            <a:ext cx="1167040" cy="1167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B156A9-E92C-630A-562F-649239C238F3}"/>
              </a:ext>
            </a:extLst>
          </p:cNvPr>
          <p:cNvSpPr txBox="1"/>
          <p:nvPr/>
        </p:nvSpPr>
        <p:spPr>
          <a:xfrm>
            <a:off x="328386" y="392031"/>
            <a:ext cx="1486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File রিবন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0CD698-CA75-86AA-F184-8E4740A5A84A}"/>
              </a:ext>
            </a:extLst>
          </p:cNvPr>
          <p:cNvSpPr txBox="1"/>
          <p:nvPr/>
        </p:nvSpPr>
        <p:spPr>
          <a:xfrm>
            <a:off x="1573019" y="1487250"/>
            <a:ext cx="9873607" cy="4208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latin typeface="Kalpurush" panose="02000600000000000000" pitchFamily="2" charset="0"/>
                <a:cs typeface="Kalpurush" panose="02000600000000000000" pitchFamily="2" charset="0"/>
              </a:rPr>
              <a:t>New :</a:t>
            </a:r>
            <a:r>
              <a:rPr lang="en-US" sz="2000">
                <a:latin typeface="Kalpurush" panose="02000600000000000000" pitchFamily="2" charset="0"/>
                <a:cs typeface="Kalpurush" panose="02000600000000000000" pitchFamily="2" charset="0"/>
              </a:rPr>
              <a:t> নতুন ফাইল খোলার জন্য এই অপশনটি ব্যবহার করা হয়।</a:t>
            </a:r>
          </a:p>
          <a:p>
            <a:pPr>
              <a:lnSpc>
                <a:spcPct val="150000"/>
              </a:lnSpc>
            </a:pPr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Open :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পুরাতন ফাইল খোলার জন্য </a:t>
            </a:r>
            <a:r>
              <a:rPr lang="en-US" sz="2000">
                <a:latin typeface="Kalpurush" panose="02000600000000000000" pitchFamily="2" charset="0"/>
                <a:cs typeface="Kalpurush" panose="02000600000000000000" pitchFamily="2" charset="0"/>
              </a:rPr>
              <a:t>এই অপশনটি ব্যবহার করা হয়।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Save :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ফাইল সংরক্ষণ করার জন্য </a:t>
            </a:r>
            <a:r>
              <a:rPr lang="en-US" sz="2000">
                <a:latin typeface="Kalpurush" panose="02000600000000000000" pitchFamily="2" charset="0"/>
                <a:cs typeface="Kalpurush" panose="02000600000000000000" pitchFamily="2" charset="0"/>
              </a:rPr>
              <a:t>এই অপশনটি ব্যবহার করা হয়।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Save As :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নতুন ফাইল অথবা ফাইলকে নতুন ফরমেটে সংরক্ষণ করার জন্য </a:t>
            </a:r>
            <a:r>
              <a:rPr lang="en-US" sz="2000">
                <a:latin typeface="Kalpurush" panose="02000600000000000000" pitchFamily="2" charset="0"/>
                <a:cs typeface="Kalpurush" panose="02000600000000000000" pitchFamily="2" charset="0"/>
              </a:rPr>
              <a:t>এই অপশনটি ব্যবহার করা হয়।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Export :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ফাইলকে নতুন ফরমেটে সংরক্ষণ করার জন্য </a:t>
            </a:r>
            <a:r>
              <a:rPr lang="en-US" sz="2000">
                <a:latin typeface="Kalpurush" panose="02000600000000000000" pitchFamily="2" charset="0"/>
                <a:cs typeface="Kalpurush" panose="02000600000000000000" pitchFamily="2" charset="0"/>
              </a:rPr>
              <a:t>এই অপশনটি ব্যবহার করা হয়।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Print :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ফাইলকে প্রিণ্ট করার জন্য </a:t>
            </a:r>
            <a:r>
              <a:rPr lang="en-US" sz="2000">
                <a:latin typeface="Kalpurush" panose="02000600000000000000" pitchFamily="2" charset="0"/>
                <a:cs typeface="Kalpurush" panose="02000600000000000000" pitchFamily="2" charset="0"/>
              </a:rPr>
              <a:t>এই অপশনটি ব্যবহার করা হয়।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Share :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ফাইলকে বিভিন্ন মাধ্যমে শেয়ার করার জন্য </a:t>
            </a:r>
            <a:r>
              <a:rPr lang="en-US" sz="2000">
                <a:latin typeface="Kalpurush" panose="02000600000000000000" pitchFamily="2" charset="0"/>
                <a:cs typeface="Kalpurush" panose="02000600000000000000" pitchFamily="2" charset="0"/>
              </a:rPr>
              <a:t>এই অপশনটি ব্যবহার করা হয়।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Options :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Microsoft Word এর সেটিংস পরিবর্তন করার জন্য </a:t>
            </a:r>
            <a:r>
              <a:rPr lang="en-US" sz="2000">
                <a:latin typeface="Kalpurush" panose="02000600000000000000" pitchFamily="2" charset="0"/>
                <a:cs typeface="Kalpurush" panose="02000600000000000000" pitchFamily="2" charset="0"/>
              </a:rPr>
              <a:t>এই অপশনটি ব্যবহার করা হয়।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Close :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ফাইলকে বন্ধ করার জন্য </a:t>
            </a:r>
            <a:r>
              <a:rPr lang="en-US" sz="2000">
                <a:latin typeface="Kalpurush" panose="02000600000000000000" pitchFamily="2" charset="0"/>
                <a:cs typeface="Kalpurush" panose="02000600000000000000" pitchFamily="2" charset="0"/>
              </a:rPr>
              <a:t>এই অপশনটি ব্যবহার করা হয়।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42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3617</TotalTime>
  <Words>1367</Words>
  <Application>Microsoft Office PowerPoint</Application>
  <PresentationFormat>Widescreen</PresentationFormat>
  <Paragraphs>169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Aptos</vt:lpstr>
      <vt:lpstr>Arial</vt:lpstr>
      <vt:lpstr>Calibri</vt:lpstr>
      <vt:lpstr>Calibri Light</vt:lpstr>
      <vt:lpstr>Cambria Math</vt:lpstr>
      <vt:lpstr>Franklin Gothic Medium</vt:lpstr>
      <vt:lpstr>JetBrains Mono ExtraLight</vt:lpstr>
      <vt:lpstr>Kalpurush</vt:lpstr>
      <vt:lpstr>Siyam Rupali ANSI</vt:lpstr>
      <vt:lpstr>Times New Roman</vt:lpstr>
      <vt:lpstr>Wingdings</vt:lpstr>
      <vt:lpstr>Office Theme</vt:lpstr>
      <vt:lpstr>ওয়েব ডিজাইন</vt:lpstr>
      <vt:lpstr>PowerPoint Presentation</vt:lpstr>
      <vt:lpstr>PowerPoint Presentation</vt:lpstr>
      <vt:lpstr>PowerPoint Presentation</vt:lpstr>
      <vt:lpstr>PowerPoint Presentation</vt:lpstr>
      <vt:lpstr>মাইক্রোসফট ওয়ার্ড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মাইক্রোসফট পাওয়ারপয়েন্ট</vt:lpstr>
      <vt:lpstr>PowerPoint Presentation</vt:lpstr>
      <vt:lpstr>PowerPoint Presentation</vt:lpstr>
      <vt:lpstr>PowerPoint Presentation</vt:lpstr>
      <vt:lpstr>মাইক্রোসফট এক্সেল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 Maruf</dc:creator>
  <cp:lastModifiedBy>Mehrab Hossain</cp:lastModifiedBy>
  <cp:revision>57</cp:revision>
  <dcterms:created xsi:type="dcterms:W3CDTF">2024-07-19T14:15:09Z</dcterms:created>
  <dcterms:modified xsi:type="dcterms:W3CDTF">2024-08-07T11:44:02Z</dcterms:modified>
</cp:coreProperties>
</file>