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271B27-F651-40FE-97D8-08C30136AD88}">
  <a:tblStyle styleId="{1A271B27-F651-40FE-97D8-08C30136AD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0c16c1f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0c16c1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0c16c1f0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0c16c1f0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0c16c1f0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0c16c1f0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0c16c1f0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0c16c1f0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flipH="1">
            <a:off x="311700" y="2571750"/>
            <a:ext cx="8520600" cy="25614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rPr lang="en" sz="1800">
                <a:solidFill>
                  <a:srgbClr val="4A86E8"/>
                </a:solidFill>
              </a:rPr>
              <a:t>COURSE NO:	</a:t>
            </a:r>
            <a:r>
              <a:rPr lang="en" sz="1800"/>
              <a:t>	CSE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solidFill>
                  <a:srgbClr val="4A86E8"/>
                </a:solidFill>
              </a:rPr>
              <a:t>COURSE TITLE:	</a:t>
            </a:r>
            <a:r>
              <a:rPr lang="en" sz="1800"/>
              <a:t>	Database Design Lab</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solidFill>
                  <a:srgbClr val="4A86E8"/>
                </a:solidFill>
              </a:rPr>
              <a:t>COURSE CODE: </a:t>
            </a:r>
            <a:r>
              <a:rPr lang="en" sz="1800"/>
              <a:t>		384.3</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solidFill>
                  <a:srgbClr val="4A86E8"/>
                </a:solidFill>
              </a:rPr>
              <a:t>SUBMITTED TO:</a:t>
            </a:r>
            <a:r>
              <a:rPr lang="en" sz="1800"/>
              <a:t> 		Mr.Nahin Kumar Dey</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2000">
                <a:solidFill>
                  <a:srgbClr val="4A86E8"/>
                </a:solidFill>
              </a:rPr>
              <a:t>SUBMITTED BY: 	</a:t>
            </a:r>
            <a:r>
              <a:rPr lang="en" sz="2000"/>
              <a:t>	Mehrab Hasan Rejbe</a:t>
            </a:r>
            <a:endParaRPr sz="2000"/>
          </a:p>
          <a:p>
            <a:pPr indent="0" lvl="0" marL="0" rtl="0" algn="l">
              <a:lnSpc>
                <a:spcPct val="115000"/>
              </a:lnSpc>
              <a:spcBef>
                <a:spcPts val="0"/>
              </a:spcBef>
              <a:spcAft>
                <a:spcPts val="0"/>
              </a:spcAft>
              <a:buNone/>
            </a:pPr>
            <a:r>
              <a:t/>
            </a:r>
            <a:endParaRPr sz="2000">
              <a:solidFill>
                <a:srgbClr val="4A86E8"/>
              </a:solidFill>
            </a:endParaRPr>
          </a:p>
        </p:txBody>
      </p:sp>
      <p:sp>
        <p:nvSpPr>
          <p:cNvPr id="55" name="Google Shape;55;p13"/>
          <p:cNvSpPr txBox="1"/>
          <p:nvPr>
            <p:ph idx="1" type="subTitle"/>
          </p:nvPr>
        </p:nvSpPr>
        <p:spPr>
          <a:xfrm>
            <a:off x="311700" y="701900"/>
            <a:ext cx="8520600" cy="792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4A86E8"/>
                </a:solidFill>
              </a:rPr>
              <a:t>PROJECT NAME: HOTEL MANAGEMENT SYSTEM</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900" u="sng"/>
              <a:t>Project overview: </a:t>
            </a:r>
            <a:endParaRPr sz="3300"/>
          </a:p>
        </p:txBody>
      </p:sp>
      <p:sp>
        <p:nvSpPr>
          <p:cNvPr id="61" name="Google Shape;61;p14"/>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Hotel Management system is developed to overcome most of the problems occurring in the manual system by computerizing the existing system. The features if the newly proposed computerized system are described in brief below:</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After computerizing the system, the Hotel Administrator can finish their work in the least amount of time possible and with very little effort. The computer has many gains and efforts which the manual system cannot give in any type of situation.</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In any manual system if we take the main problem appearing is to maintain the number of records and finding a particular record, computerized systems are most helpful in dealing with areas where databases come into existence.</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A computer can hold large amounts of data in storage devices and it can operate at a very high speed. The user can input all types of information into the computer and can be able to perform any type of task which when done manually is tedious and time consuming.</a:t>
            </a:r>
            <a:endParaRPr sz="16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15"/>
          <p:cNvGraphicFramePr/>
          <p:nvPr/>
        </p:nvGraphicFramePr>
        <p:xfrm>
          <a:off x="0" y="208500"/>
          <a:ext cx="3000000" cy="3000000"/>
        </p:xfrm>
        <a:graphic>
          <a:graphicData uri="http://schemas.openxmlformats.org/drawingml/2006/table">
            <a:tbl>
              <a:tblPr>
                <a:noFill/>
                <a:tableStyleId>{1A271B27-F651-40FE-97D8-08C30136AD88}</a:tableStyleId>
              </a:tblPr>
              <a:tblGrid>
                <a:gridCol w="4323450"/>
                <a:gridCol w="4323450"/>
              </a:tblGrid>
              <a:tr h="291125">
                <a:tc>
                  <a:txBody>
                    <a:bodyPr/>
                    <a:lstStyle/>
                    <a:p>
                      <a:pPr indent="0" lvl="0" marL="0" rtl="0" algn="l">
                        <a:spcBef>
                          <a:spcPts val="0"/>
                        </a:spcBef>
                        <a:spcAft>
                          <a:spcPts val="0"/>
                        </a:spcAft>
                        <a:buNone/>
                      </a:pPr>
                      <a:r>
                        <a:rPr lang="en" sz="1100"/>
                        <a:t>Database Tables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Description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8025">
                <a:tc>
                  <a:txBody>
                    <a:bodyPr/>
                    <a:lstStyle/>
                    <a:p>
                      <a:pPr indent="0" lvl="0" marL="0" rtl="0" algn="l">
                        <a:spcBef>
                          <a:spcPts val="0"/>
                        </a:spcBef>
                        <a:spcAft>
                          <a:spcPts val="0"/>
                        </a:spcAft>
                        <a:buNone/>
                      </a:pPr>
                      <a:r>
                        <a:rPr lang="en" sz="1100"/>
                        <a:t>CUSTOMER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rPr>
                        <a:t>This table stores the information about the customers. well, there are attributes named by Customer_id, FirstName,</a:t>
                      </a:r>
                      <a:endParaRPr sz="1100">
                        <a:solidFill>
                          <a:schemeClr val="dk1"/>
                        </a:solidFill>
                      </a:endParaRPr>
                    </a:p>
                    <a:p>
                      <a:pPr indent="0" lvl="0" marL="0" rtl="0" algn="l">
                        <a:spcBef>
                          <a:spcPts val="0"/>
                        </a:spcBef>
                        <a:spcAft>
                          <a:spcPts val="0"/>
                        </a:spcAft>
                        <a:buNone/>
                      </a:pPr>
                      <a:r>
                        <a:rPr lang="en" sz="1100">
                          <a:solidFill>
                            <a:schemeClr val="dk1"/>
                          </a:solidFill>
                        </a:rPr>
                        <a:t>LastName,Gender,Phone_Number.Also, the Customer_id attribute is the primary key of this table.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0700">
                <a:tc>
                  <a:txBody>
                    <a:bodyPr/>
                    <a:lstStyle/>
                    <a:p>
                      <a:pPr indent="0" lvl="0" marL="0" rtl="0" algn="l">
                        <a:spcBef>
                          <a:spcPts val="0"/>
                        </a:spcBef>
                        <a:spcAft>
                          <a:spcPts val="0"/>
                        </a:spcAft>
                        <a:buNone/>
                      </a:pPr>
                      <a:r>
                        <a:rPr lang="en" sz="1100"/>
                        <a:t>ROOM</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In this table contains information about the Room. </a:t>
                      </a:r>
                      <a:r>
                        <a:rPr lang="en" sz="1100"/>
                        <a:t>Room_No, Room_Type, Room_Price. </a:t>
                      </a:r>
                      <a:r>
                        <a:rPr lang="en" sz="1100">
                          <a:solidFill>
                            <a:schemeClr val="dk1"/>
                          </a:solidFill>
                        </a:rPr>
                        <a:t>the Room_No attribute is the primary key of this table.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2400">
                <a:tc>
                  <a:txBody>
                    <a:bodyPr/>
                    <a:lstStyle/>
                    <a:p>
                      <a:pPr indent="0" lvl="0" marL="0" rtl="0" algn="l">
                        <a:spcBef>
                          <a:spcPts val="0"/>
                        </a:spcBef>
                        <a:spcAft>
                          <a:spcPts val="0"/>
                        </a:spcAft>
                        <a:buNone/>
                      </a:pPr>
                      <a:r>
                        <a:rPr lang="en" sz="1100"/>
                        <a:t>BOOKING</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Booking_id, Book_Date. </a:t>
                      </a:r>
                      <a:r>
                        <a:rPr lang="en" sz="1100">
                          <a:solidFill>
                            <a:schemeClr val="dk1"/>
                          </a:solidFill>
                        </a:rPr>
                        <a:t>Also, the Booking_id attribute is the primary key of this table.</a:t>
                      </a:r>
                      <a:endParaRPr sz="1100">
                        <a:solidFill>
                          <a:schemeClr val="dk1"/>
                        </a:solidFill>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70325">
                <a:tc>
                  <a:txBody>
                    <a:bodyPr/>
                    <a:lstStyle/>
                    <a:p>
                      <a:pPr indent="0" lvl="0" marL="0" rtl="0" algn="l">
                        <a:spcBef>
                          <a:spcPts val="0"/>
                        </a:spcBef>
                        <a:spcAft>
                          <a:spcPts val="0"/>
                        </a:spcAft>
                        <a:buNone/>
                      </a:pPr>
                      <a:r>
                        <a:rPr lang="en" sz="1100"/>
                        <a:t>RESERVATION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Res_id, checkInDate, checkOutDate, No_of_date. </a:t>
                      </a:r>
                      <a:r>
                        <a:rPr lang="en" sz="1100">
                          <a:solidFill>
                            <a:schemeClr val="dk1"/>
                          </a:solidFill>
                        </a:rPr>
                        <a:t>Also, the Res_id attribute is the primary key of this table.</a:t>
                      </a:r>
                      <a:endParaRPr sz="1100">
                        <a:solidFill>
                          <a:schemeClr val="dk1"/>
                        </a:solidFill>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2400">
                <a:tc>
                  <a:txBody>
                    <a:bodyPr/>
                    <a:lstStyle/>
                    <a:p>
                      <a:pPr indent="0" lvl="0" marL="0" rtl="0" algn="l">
                        <a:spcBef>
                          <a:spcPts val="0"/>
                        </a:spcBef>
                        <a:spcAft>
                          <a:spcPts val="0"/>
                        </a:spcAft>
                        <a:buNone/>
                      </a:pPr>
                      <a:r>
                        <a:rPr lang="en" sz="1100"/>
                        <a:t>TRANSACTION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Trans_id, Payment_method, Payment_Date. </a:t>
                      </a:r>
                      <a:r>
                        <a:rPr lang="en" sz="1100">
                          <a:solidFill>
                            <a:schemeClr val="dk1"/>
                          </a:solidFill>
                        </a:rPr>
                        <a:t>Also, the Trans_id attribute is the primary key of this table.</a:t>
                      </a:r>
                      <a:endParaRPr sz="1100">
                        <a:solidFill>
                          <a:schemeClr val="dk1"/>
                        </a:solidFill>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30525">
                <a:tc>
                  <a:txBody>
                    <a:bodyPr/>
                    <a:lstStyle/>
                    <a:p>
                      <a:pPr indent="0" lvl="0" marL="0" rtl="0" algn="l">
                        <a:spcBef>
                          <a:spcPts val="0"/>
                        </a:spcBef>
                        <a:spcAft>
                          <a:spcPts val="0"/>
                        </a:spcAft>
                        <a:buNone/>
                      </a:pPr>
                      <a:r>
                        <a:rPr lang="en" sz="1100"/>
                        <a:t>ADDRESS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Street, City, State, Country.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52950" y="0"/>
            <a:ext cx="8520600" cy="423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  </a:t>
            </a:r>
            <a:r>
              <a:rPr lang="en" sz="1800" u="sng">
                <a:solidFill>
                  <a:schemeClr val="dk2"/>
                </a:solidFill>
              </a:rPr>
              <a:t>Customer/ Audience:</a:t>
            </a:r>
            <a:endParaRPr u="sng"/>
          </a:p>
        </p:txBody>
      </p:sp>
      <p:sp>
        <p:nvSpPr>
          <p:cNvPr id="72" name="Google Shape;72;p16"/>
          <p:cNvSpPr txBox="1"/>
          <p:nvPr>
            <p:ph idx="1" type="body"/>
          </p:nvPr>
        </p:nvSpPr>
        <p:spPr>
          <a:xfrm>
            <a:off x="311700" y="359825"/>
            <a:ext cx="8520600" cy="4731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main user of this database management system is the owners to better understand the purpose that drives the consumers and identify each trip's goal. It provides the hotel owner with daily room rent and information about customers. Employees will provide daily payment details.</a:t>
            </a:r>
            <a:endParaRPr/>
          </a:p>
          <a:p>
            <a:pPr indent="0" lvl="0" marL="0" rtl="0" algn="l">
              <a:spcBef>
                <a:spcPts val="1200"/>
              </a:spcBef>
              <a:spcAft>
                <a:spcPts val="0"/>
              </a:spcAft>
              <a:buNone/>
            </a:pPr>
            <a:r>
              <a:rPr lang="en" u="sng"/>
              <a:t>Future of the Database:</a:t>
            </a:r>
            <a:endParaRPr u="sng"/>
          </a:p>
          <a:p>
            <a:pPr indent="0" lvl="0" marL="0" rtl="0" algn="l">
              <a:spcBef>
                <a:spcPts val="1200"/>
              </a:spcBef>
              <a:spcAft>
                <a:spcPts val="0"/>
              </a:spcAft>
              <a:buNone/>
            </a:pPr>
            <a:r>
              <a:rPr lang="en"/>
              <a:t>In this database, there are simple and few functions given but it can be improved by adding more complex functions. There is also space for adding new tables into the database also adding new attributes to each table. </a:t>
            </a:r>
            <a:endParaRPr/>
          </a:p>
          <a:p>
            <a:pPr indent="0" lvl="0" marL="457200" rtl="0" algn="l">
              <a:spcBef>
                <a:spcPts val="1200"/>
              </a:spcBef>
              <a:spcAft>
                <a:spcPts val="0"/>
              </a:spcAft>
              <a:buNone/>
            </a:pPr>
            <a:r>
              <a:rPr lang="en"/>
              <a:t>1. Collect more information about the tourist by adding more attributes. </a:t>
            </a:r>
            <a:endParaRPr/>
          </a:p>
          <a:p>
            <a:pPr indent="0" lvl="0" marL="457200" rtl="0" algn="l">
              <a:spcBef>
                <a:spcPts val="1200"/>
              </a:spcBef>
              <a:spcAft>
                <a:spcPts val="0"/>
              </a:spcAft>
              <a:buNone/>
            </a:pPr>
            <a:r>
              <a:rPr lang="en"/>
              <a:t>2. Add more functionality. </a:t>
            </a:r>
            <a:endParaRPr/>
          </a:p>
          <a:p>
            <a:pPr indent="0" lvl="0" marL="457200" rtl="0" algn="l">
              <a:spcBef>
                <a:spcPts val="1200"/>
              </a:spcBef>
              <a:spcAft>
                <a:spcPts val="0"/>
              </a:spcAft>
              <a:buNone/>
            </a:pPr>
            <a:r>
              <a:rPr lang="en"/>
              <a:t>3. Add file-based operation.</a:t>
            </a:r>
            <a:endParaRPr/>
          </a:p>
          <a:p>
            <a:pPr indent="0" lvl="0" marL="0" rtl="0" algn="l">
              <a:spcBef>
                <a:spcPts val="1200"/>
              </a:spcBef>
              <a:spcAft>
                <a:spcPts val="0"/>
              </a:spcAft>
              <a:buNone/>
            </a:pPr>
            <a:r>
              <a:rPr lang="en" u="sng"/>
              <a:t>Summary:</a:t>
            </a:r>
            <a:r>
              <a:rPr lang="en"/>
              <a:t> </a:t>
            </a:r>
            <a:endParaRPr/>
          </a:p>
          <a:p>
            <a:pPr indent="0" lvl="0" marL="0" rtl="0" algn="l">
              <a:spcBef>
                <a:spcPts val="1200"/>
              </a:spcBef>
              <a:spcAft>
                <a:spcPts val="1200"/>
              </a:spcAft>
              <a:buNone/>
            </a:pPr>
            <a:r>
              <a:rPr lang="en"/>
              <a:t>This project focus on how relational database works and how the relational logic binds up with each database table. This database project helps to get a great understanding of how databases work in a real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7"/>
          <p:cNvSpPr txBox="1"/>
          <p:nvPr>
            <p:ph idx="1" type="body"/>
          </p:nvPr>
        </p:nvSpPr>
        <p:spPr>
          <a:xfrm>
            <a:off x="311700" y="572700"/>
            <a:ext cx="8520600" cy="449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7"/>
          <p:cNvPicPr preferRelativeResize="0"/>
          <p:nvPr/>
        </p:nvPicPr>
        <p:blipFill>
          <a:blip r:embed="rId3">
            <a:alphaModFix/>
          </a:blip>
          <a:stretch>
            <a:fillRect/>
          </a:stretch>
        </p:blipFill>
        <p:spPr>
          <a:xfrm>
            <a:off x="311700" y="139575"/>
            <a:ext cx="8520598" cy="486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