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6ADC-BA3E-42EF-7CEA-EC4AA8143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2C4AA-130E-9646-A186-1D85E357C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2CFE74-94C6-BF06-D63D-D5D50B171507}"/>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5" name="Footer Placeholder 4">
            <a:extLst>
              <a:ext uri="{FF2B5EF4-FFF2-40B4-BE49-F238E27FC236}">
                <a16:creationId xmlns:a16="http://schemas.microsoft.com/office/drawing/2014/main" id="{F5393288-B080-39BD-A522-D96733D3F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1EAC3-22C5-B3C3-9355-5BDEB2417D1E}"/>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385286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9AA2-A61C-751F-5D58-F77DD7D45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F3376-BD4C-A616-04BC-3E48AEE9C0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6C3F2-C4AE-2DF3-D521-3D22A420C7CC}"/>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5" name="Footer Placeholder 4">
            <a:extLst>
              <a:ext uri="{FF2B5EF4-FFF2-40B4-BE49-F238E27FC236}">
                <a16:creationId xmlns:a16="http://schemas.microsoft.com/office/drawing/2014/main" id="{9D1A6261-BD90-831C-8F03-B3F981C24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D52DA-CA0F-AF71-B33A-3A6CB23A9E60}"/>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1789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3579E-D3C7-113E-64D7-FD743CF3C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46D9E6-F3EA-6EFA-A1B8-247847C092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6FB08-6AE1-9214-CC8B-35B8E409426E}"/>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5" name="Footer Placeholder 4">
            <a:extLst>
              <a:ext uri="{FF2B5EF4-FFF2-40B4-BE49-F238E27FC236}">
                <a16:creationId xmlns:a16="http://schemas.microsoft.com/office/drawing/2014/main" id="{31C2901A-CEEC-B12D-75C7-55444910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271A-7106-1CBC-FD8A-EFE528512918}"/>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241784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AA24-9440-2B55-311F-16E59F466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60D8E7-3807-420E-E4C8-C163AB6A7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1E507-7C7E-DD3A-B65F-035AB699790F}"/>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5" name="Footer Placeholder 4">
            <a:extLst>
              <a:ext uri="{FF2B5EF4-FFF2-40B4-BE49-F238E27FC236}">
                <a16:creationId xmlns:a16="http://schemas.microsoft.com/office/drawing/2014/main" id="{6B3F9720-4E36-56D9-0C8F-6F5519842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205F-73AE-D093-DF39-CE6A9B8F0724}"/>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410647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DB7A-B180-4B35-BB5D-E8314EDDD6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0D7E28-9012-3F86-35A9-98364DCDF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5ACF9-96A9-B336-0F70-061F068A383A}"/>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5" name="Footer Placeholder 4">
            <a:extLst>
              <a:ext uri="{FF2B5EF4-FFF2-40B4-BE49-F238E27FC236}">
                <a16:creationId xmlns:a16="http://schemas.microsoft.com/office/drawing/2014/main" id="{3C91C35E-6C4C-E59F-2C5F-340524B69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EAA27-D785-9588-E9EB-F8367A1E4BBB}"/>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261375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F1C0-FFF0-D118-4587-12E51D5DC0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296C25-ABAF-F654-C39E-54D6A99D1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40D02-6032-A7CB-F0C9-76F6B1C21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441EB-67FC-9EE4-A186-31A5FB6B19DE}"/>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6" name="Footer Placeholder 5">
            <a:extLst>
              <a:ext uri="{FF2B5EF4-FFF2-40B4-BE49-F238E27FC236}">
                <a16:creationId xmlns:a16="http://schemas.microsoft.com/office/drawing/2014/main" id="{36346D34-04B1-EDB2-888A-C50E8D514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ED39F-6005-19A3-AE0B-CEC4468C138C}"/>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174658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8030-B0F0-A5EE-37D4-F3C5BF96A4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9D198-CBEF-E683-2A93-2290A248F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53594-A15C-CD55-E378-68DFD99B4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919F5-18DD-A582-8EF1-B57037EA3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638BC-8539-7F83-3160-8B2C6BFD93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1C6E62-4014-5621-D84D-48E417C5B586}"/>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8" name="Footer Placeholder 7">
            <a:extLst>
              <a:ext uri="{FF2B5EF4-FFF2-40B4-BE49-F238E27FC236}">
                <a16:creationId xmlns:a16="http://schemas.microsoft.com/office/drawing/2014/main" id="{36AA5E8A-D750-7C28-BE1C-A1B0974ED6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BF524-BC79-5EB8-6539-E061E8822800}"/>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114885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891F-4B3D-91F4-D241-A2A6DF8A1E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D8B2F4-E251-CAB9-26B9-6AA9F31AE563}"/>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4" name="Footer Placeholder 3">
            <a:extLst>
              <a:ext uri="{FF2B5EF4-FFF2-40B4-BE49-F238E27FC236}">
                <a16:creationId xmlns:a16="http://schemas.microsoft.com/office/drawing/2014/main" id="{A9760A99-DB63-299F-07F9-D6DBC4177E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6FDED-6059-4E07-CF67-E00EF2EC17E0}"/>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340526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36361-3777-BC11-60EC-18CE0A8F6E4B}"/>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3" name="Footer Placeholder 2">
            <a:extLst>
              <a:ext uri="{FF2B5EF4-FFF2-40B4-BE49-F238E27FC236}">
                <a16:creationId xmlns:a16="http://schemas.microsoft.com/office/drawing/2014/main" id="{99311C1E-6F27-8299-921E-564DF5E86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4AF3D-6EA6-20B0-5A67-D3C52F973399}"/>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94665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37A0-C8E6-8BD5-7100-949753018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8F4F27-377D-7FA4-14B5-D1A1B4584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16C65-EB65-63AE-3395-916A8B87E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76816-22A4-6626-3568-02436235E0D4}"/>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6" name="Footer Placeholder 5">
            <a:extLst>
              <a:ext uri="{FF2B5EF4-FFF2-40B4-BE49-F238E27FC236}">
                <a16:creationId xmlns:a16="http://schemas.microsoft.com/office/drawing/2014/main" id="{34478D7E-95E2-0983-F792-A06A8FCEE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2A565-0C9D-AB06-CFCB-9A522DE15FDB}"/>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24384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583D-51A0-1325-C7FC-F679C8F79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42EB2F-8232-6EFE-1053-511869381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30373E-1E49-6CBD-D328-EE1BBE9C4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44197-CA64-31C2-D5AD-2063E4A3AAD2}"/>
              </a:ext>
            </a:extLst>
          </p:cNvPr>
          <p:cNvSpPr>
            <a:spLocks noGrp="1"/>
          </p:cNvSpPr>
          <p:nvPr>
            <p:ph type="dt" sz="half" idx="10"/>
          </p:nvPr>
        </p:nvSpPr>
        <p:spPr/>
        <p:txBody>
          <a:bodyPr/>
          <a:lstStyle/>
          <a:p>
            <a:fld id="{33784A93-83FB-47BD-ADF4-20549442FBEE}" type="datetimeFigureOut">
              <a:rPr lang="en-US" smtClean="0"/>
              <a:t>11/30/2023</a:t>
            </a:fld>
            <a:endParaRPr lang="en-US"/>
          </a:p>
        </p:txBody>
      </p:sp>
      <p:sp>
        <p:nvSpPr>
          <p:cNvPr id="6" name="Footer Placeholder 5">
            <a:extLst>
              <a:ext uri="{FF2B5EF4-FFF2-40B4-BE49-F238E27FC236}">
                <a16:creationId xmlns:a16="http://schemas.microsoft.com/office/drawing/2014/main" id="{E6BD3A46-41E1-00CA-9236-C45C8E16C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0F9B4-00D6-3F32-0384-41849ED7FC05}"/>
              </a:ext>
            </a:extLst>
          </p:cNvPr>
          <p:cNvSpPr>
            <a:spLocks noGrp="1"/>
          </p:cNvSpPr>
          <p:nvPr>
            <p:ph type="sldNum" sz="quarter" idx="12"/>
          </p:nvPr>
        </p:nvSpPr>
        <p:spPr/>
        <p:txBody>
          <a:bodyPr/>
          <a:lstStyle/>
          <a:p>
            <a:fld id="{7850FAC7-707B-4391-919F-599C85C771DA}" type="slidenum">
              <a:rPr lang="en-US" smtClean="0"/>
              <a:t>‹#›</a:t>
            </a:fld>
            <a:endParaRPr lang="en-US"/>
          </a:p>
        </p:txBody>
      </p:sp>
    </p:spTree>
    <p:extLst>
      <p:ext uri="{BB962C8B-B14F-4D97-AF65-F5344CB8AC3E}">
        <p14:creationId xmlns:p14="http://schemas.microsoft.com/office/powerpoint/2010/main" val="367801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F8ED3-53BE-6924-B05D-06A9F60FE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675C1-1E4E-4AB9-67A4-41126622A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D989F-0242-5D4C-3A2F-16F337619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84A93-83FB-47BD-ADF4-20549442FBEE}" type="datetimeFigureOut">
              <a:rPr lang="en-US" smtClean="0"/>
              <a:t>11/30/2023</a:t>
            </a:fld>
            <a:endParaRPr lang="en-US"/>
          </a:p>
        </p:txBody>
      </p:sp>
      <p:sp>
        <p:nvSpPr>
          <p:cNvPr id="5" name="Footer Placeholder 4">
            <a:extLst>
              <a:ext uri="{FF2B5EF4-FFF2-40B4-BE49-F238E27FC236}">
                <a16:creationId xmlns:a16="http://schemas.microsoft.com/office/drawing/2014/main" id="{A18273D3-5F75-4A49-EBE5-E31A5EC07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A1A498-4BF2-2A98-7F27-5413A6BF8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0FAC7-707B-4391-919F-599C85C771DA}" type="slidenum">
              <a:rPr lang="en-US" smtClean="0"/>
              <a:t>‹#›</a:t>
            </a:fld>
            <a:endParaRPr lang="en-US"/>
          </a:p>
        </p:txBody>
      </p:sp>
    </p:spTree>
    <p:extLst>
      <p:ext uri="{BB962C8B-B14F-4D97-AF65-F5344CB8AC3E}">
        <p14:creationId xmlns:p14="http://schemas.microsoft.com/office/powerpoint/2010/main" val="3892735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09BCB-C001-5B1B-4023-80D738525503}"/>
              </a:ext>
            </a:extLst>
          </p:cNvPr>
          <p:cNvPicPr>
            <a:picLocks noChangeAspect="1"/>
          </p:cNvPicPr>
          <p:nvPr/>
        </p:nvPicPr>
        <p:blipFill>
          <a:blip r:embed="rId2"/>
          <a:stretch>
            <a:fillRect/>
          </a:stretch>
        </p:blipFill>
        <p:spPr>
          <a:xfrm>
            <a:off x="133679" y="6108054"/>
            <a:ext cx="618161" cy="701539"/>
          </a:xfrm>
          <a:prstGeom prst="rect">
            <a:avLst/>
          </a:prstGeom>
        </p:spPr>
      </p:pic>
      <p:sp>
        <p:nvSpPr>
          <p:cNvPr id="5" name="TextBox 4">
            <a:extLst>
              <a:ext uri="{FF2B5EF4-FFF2-40B4-BE49-F238E27FC236}">
                <a16:creationId xmlns:a16="http://schemas.microsoft.com/office/drawing/2014/main" id="{3C79758F-B6FB-9974-A18A-2AA76E35CF27}"/>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6" name="Straight Connector 5">
            <a:extLst>
              <a:ext uri="{FF2B5EF4-FFF2-40B4-BE49-F238E27FC236}">
                <a16:creationId xmlns:a16="http://schemas.microsoft.com/office/drawing/2014/main" id="{FF5D4B69-439F-297D-3C9F-C1B10DBDAE38}"/>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D8CCF7E-DC5A-414F-C0A9-7FF4A266CA71}"/>
              </a:ext>
            </a:extLst>
          </p:cNvPr>
          <p:cNvSpPr txBox="1"/>
          <p:nvPr/>
        </p:nvSpPr>
        <p:spPr>
          <a:xfrm>
            <a:off x="1246916" y="1089572"/>
            <a:ext cx="9711230" cy="830997"/>
          </a:xfrm>
          <a:prstGeom prst="rect">
            <a:avLst/>
          </a:prstGeom>
          <a:noFill/>
        </p:spPr>
        <p:txBody>
          <a:bodyPr wrap="square" rtlCol="0">
            <a:sp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Pet Care Management System</a:t>
            </a:r>
          </a:p>
        </p:txBody>
      </p:sp>
      <p:sp>
        <p:nvSpPr>
          <p:cNvPr id="10" name="TextBox 9">
            <a:extLst>
              <a:ext uri="{FF2B5EF4-FFF2-40B4-BE49-F238E27FC236}">
                <a16:creationId xmlns:a16="http://schemas.microsoft.com/office/drawing/2014/main" id="{5F42FD3C-C019-9E23-5528-989399AEDBF1}"/>
              </a:ext>
            </a:extLst>
          </p:cNvPr>
          <p:cNvSpPr txBox="1"/>
          <p:nvPr/>
        </p:nvSpPr>
        <p:spPr>
          <a:xfrm>
            <a:off x="5564779" y="4160659"/>
            <a:ext cx="8095671" cy="244682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Presented by:</a:t>
            </a:r>
          </a:p>
          <a:p>
            <a:r>
              <a:rPr lang="en-US" sz="1700"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Mehraba</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Manarat</a:t>
            </a:r>
            <a:endParaRPr lang="en-US" sz="1700" b="1"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                 Roll: </a:t>
            </a:r>
            <a:r>
              <a:rPr lang="en-US" sz="1700" b="1" dirty="0">
                <a:latin typeface="Times New Roman" panose="02020603050405020304" pitchFamily="18" charset="0"/>
                <a:cs typeface="Times New Roman" panose="02020603050405020304" pitchFamily="18" charset="0"/>
              </a:rPr>
              <a:t>1909009</a:t>
            </a:r>
          </a:p>
          <a:p>
            <a:r>
              <a:rPr lang="en-US" sz="1700" dirty="0">
                <a:latin typeface="Times New Roman" panose="02020603050405020304" pitchFamily="18" charset="0"/>
                <a:cs typeface="Times New Roman" panose="02020603050405020304" pitchFamily="18" charset="0"/>
              </a:rPr>
              <a:t>                 Department of Electronics and Communication Engineering</a:t>
            </a:r>
          </a:p>
          <a:p>
            <a:r>
              <a:rPr lang="en-US" sz="1700" dirty="0">
                <a:latin typeface="Times New Roman" panose="02020603050405020304" pitchFamily="18" charset="0"/>
                <a:cs typeface="Times New Roman" panose="02020603050405020304" pitchFamily="18" charset="0"/>
              </a:rPr>
              <a:t>                 Khulna University of Engineering &amp; Technology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21A5A7C0-7D87-C4B2-1FFB-651F0BF98D85}"/>
              </a:ext>
            </a:extLst>
          </p:cNvPr>
          <p:cNvCxnSpPr>
            <a:cxnSpLocks/>
          </p:cNvCxnSpPr>
          <p:nvPr/>
        </p:nvCxnSpPr>
        <p:spPr>
          <a:xfrm>
            <a:off x="13063" y="28171"/>
            <a:ext cx="12178937" cy="0"/>
          </a:xfrm>
          <a:prstGeom prst="line">
            <a:avLst/>
          </a:prstGeom>
          <a:ln w="130175">
            <a:solidFill>
              <a:srgbClr val="00B050"/>
            </a:solidFill>
          </a:ln>
          <a:effectLst>
            <a:reflection blurRad="6350" stA="0" dir="5400000" sy="-100000" algn="bl" rotWithShape="0"/>
            <a:softEdge rad="0"/>
          </a:effectLst>
        </p:spPr>
        <p:style>
          <a:lnRef idx="1">
            <a:schemeClr val="accent2"/>
          </a:lnRef>
          <a:fillRef idx="0">
            <a:schemeClr val="accent2"/>
          </a:fillRef>
          <a:effectRef idx="0">
            <a:schemeClr val="accent2"/>
          </a:effectRef>
          <a:fontRef idx="minor">
            <a:schemeClr val="tx1"/>
          </a:fontRef>
        </p:style>
      </p:cxnSp>
      <p:sp>
        <p:nvSpPr>
          <p:cNvPr id="12" name="Isosceles Triangle 11">
            <a:extLst>
              <a:ext uri="{FF2B5EF4-FFF2-40B4-BE49-F238E27FC236}">
                <a16:creationId xmlns:a16="http://schemas.microsoft.com/office/drawing/2014/main" id="{05EE91DA-DB3A-FA2F-F12B-B9E82F542180}"/>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F003DDE-45B3-F798-0C4D-8D46724EA7D1}"/>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FB70829-E369-2A6C-AA11-92C9C2B85B9A}"/>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1</a:t>
            </a:r>
          </a:p>
        </p:txBody>
      </p:sp>
      <p:sp>
        <p:nvSpPr>
          <p:cNvPr id="19" name="Flowchart: Document 18">
            <a:extLst>
              <a:ext uri="{FF2B5EF4-FFF2-40B4-BE49-F238E27FC236}">
                <a16:creationId xmlns:a16="http://schemas.microsoft.com/office/drawing/2014/main" id="{D03129A9-5297-722E-0580-22ED0B25F3D3}"/>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48" name="Picture 24">
            <a:extLst>
              <a:ext uri="{FF2B5EF4-FFF2-40B4-BE49-F238E27FC236}">
                <a16:creationId xmlns:a16="http://schemas.microsoft.com/office/drawing/2014/main" id="{373B107B-A5AF-3D64-6164-947D14D4D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32A1F87B-0AE2-2DD8-1A90-787E653A86CD}"/>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7F0DA93-35F4-A198-42A2-0700358633E5}"/>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
        <p:nvSpPr>
          <p:cNvPr id="24" name="Subtitle 2">
            <a:extLst>
              <a:ext uri="{FF2B5EF4-FFF2-40B4-BE49-F238E27FC236}">
                <a16:creationId xmlns:a16="http://schemas.microsoft.com/office/drawing/2014/main" id="{6DD0AF0A-A977-469C-EE66-502272DA0967}"/>
              </a:ext>
            </a:extLst>
          </p:cNvPr>
          <p:cNvSpPr txBox="1">
            <a:spLocks/>
          </p:cNvSpPr>
          <p:nvPr/>
        </p:nvSpPr>
        <p:spPr>
          <a:xfrm>
            <a:off x="288555" y="3923652"/>
            <a:ext cx="6423318" cy="1844682"/>
          </a:xfrm>
          <a:prstGeom prst="rect">
            <a:avLst/>
          </a:prstGeom>
        </p:spPr>
        <p:txBody>
          <a:bodyPr vert="horz" lIns="91440" tIns="45720" rIns="91440" bIns="45720" rtlCol="0" anchor="t">
            <a:normAutofit fontScale="2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6800" dirty="0">
                <a:solidFill>
                  <a:schemeClr val="tx1"/>
                </a:solidFill>
                <a:latin typeface="Times New Roman" panose="02020603050405020304" pitchFamily="18" charset="0"/>
                <a:cs typeface="Times New Roman" panose="02020603050405020304" pitchFamily="18" charset="0"/>
              </a:rPr>
              <a:t>Presented To:</a:t>
            </a:r>
          </a:p>
          <a:p>
            <a:pPr algn="l"/>
            <a:r>
              <a:rPr lang="en-US" sz="6800" b="1" i="0" dirty="0">
                <a:solidFill>
                  <a:schemeClr val="tx1"/>
                </a:solidFill>
                <a:effectLst/>
                <a:latin typeface="Times New Roman" panose="02020603050405020304" pitchFamily="18" charset="0"/>
                <a:cs typeface="Times New Roman" panose="02020603050405020304" pitchFamily="18" charset="0"/>
              </a:rPr>
              <a:t>Md. </a:t>
            </a:r>
            <a:r>
              <a:rPr lang="en-US" sz="6800" b="1" i="0" dirty="0" err="1">
                <a:solidFill>
                  <a:schemeClr val="tx1"/>
                </a:solidFill>
                <a:effectLst/>
                <a:latin typeface="Times New Roman" panose="02020603050405020304" pitchFamily="18" charset="0"/>
                <a:cs typeface="Times New Roman" panose="02020603050405020304" pitchFamily="18" charset="0"/>
              </a:rPr>
              <a:t>Badiuzzaman</a:t>
            </a:r>
            <a:r>
              <a:rPr lang="en-US" sz="6800" b="1" i="0" dirty="0">
                <a:solidFill>
                  <a:schemeClr val="tx1"/>
                </a:solidFill>
                <a:effectLst/>
                <a:latin typeface="Times New Roman" panose="02020603050405020304" pitchFamily="18" charset="0"/>
                <a:cs typeface="Times New Roman" panose="02020603050405020304" pitchFamily="18" charset="0"/>
              </a:rPr>
              <a:t> Shuvo</a:t>
            </a:r>
            <a:br>
              <a:rPr lang="en-US" sz="6800" dirty="0">
                <a:solidFill>
                  <a:schemeClr val="tx1"/>
                </a:solidFill>
                <a:latin typeface="Times New Roman" panose="02020603050405020304" pitchFamily="18" charset="0"/>
                <a:cs typeface="Times New Roman" panose="02020603050405020304" pitchFamily="18" charset="0"/>
              </a:rPr>
            </a:br>
            <a:r>
              <a:rPr lang="en-US" sz="6800" b="0" i="0" dirty="0">
                <a:solidFill>
                  <a:schemeClr val="tx1"/>
                </a:solidFill>
                <a:effectLst/>
                <a:latin typeface="Times New Roman" panose="02020603050405020304" pitchFamily="18" charset="0"/>
                <a:cs typeface="Times New Roman" panose="02020603050405020304" pitchFamily="18" charset="0"/>
              </a:rPr>
              <a:t>Lecturer</a:t>
            </a:r>
            <a:br>
              <a:rPr lang="en-US" sz="6800" dirty="0">
                <a:solidFill>
                  <a:schemeClr val="tx1"/>
                </a:solidFill>
                <a:latin typeface="Times New Roman" panose="02020603050405020304" pitchFamily="18" charset="0"/>
                <a:cs typeface="Times New Roman" panose="02020603050405020304" pitchFamily="18" charset="0"/>
              </a:rPr>
            </a:br>
            <a:r>
              <a:rPr lang="en-US" sz="6800" b="0" i="0" dirty="0">
                <a:solidFill>
                  <a:schemeClr val="tx1"/>
                </a:solidFill>
                <a:effectLst/>
                <a:latin typeface="Times New Roman" panose="02020603050405020304" pitchFamily="18" charset="0"/>
                <a:cs typeface="Times New Roman" panose="02020603050405020304" pitchFamily="18" charset="0"/>
              </a:rPr>
              <a:t>Department of Computer Science and Engineering</a:t>
            </a:r>
            <a:endParaRPr lang="en-US" sz="6800" b="1" i="0" dirty="0">
              <a:solidFill>
                <a:schemeClr val="tx1"/>
              </a:solidFill>
              <a:effectLst/>
              <a:latin typeface="Times New Roman" panose="02020603050405020304" pitchFamily="18" charset="0"/>
              <a:cs typeface="Times New Roman" panose="02020603050405020304" pitchFamily="18" charset="0"/>
            </a:endParaRPr>
          </a:p>
          <a:p>
            <a:pPr algn="l"/>
            <a:r>
              <a:rPr lang="en-US" sz="6800" b="1" i="0" dirty="0">
                <a:solidFill>
                  <a:schemeClr val="tx1"/>
                </a:solidFill>
                <a:effectLst/>
                <a:latin typeface="Times New Roman" panose="02020603050405020304" pitchFamily="18" charset="0"/>
                <a:cs typeface="Times New Roman" panose="02020603050405020304" pitchFamily="18" charset="0"/>
              </a:rPr>
              <a:t>Nawaz </a:t>
            </a:r>
            <a:r>
              <a:rPr lang="en-US" sz="6800" b="1" i="0" dirty="0" err="1">
                <a:solidFill>
                  <a:schemeClr val="tx1"/>
                </a:solidFill>
                <a:effectLst/>
                <a:latin typeface="Times New Roman" panose="02020603050405020304" pitchFamily="18" charset="0"/>
                <a:cs typeface="Times New Roman" panose="02020603050405020304" pitchFamily="18" charset="0"/>
              </a:rPr>
              <a:t>Talukder</a:t>
            </a:r>
            <a:r>
              <a:rPr lang="en-US" sz="6800" b="1" i="0" dirty="0">
                <a:solidFill>
                  <a:schemeClr val="tx1"/>
                </a:solidFill>
                <a:effectLst/>
                <a:latin typeface="Times New Roman" panose="02020603050405020304" pitchFamily="18" charset="0"/>
                <a:cs typeface="Times New Roman" panose="02020603050405020304" pitchFamily="18" charset="0"/>
              </a:rPr>
              <a:t> </a:t>
            </a:r>
            <a:r>
              <a:rPr lang="en-US" sz="6800" b="1" i="0" dirty="0" err="1">
                <a:solidFill>
                  <a:schemeClr val="tx1"/>
                </a:solidFill>
                <a:effectLst/>
                <a:latin typeface="Times New Roman" panose="02020603050405020304" pitchFamily="18" charset="0"/>
                <a:cs typeface="Times New Roman" panose="02020603050405020304" pitchFamily="18" charset="0"/>
              </a:rPr>
              <a:t>Sanglap</a:t>
            </a:r>
            <a:br>
              <a:rPr lang="en-US" sz="6800" dirty="0">
                <a:solidFill>
                  <a:schemeClr val="tx1"/>
                </a:solidFill>
                <a:latin typeface="Times New Roman" panose="02020603050405020304" pitchFamily="18" charset="0"/>
                <a:cs typeface="Times New Roman" panose="02020603050405020304" pitchFamily="18" charset="0"/>
              </a:rPr>
            </a:br>
            <a:r>
              <a:rPr lang="en-US" sz="6800" b="0" i="0" dirty="0">
                <a:solidFill>
                  <a:schemeClr val="tx1"/>
                </a:solidFill>
                <a:effectLst/>
                <a:latin typeface="Times New Roman" panose="02020603050405020304" pitchFamily="18" charset="0"/>
                <a:cs typeface="Times New Roman" panose="02020603050405020304" pitchFamily="18" charset="0"/>
              </a:rPr>
              <a:t>Lecturer</a:t>
            </a:r>
            <a:br>
              <a:rPr lang="en-US" sz="6800" dirty="0">
                <a:solidFill>
                  <a:schemeClr val="tx1"/>
                </a:solidFill>
                <a:latin typeface="Times New Roman" panose="02020603050405020304" pitchFamily="18" charset="0"/>
                <a:cs typeface="Times New Roman" panose="02020603050405020304" pitchFamily="18" charset="0"/>
              </a:rPr>
            </a:br>
            <a:r>
              <a:rPr lang="en-US" sz="6800" b="0" i="0" dirty="0">
                <a:solidFill>
                  <a:schemeClr val="tx1"/>
                </a:solidFill>
                <a:effectLst/>
                <a:latin typeface="Times New Roman" panose="02020603050405020304" pitchFamily="18" charset="0"/>
                <a:cs typeface="Times New Roman" panose="02020603050405020304" pitchFamily="18" charset="0"/>
              </a:rPr>
              <a:t>Department of Electronics and Communication Engineering</a:t>
            </a:r>
            <a:endParaRPr lang="en-US" sz="6800" dirty="0">
              <a:solidFill>
                <a:schemeClr val="tx1"/>
              </a:solidFill>
              <a:latin typeface="Times New Roman" panose="02020603050405020304" pitchFamily="18" charset="0"/>
              <a:cs typeface="Times New Roman" panose="02020603050405020304" pitchFamily="18" charset="0"/>
            </a:endParaRPr>
          </a:p>
          <a:p>
            <a:pPr algn="l"/>
            <a:endParaRPr lang="en-US" dirty="0"/>
          </a:p>
          <a:p>
            <a:r>
              <a:rPr lang="en-US" dirty="0"/>
              <a:t> </a:t>
            </a:r>
          </a:p>
        </p:txBody>
      </p:sp>
      <p:sp>
        <p:nvSpPr>
          <p:cNvPr id="25" name="Subtitle 2">
            <a:extLst>
              <a:ext uri="{FF2B5EF4-FFF2-40B4-BE49-F238E27FC236}">
                <a16:creationId xmlns:a16="http://schemas.microsoft.com/office/drawing/2014/main" id="{D344E205-6745-3717-6543-47D08C82E92A}"/>
              </a:ext>
            </a:extLst>
          </p:cNvPr>
          <p:cNvSpPr>
            <a:spLocks noGrp="1"/>
          </p:cNvSpPr>
          <p:nvPr>
            <p:ph type="subTitle" idx="1"/>
          </p:nvPr>
        </p:nvSpPr>
        <p:spPr>
          <a:xfrm>
            <a:off x="2187787" y="1873746"/>
            <a:ext cx="7766936" cy="933330"/>
          </a:xfrm>
        </p:spPr>
        <p:txBody>
          <a:bodyPr>
            <a:normAutofit fontScale="70000" lnSpcReduction="20000"/>
          </a:bodyPr>
          <a:lstStyle/>
          <a:p>
            <a:pPr>
              <a:lnSpc>
                <a:spcPct val="120000"/>
              </a:lnSpc>
              <a:spcBef>
                <a:spcPts val="0"/>
              </a:spcBef>
            </a:pPr>
            <a:r>
              <a:rPr lang="en-US" dirty="0">
                <a:solidFill>
                  <a:schemeClr val="tx1">
                    <a:lumMod val="65000"/>
                    <a:lumOff val="35000"/>
                  </a:schemeClr>
                </a:solidFill>
              </a:rPr>
              <a:t>Course Title: Database System Laboratory</a:t>
            </a:r>
          </a:p>
          <a:p>
            <a:pPr>
              <a:lnSpc>
                <a:spcPct val="120000"/>
              </a:lnSpc>
              <a:spcBef>
                <a:spcPts val="0"/>
              </a:spcBef>
            </a:pPr>
            <a:r>
              <a:rPr lang="en-US" dirty="0">
                <a:solidFill>
                  <a:schemeClr val="tx1">
                    <a:lumMod val="65000"/>
                    <a:lumOff val="35000"/>
                  </a:schemeClr>
                </a:solidFill>
              </a:rPr>
              <a:t>Course Code: CSE 3210</a:t>
            </a:r>
          </a:p>
          <a:p>
            <a:r>
              <a:rPr lang="en-US" dirty="0"/>
              <a:t> </a:t>
            </a:r>
          </a:p>
        </p:txBody>
      </p:sp>
    </p:spTree>
    <p:extLst>
      <p:ext uri="{BB962C8B-B14F-4D97-AF65-F5344CB8AC3E}">
        <p14:creationId xmlns:p14="http://schemas.microsoft.com/office/powerpoint/2010/main" val="18165271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65C5F6-3BC4-2879-5E14-44185E948F3C}"/>
              </a:ext>
            </a:extLst>
          </p:cNvPr>
          <p:cNvSpPr txBox="1"/>
          <p:nvPr/>
        </p:nvSpPr>
        <p:spPr>
          <a:xfrm>
            <a:off x="676439" y="1882410"/>
            <a:ext cx="10820410" cy="2739211"/>
          </a:xfrm>
          <a:prstGeom prst="rect">
            <a:avLst/>
          </a:prstGeom>
          <a:noFill/>
        </p:spPr>
        <p:txBody>
          <a:bodyPr wrap="square">
            <a:spAutoFit/>
          </a:bodyPr>
          <a:lstStyle/>
          <a:p>
            <a:r>
              <a:rPr lang="en-US" sz="4400" dirty="0">
                <a:solidFill>
                  <a:srgbClr val="00B050"/>
                </a:solidFill>
                <a:latin typeface="Times New Roman" panose="02020603050405020304" pitchFamily="18" charset="0"/>
                <a:cs typeface="Times New Roman" panose="02020603050405020304" pitchFamily="18" charset="0"/>
              </a:rPr>
              <a:t>Introduction:</a:t>
            </a:r>
          </a:p>
          <a:p>
            <a:r>
              <a:rPr lang="en-US" dirty="0"/>
              <a:t> </a:t>
            </a:r>
          </a:p>
          <a:p>
            <a:pPr algn="just"/>
            <a:r>
              <a:rPr lang="en-US" sz="2200" dirty="0">
                <a:latin typeface="Times New Roman" panose="02020603050405020304" pitchFamily="18" charset="0"/>
                <a:cs typeface="Times New Roman" panose="02020603050405020304" pitchFamily="18" charset="0"/>
              </a:rPr>
              <a:t>The Pet Care Management System helps to take care of our lovely pets by providing different services. Using DBMS, any user of the system can view the pet details, veterinary service details etc. It will mainly cover regulatory requirements, basic animal care and management, animal health and diseases, as well as practical handling and restraint or different companion animal species such as dog, </a:t>
            </a:r>
            <a:r>
              <a:rPr lang="en-US" sz="2200">
                <a:latin typeface="Times New Roman" panose="02020603050405020304" pitchFamily="18" charset="0"/>
                <a:cs typeface="Times New Roman" panose="02020603050405020304" pitchFamily="18" charset="0"/>
              </a:rPr>
              <a:t>cat, </a:t>
            </a:r>
            <a:r>
              <a:rPr lang="en-US" sz="2200" dirty="0">
                <a:latin typeface="Times New Roman" panose="02020603050405020304" pitchFamily="18" charset="0"/>
                <a:cs typeface="Times New Roman" panose="02020603050405020304" pitchFamily="18" charset="0"/>
              </a:rPr>
              <a:t>birds etc.</a:t>
            </a:r>
          </a:p>
        </p:txBody>
      </p:sp>
      <p:pic>
        <p:nvPicPr>
          <p:cNvPr id="6" name="Picture 5">
            <a:extLst>
              <a:ext uri="{FF2B5EF4-FFF2-40B4-BE49-F238E27FC236}">
                <a16:creationId xmlns:a16="http://schemas.microsoft.com/office/drawing/2014/main" id="{FCA04301-8A02-FA56-EDF6-DD27FD06AB7E}"/>
              </a:ext>
            </a:extLst>
          </p:cNvPr>
          <p:cNvPicPr>
            <a:picLocks noChangeAspect="1"/>
          </p:cNvPicPr>
          <p:nvPr/>
        </p:nvPicPr>
        <p:blipFill>
          <a:blip r:embed="rId2"/>
          <a:stretch>
            <a:fillRect/>
          </a:stretch>
        </p:blipFill>
        <p:spPr>
          <a:xfrm>
            <a:off x="133679" y="6108054"/>
            <a:ext cx="618161" cy="701539"/>
          </a:xfrm>
          <a:prstGeom prst="rect">
            <a:avLst/>
          </a:prstGeom>
        </p:spPr>
      </p:pic>
      <p:sp>
        <p:nvSpPr>
          <p:cNvPr id="7" name="TextBox 6">
            <a:extLst>
              <a:ext uri="{FF2B5EF4-FFF2-40B4-BE49-F238E27FC236}">
                <a16:creationId xmlns:a16="http://schemas.microsoft.com/office/drawing/2014/main" id="{55EE56ED-04B4-7D7F-370B-628D59AEADA5}"/>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8" name="Straight Connector 7">
            <a:extLst>
              <a:ext uri="{FF2B5EF4-FFF2-40B4-BE49-F238E27FC236}">
                <a16:creationId xmlns:a16="http://schemas.microsoft.com/office/drawing/2014/main" id="{C3841729-6F65-E232-95FC-449732D1424E}"/>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9" name="Isosceles Triangle 8">
            <a:extLst>
              <a:ext uri="{FF2B5EF4-FFF2-40B4-BE49-F238E27FC236}">
                <a16:creationId xmlns:a16="http://schemas.microsoft.com/office/drawing/2014/main" id="{F5452AAF-F4D2-CB7C-276E-94740A737BD9}"/>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257F434-B967-F582-2236-449EA0CA71AF}"/>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B4E9ADA-815C-A423-3CDC-C5859731D9A1}"/>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2</a:t>
            </a:r>
          </a:p>
        </p:txBody>
      </p:sp>
      <p:sp>
        <p:nvSpPr>
          <p:cNvPr id="12" name="Flowchart: Document 11">
            <a:extLst>
              <a:ext uri="{FF2B5EF4-FFF2-40B4-BE49-F238E27FC236}">
                <a16:creationId xmlns:a16="http://schemas.microsoft.com/office/drawing/2014/main" id="{F950B0EE-3F35-D278-5449-6B173F746B8F}"/>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24">
            <a:extLst>
              <a:ext uri="{FF2B5EF4-FFF2-40B4-BE49-F238E27FC236}">
                <a16:creationId xmlns:a16="http://schemas.microsoft.com/office/drawing/2014/main" id="{EAD4FFC1-3A0E-D28D-2B6A-E8CF5720D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7B67F610-E3F5-8959-8184-F5E2A328D232}"/>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0FC853-3B05-FB7A-77C6-76AAD8B6A539}"/>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Tree>
    <p:extLst>
      <p:ext uri="{BB962C8B-B14F-4D97-AF65-F5344CB8AC3E}">
        <p14:creationId xmlns:p14="http://schemas.microsoft.com/office/powerpoint/2010/main" val="427633754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155C2E-A7C4-6BC6-B30A-3B52FF0B3BB9}"/>
              </a:ext>
            </a:extLst>
          </p:cNvPr>
          <p:cNvPicPr>
            <a:picLocks noChangeAspect="1"/>
          </p:cNvPicPr>
          <p:nvPr/>
        </p:nvPicPr>
        <p:blipFill>
          <a:blip r:embed="rId2"/>
          <a:stretch>
            <a:fillRect/>
          </a:stretch>
        </p:blipFill>
        <p:spPr>
          <a:xfrm>
            <a:off x="133679" y="6108054"/>
            <a:ext cx="618161" cy="701539"/>
          </a:xfrm>
          <a:prstGeom prst="rect">
            <a:avLst/>
          </a:prstGeom>
        </p:spPr>
      </p:pic>
      <p:sp>
        <p:nvSpPr>
          <p:cNvPr id="5" name="TextBox 4">
            <a:extLst>
              <a:ext uri="{FF2B5EF4-FFF2-40B4-BE49-F238E27FC236}">
                <a16:creationId xmlns:a16="http://schemas.microsoft.com/office/drawing/2014/main" id="{118BEA70-7213-224A-036B-C198AD965C4E}"/>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6" name="Straight Connector 5">
            <a:extLst>
              <a:ext uri="{FF2B5EF4-FFF2-40B4-BE49-F238E27FC236}">
                <a16:creationId xmlns:a16="http://schemas.microsoft.com/office/drawing/2014/main" id="{F77D49C4-531C-48AF-B47E-3E06CC74650C}"/>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7" name="Isosceles Triangle 6">
            <a:extLst>
              <a:ext uri="{FF2B5EF4-FFF2-40B4-BE49-F238E27FC236}">
                <a16:creationId xmlns:a16="http://schemas.microsoft.com/office/drawing/2014/main" id="{2E3350D6-39F5-101E-6046-D5816DAC86E5}"/>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6D8400A-C369-B508-0469-9C6B084112B6}"/>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EDFA0EA-8C25-500B-AC36-BE3FC029D1D9}"/>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3</a:t>
            </a:r>
          </a:p>
        </p:txBody>
      </p:sp>
      <p:sp>
        <p:nvSpPr>
          <p:cNvPr id="10" name="Flowchart: Document 9">
            <a:extLst>
              <a:ext uri="{FF2B5EF4-FFF2-40B4-BE49-F238E27FC236}">
                <a16:creationId xmlns:a16="http://schemas.microsoft.com/office/drawing/2014/main" id="{32C6FB54-E0BF-8A2E-EBB4-49D850D6FD56}"/>
              </a:ext>
            </a:extLst>
          </p:cNvPr>
          <p:cNvSpPr/>
          <p:nvPr/>
        </p:nvSpPr>
        <p:spPr>
          <a:xfrm>
            <a:off x="-25050" y="-1082826"/>
            <a:ext cx="12237370" cy="1712741"/>
          </a:xfrm>
          <a:prstGeom prst="flowChartDocument">
            <a:avLst/>
          </a:prstGeom>
          <a:solidFill>
            <a:schemeClr val="accent6">
              <a:lumMod val="60000"/>
              <a:lumOff val="40000"/>
            </a:schemeClr>
          </a:solidFill>
          <a:ln w="19050">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
            <a:extLst>
              <a:ext uri="{FF2B5EF4-FFF2-40B4-BE49-F238E27FC236}">
                <a16:creationId xmlns:a16="http://schemas.microsoft.com/office/drawing/2014/main" id="{AB22BDF4-C58F-6867-8DA3-EED617F6D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4E4280F1-C7AA-DE24-9A00-966D331B02D3}"/>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7008FD1-A0D5-9324-BC78-64513870231B}"/>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
        <p:nvSpPr>
          <p:cNvPr id="14" name="Title 1">
            <a:extLst>
              <a:ext uri="{FF2B5EF4-FFF2-40B4-BE49-F238E27FC236}">
                <a16:creationId xmlns:a16="http://schemas.microsoft.com/office/drawing/2014/main" id="{EA193DC0-0448-4131-010B-54FE2DDA597D}"/>
              </a:ext>
            </a:extLst>
          </p:cNvPr>
          <p:cNvSpPr>
            <a:spLocks noGrp="1"/>
          </p:cNvSpPr>
          <p:nvPr>
            <p:ph type="title"/>
          </p:nvPr>
        </p:nvSpPr>
        <p:spPr>
          <a:xfrm>
            <a:off x="118534" y="264160"/>
            <a:ext cx="8596668" cy="1320800"/>
          </a:xfrm>
        </p:spPr>
        <p:txBody>
          <a:bodyPr>
            <a:normAutofit/>
          </a:bodyPr>
          <a:lstStyle/>
          <a:p>
            <a:r>
              <a:rPr lang="en-US" sz="3600" b="1" dirty="0">
                <a:solidFill>
                  <a:srgbClr val="00B050"/>
                </a:solidFill>
                <a:latin typeface="Times New Roman" panose="02020603050405020304" pitchFamily="18" charset="0"/>
                <a:cs typeface="Times New Roman" panose="02020603050405020304" pitchFamily="18" charset="0"/>
              </a:rPr>
              <a:t>E-R Diagram:</a:t>
            </a:r>
          </a:p>
        </p:txBody>
      </p:sp>
      <p:sp>
        <p:nvSpPr>
          <p:cNvPr id="29" name="Rectangle 28">
            <a:extLst>
              <a:ext uri="{FF2B5EF4-FFF2-40B4-BE49-F238E27FC236}">
                <a16:creationId xmlns:a16="http://schemas.microsoft.com/office/drawing/2014/main" id="{399637EE-B0B1-F92C-2646-6AEBD21DF229}"/>
              </a:ext>
            </a:extLst>
          </p:cNvPr>
          <p:cNvSpPr/>
          <p:nvPr/>
        </p:nvSpPr>
        <p:spPr>
          <a:xfrm>
            <a:off x="8216376" y="4234953"/>
            <a:ext cx="1061987" cy="43909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Pets</a:t>
            </a:r>
          </a:p>
        </p:txBody>
      </p:sp>
      <p:sp>
        <p:nvSpPr>
          <p:cNvPr id="30" name="Rectangle 29">
            <a:extLst>
              <a:ext uri="{FF2B5EF4-FFF2-40B4-BE49-F238E27FC236}">
                <a16:creationId xmlns:a16="http://schemas.microsoft.com/office/drawing/2014/main" id="{D3C57CCA-5EBD-B12F-0C65-E5AC05B685C4}"/>
              </a:ext>
            </a:extLst>
          </p:cNvPr>
          <p:cNvSpPr/>
          <p:nvPr/>
        </p:nvSpPr>
        <p:spPr>
          <a:xfrm>
            <a:off x="8188424" y="1907455"/>
            <a:ext cx="1061987" cy="45518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PetCare</a:t>
            </a:r>
            <a:endParaRPr lang="en-US" sz="1400" b="1" dirty="0">
              <a:solidFill>
                <a:schemeClr val="tx1"/>
              </a:solidFill>
            </a:endParaRPr>
          </a:p>
        </p:txBody>
      </p:sp>
      <p:sp>
        <p:nvSpPr>
          <p:cNvPr id="32" name="Diamond 31">
            <a:extLst>
              <a:ext uri="{FF2B5EF4-FFF2-40B4-BE49-F238E27FC236}">
                <a16:creationId xmlns:a16="http://schemas.microsoft.com/office/drawing/2014/main" id="{71360282-E7CD-2810-6199-5DB1212F4258}"/>
              </a:ext>
            </a:extLst>
          </p:cNvPr>
          <p:cNvSpPr/>
          <p:nvPr/>
        </p:nvSpPr>
        <p:spPr>
          <a:xfrm>
            <a:off x="8207872" y="2919158"/>
            <a:ext cx="1061987" cy="592319"/>
          </a:xfrm>
          <a:prstGeom prst="diamond">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has</a:t>
            </a:r>
            <a:endParaRPr lang="en-US" sz="1600" b="1" dirty="0"/>
          </a:p>
        </p:txBody>
      </p:sp>
      <p:sp>
        <p:nvSpPr>
          <p:cNvPr id="34" name="Oval 33">
            <a:extLst>
              <a:ext uri="{FF2B5EF4-FFF2-40B4-BE49-F238E27FC236}">
                <a16:creationId xmlns:a16="http://schemas.microsoft.com/office/drawing/2014/main" id="{E6C2E00B-3B83-10EE-31F2-7A7B24AD87A1}"/>
              </a:ext>
            </a:extLst>
          </p:cNvPr>
          <p:cNvSpPr/>
          <p:nvPr/>
        </p:nvSpPr>
        <p:spPr>
          <a:xfrm>
            <a:off x="7704432" y="641391"/>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Address</a:t>
            </a:r>
          </a:p>
        </p:txBody>
      </p:sp>
      <p:sp>
        <p:nvSpPr>
          <p:cNvPr id="35" name="Oval 34">
            <a:extLst>
              <a:ext uri="{FF2B5EF4-FFF2-40B4-BE49-F238E27FC236}">
                <a16:creationId xmlns:a16="http://schemas.microsoft.com/office/drawing/2014/main" id="{8DF664C6-19AD-A1E9-63C3-9A8B3FBC9870}"/>
              </a:ext>
            </a:extLst>
          </p:cNvPr>
          <p:cNvSpPr/>
          <p:nvPr/>
        </p:nvSpPr>
        <p:spPr>
          <a:xfrm>
            <a:off x="6664424" y="1062697"/>
            <a:ext cx="1204249" cy="40984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100" b="1" u="sng" dirty="0" err="1">
                <a:solidFill>
                  <a:schemeClr val="tx1"/>
                </a:solidFill>
              </a:rPr>
              <a:t>PetCareID</a:t>
            </a:r>
            <a:endParaRPr lang="en-US" sz="1100" b="1" u="sng" dirty="0">
              <a:solidFill>
                <a:schemeClr val="tx1"/>
              </a:solidFill>
            </a:endParaRPr>
          </a:p>
        </p:txBody>
      </p:sp>
      <p:sp>
        <p:nvSpPr>
          <p:cNvPr id="36" name="Oval 35">
            <a:extLst>
              <a:ext uri="{FF2B5EF4-FFF2-40B4-BE49-F238E27FC236}">
                <a16:creationId xmlns:a16="http://schemas.microsoft.com/office/drawing/2014/main" id="{D1529153-94F6-5855-BEC0-31FDA506970C}"/>
              </a:ext>
            </a:extLst>
          </p:cNvPr>
          <p:cNvSpPr/>
          <p:nvPr/>
        </p:nvSpPr>
        <p:spPr>
          <a:xfrm>
            <a:off x="8817636" y="792845"/>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Phone</a:t>
            </a:r>
          </a:p>
        </p:txBody>
      </p:sp>
      <p:sp>
        <p:nvSpPr>
          <p:cNvPr id="37" name="Oval 36">
            <a:extLst>
              <a:ext uri="{FF2B5EF4-FFF2-40B4-BE49-F238E27FC236}">
                <a16:creationId xmlns:a16="http://schemas.microsoft.com/office/drawing/2014/main" id="{FAE5A4A3-D92A-0766-F81F-36D9749A50E8}"/>
              </a:ext>
            </a:extLst>
          </p:cNvPr>
          <p:cNvSpPr/>
          <p:nvPr/>
        </p:nvSpPr>
        <p:spPr>
          <a:xfrm>
            <a:off x="9580880" y="1246272"/>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Email</a:t>
            </a:r>
          </a:p>
        </p:txBody>
      </p:sp>
      <p:cxnSp>
        <p:nvCxnSpPr>
          <p:cNvPr id="39" name="Straight Connector 38">
            <a:extLst>
              <a:ext uri="{FF2B5EF4-FFF2-40B4-BE49-F238E27FC236}">
                <a16:creationId xmlns:a16="http://schemas.microsoft.com/office/drawing/2014/main" id="{379A31EC-4C1A-E611-4968-EBA25924378E}"/>
              </a:ext>
            </a:extLst>
          </p:cNvPr>
          <p:cNvCxnSpPr>
            <a:cxnSpLocks/>
            <a:stCxn id="35" idx="5"/>
            <a:endCxn id="30" idx="0"/>
          </p:cNvCxnSpPr>
          <p:nvPr/>
        </p:nvCxnSpPr>
        <p:spPr>
          <a:xfrm>
            <a:off x="7692315" y="1412523"/>
            <a:ext cx="1027103" cy="4949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20B96D2-57A8-0808-48DD-987F9432EE28}"/>
              </a:ext>
            </a:extLst>
          </p:cNvPr>
          <p:cNvCxnSpPr>
            <a:cxnSpLocks/>
            <a:stCxn id="34" idx="4"/>
            <a:endCxn id="30" idx="0"/>
          </p:cNvCxnSpPr>
          <p:nvPr/>
        </p:nvCxnSpPr>
        <p:spPr>
          <a:xfrm>
            <a:off x="8235426" y="1025231"/>
            <a:ext cx="483992" cy="8822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AC9C6E9-0794-8496-F11F-9F448B258A29}"/>
              </a:ext>
            </a:extLst>
          </p:cNvPr>
          <p:cNvCxnSpPr>
            <a:cxnSpLocks/>
            <a:stCxn id="36" idx="4"/>
            <a:endCxn id="30" idx="0"/>
          </p:cNvCxnSpPr>
          <p:nvPr/>
        </p:nvCxnSpPr>
        <p:spPr>
          <a:xfrm flipH="1">
            <a:off x="8719418" y="1176685"/>
            <a:ext cx="629212" cy="7307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2817BA8-AA57-546F-397E-694FFDFE1424}"/>
              </a:ext>
            </a:extLst>
          </p:cNvPr>
          <p:cNvCxnSpPr>
            <a:cxnSpLocks/>
            <a:stCxn id="37" idx="2"/>
            <a:endCxn id="30" idx="0"/>
          </p:cNvCxnSpPr>
          <p:nvPr/>
        </p:nvCxnSpPr>
        <p:spPr>
          <a:xfrm flipH="1">
            <a:off x="8719418" y="1438192"/>
            <a:ext cx="861462" cy="4692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BAE06A94-68B1-7EA7-7158-CEEA97B6BEE1}"/>
              </a:ext>
            </a:extLst>
          </p:cNvPr>
          <p:cNvSpPr/>
          <p:nvPr/>
        </p:nvSpPr>
        <p:spPr>
          <a:xfrm>
            <a:off x="9505243" y="5210788"/>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Cost</a:t>
            </a:r>
          </a:p>
        </p:txBody>
      </p:sp>
      <p:sp>
        <p:nvSpPr>
          <p:cNvPr id="67" name="Oval 66">
            <a:extLst>
              <a:ext uri="{FF2B5EF4-FFF2-40B4-BE49-F238E27FC236}">
                <a16:creationId xmlns:a16="http://schemas.microsoft.com/office/drawing/2014/main" id="{2BA071BD-EF94-2556-90BF-FBCB5497760D}"/>
              </a:ext>
            </a:extLst>
          </p:cNvPr>
          <p:cNvSpPr/>
          <p:nvPr/>
        </p:nvSpPr>
        <p:spPr>
          <a:xfrm>
            <a:off x="8210434" y="5563715"/>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PetType</a:t>
            </a:r>
            <a:endParaRPr lang="en-US" sz="1100" b="1" dirty="0">
              <a:solidFill>
                <a:schemeClr val="tx1"/>
              </a:solidFill>
            </a:endParaRPr>
          </a:p>
        </p:txBody>
      </p:sp>
      <p:sp>
        <p:nvSpPr>
          <p:cNvPr id="68" name="Oval 67">
            <a:extLst>
              <a:ext uri="{FF2B5EF4-FFF2-40B4-BE49-F238E27FC236}">
                <a16:creationId xmlns:a16="http://schemas.microsoft.com/office/drawing/2014/main" id="{50160DBA-739B-5064-CC5E-2CE78CC7741A}"/>
              </a:ext>
            </a:extLst>
          </p:cNvPr>
          <p:cNvSpPr/>
          <p:nvPr/>
        </p:nvSpPr>
        <p:spPr>
          <a:xfrm>
            <a:off x="6938153" y="5210788"/>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u="sng" dirty="0" err="1">
                <a:solidFill>
                  <a:schemeClr val="tx1"/>
                </a:solidFill>
              </a:rPr>
              <a:t>PetId</a:t>
            </a:r>
            <a:endParaRPr lang="en-US" sz="1100" b="1" u="sng" dirty="0">
              <a:solidFill>
                <a:schemeClr val="tx1"/>
              </a:solidFill>
            </a:endParaRPr>
          </a:p>
        </p:txBody>
      </p:sp>
      <p:cxnSp>
        <p:nvCxnSpPr>
          <p:cNvPr id="70" name="Straight Connector 69">
            <a:extLst>
              <a:ext uri="{FF2B5EF4-FFF2-40B4-BE49-F238E27FC236}">
                <a16:creationId xmlns:a16="http://schemas.microsoft.com/office/drawing/2014/main" id="{776A5805-DAF7-2F9A-B7F4-495CA20FBD73}"/>
              </a:ext>
            </a:extLst>
          </p:cNvPr>
          <p:cNvCxnSpPr>
            <a:cxnSpLocks/>
            <a:stCxn id="68" idx="0"/>
            <a:endCxn id="29" idx="2"/>
          </p:cNvCxnSpPr>
          <p:nvPr/>
        </p:nvCxnSpPr>
        <p:spPr>
          <a:xfrm flipV="1">
            <a:off x="7469147" y="4674043"/>
            <a:ext cx="1278223" cy="5367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9352804-4AFD-2B40-855A-B20531EC8B70}"/>
              </a:ext>
            </a:extLst>
          </p:cNvPr>
          <p:cNvCxnSpPr>
            <a:cxnSpLocks/>
            <a:stCxn id="67" idx="0"/>
            <a:endCxn id="29" idx="2"/>
          </p:cNvCxnSpPr>
          <p:nvPr/>
        </p:nvCxnSpPr>
        <p:spPr>
          <a:xfrm flipV="1">
            <a:off x="8741428" y="4674043"/>
            <a:ext cx="5942" cy="8896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DD4F428-52CA-2E01-25FF-EDC8E71A18EE}"/>
              </a:ext>
            </a:extLst>
          </p:cNvPr>
          <p:cNvCxnSpPr>
            <a:cxnSpLocks/>
            <a:stCxn id="64" idx="1"/>
            <a:endCxn id="29" idx="2"/>
          </p:cNvCxnSpPr>
          <p:nvPr/>
        </p:nvCxnSpPr>
        <p:spPr>
          <a:xfrm flipH="1" flipV="1">
            <a:off x="8747370" y="4674043"/>
            <a:ext cx="913397" cy="5929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23A3C856-AB5B-64F3-CF95-FFF02A7D4F10}"/>
              </a:ext>
            </a:extLst>
          </p:cNvPr>
          <p:cNvSpPr/>
          <p:nvPr/>
        </p:nvSpPr>
        <p:spPr>
          <a:xfrm>
            <a:off x="6104553" y="2987157"/>
            <a:ext cx="1061987" cy="43909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Facilities</a:t>
            </a:r>
          </a:p>
        </p:txBody>
      </p:sp>
      <p:sp>
        <p:nvSpPr>
          <p:cNvPr id="103" name="Oval 102">
            <a:extLst>
              <a:ext uri="{FF2B5EF4-FFF2-40B4-BE49-F238E27FC236}">
                <a16:creationId xmlns:a16="http://schemas.microsoft.com/office/drawing/2014/main" id="{06750DF5-12B4-9360-E6A1-504736E56E84}"/>
              </a:ext>
            </a:extLst>
          </p:cNvPr>
          <p:cNvSpPr/>
          <p:nvPr/>
        </p:nvSpPr>
        <p:spPr>
          <a:xfrm>
            <a:off x="6104553" y="3883152"/>
            <a:ext cx="1061987" cy="38384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Price</a:t>
            </a:r>
          </a:p>
        </p:txBody>
      </p:sp>
      <p:sp>
        <p:nvSpPr>
          <p:cNvPr id="105" name="Oval 104">
            <a:extLst>
              <a:ext uri="{FF2B5EF4-FFF2-40B4-BE49-F238E27FC236}">
                <a16:creationId xmlns:a16="http://schemas.microsoft.com/office/drawing/2014/main" id="{2B58C8CB-A9D9-EBE7-6C8B-698CAB7FD59A}"/>
              </a:ext>
            </a:extLst>
          </p:cNvPr>
          <p:cNvSpPr/>
          <p:nvPr/>
        </p:nvSpPr>
        <p:spPr>
          <a:xfrm>
            <a:off x="6685568" y="2032273"/>
            <a:ext cx="1375837" cy="472302"/>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FacilitiesType</a:t>
            </a:r>
            <a:endParaRPr lang="en-US" sz="1100" b="1" dirty="0">
              <a:solidFill>
                <a:schemeClr val="tx1"/>
              </a:solidFill>
            </a:endParaRPr>
          </a:p>
        </p:txBody>
      </p:sp>
      <p:sp>
        <p:nvSpPr>
          <p:cNvPr id="106" name="Oval 105">
            <a:extLst>
              <a:ext uri="{FF2B5EF4-FFF2-40B4-BE49-F238E27FC236}">
                <a16:creationId xmlns:a16="http://schemas.microsoft.com/office/drawing/2014/main" id="{435334E6-C1CF-6143-F78F-032E1E3109E7}"/>
              </a:ext>
            </a:extLst>
          </p:cNvPr>
          <p:cNvSpPr/>
          <p:nvPr/>
        </p:nvSpPr>
        <p:spPr>
          <a:xfrm>
            <a:off x="5359966" y="1935713"/>
            <a:ext cx="1198583" cy="439089"/>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u="sng" dirty="0" err="1">
                <a:solidFill>
                  <a:schemeClr val="tx1"/>
                </a:solidFill>
              </a:rPr>
              <a:t>FacilitiesId</a:t>
            </a:r>
            <a:endParaRPr lang="en-US" sz="1100" b="1" dirty="0">
              <a:solidFill>
                <a:schemeClr val="tx1"/>
              </a:solidFill>
            </a:endParaRPr>
          </a:p>
        </p:txBody>
      </p:sp>
      <p:cxnSp>
        <p:nvCxnSpPr>
          <p:cNvPr id="108" name="Straight Connector 107">
            <a:extLst>
              <a:ext uri="{FF2B5EF4-FFF2-40B4-BE49-F238E27FC236}">
                <a16:creationId xmlns:a16="http://schemas.microsoft.com/office/drawing/2014/main" id="{BCB065F4-2178-5535-6C0C-2E115A5A04EB}"/>
              </a:ext>
            </a:extLst>
          </p:cNvPr>
          <p:cNvCxnSpPr>
            <a:cxnSpLocks/>
            <a:stCxn id="106" idx="4"/>
            <a:endCxn id="99" idx="0"/>
          </p:cNvCxnSpPr>
          <p:nvPr/>
        </p:nvCxnSpPr>
        <p:spPr>
          <a:xfrm>
            <a:off x="5959258" y="2374802"/>
            <a:ext cx="676289" cy="6123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142F3A4-7ED2-93A9-9F8A-791EC3BA515D}"/>
              </a:ext>
            </a:extLst>
          </p:cNvPr>
          <p:cNvCxnSpPr>
            <a:cxnSpLocks/>
            <a:stCxn id="105" idx="4"/>
            <a:endCxn id="99" idx="0"/>
          </p:cNvCxnSpPr>
          <p:nvPr/>
        </p:nvCxnSpPr>
        <p:spPr>
          <a:xfrm flipH="1">
            <a:off x="6635547" y="2504575"/>
            <a:ext cx="737940" cy="4825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C5E14A7-0EB3-A2B2-8768-C07CC09D88BA}"/>
              </a:ext>
            </a:extLst>
          </p:cNvPr>
          <p:cNvCxnSpPr>
            <a:stCxn id="103" idx="0"/>
            <a:endCxn id="99" idx="2"/>
          </p:cNvCxnSpPr>
          <p:nvPr/>
        </p:nvCxnSpPr>
        <p:spPr>
          <a:xfrm flipV="1">
            <a:off x="6635547" y="3426247"/>
            <a:ext cx="0" cy="45690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FB32DC5A-9B4B-162B-96CE-B5E7A37CF266}"/>
              </a:ext>
            </a:extLst>
          </p:cNvPr>
          <p:cNvSpPr/>
          <p:nvPr/>
        </p:nvSpPr>
        <p:spPr>
          <a:xfrm>
            <a:off x="2578762" y="4148810"/>
            <a:ext cx="1061987" cy="43909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Customer</a:t>
            </a:r>
          </a:p>
        </p:txBody>
      </p:sp>
      <p:sp>
        <p:nvSpPr>
          <p:cNvPr id="119" name="Oval 118">
            <a:extLst>
              <a:ext uri="{FF2B5EF4-FFF2-40B4-BE49-F238E27FC236}">
                <a16:creationId xmlns:a16="http://schemas.microsoft.com/office/drawing/2014/main" id="{F7FB1F20-E353-342F-77F7-790FBB8F58C5}"/>
              </a:ext>
            </a:extLst>
          </p:cNvPr>
          <p:cNvSpPr/>
          <p:nvPr/>
        </p:nvSpPr>
        <p:spPr>
          <a:xfrm>
            <a:off x="2931465" y="5242057"/>
            <a:ext cx="1199493" cy="494369"/>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CustEmail</a:t>
            </a:r>
            <a:endParaRPr lang="en-US" sz="1100" b="1" dirty="0">
              <a:solidFill>
                <a:schemeClr val="tx1"/>
              </a:solidFill>
            </a:endParaRPr>
          </a:p>
        </p:txBody>
      </p:sp>
      <p:sp>
        <p:nvSpPr>
          <p:cNvPr id="120" name="Oval 119">
            <a:extLst>
              <a:ext uri="{FF2B5EF4-FFF2-40B4-BE49-F238E27FC236}">
                <a16:creationId xmlns:a16="http://schemas.microsoft.com/office/drawing/2014/main" id="{AA19DF8B-3219-8F4D-1E2F-F3A176DFF42D}"/>
              </a:ext>
            </a:extLst>
          </p:cNvPr>
          <p:cNvSpPr/>
          <p:nvPr/>
        </p:nvSpPr>
        <p:spPr>
          <a:xfrm>
            <a:off x="1633868" y="5167354"/>
            <a:ext cx="1199493" cy="494385"/>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CustPhone</a:t>
            </a:r>
            <a:endParaRPr lang="en-US" sz="1100" b="1" dirty="0">
              <a:solidFill>
                <a:schemeClr val="tx1"/>
              </a:solidFill>
            </a:endParaRPr>
          </a:p>
        </p:txBody>
      </p:sp>
      <p:sp>
        <p:nvSpPr>
          <p:cNvPr id="121" name="Oval 120">
            <a:extLst>
              <a:ext uri="{FF2B5EF4-FFF2-40B4-BE49-F238E27FC236}">
                <a16:creationId xmlns:a16="http://schemas.microsoft.com/office/drawing/2014/main" id="{7C5E9933-D7F7-0038-E747-573817A859EB}"/>
              </a:ext>
            </a:extLst>
          </p:cNvPr>
          <p:cNvSpPr/>
          <p:nvPr/>
        </p:nvSpPr>
        <p:spPr>
          <a:xfrm>
            <a:off x="751840" y="4602768"/>
            <a:ext cx="1292707" cy="423194"/>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CustAddress</a:t>
            </a:r>
            <a:endParaRPr lang="en-US" sz="1100" b="1" dirty="0">
              <a:solidFill>
                <a:schemeClr val="tx1"/>
              </a:solidFill>
            </a:endParaRPr>
          </a:p>
        </p:txBody>
      </p:sp>
      <p:sp>
        <p:nvSpPr>
          <p:cNvPr id="122" name="Oval 121">
            <a:extLst>
              <a:ext uri="{FF2B5EF4-FFF2-40B4-BE49-F238E27FC236}">
                <a16:creationId xmlns:a16="http://schemas.microsoft.com/office/drawing/2014/main" id="{7E4A7735-0692-4306-1504-1D9DF2EA02FD}"/>
              </a:ext>
            </a:extLst>
          </p:cNvPr>
          <p:cNvSpPr/>
          <p:nvPr/>
        </p:nvSpPr>
        <p:spPr>
          <a:xfrm>
            <a:off x="751840" y="3848093"/>
            <a:ext cx="1174785" cy="496174"/>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CustName</a:t>
            </a:r>
            <a:endParaRPr lang="en-US" sz="1100" b="1" dirty="0">
              <a:solidFill>
                <a:schemeClr val="tx1"/>
              </a:solidFill>
            </a:endParaRPr>
          </a:p>
        </p:txBody>
      </p:sp>
      <p:sp>
        <p:nvSpPr>
          <p:cNvPr id="123" name="Oval 122">
            <a:extLst>
              <a:ext uri="{FF2B5EF4-FFF2-40B4-BE49-F238E27FC236}">
                <a16:creationId xmlns:a16="http://schemas.microsoft.com/office/drawing/2014/main" id="{86E4E651-D834-1ED4-CCFE-4DE1EF0472ED}"/>
              </a:ext>
            </a:extLst>
          </p:cNvPr>
          <p:cNvSpPr/>
          <p:nvPr/>
        </p:nvSpPr>
        <p:spPr>
          <a:xfrm>
            <a:off x="1633868" y="3194516"/>
            <a:ext cx="1061987" cy="450399"/>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u="sng" dirty="0" err="1">
                <a:solidFill>
                  <a:schemeClr val="tx1"/>
                </a:solidFill>
              </a:rPr>
              <a:t>CustId</a:t>
            </a:r>
            <a:endParaRPr lang="en-US" sz="1100" b="1" u="sng" dirty="0">
              <a:solidFill>
                <a:schemeClr val="tx1"/>
              </a:solidFill>
            </a:endParaRPr>
          </a:p>
        </p:txBody>
      </p:sp>
      <p:cxnSp>
        <p:nvCxnSpPr>
          <p:cNvPr id="125" name="Straight Connector 124">
            <a:extLst>
              <a:ext uri="{FF2B5EF4-FFF2-40B4-BE49-F238E27FC236}">
                <a16:creationId xmlns:a16="http://schemas.microsoft.com/office/drawing/2014/main" id="{C1C18A69-209A-B36A-FDBB-92F47E5391CE}"/>
              </a:ext>
            </a:extLst>
          </p:cNvPr>
          <p:cNvCxnSpPr>
            <a:cxnSpLocks/>
            <a:stCxn id="119" idx="0"/>
            <a:endCxn id="118" idx="2"/>
          </p:cNvCxnSpPr>
          <p:nvPr/>
        </p:nvCxnSpPr>
        <p:spPr>
          <a:xfrm flipH="1" flipV="1">
            <a:off x="3109756" y="4587900"/>
            <a:ext cx="421456" cy="6541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47FD105-5F53-0F6A-E4AF-CE8461C524F3}"/>
              </a:ext>
            </a:extLst>
          </p:cNvPr>
          <p:cNvCxnSpPr>
            <a:stCxn id="120" idx="0"/>
            <a:endCxn id="118" idx="2"/>
          </p:cNvCxnSpPr>
          <p:nvPr/>
        </p:nvCxnSpPr>
        <p:spPr>
          <a:xfrm flipV="1">
            <a:off x="2233615" y="4587900"/>
            <a:ext cx="876141" cy="5794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4A70421-8941-9816-FCDC-A463840618B4}"/>
              </a:ext>
            </a:extLst>
          </p:cNvPr>
          <p:cNvCxnSpPr>
            <a:stCxn id="121" idx="7"/>
            <a:endCxn id="118" idx="1"/>
          </p:cNvCxnSpPr>
          <p:nvPr/>
        </p:nvCxnSpPr>
        <p:spPr>
          <a:xfrm flipV="1">
            <a:off x="1855234" y="4368355"/>
            <a:ext cx="723528" cy="2963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83F7A9A-AD28-DF33-0E6A-3B758D9124CE}"/>
              </a:ext>
            </a:extLst>
          </p:cNvPr>
          <p:cNvCxnSpPr>
            <a:stCxn id="122" idx="6"/>
            <a:endCxn id="118" idx="1"/>
          </p:cNvCxnSpPr>
          <p:nvPr/>
        </p:nvCxnSpPr>
        <p:spPr>
          <a:xfrm>
            <a:off x="1926625" y="4096180"/>
            <a:ext cx="652137" cy="272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F0A587-5E38-23A8-1DA0-2CB03E249564}"/>
              </a:ext>
            </a:extLst>
          </p:cNvPr>
          <p:cNvCxnSpPr>
            <a:stCxn id="123" idx="4"/>
            <a:endCxn id="118" idx="1"/>
          </p:cNvCxnSpPr>
          <p:nvPr/>
        </p:nvCxnSpPr>
        <p:spPr>
          <a:xfrm>
            <a:off x="2164862" y="3644915"/>
            <a:ext cx="413900" cy="723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4" name="Diamond 133">
            <a:extLst>
              <a:ext uri="{FF2B5EF4-FFF2-40B4-BE49-F238E27FC236}">
                <a16:creationId xmlns:a16="http://schemas.microsoft.com/office/drawing/2014/main" id="{C3C8C5DD-7C12-03D6-4249-1C9613DC3591}"/>
              </a:ext>
            </a:extLst>
          </p:cNvPr>
          <p:cNvSpPr/>
          <p:nvPr/>
        </p:nvSpPr>
        <p:spPr>
          <a:xfrm>
            <a:off x="4365468" y="4329850"/>
            <a:ext cx="1720524" cy="654157"/>
          </a:xfrm>
          <a:prstGeom prst="diamond">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Purchase</a:t>
            </a:r>
          </a:p>
        </p:txBody>
      </p:sp>
      <p:cxnSp>
        <p:nvCxnSpPr>
          <p:cNvPr id="142" name="Straight Connector 141">
            <a:extLst>
              <a:ext uri="{FF2B5EF4-FFF2-40B4-BE49-F238E27FC236}">
                <a16:creationId xmlns:a16="http://schemas.microsoft.com/office/drawing/2014/main" id="{897CA946-BD1E-591A-DDE9-006DBE4D35B3}"/>
              </a:ext>
            </a:extLst>
          </p:cNvPr>
          <p:cNvCxnSpPr>
            <a:cxnSpLocks/>
            <a:stCxn id="134" idx="0"/>
          </p:cNvCxnSpPr>
          <p:nvPr/>
        </p:nvCxnSpPr>
        <p:spPr>
          <a:xfrm flipV="1">
            <a:off x="5225730" y="3187451"/>
            <a:ext cx="0" cy="114239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548521C2-6E3F-3249-573A-780A37915092}"/>
              </a:ext>
            </a:extLst>
          </p:cNvPr>
          <p:cNvSpPr/>
          <p:nvPr/>
        </p:nvSpPr>
        <p:spPr>
          <a:xfrm>
            <a:off x="3153826" y="2178870"/>
            <a:ext cx="1351915" cy="43909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PurchaseDetail</a:t>
            </a:r>
            <a:endParaRPr lang="en-US" sz="1400" b="1" dirty="0">
              <a:solidFill>
                <a:schemeClr val="tx1"/>
              </a:solidFill>
            </a:endParaRPr>
          </a:p>
        </p:txBody>
      </p:sp>
      <p:sp>
        <p:nvSpPr>
          <p:cNvPr id="158" name="Oval 157">
            <a:extLst>
              <a:ext uri="{FF2B5EF4-FFF2-40B4-BE49-F238E27FC236}">
                <a16:creationId xmlns:a16="http://schemas.microsoft.com/office/drawing/2014/main" id="{9CF9E9CE-307A-9049-81B5-765959F48FB1}"/>
              </a:ext>
            </a:extLst>
          </p:cNvPr>
          <p:cNvSpPr/>
          <p:nvPr/>
        </p:nvSpPr>
        <p:spPr>
          <a:xfrm>
            <a:off x="3595009" y="1030789"/>
            <a:ext cx="1061987" cy="450399"/>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Date</a:t>
            </a:r>
          </a:p>
        </p:txBody>
      </p:sp>
      <p:sp>
        <p:nvSpPr>
          <p:cNvPr id="159" name="Oval 158">
            <a:extLst>
              <a:ext uri="{FF2B5EF4-FFF2-40B4-BE49-F238E27FC236}">
                <a16:creationId xmlns:a16="http://schemas.microsoft.com/office/drawing/2014/main" id="{7A1F0575-0031-93EC-8CFA-4D64A68900A4}"/>
              </a:ext>
            </a:extLst>
          </p:cNvPr>
          <p:cNvSpPr/>
          <p:nvPr/>
        </p:nvSpPr>
        <p:spPr>
          <a:xfrm>
            <a:off x="2017866" y="1222424"/>
            <a:ext cx="1061987" cy="450399"/>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Quantity</a:t>
            </a:r>
          </a:p>
        </p:txBody>
      </p:sp>
      <p:cxnSp>
        <p:nvCxnSpPr>
          <p:cNvPr id="161" name="Straight Connector 160">
            <a:extLst>
              <a:ext uri="{FF2B5EF4-FFF2-40B4-BE49-F238E27FC236}">
                <a16:creationId xmlns:a16="http://schemas.microsoft.com/office/drawing/2014/main" id="{A9CB780E-32B0-4267-0EA0-843669FA4129}"/>
              </a:ext>
            </a:extLst>
          </p:cNvPr>
          <p:cNvCxnSpPr>
            <a:cxnSpLocks/>
            <a:stCxn id="159" idx="4"/>
            <a:endCxn id="157" idx="0"/>
          </p:cNvCxnSpPr>
          <p:nvPr/>
        </p:nvCxnSpPr>
        <p:spPr>
          <a:xfrm>
            <a:off x="2548860" y="1672823"/>
            <a:ext cx="1280924" cy="5060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2D768C9-80F5-BE83-C6FB-97C6726D98D2}"/>
              </a:ext>
            </a:extLst>
          </p:cNvPr>
          <p:cNvCxnSpPr>
            <a:cxnSpLocks/>
            <a:stCxn id="158" idx="4"/>
            <a:endCxn id="157" idx="0"/>
          </p:cNvCxnSpPr>
          <p:nvPr/>
        </p:nvCxnSpPr>
        <p:spPr>
          <a:xfrm flipH="1">
            <a:off x="3829784" y="1481188"/>
            <a:ext cx="296219" cy="69768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9938DFB4-6B71-3E6B-344D-D746F5D89C31}"/>
              </a:ext>
            </a:extLst>
          </p:cNvPr>
          <p:cNvSpPr/>
          <p:nvPr/>
        </p:nvSpPr>
        <p:spPr>
          <a:xfrm>
            <a:off x="3229535" y="2228723"/>
            <a:ext cx="1193769" cy="339021"/>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Connector: Elbow 214">
            <a:extLst>
              <a:ext uri="{FF2B5EF4-FFF2-40B4-BE49-F238E27FC236}">
                <a16:creationId xmlns:a16="http://schemas.microsoft.com/office/drawing/2014/main" id="{9780D480-12F1-277E-5E00-BFE9CA31FA9F}"/>
              </a:ext>
            </a:extLst>
          </p:cNvPr>
          <p:cNvCxnSpPr>
            <a:cxnSpLocks/>
            <a:stCxn id="29" idx="1"/>
            <a:endCxn id="134" idx="3"/>
          </p:cNvCxnSpPr>
          <p:nvPr/>
        </p:nvCxnSpPr>
        <p:spPr>
          <a:xfrm rot="10800000" flipV="1">
            <a:off x="6085992" y="4454497"/>
            <a:ext cx="2130384" cy="202431"/>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7CFC5ED-FCED-D0D5-9534-9B238B2ABB71}"/>
              </a:ext>
            </a:extLst>
          </p:cNvPr>
          <p:cNvCxnSpPr>
            <a:cxnSpLocks/>
            <a:stCxn id="134" idx="1"/>
            <a:endCxn id="118" idx="3"/>
          </p:cNvCxnSpPr>
          <p:nvPr/>
        </p:nvCxnSpPr>
        <p:spPr>
          <a:xfrm flipH="1" flipV="1">
            <a:off x="3640749" y="4368355"/>
            <a:ext cx="724719" cy="2885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7BF06B86-98F4-ADF8-E143-1DF88C6D4778}"/>
              </a:ext>
            </a:extLst>
          </p:cNvPr>
          <p:cNvCxnSpPr>
            <a:endCxn id="99" idx="1"/>
          </p:cNvCxnSpPr>
          <p:nvPr/>
        </p:nvCxnSpPr>
        <p:spPr>
          <a:xfrm>
            <a:off x="5225730" y="3187451"/>
            <a:ext cx="878823" cy="1925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D1294AEB-97B2-EB14-DD9E-78E4BEDC97BA}"/>
              </a:ext>
            </a:extLst>
          </p:cNvPr>
          <p:cNvCxnSpPr>
            <a:stCxn id="32" idx="0"/>
            <a:endCxn id="30" idx="2"/>
          </p:cNvCxnSpPr>
          <p:nvPr/>
        </p:nvCxnSpPr>
        <p:spPr>
          <a:xfrm flipH="1" flipV="1">
            <a:off x="8719418" y="2362635"/>
            <a:ext cx="19448" cy="5565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861CC61-5FE4-8706-2225-E224E095E8E4}"/>
              </a:ext>
            </a:extLst>
          </p:cNvPr>
          <p:cNvCxnSpPr>
            <a:stCxn id="32" idx="2"/>
            <a:endCxn id="29" idx="0"/>
          </p:cNvCxnSpPr>
          <p:nvPr/>
        </p:nvCxnSpPr>
        <p:spPr>
          <a:xfrm>
            <a:off x="8738866" y="3511477"/>
            <a:ext cx="8504" cy="7234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C882596-CA7C-0A02-245E-7BA81702F5FE}"/>
              </a:ext>
            </a:extLst>
          </p:cNvPr>
          <p:cNvCxnSpPr>
            <a:stCxn id="32" idx="1"/>
            <a:endCxn id="99" idx="3"/>
          </p:cNvCxnSpPr>
          <p:nvPr/>
        </p:nvCxnSpPr>
        <p:spPr>
          <a:xfrm flipH="1" flipV="1">
            <a:off x="7166540" y="3206702"/>
            <a:ext cx="1041332" cy="86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3" name="Diamond 232">
            <a:extLst>
              <a:ext uri="{FF2B5EF4-FFF2-40B4-BE49-F238E27FC236}">
                <a16:creationId xmlns:a16="http://schemas.microsoft.com/office/drawing/2014/main" id="{ABEE012E-0197-8720-F0B6-90E758D2AE8E}"/>
              </a:ext>
            </a:extLst>
          </p:cNvPr>
          <p:cNvSpPr/>
          <p:nvPr/>
        </p:nvSpPr>
        <p:spPr>
          <a:xfrm>
            <a:off x="3061229" y="2985394"/>
            <a:ext cx="1351915" cy="664027"/>
          </a:xfrm>
          <a:prstGeom prst="diamond">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History</a:t>
            </a:r>
          </a:p>
        </p:txBody>
      </p:sp>
      <p:sp>
        <p:nvSpPr>
          <p:cNvPr id="234" name="Diamond 233">
            <a:extLst>
              <a:ext uri="{FF2B5EF4-FFF2-40B4-BE49-F238E27FC236}">
                <a16:creationId xmlns:a16="http://schemas.microsoft.com/office/drawing/2014/main" id="{9F466890-73E0-872B-C08B-1E4DBDE42E73}"/>
              </a:ext>
            </a:extLst>
          </p:cNvPr>
          <p:cNvSpPr/>
          <p:nvPr/>
        </p:nvSpPr>
        <p:spPr>
          <a:xfrm>
            <a:off x="3226849" y="3051953"/>
            <a:ext cx="1028093" cy="524109"/>
          </a:xfrm>
          <a:prstGeom prst="diamond">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Arrow Connector 235">
            <a:extLst>
              <a:ext uri="{FF2B5EF4-FFF2-40B4-BE49-F238E27FC236}">
                <a16:creationId xmlns:a16="http://schemas.microsoft.com/office/drawing/2014/main" id="{C05186DF-9ADD-F102-E9D4-C6C0EB191DA9}"/>
              </a:ext>
            </a:extLst>
          </p:cNvPr>
          <p:cNvCxnSpPr>
            <a:cxnSpLocks/>
            <a:stCxn id="233" idx="0"/>
            <a:endCxn id="157" idx="2"/>
          </p:cNvCxnSpPr>
          <p:nvPr/>
        </p:nvCxnSpPr>
        <p:spPr>
          <a:xfrm flipV="1">
            <a:off x="3737187" y="2617960"/>
            <a:ext cx="92597" cy="3674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3E4F2EF0-46CD-BC84-B990-F527946D8231}"/>
              </a:ext>
            </a:extLst>
          </p:cNvPr>
          <p:cNvCxnSpPr>
            <a:stCxn id="233" idx="2"/>
            <a:endCxn id="118" idx="0"/>
          </p:cNvCxnSpPr>
          <p:nvPr/>
        </p:nvCxnSpPr>
        <p:spPr>
          <a:xfrm flipH="1">
            <a:off x="3109756" y="3649421"/>
            <a:ext cx="627431" cy="4993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5302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CC1622-1549-3F66-8742-5EB6114F7D57}"/>
              </a:ext>
            </a:extLst>
          </p:cNvPr>
          <p:cNvPicPr>
            <a:picLocks noChangeAspect="1"/>
          </p:cNvPicPr>
          <p:nvPr/>
        </p:nvPicPr>
        <p:blipFill>
          <a:blip r:embed="rId2"/>
          <a:stretch>
            <a:fillRect/>
          </a:stretch>
        </p:blipFill>
        <p:spPr>
          <a:xfrm>
            <a:off x="133679" y="6108054"/>
            <a:ext cx="618161" cy="701539"/>
          </a:xfrm>
          <a:prstGeom prst="rect">
            <a:avLst/>
          </a:prstGeom>
        </p:spPr>
      </p:pic>
      <p:sp>
        <p:nvSpPr>
          <p:cNvPr id="10" name="TextBox 9">
            <a:extLst>
              <a:ext uri="{FF2B5EF4-FFF2-40B4-BE49-F238E27FC236}">
                <a16:creationId xmlns:a16="http://schemas.microsoft.com/office/drawing/2014/main" id="{D356DF4A-E9CE-FFA5-41F5-C78DB485569D}"/>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11" name="Straight Connector 10">
            <a:extLst>
              <a:ext uri="{FF2B5EF4-FFF2-40B4-BE49-F238E27FC236}">
                <a16:creationId xmlns:a16="http://schemas.microsoft.com/office/drawing/2014/main" id="{79F40BC1-64BE-4006-C456-358A73FD53A6}"/>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13" name="Isosceles Triangle 12">
            <a:extLst>
              <a:ext uri="{FF2B5EF4-FFF2-40B4-BE49-F238E27FC236}">
                <a16:creationId xmlns:a16="http://schemas.microsoft.com/office/drawing/2014/main" id="{3BF5D3F4-AA8D-7A90-661E-D6E88D3428CC}"/>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8D39D2FD-BF87-D316-E512-DAC6A340EBA1}"/>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2FAF73B-0D4A-D413-174C-0A6AD4C603D4}"/>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4</a:t>
            </a:r>
          </a:p>
        </p:txBody>
      </p:sp>
      <p:sp>
        <p:nvSpPr>
          <p:cNvPr id="16" name="Flowchart: Document 15">
            <a:extLst>
              <a:ext uri="{FF2B5EF4-FFF2-40B4-BE49-F238E27FC236}">
                <a16:creationId xmlns:a16="http://schemas.microsoft.com/office/drawing/2014/main" id="{CB25FD97-DACA-58A0-2119-359D6D67786F}"/>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Picture 24">
            <a:extLst>
              <a:ext uri="{FF2B5EF4-FFF2-40B4-BE49-F238E27FC236}">
                <a16:creationId xmlns:a16="http://schemas.microsoft.com/office/drawing/2014/main" id="{DAEDECFE-40D5-A30C-DC70-956411CE6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E9233602-CF17-A6C0-E9EC-196A75ED9D4B}"/>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45C728-F3A7-F9D2-726A-B499EC09EF5D}"/>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
        <p:nvSpPr>
          <p:cNvPr id="20" name="Title 1">
            <a:extLst>
              <a:ext uri="{FF2B5EF4-FFF2-40B4-BE49-F238E27FC236}">
                <a16:creationId xmlns:a16="http://schemas.microsoft.com/office/drawing/2014/main" id="{BF4723BE-C7CB-703C-E872-2AC090B22E54}"/>
              </a:ext>
            </a:extLst>
          </p:cNvPr>
          <p:cNvSpPr>
            <a:spLocks noGrp="1"/>
          </p:cNvSpPr>
          <p:nvPr>
            <p:ph type="title"/>
          </p:nvPr>
        </p:nvSpPr>
        <p:spPr>
          <a:xfrm>
            <a:off x="118534" y="264160"/>
            <a:ext cx="8596668" cy="1320800"/>
          </a:xfrm>
        </p:spPr>
        <p:txBody>
          <a:bodyPr>
            <a:normAutofit/>
          </a:bodyPr>
          <a:lstStyle/>
          <a:p>
            <a:r>
              <a:rPr lang="en-US" sz="3600" b="1" dirty="0">
                <a:solidFill>
                  <a:srgbClr val="00B050"/>
                </a:solidFill>
                <a:latin typeface="Times New Roman" panose="02020603050405020304" pitchFamily="18" charset="0"/>
                <a:cs typeface="Times New Roman" panose="02020603050405020304" pitchFamily="18" charset="0"/>
              </a:rPr>
              <a:t>Schema Diagram:</a:t>
            </a:r>
          </a:p>
        </p:txBody>
      </p:sp>
      <p:graphicFrame>
        <p:nvGraphicFramePr>
          <p:cNvPr id="22" name="Table 21">
            <a:extLst>
              <a:ext uri="{FF2B5EF4-FFF2-40B4-BE49-F238E27FC236}">
                <a16:creationId xmlns:a16="http://schemas.microsoft.com/office/drawing/2014/main" id="{EC6F8C64-0E51-38D5-BEDF-FC226050C155}"/>
              </a:ext>
            </a:extLst>
          </p:cNvPr>
          <p:cNvGraphicFramePr>
            <a:graphicFrameLocks noGrp="1"/>
          </p:cNvGraphicFramePr>
          <p:nvPr>
            <p:extLst>
              <p:ext uri="{D42A27DB-BD31-4B8C-83A1-F6EECF244321}">
                <p14:modId xmlns:p14="http://schemas.microsoft.com/office/powerpoint/2010/main" val="3588162518"/>
              </p:ext>
            </p:extLst>
          </p:nvPr>
        </p:nvGraphicFramePr>
        <p:xfrm>
          <a:off x="7441722" y="809800"/>
          <a:ext cx="2966720" cy="2926080"/>
        </p:xfrm>
        <a:graphic>
          <a:graphicData uri="http://schemas.openxmlformats.org/drawingml/2006/table">
            <a:tbl>
              <a:tblPr firstRow="1" bandRow="1">
                <a:tableStyleId>{93296810-A885-4BE3-A3E7-6D5BEEA58F35}</a:tableStyleId>
              </a:tblPr>
              <a:tblGrid>
                <a:gridCol w="2966720">
                  <a:extLst>
                    <a:ext uri="{9D8B030D-6E8A-4147-A177-3AD203B41FA5}">
                      <a16:colId xmlns:a16="http://schemas.microsoft.com/office/drawing/2014/main" val="2416397161"/>
                    </a:ext>
                  </a:extLst>
                </a:gridCol>
              </a:tblGrid>
              <a:tr h="175246">
                <a:tc>
                  <a:txBody>
                    <a:bodyPr/>
                    <a:lstStyle/>
                    <a:p>
                      <a:pPr algn="ctr"/>
                      <a:r>
                        <a:rPr lang="en-US" dirty="0"/>
                        <a:t>Customer</a:t>
                      </a:r>
                    </a:p>
                  </a:txBody>
                  <a:tcPr/>
                </a:tc>
                <a:extLst>
                  <a:ext uri="{0D108BD9-81ED-4DB2-BD59-A6C34878D82A}">
                    <a16:rowId xmlns:a16="http://schemas.microsoft.com/office/drawing/2014/main" val="2011597926"/>
                  </a:ext>
                </a:extLst>
              </a:tr>
              <a:tr h="363430">
                <a:tc>
                  <a:txBody>
                    <a:bodyPr/>
                    <a:lstStyle/>
                    <a:p>
                      <a:r>
                        <a:rPr lang="en-US" dirty="0"/>
                        <a:t>(P.K.)</a:t>
                      </a:r>
                      <a:r>
                        <a:rPr lang="en-US" dirty="0" err="1"/>
                        <a:t>CustId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3895429484"/>
                  </a:ext>
                </a:extLst>
              </a:tr>
              <a:tr h="363430">
                <a:tc>
                  <a:txBody>
                    <a:bodyPr/>
                    <a:lstStyle/>
                    <a:p>
                      <a:r>
                        <a:rPr lang="en-US" dirty="0"/>
                        <a:t>         </a:t>
                      </a:r>
                      <a:r>
                        <a:rPr lang="en-US" dirty="0" err="1"/>
                        <a:t>CustName</a:t>
                      </a:r>
                      <a:r>
                        <a:rPr lang="en-US" dirty="0"/>
                        <a:t>            </a:t>
                      </a:r>
                      <a:r>
                        <a:rPr lang="en-US" dirty="0">
                          <a:solidFill>
                            <a:schemeClr val="tx1">
                              <a:lumMod val="50000"/>
                              <a:lumOff val="50000"/>
                            </a:schemeClr>
                          </a:solidFill>
                        </a:rPr>
                        <a:t>varchar</a:t>
                      </a:r>
                      <a:endParaRPr lang="en-US" b="0" dirty="0">
                        <a:solidFill>
                          <a:schemeClr val="tx1">
                            <a:lumMod val="50000"/>
                            <a:lumOff val="50000"/>
                          </a:schemeClr>
                        </a:solidFill>
                      </a:endParaRPr>
                    </a:p>
                  </a:txBody>
                  <a:tcPr/>
                </a:tc>
                <a:extLst>
                  <a:ext uri="{0D108BD9-81ED-4DB2-BD59-A6C34878D82A}">
                    <a16:rowId xmlns:a16="http://schemas.microsoft.com/office/drawing/2014/main" val="1076491102"/>
                  </a:ext>
                </a:extLst>
              </a:tr>
              <a:tr h="363430">
                <a:tc>
                  <a:txBody>
                    <a:bodyPr/>
                    <a:lstStyle/>
                    <a:p>
                      <a:r>
                        <a:rPr lang="en-US" dirty="0"/>
                        <a:t>         </a:t>
                      </a:r>
                      <a:r>
                        <a:rPr lang="en-US" dirty="0" err="1"/>
                        <a:t>CustAddress</a:t>
                      </a:r>
                      <a:r>
                        <a:rPr lang="en-US" dirty="0"/>
                        <a:t>        </a:t>
                      </a:r>
                      <a:r>
                        <a:rPr lang="en-US" dirty="0">
                          <a:solidFill>
                            <a:schemeClr val="tx1">
                              <a:lumMod val="50000"/>
                              <a:lumOff val="50000"/>
                            </a:schemeClr>
                          </a:solidFill>
                        </a:rPr>
                        <a:t>varchar</a:t>
                      </a:r>
                      <a:endParaRPr lang="en-US" b="0" dirty="0"/>
                    </a:p>
                  </a:txBody>
                  <a:tcPr/>
                </a:tc>
                <a:extLst>
                  <a:ext uri="{0D108BD9-81ED-4DB2-BD59-A6C34878D82A}">
                    <a16:rowId xmlns:a16="http://schemas.microsoft.com/office/drawing/2014/main" val="1429795572"/>
                  </a:ext>
                </a:extLst>
              </a:tr>
              <a:tr h="363430">
                <a:tc>
                  <a:txBody>
                    <a:bodyPr/>
                    <a:lstStyle/>
                    <a:p>
                      <a:r>
                        <a:rPr lang="en-US" sz="1800" b="0" dirty="0">
                          <a:solidFill>
                            <a:schemeClr val="tx1"/>
                          </a:solidFill>
                        </a:rPr>
                        <a:t>         </a:t>
                      </a:r>
                      <a:r>
                        <a:rPr lang="en-US" sz="1800" b="0" dirty="0" err="1">
                          <a:solidFill>
                            <a:schemeClr val="tx1"/>
                          </a:solidFill>
                        </a:rPr>
                        <a:t>CustPhone</a:t>
                      </a:r>
                      <a:r>
                        <a:rPr lang="en-US" sz="1800" b="0" dirty="0">
                          <a:solidFill>
                            <a:schemeClr val="tx1"/>
                          </a:solidFill>
                        </a:rPr>
                        <a:t>          </a:t>
                      </a:r>
                      <a:r>
                        <a:rPr lang="en-US" sz="1800" b="0" dirty="0">
                          <a:solidFill>
                            <a:schemeClr val="tx1">
                              <a:lumMod val="50000"/>
                              <a:lumOff val="50000"/>
                            </a:schemeClr>
                          </a:solidFill>
                        </a:rPr>
                        <a:t>number</a:t>
                      </a:r>
                      <a:endParaRPr lang="en-US" dirty="0">
                        <a:solidFill>
                          <a:schemeClr val="tx1">
                            <a:lumMod val="50000"/>
                            <a:lumOff val="50000"/>
                          </a:schemeClr>
                        </a:solidFill>
                      </a:endParaRPr>
                    </a:p>
                  </a:txBody>
                  <a:tcPr/>
                </a:tc>
                <a:extLst>
                  <a:ext uri="{0D108BD9-81ED-4DB2-BD59-A6C34878D82A}">
                    <a16:rowId xmlns:a16="http://schemas.microsoft.com/office/drawing/2014/main" val="3126464974"/>
                  </a:ext>
                </a:extLst>
              </a:tr>
              <a:tr h="121920">
                <a:tc>
                  <a:txBody>
                    <a:bodyPr/>
                    <a:lstStyle/>
                    <a:p>
                      <a:r>
                        <a:rPr lang="en-US" sz="1800" b="0" dirty="0">
                          <a:solidFill>
                            <a:schemeClr val="tx1"/>
                          </a:solidFill>
                        </a:rPr>
                        <a:t>         </a:t>
                      </a:r>
                      <a:r>
                        <a:rPr lang="en-US" sz="1800" b="0" dirty="0" err="1">
                          <a:solidFill>
                            <a:schemeClr val="tx1"/>
                          </a:solidFill>
                        </a:rPr>
                        <a:t>CustEmail</a:t>
                      </a:r>
                      <a:r>
                        <a:rPr lang="en-US" sz="1800" b="0" dirty="0">
                          <a:solidFill>
                            <a:schemeClr val="tx1"/>
                          </a:solidFill>
                        </a:rPr>
                        <a:t>             </a:t>
                      </a:r>
                      <a:r>
                        <a:rPr lang="en-US" dirty="0">
                          <a:solidFill>
                            <a:schemeClr val="tx1">
                              <a:lumMod val="50000"/>
                              <a:lumOff val="50000"/>
                            </a:schemeClr>
                          </a:solidFill>
                        </a:rPr>
                        <a:t>varchar</a:t>
                      </a:r>
                      <a:endParaRPr lang="en-US" b="0" dirty="0"/>
                    </a:p>
                  </a:txBody>
                  <a:tcPr/>
                </a:tc>
                <a:extLst>
                  <a:ext uri="{0D108BD9-81ED-4DB2-BD59-A6C34878D82A}">
                    <a16:rowId xmlns:a16="http://schemas.microsoft.com/office/drawing/2014/main" val="2578279156"/>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(F.K.)</a:t>
                      </a:r>
                      <a:r>
                        <a:rPr lang="en-US" dirty="0" err="1"/>
                        <a:t>FacilitiesId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3917093572"/>
                  </a:ext>
                </a:extLst>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(F.K.)</a:t>
                      </a:r>
                      <a:r>
                        <a:rPr lang="en-US" dirty="0" err="1"/>
                        <a:t>PetId</a:t>
                      </a:r>
                      <a:r>
                        <a:rPr lang="en-US" dirty="0"/>
                        <a:t>                     </a:t>
                      </a:r>
                      <a:r>
                        <a:rPr lang="en-US" dirty="0">
                          <a:solidFill>
                            <a:schemeClr val="tx1">
                              <a:lumMod val="50000"/>
                              <a:lumOff val="50000"/>
                            </a:schemeClr>
                          </a:solidFill>
                        </a:rPr>
                        <a:t>number</a:t>
                      </a:r>
                      <a:endParaRPr lang="en-US" dirty="0"/>
                    </a:p>
                  </a:txBody>
                  <a:tcPr/>
                </a:tc>
                <a:extLst>
                  <a:ext uri="{0D108BD9-81ED-4DB2-BD59-A6C34878D82A}">
                    <a16:rowId xmlns:a16="http://schemas.microsoft.com/office/drawing/2014/main" val="2157438186"/>
                  </a:ext>
                </a:extLst>
              </a:tr>
            </a:tbl>
          </a:graphicData>
        </a:graphic>
      </p:graphicFrame>
      <p:graphicFrame>
        <p:nvGraphicFramePr>
          <p:cNvPr id="26" name="Table 25">
            <a:extLst>
              <a:ext uri="{FF2B5EF4-FFF2-40B4-BE49-F238E27FC236}">
                <a16:creationId xmlns:a16="http://schemas.microsoft.com/office/drawing/2014/main" id="{D4CB6F4E-CA0F-9156-302C-04EB59C05769}"/>
              </a:ext>
            </a:extLst>
          </p:cNvPr>
          <p:cNvGraphicFramePr>
            <a:graphicFrameLocks noGrp="1"/>
          </p:cNvGraphicFramePr>
          <p:nvPr>
            <p:extLst>
              <p:ext uri="{D42A27DB-BD31-4B8C-83A1-F6EECF244321}">
                <p14:modId xmlns:p14="http://schemas.microsoft.com/office/powerpoint/2010/main" val="3568721656"/>
              </p:ext>
            </p:extLst>
          </p:nvPr>
        </p:nvGraphicFramePr>
        <p:xfrm>
          <a:off x="39468" y="2760520"/>
          <a:ext cx="3060344" cy="1849120"/>
        </p:xfrm>
        <a:graphic>
          <a:graphicData uri="http://schemas.openxmlformats.org/drawingml/2006/table">
            <a:tbl>
              <a:tblPr firstRow="1" bandRow="1">
                <a:tableStyleId>{93296810-A885-4BE3-A3E7-6D5BEEA58F35}</a:tableStyleId>
              </a:tblPr>
              <a:tblGrid>
                <a:gridCol w="3060344">
                  <a:extLst>
                    <a:ext uri="{9D8B030D-6E8A-4147-A177-3AD203B41FA5}">
                      <a16:colId xmlns:a16="http://schemas.microsoft.com/office/drawing/2014/main" val="243759688"/>
                    </a:ext>
                  </a:extLst>
                </a:gridCol>
              </a:tblGrid>
              <a:tr h="370840">
                <a:tc>
                  <a:txBody>
                    <a:bodyPr/>
                    <a:lstStyle/>
                    <a:p>
                      <a:pPr algn="ctr"/>
                      <a:r>
                        <a:rPr lang="en-US" dirty="0" err="1"/>
                        <a:t>PetCare</a:t>
                      </a:r>
                      <a:endParaRPr lang="en-US" dirty="0"/>
                    </a:p>
                  </a:txBody>
                  <a:tcPr/>
                </a:tc>
                <a:extLst>
                  <a:ext uri="{0D108BD9-81ED-4DB2-BD59-A6C34878D82A}">
                    <a16:rowId xmlns:a16="http://schemas.microsoft.com/office/drawing/2014/main" val="2188129980"/>
                  </a:ext>
                </a:extLst>
              </a:tr>
              <a:tr h="370840">
                <a:tc>
                  <a:txBody>
                    <a:bodyPr/>
                    <a:lstStyle/>
                    <a:p>
                      <a:r>
                        <a:rPr lang="en-US" dirty="0"/>
                        <a:t>(P.K)</a:t>
                      </a:r>
                      <a:r>
                        <a:rPr lang="en-US" dirty="0" err="1"/>
                        <a:t>PetCareID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4088880704"/>
                  </a:ext>
                </a:extLst>
              </a:tr>
              <a:tr h="370840">
                <a:tc>
                  <a:txBody>
                    <a:bodyPr/>
                    <a:lstStyle/>
                    <a:p>
                      <a:r>
                        <a:rPr lang="en-US" dirty="0"/>
                        <a:t>       Address                    </a:t>
                      </a:r>
                      <a:r>
                        <a:rPr lang="en-US" dirty="0">
                          <a:solidFill>
                            <a:schemeClr val="tx1">
                              <a:lumMod val="50000"/>
                              <a:lumOff val="50000"/>
                            </a:schemeClr>
                          </a:solidFill>
                        </a:rPr>
                        <a:t>varchar</a:t>
                      </a:r>
                      <a:endParaRPr lang="en-US" dirty="0"/>
                    </a:p>
                  </a:txBody>
                  <a:tcPr/>
                </a:tc>
                <a:extLst>
                  <a:ext uri="{0D108BD9-81ED-4DB2-BD59-A6C34878D82A}">
                    <a16:rowId xmlns:a16="http://schemas.microsoft.com/office/drawing/2014/main" val="2824194826"/>
                  </a:ext>
                </a:extLst>
              </a:tr>
              <a:tr h="370840">
                <a:tc>
                  <a:txBody>
                    <a:bodyPr/>
                    <a:lstStyle/>
                    <a:p>
                      <a:r>
                        <a:rPr lang="en-US" dirty="0"/>
                        <a:t>       Phone                      </a:t>
                      </a:r>
                      <a:r>
                        <a:rPr lang="en-US" dirty="0">
                          <a:solidFill>
                            <a:schemeClr val="tx1">
                              <a:lumMod val="50000"/>
                              <a:lumOff val="50000"/>
                            </a:schemeClr>
                          </a:solidFill>
                        </a:rPr>
                        <a:t>number</a:t>
                      </a:r>
                      <a:endParaRPr lang="en-US" dirty="0"/>
                    </a:p>
                  </a:txBody>
                  <a:tcPr/>
                </a:tc>
                <a:extLst>
                  <a:ext uri="{0D108BD9-81ED-4DB2-BD59-A6C34878D82A}">
                    <a16:rowId xmlns:a16="http://schemas.microsoft.com/office/drawing/2014/main" val="3905050380"/>
                  </a:ext>
                </a:extLst>
              </a:tr>
              <a:tr h="220087">
                <a:tc>
                  <a:txBody>
                    <a:bodyPr/>
                    <a:lstStyle/>
                    <a:p>
                      <a:r>
                        <a:rPr lang="en-US" dirty="0"/>
                        <a:t>       Email                        </a:t>
                      </a:r>
                      <a:r>
                        <a:rPr lang="en-US" dirty="0">
                          <a:solidFill>
                            <a:schemeClr val="tx1">
                              <a:lumMod val="50000"/>
                              <a:lumOff val="50000"/>
                            </a:schemeClr>
                          </a:solidFill>
                        </a:rPr>
                        <a:t>varchar</a:t>
                      </a:r>
                      <a:endParaRPr lang="en-US" dirty="0"/>
                    </a:p>
                  </a:txBody>
                  <a:tcPr/>
                </a:tc>
                <a:extLst>
                  <a:ext uri="{0D108BD9-81ED-4DB2-BD59-A6C34878D82A}">
                    <a16:rowId xmlns:a16="http://schemas.microsoft.com/office/drawing/2014/main" val="397124536"/>
                  </a:ext>
                </a:extLst>
              </a:tr>
            </a:tbl>
          </a:graphicData>
        </a:graphic>
      </p:graphicFrame>
      <p:graphicFrame>
        <p:nvGraphicFramePr>
          <p:cNvPr id="69" name="Table 68">
            <a:extLst>
              <a:ext uri="{FF2B5EF4-FFF2-40B4-BE49-F238E27FC236}">
                <a16:creationId xmlns:a16="http://schemas.microsoft.com/office/drawing/2014/main" id="{3E1A54B5-3746-7305-B6F1-6D5C8874CBA2}"/>
              </a:ext>
            </a:extLst>
          </p:cNvPr>
          <p:cNvGraphicFramePr>
            <a:graphicFrameLocks noGrp="1"/>
          </p:cNvGraphicFramePr>
          <p:nvPr>
            <p:extLst>
              <p:ext uri="{D42A27DB-BD31-4B8C-83A1-F6EECF244321}">
                <p14:modId xmlns:p14="http://schemas.microsoft.com/office/powerpoint/2010/main" val="3783902897"/>
              </p:ext>
            </p:extLst>
          </p:nvPr>
        </p:nvGraphicFramePr>
        <p:xfrm>
          <a:off x="3542999" y="1383054"/>
          <a:ext cx="3383280" cy="1849120"/>
        </p:xfrm>
        <a:graphic>
          <a:graphicData uri="http://schemas.openxmlformats.org/drawingml/2006/table">
            <a:tbl>
              <a:tblPr firstRow="1" bandRow="1">
                <a:tableStyleId>{93296810-A885-4BE3-A3E7-6D5BEEA58F35}</a:tableStyleId>
              </a:tblPr>
              <a:tblGrid>
                <a:gridCol w="3383280">
                  <a:extLst>
                    <a:ext uri="{9D8B030D-6E8A-4147-A177-3AD203B41FA5}">
                      <a16:colId xmlns:a16="http://schemas.microsoft.com/office/drawing/2014/main" val="243759688"/>
                    </a:ext>
                  </a:extLst>
                </a:gridCol>
              </a:tblGrid>
              <a:tr h="370840">
                <a:tc>
                  <a:txBody>
                    <a:bodyPr/>
                    <a:lstStyle/>
                    <a:p>
                      <a:pPr algn="ctr"/>
                      <a:r>
                        <a:rPr lang="en-US" dirty="0"/>
                        <a:t>Facilities</a:t>
                      </a:r>
                    </a:p>
                  </a:txBody>
                  <a:tcPr/>
                </a:tc>
                <a:extLst>
                  <a:ext uri="{0D108BD9-81ED-4DB2-BD59-A6C34878D82A}">
                    <a16:rowId xmlns:a16="http://schemas.microsoft.com/office/drawing/2014/main" val="2188129980"/>
                  </a:ext>
                </a:extLst>
              </a:tr>
              <a:tr h="370840">
                <a:tc>
                  <a:txBody>
                    <a:bodyPr/>
                    <a:lstStyle/>
                    <a:p>
                      <a:r>
                        <a:rPr lang="en-US" dirty="0"/>
                        <a:t>(P.K)</a:t>
                      </a:r>
                      <a:r>
                        <a:rPr lang="en-US" dirty="0" err="1"/>
                        <a:t>FacilitiesId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4088880704"/>
                  </a:ext>
                </a:extLst>
              </a:tr>
              <a:tr h="370840">
                <a:tc>
                  <a:txBody>
                    <a:bodyPr/>
                    <a:lstStyle/>
                    <a:p>
                      <a:r>
                        <a:rPr lang="en-US" dirty="0"/>
                        <a:t>       </a:t>
                      </a:r>
                      <a:r>
                        <a:rPr lang="en-US" dirty="0" err="1"/>
                        <a:t>FacilitiesType</a:t>
                      </a:r>
                      <a:r>
                        <a:rPr lang="en-US" dirty="0"/>
                        <a:t>                 </a:t>
                      </a:r>
                      <a:r>
                        <a:rPr lang="en-US" dirty="0">
                          <a:solidFill>
                            <a:schemeClr val="tx1">
                              <a:lumMod val="50000"/>
                              <a:lumOff val="50000"/>
                            </a:schemeClr>
                          </a:solidFill>
                        </a:rPr>
                        <a:t>varchar</a:t>
                      </a:r>
                      <a:endParaRPr lang="en-US" dirty="0"/>
                    </a:p>
                  </a:txBody>
                  <a:tcPr/>
                </a:tc>
                <a:extLst>
                  <a:ext uri="{0D108BD9-81ED-4DB2-BD59-A6C34878D82A}">
                    <a16:rowId xmlns:a16="http://schemas.microsoft.com/office/drawing/2014/main" val="2824194826"/>
                  </a:ext>
                </a:extLst>
              </a:tr>
              <a:tr h="370840">
                <a:tc>
                  <a:txBody>
                    <a:bodyPr/>
                    <a:lstStyle/>
                    <a:p>
                      <a:r>
                        <a:rPr lang="en-US" dirty="0"/>
                        <a:t>       Price                               </a:t>
                      </a:r>
                      <a:r>
                        <a:rPr lang="en-US" dirty="0">
                          <a:solidFill>
                            <a:schemeClr val="tx1">
                              <a:lumMod val="50000"/>
                              <a:lumOff val="50000"/>
                            </a:schemeClr>
                          </a:solidFill>
                        </a:rPr>
                        <a:t>number</a:t>
                      </a:r>
                      <a:endParaRPr lang="en-US" dirty="0"/>
                    </a:p>
                  </a:txBody>
                  <a:tcPr/>
                </a:tc>
                <a:extLst>
                  <a:ext uri="{0D108BD9-81ED-4DB2-BD59-A6C34878D82A}">
                    <a16:rowId xmlns:a16="http://schemas.microsoft.com/office/drawing/2014/main" val="3905050380"/>
                  </a:ext>
                </a:extLst>
              </a:tr>
              <a:tr h="220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(F.K)</a:t>
                      </a:r>
                      <a:r>
                        <a:rPr lang="en-US" dirty="0" err="1"/>
                        <a:t>PetCareID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397124536"/>
                  </a:ext>
                </a:extLst>
              </a:tr>
            </a:tbl>
          </a:graphicData>
        </a:graphic>
      </p:graphicFrame>
      <p:cxnSp>
        <p:nvCxnSpPr>
          <p:cNvPr id="75" name="Straight Connector 74">
            <a:extLst>
              <a:ext uri="{FF2B5EF4-FFF2-40B4-BE49-F238E27FC236}">
                <a16:creationId xmlns:a16="http://schemas.microsoft.com/office/drawing/2014/main" id="{389488F3-E0BD-CF24-B422-3E17B10FAC15}"/>
              </a:ext>
            </a:extLst>
          </p:cNvPr>
          <p:cNvCxnSpPr>
            <a:cxnSpLocks/>
          </p:cNvCxnSpPr>
          <p:nvPr/>
        </p:nvCxnSpPr>
        <p:spPr>
          <a:xfrm>
            <a:off x="3098224" y="3332480"/>
            <a:ext cx="252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C844806-B3D7-97DB-A4F2-72E7A119851D}"/>
              </a:ext>
            </a:extLst>
          </p:cNvPr>
          <p:cNvCxnSpPr>
            <a:cxnSpLocks/>
          </p:cNvCxnSpPr>
          <p:nvPr/>
        </p:nvCxnSpPr>
        <p:spPr>
          <a:xfrm flipV="1">
            <a:off x="3341684" y="3092506"/>
            <a:ext cx="0" cy="244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1581A93-374D-8ECE-89C1-E110A68DF8F6}"/>
              </a:ext>
            </a:extLst>
          </p:cNvPr>
          <p:cNvCxnSpPr>
            <a:cxnSpLocks/>
          </p:cNvCxnSpPr>
          <p:nvPr/>
        </p:nvCxnSpPr>
        <p:spPr>
          <a:xfrm>
            <a:off x="3335036" y="3102027"/>
            <a:ext cx="214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B7CB553-D16E-BF17-76B3-D1C768E7CD9F}"/>
              </a:ext>
            </a:extLst>
          </p:cNvPr>
          <p:cNvCxnSpPr>
            <a:cxnSpLocks/>
          </p:cNvCxnSpPr>
          <p:nvPr/>
        </p:nvCxnSpPr>
        <p:spPr>
          <a:xfrm flipH="1" flipV="1">
            <a:off x="3344661" y="3332480"/>
            <a:ext cx="6648" cy="21750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288A0D4-825E-2CFB-D65B-090BFAA9C78D}"/>
              </a:ext>
            </a:extLst>
          </p:cNvPr>
          <p:cNvCxnSpPr>
            <a:cxnSpLocks/>
          </p:cNvCxnSpPr>
          <p:nvPr/>
        </p:nvCxnSpPr>
        <p:spPr>
          <a:xfrm>
            <a:off x="3343272" y="5496981"/>
            <a:ext cx="214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6" name="Table 95">
            <a:extLst>
              <a:ext uri="{FF2B5EF4-FFF2-40B4-BE49-F238E27FC236}">
                <a16:creationId xmlns:a16="http://schemas.microsoft.com/office/drawing/2014/main" id="{7945F6E8-9A1F-5F4A-C74A-518A530127C8}"/>
              </a:ext>
            </a:extLst>
          </p:cNvPr>
          <p:cNvGraphicFramePr>
            <a:graphicFrameLocks noGrp="1"/>
          </p:cNvGraphicFramePr>
          <p:nvPr>
            <p:extLst>
              <p:ext uri="{D42A27DB-BD31-4B8C-83A1-F6EECF244321}">
                <p14:modId xmlns:p14="http://schemas.microsoft.com/office/powerpoint/2010/main" val="283625409"/>
              </p:ext>
            </p:extLst>
          </p:nvPr>
        </p:nvGraphicFramePr>
        <p:xfrm>
          <a:off x="3557171" y="3832079"/>
          <a:ext cx="3383280" cy="1849120"/>
        </p:xfrm>
        <a:graphic>
          <a:graphicData uri="http://schemas.openxmlformats.org/drawingml/2006/table">
            <a:tbl>
              <a:tblPr firstRow="1" bandRow="1">
                <a:tableStyleId>{93296810-A885-4BE3-A3E7-6D5BEEA58F35}</a:tableStyleId>
              </a:tblPr>
              <a:tblGrid>
                <a:gridCol w="3383280">
                  <a:extLst>
                    <a:ext uri="{9D8B030D-6E8A-4147-A177-3AD203B41FA5}">
                      <a16:colId xmlns:a16="http://schemas.microsoft.com/office/drawing/2014/main" val="243759688"/>
                    </a:ext>
                  </a:extLst>
                </a:gridCol>
              </a:tblGrid>
              <a:tr h="370840">
                <a:tc>
                  <a:txBody>
                    <a:bodyPr/>
                    <a:lstStyle/>
                    <a:p>
                      <a:pPr algn="ctr"/>
                      <a:r>
                        <a:rPr lang="en-US" dirty="0"/>
                        <a:t>Pets</a:t>
                      </a:r>
                    </a:p>
                  </a:txBody>
                  <a:tcPr/>
                </a:tc>
                <a:extLst>
                  <a:ext uri="{0D108BD9-81ED-4DB2-BD59-A6C34878D82A}">
                    <a16:rowId xmlns:a16="http://schemas.microsoft.com/office/drawing/2014/main" val="2188129980"/>
                  </a:ext>
                </a:extLst>
              </a:tr>
              <a:tr h="370840">
                <a:tc>
                  <a:txBody>
                    <a:bodyPr/>
                    <a:lstStyle/>
                    <a:p>
                      <a:r>
                        <a:rPr lang="en-US" dirty="0"/>
                        <a:t>(P.K.)</a:t>
                      </a:r>
                      <a:r>
                        <a:rPr lang="en-US" dirty="0" err="1"/>
                        <a:t>PetId</a:t>
                      </a:r>
                      <a:r>
                        <a:rPr lang="en-US" dirty="0"/>
                        <a:t>                             </a:t>
                      </a:r>
                      <a:r>
                        <a:rPr lang="en-US" dirty="0">
                          <a:solidFill>
                            <a:schemeClr val="tx1">
                              <a:lumMod val="50000"/>
                              <a:lumOff val="50000"/>
                            </a:schemeClr>
                          </a:solidFill>
                        </a:rPr>
                        <a:t>number</a:t>
                      </a:r>
                      <a:endParaRPr lang="en-US" dirty="0"/>
                    </a:p>
                  </a:txBody>
                  <a:tcPr/>
                </a:tc>
                <a:extLst>
                  <a:ext uri="{0D108BD9-81ED-4DB2-BD59-A6C34878D82A}">
                    <a16:rowId xmlns:a16="http://schemas.microsoft.com/office/drawing/2014/main" val="4088880704"/>
                  </a:ext>
                </a:extLst>
              </a:tr>
              <a:tr h="370840">
                <a:tc>
                  <a:txBody>
                    <a:bodyPr/>
                    <a:lstStyle/>
                    <a:p>
                      <a:r>
                        <a:rPr lang="en-US" dirty="0"/>
                        <a:t>         </a:t>
                      </a:r>
                      <a:r>
                        <a:rPr lang="en-US" dirty="0" err="1"/>
                        <a:t>PetType</a:t>
                      </a:r>
                      <a:r>
                        <a:rPr lang="en-US" dirty="0"/>
                        <a:t>                        </a:t>
                      </a:r>
                      <a:r>
                        <a:rPr lang="en-US" dirty="0">
                          <a:solidFill>
                            <a:schemeClr val="tx1">
                              <a:lumMod val="50000"/>
                              <a:lumOff val="50000"/>
                            </a:schemeClr>
                          </a:solidFill>
                        </a:rPr>
                        <a:t>varchar</a:t>
                      </a:r>
                      <a:endParaRPr lang="en-US" dirty="0"/>
                    </a:p>
                  </a:txBody>
                  <a:tcPr/>
                </a:tc>
                <a:extLst>
                  <a:ext uri="{0D108BD9-81ED-4DB2-BD59-A6C34878D82A}">
                    <a16:rowId xmlns:a16="http://schemas.microsoft.com/office/drawing/2014/main" val="2824194826"/>
                  </a:ext>
                </a:extLst>
              </a:tr>
              <a:tr h="370840">
                <a:tc>
                  <a:txBody>
                    <a:bodyPr/>
                    <a:lstStyle/>
                    <a:p>
                      <a:r>
                        <a:rPr lang="en-US" dirty="0"/>
                        <a:t>         Cost                              </a:t>
                      </a:r>
                      <a:r>
                        <a:rPr lang="en-US" dirty="0">
                          <a:solidFill>
                            <a:schemeClr val="tx1">
                              <a:lumMod val="50000"/>
                              <a:lumOff val="50000"/>
                            </a:schemeClr>
                          </a:solidFill>
                        </a:rPr>
                        <a:t>number</a:t>
                      </a:r>
                      <a:endParaRPr lang="en-US" dirty="0"/>
                    </a:p>
                  </a:txBody>
                  <a:tcPr/>
                </a:tc>
                <a:extLst>
                  <a:ext uri="{0D108BD9-81ED-4DB2-BD59-A6C34878D82A}">
                    <a16:rowId xmlns:a16="http://schemas.microsoft.com/office/drawing/2014/main" val="3905050380"/>
                  </a:ext>
                </a:extLst>
              </a:tr>
              <a:tr h="220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(F.K)</a:t>
                      </a:r>
                      <a:r>
                        <a:rPr lang="en-US" dirty="0" err="1"/>
                        <a:t>PetCareID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397124536"/>
                  </a:ext>
                </a:extLst>
              </a:tr>
            </a:tbl>
          </a:graphicData>
        </a:graphic>
      </p:graphicFrame>
      <p:cxnSp>
        <p:nvCxnSpPr>
          <p:cNvPr id="101" name="Straight Arrow Connector 100">
            <a:extLst>
              <a:ext uri="{FF2B5EF4-FFF2-40B4-BE49-F238E27FC236}">
                <a16:creationId xmlns:a16="http://schemas.microsoft.com/office/drawing/2014/main" id="{7908B7DF-980F-E1FC-44C1-ECA04208CD15}"/>
              </a:ext>
            </a:extLst>
          </p:cNvPr>
          <p:cNvCxnSpPr>
            <a:cxnSpLocks/>
          </p:cNvCxnSpPr>
          <p:nvPr/>
        </p:nvCxnSpPr>
        <p:spPr>
          <a:xfrm>
            <a:off x="7239000" y="3192822"/>
            <a:ext cx="2027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755BC16-07BA-BE4F-C9F6-BD1DCEE17E41}"/>
              </a:ext>
            </a:extLst>
          </p:cNvPr>
          <p:cNvCxnSpPr>
            <a:cxnSpLocks/>
          </p:cNvCxnSpPr>
          <p:nvPr/>
        </p:nvCxnSpPr>
        <p:spPr>
          <a:xfrm>
            <a:off x="7063318" y="3556889"/>
            <a:ext cx="3847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16B94BA-CC14-FCC8-7FE6-EB9D517BEB02}"/>
              </a:ext>
            </a:extLst>
          </p:cNvPr>
          <p:cNvCxnSpPr>
            <a:cxnSpLocks/>
          </p:cNvCxnSpPr>
          <p:nvPr/>
        </p:nvCxnSpPr>
        <p:spPr>
          <a:xfrm flipV="1">
            <a:off x="7237181" y="1836017"/>
            <a:ext cx="0" cy="1356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B1B1973-CA74-D90D-4B80-290E19451C94}"/>
              </a:ext>
            </a:extLst>
          </p:cNvPr>
          <p:cNvCxnSpPr>
            <a:cxnSpLocks/>
          </p:cNvCxnSpPr>
          <p:nvPr/>
        </p:nvCxnSpPr>
        <p:spPr>
          <a:xfrm flipV="1">
            <a:off x="7072374" y="3554772"/>
            <a:ext cx="0" cy="7440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BD86DA0-E668-BD3F-2122-581E9607E04F}"/>
              </a:ext>
            </a:extLst>
          </p:cNvPr>
          <p:cNvCxnSpPr>
            <a:cxnSpLocks/>
          </p:cNvCxnSpPr>
          <p:nvPr/>
        </p:nvCxnSpPr>
        <p:spPr>
          <a:xfrm flipH="1">
            <a:off x="6926279" y="1836017"/>
            <a:ext cx="3193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E1036E3-E1C2-27FB-F0DB-0760F16A1A07}"/>
              </a:ext>
            </a:extLst>
          </p:cNvPr>
          <p:cNvCxnSpPr>
            <a:cxnSpLocks/>
          </p:cNvCxnSpPr>
          <p:nvPr/>
        </p:nvCxnSpPr>
        <p:spPr>
          <a:xfrm flipH="1">
            <a:off x="6940451" y="4301067"/>
            <a:ext cx="14127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41F0073D-248F-6D0F-DBCD-82DD3A3F30C0}"/>
              </a:ext>
            </a:extLst>
          </p:cNvPr>
          <p:cNvCxnSpPr>
            <a:cxnSpLocks/>
          </p:cNvCxnSpPr>
          <p:nvPr/>
        </p:nvCxnSpPr>
        <p:spPr>
          <a:xfrm flipH="1">
            <a:off x="10395550" y="1383054"/>
            <a:ext cx="303377"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C5A8ED95-5B10-2C85-7F15-60A9FCFFA7F0}"/>
              </a:ext>
            </a:extLst>
          </p:cNvPr>
          <p:cNvCxnSpPr>
            <a:cxnSpLocks/>
          </p:cNvCxnSpPr>
          <p:nvPr/>
        </p:nvCxnSpPr>
        <p:spPr>
          <a:xfrm flipV="1">
            <a:off x="10695288" y="1374587"/>
            <a:ext cx="0" cy="21801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C899B26-127D-8A77-2A9F-6315CD9F0491}"/>
              </a:ext>
            </a:extLst>
          </p:cNvPr>
          <p:cNvCxnSpPr>
            <a:cxnSpLocks/>
          </p:cNvCxnSpPr>
          <p:nvPr/>
        </p:nvCxnSpPr>
        <p:spPr>
          <a:xfrm flipV="1">
            <a:off x="11481901" y="3551873"/>
            <a:ext cx="0" cy="1704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15774B0-3BE2-1039-F6C9-1622A828E802}"/>
              </a:ext>
            </a:extLst>
          </p:cNvPr>
          <p:cNvCxnSpPr>
            <a:cxnSpLocks/>
          </p:cNvCxnSpPr>
          <p:nvPr/>
        </p:nvCxnSpPr>
        <p:spPr>
          <a:xfrm flipH="1">
            <a:off x="11156620" y="5256071"/>
            <a:ext cx="3384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5EB44CC-6E47-1ED6-3D9E-38AD7ABB1375}"/>
              </a:ext>
            </a:extLst>
          </p:cNvPr>
          <p:cNvCxnSpPr>
            <a:cxnSpLocks/>
          </p:cNvCxnSpPr>
          <p:nvPr/>
        </p:nvCxnSpPr>
        <p:spPr>
          <a:xfrm>
            <a:off x="10695288" y="3546305"/>
            <a:ext cx="786613"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47" name="Table 146">
            <a:extLst>
              <a:ext uri="{FF2B5EF4-FFF2-40B4-BE49-F238E27FC236}">
                <a16:creationId xmlns:a16="http://schemas.microsoft.com/office/drawing/2014/main" id="{283DBB5D-59AB-08E5-44F9-EF5E99557BB1}"/>
              </a:ext>
            </a:extLst>
          </p:cNvPr>
          <p:cNvGraphicFramePr>
            <a:graphicFrameLocks noGrp="1"/>
          </p:cNvGraphicFramePr>
          <p:nvPr>
            <p:extLst>
              <p:ext uri="{D42A27DB-BD31-4B8C-83A1-F6EECF244321}">
                <p14:modId xmlns:p14="http://schemas.microsoft.com/office/powerpoint/2010/main" val="516920372"/>
              </p:ext>
            </p:extLst>
          </p:nvPr>
        </p:nvGraphicFramePr>
        <p:xfrm>
          <a:off x="8189902" y="3937066"/>
          <a:ext cx="2966718" cy="1483360"/>
        </p:xfrm>
        <a:graphic>
          <a:graphicData uri="http://schemas.openxmlformats.org/drawingml/2006/table">
            <a:tbl>
              <a:tblPr firstRow="1" bandRow="1">
                <a:tableStyleId>{93296810-A885-4BE3-A3E7-6D5BEEA58F35}</a:tableStyleId>
              </a:tblPr>
              <a:tblGrid>
                <a:gridCol w="2966718">
                  <a:extLst>
                    <a:ext uri="{9D8B030D-6E8A-4147-A177-3AD203B41FA5}">
                      <a16:colId xmlns:a16="http://schemas.microsoft.com/office/drawing/2014/main" val="4095080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PurchaseDetail</a:t>
                      </a:r>
                      <a:endParaRPr lang="en-US" dirty="0"/>
                    </a:p>
                  </a:txBody>
                  <a:tcPr/>
                </a:tc>
                <a:extLst>
                  <a:ext uri="{0D108BD9-81ED-4DB2-BD59-A6C34878D82A}">
                    <a16:rowId xmlns:a16="http://schemas.microsoft.com/office/drawing/2014/main" val="3998045935"/>
                  </a:ext>
                </a:extLst>
              </a:tr>
              <a:tr h="370840">
                <a:tc>
                  <a:txBody>
                    <a:bodyPr/>
                    <a:lstStyle/>
                    <a:p>
                      <a:r>
                        <a:rPr lang="en-US" dirty="0"/>
                        <a:t>          Date                    </a:t>
                      </a:r>
                      <a:r>
                        <a:rPr lang="en-US" dirty="0">
                          <a:solidFill>
                            <a:schemeClr val="tx1">
                              <a:lumMod val="50000"/>
                              <a:lumOff val="50000"/>
                            </a:schemeClr>
                          </a:solidFill>
                        </a:rPr>
                        <a:t>varchar</a:t>
                      </a:r>
                      <a:endParaRPr lang="en-US" dirty="0"/>
                    </a:p>
                  </a:txBody>
                  <a:tcPr/>
                </a:tc>
                <a:extLst>
                  <a:ext uri="{0D108BD9-81ED-4DB2-BD59-A6C34878D82A}">
                    <a16:rowId xmlns:a16="http://schemas.microsoft.com/office/drawing/2014/main" val="4053402575"/>
                  </a:ext>
                </a:extLst>
              </a:tr>
              <a:tr h="370840">
                <a:tc>
                  <a:txBody>
                    <a:bodyPr/>
                    <a:lstStyle/>
                    <a:p>
                      <a:r>
                        <a:rPr lang="en-US" dirty="0"/>
                        <a:t>          Quantity             </a:t>
                      </a:r>
                      <a:r>
                        <a:rPr lang="en-US" dirty="0">
                          <a:solidFill>
                            <a:schemeClr val="tx1">
                              <a:lumMod val="50000"/>
                              <a:lumOff val="50000"/>
                            </a:schemeClr>
                          </a:solidFill>
                        </a:rPr>
                        <a:t>number</a:t>
                      </a:r>
                      <a:endParaRPr lang="en-US" dirty="0"/>
                    </a:p>
                  </a:txBody>
                  <a:tcPr/>
                </a:tc>
                <a:extLst>
                  <a:ext uri="{0D108BD9-81ED-4DB2-BD59-A6C34878D82A}">
                    <a16:rowId xmlns:a16="http://schemas.microsoft.com/office/drawing/2014/main" val="26356521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(F.K.)</a:t>
                      </a:r>
                      <a:r>
                        <a:rPr lang="en-US" dirty="0" err="1"/>
                        <a:t>CustId</a:t>
                      </a:r>
                      <a:r>
                        <a:rPr lang="en-US" dirty="0"/>
                        <a:t>                  </a:t>
                      </a:r>
                      <a:r>
                        <a:rPr lang="en-US" dirty="0">
                          <a:solidFill>
                            <a:schemeClr val="tx1">
                              <a:lumMod val="50000"/>
                              <a:lumOff val="50000"/>
                            </a:schemeClr>
                          </a:solidFill>
                        </a:rPr>
                        <a:t>number</a:t>
                      </a:r>
                    </a:p>
                  </a:txBody>
                  <a:tcPr/>
                </a:tc>
                <a:extLst>
                  <a:ext uri="{0D108BD9-81ED-4DB2-BD59-A6C34878D82A}">
                    <a16:rowId xmlns:a16="http://schemas.microsoft.com/office/drawing/2014/main" val="1016425005"/>
                  </a:ext>
                </a:extLst>
              </a:tr>
            </a:tbl>
          </a:graphicData>
        </a:graphic>
      </p:graphicFrame>
    </p:spTree>
    <p:extLst>
      <p:ext uri="{BB962C8B-B14F-4D97-AF65-F5344CB8AC3E}">
        <p14:creationId xmlns:p14="http://schemas.microsoft.com/office/powerpoint/2010/main" val="22003712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DDEC38-F887-10B9-6AE7-828D944747D4}"/>
              </a:ext>
            </a:extLst>
          </p:cNvPr>
          <p:cNvPicPr>
            <a:picLocks noChangeAspect="1"/>
          </p:cNvPicPr>
          <p:nvPr/>
        </p:nvPicPr>
        <p:blipFill>
          <a:blip r:embed="rId2"/>
          <a:stretch>
            <a:fillRect/>
          </a:stretch>
        </p:blipFill>
        <p:spPr>
          <a:xfrm>
            <a:off x="133679" y="6108054"/>
            <a:ext cx="618161" cy="701539"/>
          </a:xfrm>
          <a:prstGeom prst="rect">
            <a:avLst/>
          </a:prstGeom>
        </p:spPr>
      </p:pic>
      <p:sp>
        <p:nvSpPr>
          <p:cNvPr id="5" name="TextBox 4">
            <a:extLst>
              <a:ext uri="{FF2B5EF4-FFF2-40B4-BE49-F238E27FC236}">
                <a16:creationId xmlns:a16="http://schemas.microsoft.com/office/drawing/2014/main" id="{7393F432-7C20-1F15-500D-F4D99BEAE858}"/>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6" name="Straight Connector 5">
            <a:extLst>
              <a:ext uri="{FF2B5EF4-FFF2-40B4-BE49-F238E27FC236}">
                <a16:creationId xmlns:a16="http://schemas.microsoft.com/office/drawing/2014/main" id="{46788652-E2EE-E514-C473-29EA515E0361}"/>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7" name="Isosceles Triangle 6">
            <a:extLst>
              <a:ext uri="{FF2B5EF4-FFF2-40B4-BE49-F238E27FC236}">
                <a16:creationId xmlns:a16="http://schemas.microsoft.com/office/drawing/2014/main" id="{DC3C9301-036D-958D-D589-577E029D4732}"/>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00F17C3-6069-93CD-5D8F-6CE4CDEF4BD3}"/>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298F1BA-440A-2CD4-2832-059ECEEE0AA9}"/>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5</a:t>
            </a:r>
          </a:p>
        </p:txBody>
      </p:sp>
      <p:sp>
        <p:nvSpPr>
          <p:cNvPr id="10" name="Flowchart: Document 9">
            <a:extLst>
              <a:ext uri="{FF2B5EF4-FFF2-40B4-BE49-F238E27FC236}">
                <a16:creationId xmlns:a16="http://schemas.microsoft.com/office/drawing/2014/main" id="{AE493998-ECA1-AF28-C548-638064442799}"/>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
            <a:extLst>
              <a:ext uri="{FF2B5EF4-FFF2-40B4-BE49-F238E27FC236}">
                <a16:creationId xmlns:a16="http://schemas.microsoft.com/office/drawing/2014/main" id="{6EF5A619-F9B4-30A5-B171-A2501C8A7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8CBAE128-F86B-1817-4FD7-8237C67AFAC2}"/>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59299E-198B-3467-7138-D573851D7EEA}"/>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
        <p:nvSpPr>
          <p:cNvPr id="15" name="TextBox 14">
            <a:extLst>
              <a:ext uri="{FF2B5EF4-FFF2-40B4-BE49-F238E27FC236}">
                <a16:creationId xmlns:a16="http://schemas.microsoft.com/office/drawing/2014/main" id="{3EDADB8C-F963-4BE1-80EA-7B34941ECFF8}"/>
              </a:ext>
            </a:extLst>
          </p:cNvPr>
          <p:cNvSpPr txBox="1"/>
          <p:nvPr/>
        </p:nvSpPr>
        <p:spPr>
          <a:xfrm>
            <a:off x="10160" y="527653"/>
            <a:ext cx="6604000" cy="646331"/>
          </a:xfrm>
          <a:prstGeom prst="rect">
            <a:avLst/>
          </a:prstGeom>
          <a:noFill/>
        </p:spPr>
        <p:txBody>
          <a:bodyPr wrap="square">
            <a:spAutoFit/>
          </a:bodyPr>
          <a:lstStyle/>
          <a:p>
            <a:r>
              <a:rPr lang="en-US" sz="3600" b="1" dirty="0">
                <a:solidFill>
                  <a:srgbClr val="00B050"/>
                </a:solidFill>
                <a:latin typeface="Times New Roman" panose="02020603050405020304" pitchFamily="18" charset="0"/>
                <a:cs typeface="Times New Roman" panose="02020603050405020304" pitchFamily="18" charset="0"/>
              </a:rPr>
              <a:t>Tables:</a:t>
            </a:r>
            <a:endParaRPr lang="en-US" sz="3600" dirty="0"/>
          </a:p>
        </p:txBody>
      </p:sp>
      <p:pic>
        <p:nvPicPr>
          <p:cNvPr id="17" name="Picture 16" descr="A black background with white text&#10;&#10;Description automatically generated">
            <a:extLst>
              <a:ext uri="{FF2B5EF4-FFF2-40B4-BE49-F238E27FC236}">
                <a16:creationId xmlns:a16="http://schemas.microsoft.com/office/drawing/2014/main" id="{96759EFC-9024-A4AF-0341-598DC385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5217" y="1836316"/>
            <a:ext cx="9050013" cy="1371791"/>
          </a:xfrm>
          <a:prstGeom prst="rect">
            <a:avLst/>
          </a:prstGeom>
        </p:spPr>
      </p:pic>
      <p:sp>
        <p:nvSpPr>
          <p:cNvPr id="18" name="TextBox 17">
            <a:extLst>
              <a:ext uri="{FF2B5EF4-FFF2-40B4-BE49-F238E27FC236}">
                <a16:creationId xmlns:a16="http://schemas.microsoft.com/office/drawing/2014/main" id="{C6D3D7F2-056E-7438-1106-C0D3E9FB2107}"/>
              </a:ext>
            </a:extLst>
          </p:cNvPr>
          <p:cNvSpPr txBox="1"/>
          <p:nvPr/>
        </p:nvSpPr>
        <p:spPr>
          <a:xfrm>
            <a:off x="442759" y="1439564"/>
            <a:ext cx="2264917" cy="375910"/>
          </a:xfrm>
          <a:prstGeom prst="rect">
            <a:avLst/>
          </a:prstGeom>
          <a:noFill/>
        </p:spPr>
        <p:txBody>
          <a:bodyPr wrap="square" rtlCol="0">
            <a:spAutoFit/>
          </a:bodyPr>
          <a:lstStyle/>
          <a:p>
            <a:r>
              <a:rPr lang="en-US" dirty="0"/>
              <a:t>        </a:t>
            </a:r>
            <a:r>
              <a:rPr lang="en-US" b="1" dirty="0" err="1"/>
              <a:t>PetCare</a:t>
            </a:r>
            <a:r>
              <a:rPr lang="en-US" dirty="0"/>
              <a:t>:</a:t>
            </a:r>
          </a:p>
        </p:txBody>
      </p:sp>
      <p:pic>
        <p:nvPicPr>
          <p:cNvPr id="20" name="Picture 19" descr="A black background with white text&#10;&#10;Description automatically generated">
            <a:extLst>
              <a:ext uri="{FF2B5EF4-FFF2-40B4-BE49-F238E27FC236}">
                <a16:creationId xmlns:a16="http://schemas.microsoft.com/office/drawing/2014/main" id="{25F7C0B3-6775-4613-D03B-D244EDCE44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5056" y="3998301"/>
            <a:ext cx="9050007" cy="1667108"/>
          </a:xfrm>
          <a:prstGeom prst="rect">
            <a:avLst/>
          </a:prstGeom>
        </p:spPr>
      </p:pic>
      <p:sp>
        <p:nvSpPr>
          <p:cNvPr id="21" name="TextBox 20">
            <a:extLst>
              <a:ext uri="{FF2B5EF4-FFF2-40B4-BE49-F238E27FC236}">
                <a16:creationId xmlns:a16="http://schemas.microsoft.com/office/drawing/2014/main" id="{F7E0E8CB-A858-0B6A-5580-6921AA17BE06}"/>
              </a:ext>
            </a:extLst>
          </p:cNvPr>
          <p:cNvSpPr txBox="1"/>
          <p:nvPr/>
        </p:nvSpPr>
        <p:spPr>
          <a:xfrm>
            <a:off x="432597" y="3476209"/>
            <a:ext cx="2264917" cy="375910"/>
          </a:xfrm>
          <a:prstGeom prst="rect">
            <a:avLst/>
          </a:prstGeom>
          <a:noFill/>
        </p:spPr>
        <p:txBody>
          <a:bodyPr wrap="square" rtlCol="0">
            <a:spAutoFit/>
          </a:bodyPr>
          <a:lstStyle/>
          <a:p>
            <a:r>
              <a:rPr lang="en-US" dirty="0"/>
              <a:t>        </a:t>
            </a:r>
            <a:r>
              <a:rPr lang="en-US" b="1" dirty="0" err="1"/>
              <a:t>Facitilities</a:t>
            </a:r>
            <a:r>
              <a:rPr lang="en-US" b="1" dirty="0"/>
              <a:t>:</a:t>
            </a:r>
          </a:p>
        </p:txBody>
      </p:sp>
    </p:spTree>
    <p:extLst>
      <p:ext uri="{BB962C8B-B14F-4D97-AF65-F5344CB8AC3E}">
        <p14:creationId xmlns:p14="http://schemas.microsoft.com/office/powerpoint/2010/main" val="18667806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874B9-3CFA-E83D-B9E9-8625BDDA1418}"/>
              </a:ext>
            </a:extLst>
          </p:cNvPr>
          <p:cNvPicPr>
            <a:picLocks noChangeAspect="1"/>
          </p:cNvPicPr>
          <p:nvPr/>
        </p:nvPicPr>
        <p:blipFill>
          <a:blip r:embed="rId2"/>
          <a:stretch>
            <a:fillRect/>
          </a:stretch>
        </p:blipFill>
        <p:spPr>
          <a:xfrm>
            <a:off x="133679" y="6108054"/>
            <a:ext cx="618161" cy="701539"/>
          </a:xfrm>
          <a:prstGeom prst="rect">
            <a:avLst/>
          </a:prstGeom>
        </p:spPr>
      </p:pic>
      <p:sp>
        <p:nvSpPr>
          <p:cNvPr id="5" name="TextBox 4">
            <a:extLst>
              <a:ext uri="{FF2B5EF4-FFF2-40B4-BE49-F238E27FC236}">
                <a16:creationId xmlns:a16="http://schemas.microsoft.com/office/drawing/2014/main" id="{7AA38695-8C9E-6D00-2269-325FBE7864F4}"/>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6" name="Straight Connector 5">
            <a:extLst>
              <a:ext uri="{FF2B5EF4-FFF2-40B4-BE49-F238E27FC236}">
                <a16:creationId xmlns:a16="http://schemas.microsoft.com/office/drawing/2014/main" id="{155231ED-E1F7-CF45-8631-170EC90CF66B}"/>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7" name="Isosceles Triangle 6">
            <a:extLst>
              <a:ext uri="{FF2B5EF4-FFF2-40B4-BE49-F238E27FC236}">
                <a16:creationId xmlns:a16="http://schemas.microsoft.com/office/drawing/2014/main" id="{9BD6C901-7F3E-3E64-3579-515690AE1BF7}"/>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1F110DB-944F-F94C-9F23-787A75E28680}"/>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407DFCD-D058-F082-D609-7D280A645F9A}"/>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1</a:t>
            </a:r>
          </a:p>
        </p:txBody>
      </p:sp>
      <p:sp>
        <p:nvSpPr>
          <p:cNvPr id="10" name="Flowchart: Document 9">
            <a:extLst>
              <a:ext uri="{FF2B5EF4-FFF2-40B4-BE49-F238E27FC236}">
                <a16:creationId xmlns:a16="http://schemas.microsoft.com/office/drawing/2014/main" id="{51843E32-EF82-506A-915C-B398D427EA76}"/>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
            <a:extLst>
              <a:ext uri="{FF2B5EF4-FFF2-40B4-BE49-F238E27FC236}">
                <a16:creationId xmlns:a16="http://schemas.microsoft.com/office/drawing/2014/main" id="{5E1611E0-4084-EE5C-05EA-911A642FE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0F6AC59-8164-2BBE-BBA5-F8710860701B}"/>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7F4CDD1-DC4E-E6FE-2C03-C6D5FE99FED0}"/>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
        <p:nvSpPr>
          <p:cNvPr id="14" name="TextBox 13">
            <a:extLst>
              <a:ext uri="{FF2B5EF4-FFF2-40B4-BE49-F238E27FC236}">
                <a16:creationId xmlns:a16="http://schemas.microsoft.com/office/drawing/2014/main" id="{9F95543C-7F88-54C8-7BDD-1DEAA85E4969}"/>
              </a:ext>
            </a:extLst>
          </p:cNvPr>
          <p:cNvSpPr txBox="1"/>
          <p:nvPr/>
        </p:nvSpPr>
        <p:spPr>
          <a:xfrm>
            <a:off x="442759" y="822493"/>
            <a:ext cx="2264917" cy="375910"/>
          </a:xfrm>
          <a:prstGeom prst="rect">
            <a:avLst/>
          </a:prstGeom>
          <a:noFill/>
        </p:spPr>
        <p:txBody>
          <a:bodyPr wrap="square" rtlCol="0">
            <a:spAutoFit/>
          </a:bodyPr>
          <a:lstStyle/>
          <a:p>
            <a:r>
              <a:rPr lang="en-US" dirty="0"/>
              <a:t>               </a:t>
            </a:r>
            <a:r>
              <a:rPr lang="en-US" b="1" dirty="0"/>
              <a:t>Pets</a:t>
            </a:r>
            <a:r>
              <a:rPr lang="en-US" dirty="0"/>
              <a:t>:</a:t>
            </a:r>
          </a:p>
        </p:txBody>
      </p:sp>
      <p:pic>
        <p:nvPicPr>
          <p:cNvPr id="16" name="Picture 15" descr="A black screen with white text&#10;&#10;Description automatically generated">
            <a:extLst>
              <a:ext uri="{FF2B5EF4-FFF2-40B4-BE49-F238E27FC236}">
                <a16:creationId xmlns:a16="http://schemas.microsoft.com/office/drawing/2014/main" id="{2C828016-344F-BBE2-E673-53694C92B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157" y="1198403"/>
            <a:ext cx="8535591" cy="1676634"/>
          </a:xfrm>
          <a:prstGeom prst="rect">
            <a:avLst/>
          </a:prstGeom>
        </p:spPr>
      </p:pic>
      <p:pic>
        <p:nvPicPr>
          <p:cNvPr id="18" name="Picture 17" descr="A black screen with white text&#10;&#10;Description automatically generated">
            <a:extLst>
              <a:ext uri="{FF2B5EF4-FFF2-40B4-BE49-F238E27FC236}">
                <a16:creationId xmlns:a16="http://schemas.microsoft.com/office/drawing/2014/main" id="{EDACD1EC-9F63-ECD2-269F-AE0531B461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9" y="3840723"/>
            <a:ext cx="10386147" cy="1676634"/>
          </a:xfrm>
          <a:prstGeom prst="rect">
            <a:avLst/>
          </a:prstGeom>
        </p:spPr>
      </p:pic>
      <p:sp>
        <p:nvSpPr>
          <p:cNvPr id="19" name="TextBox 18">
            <a:extLst>
              <a:ext uri="{FF2B5EF4-FFF2-40B4-BE49-F238E27FC236}">
                <a16:creationId xmlns:a16="http://schemas.microsoft.com/office/drawing/2014/main" id="{53426015-5C48-843D-9380-182D02970A4E}"/>
              </a:ext>
            </a:extLst>
          </p:cNvPr>
          <p:cNvSpPr txBox="1"/>
          <p:nvPr/>
        </p:nvSpPr>
        <p:spPr>
          <a:xfrm>
            <a:off x="280199" y="3389822"/>
            <a:ext cx="2264917" cy="375910"/>
          </a:xfrm>
          <a:prstGeom prst="rect">
            <a:avLst/>
          </a:prstGeom>
          <a:noFill/>
        </p:spPr>
        <p:txBody>
          <a:bodyPr wrap="square" rtlCol="0">
            <a:spAutoFit/>
          </a:bodyPr>
          <a:lstStyle/>
          <a:p>
            <a:r>
              <a:rPr lang="en-US" dirty="0"/>
              <a:t>        </a:t>
            </a:r>
            <a:r>
              <a:rPr lang="en-US" b="1" dirty="0"/>
              <a:t>Customer</a:t>
            </a:r>
            <a:r>
              <a:rPr lang="en-US" dirty="0"/>
              <a:t>:</a:t>
            </a:r>
          </a:p>
        </p:txBody>
      </p:sp>
    </p:spTree>
    <p:extLst>
      <p:ext uri="{BB962C8B-B14F-4D97-AF65-F5344CB8AC3E}">
        <p14:creationId xmlns:p14="http://schemas.microsoft.com/office/powerpoint/2010/main" val="38036326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74897C-96C2-A3BB-5A26-9298F746F203}"/>
              </a:ext>
            </a:extLst>
          </p:cNvPr>
          <p:cNvPicPr>
            <a:picLocks noChangeAspect="1"/>
          </p:cNvPicPr>
          <p:nvPr/>
        </p:nvPicPr>
        <p:blipFill>
          <a:blip r:embed="rId2"/>
          <a:stretch>
            <a:fillRect/>
          </a:stretch>
        </p:blipFill>
        <p:spPr>
          <a:xfrm>
            <a:off x="133679" y="6108054"/>
            <a:ext cx="618161" cy="701539"/>
          </a:xfrm>
          <a:prstGeom prst="rect">
            <a:avLst/>
          </a:prstGeom>
        </p:spPr>
      </p:pic>
      <p:sp>
        <p:nvSpPr>
          <p:cNvPr id="5" name="TextBox 4">
            <a:extLst>
              <a:ext uri="{FF2B5EF4-FFF2-40B4-BE49-F238E27FC236}">
                <a16:creationId xmlns:a16="http://schemas.microsoft.com/office/drawing/2014/main" id="{FDEE1921-A1A5-2D1A-8FA5-5DDD03F7058D}"/>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6" name="Straight Connector 5">
            <a:extLst>
              <a:ext uri="{FF2B5EF4-FFF2-40B4-BE49-F238E27FC236}">
                <a16:creationId xmlns:a16="http://schemas.microsoft.com/office/drawing/2014/main" id="{A6778124-5F06-E992-1C4F-FB5C4E5A6B9C}"/>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7" name="Isosceles Triangle 6">
            <a:extLst>
              <a:ext uri="{FF2B5EF4-FFF2-40B4-BE49-F238E27FC236}">
                <a16:creationId xmlns:a16="http://schemas.microsoft.com/office/drawing/2014/main" id="{45863D66-AE41-3BC4-924F-CA890D5D6E83}"/>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95AD30E-7548-6E37-CFC6-0CA4433C2E65}"/>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6BC93C-91BA-EF87-2660-A20952487D85}"/>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1</a:t>
            </a:r>
          </a:p>
        </p:txBody>
      </p:sp>
      <p:sp>
        <p:nvSpPr>
          <p:cNvPr id="10" name="Flowchart: Document 9">
            <a:extLst>
              <a:ext uri="{FF2B5EF4-FFF2-40B4-BE49-F238E27FC236}">
                <a16:creationId xmlns:a16="http://schemas.microsoft.com/office/drawing/2014/main" id="{C8EE5842-D8E7-B4AC-F429-9D4C443116D9}"/>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
            <a:extLst>
              <a:ext uri="{FF2B5EF4-FFF2-40B4-BE49-F238E27FC236}">
                <a16:creationId xmlns:a16="http://schemas.microsoft.com/office/drawing/2014/main" id="{4DCD4E97-4DBB-4A80-4340-BEA2B2A89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82F209A4-D68A-98BA-7718-30CE2028B775}"/>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55A397-4223-5391-65EB-A2606B0D3F5D}"/>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pic>
        <p:nvPicPr>
          <p:cNvPr id="15" name="Picture 14" descr="A black screen with white text&#10;&#10;Description automatically generated">
            <a:extLst>
              <a:ext uri="{FF2B5EF4-FFF2-40B4-BE49-F238E27FC236}">
                <a16:creationId xmlns:a16="http://schemas.microsoft.com/office/drawing/2014/main" id="{D60C7505-20A7-2710-72AA-08D4ED144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080" y="1481052"/>
            <a:ext cx="8390654" cy="1571844"/>
          </a:xfrm>
          <a:prstGeom prst="rect">
            <a:avLst/>
          </a:prstGeom>
        </p:spPr>
      </p:pic>
      <p:pic>
        <p:nvPicPr>
          <p:cNvPr id="17" name="Picture 16" descr="A black background with white text&#10;&#10;Description automatically generated">
            <a:extLst>
              <a:ext uri="{FF2B5EF4-FFF2-40B4-BE49-F238E27FC236}">
                <a16:creationId xmlns:a16="http://schemas.microsoft.com/office/drawing/2014/main" id="{5BE8789C-9094-8390-3CA4-B1F8DBB34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999" y="3819532"/>
            <a:ext cx="10783272" cy="1653589"/>
          </a:xfrm>
          <a:prstGeom prst="rect">
            <a:avLst/>
          </a:prstGeom>
        </p:spPr>
      </p:pic>
      <p:sp>
        <p:nvSpPr>
          <p:cNvPr id="18" name="TextBox 17">
            <a:extLst>
              <a:ext uri="{FF2B5EF4-FFF2-40B4-BE49-F238E27FC236}">
                <a16:creationId xmlns:a16="http://schemas.microsoft.com/office/drawing/2014/main" id="{92480B15-C32A-9B77-C08A-90E211734813}"/>
              </a:ext>
            </a:extLst>
          </p:cNvPr>
          <p:cNvSpPr txBox="1"/>
          <p:nvPr/>
        </p:nvSpPr>
        <p:spPr>
          <a:xfrm>
            <a:off x="605319" y="1020641"/>
            <a:ext cx="2264917" cy="375910"/>
          </a:xfrm>
          <a:prstGeom prst="rect">
            <a:avLst/>
          </a:prstGeom>
          <a:noFill/>
        </p:spPr>
        <p:txBody>
          <a:bodyPr wrap="square" rtlCol="0">
            <a:spAutoFit/>
          </a:bodyPr>
          <a:lstStyle/>
          <a:p>
            <a:r>
              <a:rPr lang="en-US" dirty="0"/>
              <a:t>        </a:t>
            </a:r>
            <a:r>
              <a:rPr lang="en-US" b="1" dirty="0" err="1"/>
              <a:t>PurchaseDetail</a:t>
            </a:r>
            <a:r>
              <a:rPr lang="en-US" dirty="0"/>
              <a:t>:</a:t>
            </a:r>
          </a:p>
        </p:txBody>
      </p:sp>
      <p:sp>
        <p:nvSpPr>
          <p:cNvPr id="19" name="TextBox 18">
            <a:extLst>
              <a:ext uri="{FF2B5EF4-FFF2-40B4-BE49-F238E27FC236}">
                <a16:creationId xmlns:a16="http://schemas.microsoft.com/office/drawing/2014/main" id="{40FC9D1C-3B93-81A0-870E-FF79DD1A9119}"/>
              </a:ext>
            </a:extLst>
          </p:cNvPr>
          <p:cNvSpPr txBox="1"/>
          <p:nvPr/>
        </p:nvSpPr>
        <p:spPr>
          <a:xfrm>
            <a:off x="133679" y="3307515"/>
            <a:ext cx="9752001" cy="369332"/>
          </a:xfrm>
          <a:prstGeom prst="rect">
            <a:avLst/>
          </a:prstGeom>
          <a:noFill/>
        </p:spPr>
        <p:txBody>
          <a:bodyPr wrap="square" rtlCol="0">
            <a:spAutoFit/>
          </a:bodyPr>
          <a:lstStyle/>
          <a:p>
            <a:r>
              <a:rPr lang="en-US" b="1" dirty="0"/>
              <a:t>        Customer and their Purchase details :</a:t>
            </a:r>
          </a:p>
        </p:txBody>
      </p:sp>
    </p:spTree>
    <p:extLst>
      <p:ext uri="{BB962C8B-B14F-4D97-AF65-F5344CB8AC3E}">
        <p14:creationId xmlns:p14="http://schemas.microsoft.com/office/powerpoint/2010/main" val="8247841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A0892A-98DD-F246-2D09-325DFAB8E9B6}"/>
              </a:ext>
            </a:extLst>
          </p:cNvPr>
          <p:cNvPicPr>
            <a:picLocks noChangeAspect="1"/>
          </p:cNvPicPr>
          <p:nvPr/>
        </p:nvPicPr>
        <p:blipFill>
          <a:blip r:embed="rId2"/>
          <a:stretch>
            <a:fillRect/>
          </a:stretch>
        </p:blipFill>
        <p:spPr>
          <a:xfrm>
            <a:off x="133679" y="6108054"/>
            <a:ext cx="618161" cy="701539"/>
          </a:xfrm>
          <a:prstGeom prst="rect">
            <a:avLst/>
          </a:prstGeom>
        </p:spPr>
      </p:pic>
      <p:sp>
        <p:nvSpPr>
          <p:cNvPr id="5" name="TextBox 4">
            <a:extLst>
              <a:ext uri="{FF2B5EF4-FFF2-40B4-BE49-F238E27FC236}">
                <a16:creationId xmlns:a16="http://schemas.microsoft.com/office/drawing/2014/main" id="{1263E1B9-B5BC-46F8-D7FB-DC840C7BFB65}"/>
              </a:ext>
            </a:extLst>
          </p:cNvPr>
          <p:cNvSpPr txBox="1"/>
          <p:nvPr/>
        </p:nvSpPr>
        <p:spPr>
          <a:xfrm>
            <a:off x="776122" y="6094060"/>
            <a:ext cx="400847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Khulna University of Engineering &amp; Technology</a:t>
            </a:r>
          </a:p>
          <a:p>
            <a:r>
              <a:rPr lang="en-US" sz="1400" b="1" dirty="0">
                <a:latin typeface="Times New Roman" panose="02020603050405020304" pitchFamily="18" charset="0"/>
                <a:cs typeface="Times New Roman" panose="02020603050405020304" pitchFamily="18" charset="0"/>
              </a:rPr>
              <a:t>Khulna - 9203</a:t>
            </a:r>
          </a:p>
        </p:txBody>
      </p:sp>
      <p:cxnSp>
        <p:nvCxnSpPr>
          <p:cNvPr id="6" name="Straight Connector 5">
            <a:extLst>
              <a:ext uri="{FF2B5EF4-FFF2-40B4-BE49-F238E27FC236}">
                <a16:creationId xmlns:a16="http://schemas.microsoft.com/office/drawing/2014/main" id="{A2AFD100-492E-70DE-B829-D8C3B60436DB}"/>
              </a:ext>
            </a:extLst>
          </p:cNvPr>
          <p:cNvCxnSpPr>
            <a:cxnSpLocks/>
          </p:cNvCxnSpPr>
          <p:nvPr/>
        </p:nvCxnSpPr>
        <p:spPr>
          <a:xfrm>
            <a:off x="-8324" y="6035506"/>
            <a:ext cx="8278564" cy="0"/>
          </a:xfrm>
          <a:prstGeom prst="line">
            <a:avLst/>
          </a:prstGeom>
          <a:ln w="57150">
            <a:solidFill>
              <a:srgbClr val="00B050"/>
            </a:solidFill>
          </a:ln>
        </p:spPr>
        <p:style>
          <a:lnRef idx="1">
            <a:schemeClr val="dk1"/>
          </a:lnRef>
          <a:fillRef idx="0">
            <a:schemeClr val="dk1"/>
          </a:fillRef>
          <a:effectRef idx="0">
            <a:schemeClr val="dk1"/>
          </a:effectRef>
          <a:fontRef idx="minor">
            <a:schemeClr val="tx1"/>
          </a:fontRef>
        </p:style>
      </p:cxnSp>
      <p:sp>
        <p:nvSpPr>
          <p:cNvPr id="7" name="Isosceles Triangle 6">
            <a:extLst>
              <a:ext uri="{FF2B5EF4-FFF2-40B4-BE49-F238E27FC236}">
                <a16:creationId xmlns:a16="http://schemas.microsoft.com/office/drawing/2014/main" id="{4A5F9AAE-0F6D-075B-0C3B-4E0578B6C2B7}"/>
              </a:ext>
            </a:extLst>
          </p:cNvPr>
          <p:cNvSpPr/>
          <p:nvPr/>
        </p:nvSpPr>
        <p:spPr>
          <a:xfrm rot="10800000">
            <a:off x="9611360" y="86397"/>
            <a:ext cx="2570480" cy="2180577"/>
          </a:xfrm>
          <a:prstGeom prst="triangle">
            <a:avLst>
              <a:gd name="adj" fmla="val 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2B50B3E-0013-E11C-E9AE-EFEEC0524B45}"/>
              </a:ext>
            </a:extLst>
          </p:cNvPr>
          <p:cNvSpPr/>
          <p:nvPr/>
        </p:nvSpPr>
        <p:spPr>
          <a:xfrm>
            <a:off x="11263169" y="5985138"/>
            <a:ext cx="1903228" cy="183778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18A97D-581B-186E-2A21-C2DF9C8147AD}"/>
              </a:ext>
            </a:extLst>
          </p:cNvPr>
          <p:cNvSpPr txBox="1"/>
          <p:nvPr/>
        </p:nvSpPr>
        <p:spPr>
          <a:xfrm>
            <a:off x="11597846" y="6196161"/>
            <a:ext cx="360996" cy="461665"/>
          </a:xfrm>
          <a:prstGeom prst="rect">
            <a:avLst/>
          </a:prstGeom>
          <a:noFill/>
        </p:spPr>
        <p:txBody>
          <a:bodyPr wrap="none" rtlCol="0">
            <a:spAutoFit/>
          </a:bodyPr>
          <a:lstStyle/>
          <a:p>
            <a:r>
              <a:rPr lang="en-US" sz="2400" b="1" dirty="0">
                <a:solidFill>
                  <a:schemeClr val="bg1"/>
                </a:solidFill>
                <a:latin typeface="Segoe UI" panose="020B0502040204020203" pitchFamily="34" charset="0"/>
                <a:cs typeface="Segoe UI" panose="020B0502040204020203" pitchFamily="34" charset="0"/>
              </a:rPr>
              <a:t>1</a:t>
            </a:r>
          </a:p>
        </p:txBody>
      </p:sp>
      <p:sp>
        <p:nvSpPr>
          <p:cNvPr id="10" name="Flowchart: Document 9">
            <a:extLst>
              <a:ext uri="{FF2B5EF4-FFF2-40B4-BE49-F238E27FC236}">
                <a16:creationId xmlns:a16="http://schemas.microsoft.com/office/drawing/2014/main" id="{05F61119-F5BD-2AAF-BC47-BF6A2172DDB3}"/>
              </a:ext>
            </a:extLst>
          </p:cNvPr>
          <p:cNvSpPr/>
          <p:nvPr/>
        </p:nvSpPr>
        <p:spPr>
          <a:xfrm>
            <a:off x="-25050" y="-1082826"/>
            <a:ext cx="12237370" cy="1712741"/>
          </a:xfrm>
          <a:prstGeom prst="flowChartDocument">
            <a:avLst/>
          </a:prstGeom>
          <a:solidFill>
            <a:schemeClr val="accent6">
              <a:lumMod val="60000"/>
              <a:lumOff val="4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
            <a:extLst>
              <a:ext uri="{FF2B5EF4-FFF2-40B4-BE49-F238E27FC236}">
                <a16:creationId xmlns:a16="http://schemas.microsoft.com/office/drawing/2014/main" id="{0D4EBEE8-7CB5-23AF-F23E-C45D1B458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17724">
            <a:off x="10911932" y="196500"/>
            <a:ext cx="937045" cy="90134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CDF5496F-B956-C1D4-E83E-32C9CBF73135}"/>
              </a:ext>
            </a:extLst>
          </p:cNvPr>
          <p:cNvCxnSpPr>
            <a:cxnSpLocks/>
          </p:cNvCxnSpPr>
          <p:nvPr/>
        </p:nvCxnSpPr>
        <p:spPr>
          <a:xfrm>
            <a:off x="9497419" y="6079956"/>
            <a:ext cx="0" cy="16459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D5959A-A157-279D-7D76-A7409D4119F7}"/>
              </a:ext>
            </a:extLst>
          </p:cNvPr>
          <p:cNvSpPr txBox="1"/>
          <p:nvPr/>
        </p:nvSpPr>
        <p:spPr>
          <a:xfrm>
            <a:off x="9497418" y="6212309"/>
            <a:ext cx="1556661"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1909009</a:t>
            </a:r>
          </a:p>
          <a:p>
            <a:r>
              <a:rPr lang="en-US" sz="1400" b="1" dirty="0">
                <a:latin typeface="Times New Roman" panose="02020603050405020304" pitchFamily="18" charset="0"/>
                <a:cs typeface="Times New Roman" panose="02020603050405020304" pitchFamily="18" charset="0"/>
              </a:rPr>
              <a:t>CSE 3210</a:t>
            </a:r>
          </a:p>
        </p:txBody>
      </p:sp>
      <p:sp>
        <p:nvSpPr>
          <p:cNvPr id="14" name="TextBox 13">
            <a:extLst>
              <a:ext uri="{FF2B5EF4-FFF2-40B4-BE49-F238E27FC236}">
                <a16:creationId xmlns:a16="http://schemas.microsoft.com/office/drawing/2014/main" id="{7E691038-923E-8B09-4C25-A1DFD89ADE77}"/>
              </a:ext>
            </a:extLst>
          </p:cNvPr>
          <p:cNvSpPr txBox="1"/>
          <p:nvPr/>
        </p:nvSpPr>
        <p:spPr>
          <a:xfrm>
            <a:off x="3585717" y="1685835"/>
            <a:ext cx="3922522" cy="2800767"/>
          </a:xfrm>
          <a:prstGeom prst="rect">
            <a:avLst/>
          </a:prstGeom>
          <a:noFill/>
        </p:spPr>
        <p:txBody>
          <a:bodyPr wrap="square" rtlCol="0">
            <a:spAutoFit/>
          </a:bodyPr>
          <a:lstStyle/>
          <a:p>
            <a:pPr algn="ctr"/>
            <a:r>
              <a:rPr lang="en-US" sz="8800" b="1" dirty="0">
                <a:solidFill>
                  <a:srgbClr val="00B050"/>
                </a:solidFill>
              </a:rPr>
              <a:t>Thank </a:t>
            </a:r>
          </a:p>
          <a:p>
            <a:pPr algn="ctr"/>
            <a:r>
              <a:rPr lang="en-US" sz="8800" b="1" dirty="0">
                <a:solidFill>
                  <a:srgbClr val="00B050"/>
                </a:solidFill>
              </a:rPr>
              <a:t>You</a:t>
            </a:r>
          </a:p>
        </p:txBody>
      </p:sp>
    </p:spTree>
    <p:extLst>
      <p:ext uri="{BB962C8B-B14F-4D97-AF65-F5344CB8AC3E}">
        <p14:creationId xmlns:p14="http://schemas.microsoft.com/office/powerpoint/2010/main" val="349811811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418</Words>
  <Application>Microsoft Office PowerPoint</Application>
  <PresentationFormat>Widescreen</PresentationFormat>
  <Paragraphs>121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Times New Roman</vt:lpstr>
      <vt:lpstr>Wingdings 3</vt:lpstr>
      <vt:lpstr>Office Theme</vt:lpstr>
      <vt:lpstr>PowerPoint Presentation</vt:lpstr>
      <vt:lpstr>PowerPoint Presentation</vt:lpstr>
      <vt:lpstr>E-R Diagram:</vt:lpstr>
      <vt:lpstr>Schema Diagram: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cp:revision>
  <dcterms:created xsi:type="dcterms:W3CDTF">2023-11-10T05:50:08Z</dcterms:created>
  <dcterms:modified xsi:type="dcterms:W3CDTF">2023-11-30T03:56:07Z</dcterms:modified>
</cp:coreProperties>
</file>