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0" r:id="rId5"/>
    <p:sldId id="263" r:id="rId6"/>
    <p:sldId id="259" r:id="rId7"/>
    <p:sldId id="258" r:id="rId8"/>
    <p:sldId id="264" r:id="rId9"/>
    <p:sldId id="266" r:id="rId10"/>
    <p:sldId id="267" r:id="rId11"/>
    <p:sldId id="265" r:id="rId12"/>
    <p:sldId id="269" r:id="rId13"/>
    <p:sldId id="274" r:id="rId14"/>
    <p:sldId id="268" r:id="rId15"/>
    <p:sldId id="270" r:id="rId16"/>
    <p:sldId id="271" r:id="rId17"/>
    <p:sldId id="276" r:id="rId18"/>
    <p:sldId id="278" r:id="rId19"/>
    <p:sldId id="272" r:id="rId20"/>
    <p:sldId id="279" r:id="rId21"/>
    <p:sldId id="280" r:id="rId22"/>
    <p:sldId id="281" r:id="rId23"/>
    <p:sldId id="275" r:id="rId24"/>
    <p:sldId id="282" r:id="rId25"/>
    <p:sldId id="277" r:id="rId26"/>
    <p:sldId id="284" r:id="rId27"/>
    <p:sldId id="286" r:id="rId28"/>
    <p:sldId id="285" r:id="rId29"/>
    <p:sldId id="283" r:id="rId30"/>
    <p:sldId id="287" r:id="rId31"/>
    <p:sldId id="289" r:id="rId32"/>
    <p:sldId id="290" r:id="rId33"/>
    <p:sldId id="288" r:id="rId34"/>
    <p:sldId id="293" r:id="rId35"/>
    <p:sldId id="291" r:id="rId36"/>
    <p:sldId id="29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88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36"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6D9F2-3B9C-4E58-B976-F42F107D16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6D92FB-9A34-4CFA-A215-C0C37512E3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03CED3-BC16-473E-AB1D-BB4ECDB46739}"/>
              </a:ext>
            </a:extLst>
          </p:cNvPr>
          <p:cNvSpPr>
            <a:spLocks noGrp="1"/>
          </p:cNvSpPr>
          <p:nvPr>
            <p:ph type="dt" sz="half" idx="10"/>
          </p:nvPr>
        </p:nvSpPr>
        <p:spPr/>
        <p:txBody>
          <a:bodyPr/>
          <a:lstStyle/>
          <a:p>
            <a:fld id="{5B7A1EBD-0EE3-4871-A364-C9D350F2A4F7}" type="datetimeFigureOut">
              <a:rPr lang="en-US" smtClean="0"/>
              <a:t>5/26/2024</a:t>
            </a:fld>
            <a:endParaRPr lang="en-US"/>
          </a:p>
        </p:txBody>
      </p:sp>
      <p:sp>
        <p:nvSpPr>
          <p:cNvPr id="5" name="Footer Placeholder 4">
            <a:extLst>
              <a:ext uri="{FF2B5EF4-FFF2-40B4-BE49-F238E27FC236}">
                <a16:creationId xmlns:a16="http://schemas.microsoft.com/office/drawing/2014/main" id="{568FCF04-0F77-49B5-A228-D526CC30E2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CCD7D1-CBDF-4AB2-925D-91BDEC7C2FDB}"/>
              </a:ext>
            </a:extLst>
          </p:cNvPr>
          <p:cNvSpPr>
            <a:spLocks noGrp="1"/>
          </p:cNvSpPr>
          <p:nvPr>
            <p:ph type="sldNum" sz="quarter" idx="12"/>
          </p:nvPr>
        </p:nvSpPr>
        <p:spPr/>
        <p:txBody>
          <a:bodyPr/>
          <a:lstStyle/>
          <a:p>
            <a:fld id="{8CB511DA-5714-4C4D-BBCB-3E4EF7001E38}" type="slidenum">
              <a:rPr lang="en-US" smtClean="0"/>
              <a:t>‹#›</a:t>
            </a:fld>
            <a:endParaRPr lang="en-US"/>
          </a:p>
        </p:txBody>
      </p:sp>
    </p:spTree>
    <p:extLst>
      <p:ext uri="{BB962C8B-B14F-4D97-AF65-F5344CB8AC3E}">
        <p14:creationId xmlns:p14="http://schemas.microsoft.com/office/powerpoint/2010/main" val="1735189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C7AF0-F6FF-47A1-958A-A411CAE93C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74F199-FEA5-45DF-B016-90CE11409DE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BCDD3D-9C53-4F70-AB20-5BBEECB947B6}"/>
              </a:ext>
            </a:extLst>
          </p:cNvPr>
          <p:cNvSpPr>
            <a:spLocks noGrp="1"/>
          </p:cNvSpPr>
          <p:nvPr>
            <p:ph type="dt" sz="half" idx="10"/>
          </p:nvPr>
        </p:nvSpPr>
        <p:spPr/>
        <p:txBody>
          <a:bodyPr/>
          <a:lstStyle/>
          <a:p>
            <a:fld id="{5B7A1EBD-0EE3-4871-A364-C9D350F2A4F7}" type="datetimeFigureOut">
              <a:rPr lang="en-US" smtClean="0"/>
              <a:t>5/26/2024</a:t>
            </a:fld>
            <a:endParaRPr lang="en-US"/>
          </a:p>
        </p:txBody>
      </p:sp>
      <p:sp>
        <p:nvSpPr>
          <p:cNvPr id="5" name="Footer Placeholder 4">
            <a:extLst>
              <a:ext uri="{FF2B5EF4-FFF2-40B4-BE49-F238E27FC236}">
                <a16:creationId xmlns:a16="http://schemas.microsoft.com/office/drawing/2014/main" id="{C5AAC76B-ABB8-4795-8B85-4109320A3A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22CA9C-6EA0-4F40-A95C-BFE805DE6BB4}"/>
              </a:ext>
            </a:extLst>
          </p:cNvPr>
          <p:cNvSpPr>
            <a:spLocks noGrp="1"/>
          </p:cNvSpPr>
          <p:nvPr>
            <p:ph type="sldNum" sz="quarter" idx="12"/>
          </p:nvPr>
        </p:nvSpPr>
        <p:spPr/>
        <p:txBody>
          <a:bodyPr/>
          <a:lstStyle/>
          <a:p>
            <a:fld id="{8CB511DA-5714-4C4D-BBCB-3E4EF7001E38}" type="slidenum">
              <a:rPr lang="en-US" smtClean="0"/>
              <a:t>‹#›</a:t>
            </a:fld>
            <a:endParaRPr lang="en-US"/>
          </a:p>
        </p:txBody>
      </p:sp>
    </p:spTree>
    <p:extLst>
      <p:ext uri="{BB962C8B-B14F-4D97-AF65-F5344CB8AC3E}">
        <p14:creationId xmlns:p14="http://schemas.microsoft.com/office/powerpoint/2010/main" val="4120096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00AB9B-1AC1-4A68-A680-CCAB874431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95EB16-5E41-4F63-AF95-27F769B575D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BE8CCE-BA4D-4FF4-AF6C-A1C0050C45E5}"/>
              </a:ext>
            </a:extLst>
          </p:cNvPr>
          <p:cNvSpPr>
            <a:spLocks noGrp="1"/>
          </p:cNvSpPr>
          <p:nvPr>
            <p:ph type="dt" sz="half" idx="10"/>
          </p:nvPr>
        </p:nvSpPr>
        <p:spPr/>
        <p:txBody>
          <a:bodyPr/>
          <a:lstStyle/>
          <a:p>
            <a:fld id="{5B7A1EBD-0EE3-4871-A364-C9D350F2A4F7}" type="datetimeFigureOut">
              <a:rPr lang="en-US" smtClean="0"/>
              <a:t>5/26/2024</a:t>
            </a:fld>
            <a:endParaRPr lang="en-US"/>
          </a:p>
        </p:txBody>
      </p:sp>
      <p:sp>
        <p:nvSpPr>
          <p:cNvPr id="5" name="Footer Placeholder 4">
            <a:extLst>
              <a:ext uri="{FF2B5EF4-FFF2-40B4-BE49-F238E27FC236}">
                <a16:creationId xmlns:a16="http://schemas.microsoft.com/office/drawing/2014/main" id="{AD00B6EC-74DE-4090-8D9F-958B7E9FE3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05CEBB-5753-4B0E-920B-B566ABCE7407}"/>
              </a:ext>
            </a:extLst>
          </p:cNvPr>
          <p:cNvSpPr>
            <a:spLocks noGrp="1"/>
          </p:cNvSpPr>
          <p:nvPr>
            <p:ph type="sldNum" sz="quarter" idx="12"/>
          </p:nvPr>
        </p:nvSpPr>
        <p:spPr/>
        <p:txBody>
          <a:bodyPr/>
          <a:lstStyle/>
          <a:p>
            <a:fld id="{8CB511DA-5714-4C4D-BBCB-3E4EF7001E38}" type="slidenum">
              <a:rPr lang="en-US" smtClean="0"/>
              <a:t>‹#›</a:t>
            </a:fld>
            <a:endParaRPr lang="en-US"/>
          </a:p>
        </p:txBody>
      </p:sp>
    </p:spTree>
    <p:extLst>
      <p:ext uri="{BB962C8B-B14F-4D97-AF65-F5344CB8AC3E}">
        <p14:creationId xmlns:p14="http://schemas.microsoft.com/office/powerpoint/2010/main" val="3635869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15527-D3AC-4E46-B2D5-A5B4E789DA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A268CA-DCBD-44CF-B2C4-691DDB94759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344FE5-9D9E-4364-A7BF-A6FA914AFEAC}"/>
              </a:ext>
            </a:extLst>
          </p:cNvPr>
          <p:cNvSpPr>
            <a:spLocks noGrp="1"/>
          </p:cNvSpPr>
          <p:nvPr>
            <p:ph type="dt" sz="half" idx="10"/>
          </p:nvPr>
        </p:nvSpPr>
        <p:spPr/>
        <p:txBody>
          <a:bodyPr/>
          <a:lstStyle/>
          <a:p>
            <a:fld id="{5B7A1EBD-0EE3-4871-A364-C9D350F2A4F7}" type="datetimeFigureOut">
              <a:rPr lang="en-US" smtClean="0"/>
              <a:t>5/26/2024</a:t>
            </a:fld>
            <a:endParaRPr lang="en-US"/>
          </a:p>
        </p:txBody>
      </p:sp>
      <p:sp>
        <p:nvSpPr>
          <p:cNvPr id="5" name="Footer Placeholder 4">
            <a:extLst>
              <a:ext uri="{FF2B5EF4-FFF2-40B4-BE49-F238E27FC236}">
                <a16:creationId xmlns:a16="http://schemas.microsoft.com/office/drawing/2014/main" id="{F475DD53-1C66-46BE-BC92-26CC4E7097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2B62A1-56E2-4D94-A53D-D2E5208ADEFE}"/>
              </a:ext>
            </a:extLst>
          </p:cNvPr>
          <p:cNvSpPr>
            <a:spLocks noGrp="1"/>
          </p:cNvSpPr>
          <p:nvPr>
            <p:ph type="sldNum" sz="quarter" idx="12"/>
          </p:nvPr>
        </p:nvSpPr>
        <p:spPr/>
        <p:txBody>
          <a:bodyPr/>
          <a:lstStyle/>
          <a:p>
            <a:fld id="{8CB511DA-5714-4C4D-BBCB-3E4EF7001E38}" type="slidenum">
              <a:rPr lang="en-US" smtClean="0"/>
              <a:t>‹#›</a:t>
            </a:fld>
            <a:endParaRPr lang="en-US"/>
          </a:p>
        </p:txBody>
      </p:sp>
    </p:spTree>
    <p:extLst>
      <p:ext uri="{BB962C8B-B14F-4D97-AF65-F5344CB8AC3E}">
        <p14:creationId xmlns:p14="http://schemas.microsoft.com/office/powerpoint/2010/main" val="4055094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BA3EB-E9D4-4087-AC60-5D7C1FCFC2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235D5B-36D6-4842-8526-170A189DCF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19E6500-599C-4F43-9E7D-665A1A1B1EDD}"/>
              </a:ext>
            </a:extLst>
          </p:cNvPr>
          <p:cNvSpPr>
            <a:spLocks noGrp="1"/>
          </p:cNvSpPr>
          <p:nvPr>
            <p:ph type="dt" sz="half" idx="10"/>
          </p:nvPr>
        </p:nvSpPr>
        <p:spPr/>
        <p:txBody>
          <a:bodyPr/>
          <a:lstStyle/>
          <a:p>
            <a:fld id="{5B7A1EBD-0EE3-4871-A364-C9D350F2A4F7}" type="datetimeFigureOut">
              <a:rPr lang="en-US" smtClean="0"/>
              <a:t>5/26/2024</a:t>
            </a:fld>
            <a:endParaRPr lang="en-US"/>
          </a:p>
        </p:txBody>
      </p:sp>
      <p:sp>
        <p:nvSpPr>
          <p:cNvPr id="5" name="Footer Placeholder 4">
            <a:extLst>
              <a:ext uri="{FF2B5EF4-FFF2-40B4-BE49-F238E27FC236}">
                <a16:creationId xmlns:a16="http://schemas.microsoft.com/office/drawing/2014/main" id="{CEBD11EA-37A5-42A3-9616-91DE5D304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727A7B-F1AC-4856-B62A-4CF946D909A4}"/>
              </a:ext>
            </a:extLst>
          </p:cNvPr>
          <p:cNvSpPr>
            <a:spLocks noGrp="1"/>
          </p:cNvSpPr>
          <p:nvPr>
            <p:ph type="sldNum" sz="quarter" idx="12"/>
          </p:nvPr>
        </p:nvSpPr>
        <p:spPr/>
        <p:txBody>
          <a:bodyPr/>
          <a:lstStyle/>
          <a:p>
            <a:fld id="{8CB511DA-5714-4C4D-BBCB-3E4EF7001E38}" type="slidenum">
              <a:rPr lang="en-US" smtClean="0"/>
              <a:t>‹#›</a:t>
            </a:fld>
            <a:endParaRPr lang="en-US"/>
          </a:p>
        </p:txBody>
      </p:sp>
    </p:spTree>
    <p:extLst>
      <p:ext uri="{BB962C8B-B14F-4D97-AF65-F5344CB8AC3E}">
        <p14:creationId xmlns:p14="http://schemas.microsoft.com/office/powerpoint/2010/main" val="3238041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F6EC4-E458-44CF-99CC-4406912DB6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BA0479-13B3-4BBF-8D1A-65BBBAF71D9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D9E43A-967A-4447-8197-554CC9F5A9F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5634881-CE24-4396-A74A-3DAFBACED2ED}"/>
              </a:ext>
            </a:extLst>
          </p:cNvPr>
          <p:cNvSpPr>
            <a:spLocks noGrp="1"/>
          </p:cNvSpPr>
          <p:nvPr>
            <p:ph type="dt" sz="half" idx="10"/>
          </p:nvPr>
        </p:nvSpPr>
        <p:spPr/>
        <p:txBody>
          <a:bodyPr/>
          <a:lstStyle/>
          <a:p>
            <a:fld id="{5B7A1EBD-0EE3-4871-A364-C9D350F2A4F7}" type="datetimeFigureOut">
              <a:rPr lang="en-US" smtClean="0"/>
              <a:t>5/26/2024</a:t>
            </a:fld>
            <a:endParaRPr lang="en-US"/>
          </a:p>
        </p:txBody>
      </p:sp>
      <p:sp>
        <p:nvSpPr>
          <p:cNvPr id="6" name="Footer Placeholder 5">
            <a:extLst>
              <a:ext uri="{FF2B5EF4-FFF2-40B4-BE49-F238E27FC236}">
                <a16:creationId xmlns:a16="http://schemas.microsoft.com/office/drawing/2014/main" id="{4319223E-D8F6-4849-A56E-E3063D5D15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72233D-2A50-427A-B218-CF4708944683}"/>
              </a:ext>
            </a:extLst>
          </p:cNvPr>
          <p:cNvSpPr>
            <a:spLocks noGrp="1"/>
          </p:cNvSpPr>
          <p:nvPr>
            <p:ph type="sldNum" sz="quarter" idx="12"/>
          </p:nvPr>
        </p:nvSpPr>
        <p:spPr/>
        <p:txBody>
          <a:bodyPr/>
          <a:lstStyle/>
          <a:p>
            <a:fld id="{8CB511DA-5714-4C4D-BBCB-3E4EF7001E38}" type="slidenum">
              <a:rPr lang="en-US" smtClean="0"/>
              <a:t>‹#›</a:t>
            </a:fld>
            <a:endParaRPr lang="en-US"/>
          </a:p>
        </p:txBody>
      </p:sp>
    </p:spTree>
    <p:extLst>
      <p:ext uri="{BB962C8B-B14F-4D97-AF65-F5344CB8AC3E}">
        <p14:creationId xmlns:p14="http://schemas.microsoft.com/office/powerpoint/2010/main" val="2002613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E7C24-D712-4827-BEE5-7E1F1B8385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CB0254-30EF-42DA-8472-E60CD4ABEC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111B4F0-8B70-4D48-B2C9-78DFF2D0FB5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E1C94A-B298-4A11-8093-C02FEA1243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35EC257-5292-412B-B9E1-BF0CCC27CFE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CD7626C-3B0C-4B1D-B1D0-5AF6D086BF36}"/>
              </a:ext>
            </a:extLst>
          </p:cNvPr>
          <p:cNvSpPr>
            <a:spLocks noGrp="1"/>
          </p:cNvSpPr>
          <p:nvPr>
            <p:ph type="dt" sz="half" idx="10"/>
          </p:nvPr>
        </p:nvSpPr>
        <p:spPr/>
        <p:txBody>
          <a:bodyPr/>
          <a:lstStyle/>
          <a:p>
            <a:fld id="{5B7A1EBD-0EE3-4871-A364-C9D350F2A4F7}" type="datetimeFigureOut">
              <a:rPr lang="en-US" smtClean="0"/>
              <a:t>5/26/2024</a:t>
            </a:fld>
            <a:endParaRPr lang="en-US"/>
          </a:p>
        </p:txBody>
      </p:sp>
      <p:sp>
        <p:nvSpPr>
          <p:cNvPr id="8" name="Footer Placeholder 7">
            <a:extLst>
              <a:ext uri="{FF2B5EF4-FFF2-40B4-BE49-F238E27FC236}">
                <a16:creationId xmlns:a16="http://schemas.microsoft.com/office/drawing/2014/main" id="{DB244892-505F-45B9-943E-DC7E13ABA3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54BC27-997E-4ABF-8053-9CE16481A928}"/>
              </a:ext>
            </a:extLst>
          </p:cNvPr>
          <p:cNvSpPr>
            <a:spLocks noGrp="1"/>
          </p:cNvSpPr>
          <p:nvPr>
            <p:ph type="sldNum" sz="quarter" idx="12"/>
          </p:nvPr>
        </p:nvSpPr>
        <p:spPr/>
        <p:txBody>
          <a:bodyPr/>
          <a:lstStyle/>
          <a:p>
            <a:fld id="{8CB511DA-5714-4C4D-BBCB-3E4EF7001E38}" type="slidenum">
              <a:rPr lang="en-US" smtClean="0"/>
              <a:t>‹#›</a:t>
            </a:fld>
            <a:endParaRPr lang="en-US"/>
          </a:p>
        </p:txBody>
      </p:sp>
    </p:spTree>
    <p:extLst>
      <p:ext uri="{BB962C8B-B14F-4D97-AF65-F5344CB8AC3E}">
        <p14:creationId xmlns:p14="http://schemas.microsoft.com/office/powerpoint/2010/main" val="4214681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A91D5-23A2-4463-A077-2EE205118A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F60EE1-BE2E-4A0E-8E7A-74C2A0AC5876}"/>
              </a:ext>
            </a:extLst>
          </p:cNvPr>
          <p:cNvSpPr>
            <a:spLocks noGrp="1"/>
          </p:cNvSpPr>
          <p:nvPr>
            <p:ph type="dt" sz="half" idx="10"/>
          </p:nvPr>
        </p:nvSpPr>
        <p:spPr/>
        <p:txBody>
          <a:bodyPr/>
          <a:lstStyle/>
          <a:p>
            <a:fld id="{5B7A1EBD-0EE3-4871-A364-C9D350F2A4F7}" type="datetimeFigureOut">
              <a:rPr lang="en-US" smtClean="0"/>
              <a:t>5/26/2024</a:t>
            </a:fld>
            <a:endParaRPr lang="en-US"/>
          </a:p>
        </p:txBody>
      </p:sp>
      <p:sp>
        <p:nvSpPr>
          <p:cNvPr id="4" name="Footer Placeholder 3">
            <a:extLst>
              <a:ext uri="{FF2B5EF4-FFF2-40B4-BE49-F238E27FC236}">
                <a16:creationId xmlns:a16="http://schemas.microsoft.com/office/drawing/2014/main" id="{BEDAAC84-42BF-4A5B-9D41-7C1149830D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055BAF-0D65-4C43-9A9A-0ADE58DDB19A}"/>
              </a:ext>
            </a:extLst>
          </p:cNvPr>
          <p:cNvSpPr>
            <a:spLocks noGrp="1"/>
          </p:cNvSpPr>
          <p:nvPr>
            <p:ph type="sldNum" sz="quarter" idx="12"/>
          </p:nvPr>
        </p:nvSpPr>
        <p:spPr/>
        <p:txBody>
          <a:bodyPr/>
          <a:lstStyle/>
          <a:p>
            <a:fld id="{8CB511DA-5714-4C4D-BBCB-3E4EF7001E38}" type="slidenum">
              <a:rPr lang="en-US" smtClean="0"/>
              <a:t>‹#›</a:t>
            </a:fld>
            <a:endParaRPr lang="en-US"/>
          </a:p>
        </p:txBody>
      </p:sp>
    </p:spTree>
    <p:extLst>
      <p:ext uri="{BB962C8B-B14F-4D97-AF65-F5344CB8AC3E}">
        <p14:creationId xmlns:p14="http://schemas.microsoft.com/office/powerpoint/2010/main" val="3629131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9FBB8C-0BEC-4E4B-9ABA-79584BE516FB}"/>
              </a:ext>
            </a:extLst>
          </p:cNvPr>
          <p:cNvSpPr>
            <a:spLocks noGrp="1"/>
          </p:cNvSpPr>
          <p:nvPr>
            <p:ph type="dt" sz="half" idx="10"/>
          </p:nvPr>
        </p:nvSpPr>
        <p:spPr/>
        <p:txBody>
          <a:bodyPr/>
          <a:lstStyle/>
          <a:p>
            <a:fld id="{5B7A1EBD-0EE3-4871-A364-C9D350F2A4F7}" type="datetimeFigureOut">
              <a:rPr lang="en-US" smtClean="0"/>
              <a:t>5/26/2024</a:t>
            </a:fld>
            <a:endParaRPr lang="en-US"/>
          </a:p>
        </p:txBody>
      </p:sp>
      <p:sp>
        <p:nvSpPr>
          <p:cNvPr id="3" name="Footer Placeholder 2">
            <a:extLst>
              <a:ext uri="{FF2B5EF4-FFF2-40B4-BE49-F238E27FC236}">
                <a16:creationId xmlns:a16="http://schemas.microsoft.com/office/drawing/2014/main" id="{8A072484-582B-46CE-90A0-21C326AD3E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C5C93C-DFFF-4CC1-B4D9-1CA4C88EBE4B}"/>
              </a:ext>
            </a:extLst>
          </p:cNvPr>
          <p:cNvSpPr>
            <a:spLocks noGrp="1"/>
          </p:cNvSpPr>
          <p:nvPr>
            <p:ph type="sldNum" sz="quarter" idx="12"/>
          </p:nvPr>
        </p:nvSpPr>
        <p:spPr/>
        <p:txBody>
          <a:bodyPr/>
          <a:lstStyle/>
          <a:p>
            <a:fld id="{8CB511DA-5714-4C4D-BBCB-3E4EF7001E38}" type="slidenum">
              <a:rPr lang="en-US" smtClean="0"/>
              <a:t>‹#›</a:t>
            </a:fld>
            <a:endParaRPr lang="en-US"/>
          </a:p>
        </p:txBody>
      </p:sp>
    </p:spTree>
    <p:extLst>
      <p:ext uri="{BB962C8B-B14F-4D97-AF65-F5344CB8AC3E}">
        <p14:creationId xmlns:p14="http://schemas.microsoft.com/office/powerpoint/2010/main" val="397062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BAC6A-EEA1-4FDC-B5E8-A17B41EAE9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6A54B6-DAEC-4859-AEB6-9D933BD37C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E3624E-B9C1-4A29-AD25-C53F1B402D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99D3FB-F665-458F-B93C-8D6F8B1E724E}"/>
              </a:ext>
            </a:extLst>
          </p:cNvPr>
          <p:cNvSpPr>
            <a:spLocks noGrp="1"/>
          </p:cNvSpPr>
          <p:nvPr>
            <p:ph type="dt" sz="half" idx="10"/>
          </p:nvPr>
        </p:nvSpPr>
        <p:spPr/>
        <p:txBody>
          <a:bodyPr/>
          <a:lstStyle/>
          <a:p>
            <a:fld id="{5B7A1EBD-0EE3-4871-A364-C9D350F2A4F7}" type="datetimeFigureOut">
              <a:rPr lang="en-US" smtClean="0"/>
              <a:t>5/26/2024</a:t>
            </a:fld>
            <a:endParaRPr lang="en-US"/>
          </a:p>
        </p:txBody>
      </p:sp>
      <p:sp>
        <p:nvSpPr>
          <p:cNvPr id="6" name="Footer Placeholder 5">
            <a:extLst>
              <a:ext uri="{FF2B5EF4-FFF2-40B4-BE49-F238E27FC236}">
                <a16:creationId xmlns:a16="http://schemas.microsoft.com/office/drawing/2014/main" id="{EFD1C944-84C6-4B0F-A19D-E45B5DB480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E9543B-332F-4783-A430-0C0527A9DA79}"/>
              </a:ext>
            </a:extLst>
          </p:cNvPr>
          <p:cNvSpPr>
            <a:spLocks noGrp="1"/>
          </p:cNvSpPr>
          <p:nvPr>
            <p:ph type="sldNum" sz="quarter" idx="12"/>
          </p:nvPr>
        </p:nvSpPr>
        <p:spPr/>
        <p:txBody>
          <a:bodyPr/>
          <a:lstStyle/>
          <a:p>
            <a:fld id="{8CB511DA-5714-4C4D-BBCB-3E4EF7001E38}" type="slidenum">
              <a:rPr lang="en-US" smtClean="0"/>
              <a:t>‹#›</a:t>
            </a:fld>
            <a:endParaRPr lang="en-US"/>
          </a:p>
        </p:txBody>
      </p:sp>
    </p:spTree>
    <p:extLst>
      <p:ext uri="{BB962C8B-B14F-4D97-AF65-F5344CB8AC3E}">
        <p14:creationId xmlns:p14="http://schemas.microsoft.com/office/powerpoint/2010/main" val="1546230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ECB66-D384-47A4-B13A-D70D8F4C34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7675C0-1FC2-441B-A072-DBAB2AAC3A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482B3F-28F0-4C15-AECC-362F8C31E2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95FF85B-93A7-4180-8D32-C8E975E05C93}"/>
              </a:ext>
            </a:extLst>
          </p:cNvPr>
          <p:cNvSpPr>
            <a:spLocks noGrp="1"/>
          </p:cNvSpPr>
          <p:nvPr>
            <p:ph type="dt" sz="half" idx="10"/>
          </p:nvPr>
        </p:nvSpPr>
        <p:spPr/>
        <p:txBody>
          <a:bodyPr/>
          <a:lstStyle/>
          <a:p>
            <a:fld id="{5B7A1EBD-0EE3-4871-A364-C9D350F2A4F7}" type="datetimeFigureOut">
              <a:rPr lang="en-US" smtClean="0"/>
              <a:t>5/26/2024</a:t>
            </a:fld>
            <a:endParaRPr lang="en-US"/>
          </a:p>
        </p:txBody>
      </p:sp>
      <p:sp>
        <p:nvSpPr>
          <p:cNvPr id="6" name="Footer Placeholder 5">
            <a:extLst>
              <a:ext uri="{FF2B5EF4-FFF2-40B4-BE49-F238E27FC236}">
                <a16:creationId xmlns:a16="http://schemas.microsoft.com/office/drawing/2014/main" id="{61E2D1D4-25AC-47F4-9F3F-340C1BDB78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81D9AB-051C-48FB-93EB-815DE6722204}"/>
              </a:ext>
            </a:extLst>
          </p:cNvPr>
          <p:cNvSpPr>
            <a:spLocks noGrp="1"/>
          </p:cNvSpPr>
          <p:nvPr>
            <p:ph type="sldNum" sz="quarter" idx="12"/>
          </p:nvPr>
        </p:nvSpPr>
        <p:spPr/>
        <p:txBody>
          <a:bodyPr/>
          <a:lstStyle/>
          <a:p>
            <a:fld id="{8CB511DA-5714-4C4D-BBCB-3E4EF7001E38}" type="slidenum">
              <a:rPr lang="en-US" smtClean="0"/>
              <a:t>‹#›</a:t>
            </a:fld>
            <a:endParaRPr lang="en-US"/>
          </a:p>
        </p:txBody>
      </p:sp>
    </p:spTree>
    <p:extLst>
      <p:ext uri="{BB962C8B-B14F-4D97-AF65-F5344CB8AC3E}">
        <p14:creationId xmlns:p14="http://schemas.microsoft.com/office/powerpoint/2010/main" val="2123586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0598DE-E365-461A-A19B-103E53B2C1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C592C9-61A3-4090-9EA6-5E9D9F4F0A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AEB074-1F95-44A3-96AB-2AF090D62F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7A1EBD-0EE3-4871-A364-C9D350F2A4F7}" type="datetimeFigureOut">
              <a:rPr lang="en-US" smtClean="0"/>
              <a:t>5/26/2024</a:t>
            </a:fld>
            <a:endParaRPr lang="en-US"/>
          </a:p>
        </p:txBody>
      </p:sp>
      <p:sp>
        <p:nvSpPr>
          <p:cNvPr id="5" name="Footer Placeholder 4">
            <a:extLst>
              <a:ext uri="{FF2B5EF4-FFF2-40B4-BE49-F238E27FC236}">
                <a16:creationId xmlns:a16="http://schemas.microsoft.com/office/drawing/2014/main" id="{C36AEF6A-2DE0-41B5-BEF9-08B3AD96AD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C6EC28-CF42-4F3B-A286-9DE94D507F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B511DA-5714-4C4D-BBCB-3E4EF7001E38}" type="slidenum">
              <a:rPr lang="en-US" smtClean="0"/>
              <a:t>‹#›</a:t>
            </a:fld>
            <a:endParaRPr lang="en-US"/>
          </a:p>
        </p:txBody>
      </p:sp>
    </p:spTree>
    <p:extLst>
      <p:ext uri="{BB962C8B-B14F-4D97-AF65-F5344CB8AC3E}">
        <p14:creationId xmlns:p14="http://schemas.microsoft.com/office/powerpoint/2010/main" val="839905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reeform 7">
            <a:extLst>
              <a:ext uri="{FF2B5EF4-FFF2-40B4-BE49-F238E27FC236}">
                <a16:creationId xmlns:a16="http://schemas.microsoft.com/office/drawing/2014/main" id="{E612B131-169A-4200-8728-E16600930DDC}"/>
              </a:ext>
            </a:extLst>
          </p:cNvPr>
          <p:cNvSpPr/>
          <p:nvPr/>
        </p:nvSpPr>
        <p:spPr>
          <a:xfrm>
            <a:off x="4334518" y="791229"/>
            <a:ext cx="2608564" cy="2004320"/>
          </a:xfrm>
          <a:custGeom>
            <a:avLst/>
            <a:gdLst/>
            <a:ahLst/>
            <a:cxnLst/>
            <a:rect l="l" t="t" r="r" b="b"/>
            <a:pathLst>
              <a:path w="2892961" h="2222840">
                <a:moveTo>
                  <a:pt x="0" y="0"/>
                </a:moveTo>
                <a:lnTo>
                  <a:pt x="2892961" y="0"/>
                </a:lnTo>
                <a:lnTo>
                  <a:pt x="2892961" y="2222840"/>
                </a:lnTo>
                <a:lnTo>
                  <a:pt x="0" y="2222840"/>
                </a:lnTo>
                <a:lnTo>
                  <a:pt x="0" y="0"/>
                </a:lnTo>
                <a:close/>
              </a:path>
            </a:pathLst>
          </a:custGeom>
          <a:blipFill>
            <a:blip r:embed="rId3"/>
            <a:stretch>
              <a:fillRect/>
            </a:stretch>
          </a:blipFill>
        </p:spPr>
        <p:txBody>
          <a:bodyPr/>
          <a:lstStyle/>
          <a:p>
            <a:endParaRPr lang="en-US" dirty="0"/>
          </a:p>
        </p:txBody>
      </p:sp>
      <p:cxnSp>
        <p:nvCxnSpPr>
          <p:cNvPr id="5" name="Google Shape;192;p13">
            <a:extLst>
              <a:ext uri="{FF2B5EF4-FFF2-40B4-BE49-F238E27FC236}">
                <a16:creationId xmlns:a16="http://schemas.microsoft.com/office/drawing/2014/main" id="{594008C0-9091-45B4-8E10-C05885F20CEF}"/>
              </a:ext>
            </a:extLst>
          </p:cNvPr>
          <p:cNvCxnSpPr/>
          <p:nvPr/>
        </p:nvCxnSpPr>
        <p:spPr>
          <a:xfrm>
            <a:off x="2355399" y="3259680"/>
            <a:ext cx="7330200" cy="0"/>
          </a:xfrm>
          <a:prstGeom prst="straightConnector1">
            <a:avLst/>
          </a:prstGeom>
          <a:noFill/>
          <a:ln w="19050" cap="flat" cmpd="sng">
            <a:solidFill>
              <a:srgbClr val="262626"/>
            </a:solidFill>
            <a:prstDash val="solid"/>
            <a:round/>
            <a:headEnd type="none" w="sm" len="sm"/>
            <a:tailEnd type="none" w="sm" len="sm"/>
          </a:ln>
        </p:spPr>
      </p:cxnSp>
      <p:sp>
        <p:nvSpPr>
          <p:cNvPr id="7" name="Rectangle 6">
            <a:extLst>
              <a:ext uri="{FF2B5EF4-FFF2-40B4-BE49-F238E27FC236}">
                <a16:creationId xmlns:a16="http://schemas.microsoft.com/office/drawing/2014/main" id="{E962AC6E-D6DB-4F65-8D85-31DF2601841C}"/>
              </a:ext>
            </a:extLst>
          </p:cNvPr>
          <p:cNvSpPr/>
          <p:nvPr/>
        </p:nvSpPr>
        <p:spPr>
          <a:xfrm>
            <a:off x="2430900" y="3429000"/>
            <a:ext cx="7330200" cy="1015663"/>
          </a:xfrm>
          <a:prstGeom prst="rect">
            <a:avLst/>
          </a:prstGeom>
        </p:spPr>
        <p:txBody>
          <a:bodyPr wrap="square">
            <a:spAutoFit/>
          </a:bodyPr>
          <a:lstStyle/>
          <a:p>
            <a:pPr algn="ctr"/>
            <a:r>
              <a:rPr lang="en-US" sz="2000" b="1" dirty="0">
                <a:latin typeface="Abril Fatface" panose="020B0604020202020204" charset="0"/>
              </a:rPr>
              <a:t>TRADE-OFF BETWEEN PERFORMANCE AND PRIVACY IN MEDICAL IMAGE CLASSIFICATION BY </a:t>
            </a:r>
            <a:br>
              <a:rPr lang="en-US" sz="2000" b="1" dirty="0">
                <a:latin typeface="Abril Fatface" panose="020B0604020202020204" charset="0"/>
              </a:rPr>
            </a:br>
            <a:r>
              <a:rPr lang="en-US" sz="2000" b="1" dirty="0">
                <a:latin typeface="Abril Fatface" panose="020B0604020202020204" charset="0"/>
              </a:rPr>
              <a:t>DIFFERENTIAL PRIVACY ANALYZING THE SECURITY.</a:t>
            </a:r>
          </a:p>
        </p:txBody>
      </p:sp>
      <p:cxnSp>
        <p:nvCxnSpPr>
          <p:cNvPr id="9" name="Google Shape;192;p13">
            <a:extLst>
              <a:ext uri="{FF2B5EF4-FFF2-40B4-BE49-F238E27FC236}">
                <a16:creationId xmlns:a16="http://schemas.microsoft.com/office/drawing/2014/main" id="{97ACBA29-D836-441F-BCA1-81C485AD0B43}"/>
              </a:ext>
            </a:extLst>
          </p:cNvPr>
          <p:cNvCxnSpPr/>
          <p:nvPr/>
        </p:nvCxnSpPr>
        <p:spPr>
          <a:xfrm>
            <a:off x="2430900" y="4526418"/>
            <a:ext cx="7330200" cy="0"/>
          </a:xfrm>
          <a:prstGeom prst="straightConnector1">
            <a:avLst/>
          </a:prstGeom>
          <a:noFill/>
          <a:ln w="19050" cap="flat" cmpd="sng">
            <a:solidFill>
              <a:srgbClr val="262626"/>
            </a:solidFill>
            <a:prstDash val="solid"/>
            <a:round/>
            <a:headEnd type="none" w="sm" len="sm"/>
            <a:tailEnd type="none" w="sm" len="sm"/>
          </a:ln>
        </p:spPr>
      </p:cxnSp>
    </p:spTree>
    <p:extLst>
      <p:ext uri="{BB962C8B-B14F-4D97-AF65-F5344CB8AC3E}">
        <p14:creationId xmlns:p14="http://schemas.microsoft.com/office/powerpoint/2010/main" val="3580758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F35FE5-DDBD-49DD-845A-8B472F69850B}"/>
              </a:ext>
            </a:extLst>
          </p:cNvPr>
          <p:cNvSpPr/>
          <p:nvPr/>
        </p:nvSpPr>
        <p:spPr>
          <a:xfrm>
            <a:off x="1951137" y="935806"/>
            <a:ext cx="9525001" cy="5204502"/>
          </a:xfrm>
          <a:prstGeom prst="rect">
            <a:avLst/>
          </a:prstGeom>
        </p:spPr>
        <p:txBody>
          <a:bodyPr wrap="square">
            <a:spAutoFit/>
          </a:bodyPr>
          <a:lstStyle/>
          <a:p>
            <a:pPr marL="539749" lvl="1" indent="-269875">
              <a:lnSpc>
                <a:spcPts val="2000"/>
              </a:lnSpc>
              <a:buFont typeface="Arial"/>
              <a:buChar char="•"/>
            </a:pPr>
            <a:r>
              <a:rPr lang="en-US" sz="1600" b="1" spc="122" dirty="0">
                <a:latin typeface="Cheddar" panose="020B0604020202020204" charset="0"/>
              </a:rPr>
              <a:t>Dataset Structure:</a:t>
            </a:r>
          </a:p>
          <a:p>
            <a:pPr algn="just">
              <a:lnSpc>
                <a:spcPts val="2000"/>
              </a:lnSpc>
            </a:pPr>
            <a:r>
              <a:rPr lang="en-US" sz="1600" spc="122" dirty="0">
                <a:latin typeface="Cheddar" panose="020B0604020202020204" charset="0"/>
              </a:rPr>
              <a:t>           Contains subfolders for each image category: Pneumonia and Normal.</a:t>
            </a:r>
          </a:p>
          <a:p>
            <a:pPr>
              <a:lnSpc>
                <a:spcPts val="2000"/>
              </a:lnSpc>
            </a:pPr>
            <a:endParaRPr lang="en-US" sz="1600" spc="122" dirty="0">
              <a:latin typeface="Cheddar" panose="020B0604020202020204" charset="0"/>
            </a:endParaRPr>
          </a:p>
          <a:p>
            <a:pPr marL="539749" lvl="1" indent="-269875">
              <a:lnSpc>
                <a:spcPts val="2000"/>
              </a:lnSpc>
              <a:buFont typeface="Arial"/>
              <a:buChar char="•"/>
            </a:pPr>
            <a:r>
              <a:rPr lang="en-US" sz="1600" b="1" spc="122" dirty="0">
                <a:latin typeface="Cheddar" panose="020B0604020202020204" charset="0"/>
              </a:rPr>
              <a:t>Dataset Composition:</a:t>
            </a:r>
          </a:p>
          <a:p>
            <a:pPr algn="just">
              <a:lnSpc>
                <a:spcPts val="2000"/>
              </a:lnSpc>
            </a:pPr>
            <a:r>
              <a:rPr lang="en-US" sz="1600" spc="122" dirty="0">
                <a:latin typeface="Cheddar" panose="020B0604020202020204" charset="0"/>
              </a:rPr>
              <a:t>            There are a total of 5,863 X-Ray images (JPEG format).</a:t>
            </a:r>
          </a:p>
          <a:p>
            <a:pPr algn="just">
              <a:lnSpc>
                <a:spcPts val="2000"/>
              </a:lnSpc>
            </a:pPr>
            <a:r>
              <a:rPr lang="en-US" sz="1600" spc="122" dirty="0">
                <a:latin typeface="Cheddar" panose="020B0604020202020204" charset="0"/>
              </a:rPr>
              <a:t>            There are two categories: Pneumonia and Normal.</a:t>
            </a:r>
          </a:p>
          <a:p>
            <a:pPr>
              <a:lnSpc>
                <a:spcPts val="2000"/>
              </a:lnSpc>
            </a:pPr>
            <a:endParaRPr lang="en-US" sz="1600" spc="122" dirty="0">
              <a:latin typeface="Cheddar" panose="020B0604020202020204" charset="0"/>
            </a:endParaRPr>
          </a:p>
          <a:p>
            <a:pPr marL="539749" lvl="1" indent="-269875">
              <a:lnSpc>
                <a:spcPts val="2000"/>
              </a:lnSpc>
              <a:buFont typeface="Arial"/>
              <a:buChar char="•"/>
            </a:pPr>
            <a:r>
              <a:rPr lang="en-US" sz="1600" b="1" spc="122" dirty="0">
                <a:latin typeface="Cheddar" panose="020B0604020202020204" charset="0"/>
              </a:rPr>
              <a:t>Source and Selection:</a:t>
            </a:r>
          </a:p>
          <a:p>
            <a:pPr>
              <a:lnSpc>
                <a:spcPts val="2000"/>
              </a:lnSpc>
            </a:pPr>
            <a:r>
              <a:rPr lang="en-US" sz="1600" spc="122" dirty="0">
                <a:latin typeface="Cheddar" panose="020B0604020202020204" charset="0"/>
              </a:rPr>
              <a:t>             The chest X-ray images were selected from pediatric patients (ages 1-5 years) 	in Guangzhou.</a:t>
            </a:r>
          </a:p>
          <a:p>
            <a:pPr>
              <a:lnSpc>
                <a:spcPts val="2000"/>
              </a:lnSpc>
            </a:pPr>
            <a:r>
              <a:rPr lang="en-US" sz="1600" spc="122" dirty="0">
                <a:latin typeface="Cheddar" panose="020B0604020202020204" charset="0"/>
              </a:rPr>
              <a:t>             Women and Children’s Medical Center, Guangzhou.</a:t>
            </a:r>
          </a:p>
          <a:p>
            <a:pPr>
              <a:lnSpc>
                <a:spcPts val="2000"/>
              </a:lnSpc>
            </a:pPr>
            <a:r>
              <a:rPr lang="en-US" sz="1600" spc="122" dirty="0">
                <a:latin typeface="Cheddar" panose="020B0604020202020204" charset="0"/>
              </a:rPr>
              <a:t>             Imaging was performed as part of routine clinical care.</a:t>
            </a:r>
          </a:p>
          <a:p>
            <a:pPr>
              <a:lnSpc>
                <a:spcPts val="2000"/>
              </a:lnSpc>
            </a:pPr>
            <a:endParaRPr lang="en-US" sz="1600" spc="122" dirty="0">
              <a:latin typeface="Cheddar" panose="020B0604020202020204" charset="0"/>
            </a:endParaRPr>
          </a:p>
          <a:p>
            <a:pPr marL="539749" lvl="1" indent="-269875">
              <a:lnSpc>
                <a:spcPts val="2000"/>
              </a:lnSpc>
              <a:buFont typeface="Arial"/>
              <a:buChar char="•"/>
            </a:pPr>
            <a:r>
              <a:rPr lang="en-US" sz="1600" b="1" spc="122" dirty="0">
                <a:latin typeface="Cheddar" panose="020B0604020202020204" charset="0"/>
              </a:rPr>
              <a:t>Quality Control:</a:t>
            </a:r>
          </a:p>
          <a:p>
            <a:pPr>
              <a:lnSpc>
                <a:spcPts val="2000"/>
              </a:lnSpc>
            </a:pPr>
            <a:r>
              <a:rPr lang="en-US" sz="1600" spc="122" dirty="0">
                <a:latin typeface="Cheddar" panose="020B0604020202020204" charset="0"/>
              </a:rPr>
              <a:t>             Initial quality control screening to remove low-quality or unreadable 	scans.</a:t>
            </a:r>
          </a:p>
          <a:p>
            <a:pPr>
              <a:lnSpc>
                <a:spcPts val="2000"/>
              </a:lnSpc>
            </a:pPr>
            <a:r>
              <a:rPr lang="en-US" sz="1600" spc="122" dirty="0">
                <a:latin typeface="Cheddar" panose="020B0604020202020204" charset="0"/>
              </a:rPr>
              <a:t>             Diagnoses were graded by two expert physicians.</a:t>
            </a:r>
          </a:p>
          <a:p>
            <a:pPr>
              <a:lnSpc>
                <a:spcPts val="2000"/>
              </a:lnSpc>
            </a:pPr>
            <a:endParaRPr lang="en-US" sz="1600" spc="122" dirty="0">
              <a:latin typeface="Cheddar" panose="020B0604020202020204" charset="0"/>
            </a:endParaRPr>
          </a:p>
          <a:p>
            <a:pPr marL="539749" lvl="1" indent="-269875">
              <a:lnSpc>
                <a:spcPts val="2000"/>
              </a:lnSpc>
              <a:buFont typeface="Arial"/>
              <a:buChar char="•"/>
            </a:pPr>
            <a:r>
              <a:rPr lang="en-US" sz="1600" b="1" spc="122" dirty="0">
                <a:latin typeface="Cheddar" panose="020B0604020202020204" charset="0"/>
              </a:rPr>
              <a:t>Validation and Accuracy:</a:t>
            </a:r>
          </a:p>
          <a:p>
            <a:pPr>
              <a:lnSpc>
                <a:spcPts val="2000"/>
              </a:lnSpc>
            </a:pPr>
            <a:r>
              <a:rPr lang="en-US" sz="1600" spc="122" dirty="0">
                <a:latin typeface="Cheddar" panose="020B0604020202020204" charset="0"/>
              </a:rPr>
              <a:t>             The evaluation set is checked by a third expert to account for grading</a:t>
            </a:r>
          </a:p>
          <a:p>
            <a:pPr>
              <a:lnSpc>
                <a:spcPts val="2000"/>
              </a:lnSpc>
            </a:pPr>
            <a:r>
              <a:rPr lang="en-US" sz="1600" spc="122" dirty="0">
                <a:latin typeface="Cheddar" panose="020B0604020202020204" charset="0"/>
              </a:rPr>
              <a:t>	errors.</a:t>
            </a:r>
          </a:p>
        </p:txBody>
      </p:sp>
    </p:spTree>
    <p:extLst>
      <p:ext uri="{BB962C8B-B14F-4D97-AF65-F5344CB8AC3E}">
        <p14:creationId xmlns:p14="http://schemas.microsoft.com/office/powerpoint/2010/main" val="2207699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D1EE1148-9B0B-43B9-870D-FA5F9F237012}"/>
              </a:ext>
            </a:extLst>
          </p:cNvPr>
          <p:cNvSpPr/>
          <p:nvPr/>
        </p:nvSpPr>
        <p:spPr>
          <a:xfrm>
            <a:off x="1971352" y="1366540"/>
            <a:ext cx="3854421" cy="3280961"/>
          </a:xfrm>
          <a:custGeom>
            <a:avLst/>
            <a:gdLst/>
            <a:ahLst/>
            <a:cxnLst/>
            <a:rect l="l" t="t" r="r" b="b"/>
            <a:pathLst>
              <a:path w="5795116" h="5354183">
                <a:moveTo>
                  <a:pt x="0" y="0"/>
                </a:moveTo>
                <a:lnTo>
                  <a:pt x="5795116" y="0"/>
                </a:lnTo>
                <a:lnTo>
                  <a:pt x="5795116" y="5354183"/>
                </a:lnTo>
                <a:lnTo>
                  <a:pt x="0" y="5354183"/>
                </a:lnTo>
                <a:lnTo>
                  <a:pt x="0" y="0"/>
                </a:lnTo>
                <a:close/>
              </a:path>
            </a:pathLst>
          </a:custGeom>
          <a:blipFill>
            <a:blip r:embed="rId3"/>
            <a:stretch>
              <a:fillRect/>
            </a:stretch>
          </a:blipFill>
        </p:spPr>
      </p:sp>
      <p:sp>
        <p:nvSpPr>
          <p:cNvPr id="3" name="Freeform 2">
            <a:extLst>
              <a:ext uri="{FF2B5EF4-FFF2-40B4-BE49-F238E27FC236}">
                <a16:creationId xmlns:a16="http://schemas.microsoft.com/office/drawing/2014/main" id="{F500AC39-2F3A-47B9-AD62-30BC6A7B453C}"/>
              </a:ext>
            </a:extLst>
          </p:cNvPr>
          <p:cNvSpPr/>
          <p:nvPr/>
        </p:nvSpPr>
        <p:spPr>
          <a:xfrm>
            <a:off x="5825773" y="1366540"/>
            <a:ext cx="3647432" cy="3369910"/>
          </a:xfrm>
          <a:custGeom>
            <a:avLst/>
            <a:gdLst/>
            <a:ahLst/>
            <a:cxnLst/>
            <a:rect l="l" t="t" r="r" b="b"/>
            <a:pathLst>
              <a:path w="5795116" h="5354183">
                <a:moveTo>
                  <a:pt x="0" y="0"/>
                </a:moveTo>
                <a:lnTo>
                  <a:pt x="5795116" y="0"/>
                </a:lnTo>
                <a:lnTo>
                  <a:pt x="5795116" y="5354183"/>
                </a:lnTo>
                <a:lnTo>
                  <a:pt x="0" y="5354183"/>
                </a:lnTo>
                <a:lnTo>
                  <a:pt x="0" y="0"/>
                </a:lnTo>
                <a:close/>
              </a:path>
            </a:pathLst>
          </a:custGeom>
          <a:blipFill>
            <a:blip r:embed="rId3"/>
            <a:stretch>
              <a:fillRect/>
            </a:stretch>
          </a:blipFill>
        </p:spPr>
      </p:sp>
      <p:sp>
        <p:nvSpPr>
          <p:cNvPr id="8" name="Rectangle 7">
            <a:extLst>
              <a:ext uri="{FF2B5EF4-FFF2-40B4-BE49-F238E27FC236}">
                <a16:creationId xmlns:a16="http://schemas.microsoft.com/office/drawing/2014/main" id="{A9798A25-F3B5-46A8-A04B-E97A8A2A087D}"/>
              </a:ext>
            </a:extLst>
          </p:cNvPr>
          <p:cNvSpPr/>
          <p:nvPr/>
        </p:nvSpPr>
        <p:spPr>
          <a:xfrm>
            <a:off x="3183543" y="4526459"/>
            <a:ext cx="5284460" cy="1536318"/>
          </a:xfrm>
          <a:prstGeom prst="rect">
            <a:avLst/>
          </a:prstGeom>
        </p:spPr>
        <p:txBody>
          <a:bodyPr wrap="none">
            <a:spAutoFit/>
          </a:bodyPr>
          <a:lstStyle/>
          <a:p>
            <a:pPr algn="ctr">
              <a:lnSpc>
                <a:spcPts val="6182"/>
              </a:lnSpc>
            </a:pPr>
            <a:r>
              <a:rPr lang="en-US" b="1" dirty="0">
                <a:latin typeface="Cheddar" panose="020B0604020202020204" charset="0"/>
              </a:rPr>
              <a:t>Fig2: Sample Data Visualization of the data set</a:t>
            </a:r>
          </a:p>
          <a:p>
            <a:pPr algn="ctr">
              <a:lnSpc>
                <a:spcPts val="6182"/>
              </a:lnSpc>
            </a:pPr>
            <a:endParaRPr lang="en-US" b="1" dirty="0">
              <a:latin typeface="Cheddar" panose="020B0604020202020204" charset="0"/>
            </a:endParaRPr>
          </a:p>
        </p:txBody>
      </p:sp>
    </p:spTree>
    <p:extLst>
      <p:ext uri="{BB962C8B-B14F-4D97-AF65-F5344CB8AC3E}">
        <p14:creationId xmlns:p14="http://schemas.microsoft.com/office/powerpoint/2010/main" val="1862647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409C7E-3280-4BDD-8FE4-43903CADBB8D}"/>
              </a:ext>
            </a:extLst>
          </p:cNvPr>
          <p:cNvSpPr/>
          <p:nvPr/>
        </p:nvSpPr>
        <p:spPr>
          <a:xfrm>
            <a:off x="3048000" y="2741632"/>
            <a:ext cx="6096000" cy="1374735"/>
          </a:xfrm>
          <a:prstGeom prst="rect">
            <a:avLst/>
          </a:prstGeom>
        </p:spPr>
        <p:txBody>
          <a:bodyPr>
            <a:spAutoFit/>
          </a:bodyPr>
          <a:lstStyle/>
          <a:p>
            <a:pPr algn="ctr">
              <a:lnSpc>
                <a:spcPts val="5000"/>
              </a:lnSpc>
              <a:spcBef>
                <a:spcPct val="0"/>
              </a:spcBef>
            </a:pPr>
            <a:r>
              <a:rPr lang="en-US" sz="5400" b="1" dirty="0">
                <a:solidFill>
                  <a:srgbClr val="290606"/>
                </a:solidFill>
                <a:effectLst>
                  <a:outerShdw blurRad="38100" dist="38100" dir="2700000" algn="tl">
                    <a:srgbClr val="000000">
                      <a:alpha val="43137"/>
                    </a:srgbClr>
                  </a:outerShdw>
                </a:effectLst>
                <a:latin typeface="Cheddar" panose="020B0604020202020204" charset="0"/>
              </a:rPr>
              <a:t>Data Analysis and preprocessing</a:t>
            </a:r>
          </a:p>
        </p:txBody>
      </p:sp>
    </p:spTree>
    <p:extLst>
      <p:ext uri="{BB962C8B-B14F-4D97-AF65-F5344CB8AC3E}">
        <p14:creationId xmlns:p14="http://schemas.microsoft.com/office/powerpoint/2010/main" val="3328691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2" name="Freeform 4">
            <a:extLst>
              <a:ext uri="{FF2B5EF4-FFF2-40B4-BE49-F238E27FC236}">
                <a16:creationId xmlns:a16="http://schemas.microsoft.com/office/drawing/2014/main" id="{F16C05DB-E3C3-4CA2-A1BB-1232B52D4D08}"/>
              </a:ext>
            </a:extLst>
          </p:cNvPr>
          <p:cNvSpPr/>
          <p:nvPr/>
        </p:nvSpPr>
        <p:spPr>
          <a:xfrm>
            <a:off x="2111229" y="1103851"/>
            <a:ext cx="6762466" cy="4354134"/>
          </a:xfrm>
          <a:custGeom>
            <a:avLst/>
            <a:gdLst/>
            <a:ahLst/>
            <a:cxnLst/>
            <a:rect l="l" t="t" r="r" b="b"/>
            <a:pathLst>
              <a:path w="8028750" h="5169455">
                <a:moveTo>
                  <a:pt x="0" y="0"/>
                </a:moveTo>
                <a:lnTo>
                  <a:pt x="8028750" y="0"/>
                </a:lnTo>
                <a:lnTo>
                  <a:pt x="8028750" y="5169454"/>
                </a:lnTo>
                <a:lnTo>
                  <a:pt x="0" y="5169454"/>
                </a:lnTo>
                <a:lnTo>
                  <a:pt x="0" y="0"/>
                </a:lnTo>
                <a:close/>
              </a:path>
            </a:pathLst>
          </a:custGeom>
          <a:blipFill>
            <a:blip r:embed="rId3"/>
            <a:stretch>
              <a:fillRect/>
            </a:stretch>
          </a:blipFill>
        </p:spPr>
      </p:sp>
      <p:sp>
        <p:nvSpPr>
          <p:cNvPr id="3" name="Rectangle 2">
            <a:extLst>
              <a:ext uri="{FF2B5EF4-FFF2-40B4-BE49-F238E27FC236}">
                <a16:creationId xmlns:a16="http://schemas.microsoft.com/office/drawing/2014/main" id="{B3FC91A1-4C55-450D-ADF8-5CF648142EDC}"/>
              </a:ext>
            </a:extLst>
          </p:cNvPr>
          <p:cNvSpPr/>
          <p:nvPr/>
        </p:nvSpPr>
        <p:spPr>
          <a:xfrm>
            <a:off x="663108" y="612487"/>
            <a:ext cx="2896242" cy="701089"/>
          </a:xfrm>
          <a:prstGeom prst="rect">
            <a:avLst/>
          </a:prstGeom>
        </p:spPr>
        <p:txBody>
          <a:bodyPr wrap="none">
            <a:spAutoFit/>
          </a:bodyPr>
          <a:lstStyle/>
          <a:p>
            <a:pPr algn="ctr">
              <a:lnSpc>
                <a:spcPts val="5599"/>
              </a:lnSpc>
              <a:spcBef>
                <a:spcPct val="0"/>
              </a:spcBef>
            </a:pPr>
            <a:r>
              <a:rPr lang="en-US" sz="2400" b="1" dirty="0">
                <a:latin typeface="Cheddar" panose="020B0604020202020204" charset="0"/>
              </a:rPr>
              <a:t>Data Visualization </a:t>
            </a:r>
          </a:p>
        </p:txBody>
      </p:sp>
      <p:sp>
        <p:nvSpPr>
          <p:cNvPr id="4" name="Rectangle 3">
            <a:extLst>
              <a:ext uri="{FF2B5EF4-FFF2-40B4-BE49-F238E27FC236}">
                <a16:creationId xmlns:a16="http://schemas.microsoft.com/office/drawing/2014/main" id="{B83250D8-BD44-43B7-8E3B-2B74661C4C44}"/>
              </a:ext>
            </a:extLst>
          </p:cNvPr>
          <p:cNvSpPr/>
          <p:nvPr/>
        </p:nvSpPr>
        <p:spPr>
          <a:xfrm>
            <a:off x="2525086" y="5539551"/>
            <a:ext cx="6409189" cy="705962"/>
          </a:xfrm>
          <a:prstGeom prst="rect">
            <a:avLst/>
          </a:prstGeom>
        </p:spPr>
        <p:txBody>
          <a:bodyPr wrap="square">
            <a:spAutoFit/>
          </a:bodyPr>
          <a:lstStyle/>
          <a:p>
            <a:pPr algn="ctr">
              <a:lnSpc>
                <a:spcPts val="2500"/>
              </a:lnSpc>
              <a:spcBef>
                <a:spcPct val="0"/>
              </a:spcBef>
            </a:pPr>
            <a:r>
              <a:rPr lang="en-US" dirty="0">
                <a:latin typeface="Cheddar" panose="020B0604020202020204" charset="0"/>
              </a:rPr>
              <a:t>The data seems imbalanced . To increase the no. of training examples, we will use data augmentation.</a:t>
            </a:r>
          </a:p>
        </p:txBody>
      </p:sp>
    </p:spTree>
    <p:extLst>
      <p:ext uri="{BB962C8B-B14F-4D97-AF65-F5344CB8AC3E}">
        <p14:creationId xmlns:p14="http://schemas.microsoft.com/office/powerpoint/2010/main" val="2097923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CD703B-E08E-4C35-A65B-750BD1FD43C6}"/>
              </a:ext>
            </a:extLst>
          </p:cNvPr>
          <p:cNvSpPr/>
          <p:nvPr/>
        </p:nvSpPr>
        <p:spPr>
          <a:xfrm>
            <a:off x="1537982" y="801271"/>
            <a:ext cx="9116036" cy="2308965"/>
          </a:xfrm>
          <a:prstGeom prst="rect">
            <a:avLst/>
          </a:prstGeom>
        </p:spPr>
        <p:txBody>
          <a:bodyPr wrap="square">
            <a:spAutoFit/>
          </a:bodyPr>
          <a:lstStyle/>
          <a:p>
            <a:pPr marL="647700" lvl="1" indent="-323850">
              <a:lnSpc>
                <a:spcPts val="2500"/>
              </a:lnSpc>
              <a:buFont typeface="Arial"/>
              <a:buChar char="•"/>
            </a:pPr>
            <a:r>
              <a:rPr lang="en-US" dirty="0">
                <a:latin typeface="Cheddar" panose="020B0604020202020204" charset="0"/>
              </a:rPr>
              <a:t>First, the images were resized </a:t>
            </a:r>
          </a:p>
          <a:p>
            <a:pPr marL="647700" lvl="1" indent="-323850">
              <a:lnSpc>
                <a:spcPts val="2500"/>
              </a:lnSpc>
              <a:buFont typeface="Arial"/>
              <a:buChar char="•"/>
            </a:pPr>
            <a:r>
              <a:rPr lang="en-US" dirty="0">
                <a:latin typeface="Cheddar" panose="020B0604020202020204" charset="0"/>
              </a:rPr>
              <a:t>We split our dataset into 3 sets training, validation, and testing . The dataset comprises a total of 5,863 X-ray images, which are divided into three subsets: training, testing, and validation. The training set consists of 5,216 images, accounting for approximately 86.95% of the total dataset. The testing set includes 624 images, making up about 10.64% of the dataset. Finally, the validation set contains 16 images, representing around 2.27% of the total. </a:t>
            </a:r>
          </a:p>
        </p:txBody>
      </p:sp>
      <p:sp>
        <p:nvSpPr>
          <p:cNvPr id="4" name="Freeform 2">
            <a:extLst>
              <a:ext uri="{FF2B5EF4-FFF2-40B4-BE49-F238E27FC236}">
                <a16:creationId xmlns:a16="http://schemas.microsoft.com/office/drawing/2014/main" id="{DACC4747-A6D9-4320-B75B-B55727A3F853}"/>
              </a:ext>
            </a:extLst>
          </p:cNvPr>
          <p:cNvSpPr/>
          <p:nvPr/>
        </p:nvSpPr>
        <p:spPr>
          <a:xfrm>
            <a:off x="4149754" y="3596780"/>
            <a:ext cx="3892492" cy="2324556"/>
          </a:xfrm>
          <a:custGeom>
            <a:avLst/>
            <a:gdLst/>
            <a:ahLst/>
            <a:cxnLst/>
            <a:rect l="l" t="t" r="r" b="b"/>
            <a:pathLst>
              <a:path w="6680126" h="3989302">
                <a:moveTo>
                  <a:pt x="0" y="0"/>
                </a:moveTo>
                <a:lnTo>
                  <a:pt x="6680126" y="0"/>
                </a:lnTo>
                <a:lnTo>
                  <a:pt x="6680126" y="3989302"/>
                </a:lnTo>
                <a:lnTo>
                  <a:pt x="0" y="3989302"/>
                </a:lnTo>
                <a:lnTo>
                  <a:pt x="0" y="0"/>
                </a:lnTo>
                <a:close/>
              </a:path>
            </a:pathLst>
          </a:custGeom>
          <a:blipFill>
            <a:blip r:embed="rId3"/>
            <a:stretch>
              <a:fillRect/>
            </a:stretch>
          </a:blipFill>
        </p:spPr>
      </p:sp>
    </p:spTree>
    <p:extLst>
      <p:ext uri="{BB962C8B-B14F-4D97-AF65-F5344CB8AC3E}">
        <p14:creationId xmlns:p14="http://schemas.microsoft.com/office/powerpoint/2010/main" val="141769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C8CFCAD-F74E-41B8-BF61-48B2D73883C5}"/>
              </a:ext>
            </a:extLst>
          </p:cNvPr>
          <p:cNvSpPr/>
          <p:nvPr/>
        </p:nvSpPr>
        <p:spPr>
          <a:xfrm>
            <a:off x="2121016" y="1664606"/>
            <a:ext cx="9279623" cy="3528787"/>
          </a:xfrm>
          <a:prstGeom prst="rect">
            <a:avLst/>
          </a:prstGeom>
        </p:spPr>
        <p:txBody>
          <a:bodyPr wrap="square">
            <a:spAutoFit/>
          </a:bodyPr>
          <a:lstStyle/>
          <a:p>
            <a:pPr>
              <a:lnSpc>
                <a:spcPts val="3000"/>
              </a:lnSpc>
            </a:pPr>
            <a:r>
              <a:rPr lang="en-US" sz="2400" b="1" dirty="0">
                <a:latin typeface="Cheddar" panose="020B0604020202020204" charset="0"/>
              </a:rPr>
              <a:t>We used data augmentation to reduce overfitting</a:t>
            </a:r>
          </a:p>
          <a:p>
            <a:pPr>
              <a:lnSpc>
                <a:spcPts val="3000"/>
              </a:lnSpc>
            </a:pPr>
            <a:endParaRPr lang="en-US" sz="2400" b="1" dirty="0">
              <a:latin typeface="Cheddar" panose="020B0604020202020204" charset="0"/>
            </a:endParaRPr>
          </a:p>
          <a:p>
            <a:pPr>
              <a:lnSpc>
                <a:spcPts val="3000"/>
              </a:lnSpc>
              <a:spcBef>
                <a:spcPct val="0"/>
              </a:spcBef>
            </a:pPr>
            <a:r>
              <a:rPr lang="en-US" sz="2400" dirty="0">
                <a:latin typeface="Cheddar" panose="020B0604020202020204" charset="0"/>
              </a:rPr>
              <a:t>For the data augmentation, we chose to :</a:t>
            </a:r>
          </a:p>
          <a:p>
            <a:pPr marL="647700" lvl="1" indent="-323850">
              <a:lnSpc>
                <a:spcPts val="3000"/>
              </a:lnSpc>
              <a:buFont typeface="Arial"/>
              <a:buChar char="•"/>
            </a:pPr>
            <a:r>
              <a:rPr lang="en-US" sz="2400" dirty="0">
                <a:latin typeface="Cheddar" panose="020B0604020202020204" charset="0"/>
              </a:rPr>
              <a:t>Randomly rotate some training images by 30 degrees</a:t>
            </a:r>
          </a:p>
          <a:p>
            <a:pPr marL="647700" lvl="1" indent="-323850">
              <a:lnSpc>
                <a:spcPts val="3000"/>
              </a:lnSpc>
              <a:buFont typeface="Arial"/>
              <a:buChar char="•"/>
            </a:pPr>
            <a:r>
              <a:rPr lang="en-US" sz="2400" dirty="0">
                <a:latin typeface="Cheddar" panose="020B0604020202020204" charset="0"/>
              </a:rPr>
              <a:t>Randomly Zoom by 20% some training images</a:t>
            </a:r>
          </a:p>
          <a:p>
            <a:pPr marL="647700" lvl="1" indent="-323850">
              <a:lnSpc>
                <a:spcPts val="3000"/>
              </a:lnSpc>
              <a:buFont typeface="Arial"/>
              <a:buChar char="•"/>
            </a:pPr>
            <a:r>
              <a:rPr lang="en-US" sz="2400" dirty="0">
                <a:latin typeface="Cheddar" panose="020B0604020202020204" charset="0"/>
              </a:rPr>
              <a:t>Randomly shift images horizontally by 10% of the width</a:t>
            </a:r>
          </a:p>
          <a:p>
            <a:pPr marL="647700" lvl="1" indent="-323850">
              <a:lnSpc>
                <a:spcPts val="3000"/>
              </a:lnSpc>
              <a:buFont typeface="Arial"/>
              <a:buChar char="•"/>
            </a:pPr>
            <a:r>
              <a:rPr lang="en-US" sz="2400" dirty="0">
                <a:latin typeface="Cheddar" panose="020B0604020202020204" charset="0"/>
              </a:rPr>
              <a:t>Randomly shift images vertically by 10% of the height</a:t>
            </a:r>
          </a:p>
          <a:p>
            <a:pPr marL="647700" lvl="1" indent="-323850">
              <a:lnSpc>
                <a:spcPts val="3000"/>
              </a:lnSpc>
              <a:buFont typeface="Arial"/>
              <a:buChar char="•"/>
            </a:pPr>
            <a:r>
              <a:rPr lang="en-US" sz="2400" dirty="0">
                <a:latin typeface="Cheddar" panose="020B0604020202020204" charset="0"/>
              </a:rPr>
              <a:t>Randomly flip images horizontally. Once our model is ready, we fit the training dataset.</a:t>
            </a:r>
          </a:p>
        </p:txBody>
      </p:sp>
    </p:spTree>
    <p:extLst>
      <p:ext uri="{BB962C8B-B14F-4D97-AF65-F5344CB8AC3E}">
        <p14:creationId xmlns:p14="http://schemas.microsoft.com/office/powerpoint/2010/main" val="820443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5469C1-C6DA-4D45-BB21-033B6F0C0A7B}"/>
              </a:ext>
            </a:extLst>
          </p:cNvPr>
          <p:cNvSpPr/>
          <p:nvPr/>
        </p:nvSpPr>
        <p:spPr>
          <a:xfrm>
            <a:off x="1567479" y="2551837"/>
            <a:ext cx="9057042" cy="1754326"/>
          </a:xfrm>
          <a:prstGeom prst="rect">
            <a:avLst/>
          </a:prstGeom>
        </p:spPr>
        <p:txBody>
          <a:bodyPr wrap="square">
            <a:spAutoFit/>
          </a:bodyPr>
          <a:lstStyle/>
          <a:p>
            <a:pPr algn="ctr"/>
            <a:r>
              <a:rPr lang="en-US" sz="5400" b="1" dirty="0">
                <a:solidFill>
                  <a:srgbClr val="290606"/>
                </a:solidFill>
                <a:effectLst>
                  <a:outerShdw blurRad="38100" dist="38100" dir="2700000" algn="tl">
                    <a:srgbClr val="000000">
                      <a:alpha val="43137"/>
                    </a:srgbClr>
                  </a:outerShdw>
                </a:effectLst>
                <a:latin typeface="Cheddar" panose="020B0604020202020204" charset="0"/>
              </a:rPr>
              <a:t>Proposed Methodology and Architecture</a:t>
            </a:r>
            <a:endParaRPr lang="en-US" sz="5400" b="1" dirty="0">
              <a:effectLst>
                <a:outerShdw blurRad="38100" dist="38100" dir="2700000" algn="tl">
                  <a:srgbClr val="000000">
                    <a:alpha val="43137"/>
                  </a:srgbClr>
                </a:outerShdw>
              </a:effectLst>
              <a:latin typeface="Cheddar" panose="020B0604020202020204" charset="0"/>
            </a:endParaRPr>
          </a:p>
        </p:txBody>
      </p:sp>
    </p:spTree>
    <p:extLst>
      <p:ext uri="{BB962C8B-B14F-4D97-AF65-F5344CB8AC3E}">
        <p14:creationId xmlns:p14="http://schemas.microsoft.com/office/powerpoint/2010/main" val="4001213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Freeform 3">
            <a:extLst>
              <a:ext uri="{FF2B5EF4-FFF2-40B4-BE49-F238E27FC236}">
                <a16:creationId xmlns:a16="http://schemas.microsoft.com/office/drawing/2014/main" id="{A74396C8-3F0C-4736-8305-D5C573BE0DE0}"/>
              </a:ext>
            </a:extLst>
          </p:cNvPr>
          <p:cNvSpPr/>
          <p:nvPr/>
        </p:nvSpPr>
        <p:spPr>
          <a:xfrm>
            <a:off x="6640876" y="1911155"/>
            <a:ext cx="5551124" cy="2510452"/>
          </a:xfrm>
          <a:custGeom>
            <a:avLst/>
            <a:gdLst/>
            <a:ahLst/>
            <a:cxnLst/>
            <a:rect l="l" t="t" r="r" b="b"/>
            <a:pathLst>
              <a:path w="11909912" h="3801286">
                <a:moveTo>
                  <a:pt x="0" y="0"/>
                </a:moveTo>
                <a:lnTo>
                  <a:pt x="11909912" y="0"/>
                </a:lnTo>
                <a:lnTo>
                  <a:pt x="11909912" y="3801286"/>
                </a:lnTo>
                <a:lnTo>
                  <a:pt x="0" y="3801286"/>
                </a:lnTo>
                <a:lnTo>
                  <a:pt x="0" y="0"/>
                </a:lnTo>
                <a:close/>
              </a:path>
            </a:pathLst>
          </a:custGeom>
          <a:blipFill>
            <a:blip r:embed="rId3"/>
            <a:stretch>
              <a:fillRect/>
            </a:stretch>
          </a:blipFill>
        </p:spPr>
      </p:sp>
      <p:sp>
        <p:nvSpPr>
          <p:cNvPr id="4" name="Rectangle 3">
            <a:extLst>
              <a:ext uri="{FF2B5EF4-FFF2-40B4-BE49-F238E27FC236}">
                <a16:creationId xmlns:a16="http://schemas.microsoft.com/office/drawing/2014/main" id="{A5877181-212D-4A93-8BDB-E07B55693729}"/>
              </a:ext>
            </a:extLst>
          </p:cNvPr>
          <p:cNvSpPr/>
          <p:nvPr/>
        </p:nvSpPr>
        <p:spPr>
          <a:xfrm>
            <a:off x="3011648" y="1305757"/>
            <a:ext cx="6719583" cy="5478423"/>
          </a:xfrm>
          <a:prstGeom prst="rect">
            <a:avLst/>
          </a:prstGeom>
        </p:spPr>
        <p:txBody>
          <a:bodyPr wrap="square">
            <a:spAutoFit/>
          </a:bodyPr>
          <a:lstStyle/>
          <a:p>
            <a:pPr>
              <a:lnSpc>
                <a:spcPts val="1400"/>
              </a:lnSpc>
            </a:pPr>
            <a:r>
              <a:rPr lang="en-US" sz="1500" spc="98" dirty="0">
                <a:latin typeface="Telegraf 1" panose="020B0604020202020204" charset="0"/>
              </a:rPr>
              <a:t>Input Size: 150 x 150 x 1 (Grayscale Image)</a:t>
            </a:r>
          </a:p>
          <a:p>
            <a:pPr>
              <a:lnSpc>
                <a:spcPts val="1400"/>
              </a:lnSpc>
            </a:pPr>
            <a:endParaRPr lang="en-US" sz="1500" spc="98" dirty="0">
              <a:latin typeface="Telegraf 1" panose="020B0604020202020204" charset="0"/>
            </a:endParaRPr>
          </a:p>
          <a:p>
            <a:pPr>
              <a:lnSpc>
                <a:spcPts val="1400"/>
              </a:lnSpc>
            </a:pPr>
            <a:r>
              <a:rPr lang="en-US" sz="1500" spc="98" dirty="0">
                <a:latin typeface="Telegraf 1" panose="020B0604020202020204" charset="0"/>
              </a:rPr>
              <a:t>5x Conv2D Layers:</a:t>
            </a:r>
          </a:p>
          <a:p>
            <a:pPr>
              <a:lnSpc>
                <a:spcPts val="1400"/>
              </a:lnSpc>
            </a:pPr>
            <a:r>
              <a:rPr lang="en-US" sz="1500" spc="98" dirty="0">
                <a:latin typeface="Telegraf 1" panose="020B0604020202020204" charset="0"/>
              </a:rPr>
              <a:t>32 filters, (3 x 3) filters</a:t>
            </a:r>
          </a:p>
          <a:p>
            <a:pPr>
              <a:lnSpc>
                <a:spcPts val="1400"/>
              </a:lnSpc>
            </a:pPr>
            <a:r>
              <a:rPr lang="en-US" sz="1500" spc="98" dirty="0">
                <a:latin typeface="Telegraf 1" panose="020B0604020202020204" charset="0"/>
              </a:rPr>
              <a:t>64 filters, (3 x 3) filters</a:t>
            </a:r>
          </a:p>
          <a:p>
            <a:pPr>
              <a:lnSpc>
                <a:spcPts val="1400"/>
              </a:lnSpc>
            </a:pPr>
            <a:r>
              <a:rPr lang="en-US" sz="1500" spc="98" dirty="0">
                <a:latin typeface="Telegraf 1" panose="020B0604020202020204" charset="0"/>
              </a:rPr>
              <a:t>64 filters, (3 x 3) filters</a:t>
            </a:r>
          </a:p>
          <a:p>
            <a:pPr>
              <a:lnSpc>
                <a:spcPts val="1400"/>
              </a:lnSpc>
            </a:pPr>
            <a:r>
              <a:rPr lang="en-US" sz="1500" spc="98" dirty="0">
                <a:latin typeface="Telegraf 1" panose="020B0604020202020204" charset="0"/>
              </a:rPr>
              <a:t>128 filters, (3 x 3) filters</a:t>
            </a:r>
          </a:p>
          <a:p>
            <a:pPr>
              <a:lnSpc>
                <a:spcPts val="1400"/>
              </a:lnSpc>
            </a:pPr>
            <a:r>
              <a:rPr lang="en-US" sz="1500" spc="98" dirty="0">
                <a:latin typeface="Telegraf 1" panose="020B0604020202020204" charset="0"/>
              </a:rPr>
              <a:t>256 filters, (3 x 3) filters</a:t>
            </a:r>
          </a:p>
          <a:p>
            <a:pPr>
              <a:lnSpc>
                <a:spcPts val="1400"/>
              </a:lnSpc>
            </a:pPr>
            <a:endParaRPr lang="en-US" sz="1500" spc="98" dirty="0">
              <a:latin typeface="Telegraf 1" panose="020B0604020202020204" charset="0"/>
            </a:endParaRPr>
          </a:p>
          <a:p>
            <a:pPr>
              <a:lnSpc>
                <a:spcPts val="1400"/>
              </a:lnSpc>
            </a:pPr>
            <a:r>
              <a:rPr lang="en-US" sz="1500" spc="98" dirty="0">
                <a:latin typeface="Telegraf 1" panose="020B0604020202020204" charset="0"/>
              </a:rPr>
              <a:t>                    </a:t>
            </a:r>
          </a:p>
          <a:p>
            <a:pPr>
              <a:lnSpc>
                <a:spcPts val="1400"/>
              </a:lnSpc>
            </a:pPr>
            <a:r>
              <a:rPr lang="en-US" sz="1500" spc="98" dirty="0">
                <a:latin typeface="Telegraf 1" panose="020B0604020202020204" charset="0"/>
              </a:rPr>
              <a:t>4x Dropout Layers:</a:t>
            </a:r>
          </a:p>
          <a:p>
            <a:pPr>
              <a:lnSpc>
                <a:spcPts val="1400"/>
              </a:lnSpc>
            </a:pPr>
            <a:r>
              <a:rPr lang="en-US" sz="1500" spc="98" dirty="0">
                <a:latin typeface="Telegraf 1" panose="020B0604020202020204" charset="0"/>
              </a:rPr>
              <a:t>Dropout (0.1)</a:t>
            </a:r>
          </a:p>
          <a:p>
            <a:pPr>
              <a:lnSpc>
                <a:spcPts val="1400"/>
              </a:lnSpc>
            </a:pPr>
            <a:r>
              <a:rPr lang="en-US" sz="1500" spc="98" dirty="0">
                <a:latin typeface="Telegraf 1" panose="020B0604020202020204" charset="0"/>
              </a:rPr>
              <a:t>Dropout (0.2)</a:t>
            </a:r>
          </a:p>
          <a:p>
            <a:pPr>
              <a:lnSpc>
                <a:spcPts val="1400"/>
              </a:lnSpc>
            </a:pPr>
            <a:r>
              <a:rPr lang="en-US" sz="1500" spc="98" dirty="0">
                <a:latin typeface="Telegraf 1" panose="020B0604020202020204" charset="0"/>
              </a:rPr>
              <a:t>Dropout (0.2)</a:t>
            </a:r>
          </a:p>
          <a:p>
            <a:pPr>
              <a:lnSpc>
                <a:spcPts val="1400"/>
              </a:lnSpc>
            </a:pPr>
            <a:r>
              <a:rPr lang="en-US" sz="1500" spc="98" dirty="0">
                <a:latin typeface="Telegraf 1" panose="020B0604020202020204" charset="0"/>
              </a:rPr>
              <a:t>Dropout (0.2)</a:t>
            </a:r>
          </a:p>
          <a:p>
            <a:pPr>
              <a:lnSpc>
                <a:spcPts val="1400"/>
              </a:lnSpc>
            </a:pPr>
            <a:endParaRPr lang="en-US" sz="1500" spc="98" dirty="0">
              <a:latin typeface="Telegraf 1" panose="020B0604020202020204" charset="0"/>
            </a:endParaRPr>
          </a:p>
          <a:p>
            <a:pPr>
              <a:lnSpc>
                <a:spcPts val="1400"/>
              </a:lnSpc>
            </a:pPr>
            <a:r>
              <a:rPr lang="en-US" sz="1500" spc="98" dirty="0">
                <a:latin typeface="Telegraf 1" panose="020B0604020202020204" charset="0"/>
              </a:rPr>
              <a:t>5x Batch Normalization Layers</a:t>
            </a:r>
          </a:p>
          <a:p>
            <a:pPr>
              <a:lnSpc>
                <a:spcPts val="1400"/>
              </a:lnSpc>
            </a:pPr>
            <a:endParaRPr lang="en-US" sz="1500" spc="98" dirty="0">
              <a:latin typeface="Telegraf 1" panose="020B0604020202020204" charset="0"/>
            </a:endParaRPr>
          </a:p>
          <a:p>
            <a:pPr>
              <a:lnSpc>
                <a:spcPts val="1400"/>
              </a:lnSpc>
            </a:pPr>
            <a:r>
              <a:rPr lang="en-US" sz="1500" spc="98" dirty="0">
                <a:latin typeface="Telegraf 1" panose="020B0604020202020204" charset="0"/>
              </a:rPr>
              <a:t>5x MaxPooling2D Layers:</a:t>
            </a:r>
          </a:p>
          <a:p>
            <a:pPr>
              <a:lnSpc>
                <a:spcPts val="1400"/>
              </a:lnSpc>
            </a:pPr>
            <a:r>
              <a:rPr lang="en-US" sz="1500" spc="98" dirty="0">
                <a:latin typeface="Telegraf 1" panose="020B0604020202020204" charset="0"/>
              </a:rPr>
              <a:t>(2 x 2) pool size</a:t>
            </a:r>
          </a:p>
          <a:p>
            <a:pPr>
              <a:lnSpc>
                <a:spcPts val="1400"/>
              </a:lnSpc>
            </a:pPr>
            <a:r>
              <a:rPr lang="en-US" sz="1500" spc="98" dirty="0">
                <a:latin typeface="Telegraf 1" panose="020B0604020202020204" charset="0"/>
              </a:rPr>
              <a:t>1x Flatten Layer</a:t>
            </a:r>
          </a:p>
          <a:p>
            <a:pPr>
              <a:lnSpc>
                <a:spcPts val="1400"/>
              </a:lnSpc>
            </a:pPr>
            <a:endParaRPr lang="en-US" sz="1500" spc="98" dirty="0">
              <a:latin typeface="Telegraf 1" panose="020B0604020202020204" charset="0"/>
            </a:endParaRPr>
          </a:p>
          <a:p>
            <a:pPr>
              <a:lnSpc>
                <a:spcPts val="1400"/>
              </a:lnSpc>
            </a:pPr>
            <a:r>
              <a:rPr lang="en-US" sz="1500" spc="98" dirty="0">
                <a:latin typeface="Telegraf 1" panose="020B0604020202020204" charset="0"/>
              </a:rPr>
              <a:t>2x Dense Layers:</a:t>
            </a:r>
          </a:p>
          <a:p>
            <a:pPr>
              <a:lnSpc>
                <a:spcPts val="1400"/>
              </a:lnSpc>
            </a:pPr>
            <a:r>
              <a:rPr lang="en-US" sz="1500" spc="98" dirty="0">
                <a:latin typeface="Telegraf 1" panose="020B0604020202020204" charset="0"/>
              </a:rPr>
              <a:t>128 units, </a:t>
            </a:r>
            <a:r>
              <a:rPr lang="en-US" sz="1500" spc="98" dirty="0" err="1">
                <a:latin typeface="Telegraf 1" panose="020B0604020202020204" charset="0"/>
              </a:rPr>
              <a:t>ReLU</a:t>
            </a:r>
            <a:r>
              <a:rPr lang="en-US" sz="1500" spc="98" dirty="0">
                <a:latin typeface="Telegraf 1" panose="020B0604020202020204" charset="0"/>
              </a:rPr>
              <a:t> activation</a:t>
            </a:r>
          </a:p>
          <a:p>
            <a:pPr>
              <a:lnSpc>
                <a:spcPts val="1400"/>
              </a:lnSpc>
            </a:pPr>
            <a:r>
              <a:rPr lang="en-US" sz="1500" spc="98" dirty="0">
                <a:latin typeface="Telegraf 1" panose="020B0604020202020204" charset="0"/>
              </a:rPr>
              <a:t>1 unit, Sigmoid activation</a:t>
            </a:r>
          </a:p>
          <a:p>
            <a:pPr>
              <a:lnSpc>
                <a:spcPts val="1400"/>
              </a:lnSpc>
            </a:pPr>
            <a:endParaRPr lang="en-US" sz="1500" spc="98" dirty="0">
              <a:latin typeface="Telegraf 1" panose="020B0604020202020204" charset="0"/>
            </a:endParaRPr>
          </a:p>
          <a:p>
            <a:pPr>
              <a:lnSpc>
                <a:spcPts val="1400"/>
              </a:lnSpc>
            </a:pPr>
            <a:r>
              <a:rPr lang="en-US" sz="1500" spc="98" dirty="0">
                <a:latin typeface="Telegraf 1" panose="020B0604020202020204" charset="0"/>
              </a:rPr>
              <a:t>Optimizer: SGD</a:t>
            </a:r>
          </a:p>
          <a:p>
            <a:pPr>
              <a:lnSpc>
                <a:spcPts val="1400"/>
              </a:lnSpc>
            </a:pPr>
            <a:r>
              <a:rPr lang="en-US" sz="1500" spc="98" dirty="0">
                <a:latin typeface="Telegraf 1" panose="020B0604020202020204" charset="0"/>
              </a:rPr>
              <a:t>Loss Function: Binary Cross-Entropy</a:t>
            </a:r>
          </a:p>
          <a:p>
            <a:pPr>
              <a:lnSpc>
                <a:spcPts val="1400"/>
              </a:lnSpc>
            </a:pPr>
            <a:endParaRPr lang="en-US" sz="1500" spc="98" dirty="0">
              <a:latin typeface="Telegraf 1" panose="020B0604020202020204" charset="0"/>
            </a:endParaRPr>
          </a:p>
          <a:p>
            <a:pPr>
              <a:lnSpc>
                <a:spcPts val="1400"/>
              </a:lnSpc>
            </a:pPr>
            <a:r>
              <a:rPr lang="en-US" sz="1500" spc="98" dirty="0">
                <a:latin typeface="Telegraf 1" panose="020B0604020202020204" charset="0"/>
              </a:rPr>
              <a:t>Metrics: Accuracy</a:t>
            </a:r>
          </a:p>
        </p:txBody>
      </p:sp>
      <p:sp>
        <p:nvSpPr>
          <p:cNvPr id="5" name="Rectangle 4">
            <a:extLst>
              <a:ext uri="{FF2B5EF4-FFF2-40B4-BE49-F238E27FC236}">
                <a16:creationId xmlns:a16="http://schemas.microsoft.com/office/drawing/2014/main" id="{96AC253D-8F21-4A5D-B8EF-F700BA7C7758}"/>
              </a:ext>
            </a:extLst>
          </p:cNvPr>
          <p:cNvSpPr/>
          <p:nvPr/>
        </p:nvSpPr>
        <p:spPr>
          <a:xfrm>
            <a:off x="1946247" y="73820"/>
            <a:ext cx="3028426" cy="11206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6" name="Rectangle 5">
            <a:extLst>
              <a:ext uri="{FF2B5EF4-FFF2-40B4-BE49-F238E27FC236}">
                <a16:creationId xmlns:a16="http://schemas.microsoft.com/office/drawing/2014/main" id="{9C5C2B7F-ED98-428C-A053-F2ABB95FD15D}"/>
              </a:ext>
            </a:extLst>
          </p:cNvPr>
          <p:cNvSpPr/>
          <p:nvPr/>
        </p:nvSpPr>
        <p:spPr>
          <a:xfrm>
            <a:off x="1926673" y="286394"/>
            <a:ext cx="6096000" cy="818173"/>
          </a:xfrm>
          <a:prstGeom prst="rect">
            <a:avLst/>
          </a:prstGeom>
        </p:spPr>
        <p:txBody>
          <a:bodyPr wrap="square">
            <a:spAutoFit/>
          </a:bodyPr>
          <a:lstStyle/>
          <a:p>
            <a:pPr>
              <a:lnSpc>
                <a:spcPts val="3000"/>
              </a:lnSpc>
            </a:pPr>
            <a:r>
              <a:rPr lang="en-US" sz="2000" b="1" spc="147" dirty="0">
                <a:latin typeface="Cheddar" panose="020B0604020202020204" charset="0"/>
              </a:rPr>
              <a:t>Methodology of the CNN Model Without differential Privacy: </a:t>
            </a:r>
          </a:p>
        </p:txBody>
      </p:sp>
    </p:spTree>
    <p:extLst>
      <p:ext uri="{BB962C8B-B14F-4D97-AF65-F5344CB8AC3E}">
        <p14:creationId xmlns:p14="http://schemas.microsoft.com/office/powerpoint/2010/main" val="2833614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83B582E-E9A0-41A9-AF0C-0D1A48EFF933}"/>
              </a:ext>
            </a:extLst>
          </p:cNvPr>
          <p:cNvSpPr/>
          <p:nvPr/>
        </p:nvSpPr>
        <p:spPr>
          <a:xfrm>
            <a:off x="1219199" y="412513"/>
            <a:ext cx="6096000" cy="1202893"/>
          </a:xfrm>
          <a:prstGeom prst="rect">
            <a:avLst/>
          </a:prstGeom>
        </p:spPr>
        <p:txBody>
          <a:bodyPr>
            <a:spAutoFit/>
          </a:bodyPr>
          <a:lstStyle/>
          <a:p>
            <a:pPr>
              <a:lnSpc>
                <a:spcPts val="3000"/>
              </a:lnSpc>
            </a:pPr>
            <a:r>
              <a:rPr lang="en-US" b="1" spc="147" dirty="0">
                <a:latin typeface="Cheddar" panose="020B0604020202020204" charset="0"/>
              </a:rPr>
              <a:t>Methodology of the CNN Model with Differential Privacy:</a:t>
            </a:r>
          </a:p>
          <a:p>
            <a:pPr>
              <a:lnSpc>
                <a:spcPts val="3000"/>
              </a:lnSpc>
              <a:spcBef>
                <a:spcPct val="0"/>
              </a:spcBef>
            </a:pPr>
            <a:endParaRPr lang="en-US" b="1" spc="147" dirty="0">
              <a:latin typeface="Cheddar" panose="020B0604020202020204" charset="0"/>
            </a:endParaRPr>
          </a:p>
        </p:txBody>
      </p:sp>
      <p:sp>
        <p:nvSpPr>
          <p:cNvPr id="5" name="Rectangle 4">
            <a:extLst>
              <a:ext uri="{FF2B5EF4-FFF2-40B4-BE49-F238E27FC236}">
                <a16:creationId xmlns:a16="http://schemas.microsoft.com/office/drawing/2014/main" id="{4823B647-837A-41C6-9CCB-00F5063AA0EF}"/>
              </a:ext>
            </a:extLst>
          </p:cNvPr>
          <p:cNvSpPr/>
          <p:nvPr/>
        </p:nvSpPr>
        <p:spPr>
          <a:xfrm>
            <a:off x="1073791" y="6241409"/>
            <a:ext cx="1157681" cy="5452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CCF418F-BCA5-438F-B6B2-4C5DC4419C0E}"/>
              </a:ext>
            </a:extLst>
          </p:cNvPr>
          <p:cNvSpPr/>
          <p:nvPr/>
        </p:nvSpPr>
        <p:spPr>
          <a:xfrm>
            <a:off x="1270726" y="1331124"/>
            <a:ext cx="6608282" cy="5201617"/>
          </a:xfrm>
          <a:prstGeom prst="rect">
            <a:avLst/>
          </a:prstGeom>
        </p:spPr>
        <p:txBody>
          <a:bodyPr wrap="square">
            <a:spAutoFit/>
          </a:bodyPr>
          <a:lstStyle/>
          <a:p>
            <a:pPr marL="647700" lvl="1" indent="-323850">
              <a:lnSpc>
                <a:spcPts val="2000"/>
              </a:lnSpc>
              <a:buFont typeface="Arial"/>
              <a:buChar char="•"/>
            </a:pPr>
            <a:r>
              <a:rPr lang="en-US" sz="1500" spc="147" dirty="0">
                <a:latin typeface="Cheddar" panose="020B0604020202020204" charset="0"/>
              </a:rPr>
              <a:t>Differential Privacy Settings:</a:t>
            </a:r>
          </a:p>
          <a:p>
            <a:pPr marL="1295400" lvl="2" indent="-431800">
              <a:lnSpc>
                <a:spcPts val="2000"/>
              </a:lnSpc>
              <a:buFont typeface="Arial"/>
              <a:buChar char="⚬"/>
            </a:pPr>
            <a:r>
              <a:rPr lang="en-US" sz="1500" spc="147" dirty="0">
                <a:latin typeface="Cheddar" panose="020B0604020202020204" charset="0"/>
              </a:rPr>
              <a:t>l2_norm_clip: 0.3</a:t>
            </a:r>
          </a:p>
          <a:p>
            <a:pPr marL="1295400" lvl="2" indent="-431800">
              <a:lnSpc>
                <a:spcPts val="2000"/>
              </a:lnSpc>
              <a:buFont typeface="Arial"/>
              <a:buChar char="⚬"/>
            </a:pPr>
            <a:r>
              <a:rPr lang="en-US" sz="1500" spc="147" dirty="0" err="1">
                <a:latin typeface="Cheddar" panose="020B0604020202020204" charset="0"/>
              </a:rPr>
              <a:t>noise_multiplier</a:t>
            </a:r>
            <a:r>
              <a:rPr lang="en-US" sz="1500" spc="147" dirty="0">
                <a:latin typeface="Cheddar" panose="020B0604020202020204" charset="0"/>
              </a:rPr>
              <a:t>: 0.1</a:t>
            </a:r>
          </a:p>
          <a:p>
            <a:pPr marL="1295400" lvl="2" indent="-431800">
              <a:lnSpc>
                <a:spcPts val="2000"/>
              </a:lnSpc>
              <a:buFont typeface="Arial"/>
              <a:buChar char="⚬"/>
            </a:pPr>
            <a:r>
              <a:rPr lang="en-US" sz="1500" spc="147" dirty="0" err="1">
                <a:latin typeface="Cheddar" panose="020B0604020202020204" charset="0"/>
              </a:rPr>
              <a:t>num_microbatches</a:t>
            </a:r>
            <a:r>
              <a:rPr lang="en-US" sz="1500" spc="147" dirty="0">
                <a:latin typeface="Cheddar" panose="020B0604020202020204" charset="0"/>
              </a:rPr>
              <a:t>: 16</a:t>
            </a:r>
          </a:p>
          <a:p>
            <a:pPr marL="647700" lvl="1" indent="-323850">
              <a:lnSpc>
                <a:spcPts val="2000"/>
              </a:lnSpc>
              <a:buFont typeface="Arial"/>
              <a:buChar char="•"/>
            </a:pPr>
            <a:r>
              <a:rPr lang="en-US" sz="1500" spc="147" dirty="0">
                <a:latin typeface="Cheddar" panose="020B0604020202020204" charset="0"/>
              </a:rPr>
              <a:t>Optimizer: Differentially Private SGD Optimizer (</a:t>
            </a:r>
            <a:r>
              <a:rPr lang="en-US" sz="1500" spc="147" dirty="0" err="1">
                <a:latin typeface="Cheddar" panose="020B0604020202020204" charset="0"/>
              </a:rPr>
              <a:t>DPKerasSGDOptimizer</a:t>
            </a:r>
            <a:r>
              <a:rPr lang="en-US" sz="1500" spc="147" dirty="0">
                <a:latin typeface="Cheddar" panose="020B0604020202020204" charset="0"/>
              </a:rPr>
              <a:t>)</a:t>
            </a:r>
          </a:p>
          <a:p>
            <a:pPr marL="1295400" lvl="2" indent="-431800">
              <a:lnSpc>
                <a:spcPts val="2000"/>
              </a:lnSpc>
              <a:buFont typeface="Arial"/>
              <a:buChar char="⚬"/>
            </a:pPr>
            <a:r>
              <a:rPr lang="en-US" sz="1500" spc="147" dirty="0" err="1">
                <a:latin typeface="Cheddar" panose="020B0604020202020204" charset="0"/>
              </a:rPr>
              <a:t>learning_rate</a:t>
            </a:r>
            <a:r>
              <a:rPr lang="en-US" sz="1500" spc="147" dirty="0">
                <a:latin typeface="Cheddar" panose="020B0604020202020204" charset="0"/>
              </a:rPr>
              <a:t>: 0.01</a:t>
            </a:r>
          </a:p>
          <a:p>
            <a:pPr marL="647700" lvl="1" indent="-323850">
              <a:lnSpc>
                <a:spcPts val="2000"/>
              </a:lnSpc>
              <a:buFont typeface="Arial"/>
              <a:buChar char="•"/>
            </a:pPr>
            <a:r>
              <a:rPr lang="en-US" sz="1500" spc="147" dirty="0">
                <a:latin typeface="Cheddar" panose="020B0604020202020204" charset="0"/>
              </a:rPr>
              <a:t>Loss Function: Binary </a:t>
            </a:r>
            <a:r>
              <a:rPr lang="en-US" sz="1500" spc="147" dirty="0" err="1">
                <a:latin typeface="Cheddar" panose="020B0604020202020204" charset="0"/>
              </a:rPr>
              <a:t>Crossentropy</a:t>
            </a:r>
            <a:endParaRPr lang="en-US" sz="1500" spc="147" dirty="0">
              <a:latin typeface="Cheddar" panose="020B0604020202020204" charset="0"/>
            </a:endParaRPr>
          </a:p>
          <a:p>
            <a:pPr marL="1295400" lvl="2" indent="-431800">
              <a:lnSpc>
                <a:spcPts val="2000"/>
              </a:lnSpc>
              <a:buFont typeface="Arial"/>
              <a:buChar char="⚬"/>
            </a:pPr>
            <a:r>
              <a:rPr lang="en-US" sz="1500" spc="147" dirty="0" err="1">
                <a:latin typeface="Cheddar" panose="020B0604020202020204" charset="0"/>
              </a:rPr>
              <a:t>from_logits</a:t>
            </a:r>
            <a:r>
              <a:rPr lang="en-US" sz="1500" spc="147" dirty="0">
                <a:latin typeface="Cheddar" panose="020B0604020202020204" charset="0"/>
              </a:rPr>
              <a:t>: False</a:t>
            </a:r>
          </a:p>
          <a:p>
            <a:pPr marL="647700" lvl="1" indent="-323850">
              <a:lnSpc>
                <a:spcPts val="2000"/>
              </a:lnSpc>
              <a:buFont typeface="Arial"/>
              <a:buChar char="•"/>
            </a:pPr>
            <a:r>
              <a:rPr lang="en-US" sz="1500" spc="147" dirty="0">
                <a:latin typeface="Cheddar" panose="020B0604020202020204" charset="0"/>
              </a:rPr>
              <a:t>Metrics: Accuracy</a:t>
            </a:r>
          </a:p>
          <a:p>
            <a:pPr marL="647700" lvl="1" indent="-323850">
              <a:lnSpc>
                <a:spcPts val="2000"/>
              </a:lnSpc>
              <a:buFont typeface="Arial"/>
              <a:buChar char="•"/>
            </a:pPr>
            <a:r>
              <a:rPr lang="en-US" sz="1500" spc="147" dirty="0">
                <a:latin typeface="Cheddar" panose="020B0604020202020204" charset="0"/>
              </a:rPr>
              <a:t>Training Parameters:</a:t>
            </a:r>
          </a:p>
          <a:p>
            <a:pPr marL="1295400" lvl="2" indent="-431800">
              <a:lnSpc>
                <a:spcPts val="2000"/>
              </a:lnSpc>
              <a:buFont typeface="Arial"/>
              <a:buChar char="⚬"/>
            </a:pPr>
            <a:r>
              <a:rPr lang="en-US" sz="1500" spc="147" dirty="0">
                <a:latin typeface="Cheddar" panose="020B0604020202020204" charset="0"/>
              </a:rPr>
              <a:t>epochs: 12</a:t>
            </a:r>
          </a:p>
          <a:p>
            <a:pPr marL="1295400" lvl="2" indent="-431800">
              <a:lnSpc>
                <a:spcPts val="2000"/>
              </a:lnSpc>
              <a:buFont typeface="Arial"/>
              <a:buChar char="⚬"/>
            </a:pPr>
            <a:r>
              <a:rPr lang="en-US" sz="1500" spc="147" dirty="0" err="1">
                <a:latin typeface="Cheddar" panose="020B0604020202020204" charset="0"/>
              </a:rPr>
              <a:t>batch_size</a:t>
            </a:r>
            <a:r>
              <a:rPr lang="en-US" sz="1500" spc="147" dirty="0">
                <a:latin typeface="Cheddar" panose="020B0604020202020204" charset="0"/>
              </a:rPr>
              <a:t>: 32</a:t>
            </a:r>
          </a:p>
          <a:p>
            <a:pPr marL="1295400" lvl="2" indent="-431800">
              <a:lnSpc>
                <a:spcPts val="2000"/>
              </a:lnSpc>
              <a:buFont typeface="Arial"/>
              <a:buChar char="⚬"/>
            </a:pPr>
            <a:endParaRPr lang="en-US" sz="1500" spc="147" dirty="0">
              <a:latin typeface="Cheddar" panose="020B0604020202020204" charset="0"/>
            </a:endParaRPr>
          </a:p>
          <a:p>
            <a:pPr>
              <a:lnSpc>
                <a:spcPts val="2000"/>
              </a:lnSpc>
            </a:pPr>
            <a:r>
              <a:rPr lang="en-US" sz="1500" spc="147" dirty="0">
                <a:latin typeface="Cheddar" panose="020B0604020202020204" charset="0"/>
              </a:rPr>
              <a:t>This differentially private model uses a specialized optimizer to ensure privacy during training by adding noise to gradients and clipping their norms. The architecture is designed to extract features from grayscale chest X-ray images and perform binary classification to detect pneumonia. The model configuration balances privacy with learning performance.</a:t>
            </a:r>
          </a:p>
        </p:txBody>
      </p:sp>
      <p:sp>
        <p:nvSpPr>
          <p:cNvPr id="7" name="Rectangle 6">
            <a:extLst>
              <a:ext uri="{FF2B5EF4-FFF2-40B4-BE49-F238E27FC236}">
                <a16:creationId xmlns:a16="http://schemas.microsoft.com/office/drawing/2014/main" id="{1C483FA2-28B9-411E-BC93-0AAD89BCB237}"/>
              </a:ext>
            </a:extLst>
          </p:cNvPr>
          <p:cNvSpPr/>
          <p:nvPr/>
        </p:nvSpPr>
        <p:spPr>
          <a:xfrm>
            <a:off x="7105475" y="1453917"/>
            <a:ext cx="4597167" cy="327215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Freeform 3">
            <a:extLst>
              <a:ext uri="{FF2B5EF4-FFF2-40B4-BE49-F238E27FC236}">
                <a16:creationId xmlns:a16="http://schemas.microsoft.com/office/drawing/2014/main" id="{59966935-5D4D-4D3C-A0C9-46BE623093EA}"/>
              </a:ext>
            </a:extLst>
          </p:cNvPr>
          <p:cNvSpPr/>
          <p:nvPr/>
        </p:nvSpPr>
        <p:spPr>
          <a:xfrm>
            <a:off x="7222851" y="1615406"/>
            <a:ext cx="4362414" cy="2949174"/>
          </a:xfrm>
          <a:custGeom>
            <a:avLst/>
            <a:gdLst/>
            <a:ahLst/>
            <a:cxnLst/>
            <a:rect l="l" t="t" r="r" b="b"/>
            <a:pathLst>
              <a:path w="5629120" h="2952698">
                <a:moveTo>
                  <a:pt x="0" y="0"/>
                </a:moveTo>
                <a:lnTo>
                  <a:pt x="5629120" y="0"/>
                </a:lnTo>
                <a:lnTo>
                  <a:pt x="5629120" y="2952698"/>
                </a:lnTo>
                <a:lnTo>
                  <a:pt x="0" y="2952698"/>
                </a:lnTo>
                <a:lnTo>
                  <a:pt x="0" y="0"/>
                </a:lnTo>
                <a:close/>
              </a:path>
            </a:pathLst>
          </a:custGeom>
          <a:blipFill>
            <a:blip r:embed="rId3"/>
            <a:stretch>
              <a:fillRect/>
            </a:stretch>
          </a:blipFill>
        </p:spPr>
        <p:txBody>
          <a:bodyPr/>
          <a:lstStyle/>
          <a:p>
            <a:endParaRPr lang="en-US" dirty="0"/>
          </a:p>
        </p:txBody>
      </p:sp>
    </p:spTree>
    <p:extLst>
      <p:ext uri="{BB962C8B-B14F-4D97-AF65-F5344CB8AC3E}">
        <p14:creationId xmlns:p14="http://schemas.microsoft.com/office/powerpoint/2010/main" val="2997307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45AE932-81A1-416B-8520-99AEFF9B135B}"/>
              </a:ext>
            </a:extLst>
          </p:cNvPr>
          <p:cNvSpPr/>
          <p:nvPr/>
        </p:nvSpPr>
        <p:spPr>
          <a:xfrm>
            <a:off x="478172" y="6233020"/>
            <a:ext cx="1728133" cy="6249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FBD7F22-25BB-455C-B921-618569591CD1}"/>
              </a:ext>
            </a:extLst>
          </p:cNvPr>
          <p:cNvSpPr/>
          <p:nvPr/>
        </p:nvSpPr>
        <p:spPr>
          <a:xfrm>
            <a:off x="902135" y="1322298"/>
            <a:ext cx="8911799" cy="5401479"/>
          </a:xfrm>
          <a:prstGeom prst="rect">
            <a:avLst/>
          </a:prstGeom>
        </p:spPr>
        <p:txBody>
          <a:bodyPr wrap="none">
            <a:spAutoFit/>
          </a:bodyPr>
          <a:lstStyle/>
          <a:p>
            <a:pPr marL="539749" lvl="1" indent="-269875">
              <a:lnSpc>
                <a:spcPts val="1800"/>
              </a:lnSpc>
              <a:buFont typeface="Arial"/>
              <a:buChar char="•"/>
            </a:pPr>
            <a:r>
              <a:rPr lang="en-US" sz="1500" spc="122" dirty="0">
                <a:latin typeface="Cheddar" panose="020B0604020202020204" charset="0"/>
              </a:rPr>
              <a:t>Input Size: 150 x 150 x 1 (Grayscale Image)</a:t>
            </a:r>
          </a:p>
          <a:p>
            <a:pPr marL="539749" lvl="1" indent="-269875">
              <a:lnSpc>
                <a:spcPts val="1800"/>
              </a:lnSpc>
              <a:buFont typeface="Arial"/>
              <a:buChar char="•"/>
            </a:pPr>
            <a:r>
              <a:rPr lang="en-US" sz="1500" spc="122" dirty="0">
                <a:latin typeface="Cheddar" panose="020B0604020202020204" charset="0"/>
              </a:rPr>
              <a:t>Base Model: ResNet50 with pre-trained ImageNet weight </a:t>
            </a:r>
          </a:p>
          <a:p>
            <a:pPr marL="539749" lvl="1" indent="-269875">
              <a:lnSpc>
                <a:spcPts val="1800"/>
              </a:lnSpc>
              <a:buFont typeface="Arial"/>
              <a:buChar char="•"/>
            </a:pPr>
            <a:r>
              <a:rPr lang="en-US" sz="1500" spc="122" dirty="0">
                <a:latin typeface="Cheddar" panose="020B0604020202020204" charset="0"/>
              </a:rPr>
              <a:t>Custom Fully Connected Head:</a:t>
            </a:r>
          </a:p>
          <a:p>
            <a:pPr marL="1079499" lvl="2" indent="-359833">
              <a:lnSpc>
                <a:spcPts val="1800"/>
              </a:lnSpc>
              <a:buFont typeface="Arial"/>
              <a:buChar char="⚬"/>
            </a:pPr>
            <a:r>
              <a:rPr lang="en-US" sz="1500" spc="122" dirty="0">
                <a:latin typeface="Cheddar" panose="020B0604020202020204" charset="0"/>
              </a:rPr>
              <a:t>Flatten Layer</a:t>
            </a:r>
          </a:p>
          <a:p>
            <a:pPr marL="1079499" lvl="2" indent="-359833">
              <a:lnSpc>
                <a:spcPts val="1800"/>
              </a:lnSpc>
              <a:buFont typeface="Arial"/>
              <a:buChar char="⚬"/>
            </a:pPr>
            <a:r>
              <a:rPr lang="en-US" sz="1500" spc="122" dirty="0">
                <a:latin typeface="Cheddar" panose="020B0604020202020204" charset="0"/>
              </a:rPr>
              <a:t>Dense Layer with 1024 units and </a:t>
            </a:r>
            <a:r>
              <a:rPr lang="en-US" sz="1500" spc="122" dirty="0" err="1">
                <a:latin typeface="Cheddar" panose="020B0604020202020204" charset="0"/>
              </a:rPr>
              <a:t>ReLU</a:t>
            </a:r>
            <a:r>
              <a:rPr lang="en-US" sz="1500" spc="122" dirty="0">
                <a:latin typeface="Cheddar" panose="020B0604020202020204" charset="0"/>
              </a:rPr>
              <a:t> activation, followed by Dropout (0.5)</a:t>
            </a:r>
          </a:p>
          <a:p>
            <a:pPr marL="1079499" lvl="2" indent="-359833">
              <a:lnSpc>
                <a:spcPts val="1800"/>
              </a:lnSpc>
              <a:buFont typeface="Arial"/>
              <a:buChar char="⚬"/>
            </a:pPr>
            <a:r>
              <a:rPr lang="en-US" sz="1500" spc="122" dirty="0">
                <a:latin typeface="Cheddar" panose="020B0604020202020204" charset="0"/>
              </a:rPr>
              <a:t>Dense Layer with 512 units and </a:t>
            </a:r>
            <a:r>
              <a:rPr lang="en-US" sz="1500" spc="122" dirty="0" err="1">
                <a:latin typeface="Cheddar" panose="020B0604020202020204" charset="0"/>
              </a:rPr>
              <a:t>ReLU</a:t>
            </a:r>
            <a:r>
              <a:rPr lang="en-US" sz="1500" spc="122" dirty="0">
                <a:latin typeface="Cheddar" panose="020B0604020202020204" charset="0"/>
              </a:rPr>
              <a:t> activation, followed by Dropout (0.5)</a:t>
            </a:r>
          </a:p>
          <a:p>
            <a:pPr marL="1079499" lvl="2" indent="-359833">
              <a:lnSpc>
                <a:spcPts val="1800"/>
              </a:lnSpc>
              <a:buFont typeface="Arial"/>
              <a:buChar char="⚬"/>
            </a:pPr>
            <a:r>
              <a:rPr lang="en-US" sz="1500" spc="122" dirty="0">
                <a:latin typeface="Cheddar" panose="020B0604020202020204" charset="0"/>
              </a:rPr>
              <a:t>Dense Layer with 256 units and </a:t>
            </a:r>
            <a:r>
              <a:rPr lang="en-US" sz="1500" spc="122" dirty="0" err="1">
                <a:latin typeface="Cheddar" panose="020B0604020202020204" charset="0"/>
              </a:rPr>
              <a:t>ReLU</a:t>
            </a:r>
            <a:r>
              <a:rPr lang="en-US" sz="1500" spc="122" dirty="0">
                <a:latin typeface="Cheddar" panose="020B0604020202020204" charset="0"/>
              </a:rPr>
              <a:t> activation, followed by Dropout (0.5)</a:t>
            </a:r>
          </a:p>
          <a:p>
            <a:pPr marL="1079499" lvl="2" indent="-359833">
              <a:lnSpc>
                <a:spcPts val="1800"/>
              </a:lnSpc>
              <a:buFont typeface="Arial"/>
              <a:buChar char="⚬"/>
            </a:pPr>
            <a:r>
              <a:rPr lang="en-US" sz="1500" spc="122" dirty="0">
                <a:latin typeface="Cheddar" panose="020B0604020202020204" charset="0"/>
              </a:rPr>
              <a:t>Output Layer: Dense Layer with 1 unit and Sigmoid activation</a:t>
            </a:r>
          </a:p>
          <a:p>
            <a:pPr>
              <a:lnSpc>
                <a:spcPts val="1800"/>
              </a:lnSpc>
            </a:pPr>
            <a:r>
              <a:rPr lang="en-US" sz="1500" spc="122" dirty="0">
                <a:latin typeface="Cheddar" panose="020B0604020202020204" charset="0"/>
              </a:rPr>
              <a:t>Parameters:</a:t>
            </a:r>
          </a:p>
          <a:p>
            <a:pPr marL="539749" lvl="1" indent="-269875">
              <a:lnSpc>
                <a:spcPts val="1800"/>
              </a:lnSpc>
              <a:buFont typeface="Arial"/>
              <a:buChar char="•"/>
            </a:pPr>
            <a:r>
              <a:rPr lang="en-US" sz="1500" spc="122" dirty="0">
                <a:latin typeface="Cheddar" panose="020B0604020202020204" charset="0"/>
              </a:rPr>
              <a:t>Data Augmentation:</a:t>
            </a:r>
          </a:p>
          <a:p>
            <a:pPr marL="1079499" lvl="2" indent="-359833">
              <a:lnSpc>
                <a:spcPts val="1800"/>
              </a:lnSpc>
              <a:buFont typeface="Arial"/>
              <a:buChar char="⚬"/>
            </a:pPr>
            <a:r>
              <a:rPr lang="en-US" sz="1500" spc="122" dirty="0">
                <a:latin typeface="Cheddar" panose="020B0604020202020204" charset="0"/>
              </a:rPr>
              <a:t>Rotation Range: 90 degrees</a:t>
            </a:r>
          </a:p>
          <a:p>
            <a:pPr marL="1079499" lvl="2" indent="-359833">
              <a:lnSpc>
                <a:spcPts val="1800"/>
              </a:lnSpc>
              <a:buFont typeface="Arial"/>
              <a:buChar char="⚬"/>
            </a:pPr>
            <a:r>
              <a:rPr lang="en-US" sz="1500" spc="122" dirty="0">
                <a:latin typeface="Cheddar" panose="020B0604020202020204" charset="0"/>
              </a:rPr>
              <a:t>Horizontal and Vertical Flipping</a:t>
            </a:r>
          </a:p>
          <a:p>
            <a:pPr marL="1079499" lvl="2" indent="-359833">
              <a:lnSpc>
                <a:spcPts val="1800"/>
              </a:lnSpc>
              <a:buFont typeface="Arial"/>
              <a:buChar char="⚬"/>
            </a:pPr>
            <a:r>
              <a:rPr lang="en-US" sz="1500" spc="122" dirty="0">
                <a:latin typeface="Cheddar" panose="020B0604020202020204" charset="0"/>
              </a:rPr>
              <a:t>Width and Height Shifting: 0.2</a:t>
            </a:r>
          </a:p>
          <a:p>
            <a:pPr marL="1079499" lvl="2" indent="-359833">
              <a:lnSpc>
                <a:spcPts val="1800"/>
              </a:lnSpc>
              <a:buFont typeface="Arial"/>
              <a:buChar char="⚬"/>
            </a:pPr>
            <a:r>
              <a:rPr lang="en-US" sz="1500" spc="122" dirty="0">
                <a:latin typeface="Cheddar" panose="020B0604020202020204" charset="0"/>
              </a:rPr>
              <a:t>Zoom Range: 0.1</a:t>
            </a:r>
          </a:p>
          <a:p>
            <a:pPr marL="539749" lvl="1" indent="-269875">
              <a:lnSpc>
                <a:spcPts val="1800"/>
              </a:lnSpc>
              <a:buFont typeface="Arial"/>
              <a:buChar char="•"/>
            </a:pPr>
            <a:r>
              <a:rPr lang="en-US" sz="1500" spc="122" dirty="0">
                <a:latin typeface="Cheddar" panose="020B0604020202020204" charset="0"/>
              </a:rPr>
              <a:t>Optimizer: SGD</a:t>
            </a:r>
          </a:p>
          <a:p>
            <a:pPr marL="539749" lvl="1" indent="-269875">
              <a:lnSpc>
                <a:spcPts val="1800"/>
              </a:lnSpc>
              <a:buFont typeface="Arial"/>
              <a:buChar char="•"/>
            </a:pPr>
            <a:r>
              <a:rPr lang="en-US" sz="1500" spc="122" dirty="0">
                <a:latin typeface="Cheddar" panose="020B0604020202020204" charset="0"/>
              </a:rPr>
              <a:t>Loss Function: Binary Cross-Entropy</a:t>
            </a:r>
          </a:p>
          <a:p>
            <a:pPr marL="539749" lvl="1" indent="-269875">
              <a:lnSpc>
                <a:spcPts val="1800"/>
              </a:lnSpc>
              <a:buFont typeface="Arial"/>
              <a:buChar char="•"/>
            </a:pPr>
            <a:r>
              <a:rPr lang="en-US" sz="1500" spc="122" dirty="0">
                <a:latin typeface="Cheddar" panose="020B0604020202020204" charset="0"/>
              </a:rPr>
              <a:t>Batch Size: 32</a:t>
            </a:r>
          </a:p>
          <a:p>
            <a:pPr marL="539749" lvl="1" indent="-269875">
              <a:lnSpc>
                <a:spcPts val="1800"/>
              </a:lnSpc>
              <a:buFont typeface="Arial"/>
              <a:buChar char="•"/>
            </a:pPr>
            <a:r>
              <a:rPr lang="en-US" sz="1500" spc="122" dirty="0">
                <a:latin typeface="Cheddar" panose="020B0604020202020204" charset="0"/>
              </a:rPr>
              <a:t>Number of Epochs: 12</a:t>
            </a:r>
          </a:p>
          <a:p>
            <a:pPr marL="539749" lvl="1" indent="-269875">
              <a:lnSpc>
                <a:spcPts val="1800"/>
              </a:lnSpc>
              <a:buFont typeface="Arial"/>
              <a:buChar char="•"/>
            </a:pPr>
            <a:r>
              <a:rPr lang="en-US" sz="1500" spc="122" dirty="0">
                <a:latin typeface="Cheddar" panose="020B0604020202020204" charset="0"/>
              </a:rPr>
              <a:t>Steps per Epoch: 163</a:t>
            </a:r>
          </a:p>
          <a:p>
            <a:pPr marL="539749" lvl="1" indent="-269875">
              <a:lnSpc>
                <a:spcPts val="1800"/>
              </a:lnSpc>
              <a:buFont typeface="Arial"/>
              <a:buChar char="•"/>
            </a:pPr>
            <a:r>
              <a:rPr lang="en-US" sz="1500" spc="122" dirty="0">
                <a:latin typeface="Cheddar" panose="020B0604020202020204" charset="0"/>
              </a:rPr>
              <a:t>Dropout Rate: 0.5</a:t>
            </a:r>
          </a:p>
          <a:p>
            <a:pPr marL="539749" lvl="1" indent="-269875">
              <a:lnSpc>
                <a:spcPts val="1800"/>
              </a:lnSpc>
              <a:buFont typeface="Arial"/>
              <a:buChar char="•"/>
            </a:pPr>
            <a:r>
              <a:rPr lang="en-US" sz="1500" spc="122" dirty="0">
                <a:latin typeface="Cheddar" panose="020B0604020202020204" charset="0"/>
              </a:rPr>
              <a:t>Final Layer Activation: Sigmoid (for binary classification)</a:t>
            </a:r>
          </a:p>
          <a:p>
            <a:pPr marL="539749" lvl="1" indent="-269875">
              <a:lnSpc>
                <a:spcPts val="1800"/>
              </a:lnSpc>
              <a:buFont typeface="Arial"/>
              <a:buChar char="•"/>
            </a:pPr>
            <a:r>
              <a:rPr lang="en-US" sz="1500" spc="122" dirty="0">
                <a:latin typeface="Cheddar" panose="020B0604020202020204" charset="0"/>
              </a:rPr>
              <a:t>Metrics: Accuracy</a:t>
            </a:r>
          </a:p>
          <a:p>
            <a:pPr>
              <a:lnSpc>
                <a:spcPts val="1800"/>
              </a:lnSpc>
              <a:spcBef>
                <a:spcPct val="0"/>
              </a:spcBef>
            </a:pPr>
            <a:endParaRPr lang="en-US" sz="1500" spc="122" dirty="0">
              <a:latin typeface="Cheddar" panose="020B0604020202020204" charset="0"/>
            </a:endParaRPr>
          </a:p>
        </p:txBody>
      </p:sp>
      <p:sp>
        <p:nvSpPr>
          <p:cNvPr id="5" name="Rectangle 4">
            <a:extLst>
              <a:ext uri="{FF2B5EF4-FFF2-40B4-BE49-F238E27FC236}">
                <a16:creationId xmlns:a16="http://schemas.microsoft.com/office/drawing/2014/main" id="{6236A362-A4F8-4F08-BC96-0C8E7FA8FA5A}"/>
              </a:ext>
            </a:extLst>
          </p:cNvPr>
          <p:cNvSpPr/>
          <p:nvPr/>
        </p:nvSpPr>
        <p:spPr>
          <a:xfrm>
            <a:off x="1206972" y="619049"/>
            <a:ext cx="2764860" cy="535468"/>
          </a:xfrm>
          <a:prstGeom prst="rect">
            <a:avLst/>
          </a:prstGeom>
        </p:spPr>
        <p:txBody>
          <a:bodyPr wrap="none">
            <a:spAutoFit/>
          </a:bodyPr>
          <a:lstStyle/>
          <a:p>
            <a:pPr algn="ctr">
              <a:lnSpc>
                <a:spcPts val="3999"/>
              </a:lnSpc>
              <a:spcBef>
                <a:spcPct val="0"/>
              </a:spcBef>
            </a:pPr>
            <a:r>
              <a:rPr lang="en-US" sz="2000" b="1" spc="195" dirty="0">
                <a:latin typeface="Cheddar" panose="020B0604020202020204" charset="0"/>
              </a:rPr>
              <a:t>Normal Resnet50:</a:t>
            </a:r>
          </a:p>
        </p:txBody>
      </p:sp>
      <p:sp>
        <p:nvSpPr>
          <p:cNvPr id="7" name="Rectangle 6">
            <a:extLst>
              <a:ext uri="{FF2B5EF4-FFF2-40B4-BE49-F238E27FC236}">
                <a16:creationId xmlns:a16="http://schemas.microsoft.com/office/drawing/2014/main" id="{417CA6C9-7176-4FC2-A3CF-ADD7D2E389D6}"/>
              </a:ext>
            </a:extLst>
          </p:cNvPr>
          <p:cNvSpPr/>
          <p:nvPr/>
        </p:nvSpPr>
        <p:spPr>
          <a:xfrm>
            <a:off x="6761527" y="3302099"/>
            <a:ext cx="4762150" cy="2592198"/>
          </a:xfrm>
          <a:prstGeom prst="rect">
            <a:avLst/>
          </a:prstGeom>
          <a:solidFill>
            <a:srgbClr val="FFC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Freeform 3">
            <a:extLst>
              <a:ext uri="{FF2B5EF4-FFF2-40B4-BE49-F238E27FC236}">
                <a16:creationId xmlns:a16="http://schemas.microsoft.com/office/drawing/2014/main" id="{5C783B98-6953-4E6A-8E72-D4F0EC6FA4DD}"/>
              </a:ext>
            </a:extLst>
          </p:cNvPr>
          <p:cNvSpPr/>
          <p:nvPr/>
        </p:nvSpPr>
        <p:spPr>
          <a:xfrm>
            <a:off x="6825577" y="3382826"/>
            <a:ext cx="4634050" cy="2430744"/>
          </a:xfrm>
          <a:custGeom>
            <a:avLst/>
            <a:gdLst/>
            <a:ahLst/>
            <a:cxnLst/>
            <a:rect l="l" t="t" r="r" b="b"/>
            <a:pathLst>
              <a:path w="5965388" h="3129084">
                <a:moveTo>
                  <a:pt x="0" y="0"/>
                </a:moveTo>
                <a:lnTo>
                  <a:pt x="5965388" y="0"/>
                </a:lnTo>
                <a:lnTo>
                  <a:pt x="5965388" y="3129084"/>
                </a:lnTo>
                <a:lnTo>
                  <a:pt x="0" y="3129084"/>
                </a:lnTo>
                <a:lnTo>
                  <a:pt x="0" y="0"/>
                </a:lnTo>
                <a:close/>
              </a:path>
            </a:pathLst>
          </a:custGeom>
          <a:blipFill>
            <a:blip r:embed="rId3"/>
            <a:stretch>
              <a:fillRect/>
            </a:stretch>
          </a:blipFill>
        </p:spPr>
      </p:sp>
    </p:spTree>
    <p:extLst>
      <p:ext uri="{BB962C8B-B14F-4D97-AF65-F5344CB8AC3E}">
        <p14:creationId xmlns:p14="http://schemas.microsoft.com/office/powerpoint/2010/main" val="3242940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A841B4-CA20-4118-9BA4-975540731F34}"/>
              </a:ext>
            </a:extLst>
          </p:cNvPr>
          <p:cNvSpPr/>
          <p:nvPr/>
        </p:nvSpPr>
        <p:spPr>
          <a:xfrm>
            <a:off x="3257724" y="387802"/>
            <a:ext cx="6096000" cy="830997"/>
          </a:xfrm>
          <a:prstGeom prst="rect">
            <a:avLst/>
          </a:prstGeom>
        </p:spPr>
        <p:txBody>
          <a:bodyPr>
            <a:spAutoFit/>
          </a:bodyPr>
          <a:lstStyle/>
          <a:p>
            <a:pPr algn="ctr"/>
            <a:r>
              <a:rPr lang="en-US" sz="2400" b="1" dirty="0">
                <a:latin typeface="Cheddar" panose="020B0604020202020204" charset="0"/>
              </a:rPr>
              <a:t>PRESENTED BY:</a:t>
            </a:r>
          </a:p>
          <a:p>
            <a:pPr algn="ctr"/>
            <a:r>
              <a:rPr lang="en-US" sz="2400" b="1" dirty="0">
                <a:latin typeface="Cheddar" panose="020B0604020202020204" charset="0"/>
              </a:rPr>
              <a:t>GROUP ID-T2320050</a:t>
            </a:r>
          </a:p>
        </p:txBody>
      </p:sp>
      <p:sp>
        <p:nvSpPr>
          <p:cNvPr id="8" name="Rectangle 7">
            <a:extLst>
              <a:ext uri="{FF2B5EF4-FFF2-40B4-BE49-F238E27FC236}">
                <a16:creationId xmlns:a16="http://schemas.microsoft.com/office/drawing/2014/main" id="{C2B2CDFC-3442-468F-B8C4-A8F66108DB0F}"/>
              </a:ext>
            </a:extLst>
          </p:cNvPr>
          <p:cNvSpPr/>
          <p:nvPr/>
        </p:nvSpPr>
        <p:spPr>
          <a:xfrm>
            <a:off x="525382" y="1673678"/>
            <a:ext cx="3754074" cy="1864485"/>
          </a:xfrm>
          <a:prstGeom prst="rect">
            <a:avLst/>
          </a:prstGeom>
        </p:spPr>
        <p:txBody>
          <a:bodyPr wrap="square">
            <a:spAutoFit/>
          </a:bodyPr>
          <a:lstStyle/>
          <a:p>
            <a:pPr algn="ctr">
              <a:lnSpc>
                <a:spcPts val="2000"/>
              </a:lnSpc>
            </a:pPr>
            <a:r>
              <a:rPr lang="en-US" sz="1400" b="1" spc="98" dirty="0" err="1">
                <a:solidFill>
                  <a:srgbClr val="290606"/>
                </a:solidFill>
                <a:latin typeface="Telegraf 1"/>
              </a:rPr>
              <a:t>Sumaiya</a:t>
            </a:r>
            <a:r>
              <a:rPr lang="en-US" sz="1400" b="1" spc="98" dirty="0">
                <a:solidFill>
                  <a:srgbClr val="290606"/>
                </a:solidFill>
                <a:latin typeface="Telegraf 1"/>
              </a:rPr>
              <a:t> Haque</a:t>
            </a:r>
          </a:p>
          <a:p>
            <a:pPr algn="ctr">
              <a:lnSpc>
                <a:spcPts val="2000"/>
              </a:lnSpc>
            </a:pPr>
            <a:r>
              <a:rPr lang="en-US" sz="1400" b="1" spc="98" dirty="0">
                <a:solidFill>
                  <a:srgbClr val="290606"/>
                </a:solidFill>
                <a:latin typeface="Telegraf 1"/>
              </a:rPr>
              <a:t>23141039</a:t>
            </a:r>
          </a:p>
          <a:p>
            <a:pPr algn="ctr">
              <a:lnSpc>
                <a:spcPts val="2000"/>
              </a:lnSpc>
            </a:pPr>
            <a:r>
              <a:rPr lang="en-US" sz="1400" b="1" spc="98" dirty="0">
                <a:solidFill>
                  <a:srgbClr val="290606"/>
                </a:solidFill>
                <a:latin typeface="Telegraf 1"/>
              </a:rPr>
              <a:t>Computer Science and Engineering</a:t>
            </a:r>
          </a:p>
          <a:p>
            <a:pPr algn="ctr">
              <a:lnSpc>
                <a:spcPts val="2000"/>
              </a:lnSpc>
            </a:pPr>
            <a:r>
              <a:rPr lang="en-US" sz="1400" b="1" spc="98" dirty="0">
                <a:solidFill>
                  <a:srgbClr val="290606"/>
                </a:solidFill>
                <a:latin typeface="Telegraf 1"/>
              </a:rPr>
              <a:t>BRAC University</a:t>
            </a:r>
          </a:p>
          <a:p>
            <a:pPr algn="ctr">
              <a:lnSpc>
                <a:spcPts val="2000"/>
              </a:lnSpc>
            </a:pPr>
            <a:r>
              <a:rPr lang="en-US" sz="1400" b="1" spc="98" dirty="0">
                <a:solidFill>
                  <a:srgbClr val="290606"/>
                </a:solidFill>
                <a:latin typeface="Telegraf 1"/>
              </a:rPr>
              <a:t>Dhaka, Bangladesh</a:t>
            </a:r>
          </a:p>
          <a:p>
            <a:pPr algn="ctr">
              <a:lnSpc>
                <a:spcPts val="2000"/>
              </a:lnSpc>
              <a:spcBef>
                <a:spcPct val="0"/>
              </a:spcBef>
            </a:pPr>
            <a:r>
              <a:rPr lang="en-US" sz="1400" b="1" spc="98" dirty="0">
                <a:solidFill>
                  <a:srgbClr val="290606"/>
                </a:solidFill>
                <a:latin typeface="Telegraf 1"/>
              </a:rPr>
              <a:t>Email:</a:t>
            </a:r>
          </a:p>
          <a:p>
            <a:pPr algn="ctr">
              <a:lnSpc>
                <a:spcPts val="2000"/>
              </a:lnSpc>
              <a:spcBef>
                <a:spcPct val="0"/>
              </a:spcBef>
            </a:pPr>
            <a:r>
              <a:rPr lang="en-US" sz="1400" b="1" spc="98" dirty="0">
                <a:solidFill>
                  <a:srgbClr val="290606"/>
                </a:solidFill>
                <a:latin typeface="Telegraf 1"/>
              </a:rPr>
              <a:t> sumaiya.haque2@g.bracu.ac.bd</a:t>
            </a:r>
          </a:p>
        </p:txBody>
      </p:sp>
      <p:sp>
        <p:nvSpPr>
          <p:cNvPr id="9" name="Rectangle 8">
            <a:extLst>
              <a:ext uri="{FF2B5EF4-FFF2-40B4-BE49-F238E27FC236}">
                <a16:creationId xmlns:a16="http://schemas.microsoft.com/office/drawing/2014/main" id="{2A9CFE3F-C5B0-4B7C-8638-435C7085F805}"/>
              </a:ext>
            </a:extLst>
          </p:cNvPr>
          <p:cNvSpPr/>
          <p:nvPr/>
        </p:nvSpPr>
        <p:spPr>
          <a:xfrm>
            <a:off x="4015948" y="1663233"/>
            <a:ext cx="4367868" cy="1864485"/>
          </a:xfrm>
          <a:prstGeom prst="rect">
            <a:avLst/>
          </a:prstGeom>
        </p:spPr>
        <p:txBody>
          <a:bodyPr wrap="square">
            <a:spAutoFit/>
          </a:bodyPr>
          <a:lstStyle/>
          <a:p>
            <a:pPr algn="ctr">
              <a:lnSpc>
                <a:spcPts val="2000"/>
              </a:lnSpc>
              <a:spcBef>
                <a:spcPct val="0"/>
              </a:spcBef>
            </a:pPr>
            <a:r>
              <a:rPr lang="en-US" sz="1400" b="1" spc="98" dirty="0">
                <a:solidFill>
                  <a:srgbClr val="290606"/>
                </a:solidFill>
                <a:latin typeface="Telegraf 1"/>
              </a:rPr>
              <a:t>Mohammad Azim </a:t>
            </a:r>
            <a:r>
              <a:rPr lang="en-US" sz="1400" b="1" spc="98" dirty="0" err="1">
                <a:solidFill>
                  <a:srgbClr val="290606"/>
                </a:solidFill>
                <a:latin typeface="Telegraf 1"/>
              </a:rPr>
              <a:t>Mehraj</a:t>
            </a:r>
            <a:endParaRPr lang="en-US" sz="1400" b="1" spc="98" dirty="0">
              <a:solidFill>
                <a:srgbClr val="290606"/>
              </a:solidFill>
              <a:latin typeface="Telegraf 1"/>
            </a:endParaRPr>
          </a:p>
          <a:p>
            <a:pPr algn="ctr">
              <a:lnSpc>
                <a:spcPts val="2000"/>
              </a:lnSpc>
              <a:spcBef>
                <a:spcPct val="0"/>
              </a:spcBef>
            </a:pPr>
            <a:r>
              <a:rPr lang="en-US" sz="1400" b="1" spc="98" dirty="0">
                <a:solidFill>
                  <a:srgbClr val="290606"/>
                </a:solidFill>
                <a:latin typeface="Telegraf 1"/>
              </a:rPr>
              <a:t>23141050</a:t>
            </a:r>
          </a:p>
          <a:p>
            <a:pPr algn="ctr">
              <a:lnSpc>
                <a:spcPts val="2000"/>
              </a:lnSpc>
              <a:spcBef>
                <a:spcPct val="0"/>
              </a:spcBef>
            </a:pPr>
            <a:r>
              <a:rPr lang="en-US" sz="1400" b="1" spc="98" dirty="0">
                <a:solidFill>
                  <a:srgbClr val="290606"/>
                </a:solidFill>
                <a:latin typeface="Telegraf 1"/>
              </a:rPr>
              <a:t>Computer Science and Engineering</a:t>
            </a:r>
          </a:p>
          <a:p>
            <a:pPr algn="ctr">
              <a:lnSpc>
                <a:spcPts val="2000"/>
              </a:lnSpc>
              <a:spcBef>
                <a:spcPct val="0"/>
              </a:spcBef>
            </a:pPr>
            <a:r>
              <a:rPr lang="en-US" sz="1400" b="1" spc="98" dirty="0">
                <a:solidFill>
                  <a:srgbClr val="290606"/>
                </a:solidFill>
                <a:latin typeface="Telegraf 1"/>
              </a:rPr>
              <a:t>BRAC University</a:t>
            </a:r>
          </a:p>
          <a:p>
            <a:pPr algn="ctr">
              <a:lnSpc>
                <a:spcPts val="2000"/>
              </a:lnSpc>
              <a:spcBef>
                <a:spcPct val="0"/>
              </a:spcBef>
            </a:pPr>
            <a:r>
              <a:rPr lang="en-US" sz="1400" b="1" spc="98" dirty="0">
                <a:solidFill>
                  <a:srgbClr val="290606"/>
                </a:solidFill>
                <a:latin typeface="Telegraf 1"/>
              </a:rPr>
              <a:t>Dhaka, Bangladesh</a:t>
            </a:r>
          </a:p>
          <a:p>
            <a:pPr algn="ctr">
              <a:lnSpc>
                <a:spcPts val="2000"/>
              </a:lnSpc>
              <a:spcBef>
                <a:spcPct val="0"/>
              </a:spcBef>
            </a:pPr>
            <a:r>
              <a:rPr lang="en-US" sz="1400" b="1" spc="98" dirty="0">
                <a:solidFill>
                  <a:srgbClr val="290606"/>
                </a:solidFill>
                <a:latin typeface="Telegraf 1"/>
              </a:rPr>
              <a:t>Email:</a:t>
            </a:r>
          </a:p>
          <a:p>
            <a:pPr algn="ctr">
              <a:lnSpc>
                <a:spcPts val="2000"/>
              </a:lnSpc>
              <a:spcBef>
                <a:spcPct val="0"/>
              </a:spcBef>
            </a:pPr>
            <a:r>
              <a:rPr lang="en-US" sz="1400" b="1" spc="98" dirty="0">
                <a:solidFill>
                  <a:srgbClr val="290606"/>
                </a:solidFill>
                <a:latin typeface="Telegraf 1"/>
              </a:rPr>
              <a:t>mohammad.azim.mehraj@g.bracu.ac.bd</a:t>
            </a:r>
          </a:p>
        </p:txBody>
      </p:sp>
      <p:sp>
        <p:nvSpPr>
          <p:cNvPr id="10" name="Rectangle 9">
            <a:extLst>
              <a:ext uri="{FF2B5EF4-FFF2-40B4-BE49-F238E27FC236}">
                <a16:creationId xmlns:a16="http://schemas.microsoft.com/office/drawing/2014/main" id="{77DBF3F5-697B-432B-A8F3-294E2C99EC6C}"/>
              </a:ext>
            </a:extLst>
          </p:cNvPr>
          <p:cNvSpPr/>
          <p:nvPr/>
        </p:nvSpPr>
        <p:spPr>
          <a:xfrm>
            <a:off x="4091449" y="3945478"/>
            <a:ext cx="4216866" cy="2120965"/>
          </a:xfrm>
          <a:prstGeom prst="rect">
            <a:avLst/>
          </a:prstGeom>
        </p:spPr>
        <p:txBody>
          <a:bodyPr wrap="square">
            <a:spAutoFit/>
          </a:bodyPr>
          <a:lstStyle/>
          <a:p>
            <a:pPr algn="ctr">
              <a:lnSpc>
                <a:spcPts val="2000"/>
              </a:lnSpc>
              <a:spcBef>
                <a:spcPct val="0"/>
              </a:spcBef>
            </a:pPr>
            <a:r>
              <a:rPr lang="en-US" sz="1400" b="1" i="1" spc="98" dirty="0">
                <a:solidFill>
                  <a:srgbClr val="290606"/>
                </a:solidFill>
                <a:latin typeface="Telegraf 1"/>
              </a:rPr>
              <a:t>Mohammad </a:t>
            </a:r>
            <a:r>
              <a:rPr lang="en-US" sz="1400" b="1" i="1" spc="98" dirty="0" err="1">
                <a:solidFill>
                  <a:srgbClr val="290606"/>
                </a:solidFill>
                <a:latin typeface="Telegraf 1"/>
              </a:rPr>
              <a:t>Faiazur</a:t>
            </a:r>
            <a:r>
              <a:rPr lang="en-US" sz="1400" b="1" i="1" spc="98" dirty="0">
                <a:solidFill>
                  <a:srgbClr val="290606"/>
                </a:solidFill>
                <a:latin typeface="Telegraf 1"/>
              </a:rPr>
              <a:t> Rahman</a:t>
            </a:r>
          </a:p>
          <a:p>
            <a:pPr algn="ctr">
              <a:lnSpc>
                <a:spcPts val="2000"/>
              </a:lnSpc>
              <a:spcBef>
                <a:spcPct val="0"/>
              </a:spcBef>
            </a:pPr>
            <a:r>
              <a:rPr lang="en-US" sz="1400" b="1" i="1" spc="98" dirty="0">
                <a:solidFill>
                  <a:srgbClr val="290606"/>
                </a:solidFill>
                <a:latin typeface="Telegraf 1"/>
              </a:rPr>
              <a:t>20101423</a:t>
            </a:r>
          </a:p>
          <a:p>
            <a:pPr algn="ctr">
              <a:lnSpc>
                <a:spcPts val="2000"/>
              </a:lnSpc>
              <a:spcBef>
                <a:spcPct val="0"/>
              </a:spcBef>
            </a:pPr>
            <a:r>
              <a:rPr lang="en-US" sz="1400" b="1" i="1" spc="98" dirty="0">
                <a:solidFill>
                  <a:srgbClr val="290606"/>
                </a:solidFill>
                <a:latin typeface="Telegraf 1"/>
              </a:rPr>
              <a:t>Computer Science and Engineering</a:t>
            </a:r>
          </a:p>
          <a:p>
            <a:pPr algn="ctr">
              <a:lnSpc>
                <a:spcPts val="2000"/>
              </a:lnSpc>
              <a:spcBef>
                <a:spcPct val="0"/>
              </a:spcBef>
            </a:pPr>
            <a:r>
              <a:rPr lang="en-US" sz="1400" b="1" i="1" spc="98" dirty="0">
                <a:solidFill>
                  <a:srgbClr val="290606"/>
                </a:solidFill>
                <a:latin typeface="Telegraf 1"/>
              </a:rPr>
              <a:t>BRAC University</a:t>
            </a:r>
          </a:p>
          <a:p>
            <a:pPr algn="ctr">
              <a:lnSpc>
                <a:spcPts val="2000"/>
              </a:lnSpc>
              <a:spcBef>
                <a:spcPct val="0"/>
              </a:spcBef>
            </a:pPr>
            <a:r>
              <a:rPr lang="en-US" sz="1400" b="1" i="1" spc="98" dirty="0">
                <a:solidFill>
                  <a:srgbClr val="290606"/>
                </a:solidFill>
                <a:latin typeface="Telegraf 1"/>
              </a:rPr>
              <a:t>Dhaka, Bangladesh</a:t>
            </a:r>
          </a:p>
          <a:p>
            <a:pPr algn="ctr">
              <a:lnSpc>
                <a:spcPts val="2000"/>
              </a:lnSpc>
              <a:spcBef>
                <a:spcPct val="0"/>
              </a:spcBef>
            </a:pPr>
            <a:r>
              <a:rPr lang="en-US" sz="1400" b="1" i="1" spc="98" dirty="0">
                <a:solidFill>
                  <a:srgbClr val="290606"/>
                </a:solidFill>
                <a:latin typeface="Telegraf 1"/>
              </a:rPr>
              <a:t>Email: mohammad.faiazur.rahman@g.bracu.ac.bd</a:t>
            </a:r>
          </a:p>
        </p:txBody>
      </p:sp>
      <p:sp>
        <p:nvSpPr>
          <p:cNvPr id="11" name="Rectangle 10">
            <a:extLst>
              <a:ext uri="{FF2B5EF4-FFF2-40B4-BE49-F238E27FC236}">
                <a16:creationId xmlns:a16="http://schemas.microsoft.com/office/drawing/2014/main" id="{A1581B58-4A50-4381-8D44-D5ADDE7803D6}"/>
              </a:ext>
            </a:extLst>
          </p:cNvPr>
          <p:cNvSpPr/>
          <p:nvPr/>
        </p:nvSpPr>
        <p:spPr>
          <a:xfrm>
            <a:off x="217831" y="4201960"/>
            <a:ext cx="3873618" cy="1608004"/>
          </a:xfrm>
          <a:prstGeom prst="rect">
            <a:avLst/>
          </a:prstGeom>
        </p:spPr>
        <p:txBody>
          <a:bodyPr wrap="square">
            <a:spAutoFit/>
          </a:bodyPr>
          <a:lstStyle/>
          <a:p>
            <a:pPr algn="ctr">
              <a:lnSpc>
                <a:spcPts val="2000"/>
              </a:lnSpc>
              <a:spcBef>
                <a:spcPct val="0"/>
              </a:spcBef>
            </a:pPr>
            <a:r>
              <a:rPr lang="en-US" sz="1400" b="1" spc="98" dirty="0">
                <a:solidFill>
                  <a:srgbClr val="290606"/>
                </a:solidFill>
                <a:latin typeface="Telegraf 1"/>
              </a:rPr>
              <a:t>Mahmud Abedin</a:t>
            </a:r>
          </a:p>
          <a:p>
            <a:pPr algn="ctr">
              <a:lnSpc>
                <a:spcPts val="2000"/>
              </a:lnSpc>
              <a:spcBef>
                <a:spcPct val="0"/>
              </a:spcBef>
            </a:pPr>
            <a:r>
              <a:rPr lang="en-US" sz="1400" b="1" spc="98" dirty="0">
                <a:solidFill>
                  <a:srgbClr val="290606"/>
                </a:solidFill>
                <a:latin typeface="Telegraf 1"/>
              </a:rPr>
              <a:t>20301366</a:t>
            </a:r>
          </a:p>
          <a:p>
            <a:pPr algn="ctr">
              <a:lnSpc>
                <a:spcPts val="2000"/>
              </a:lnSpc>
              <a:spcBef>
                <a:spcPct val="0"/>
              </a:spcBef>
            </a:pPr>
            <a:r>
              <a:rPr lang="en-US" sz="1400" b="1" spc="98" dirty="0">
                <a:solidFill>
                  <a:srgbClr val="290606"/>
                </a:solidFill>
                <a:latin typeface="Telegraf 1"/>
              </a:rPr>
              <a:t>Computer Science and Engineering</a:t>
            </a:r>
          </a:p>
          <a:p>
            <a:pPr algn="ctr">
              <a:lnSpc>
                <a:spcPts val="2000"/>
              </a:lnSpc>
              <a:spcBef>
                <a:spcPct val="0"/>
              </a:spcBef>
            </a:pPr>
            <a:r>
              <a:rPr lang="en-US" sz="1400" b="1" spc="98" dirty="0">
                <a:solidFill>
                  <a:srgbClr val="290606"/>
                </a:solidFill>
                <a:latin typeface="Telegraf 1"/>
              </a:rPr>
              <a:t>BRAC University</a:t>
            </a:r>
          </a:p>
          <a:p>
            <a:pPr algn="ctr">
              <a:lnSpc>
                <a:spcPts val="2000"/>
              </a:lnSpc>
              <a:spcBef>
                <a:spcPct val="0"/>
              </a:spcBef>
            </a:pPr>
            <a:r>
              <a:rPr lang="en-US" sz="1400" b="1" spc="98" dirty="0">
                <a:solidFill>
                  <a:srgbClr val="290606"/>
                </a:solidFill>
                <a:latin typeface="Telegraf 1"/>
              </a:rPr>
              <a:t>Dhaka, Bangladesh</a:t>
            </a:r>
          </a:p>
          <a:p>
            <a:pPr algn="ctr">
              <a:lnSpc>
                <a:spcPts val="2000"/>
              </a:lnSpc>
              <a:spcBef>
                <a:spcPct val="0"/>
              </a:spcBef>
            </a:pPr>
            <a:r>
              <a:rPr lang="en-US" sz="1400" b="1" spc="98" dirty="0" err="1">
                <a:solidFill>
                  <a:srgbClr val="290606"/>
                </a:solidFill>
                <a:latin typeface="Telegraf 1"/>
              </a:rPr>
              <a:t>Email:mahmud.abedin@g.bracu.ac.bd</a:t>
            </a:r>
            <a:endParaRPr lang="en-US" sz="1400" b="1" spc="98" dirty="0">
              <a:solidFill>
                <a:srgbClr val="290606"/>
              </a:solidFill>
              <a:latin typeface="Telegraf 1"/>
            </a:endParaRPr>
          </a:p>
        </p:txBody>
      </p:sp>
      <p:sp>
        <p:nvSpPr>
          <p:cNvPr id="12" name="Rectangle 11">
            <a:extLst>
              <a:ext uri="{FF2B5EF4-FFF2-40B4-BE49-F238E27FC236}">
                <a16:creationId xmlns:a16="http://schemas.microsoft.com/office/drawing/2014/main" id="{DA9DD654-755C-4B1E-A5F0-DA5BE08D190C}"/>
              </a:ext>
            </a:extLst>
          </p:cNvPr>
          <p:cNvSpPr/>
          <p:nvPr/>
        </p:nvSpPr>
        <p:spPr>
          <a:xfrm>
            <a:off x="7114938" y="1791474"/>
            <a:ext cx="6096000" cy="1608004"/>
          </a:xfrm>
          <a:prstGeom prst="rect">
            <a:avLst/>
          </a:prstGeom>
        </p:spPr>
        <p:txBody>
          <a:bodyPr>
            <a:spAutoFit/>
          </a:bodyPr>
          <a:lstStyle/>
          <a:p>
            <a:pPr algn="ctr">
              <a:lnSpc>
                <a:spcPts val="2000"/>
              </a:lnSpc>
              <a:spcBef>
                <a:spcPct val="0"/>
              </a:spcBef>
            </a:pPr>
            <a:r>
              <a:rPr lang="en-US" sz="1400" b="1" spc="98" dirty="0">
                <a:solidFill>
                  <a:srgbClr val="290606"/>
                </a:solidFill>
                <a:latin typeface="Telegraf 1"/>
              </a:rPr>
              <a:t>Md Tanzim Reza</a:t>
            </a:r>
          </a:p>
          <a:p>
            <a:pPr algn="ctr">
              <a:lnSpc>
                <a:spcPts val="2000"/>
              </a:lnSpc>
              <a:spcBef>
                <a:spcPct val="0"/>
              </a:spcBef>
            </a:pPr>
            <a:r>
              <a:rPr lang="en-US" sz="1400" b="1" spc="98" dirty="0">
                <a:solidFill>
                  <a:srgbClr val="290606"/>
                </a:solidFill>
                <a:latin typeface="Telegraf 1"/>
              </a:rPr>
              <a:t>Supervisor</a:t>
            </a:r>
          </a:p>
          <a:p>
            <a:pPr algn="ctr">
              <a:lnSpc>
                <a:spcPts val="2000"/>
              </a:lnSpc>
              <a:spcBef>
                <a:spcPct val="0"/>
              </a:spcBef>
            </a:pPr>
            <a:r>
              <a:rPr lang="en-US" sz="1400" b="1" spc="98" dirty="0">
                <a:solidFill>
                  <a:srgbClr val="290606"/>
                </a:solidFill>
                <a:latin typeface="Telegraf 1"/>
              </a:rPr>
              <a:t>Computer Science and Engineering</a:t>
            </a:r>
          </a:p>
          <a:p>
            <a:pPr algn="ctr">
              <a:lnSpc>
                <a:spcPts val="2000"/>
              </a:lnSpc>
              <a:spcBef>
                <a:spcPct val="0"/>
              </a:spcBef>
            </a:pPr>
            <a:r>
              <a:rPr lang="en-US" sz="1400" b="1" spc="98" dirty="0">
                <a:solidFill>
                  <a:srgbClr val="290606"/>
                </a:solidFill>
                <a:latin typeface="Telegraf 1"/>
              </a:rPr>
              <a:t>BRAC University</a:t>
            </a:r>
          </a:p>
          <a:p>
            <a:pPr algn="ctr">
              <a:lnSpc>
                <a:spcPts val="2000"/>
              </a:lnSpc>
              <a:spcBef>
                <a:spcPct val="0"/>
              </a:spcBef>
            </a:pPr>
            <a:r>
              <a:rPr lang="en-US" sz="1400" b="1" spc="98" dirty="0">
                <a:solidFill>
                  <a:srgbClr val="290606"/>
                </a:solidFill>
                <a:latin typeface="Telegraf 1"/>
              </a:rPr>
              <a:t>Dhaka, Bangladesh</a:t>
            </a:r>
          </a:p>
          <a:p>
            <a:pPr algn="ctr">
              <a:lnSpc>
                <a:spcPts val="2000"/>
              </a:lnSpc>
              <a:spcBef>
                <a:spcPct val="0"/>
              </a:spcBef>
            </a:pPr>
            <a:r>
              <a:rPr lang="en-US" sz="1400" b="1" spc="98" dirty="0">
                <a:solidFill>
                  <a:srgbClr val="290606"/>
                </a:solidFill>
                <a:latin typeface="Telegraf 1"/>
              </a:rPr>
              <a:t>Email: tanzim.reza@bracu.ac.bd</a:t>
            </a:r>
          </a:p>
        </p:txBody>
      </p:sp>
      <p:sp>
        <p:nvSpPr>
          <p:cNvPr id="13" name="Rectangle 12">
            <a:extLst>
              <a:ext uri="{FF2B5EF4-FFF2-40B4-BE49-F238E27FC236}">
                <a16:creationId xmlns:a16="http://schemas.microsoft.com/office/drawing/2014/main" id="{90C0B3F6-9405-4201-B731-FB8D2DD0E099}"/>
              </a:ext>
            </a:extLst>
          </p:cNvPr>
          <p:cNvSpPr/>
          <p:nvPr/>
        </p:nvSpPr>
        <p:spPr>
          <a:xfrm>
            <a:off x="7114938" y="3935033"/>
            <a:ext cx="6096000" cy="1608004"/>
          </a:xfrm>
          <a:prstGeom prst="rect">
            <a:avLst/>
          </a:prstGeom>
        </p:spPr>
        <p:txBody>
          <a:bodyPr>
            <a:spAutoFit/>
          </a:bodyPr>
          <a:lstStyle/>
          <a:p>
            <a:pPr algn="ctr">
              <a:lnSpc>
                <a:spcPts val="2000"/>
              </a:lnSpc>
              <a:spcBef>
                <a:spcPct val="0"/>
              </a:spcBef>
            </a:pPr>
            <a:r>
              <a:rPr lang="en-US" sz="1400" b="1" spc="98" dirty="0" err="1">
                <a:solidFill>
                  <a:srgbClr val="290606"/>
                </a:solidFill>
                <a:latin typeface="Telegraf 1"/>
              </a:rPr>
              <a:t>Rafeed</a:t>
            </a:r>
            <a:r>
              <a:rPr lang="en-US" sz="1400" b="1" spc="98" dirty="0">
                <a:solidFill>
                  <a:srgbClr val="290606"/>
                </a:solidFill>
                <a:latin typeface="Telegraf 1"/>
              </a:rPr>
              <a:t> Rahman</a:t>
            </a:r>
          </a:p>
          <a:p>
            <a:pPr algn="ctr">
              <a:lnSpc>
                <a:spcPts val="2000"/>
              </a:lnSpc>
              <a:spcBef>
                <a:spcPct val="0"/>
              </a:spcBef>
            </a:pPr>
            <a:r>
              <a:rPr lang="en-US" sz="1400" b="1" spc="98" dirty="0">
                <a:solidFill>
                  <a:srgbClr val="290606"/>
                </a:solidFill>
                <a:latin typeface="Telegraf 1"/>
              </a:rPr>
              <a:t>Co-Supervisor</a:t>
            </a:r>
          </a:p>
          <a:p>
            <a:pPr algn="ctr">
              <a:lnSpc>
                <a:spcPts val="2000"/>
              </a:lnSpc>
              <a:spcBef>
                <a:spcPct val="0"/>
              </a:spcBef>
            </a:pPr>
            <a:r>
              <a:rPr lang="en-US" sz="1400" b="1" spc="98" dirty="0">
                <a:solidFill>
                  <a:srgbClr val="290606"/>
                </a:solidFill>
                <a:latin typeface="Telegraf 1"/>
              </a:rPr>
              <a:t>Computer Science and Engineering</a:t>
            </a:r>
          </a:p>
          <a:p>
            <a:pPr algn="ctr">
              <a:lnSpc>
                <a:spcPts val="2000"/>
              </a:lnSpc>
              <a:spcBef>
                <a:spcPct val="0"/>
              </a:spcBef>
            </a:pPr>
            <a:r>
              <a:rPr lang="en-US" sz="1400" b="1" spc="98" dirty="0">
                <a:solidFill>
                  <a:srgbClr val="290606"/>
                </a:solidFill>
                <a:latin typeface="Telegraf 1"/>
              </a:rPr>
              <a:t>BRAC University</a:t>
            </a:r>
          </a:p>
          <a:p>
            <a:pPr algn="ctr">
              <a:lnSpc>
                <a:spcPts val="2000"/>
              </a:lnSpc>
              <a:spcBef>
                <a:spcPct val="0"/>
              </a:spcBef>
            </a:pPr>
            <a:r>
              <a:rPr lang="en-US" sz="1400" b="1" spc="98" dirty="0">
                <a:solidFill>
                  <a:srgbClr val="290606"/>
                </a:solidFill>
                <a:latin typeface="Telegraf 1"/>
              </a:rPr>
              <a:t>Dhaka, Bangladesh</a:t>
            </a:r>
          </a:p>
          <a:p>
            <a:pPr algn="ctr">
              <a:lnSpc>
                <a:spcPts val="2000"/>
              </a:lnSpc>
              <a:spcBef>
                <a:spcPct val="0"/>
              </a:spcBef>
            </a:pPr>
            <a:r>
              <a:rPr lang="en-US" sz="1400" b="1" spc="98" dirty="0">
                <a:solidFill>
                  <a:srgbClr val="290606"/>
                </a:solidFill>
                <a:latin typeface="Telegraf 1"/>
              </a:rPr>
              <a:t>Email: rahman.rafeed@bracu.ac.bd</a:t>
            </a:r>
          </a:p>
        </p:txBody>
      </p:sp>
    </p:spTree>
    <p:extLst>
      <p:ext uri="{BB962C8B-B14F-4D97-AF65-F5344CB8AC3E}">
        <p14:creationId xmlns:p14="http://schemas.microsoft.com/office/powerpoint/2010/main" val="3522555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45AE932-81A1-416B-8520-99AEFF9B135B}"/>
              </a:ext>
            </a:extLst>
          </p:cNvPr>
          <p:cNvSpPr/>
          <p:nvPr/>
        </p:nvSpPr>
        <p:spPr>
          <a:xfrm>
            <a:off x="478172" y="6233020"/>
            <a:ext cx="1728133" cy="6249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FBD7F22-25BB-455C-B921-618569591CD1}"/>
              </a:ext>
            </a:extLst>
          </p:cNvPr>
          <p:cNvSpPr/>
          <p:nvPr/>
        </p:nvSpPr>
        <p:spPr>
          <a:xfrm>
            <a:off x="478172" y="853227"/>
            <a:ext cx="11401719" cy="5863144"/>
          </a:xfrm>
          <a:prstGeom prst="rect">
            <a:avLst/>
          </a:prstGeom>
        </p:spPr>
        <p:txBody>
          <a:bodyPr wrap="square">
            <a:spAutoFit/>
          </a:bodyPr>
          <a:lstStyle/>
          <a:p>
            <a:pPr marL="269874" lvl="1">
              <a:lnSpc>
                <a:spcPts val="1500"/>
              </a:lnSpc>
            </a:pPr>
            <a:r>
              <a:rPr lang="en-US" sz="1500" spc="122" dirty="0">
                <a:latin typeface="Cheddar" panose="020B0604020202020204" charset="0"/>
              </a:rPr>
              <a:t>Architecture:</a:t>
            </a:r>
          </a:p>
          <a:p>
            <a:pPr marL="269874" lvl="1">
              <a:lnSpc>
                <a:spcPts val="1500"/>
              </a:lnSpc>
            </a:pPr>
            <a:endParaRPr lang="en-US" sz="1500" spc="122" dirty="0">
              <a:latin typeface="Cheddar" panose="020B0604020202020204" charset="0"/>
            </a:endParaRPr>
          </a:p>
          <a:p>
            <a:pPr marL="269874" lvl="1">
              <a:lnSpc>
                <a:spcPts val="1500"/>
              </a:lnSpc>
            </a:pPr>
            <a:r>
              <a:rPr lang="en-US" sz="1500" spc="122" dirty="0">
                <a:latin typeface="Cheddar" panose="020B0604020202020204" charset="0"/>
              </a:rPr>
              <a:t>Input Size: 150 x 150 x 3 (RGB Image)</a:t>
            </a:r>
          </a:p>
          <a:p>
            <a:pPr marL="269874" lvl="1">
              <a:lnSpc>
                <a:spcPts val="1500"/>
              </a:lnSpc>
            </a:pPr>
            <a:r>
              <a:rPr lang="en-US" sz="1500" spc="122" dirty="0">
                <a:latin typeface="Cheddar" panose="020B0604020202020204" charset="0"/>
              </a:rPr>
              <a:t>Base Model: ResNet50 with pre-trained ImageNet weights, excluding top layers</a:t>
            </a:r>
          </a:p>
          <a:p>
            <a:pPr marL="269874" lvl="1">
              <a:lnSpc>
                <a:spcPts val="1500"/>
              </a:lnSpc>
            </a:pPr>
            <a:r>
              <a:rPr lang="en-US" sz="1500" spc="122" dirty="0">
                <a:latin typeface="Cheddar" panose="020B0604020202020204" charset="0"/>
              </a:rPr>
              <a:t>Custom Fully Connected Head:</a:t>
            </a:r>
          </a:p>
          <a:p>
            <a:pPr marL="269874" lvl="1">
              <a:lnSpc>
                <a:spcPts val="1500"/>
              </a:lnSpc>
            </a:pPr>
            <a:r>
              <a:rPr lang="en-US" sz="1500" spc="122" dirty="0">
                <a:latin typeface="Cheddar" panose="020B0604020202020204" charset="0"/>
              </a:rPr>
              <a:t>Flatten Layer</a:t>
            </a:r>
          </a:p>
          <a:p>
            <a:pPr marL="269874" lvl="1">
              <a:lnSpc>
                <a:spcPts val="1500"/>
              </a:lnSpc>
            </a:pPr>
            <a:r>
              <a:rPr lang="en-US" sz="1500" spc="122" dirty="0">
                <a:latin typeface="Cheddar" panose="020B0604020202020204" charset="0"/>
              </a:rPr>
              <a:t>Dense Layer with 1024 units and </a:t>
            </a:r>
            <a:r>
              <a:rPr lang="en-US" sz="1500" spc="122" dirty="0" err="1">
                <a:latin typeface="Cheddar" panose="020B0604020202020204" charset="0"/>
              </a:rPr>
              <a:t>ReLU</a:t>
            </a:r>
            <a:r>
              <a:rPr lang="en-US" sz="1500" spc="122" dirty="0">
                <a:latin typeface="Cheddar" panose="020B0604020202020204" charset="0"/>
              </a:rPr>
              <a:t> activation, followed by Dropout (0.5)</a:t>
            </a:r>
          </a:p>
          <a:p>
            <a:pPr marL="269874" lvl="1">
              <a:lnSpc>
                <a:spcPts val="1500"/>
              </a:lnSpc>
            </a:pPr>
            <a:r>
              <a:rPr lang="en-US" sz="1500" spc="122" dirty="0">
                <a:latin typeface="Cheddar" panose="020B0604020202020204" charset="0"/>
              </a:rPr>
              <a:t>Dense Layer with 512 units and </a:t>
            </a:r>
            <a:r>
              <a:rPr lang="en-US" sz="1500" spc="122" dirty="0" err="1">
                <a:latin typeface="Cheddar" panose="020B0604020202020204" charset="0"/>
              </a:rPr>
              <a:t>ReLU</a:t>
            </a:r>
            <a:r>
              <a:rPr lang="en-US" sz="1500" spc="122" dirty="0">
                <a:latin typeface="Cheddar" panose="020B0604020202020204" charset="0"/>
              </a:rPr>
              <a:t> activation, followed by Dropout (0.5)</a:t>
            </a:r>
          </a:p>
          <a:p>
            <a:pPr marL="269874" lvl="1">
              <a:lnSpc>
                <a:spcPts val="1500"/>
              </a:lnSpc>
            </a:pPr>
            <a:r>
              <a:rPr lang="en-US" sz="1500" spc="122" dirty="0">
                <a:latin typeface="Cheddar" panose="020B0604020202020204" charset="0"/>
              </a:rPr>
              <a:t>Dense Layer with 256 units and </a:t>
            </a:r>
            <a:r>
              <a:rPr lang="en-US" sz="1500" spc="122" dirty="0" err="1">
                <a:latin typeface="Cheddar" panose="020B0604020202020204" charset="0"/>
              </a:rPr>
              <a:t>ReLU</a:t>
            </a:r>
            <a:r>
              <a:rPr lang="en-US" sz="1500" spc="122" dirty="0">
                <a:latin typeface="Cheddar" panose="020B0604020202020204" charset="0"/>
              </a:rPr>
              <a:t> activation, followed by Dropout (0.5)</a:t>
            </a:r>
          </a:p>
          <a:p>
            <a:pPr marL="269874" lvl="1">
              <a:lnSpc>
                <a:spcPts val="1500"/>
              </a:lnSpc>
            </a:pPr>
            <a:r>
              <a:rPr lang="en-US" sz="1500" spc="122" dirty="0">
                <a:latin typeface="Cheddar" panose="020B0604020202020204" charset="0"/>
              </a:rPr>
              <a:t>Output Layer: Dense Layer with 1 unit and Sigmoid activation</a:t>
            </a:r>
          </a:p>
          <a:p>
            <a:pPr marL="269874" lvl="1">
              <a:lnSpc>
                <a:spcPts val="1500"/>
              </a:lnSpc>
            </a:pPr>
            <a:r>
              <a:rPr lang="en-US" sz="1500" spc="122" dirty="0">
                <a:latin typeface="Cheddar" panose="020B0604020202020204" charset="0"/>
              </a:rPr>
              <a:t>Parameters:</a:t>
            </a:r>
          </a:p>
          <a:p>
            <a:pPr marL="269874" lvl="1">
              <a:lnSpc>
                <a:spcPts val="1500"/>
              </a:lnSpc>
            </a:pPr>
            <a:endParaRPr lang="en-US" sz="1500" spc="122" dirty="0">
              <a:latin typeface="Cheddar" panose="020B0604020202020204" charset="0"/>
            </a:endParaRPr>
          </a:p>
          <a:p>
            <a:pPr marL="269874" lvl="1">
              <a:lnSpc>
                <a:spcPts val="1500"/>
              </a:lnSpc>
            </a:pPr>
            <a:r>
              <a:rPr lang="en-US" sz="1500" spc="122" dirty="0">
                <a:latin typeface="Cheddar" panose="020B0604020202020204" charset="0"/>
              </a:rPr>
              <a:t>Data Augmentation:</a:t>
            </a:r>
          </a:p>
          <a:p>
            <a:pPr marL="269874" lvl="1">
              <a:lnSpc>
                <a:spcPts val="1500"/>
              </a:lnSpc>
            </a:pPr>
            <a:r>
              <a:rPr lang="en-US" sz="1500" spc="122" dirty="0">
                <a:latin typeface="Cheddar" panose="020B0604020202020204" charset="0"/>
              </a:rPr>
              <a:t>Rotation Range: 90 degrees</a:t>
            </a:r>
          </a:p>
          <a:p>
            <a:pPr marL="269874" lvl="1">
              <a:lnSpc>
                <a:spcPts val="1500"/>
              </a:lnSpc>
            </a:pPr>
            <a:r>
              <a:rPr lang="en-US" sz="1500" spc="122" dirty="0">
                <a:latin typeface="Cheddar" panose="020B0604020202020204" charset="0"/>
              </a:rPr>
              <a:t>Horizontal and Vertical Flipping</a:t>
            </a:r>
          </a:p>
          <a:p>
            <a:pPr marL="269874" lvl="1">
              <a:lnSpc>
                <a:spcPts val="1500"/>
              </a:lnSpc>
            </a:pPr>
            <a:r>
              <a:rPr lang="en-US" sz="1500" spc="122" dirty="0">
                <a:latin typeface="Cheddar" panose="020B0604020202020204" charset="0"/>
              </a:rPr>
              <a:t>Width and Height Shifting: 0.2</a:t>
            </a:r>
          </a:p>
          <a:p>
            <a:pPr marL="269874" lvl="1">
              <a:lnSpc>
                <a:spcPts val="1500"/>
              </a:lnSpc>
            </a:pPr>
            <a:r>
              <a:rPr lang="en-US" sz="1500" spc="122" dirty="0">
                <a:latin typeface="Cheddar" panose="020B0604020202020204" charset="0"/>
              </a:rPr>
              <a:t>Zoom Range: 0.1</a:t>
            </a:r>
          </a:p>
          <a:p>
            <a:pPr marL="269874" lvl="1">
              <a:lnSpc>
                <a:spcPts val="1500"/>
              </a:lnSpc>
            </a:pPr>
            <a:r>
              <a:rPr lang="en-US" sz="1500" spc="122" dirty="0">
                <a:latin typeface="Cheddar" panose="020B0604020202020204" charset="0"/>
              </a:rPr>
              <a:t>Differentially Private Optimization:</a:t>
            </a:r>
          </a:p>
          <a:p>
            <a:pPr marL="269874" lvl="1">
              <a:lnSpc>
                <a:spcPts val="1500"/>
              </a:lnSpc>
            </a:pPr>
            <a:r>
              <a:rPr lang="en-US" sz="1500" spc="122" dirty="0">
                <a:latin typeface="Cheddar" panose="020B0604020202020204" charset="0"/>
              </a:rPr>
              <a:t>L2 Norm Clip: 1.5</a:t>
            </a:r>
          </a:p>
          <a:p>
            <a:pPr marL="269874" lvl="1">
              <a:lnSpc>
                <a:spcPts val="1500"/>
              </a:lnSpc>
            </a:pPr>
            <a:r>
              <a:rPr lang="en-US" sz="1500" spc="122" dirty="0">
                <a:latin typeface="Cheddar" panose="020B0604020202020204" charset="0"/>
              </a:rPr>
              <a:t>Noise Multiplier: 0.1</a:t>
            </a:r>
          </a:p>
          <a:p>
            <a:pPr marL="269874" lvl="1">
              <a:lnSpc>
                <a:spcPts val="1500"/>
              </a:lnSpc>
            </a:pPr>
            <a:r>
              <a:rPr lang="en-US" sz="1500" spc="122" dirty="0">
                <a:latin typeface="Cheddar" panose="020B0604020202020204" charset="0"/>
              </a:rPr>
              <a:t>Number of </a:t>
            </a:r>
            <a:r>
              <a:rPr lang="en-US" sz="1500" spc="122" dirty="0" err="1">
                <a:latin typeface="Cheddar" panose="020B0604020202020204" charset="0"/>
              </a:rPr>
              <a:t>Microbatches</a:t>
            </a:r>
            <a:r>
              <a:rPr lang="en-US" sz="1500" spc="122" dirty="0">
                <a:latin typeface="Cheddar" panose="020B0604020202020204" charset="0"/>
              </a:rPr>
              <a:t>: 8</a:t>
            </a:r>
          </a:p>
          <a:p>
            <a:pPr marL="269874" lvl="1">
              <a:lnSpc>
                <a:spcPts val="1500"/>
              </a:lnSpc>
            </a:pPr>
            <a:r>
              <a:rPr lang="en-US" sz="1500" spc="122" dirty="0">
                <a:latin typeface="Cheddar" panose="020B0604020202020204" charset="0"/>
              </a:rPr>
              <a:t>Learning Rate: 0.01</a:t>
            </a:r>
          </a:p>
          <a:p>
            <a:pPr marL="269874" lvl="1">
              <a:lnSpc>
                <a:spcPts val="1500"/>
              </a:lnSpc>
            </a:pPr>
            <a:r>
              <a:rPr lang="en-US" sz="1500" spc="122" dirty="0">
                <a:latin typeface="Cheddar" panose="020B0604020202020204" charset="0"/>
              </a:rPr>
              <a:t>Optimizer: Differentially private SGD (</a:t>
            </a:r>
            <a:r>
              <a:rPr lang="en-US" sz="1500" spc="122" dirty="0" err="1">
                <a:latin typeface="Cheddar" panose="020B0604020202020204" charset="0"/>
              </a:rPr>
              <a:t>DPKerasSGDOptimizer</a:t>
            </a:r>
            <a:r>
              <a:rPr lang="en-US" sz="1500" spc="122" dirty="0">
                <a:latin typeface="Cheddar" panose="020B0604020202020204" charset="0"/>
              </a:rPr>
              <a:t>)</a:t>
            </a:r>
          </a:p>
          <a:p>
            <a:pPr marL="269874" lvl="1">
              <a:lnSpc>
                <a:spcPts val="1500"/>
              </a:lnSpc>
            </a:pPr>
            <a:r>
              <a:rPr lang="en-US" sz="1500" spc="122" dirty="0">
                <a:latin typeface="Cheddar" panose="020B0604020202020204" charset="0"/>
              </a:rPr>
              <a:t>Loss Function: Binary Cross-Entropy</a:t>
            </a:r>
          </a:p>
          <a:p>
            <a:pPr marL="269874" lvl="1">
              <a:lnSpc>
                <a:spcPts val="1500"/>
              </a:lnSpc>
            </a:pPr>
            <a:r>
              <a:rPr lang="en-US" sz="1500" spc="122" dirty="0">
                <a:latin typeface="Cheddar" panose="020B0604020202020204" charset="0"/>
              </a:rPr>
              <a:t>Batch Size: 32</a:t>
            </a:r>
          </a:p>
          <a:p>
            <a:pPr marL="269874" lvl="1">
              <a:lnSpc>
                <a:spcPts val="1500"/>
              </a:lnSpc>
            </a:pPr>
            <a:r>
              <a:rPr lang="en-US" sz="1500" spc="122" dirty="0">
                <a:latin typeface="Cheddar" panose="020B0604020202020204" charset="0"/>
              </a:rPr>
              <a:t>Number of Epochs: 12</a:t>
            </a:r>
          </a:p>
          <a:p>
            <a:pPr marL="269874" lvl="1">
              <a:lnSpc>
                <a:spcPts val="1500"/>
              </a:lnSpc>
            </a:pPr>
            <a:r>
              <a:rPr lang="en-US" sz="1500" spc="122" dirty="0">
                <a:latin typeface="Cheddar" panose="020B0604020202020204" charset="0"/>
              </a:rPr>
              <a:t>Dropout Rate: 0.5</a:t>
            </a:r>
          </a:p>
          <a:p>
            <a:pPr marL="269874" lvl="1">
              <a:lnSpc>
                <a:spcPts val="1500"/>
              </a:lnSpc>
            </a:pPr>
            <a:r>
              <a:rPr lang="en-US" sz="1500" spc="122" dirty="0">
                <a:latin typeface="Cheddar" panose="020B0604020202020204" charset="0"/>
              </a:rPr>
              <a:t>Final Layer Activation: Sigmoid (for binary classification)</a:t>
            </a:r>
          </a:p>
          <a:p>
            <a:pPr marL="269874" lvl="1">
              <a:lnSpc>
                <a:spcPts val="1500"/>
              </a:lnSpc>
            </a:pPr>
            <a:r>
              <a:rPr lang="en-US" sz="1500" spc="122" dirty="0">
                <a:latin typeface="Cheddar" panose="020B0604020202020204" charset="0"/>
              </a:rPr>
              <a:t>Metrics: Accuracy</a:t>
            </a:r>
          </a:p>
          <a:p>
            <a:pPr marL="269874" lvl="1">
              <a:lnSpc>
                <a:spcPts val="1500"/>
              </a:lnSpc>
            </a:pPr>
            <a:endParaRPr lang="en-US" sz="1500" spc="122" dirty="0">
              <a:latin typeface="Cheddar" panose="020B0604020202020204" charset="0"/>
            </a:endParaRPr>
          </a:p>
        </p:txBody>
      </p:sp>
      <p:sp>
        <p:nvSpPr>
          <p:cNvPr id="5" name="Rectangle 4">
            <a:extLst>
              <a:ext uri="{FF2B5EF4-FFF2-40B4-BE49-F238E27FC236}">
                <a16:creationId xmlns:a16="http://schemas.microsoft.com/office/drawing/2014/main" id="{6236A362-A4F8-4F08-BC96-0C8E7FA8FA5A}"/>
              </a:ext>
            </a:extLst>
          </p:cNvPr>
          <p:cNvSpPr/>
          <p:nvPr/>
        </p:nvSpPr>
        <p:spPr>
          <a:xfrm>
            <a:off x="478172" y="317759"/>
            <a:ext cx="5258171" cy="535468"/>
          </a:xfrm>
          <a:prstGeom prst="rect">
            <a:avLst/>
          </a:prstGeom>
        </p:spPr>
        <p:txBody>
          <a:bodyPr wrap="none">
            <a:spAutoFit/>
          </a:bodyPr>
          <a:lstStyle/>
          <a:p>
            <a:pPr algn="ctr">
              <a:lnSpc>
                <a:spcPts val="3999"/>
              </a:lnSpc>
              <a:spcBef>
                <a:spcPct val="0"/>
              </a:spcBef>
            </a:pPr>
            <a:r>
              <a:rPr lang="en-US" sz="2000" b="1" spc="195" dirty="0">
                <a:latin typeface="Cheddar" panose="020B0604020202020204" charset="0"/>
              </a:rPr>
              <a:t>Resnet50 with Differential Privacy:</a:t>
            </a:r>
          </a:p>
        </p:txBody>
      </p:sp>
      <p:sp>
        <p:nvSpPr>
          <p:cNvPr id="2" name="Rectangle 1">
            <a:extLst>
              <a:ext uri="{FF2B5EF4-FFF2-40B4-BE49-F238E27FC236}">
                <a16:creationId xmlns:a16="http://schemas.microsoft.com/office/drawing/2014/main" id="{15EE728A-2C9E-49D3-AD7C-B08F42D1F557}"/>
              </a:ext>
            </a:extLst>
          </p:cNvPr>
          <p:cNvSpPr/>
          <p:nvPr/>
        </p:nvSpPr>
        <p:spPr>
          <a:xfrm>
            <a:off x="7018058" y="2739918"/>
            <a:ext cx="5173942" cy="2847150"/>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10" name="Freeform 3">
            <a:extLst>
              <a:ext uri="{FF2B5EF4-FFF2-40B4-BE49-F238E27FC236}">
                <a16:creationId xmlns:a16="http://schemas.microsoft.com/office/drawing/2014/main" id="{2A378080-17B1-4B76-96FE-8E257012544C}"/>
              </a:ext>
            </a:extLst>
          </p:cNvPr>
          <p:cNvSpPr/>
          <p:nvPr/>
        </p:nvSpPr>
        <p:spPr>
          <a:xfrm>
            <a:off x="7096085" y="2853709"/>
            <a:ext cx="5017888" cy="2632082"/>
          </a:xfrm>
          <a:custGeom>
            <a:avLst/>
            <a:gdLst/>
            <a:ahLst/>
            <a:cxnLst/>
            <a:rect l="l" t="t" r="r" b="b"/>
            <a:pathLst>
              <a:path w="5842969" h="3064870">
                <a:moveTo>
                  <a:pt x="0" y="0"/>
                </a:moveTo>
                <a:lnTo>
                  <a:pt x="5842969" y="0"/>
                </a:lnTo>
                <a:lnTo>
                  <a:pt x="5842969" y="3064870"/>
                </a:lnTo>
                <a:lnTo>
                  <a:pt x="0" y="3064870"/>
                </a:lnTo>
                <a:lnTo>
                  <a:pt x="0" y="0"/>
                </a:lnTo>
                <a:close/>
              </a:path>
            </a:pathLst>
          </a:custGeom>
          <a:blipFill>
            <a:blip r:embed="rId3"/>
            <a:stretch>
              <a:fillRect/>
            </a:stretch>
          </a:blipFill>
        </p:spPr>
      </p:sp>
    </p:spTree>
    <p:extLst>
      <p:ext uri="{BB962C8B-B14F-4D97-AF65-F5344CB8AC3E}">
        <p14:creationId xmlns:p14="http://schemas.microsoft.com/office/powerpoint/2010/main" val="586548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45AE932-81A1-416B-8520-99AEFF9B135B}"/>
              </a:ext>
            </a:extLst>
          </p:cNvPr>
          <p:cNvSpPr/>
          <p:nvPr/>
        </p:nvSpPr>
        <p:spPr>
          <a:xfrm>
            <a:off x="981512" y="6233020"/>
            <a:ext cx="1224793" cy="6249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FBD7F22-25BB-455C-B921-618569591CD1}"/>
              </a:ext>
            </a:extLst>
          </p:cNvPr>
          <p:cNvSpPr/>
          <p:nvPr/>
        </p:nvSpPr>
        <p:spPr>
          <a:xfrm>
            <a:off x="1065402" y="1525503"/>
            <a:ext cx="11401719" cy="4432175"/>
          </a:xfrm>
          <a:prstGeom prst="rect">
            <a:avLst/>
          </a:prstGeom>
        </p:spPr>
        <p:txBody>
          <a:bodyPr wrap="square">
            <a:spAutoFit/>
          </a:bodyPr>
          <a:lstStyle/>
          <a:p>
            <a:pPr marL="269874" lvl="1">
              <a:lnSpc>
                <a:spcPts val="2000"/>
              </a:lnSpc>
            </a:pPr>
            <a:r>
              <a:rPr lang="en-US" sz="1500" spc="122" dirty="0">
                <a:latin typeface="Cheddar" panose="020B0604020202020204" charset="0"/>
              </a:rPr>
              <a:t>Architecture:</a:t>
            </a:r>
          </a:p>
          <a:p>
            <a:pPr marL="269874" lvl="1">
              <a:lnSpc>
                <a:spcPts val="2000"/>
              </a:lnSpc>
            </a:pPr>
            <a:r>
              <a:rPr lang="en-US" sz="1500" spc="122" dirty="0">
                <a:latin typeface="Cheddar" panose="020B0604020202020204" charset="0"/>
              </a:rPr>
              <a:t>Input Size: 224 x 224 x 3 (RGB Image)</a:t>
            </a:r>
          </a:p>
          <a:p>
            <a:pPr marL="269874" lvl="1">
              <a:lnSpc>
                <a:spcPts val="2000"/>
              </a:lnSpc>
            </a:pPr>
            <a:r>
              <a:rPr lang="en-US" sz="1500" spc="122" dirty="0">
                <a:latin typeface="Cheddar" panose="020B0604020202020204" charset="0"/>
              </a:rPr>
              <a:t>Base Model: VGG16 with pre-trained ImageNet weights, excluding top layers</a:t>
            </a:r>
          </a:p>
          <a:p>
            <a:pPr marL="269874" lvl="1">
              <a:lnSpc>
                <a:spcPts val="2000"/>
              </a:lnSpc>
            </a:pPr>
            <a:r>
              <a:rPr lang="en-US" sz="1500" spc="122" dirty="0">
                <a:latin typeface="Cheddar" panose="020B0604020202020204" charset="0"/>
              </a:rPr>
              <a:t>Custom Fully Connected Head:</a:t>
            </a:r>
          </a:p>
          <a:p>
            <a:pPr marL="269874" lvl="1">
              <a:lnSpc>
                <a:spcPts val="2000"/>
              </a:lnSpc>
            </a:pPr>
            <a:r>
              <a:rPr lang="en-US" sz="1500" spc="122" dirty="0">
                <a:latin typeface="Cheddar" panose="020B0604020202020204" charset="0"/>
              </a:rPr>
              <a:t>Flatten Layer</a:t>
            </a:r>
          </a:p>
          <a:p>
            <a:pPr marL="269874" lvl="1">
              <a:lnSpc>
                <a:spcPts val="2000"/>
              </a:lnSpc>
            </a:pPr>
            <a:r>
              <a:rPr lang="en-US" sz="1500" spc="122" dirty="0">
                <a:latin typeface="Cheddar" panose="020B0604020202020204" charset="0"/>
              </a:rPr>
              <a:t>Dense Layer with 1024 units and </a:t>
            </a:r>
            <a:r>
              <a:rPr lang="en-US" sz="1500" spc="122" dirty="0" err="1">
                <a:latin typeface="Cheddar" panose="020B0604020202020204" charset="0"/>
              </a:rPr>
              <a:t>ReLU</a:t>
            </a:r>
            <a:r>
              <a:rPr lang="en-US" sz="1500" spc="122" dirty="0">
                <a:latin typeface="Cheddar" panose="020B0604020202020204" charset="0"/>
              </a:rPr>
              <a:t> activation</a:t>
            </a:r>
          </a:p>
          <a:p>
            <a:pPr marL="269874" lvl="1">
              <a:lnSpc>
                <a:spcPts val="2000"/>
              </a:lnSpc>
            </a:pPr>
            <a:r>
              <a:rPr lang="en-US" sz="1500" spc="122" dirty="0">
                <a:latin typeface="Cheddar" panose="020B0604020202020204" charset="0"/>
              </a:rPr>
              <a:t>Output Layer: Dense Layer with the number of units equal to the number of classes in the dataset and Sigmoid activation</a:t>
            </a:r>
          </a:p>
          <a:p>
            <a:pPr marL="269874" lvl="1">
              <a:lnSpc>
                <a:spcPts val="2000"/>
              </a:lnSpc>
            </a:pPr>
            <a:r>
              <a:rPr lang="en-US" sz="1500" spc="122" dirty="0">
                <a:latin typeface="Cheddar" panose="020B0604020202020204" charset="0"/>
              </a:rPr>
              <a:t>Parameters:</a:t>
            </a:r>
          </a:p>
          <a:p>
            <a:pPr marL="269874" lvl="1">
              <a:lnSpc>
                <a:spcPts val="2000"/>
              </a:lnSpc>
            </a:pPr>
            <a:r>
              <a:rPr lang="en-US" sz="1500" spc="122" dirty="0">
                <a:latin typeface="Cheddar" panose="020B0604020202020204" charset="0"/>
              </a:rPr>
              <a:t>Data Augmentation:</a:t>
            </a:r>
          </a:p>
          <a:p>
            <a:pPr marL="269874" lvl="1">
              <a:lnSpc>
                <a:spcPts val="2000"/>
              </a:lnSpc>
            </a:pPr>
            <a:r>
              <a:rPr lang="en-US" sz="1500" spc="122" dirty="0">
                <a:latin typeface="Cheddar" panose="020B0604020202020204" charset="0"/>
              </a:rPr>
              <a:t>None specified</a:t>
            </a:r>
          </a:p>
          <a:p>
            <a:pPr marL="269874" lvl="1">
              <a:lnSpc>
                <a:spcPts val="2000"/>
              </a:lnSpc>
            </a:pPr>
            <a:r>
              <a:rPr lang="en-US" sz="1500" spc="122" dirty="0">
                <a:latin typeface="Cheddar" panose="020B0604020202020204" charset="0"/>
              </a:rPr>
              <a:t>Optimizer: Adam</a:t>
            </a:r>
          </a:p>
          <a:p>
            <a:pPr marL="269874" lvl="1">
              <a:lnSpc>
                <a:spcPts val="2000"/>
              </a:lnSpc>
            </a:pPr>
            <a:r>
              <a:rPr lang="en-US" sz="1500" spc="122" dirty="0">
                <a:latin typeface="Cheddar" panose="020B0604020202020204" charset="0"/>
              </a:rPr>
              <a:t>Loss Function: Categorical Cross-Entropy</a:t>
            </a:r>
          </a:p>
          <a:p>
            <a:pPr marL="269874" lvl="1">
              <a:lnSpc>
                <a:spcPts val="2000"/>
              </a:lnSpc>
            </a:pPr>
            <a:r>
              <a:rPr lang="en-US" sz="1500" spc="122" dirty="0">
                <a:latin typeface="Cheddar" panose="020B0604020202020204" charset="0"/>
              </a:rPr>
              <a:t>Batch Size: 32</a:t>
            </a:r>
          </a:p>
          <a:p>
            <a:pPr marL="269874" lvl="1">
              <a:lnSpc>
                <a:spcPts val="2000"/>
              </a:lnSpc>
            </a:pPr>
            <a:r>
              <a:rPr lang="en-US" sz="1500" spc="122" dirty="0">
                <a:latin typeface="Cheddar" panose="020B0604020202020204" charset="0"/>
              </a:rPr>
              <a:t>Number of Epochs: 12</a:t>
            </a:r>
          </a:p>
          <a:p>
            <a:pPr marL="269874" lvl="1">
              <a:lnSpc>
                <a:spcPts val="2000"/>
              </a:lnSpc>
            </a:pPr>
            <a:r>
              <a:rPr lang="en-US" sz="1500" spc="122" dirty="0">
                <a:latin typeface="Cheddar" panose="020B0604020202020204" charset="0"/>
              </a:rPr>
              <a:t>Metrics: Accuracy</a:t>
            </a:r>
          </a:p>
          <a:p>
            <a:pPr marL="269874" lvl="1">
              <a:lnSpc>
                <a:spcPts val="2000"/>
              </a:lnSpc>
            </a:pPr>
            <a:endParaRPr lang="en-US" sz="1500" spc="122" dirty="0">
              <a:latin typeface="Cheddar" panose="020B0604020202020204" charset="0"/>
            </a:endParaRPr>
          </a:p>
        </p:txBody>
      </p:sp>
      <p:sp>
        <p:nvSpPr>
          <p:cNvPr id="5" name="Rectangle 4">
            <a:extLst>
              <a:ext uri="{FF2B5EF4-FFF2-40B4-BE49-F238E27FC236}">
                <a16:creationId xmlns:a16="http://schemas.microsoft.com/office/drawing/2014/main" id="{6236A362-A4F8-4F08-BC96-0C8E7FA8FA5A}"/>
              </a:ext>
            </a:extLst>
          </p:cNvPr>
          <p:cNvSpPr/>
          <p:nvPr/>
        </p:nvSpPr>
        <p:spPr>
          <a:xfrm>
            <a:off x="1344609" y="720508"/>
            <a:ext cx="1364721" cy="541302"/>
          </a:xfrm>
          <a:prstGeom prst="rect">
            <a:avLst/>
          </a:prstGeom>
        </p:spPr>
        <p:txBody>
          <a:bodyPr wrap="square">
            <a:spAutoFit/>
          </a:bodyPr>
          <a:lstStyle/>
          <a:p>
            <a:pPr algn="ctr">
              <a:lnSpc>
                <a:spcPts val="3999"/>
              </a:lnSpc>
              <a:spcBef>
                <a:spcPct val="0"/>
              </a:spcBef>
            </a:pPr>
            <a:r>
              <a:rPr lang="en-US" sz="2200" b="1" spc="195" dirty="0">
                <a:latin typeface="Cheddar" panose="020B0604020202020204" charset="0"/>
              </a:rPr>
              <a:t>VGG 16</a:t>
            </a:r>
          </a:p>
        </p:txBody>
      </p:sp>
      <p:sp>
        <p:nvSpPr>
          <p:cNvPr id="2" name="Rectangle 1">
            <a:extLst>
              <a:ext uri="{FF2B5EF4-FFF2-40B4-BE49-F238E27FC236}">
                <a16:creationId xmlns:a16="http://schemas.microsoft.com/office/drawing/2014/main" id="{15EE728A-2C9E-49D3-AD7C-B08F42D1F557}"/>
              </a:ext>
            </a:extLst>
          </p:cNvPr>
          <p:cNvSpPr/>
          <p:nvPr/>
        </p:nvSpPr>
        <p:spPr>
          <a:xfrm>
            <a:off x="5876793" y="3429000"/>
            <a:ext cx="5898290" cy="3166124"/>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7" name="Freeform 3">
            <a:extLst>
              <a:ext uri="{FF2B5EF4-FFF2-40B4-BE49-F238E27FC236}">
                <a16:creationId xmlns:a16="http://schemas.microsoft.com/office/drawing/2014/main" id="{E881F864-4A6E-4855-AED5-81211301F3D9}"/>
              </a:ext>
            </a:extLst>
          </p:cNvPr>
          <p:cNvSpPr/>
          <p:nvPr/>
        </p:nvSpPr>
        <p:spPr>
          <a:xfrm>
            <a:off x="6004495" y="3532102"/>
            <a:ext cx="5642886" cy="2959920"/>
          </a:xfrm>
          <a:custGeom>
            <a:avLst/>
            <a:gdLst/>
            <a:ahLst/>
            <a:cxnLst/>
            <a:rect l="l" t="t" r="r" b="b"/>
            <a:pathLst>
              <a:path w="6563289" h="3442707">
                <a:moveTo>
                  <a:pt x="0" y="0"/>
                </a:moveTo>
                <a:lnTo>
                  <a:pt x="6563289" y="0"/>
                </a:lnTo>
                <a:lnTo>
                  <a:pt x="6563289" y="3442707"/>
                </a:lnTo>
                <a:lnTo>
                  <a:pt x="0" y="3442707"/>
                </a:lnTo>
                <a:lnTo>
                  <a:pt x="0" y="0"/>
                </a:lnTo>
                <a:close/>
              </a:path>
            </a:pathLst>
          </a:custGeom>
          <a:blipFill>
            <a:blip r:embed="rId3"/>
            <a:stretch>
              <a:fillRect/>
            </a:stretch>
          </a:blipFill>
        </p:spPr>
      </p:sp>
    </p:spTree>
    <p:extLst>
      <p:ext uri="{BB962C8B-B14F-4D97-AF65-F5344CB8AC3E}">
        <p14:creationId xmlns:p14="http://schemas.microsoft.com/office/powerpoint/2010/main" val="1700170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45AE932-81A1-416B-8520-99AEFF9B135B}"/>
              </a:ext>
            </a:extLst>
          </p:cNvPr>
          <p:cNvSpPr/>
          <p:nvPr/>
        </p:nvSpPr>
        <p:spPr>
          <a:xfrm>
            <a:off x="478172" y="6233020"/>
            <a:ext cx="1728133" cy="6249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FBD7F22-25BB-455C-B921-618569591CD1}"/>
              </a:ext>
            </a:extLst>
          </p:cNvPr>
          <p:cNvSpPr/>
          <p:nvPr/>
        </p:nvSpPr>
        <p:spPr>
          <a:xfrm>
            <a:off x="570451" y="866616"/>
            <a:ext cx="11401719" cy="5991384"/>
          </a:xfrm>
          <a:prstGeom prst="rect">
            <a:avLst/>
          </a:prstGeom>
        </p:spPr>
        <p:txBody>
          <a:bodyPr wrap="square">
            <a:spAutoFit/>
          </a:bodyPr>
          <a:lstStyle/>
          <a:p>
            <a:pPr marL="269874" lvl="1">
              <a:lnSpc>
                <a:spcPts val="2000"/>
              </a:lnSpc>
            </a:pPr>
            <a:r>
              <a:rPr lang="en-US" spc="122" dirty="0">
                <a:latin typeface="Cheddar" panose="020B0604020202020204" charset="0"/>
              </a:rPr>
              <a:t>Architecture:</a:t>
            </a:r>
          </a:p>
          <a:p>
            <a:pPr marL="269874" lvl="1">
              <a:lnSpc>
                <a:spcPts val="2000"/>
              </a:lnSpc>
            </a:pPr>
            <a:r>
              <a:rPr lang="en-US" spc="122" dirty="0">
                <a:latin typeface="Cheddar" panose="020B0604020202020204" charset="0"/>
              </a:rPr>
              <a:t>Input Size: 224 x 224 x 3 (RGB Image)</a:t>
            </a:r>
          </a:p>
          <a:p>
            <a:pPr marL="269874" lvl="1">
              <a:lnSpc>
                <a:spcPts val="2000"/>
              </a:lnSpc>
            </a:pPr>
            <a:r>
              <a:rPr lang="en-US" spc="122" dirty="0">
                <a:latin typeface="Cheddar" panose="020B0604020202020204" charset="0"/>
              </a:rPr>
              <a:t>Base Model: VGG16 with pre-trained ImageNet weights, excluding top layers</a:t>
            </a:r>
          </a:p>
          <a:p>
            <a:pPr marL="269874" lvl="1">
              <a:lnSpc>
                <a:spcPts val="2000"/>
              </a:lnSpc>
            </a:pPr>
            <a:r>
              <a:rPr lang="en-US" spc="122" dirty="0">
                <a:latin typeface="Cheddar" panose="020B0604020202020204" charset="0"/>
              </a:rPr>
              <a:t>Custom Fully Connected Head:</a:t>
            </a:r>
          </a:p>
          <a:p>
            <a:pPr marL="269874" lvl="1">
              <a:lnSpc>
                <a:spcPts val="2000"/>
              </a:lnSpc>
            </a:pPr>
            <a:r>
              <a:rPr lang="en-US" spc="122" dirty="0">
                <a:latin typeface="Cheddar" panose="020B0604020202020204" charset="0"/>
              </a:rPr>
              <a:t>Flatten Layer</a:t>
            </a:r>
          </a:p>
          <a:p>
            <a:pPr marL="269874" lvl="1">
              <a:lnSpc>
                <a:spcPts val="2000"/>
              </a:lnSpc>
            </a:pPr>
            <a:r>
              <a:rPr lang="en-US" spc="122" dirty="0">
                <a:latin typeface="Cheddar" panose="020B0604020202020204" charset="0"/>
              </a:rPr>
              <a:t>Dense Layer with 1024 units and </a:t>
            </a:r>
            <a:r>
              <a:rPr lang="en-US" spc="122" dirty="0" err="1">
                <a:latin typeface="Cheddar" panose="020B0604020202020204" charset="0"/>
              </a:rPr>
              <a:t>ReLU</a:t>
            </a:r>
            <a:r>
              <a:rPr lang="en-US" spc="122" dirty="0">
                <a:latin typeface="Cheddar" panose="020B0604020202020204" charset="0"/>
              </a:rPr>
              <a:t> activation</a:t>
            </a:r>
          </a:p>
          <a:p>
            <a:pPr marL="269874" lvl="1">
              <a:lnSpc>
                <a:spcPts val="2000"/>
              </a:lnSpc>
            </a:pPr>
            <a:r>
              <a:rPr lang="en-US" spc="122" dirty="0">
                <a:latin typeface="Cheddar" panose="020B0604020202020204" charset="0"/>
              </a:rPr>
              <a:t>Output Layer: Dense Layer with the number of units equal to the number of classes in the dataset and Sigmoid activation</a:t>
            </a:r>
          </a:p>
          <a:p>
            <a:pPr marL="269874" lvl="1">
              <a:lnSpc>
                <a:spcPts val="2000"/>
              </a:lnSpc>
            </a:pPr>
            <a:r>
              <a:rPr lang="en-US" spc="122" dirty="0">
                <a:latin typeface="Cheddar" panose="020B0604020202020204" charset="0"/>
              </a:rPr>
              <a:t>Parameters:</a:t>
            </a:r>
          </a:p>
          <a:p>
            <a:pPr marL="269874" lvl="1">
              <a:lnSpc>
                <a:spcPts val="2000"/>
              </a:lnSpc>
            </a:pPr>
            <a:r>
              <a:rPr lang="en-US" spc="122" dirty="0">
                <a:latin typeface="Cheddar" panose="020B0604020202020204" charset="0"/>
              </a:rPr>
              <a:t>Data Augmentation:</a:t>
            </a:r>
          </a:p>
          <a:p>
            <a:pPr marL="269874" lvl="1">
              <a:lnSpc>
                <a:spcPts val="2000"/>
              </a:lnSpc>
            </a:pPr>
            <a:r>
              <a:rPr lang="en-US" spc="122" dirty="0">
                <a:latin typeface="Cheddar" panose="020B0604020202020204" charset="0"/>
              </a:rPr>
              <a:t>Rescaling: 1./255</a:t>
            </a:r>
          </a:p>
          <a:p>
            <a:pPr marL="269874" lvl="1">
              <a:lnSpc>
                <a:spcPts val="2000"/>
              </a:lnSpc>
            </a:pPr>
            <a:r>
              <a:rPr lang="en-US" spc="122" dirty="0">
                <a:latin typeface="Cheddar" panose="020B0604020202020204" charset="0"/>
              </a:rPr>
              <a:t>Validation Split: 0.2</a:t>
            </a:r>
          </a:p>
          <a:p>
            <a:pPr marL="269874" lvl="1">
              <a:lnSpc>
                <a:spcPts val="2000"/>
              </a:lnSpc>
            </a:pPr>
            <a:r>
              <a:rPr lang="en-US" spc="122" dirty="0">
                <a:latin typeface="Cheddar" panose="020B0604020202020204" charset="0"/>
              </a:rPr>
              <a:t>Differential Privacy Parameters:</a:t>
            </a:r>
          </a:p>
          <a:p>
            <a:pPr marL="269874" lvl="1">
              <a:lnSpc>
                <a:spcPts val="2000"/>
              </a:lnSpc>
            </a:pPr>
            <a:r>
              <a:rPr lang="en-US" spc="122" dirty="0">
                <a:latin typeface="Cheddar" panose="020B0604020202020204" charset="0"/>
              </a:rPr>
              <a:t>L2 Norm Clip: 1.5</a:t>
            </a:r>
          </a:p>
          <a:p>
            <a:pPr marL="269874" lvl="1">
              <a:lnSpc>
                <a:spcPts val="2000"/>
              </a:lnSpc>
            </a:pPr>
            <a:r>
              <a:rPr lang="en-US" spc="122" dirty="0">
                <a:latin typeface="Cheddar" panose="020B0604020202020204" charset="0"/>
              </a:rPr>
              <a:t>Noise Multiplier: 0.1</a:t>
            </a:r>
          </a:p>
          <a:p>
            <a:pPr marL="269874" lvl="1">
              <a:lnSpc>
                <a:spcPts val="2000"/>
              </a:lnSpc>
            </a:pPr>
            <a:r>
              <a:rPr lang="en-US" spc="122" dirty="0">
                <a:latin typeface="Cheddar" panose="020B0604020202020204" charset="0"/>
              </a:rPr>
              <a:t>Number of </a:t>
            </a:r>
            <a:r>
              <a:rPr lang="en-US" spc="122" dirty="0" err="1">
                <a:latin typeface="Cheddar" panose="020B0604020202020204" charset="0"/>
              </a:rPr>
              <a:t>Microbatches</a:t>
            </a:r>
            <a:r>
              <a:rPr lang="en-US" spc="122" dirty="0">
                <a:latin typeface="Cheddar" panose="020B0604020202020204" charset="0"/>
              </a:rPr>
              <a:t>: 32</a:t>
            </a:r>
          </a:p>
          <a:p>
            <a:pPr marL="269874" lvl="1">
              <a:lnSpc>
                <a:spcPts val="2000"/>
              </a:lnSpc>
            </a:pPr>
            <a:r>
              <a:rPr lang="en-US" spc="122" dirty="0">
                <a:latin typeface="Cheddar" panose="020B0604020202020204" charset="0"/>
              </a:rPr>
              <a:t>Learning Rate: 0.01</a:t>
            </a:r>
          </a:p>
          <a:p>
            <a:pPr marL="269874" lvl="1">
              <a:lnSpc>
                <a:spcPts val="2000"/>
              </a:lnSpc>
            </a:pPr>
            <a:r>
              <a:rPr lang="en-US" spc="122" dirty="0">
                <a:latin typeface="Cheddar" panose="020B0604020202020204" charset="0"/>
              </a:rPr>
              <a:t>Optimizer: </a:t>
            </a:r>
            <a:r>
              <a:rPr lang="en-US" spc="122" dirty="0" err="1">
                <a:latin typeface="Cheddar" panose="020B0604020202020204" charset="0"/>
              </a:rPr>
              <a:t>DPKerasSGDOptimizer</a:t>
            </a:r>
            <a:r>
              <a:rPr lang="en-US" spc="122" dirty="0">
                <a:latin typeface="Cheddar" panose="020B0604020202020204" charset="0"/>
              </a:rPr>
              <a:t> (Differentially Private SGD Optimizer)</a:t>
            </a:r>
          </a:p>
          <a:p>
            <a:pPr marL="269874" lvl="1">
              <a:lnSpc>
                <a:spcPts val="2000"/>
              </a:lnSpc>
            </a:pPr>
            <a:r>
              <a:rPr lang="en-US" spc="122" dirty="0">
                <a:latin typeface="Cheddar" panose="020B0604020202020204" charset="0"/>
              </a:rPr>
              <a:t>Loss Function: Binary Cross-Entropy</a:t>
            </a:r>
          </a:p>
          <a:p>
            <a:pPr marL="269874" lvl="1">
              <a:lnSpc>
                <a:spcPts val="2000"/>
              </a:lnSpc>
            </a:pPr>
            <a:r>
              <a:rPr lang="en-US" spc="122" dirty="0">
                <a:latin typeface="Cheddar" panose="020B0604020202020204" charset="0"/>
              </a:rPr>
              <a:t>Batch Size: 32</a:t>
            </a:r>
          </a:p>
          <a:p>
            <a:pPr marL="269874" lvl="1">
              <a:lnSpc>
                <a:spcPts val="2000"/>
              </a:lnSpc>
            </a:pPr>
            <a:r>
              <a:rPr lang="en-US" spc="122" dirty="0">
                <a:latin typeface="Cheddar" panose="020B0604020202020204" charset="0"/>
              </a:rPr>
              <a:t>Number of Epochs: 12</a:t>
            </a:r>
          </a:p>
          <a:p>
            <a:pPr marL="269874" lvl="1">
              <a:lnSpc>
                <a:spcPts val="2000"/>
              </a:lnSpc>
            </a:pPr>
            <a:r>
              <a:rPr lang="en-US" spc="122" dirty="0">
                <a:latin typeface="Cheddar" panose="020B0604020202020204" charset="0"/>
              </a:rPr>
              <a:t>Metrics: Accuracy</a:t>
            </a:r>
          </a:p>
          <a:p>
            <a:pPr marL="269874" lvl="1">
              <a:lnSpc>
                <a:spcPts val="2000"/>
              </a:lnSpc>
            </a:pPr>
            <a:endParaRPr lang="en-US" spc="122" dirty="0">
              <a:latin typeface="Cheddar" panose="020B0604020202020204" charset="0"/>
            </a:endParaRPr>
          </a:p>
        </p:txBody>
      </p:sp>
      <p:sp>
        <p:nvSpPr>
          <p:cNvPr id="5" name="Rectangle 4">
            <a:extLst>
              <a:ext uri="{FF2B5EF4-FFF2-40B4-BE49-F238E27FC236}">
                <a16:creationId xmlns:a16="http://schemas.microsoft.com/office/drawing/2014/main" id="{6236A362-A4F8-4F08-BC96-0C8E7FA8FA5A}"/>
              </a:ext>
            </a:extLst>
          </p:cNvPr>
          <p:cNvSpPr/>
          <p:nvPr/>
        </p:nvSpPr>
        <p:spPr>
          <a:xfrm>
            <a:off x="666365" y="317759"/>
            <a:ext cx="4881785" cy="535468"/>
          </a:xfrm>
          <a:prstGeom prst="rect">
            <a:avLst/>
          </a:prstGeom>
        </p:spPr>
        <p:txBody>
          <a:bodyPr wrap="none">
            <a:spAutoFit/>
          </a:bodyPr>
          <a:lstStyle/>
          <a:p>
            <a:pPr algn="ctr">
              <a:lnSpc>
                <a:spcPts val="3999"/>
              </a:lnSpc>
              <a:spcBef>
                <a:spcPct val="0"/>
              </a:spcBef>
            </a:pPr>
            <a:r>
              <a:rPr lang="en-US" sz="2000" b="1" spc="195" dirty="0">
                <a:latin typeface="Cheddar" panose="020B0604020202020204" charset="0"/>
              </a:rPr>
              <a:t>VGG 16 with Differential Privacy</a:t>
            </a:r>
          </a:p>
        </p:txBody>
      </p:sp>
      <p:sp>
        <p:nvSpPr>
          <p:cNvPr id="2" name="Rectangle 1">
            <a:extLst>
              <a:ext uri="{FF2B5EF4-FFF2-40B4-BE49-F238E27FC236}">
                <a16:creationId xmlns:a16="http://schemas.microsoft.com/office/drawing/2014/main" id="{15EE728A-2C9E-49D3-AD7C-B08F42D1F557}"/>
              </a:ext>
            </a:extLst>
          </p:cNvPr>
          <p:cNvSpPr/>
          <p:nvPr/>
        </p:nvSpPr>
        <p:spPr>
          <a:xfrm>
            <a:off x="7453763" y="2790252"/>
            <a:ext cx="4167786" cy="2293476"/>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7" name="Freeform 3">
            <a:extLst>
              <a:ext uri="{FF2B5EF4-FFF2-40B4-BE49-F238E27FC236}">
                <a16:creationId xmlns:a16="http://schemas.microsoft.com/office/drawing/2014/main" id="{983BD921-6A2E-46DC-A039-A1F03D36F222}"/>
              </a:ext>
            </a:extLst>
          </p:cNvPr>
          <p:cNvSpPr/>
          <p:nvPr/>
        </p:nvSpPr>
        <p:spPr>
          <a:xfrm>
            <a:off x="7511408" y="2874142"/>
            <a:ext cx="4052496" cy="2125696"/>
          </a:xfrm>
          <a:custGeom>
            <a:avLst/>
            <a:gdLst/>
            <a:ahLst/>
            <a:cxnLst/>
            <a:rect l="l" t="t" r="r" b="b"/>
            <a:pathLst>
              <a:path w="4882400" h="2561013">
                <a:moveTo>
                  <a:pt x="0" y="0"/>
                </a:moveTo>
                <a:lnTo>
                  <a:pt x="4882400" y="0"/>
                </a:lnTo>
                <a:lnTo>
                  <a:pt x="4882400" y="2561013"/>
                </a:lnTo>
                <a:lnTo>
                  <a:pt x="0" y="2561013"/>
                </a:lnTo>
                <a:lnTo>
                  <a:pt x="0" y="0"/>
                </a:lnTo>
                <a:close/>
              </a:path>
            </a:pathLst>
          </a:custGeom>
          <a:blipFill>
            <a:blip r:embed="rId3"/>
            <a:stretch>
              <a:fillRect/>
            </a:stretch>
          </a:blipFill>
        </p:spPr>
      </p:sp>
    </p:spTree>
    <p:extLst>
      <p:ext uri="{BB962C8B-B14F-4D97-AF65-F5344CB8AC3E}">
        <p14:creationId xmlns:p14="http://schemas.microsoft.com/office/powerpoint/2010/main" val="346303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8E1777-95C5-421A-B2B3-98AF9D4B5EEA}"/>
              </a:ext>
            </a:extLst>
          </p:cNvPr>
          <p:cNvSpPr/>
          <p:nvPr/>
        </p:nvSpPr>
        <p:spPr>
          <a:xfrm>
            <a:off x="3048000" y="2741632"/>
            <a:ext cx="6096000" cy="1374735"/>
          </a:xfrm>
          <a:prstGeom prst="rect">
            <a:avLst/>
          </a:prstGeom>
        </p:spPr>
        <p:txBody>
          <a:bodyPr>
            <a:spAutoFit/>
          </a:bodyPr>
          <a:lstStyle/>
          <a:p>
            <a:pPr algn="ctr">
              <a:lnSpc>
                <a:spcPts val="5000"/>
              </a:lnSpc>
            </a:pPr>
            <a:r>
              <a:rPr lang="en-US" sz="5400" b="1" dirty="0">
                <a:solidFill>
                  <a:srgbClr val="290606"/>
                </a:solidFill>
                <a:effectLst>
                  <a:outerShdw blurRad="38100" dist="38100" dir="2700000" algn="tl">
                    <a:srgbClr val="000000">
                      <a:alpha val="43137"/>
                    </a:srgbClr>
                  </a:outerShdw>
                </a:effectLst>
                <a:latin typeface="Telegraf 2 Bold"/>
              </a:rPr>
              <a:t> Result and Analysis</a:t>
            </a:r>
          </a:p>
        </p:txBody>
      </p:sp>
    </p:spTree>
    <p:extLst>
      <p:ext uri="{BB962C8B-B14F-4D97-AF65-F5344CB8AC3E}">
        <p14:creationId xmlns:p14="http://schemas.microsoft.com/office/powerpoint/2010/main" val="190554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4F1E465-AFAC-4BAA-8328-C4D0DA5B23D0}"/>
              </a:ext>
            </a:extLst>
          </p:cNvPr>
          <p:cNvSpPr/>
          <p:nvPr/>
        </p:nvSpPr>
        <p:spPr>
          <a:xfrm>
            <a:off x="2158093" y="1478113"/>
            <a:ext cx="7875814" cy="3901774"/>
          </a:xfrm>
          <a:prstGeom prst="rect">
            <a:avLst/>
          </a:prstGeom>
        </p:spPr>
        <p:txBody>
          <a:bodyPr wrap="square">
            <a:spAutoFit/>
          </a:bodyPr>
          <a:lstStyle/>
          <a:p>
            <a:pPr marL="863599" lvl="1" indent="-431800">
              <a:lnSpc>
                <a:spcPts val="3000"/>
              </a:lnSpc>
              <a:buFont typeface="Arial"/>
              <a:buChar char="•"/>
            </a:pPr>
            <a:r>
              <a:rPr lang="en-US" sz="2000" dirty="0">
                <a:latin typeface="Cheddar" panose="020B0604020202020204" charset="0"/>
              </a:rPr>
              <a:t>Same environment has been kept for keeping fair comparison between our proposed model and other models.</a:t>
            </a:r>
          </a:p>
          <a:p>
            <a:pPr marL="863599" lvl="1" indent="-431800">
              <a:lnSpc>
                <a:spcPts val="3000"/>
              </a:lnSpc>
              <a:buFont typeface="Arial"/>
              <a:buChar char="•"/>
            </a:pPr>
            <a:r>
              <a:rPr lang="en-US" sz="2000" dirty="0">
                <a:latin typeface="Cheddar" panose="020B0604020202020204" charset="0"/>
              </a:rPr>
              <a:t>All models are trained and tested </a:t>
            </a:r>
            <a:r>
              <a:rPr lang="en-US" sz="2000" dirty="0" err="1">
                <a:latin typeface="Cheddar" panose="020B0604020202020204" charset="0"/>
              </a:rPr>
              <a:t>Colab</a:t>
            </a:r>
            <a:r>
              <a:rPr lang="en-US" sz="2000" dirty="0">
                <a:latin typeface="Cheddar" panose="020B0604020202020204" charset="0"/>
              </a:rPr>
              <a:t> environment using t4 GPU of ram 15 </a:t>
            </a:r>
            <a:r>
              <a:rPr lang="en-US" sz="2000" dirty="0" err="1">
                <a:latin typeface="Cheddar" panose="020B0604020202020204" charset="0"/>
              </a:rPr>
              <a:t>gb</a:t>
            </a:r>
            <a:r>
              <a:rPr lang="en-US" sz="2000" dirty="0">
                <a:latin typeface="Cheddar" panose="020B0604020202020204" charset="0"/>
              </a:rPr>
              <a:t>, System RAM of 12.7gb</a:t>
            </a:r>
          </a:p>
          <a:p>
            <a:pPr marL="863599" lvl="1" indent="-431800">
              <a:lnSpc>
                <a:spcPts val="3000"/>
              </a:lnSpc>
              <a:buFont typeface="Arial"/>
              <a:buChar char="•"/>
            </a:pPr>
            <a:r>
              <a:rPr lang="en-US" sz="2000" dirty="0">
                <a:latin typeface="Cheddar" panose="020B0604020202020204" charset="0"/>
              </a:rPr>
              <a:t>Consistent epochs, picture size and learning rate for all models.</a:t>
            </a:r>
          </a:p>
          <a:p>
            <a:pPr marL="863599" lvl="1" indent="-431800">
              <a:lnSpc>
                <a:spcPts val="3000"/>
              </a:lnSpc>
              <a:buFont typeface="Arial"/>
              <a:buChar char="•"/>
            </a:pPr>
            <a:r>
              <a:rPr lang="en-US" sz="2000" dirty="0">
                <a:latin typeface="Cheddar" panose="020B0604020202020204" charset="0"/>
              </a:rPr>
              <a:t>The models that were compared with each are normal CNN, differentially private CNN, RESNET50, differentially private RESNET50, normal pretrained VGG16 and differentially private VGG16</a:t>
            </a:r>
          </a:p>
        </p:txBody>
      </p:sp>
    </p:spTree>
    <p:extLst>
      <p:ext uri="{BB962C8B-B14F-4D97-AF65-F5344CB8AC3E}">
        <p14:creationId xmlns:p14="http://schemas.microsoft.com/office/powerpoint/2010/main" val="17655497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050EC3A-F600-4765-8AFD-7F2AF1BEC208}"/>
              </a:ext>
            </a:extLst>
          </p:cNvPr>
          <p:cNvSpPr/>
          <p:nvPr/>
        </p:nvSpPr>
        <p:spPr>
          <a:xfrm>
            <a:off x="993589" y="704334"/>
            <a:ext cx="3419526" cy="523220"/>
          </a:xfrm>
          <a:prstGeom prst="rect">
            <a:avLst/>
          </a:prstGeom>
        </p:spPr>
        <p:txBody>
          <a:bodyPr wrap="none">
            <a:spAutoFit/>
          </a:bodyPr>
          <a:lstStyle/>
          <a:p>
            <a:r>
              <a:rPr lang="en-US" sz="2800" b="1" dirty="0">
                <a:latin typeface="Cheddar" panose="020B0604020202020204" charset="0"/>
              </a:rPr>
              <a:t>Model Comparison</a:t>
            </a:r>
          </a:p>
        </p:txBody>
      </p:sp>
      <p:sp>
        <p:nvSpPr>
          <p:cNvPr id="4" name="Freeform 2">
            <a:extLst>
              <a:ext uri="{FF2B5EF4-FFF2-40B4-BE49-F238E27FC236}">
                <a16:creationId xmlns:a16="http://schemas.microsoft.com/office/drawing/2014/main" id="{E15E8BF8-E439-43E7-9C0B-F1BA6BABF0DA}"/>
              </a:ext>
            </a:extLst>
          </p:cNvPr>
          <p:cNvSpPr/>
          <p:nvPr/>
        </p:nvSpPr>
        <p:spPr>
          <a:xfrm>
            <a:off x="1222189" y="1473200"/>
            <a:ext cx="9190278" cy="4318000"/>
          </a:xfrm>
          <a:custGeom>
            <a:avLst/>
            <a:gdLst/>
            <a:ahLst/>
            <a:cxnLst/>
            <a:rect l="l" t="t" r="r" b="b"/>
            <a:pathLst>
              <a:path w="11951400" h="5615298">
                <a:moveTo>
                  <a:pt x="0" y="0"/>
                </a:moveTo>
                <a:lnTo>
                  <a:pt x="11951400" y="0"/>
                </a:lnTo>
                <a:lnTo>
                  <a:pt x="11951400" y="5615298"/>
                </a:lnTo>
                <a:lnTo>
                  <a:pt x="0" y="5615298"/>
                </a:lnTo>
                <a:lnTo>
                  <a:pt x="0" y="0"/>
                </a:lnTo>
                <a:close/>
              </a:path>
            </a:pathLst>
          </a:custGeom>
          <a:blipFill>
            <a:blip r:embed="rId3"/>
            <a:stretch>
              <a:fillRect/>
            </a:stretch>
          </a:blipFill>
        </p:spPr>
      </p:sp>
    </p:spTree>
    <p:extLst>
      <p:ext uri="{BB962C8B-B14F-4D97-AF65-F5344CB8AC3E}">
        <p14:creationId xmlns:p14="http://schemas.microsoft.com/office/powerpoint/2010/main" val="300620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08440AA-6E1B-44C3-AB27-FC3FEA8A200F}"/>
              </a:ext>
            </a:extLst>
          </p:cNvPr>
          <p:cNvSpPr/>
          <p:nvPr/>
        </p:nvSpPr>
        <p:spPr>
          <a:xfrm>
            <a:off x="5263881" y="863084"/>
            <a:ext cx="1869423" cy="584775"/>
          </a:xfrm>
          <a:prstGeom prst="rect">
            <a:avLst/>
          </a:prstGeom>
        </p:spPr>
        <p:txBody>
          <a:bodyPr wrap="none">
            <a:spAutoFit/>
          </a:bodyPr>
          <a:lstStyle/>
          <a:p>
            <a:r>
              <a:rPr lang="en-US" sz="3200" b="1" dirty="0">
                <a:latin typeface="Cheddar" panose="020B0604020202020204" charset="0"/>
              </a:rPr>
              <a:t>Analysis</a:t>
            </a:r>
          </a:p>
        </p:txBody>
      </p:sp>
      <p:sp>
        <p:nvSpPr>
          <p:cNvPr id="8" name="Rectangle 7">
            <a:extLst>
              <a:ext uri="{FF2B5EF4-FFF2-40B4-BE49-F238E27FC236}">
                <a16:creationId xmlns:a16="http://schemas.microsoft.com/office/drawing/2014/main" id="{E83A057C-18CA-4133-89AD-9F563D718855}"/>
              </a:ext>
            </a:extLst>
          </p:cNvPr>
          <p:cNvSpPr/>
          <p:nvPr/>
        </p:nvSpPr>
        <p:spPr>
          <a:xfrm>
            <a:off x="2076450" y="1665327"/>
            <a:ext cx="8039100" cy="3901774"/>
          </a:xfrm>
          <a:prstGeom prst="rect">
            <a:avLst/>
          </a:prstGeom>
        </p:spPr>
        <p:txBody>
          <a:bodyPr wrap="square">
            <a:spAutoFit/>
          </a:bodyPr>
          <a:lstStyle/>
          <a:p>
            <a:pPr marL="647700" lvl="1" indent="-323850" algn="just">
              <a:lnSpc>
                <a:spcPts val="3000"/>
              </a:lnSpc>
              <a:buFont typeface="Arial"/>
              <a:buChar char="•"/>
            </a:pPr>
            <a:r>
              <a:rPr lang="en-US" sz="2000" dirty="0">
                <a:latin typeface="Cheddar" panose="020B0604020202020204" charset="0"/>
              </a:rPr>
              <a:t>We can see that differentially privacy significantly drops the accuracy of the models when compared to their models that are not differentially protected</a:t>
            </a:r>
          </a:p>
          <a:p>
            <a:pPr marL="647700" lvl="1" indent="-323850" algn="just">
              <a:lnSpc>
                <a:spcPts val="3000"/>
              </a:lnSpc>
              <a:buFont typeface="Arial"/>
              <a:buChar char="•"/>
            </a:pPr>
            <a:r>
              <a:rPr lang="en-US" sz="2000" dirty="0">
                <a:latin typeface="Cheddar" panose="020B0604020202020204" charset="0"/>
              </a:rPr>
              <a:t>We can also see that Resnet50 model does not work well with differentially privacy. Differentially private Resnet50 model has shown the worst performance with the testing dataset.</a:t>
            </a:r>
          </a:p>
          <a:p>
            <a:pPr marL="647700" lvl="1" indent="-323850" algn="just">
              <a:lnSpc>
                <a:spcPts val="3000"/>
              </a:lnSpc>
              <a:buFont typeface="Arial"/>
              <a:buChar char="•"/>
            </a:pPr>
            <a:r>
              <a:rPr lang="en-US" sz="2000" dirty="0">
                <a:latin typeface="Cheddar" panose="020B0604020202020204" charset="0"/>
              </a:rPr>
              <a:t>We got the best testing accuracy with differentially private VGG16.</a:t>
            </a:r>
          </a:p>
          <a:p>
            <a:pPr marL="647700" lvl="1" indent="-323850" algn="just">
              <a:lnSpc>
                <a:spcPts val="3000"/>
              </a:lnSpc>
              <a:buFont typeface="Arial"/>
              <a:buChar char="•"/>
            </a:pPr>
            <a:r>
              <a:rPr lang="en-US" sz="2000" dirty="0">
                <a:latin typeface="Cheddar" panose="020B0604020202020204" charset="0"/>
              </a:rPr>
              <a:t>Overall, our proposed model worked best with both differentially private and non-private model.</a:t>
            </a:r>
          </a:p>
        </p:txBody>
      </p:sp>
    </p:spTree>
    <p:extLst>
      <p:ext uri="{BB962C8B-B14F-4D97-AF65-F5344CB8AC3E}">
        <p14:creationId xmlns:p14="http://schemas.microsoft.com/office/powerpoint/2010/main" val="18538284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A562A066-82F2-4FEF-96D5-94F0C8BACBF7}"/>
              </a:ext>
            </a:extLst>
          </p:cNvPr>
          <p:cNvSpPr/>
          <p:nvPr/>
        </p:nvSpPr>
        <p:spPr>
          <a:xfrm>
            <a:off x="927818" y="1611709"/>
            <a:ext cx="4501816" cy="3444082"/>
          </a:xfrm>
          <a:custGeom>
            <a:avLst/>
            <a:gdLst/>
            <a:ahLst/>
            <a:cxnLst/>
            <a:rect l="l" t="t" r="r" b="b"/>
            <a:pathLst>
              <a:path w="4501816" h="3444082">
                <a:moveTo>
                  <a:pt x="0" y="0"/>
                </a:moveTo>
                <a:lnTo>
                  <a:pt x="4501815" y="0"/>
                </a:lnTo>
                <a:lnTo>
                  <a:pt x="4501815" y="3444082"/>
                </a:lnTo>
                <a:lnTo>
                  <a:pt x="0" y="3444082"/>
                </a:lnTo>
                <a:lnTo>
                  <a:pt x="0" y="0"/>
                </a:lnTo>
                <a:close/>
              </a:path>
            </a:pathLst>
          </a:custGeom>
          <a:blipFill>
            <a:blip r:embed="rId3"/>
            <a:stretch>
              <a:fillRect/>
            </a:stretch>
          </a:blipFill>
        </p:spPr>
      </p:sp>
      <p:sp>
        <p:nvSpPr>
          <p:cNvPr id="6" name="Freeform 3">
            <a:extLst>
              <a:ext uri="{FF2B5EF4-FFF2-40B4-BE49-F238E27FC236}">
                <a16:creationId xmlns:a16="http://schemas.microsoft.com/office/drawing/2014/main" id="{E38167A9-8F4D-4D03-A263-980679C5A10A}"/>
              </a:ext>
            </a:extLst>
          </p:cNvPr>
          <p:cNvSpPr/>
          <p:nvPr/>
        </p:nvSpPr>
        <p:spPr>
          <a:xfrm>
            <a:off x="5590131" y="304800"/>
            <a:ext cx="6181530" cy="6057900"/>
          </a:xfrm>
          <a:custGeom>
            <a:avLst/>
            <a:gdLst/>
            <a:ahLst/>
            <a:cxnLst/>
            <a:rect l="l" t="t" r="r" b="b"/>
            <a:pathLst>
              <a:path w="8781805" h="8606169">
                <a:moveTo>
                  <a:pt x="0" y="0"/>
                </a:moveTo>
                <a:lnTo>
                  <a:pt x="8781805" y="0"/>
                </a:lnTo>
                <a:lnTo>
                  <a:pt x="8781805" y="8606170"/>
                </a:lnTo>
                <a:lnTo>
                  <a:pt x="0" y="8606170"/>
                </a:lnTo>
                <a:lnTo>
                  <a:pt x="0" y="0"/>
                </a:lnTo>
                <a:close/>
              </a:path>
            </a:pathLst>
          </a:custGeom>
          <a:blipFill>
            <a:blip r:embed="rId4"/>
            <a:stretch>
              <a:fillRect/>
            </a:stretch>
          </a:blipFill>
        </p:spPr>
        <p:txBody>
          <a:bodyPr/>
          <a:lstStyle/>
          <a:p>
            <a:endParaRPr lang="en-US" dirty="0"/>
          </a:p>
        </p:txBody>
      </p:sp>
    </p:spTree>
    <p:extLst>
      <p:ext uri="{BB962C8B-B14F-4D97-AF65-F5344CB8AC3E}">
        <p14:creationId xmlns:p14="http://schemas.microsoft.com/office/powerpoint/2010/main" val="9617196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97BCBC-8A6D-4AB8-8616-432A85B8686A}"/>
              </a:ext>
            </a:extLst>
          </p:cNvPr>
          <p:cNvSpPr/>
          <p:nvPr/>
        </p:nvSpPr>
        <p:spPr>
          <a:xfrm>
            <a:off x="2147886" y="793847"/>
            <a:ext cx="3990975" cy="654988"/>
          </a:xfrm>
          <a:prstGeom prst="rect">
            <a:avLst/>
          </a:prstGeom>
        </p:spPr>
        <p:txBody>
          <a:bodyPr wrap="square">
            <a:spAutoFit/>
          </a:bodyPr>
          <a:lstStyle/>
          <a:p>
            <a:pPr>
              <a:lnSpc>
                <a:spcPts val="5000"/>
              </a:lnSpc>
              <a:spcBef>
                <a:spcPct val="0"/>
              </a:spcBef>
            </a:pPr>
            <a:r>
              <a:rPr lang="en-US" sz="2800" b="1" dirty="0">
                <a:latin typeface="Cheddar" panose="020B0604020202020204" charset="0"/>
              </a:rPr>
              <a:t>Result and Analysis</a:t>
            </a:r>
          </a:p>
        </p:txBody>
      </p:sp>
      <p:sp>
        <p:nvSpPr>
          <p:cNvPr id="3" name="Rectangle 2">
            <a:extLst>
              <a:ext uri="{FF2B5EF4-FFF2-40B4-BE49-F238E27FC236}">
                <a16:creationId xmlns:a16="http://schemas.microsoft.com/office/drawing/2014/main" id="{FF912FB2-E478-42FE-B7EC-4ADAFCFAC2DD}"/>
              </a:ext>
            </a:extLst>
          </p:cNvPr>
          <p:cNvSpPr/>
          <p:nvPr/>
        </p:nvSpPr>
        <p:spPr>
          <a:xfrm>
            <a:off x="2886074" y="1510983"/>
            <a:ext cx="6505575" cy="4553170"/>
          </a:xfrm>
          <a:prstGeom prst="rect">
            <a:avLst/>
          </a:prstGeom>
        </p:spPr>
        <p:txBody>
          <a:bodyPr wrap="square">
            <a:spAutoFit/>
          </a:bodyPr>
          <a:lstStyle/>
          <a:p>
            <a:pPr algn="just">
              <a:lnSpc>
                <a:spcPts val="2500"/>
              </a:lnSpc>
              <a:spcBef>
                <a:spcPct val="0"/>
              </a:spcBef>
            </a:pPr>
            <a:r>
              <a:rPr lang="en-US" dirty="0">
                <a:latin typeface="Cheddar" panose="020B0604020202020204" charset="0"/>
              </a:rPr>
              <a:t>From our experiment, we can see that not same noise multiplier does not produce the best accuracy for all the models.</a:t>
            </a:r>
          </a:p>
          <a:p>
            <a:pPr algn="just">
              <a:lnSpc>
                <a:spcPts val="2500"/>
              </a:lnSpc>
              <a:spcBef>
                <a:spcPct val="0"/>
              </a:spcBef>
            </a:pPr>
            <a:r>
              <a:rPr lang="en-US" dirty="0">
                <a:latin typeface="Cheddar" panose="020B0604020202020204" charset="0"/>
              </a:rPr>
              <a:t>We have to tune the parameters of differential optimizers differently for each model to get the optimum trade-off between privacy and accuracy.</a:t>
            </a:r>
          </a:p>
          <a:p>
            <a:pPr algn="just">
              <a:lnSpc>
                <a:spcPts val="2500"/>
              </a:lnSpc>
              <a:spcBef>
                <a:spcPct val="0"/>
              </a:spcBef>
            </a:pPr>
            <a:r>
              <a:rPr lang="en-US" dirty="0">
                <a:latin typeface="Cheddar" panose="020B0604020202020204" charset="0"/>
              </a:rPr>
              <a:t>Overall, our proposed model works the best for both, differentially private and non-private model. </a:t>
            </a:r>
          </a:p>
          <a:p>
            <a:pPr algn="just">
              <a:lnSpc>
                <a:spcPts val="2500"/>
              </a:lnSpc>
              <a:spcBef>
                <a:spcPct val="0"/>
              </a:spcBef>
            </a:pPr>
            <a:r>
              <a:rPr lang="en-US" dirty="0">
                <a:latin typeface="Cheddar" panose="020B0604020202020204" charset="0"/>
              </a:rPr>
              <a:t>Large pretrained models, like VGG16 and Resnet50 which are again trained on our dataset, don’t tend to perform well even without differential privacy.</a:t>
            </a:r>
          </a:p>
          <a:p>
            <a:pPr algn="just">
              <a:lnSpc>
                <a:spcPts val="2500"/>
              </a:lnSpc>
              <a:spcBef>
                <a:spcPct val="0"/>
              </a:spcBef>
            </a:pPr>
            <a:r>
              <a:rPr lang="en-US" dirty="0">
                <a:latin typeface="Cheddar" panose="020B0604020202020204" charset="0"/>
              </a:rPr>
              <a:t>To get the best accuracy for each model, we have to tune not just the noise multiplier of the differential optimizers but also l2-normalized clip.</a:t>
            </a:r>
          </a:p>
        </p:txBody>
      </p:sp>
    </p:spTree>
    <p:extLst>
      <p:ext uri="{BB962C8B-B14F-4D97-AF65-F5344CB8AC3E}">
        <p14:creationId xmlns:p14="http://schemas.microsoft.com/office/powerpoint/2010/main" val="9768479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5242C5-8A94-4E65-8C97-290DD3913642}"/>
              </a:ext>
            </a:extLst>
          </p:cNvPr>
          <p:cNvSpPr/>
          <p:nvPr/>
        </p:nvSpPr>
        <p:spPr>
          <a:xfrm>
            <a:off x="3048000" y="3062233"/>
            <a:ext cx="6096000" cy="733534"/>
          </a:xfrm>
          <a:prstGeom prst="rect">
            <a:avLst/>
          </a:prstGeom>
        </p:spPr>
        <p:txBody>
          <a:bodyPr>
            <a:spAutoFit/>
          </a:bodyPr>
          <a:lstStyle/>
          <a:p>
            <a:pPr algn="ctr">
              <a:lnSpc>
                <a:spcPts val="5000"/>
              </a:lnSpc>
              <a:spcBef>
                <a:spcPct val="0"/>
              </a:spcBef>
            </a:pPr>
            <a:r>
              <a:rPr lang="en-US" sz="5400" b="1" dirty="0">
                <a:effectLst>
                  <a:outerShdw blurRad="38100" dist="38100" dir="2700000" algn="tl">
                    <a:srgbClr val="000000">
                      <a:alpha val="43137"/>
                    </a:srgbClr>
                  </a:outerShdw>
                </a:effectLst>
                <a:latin typeface="Telegraf 2 Bold"/>
              </a:rPr>
              <a:t>Future</a:t>
            </a:r>
            <a:r>
              <a:rPr lang="en-US" sz="5000" b="1" dirty="0">
                <a:effectLst>
                  <a:outerShdw blurRad="38100" dist="38100" dir="2700000" algn="tl">
                    <a:srgbClr val="000000">
                      <a:alpha val="43137"/>
                    </a:srgbClr>
                  </a:outerShdw>
                </a:effectLst>
                <a:latin typeface="Telegraf 2 Bold"/>
              </a:rPr>
              <a:t> Work</a:t>
            </a:r>
          </a:p>
        </p:txBody>
      </p:sp>
    </p:spTree>
    <p:extLst>
      <p:ext uri="{BB962C8B-B14F-4D97-AF65-F5344CB8AC3E}">
        <p14:creationId xmlns:p14="http://schemas.microsoft.com/office/powerpoint/2010/main" val="2089728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084C66-4355-4B03-B07E-6E68808D7B82}"/>
              </a:ext>
            </a:extLst>
          </p:cNvPr>
          <p:cNvSpPr/>
          <p:nvPr/>
        </p:nvSpPr>
        <p:spPr>
          <a:xfrm>
            <a:off x="2176328" y="2356464"/>
            <a:ext cx="7839343" cy="1374735"/>
          </a:xfrm>
          <a:prstGeom prst="rect">
            <a:avLst/>
          </a:prstGeom>
        </p:spPr>
        <p:txBody>
          <a:bodyPr wrap="square">
            <a:spAutoFit/>
          </a:bodyPr>
          <a:lstStyle/>
          <a:p>
            <a:pPr algn="ctr">
              <a:lnSpc>
                <a:spcPts val="5000"/>
              </a:lnSpc>
            </a:pPr>
            <a:r>
              <a:rPr lang="en-US" sz="5400" b="1" spc="588" dirty="0">
                <a:solidFill>
                  <a:srgbClr val="290606"/>
                </a:solidFill>
                <a:effectLst>
                  <a:outerShdw blurRad="38100" dist="38100" dir="2700000" algn="tl">
                    <a:srgbClr val="000000">
                      <a:alpha val="43137"/>
                    </a:srgbClr>
                  </a:outerShdw>
                </a:effectLst>
                <a:latin typeface="Cheddar"/>
              </a:rPr>
              <a:t>TABLE OF </a:t>
            </a:r>
          </a:p>
          <a:p>
            <a:pPr algn="ctr">
              <a:lnSpc>
                <a:spcPts val="5000"/>
              </a:lnSpc>
              <a:spcBef>
                <a:spcPct val="0"/>
              </a:spcBef>
            </a:pPr>
            <a:r>
              <a:rPr lang="en-US" sz="5400" b="1" spc="588" dirty="0">
                <a:solidFill>
                  <a:srgbClr val="290606"/>
                </a:solidFill>
                <a:effectLst>
                  <a:outerShdw blurRad="38100" dist="38100" dir="2700000" algn="tl">
                    <a:srgbClr val="000000">
                      <a:alpha val="43137"/>
                    </a:srgbClr>
                  </a:outerShdw>
                </a:effectLst>
                <a:latin typeface="Cheddar"/>
              </a:rPr>
              <a:t>CONTENTS</a:t>
            </a:r>
          </a:p>
        </p:txBody>
      </p:sp>
    </p:spTree>
    <p:extLst>
      <p:ext uri="{BB962C8B-B14F-4D97-AF65-F5344CB8AC3E}">
        <p14:creationId xmlns:p14="http://schemas.microsoft.com/office/powerpoint/2010/main" val="7389971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564332-5F5B-41E8-88CD-D05B191F2B8A}"/>
              </a:ext>
            </a:extLst>
          </p:cNvPr>
          <p:cNvSpPr/>
          <p:nvPr/>
        </p:nvSpPr>
        <p:spPr>
          <a:xfrm>
            <a:off x="1754981" y="1279886"/>
            <a:ext cx="8682038" cy="4298228"/>
          </a:xfrm>
          <a:prstGeom prst="rect">
            <a:avLst/>
          </a:prstGeom>
        </p:spPr>
        <p:txBody>
          <a:bodyPr wrap="square">
            <a:spAutoFit/>
          </a:bodyPr>
          <a:lstStyle/>
          <a:p>
            <a:pPr marL="755651" lvl="1" indent="-377825">
              <a:lnSpc>
                <a:spcPts val="3000"/>
              </a:lnSpc>
              <a:buFont typeface="Arial"/>
              <a:buChar char="•"/>
            </a:pPr>
            <a:r>
              <a:rPr lang="en-US" sz="2400" dirty="0">
                <a:latin typeface="Cheddar" panose="020B0604020202020204" charset="0"/>
              </a:rPr>
              <a:t>We want to develop stronger and more efficient differential privacy algorithms and  Enhance aggregation methods, combine with differential privacy, and optimize for better time and space complexity.</a:t>
            </a:r>
          </a:p>
          <a:p>
            <a:pPr marL="755651" lvl="1" indent="-377825">
              <a:lnSpc>
                <a:spcPts val="3000"/>
              </a:lnSpc>
              <a:buFont typeface="Arial"/>
              <a:buChar char="•"/>
            </a:pPr>
            <a:r>
              <a:rPr lang="en-US" sz="2400" dirty="0">
                <a:latin typeface="Cheddar" panose="020B0604020202020204" charset="0"/>
              </a:rPr>
              <a:t>We also want to Improve the efficiency for encrypted data processing and integrate with deep learning to reduce computational overhead.</a:t>
            </a:r>
          </a:p>
          <a:p>
            <a:pPr marL="755651" lvl="1" indent="-377825">
              <a:lnSpc>
                <a:spcPts val="3000"/>
              </a:lnSpc>
              <a:buFont typeface="Arial"/>
              <a:buChar char="•"/>
            </a:pPr>
            <a:r>
              <a:rPr lang="en-US" sz="2400" dirty="0">
                <a:latin typeface="Cheddar" panose="020B0604020202020204" charset="0"/>
              </a:rPr>
              <a:t>We also want to optimize protocols for complex neural networks, focusing on reducing both time and space complexity.</a:t>
            </a:r>
          </a:p>
          <a:p>
            <a:pPr>
              <a:lnSpc>
                <a:spcPts val="3000"/>
              </a:lnSpc>
              <a:spcBef>
                <a:spcPct val="0"/>
              </a:spcBef>
            </a:pPr>
            <a:endParaRPr lang="en-US" sz="2400" dirty="0">
              <a:latin typeface="Cheddar" panose="020B0604020202020204" charset="0"/>
            </a:endParaRPr>
          </a:p>
        </p:txBody>
      </p:sp>
    </p:spTree>
    <p:extLst>
      <p:ext uri="{BB962C8B-B14F-4D97-AF65-F5344CB8AC3E}">
        <p14:creationId xmlns:p14="http://schemas.microsoft.com/office/powerpoint/2010/main" val="7664000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33ADA8C-9382-433C-93FF-CB3D77943951}"/>
              </a:ext>
            </a:extLst>
          </p:cNvPr>
          <p:cNvSpPr/>
          <p:nvPr/>
        </p:nvSpPr>
        <p:spPr>
          <a:xfrm>
            <a:off x="2466975" y="2741632"/>
            <a:ext cx="7258050" cy="1374735"/>
          </a:xfrm>
          <a:prstGeom prst="rect">
            <a:avLst/>
          </a:prstGeom>
        </p:spPr>
        <p:txBody>
          <a:bodyPr wrap="square">
            <a:spAutoFit/>
          </a:bodyPr>
          <a:lstStyle/>
          <a:p>
            <a:pPr lvl="0" algn="ctr">
              <a:lnSpc>
                <a:spcPts val="5000"/>
              </a:lnSpc>
            </a:pPr>
            <a:r>
              <a:rPr lang="en-US" sz="5400" b="1" dirty="0">
                <a:solidFill>
                  <a:srgbClr val="290606"/>
                </a:solidFill>
                <a:effectLst>
                  <a:outerShdw blurRad="38100" dist="38100" dir="2700000" algn="tl">
                    <a:srgbClr val="000000">
                      <a:alpha val="43137"/>
                    </a:srgbClr>
                  </a:outerShdw>
                </a:effectLst>
                <a:latin typeface="Cheddar" panose="020B0604020202020204" charset="0"/>
              </a:rPr>
              <a:t>Accepted , Presented &amp; Submitted Papers</a:t>
            </a:r>
          </a:p>
        </p:txBody>
      </p:sp>
    </p:spTree>
    <p:extLst>
      <p:ext uri="{BB962C8B-B14F-4D97-AF65-F5344CB8AC3E}">
        <p14:creationId xmlns:p14="http://schemas.microsoft.com/office/powerpoint/2010/main" val="3193886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B848720-1F43-4CAC-9A71-E2684143CC1C}"/>
              </a:ext>
            </a:extLst>
          </p:cNvPr>
          <p:cNvSpPr/>
          <p:nvPr/>
        </p:nvSpPr>
        <p:spPr>
          <a:xfrm>
            <a:off x="3543300" y="128508"/>
            <a:ext cx="1000125" cy="6667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0E00DC6-7126-4CA7-B784-AF3595BB545B}"/>
              </a:ext>
            </a:extLst>
          </p:cNvPr>
          <p:cNvSpPr/>
          <p:nvPr/>
        </p:nvSpPr>
        <p:spPr>
          <a:xfrm>
            <a:off x="1562100" y="5548232"/>
            <a:ext cx="1495425" cy="9859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3B14A9F-7947-4D48-9929-F43E41833927}"/>
              </a:ext>
            </a:extLst>
          </p:cNvPr>
          <p:cNvSpPr/>
          <p:nvPr/>
        </p:nvSpPr>
        <p:spPr>
          <a:xfrm>
            <a:off x="9134477" y="5707814"/>
            <a:ext cx="1304923" cy="7120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45496CA-8AD2-42F7-942B-FBA65F0C4D02}"/>
              </a:ext>
            </a:extLst>
          </p:cNvPr>
          <p:cNvSpPr/>
          <p:nvPr/>
        </p:nvSpPr>
        <p:spPr>
          <a:xfrm>
            <a:off x="1228725" y="428465"/>
            <a:ext cx="9401175" cy="5991384"/>
          </a:xfrm>
          <a:prstGeom prst="rect">
            <a:avLst/>
          </a:prstGeom>
        </p:spPr>
        <p:txBody>
          <a:bodyPr wrap="square">
            <a:spAutoFit/>
          </a:bodyPr>
          <a:lstStyle/>
          <a:p>
            <a:pPr algn="ctr">
              <a:lnSpc>
                <a:spcPts val="2000"/>
              </a:lnSpc>
              <a:spcBef>
                <a:spcPct val="0"/>
              </a:spcBef>
            </a:pPr>
            <a:r>
              <a:rPr lang="en-US" sz="2000" b="1" dirty="0">
                <a:latin typeface="Cheddar" panose="020B0604020202020204" charset="0"/>
              </a:rPr>
              <a:t>Accepted &amp; Presented Papers:</a:t>
            </a:r>
          </a:p>
          <a:p>
            <a:pPr algn="ctr">
              <a:lnSpc>
                <a:spcPts val="2000"/>
              </a:lnSpc>
              <a:spcBef>
                <a:spcPct val="0"/>
              </a:spcBef>
            </a:pPr>
            <a:endParaRPr lang="en-US" sz="2000" dirty="0">
              <a:latin typeface="Cheddar" panose="020B0604020202020204" charset="0"/>
            </a:endParaRPr>
          </a:p>
          <a:p>
            <a:pPr marL="431801" lvl="1" indent="-215900">
              <a:lnSpc>
                <a:spcPts val="2000"/>
              </a:lnSpc>
              <a:buFont typeface="Arial"/>
              <a:buChar char="•"/>
            </a:pPr>
            <a:r>
              <a:rPr lang="en-US" sz="2000" dirty="0">
                <a:latin typeface="Cheddar" panose="020B0604020202020204" charset="0"/>
              </a:rPr>
              <a:t>Differential Privacy for Deep Learning: Challenges and Opportunities – </a:t>
            </a:r>
            <a:r>
              <a:rPr lang="en-US" sz="2000" dirty="0" err="1">
                <a:latin typeface="Cheddar" panose="020B0604020202020204" charset="0"/>
              </a:rPr>
              <a:t>NeurIPS</a:t>
            </a:r>
            <a:r>
              <a:rPr lang="en-US" sz="2000" dirty="0">
                <a:latin typeface="Cheddar" panose="020B0604020202020204" charset="0"/>
              </a:rPr>
              <a:t> 2023 [Accepted]</a:t>
            </a:r>
          </a:p>
          <a:p>
            <a:pPr marL="431801" lvl="1" indent="-215900">
              <a:lnSpc>
                <a:spcPts val="2000"/>
              </a:lnSpc>
              <a:buFont typeface="Arial"/>
              <a:buChar char="•"/>
            </a:pPr>
            <a:r>
              <a:rPr lang="en-US" sz="2000" dirty="0">
                <a:latin typeface="Cheddar" panose="020B0604020202020204" charset="0"/>
              </a:rPr>
              <a:t>Federated Learning: A Privacy-Preserving Approach for Distributed Machine Learning – ICML 2023 [Accepted]</a:t>
            </a:r>
          </a:p>
          <a:p>
            <a:pPr marL="431801" lvl="1" indent="-215900">
              <a:lnSpc>
                <a:spcPts val="2000"/>
              </a:lnSpc>
              <a:buFont typeface="Arial"/>
              <a:buChar char="•"/>
            </a:pPr>
            <a:r>
              <a:rPr lang="en-US" sz="2000" dirty="0">
                <a:latin typeface="Cheddar" panose="020B0604020202020204" charset="0"/>
              </a:rPr>
              <a:t>Enhancing Privacy in Neural Networks through Homomorphic Encryption – Journal of Privacy and Security, 2023 [Accepted]</a:t>
            </a:r>
          </a:p>
          <a:p>
            <a:pPr marL="431801" lvl="1" indent="-215900">
              <a:lnSpc>
                <a:spcPts val="2000"/>
              </a:lnSpc>
              <a:buFont typeface="Arial"/>
              <a:buChar char="•"/>
            </a:pPr>
            <a:r>
              <a:rPr lang="en-US" sz="2000" dirty="0">
                <a:latin typeface="Cheddar" panose="020B0604020202020204" charset="0"/>
              </a:rPr>
              <a:t>Privacy-Preserving Techniques for Medical Image Analysis Using Differentially Private Learning – CVPR 2023 [Presented]</a:t>
            </a:r>
          </a:p>
          <a:p>
            <a:pPr marL="431801" lvl="1" indent="-215900">
              <a:lnSpc>
                <a:spcPts val="2000"/>
              </a:lnSpc>
              <a:buFont typeface="Arial"/>
              <a:buChar char="•"/>
            </a:pPr>
            <a:r>
              <a:rPr lang="en-US" sz="2000" dirty="0">
                <a:latin typeface="Cheddar" panose="020B0604020202020204" charset="0"/>
              </a:rPr>
              <a:t>Securing Federated Learning Systems Against Privacy Attacks – IEEE Security &amp; Privacy 2023 [Presented]</a:t>
            </a:r>
          </a:p>
          <a:p>
            <a:pPr marL="431801" lvl="1" indent="-215900">
              <a:lnSpc>
                <a:spcPts val="2000"/>
              </a:lnSpc>
              <a:buFont typeface="Arial"/>
              <a:buChar char="•"/>
            </a:pPr>
            <a:r>
              <a:rPr lang="en-US" sz="2000" dirty="0">
                <a:latin typeface="Cheddar" panose="020B0604020202020204" charset="0"/>
              </a:rPr>
              <a:t>Leveraging Differential Privacy in Convolutional Neural Networks for Image Classification – ECCV 2023 [Presented]</a:t>
            </a:r>
          </a:p>
          <a:p>
            <a:pPr marL="431801" lvl="1" indent="-215900">
              <a:lnSpc>
                <a:spcPts val="2000"/>
              </a:lnSpc>
              <a:buFont typeface="Arial"/>
              <a:buChar char="•"/>
            </a:pPr>
            <a:endParaRPr lang="en-US" sz="2000" dirty="0">
              <a:latin typeface="Cheddar" panose="020B0604020202020204" charset="0"/>
            </a:endParaRPr>
          </a:p>
          <a:p>
            <a:pPr algn="ctr">
              <a:lnSpc>
                <a:spcPts val="2000"/>
              </a:lnSpc>
              <a:spcBef>
                <a:spcPct val="0"/>
              </a:spcBef>
            </a:pPr>
            <a:r>
              <a:rPr lang="en-US" sz="2000" b="1" dirty="0">
                <a:latin typeface="Cheddar" panose="020B0604020202020204" charset="0"/>
              </a:rPr>
              <a:t>Submitted Papers</a:t>
            </a:r>
          </a:p>
          <a:p>
            <a:pPr algn="ctr">
              <a:lnSpc>
                <a:spcPts val="2000"/>
              </a:lnSpc>
              <a:spcBef>
                <a:spcPct val="0"/>
              </a:spcBef>
            </a:pPr>
            <a:endParaRPr lang="en-US" sz="2000" dirty="0">
              <a:latin typeface="Cheddar" panose="020B0604020202020204" charset="0"/>
            </a:endParaRPr>
          </a:p>
          <a:p>
            <a:pPr marL="431801" lvl="1" indent="-215900">
              <a:lnSpc>
                <a:spcPts val="2000"/>
              </a:lnSpc>
              <a:buFont typeface="Arial"/>
              <a:buChar char="•"/>
            </a:pPr>
            <a:r>
              <a:rPr lang="en-US" sz="2000" dirty="0">
                <a:latin typeface="Cheddar" panose="020B0604020202020204" charset="0"/>
              </a:rPr>
              <a:t>A Comprehensive Survey on Privacy-Preserving Machine Learning Techniques – Submitted to ACM Computing Surveys</a:t>
            </a:r>
          </a:p>
          <a:p>
            <a:pPr marL="431801" lvl="1" indent="-215900">
              <a:lnSpc>
                <a:spcPts val="2000"/>
              </a:lnSpc>
              <a:buFont typeface="Arial"/>
              <a:buChar char="•"/>
            </a:pPr>
            <a:r>
              <a:rPr lang="en-US" sz="2000" dirty="0">
                <a:latin typeface="Cheddar" panose="020B0604020202020204" charset="0"/>
              </a:rPr>
              <a:t>Hybrid Privacy Mechanisms for Deep Learning: Combining Differential Privacy and Homomorphic Encryption – Submitted to ICML 2024</a:t>
            </a:r>
          </a:p>
          <a:p>
            <a:pPr marL="431801" lvl="1" indent="-215900">
              <a:lnSpc>
                <a:spcPts val="2000"/>
              </a:lnSpc>
              <a:buFont typeface="Arial"/>
              <a:buChar char="•"/>
            </a:pPr>
            <a:r>
              <a:rPr lang="en-US" sz="2000" dirty="0">
                <a:latin typeface="Cheddar" panose="020B0604020202020204" charset="0"/>
              </a:rPr>
              <a:t>Privacy-Preserving Federated Learning for IoT Devices – Submitted to IEEE Transactions on IoT</a:t>
            </a:r>
          </a:p>
        </p:txBody>
      </p:sp>
    </p:spTree>
    <p:extLst>
      <p:ext uri="{BB962C8B-B14F-4D97-AF65-F5344CB8AC3E}">
        <p14:creationId xmlns:p14="http://schemas.microsoft.com/office/powerpoint/2010/main" val="3265733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9E2CE49-5003-4D79-963C-304F0CBAF52A}"/>
              </a:ext>
            </a:extLst>
          </p:cNvPr>
          <p:cNvSpPr/>
          <p:nvPr/>
        </p:nvSpPr>
        <p:spPr>
          <a:xfrm>
            <a:off x="1871662" y="3062233"/>
            <a:ext cx="8448675" cy="733534"/>
          </a:xfrm>
          <a:prstGeom prst="rect">
            <a:avLst/>
          </a:prstGeom>
        </p:spPr>
        <p:txBody>
          <a:bodyPr wrap="square">
            <a:spAutoFit/>
          </a:bodyPr>
          <a:lstStyle/>
          <a:p>
            <a:pPr algn="ctr">
              <a:lnSpc>
                <a:spcPts val="5000"/>
              </a:lnSpc>
              <a:spcBef>
                <a:spcPct val="0"/>
              </a:spcBef>
            </a:pPr>
            <a:r>
              <a:rPr lang="en-US" sz="5400" b="1" dirty="0">
                <a:solidFill>
                  <a:srgbClr val="290606"/>
                </a:solidFill>
                <a:effectLst>
                  <a:outerShdw blurRad="38100" dist="38100" dir="2700000" algn="tl">
                    <a:srgbClr val="000000">
                      <a:alpha val="43137"/>
                    </a:srgbClr>
                  </a:outerShdw>
                </a:effectLst>
                <a:latin typeface="Cheddar" panose="020B0604020202020204" charset="0"/>
              </a:rPr>
              <a:t>Conclusion</a:t>
            </a:r>
          </a:p>
        </p:txBody>
      </p:sp>
    </p:spTree>
    <p:extLst>
      <p:ext uri="{BB962C8B-B14F-4D97-AF65-F5344CB8AC3E}">
        <p14:creationId xmlns:p14="http://schemas.microsoft.com/office/powerpoint/2010/main" val="41589918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4EA2682-5CA8-467D-8E1C-1002C1273CA7}"/>
              </a:ext>
            </a:extLst>
          </p:cNvPr>
          <p:cNvSpPr/>
          <p:nvPr/>
        </p:nvSpPr>
        <p:spPr>
          <a:xfrm>
            <a:off x="9525000" y="5705475"/>
            <a:ext cx="190500" cy="3143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EDAB1FE-4A40-4263-86ED-4C8DBBC07914}"/>
              </a:ext>
            </a:extLst>
          </p:cNvPr>
          <p:cNvSpPr/>
          <p:nvPr/>
        </p:nvSpPr>
        <p:spPr>
          <a:xfrm>
            <a:off x="2124075" y="561548"/>
            <a:ext cx="7943850" cy="5734903"/>
          </a:xfrm>
          <a:prstGeom prst="rect">
            <a:avLst/>
          </a:prstGeom>
        </p:spPr>
        <p:txBody>
          <a:bodyPr wrap="square">
            <a:spAutoFit/>
          </a:bodyPr>
          <a:lstStyle/>
          <a:p>
            <a:pPr algn="ctr">
              <a:lnSpc>
                <a:spcPts val="2000"/>
              </a:lnSpc>
              <a:spcBef>
                <a:spcPct val="0"/>
              </a:spcBef>
            </a:pPr>
            <a:r>
              <a:rPr lang="en-US" dirty="0">
                <a:latin typeface="Cheddar" panose="020B0604020202020204" charset="0"/>
              </a:rPr>
              <a:t>In conclusion,  particularly in the context of medical data, underscores the critical importance of safeguarding patients' privacy. We recognize the sensitivity of personal health information and the reluctance of institutions to share such data with research entities. Through our exploration, we acknowledge the potential of differential privacy as a pivotal solution for facilitating the sharing of patient data, offering robust anonymity guarantees while maintaining satisfactory performance for machine learning tasks.</a:t>
            </a:r>
          </a:p>
          <a:p>
            <a:pPr algn="ctr">
              <a:lnSpc>
                <a:spcPts val="2000"/>
              </a:lnSpc>
              <a:spcBef>
                <a:spcPct val="0"/>
              </a:spcBef>
            </a:pPr>
            <a:endParaRPr lang="en-US" dirty="0">
              <a:latin typeface="Cheddar" panose="020B0604020202020204" charset="0"/>
            </a:endParaRPr>
          </a:p>
          <a:p>
            <a:pPr algn="ctr">
              <a:lnSpc>
                <a:spcPts val="2000"/>
              </a:lnSpc>
              <a:spcBef>
                <a:spcPct val="0"/>
              </a:spcBef>
            </a:pPr>
            <a:r>
              <a:rPr lang="en-US" dirty="0">
                <a:latin typeface="Cheddar" panose="020B0604020202020204" charset="0"/>
              </a:rPr>
              <a:t>Building upon the insights gained from previous research, we aim to delve deeper into the implications of employing differential privacy in healthcare settings. Notably, we are inspired by the successful application of differential privacy alongside federated learning in the development of COVID-19 detection models using X-rays. Consequently, we envision leveraging these findings to further advance the adoption of privacy-preserving techniques in medical research.</a:t>
            </a:r>
          </a:p>
          <a:p>
            <a:pPr algn="ctr">
              <a:lnSpc>
                <a:spcPts val="2000"/>
              </a:lnSpc>
              <a:spcBef>
                <a:spcPct val="0"/>
              </a:spcBef>
            </a:pPr>
            <a:endParaRPr lang="en-US" dirty="0">
              <a:latin typeface="Cheddar" panose="020B0604020202020204" charset="0"/>
            </a:endParaRPr>
          </a:p>
          <a:p>
            <a:pPr algn="ctr">
              <a:lnSpc>
                <a:spcPts val="2000"/>
              </a:lnSpc>
              <a:spcBef>
                <a:spcPct val="0"/>
              </a:spcBef>
            </a:pPr>
            <a:r>
              <a:rPr lang="en-US" dirty="0">
                <a:latin typeface="Cheddar" panose="020B0604020202020204" charset="0"/>
              </a:rPr>
              <a:t>Our analysis also reveals a delicate balance between privacy protection and model performance. Thus, our future endeavors will focus on identifying the optimal equilibrium where privacy is maximized without compromising performance. By striking this balance, we aim to ensure that individual privacy is preserved effectively while continuing to achieve high-quality results in healthcare data analysis and machine learning tasks.</a:t>
            </a:r>
          </a:p>
        </p:txBody>
      </p:sp>
    </p:spTree>
    <p:extLst>
      <p:ext uri="{BB962C8B-B14F-4D97-AF65-F5344CB8AC3E}">
        <p14:creationId xmlns:p14="http://schemas.microsoft.com/office/powerpoint/2010/main" val="37299214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B7558B-BAA3-403A-87F7-FA203BCA05ED}"/>
              </a:ext>
            </a:extLst>
          </p:cNvPr>
          <p:cNvSpPr/>
          <p:nvPr/>
        </p:nvSpPr>
        <p:spPr>
          <a:xfrm>
            <a:off x="4330132" y="3062233"/>
            <a:ext cx="3531736" cy="733534"/>
          </a:xfrm>
          <a:prstGeom prst="rect">
            <a:avLst/>
          </a:prstGeom>
        </p:spPr>
        <p:txBody>
          <a:bodyPr wrap="none">
            <a:spAutoFit/>
          </a:bodyPr>
          <a:lstStyle/>
          <a:p>
            <a:pPr algn="ctr">
              <a:lnSpc>
                <a:spcPts val="5000"/>
              </a:lnSpc>
              <a:spcBef>
                <a:spcPct val="0"/>
              </a:spcBef>
            </a:pPr>
            <a:r>
              <a:rPr lang="en-US" sz="5400" b="1" dirty="0">
                <a:solidFill>
                  <a:srgbClr val="290606"/>
                </a:solidFill>
                <a:effectLst>
                  <a:outerShdw blurRad="38100" dist="38100" dir="2700000" algn="tl">
                    <a:srgbClr val="000000">
                      <a:alpha val="43137"/>
                    </a:srgbClr>
                  </a:outerShdw>
                </a:effectLst>
                <a:latin typeface="Telegraf 2 Bold"/>
              </a:rPr>
              <a:t>Reference</a:t>
            </a:r>
          </a:p>
        </p:txBody>
      </p:sp>
    </p:spTree>
    <p:extLst>
      <p:ext uri="{BB962C8B-B14F-4D97-AF65-F5344CB8AC3E}">
        <p14:creationId xmlns:p14="http://schemas.microsoft.com/office/powerpoint/2010/main" val="10955797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FD3F5CE-A338-4395-AB33-7D2A12929B1D}"/>
              </a:ext>
            </a:extLst>
          </p:cNvPr>
          <p:cNvSpPr/>
          <p:nvPr/>
        </p:nvSpPr>
        <p:spPr>
          <a:xfrm>
            <a:off x="1924052" y="47752"/>
            <a:ext cx="2976560" cy="9048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B401ACF-EC65-4807-B5E1-B1A017AE63E4}"/>
              </a:ext>
            </a:extLst>
          </p:cNvPr>
          <p:cNvSpPr/>
          <p:nvPr/>
        </p:nvSpPr>
        <p:spPr>
          <a:xfrm>
            <a:off x="1471611" y="5362702"/>
            <a:ext cx="2162175" cy="9048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E1458C0-CC87-479E-9F53-9823DFBB78D1}"/>
              </a:ext>
            </a:extLst>
          </p:cNvPr>
          <p:cNvSpPr/>
          <p:nvPr/>
        </p:nvSpPr>
        <p:spPr>
          <a:xfrm>
            <a:off x="8472486" y="5362702"/>
            <a:ext cx="2162175" cy="9048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D37DAA9-C5FE-4140-8EDE-3F9385867BE9}"/>
              </a:ext>
            </a:extLst>
          </p:cNvPr>
          <p:cNvSpPr/>
          <p:nvPr/>
        </p:nvSpPr>
        <p:spPr>
          <a:xfrm>
            <a:off x="8624886" y="5515102"/>
            <a:ext cx="2162175" cy="9048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A298F2-6C07-4583-9725-712CA85211C7}"/>
              </a:ext>
            </a:extLst>
          </p:cNvPr>
          <p:cNvSpPr/>
          <p:nvPr/>
        </p:nvSpPr>
        <p:spPr>
          <a:xfrm>
            <a:off x="1838324" y="590423"/>
            <a:ext cx="8277225" cy="5170646"/>
          </a:xfrm>
          <a:prstGeom prst="rect">
            <a:avLst/>
          </a:prstGeom>
        </p:spPr>
        <p:txBody>
          <a:bodyPr wrap="square">
            <a:spAutoFit/>
          </a:bodyPr>
          <a:lstStyle/>
          <a:p>
            <a:pPr algn="ctr">
              <a:lnSpc>
                <a:spcPts val="1800"/>
              </a:lnSpc>
              <a:spcBef>
                <a:spcPct val="0"/>
              </a:spcBef>
            </a:pPr>
            <a:r>
              <a:rPr lang="en-US" dirty="0">
                <a:latin typeface="Cheddar" panose="020B0604020202020204" charset="0"/>
              </a:rPr>
              <a:t>[1] L. Sweeney, “Weaving technology and policy together to maintain confidentiality,”</a:t>
            </a:r>
          </a:p>
          <a:p>
            <a:pPr algn="ctr">
              <a:lnSpc>
                <a:spcPts val="1800"/>
              </a:lnSpc>
              <a:spcBef>
                <a:spcPct val="0"/>
              </a:spcBef>
            </a:pPr>
            <a:r>
              <a:rPr lang="en-US" dirty="0">
                <a:latin typeface="Cheddar" panose="020B0604020202020204" charset="0"/>
              </a:rPr>
              <a:t>The Journal of Law, Medicine &amp; Ethics, vol. 25, no. 2-3, pp. 98–110,</a:t>
            </a:r>
          </a:p>
          <a:p>
            <a:pPr algn="ctr">
              <a:lnSpc>
                <a:spcPts val="1800"/>
              </a:lnSpc>
              <a:spcBef>
                <a:spcPct val="0"/>
              </a:spcBef>
            </a:pPr>
            <a:r>
              <a:rPr lang="en-US" dirty="0">
                <a:latin typeface="Cheddar" panose="020B0604020202020204" charset="0"/>
              </a:rPr>
              <a:t>1997.</a:t>
            </a:r>
          </a:p>
          <a:p>
            <a:pPr algn="ctr">
              <a:lnSpc>
                <a:spcPts val="1800"/>
              </a:lnSpc>
              <a:spcBef>
                <a:spcPct val="0"/>
              </a:spcBef>
            </a:pPr>
            <a:r>
              <a:rPr lang="en-US" dirty="0">
                <a:latin typeface="Cheddar" panose="020B0604020202020204" charset="0"/>
              </a:rPr>
              <a:t>[2] R. Agrawal and R. Srikant, “Privacy-preserving data mining,” in Proceedings</a:t>
            </a:r>
          </a:p>
          <a:p>
            <a:pPr algn="ctr">
              <a:lnSpc>
                <a:spcPts val="1800"/>
              </a:lnSpc>
              <a:spcBef>
                <a:spcPct val="0"/>
              </a:spcBef>
            </a:pPr>
            <a:r>
              <a:rPr lang="en-US" dirty="0">
                <a:latin typeface="Cheddar" panose="020B0604020202020204" charset="0"/>
              </a:rPr>
              <a:t>of the 2000 ACM SIGMOD international conference on Management of data,</a:t>
            </a:r>
          </a:p>
          <a:p>
            <a:pPr algn="ctr">
              <a:lnSpc>
                <a:spcPts val="1800"/>
              </a:lnSpc>
              <a:spcBef>
                <a:spcPct val="0"/>
              </a:spcBef>
            </a:pPr>
            <a:r>
              <a:rPr lang="en-US" dirty="0">
                <a:latin typeface="Cheddar" panose="020B0604020202020204" charset="0"/>
              </a:rPr>
              <a:t>2000, pp. 439–450.</a:t>
            </a:r>
          </a:p>
          <a:p>
            <a:pPr algn="ctr">
              <a:lnSpc>
                <a:spcPts val="1800"/>
              </a:lnSpc>
              <a:spcBef>
                <a:spcPct val="0"/>
              </a:spcBef>
            </a:pPr>
            <a:r>
              <a:rPr lang="en-US" dirty="0">
                <a:latin typeface="Cheddar" panose="020B0604020202020204" charset="0"/>
              </a:rPr>
              <a:t>[3] W. Du and Z. Zhan, “Using randomized response techniques for </a:t>
            </a:r>
            <a:r>
              <a:rPr lang="en-US" dirty="0" err="1">
                <a:latin typeface="Cheddar" panose="020B0604020202020204" charset="0"/>
              </a:rPr>
              <a:t>privacypreserving</a:t>
            </a:r>
            <a:endParaRPr lang="en-US" dirty="0">
              <a:latin typeface="Cheddar" panose="020B0604020202020204" charset="0"/>
            </a:endParaRPr>
          </a:p>
          <a:p>
            <a:pPr algn="ctr">
              <a:lnSpc>
                <a:spcPts val="1800"/>
              </a:lnSpc>
              <a:spcBef>
                <a:spcPct val="0"/>
              </a:spcBef>
            </a:pPr>
            <a:r>
              <a:rPr lang="en-US" dirty="0">
                <a:latin typeface="Cheddar" panose="020B0604020202020204" charset="0"/>
              </a:rPr>
              <a:t>data mining in: Proceedings of the ninth </a:t>
            </a:r>
            <a:r>
              <a:rPr lang="en-US" dirty="0" err="1">
                <a:latin typeface="Cheddar" panose="020B0604020202020204" charset="0"/>
              </a:rPr>
              <a:t>acm</a:t>
            </a:r>
            <a:r>
              <a:rPr lang="en-US" dirty="0">
                <a:latin typeface="Cheddar" panose="020B0604020202020204" charset="0"/>
              </a:rPr>
              <a:t> </a:t>
            </a:r>
            <a:r>
              <a:rPr lang="en-US" dirty="0" err="1">
                <a:latin typeface="Cheddar" panose="020B0604020202020204" charset="0"/>
              </a:rPr>
              <a:t>sigkdd</a:t>
            </a:r>
            <a:r>
              <a:rPr lang="en-US" dirty="0">
                <a:latin typeface="Cheddar" panose="020B0604020202020204" charset="0"/>
              </a:rPr>
              <a:t> international</a:t>
            </a:r>
          </a:p>
          <a:p>
            <a:pPr algn="ctr">
              <a:lnSpc>
                <a:spcPts val="1800"/>
              </a:lnSpc>
              <a:spcBef>
                <a:spcPct val="0"/>
              </a:spcBef>
            </a:pPr>
            <a:r>
              <a:rPr lang="en-US" dirty="0">
                <a:latin typeface="Cheddar" panose="020B0604020202020204" charset="0"/>
              </a:rPr>
              <a:t>conference on knowledge discovery and data mining, 505–510,” Washington,</a:t>
            </a:r>
          </a:p>
          <a:p>
            <a:pPr algn="ctr">
              <a:lnSpc>
                <a:spcPts val="1800"/>
              </a:lnSpc>
              <a:spcBef>
                <a:spcPct val="0"/>
              </a:spcBef>
            </a:pPr>
            <a:r>
              <a:rPr lang="en-US" dirty="0">
                <a:latin typeface="Cheddar" panose="020B0604020202020204" charset="0"/>
              </a:rPr>
              <a:t>DC, 2003.</a:t>
            </a:r>
          </a:p>
          <a:p>
            <a:pPr algn="ctr">
              <a:lnSpc>
                <a:spcPts val="1800"/>
              </a:lnSpc>
              <a:spcBef>
                <a:spcPct val="0"/>
              </a:spcBef>
            </a:pPr>
            <a:r>
              <a:rPr lang="en-US" dirty="0">
                <a:latin typeface="Cheddar" panose="020B0604020202020204" charset="0"/>
              </a:rPr>
              <a:t>[4] N. Li, T. Li, and S. </a:t>
            </a:r>
            <a:r>
              <a:rPr lang="en-US" dirty="0" err="1">
                <a:latin typeface="Cheddar" panose="020B0604020202020204" charset="0"/>
              </a:rPr>
              <a:t>Venkatasubramanian</a:t>
            </a:r>
            <a:r>
              <a:rPr lang="en-US" dirty="0">
                <a:latin typeface="Cheddar" panose="020B0604020202020204" charset="0"/>
              </a:rPr>
              <a:t>, “T-closeness: Privacy beyond </a:t>
            </a:r>
            <a:r>
              <a:rPr lang="en-US" dirty="0" err="1">
                <a:latin typeface="Cheddar" panose="020B0604020202020204" charset="0"/>
              </a:rPr>
              <a:t>kanonymity</a:t>
            </a:r>
            <a:endParaRPr lang="en-US" dirty="0">
              <a:latin typeface="Cheddar" panose="020B0604020202020204" charset="0"/>
            </a:endParaRPr>
          </a:p>
          <a:p>
            <a:pPr algn="ctr">
              <a:lnSpc>
                <a:spcPts val="1800"/>
              </a:lnSpc>
              <a:spcBef>
                <a:spcPct val="0"/>
              </a:spcBef>
            </a:pPr>
            <a:r>
              <a:rPr lang="en-US" dirty="0">
                <a:latin typeface="Cheddar" panose="020B0604020202020204" charset="0"/>
              </a:rPr>
              <a:t>and l-diversity,” in 2007 IEEE 23rd international conference on</a:t>
            </a:r>
          </a:p>
          <a:p>
            <a:pPr algn="ctr">
              <a:lnSpc>
                <a:spcPts val="1800"/>
              </a:lnSpc>
              <a:spcBef>
                <a:spcPct val="0"/>
              </a:spcBef>
            </a:pPr>
            <a:r>
              <a:rPr lang="en-US" dirty="0">
                <a:latin typeface="Cheddar" panose="020B0604020202020204" charset="0"/>
              </a:rPr>
              <a:t>data engineering, IEEE, 2006, pp. 106–115.</a:t>
            </a:r>
          </a:p>
          <a:p>
            <a:pPr algn="ctr">
              <a:lnSpc>
                <a:spcPts val="1800"/>
              </a:lnSpc>
              <a:spcBef>
                <a:spcPct val="0"/>
              </a:spcBef>
            </a:pPr>
            <a:r>
              <a:rPr lang="en-US" dirty="0">
                <a:latin typeface="Cheddar" panose="020B0604020202020204" charset="0"/>
              </a:rPr>
              <a:t>[5] A. </a:t>
            </a:r>
            <a:r>
              <a:rPr lang="en-US" dirty="0" err="1">
                <a:latin typeface="Cheddar" panose="020B0604020202020204" charset="0"/>
              </a:rPr>
              <a:t>Machanavajjhala</a:t>
            </a:r>
            <a:r>
              <a:rPr lang="en-US" dirty="0">
                <a:latin typeface="Cheddar" panose="020B0604020202020204" charset="0"/>
              </a:rPr>
              <a:t>, D. </a:t>
            </a:r>
            <a:r>
              <a:rPr lang="en-US" dirty="0" err="1">
                <a:latin typeface="Cheddar" panose="020B0604020202020204" charset="0"/>
              </a:rPr>
              <a:t>Kifer</a:t>
            </a:r>
            <a:r>
              <a:rPr lang="en-US" dirty="0">
                <a:latin typeface="Cheddar" panose="020B0604020202020204" charset="0"/>
              </a:rPr>
              <a:t>, J. </a:t>
            </a:r>
            <a:r>
              <a:rPr lang="en-US" dirty="0" err="1">
                <a:latin typeface="Cheddar" panose="020B0604020202020204" charset="0"/>
              </a:rPr>
              <a:t>Gehrke</a:t>
            </a:r>
            <a:r>
              <a:rPr lang="en-US" dirty="0">
                <a:latin typeface="Cheddar" panose="020B0604020202020204" charset="0"/>
              </a:rPr>
              <a:t>, and M. </a:t>
            </a:r>
            <a:r>
              <a:rPr lang="en-US" dirty="0" err="1">
                <a:latin typeface="Cheddar" panose="020B0604020202020204" charset="0"/>
              </a:rPr>
              <a:t>Venkitasubramaniam</a:t>
            </a:r>
            <a:r>
              <a:rPr lang="en-US" dirty="0">
                <a:latin typeface="Cheddar" panose="020B0604020202020204" charset="0"/>
              </a:rPr>
              <a:t>, “</a:t>
            </a:r>
            <a:r>
              <a:rPr lang="en-US" dirty="0" err="1">
                <a:latin typeface="Cheddar" panose="020B0604020202020204" charset="0"/>
              </a:rPr>
              <a:t>Ldiversity</a:t>
            </a:r>
            <a:r>
              <a:rPr lang="en-US" dirty="0">
                <a:latin typeface="Cheddar" panose="020B0604020202020204" charset="0"/>
              </a:rPr>
              <a:t>:</a:t>
            </a:r>
          </a:p>
          <a:p>
            <a:pPr algn="ctr">
              <a:lnSpc>
                <a:spcPts val="1800"/>
              </a:lnSpc>
              <a:spcBef>
                <a:spcPct val="0"/>
              </a:spcBef>
            </a:pPr>
            <a:r>
              <a:rPr lang="en-US" dirty="0">
                <a:latin typeface="Cheddar" panose="020B0604020202020204" charset="0"/>
              </a:rPr>
              <a:t>Privacy beyond k-anonymity,” ACM Transactions on Knowledge</a:t>
            </a:r>
          </a:p>
          <a:p>
            <a:pPr algn="ctr">
              <a:lnSpc>
                <a:spcPts val="1800"/>
              </a:lnSpc>
              <a:spcBef>
                <a:spcPct val="0"/>
              </a:spcBef>
            </a:pPr>
            <a:r>
              <a:rPr lang="en-US" dirty="0">
                <a:latin typeface="Cheddar" panose="020B0604020202020204" charset="0"/>
              </a:rPr>
              <a:t>Discovery from Data (TKDD), vol. 1, no. 1, 3–es, 2007.</a:t>
            </a:r>
          </a:p>
          <a:p>
            <a:pPr algn="ctr">
              <a:lnSpc>
                <a:spcPts val="1800"/>
              </a:lnSpc>
              <a:spcBef>
                <a:spcPct val="0"/>
              </a:spcBef>
            </a:pPr>
            <a:r>
              <a:rPr lang="en-US" dirty="0">
                <a:latin typeface="Cheddar" panose="020B0604020202020204" charset="0"/>
              </a:rPr>
              <a:t>[6] C. C. Aggarwal and S. Y. Philip, Privacy-preserving data mining: models and</a:t>
            </a:r>
          </a:p>
          <a:p>
            <a:pPr algn="ctr">
              <a:lnSpc>
                <a:spcPts val="1800"/>
              </a:lnSpc>
              <a:spcBef>
                <a:spcPct val="0"/>
              </a:spcBef>
            </a:pPr>
            <a:r>
              <a:rPr lang="en-US" dirty="0">
                <a:latin typeface="Cheddar" panose="020B0604020202020204" charset="0"/>
              </a:rPr>
              <a:t>algorithms. Springer Science &amp; Business Media, 2008.</a:t>
            </a:r>
          </a:p>
        </p:txBody>
      </p:sp>
    </p:spTree>
    <p:extLst>
      <p:ext uri="{BB962C8B-B14F-4D97-AF65-F5344CB8AC3E}">
        <p14:creationId xmlns:p14="http://schemas.microsoft.com/office/powerpoint/2010/main" val="2944105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7EB559F-EAC0-4C07-B859-7E4CE2CE959E}"/>
              </a:ext>
            </a:extLst>
          </p:cNvPr>
          <p:cNvSpPr/>
          <p:nvPr/>
        </p:nvSpPr>
        <p:spPr>
          <a:xfrm>
            <a:off x="3190613" y="1096310"/>
            <a:ext cx="5810774" cy="4665380"/>
          </a:xfrm>
          <a:prstGeom prst="rect">
            <a:avLst/>
          </a:prstGeom>
        </p:spPr>
        <p:txBody>
          <a:bodyPr wrap="square">
            <a:spAutoFit/>
          </a:bodyPr>
          <a:lstStyle/>
          <a:p>
            <a:pPr>
              <a:lnSpc>
                <a:spcPts val="3000"/>
              </a:lnSpc>
              <a:spcBef>
                <a:spcPct val="0"/>
              </a:spcBef>
            </a:pPr>
            <a:r>
              <a:rPr lang="en-US" spc="195" dirty="0">
                <a:latin typeface="Cheddar"/>
              </a:rPr>
              <a:t>01. BACKGROUND INFORMATION</a:t>
            </a:r>
          </a:p>
          <a:p>
            <a:pPr>
              <a:lnSpc>
                <a:spcPts val="3000"/>
              </a:lnSpc>
              <a:spcBef>
                <a:spcPct val="0"/>
              </a:spcBef>
            </a:pPr>
            <a:r>
              <a:rPr lang="en-US" spc="195" dirty="0">
                <a:latin typeface="Cheddar"/>
              </a:rPr>
              <a:t>02.WORKFLOW</a:t>
            </a:r>
          </a:p>
          <a:p>
            <a:pPr>
              <a:lnSpc>
                <a:spcPts val="3000"/>
              </a:lnSpc>
              <a:spcBef>
                <a:spcPct val="0"/>
              </a:spcBef>
            </a:pPr>
            <a:r>
              <a:rPr lang="en-US" spc="195" dirty="0">
                <a:latin typeface="Cheddar"/>
              </a:rPr>
              <a:t>03.DATASET</a:t>
            </a:r>
          </a:p>
          <a:p>
            <a:pPr>
              <a:lnSpc>
                <a:spcPts val="3000"/>
              </a:lnSpc>
              <a:spcBef>
                <a:spcPct val="0"/>
              </a:spcBef>
            </a:pPr>
            <a:r>
              <a:rPr lang="en-US" spc="195" dirty="0">
                <a:latin typeface="Cheddar"/>
              </a:rPr>
              <a:t>04.DATA ANALYSIS AND PREPROCESSING</a:t>
            </a:r>
          </a:p>
          <a:p>
            <a:pPr>
              <a:lnSpc>
                <a:spcPts val="3000"/>
              </a:lnSpc>
              <a:spcBef>
                <a:spcPct val="0"/>
              </a:spcBef>
            </a:pPr>
            <a:r>
              <a:rPr lang="en-US" spc="195" dirty="0">
                <a:latin typeface="Cheddar"/>
              </a:rPr>
              <a:t>05.PROPOSED METHODOLOGY AND ARCHITECHTURE</a:t>
            </a:r>
          </a:p>
          <a:p>
            <a:pPr>
              <a:lnSpc>
                <a:spcPts val="3000"/>
              </a:lnSpc>
              <a:spcBef>
                <a:spcPct val="0"/>
              </a:spcBef>
            </a:pPr>
            <a:r>
              <a:rPr lang="en-US" spc="195" dirty="0">
                <a:latin typeface="Cheddar"/>
              </a:rPr>
              <a:t>06. RESULT AND ANALYSIS</a:t>
            </a:r>
          </a:p>
          <a:p>
            <a:pPr>
              <a:lnSpc>
                <a:spcPts val="3000"/>
              </a:lnSpc>
              <a:spcBef>
                <a:spcPct val="0"/>
              </a:spcBef>
            </a:pPr>
            <a:r>
              <a:rPr lang="en-US" spc="195" dirty="0">
                <a:latin typeface="Cheddar"/>
              </a:rPr>
              <a:t>07.FUTURE WORK</a:t>
            </a:r>
          </a:p>
          <a:p>
            <a:pPr>
              <a:lnSpc>
                <a:spcPts val="3000"/>
              </a:lnSpc>
              <a:spcBef>
                <a:spcPct val="0"/>
              </a:spcBef>
            </a:pPr>
            <a:r>
              <a:rPr lang="en-US" spc="195" dirty="0">
                <a:latin typeface="Cheddar"/>
              </a:rPr>
              <a:t>08. ACCEPTED,PRESENTED &amp; SUBMITTED PAPERS</a:t>
            </a:r>
          </a:p>
          <a:p>
            <a:pPr>
              <a:lnSpc>
                <a:spcPts val="3000"/>
              </a:lnSpc>
              <a:spcBef>
                <a:spcPct val="0"/>
              </a:spcBef>
            </a:pPr>
            <a:r>
              <a:rPr lang="en-US" spc="195" dirty="0">
                <a:latin typeface="Cheddar"/>
              </a:rPr>
              <a:t>09.CONCLUSION</a:t>
            </a:r>
          </a:p>
          <a:p>
            <a:pPr>
              <a:lnSpc>
                <a:spcPts val="3000"/>
              </a:lnSpc>
              <a:spcBef>
                <a:spcPct val="0"/>
              </a:spcBef>
            </a:pPr>
            <a:r>
              <a:rPr lang="en-US" spc="195" dirty="0">
                <a:latin typeface="Cheddar"/>
              </a:rPr>
              <a:t>10. REFERENCE</a:t>
            </a:r>
          </a:p>
        </p:txBody>
      </p:sp>
    </p:spTree>
    <p:extLst>
      <p:ext uri="{BB962C8B-B14F-4D97-AF65-F5344CB8AC3E}">
        <p14:creationId xmlns:p14="http://schemas.microsoft.com/office/powerpoint/2010/main" val="3920798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80A890-108C-4660-88DB-425824B02539}"/>
              </a:ext>
            </a:extLst>
          </p:cNvPr>
          <p:cNvSpPr/>
          <p:nvPr/>
        </p:nvSpPr>
        <p:spPr>
          <a:xfrm>
            <a:off x="3048000" y="2741632"/>
            <a:ext cx="6096000" cy="1374735"/>
          </a:xfrm>
          <a:prstGeom prst="rect">
            <a:avLst/>
          </a:prstGeom>
        </p:spPr>
        <p:txBody>
          <a:bodyPr>
            <a:spAutoFit/>
          </a:bodyPr>
          <a:lstStyle/>
          <a:p>
            <a:pPr marL="0" marR="0" lvl="0" indent="0" algn="ctr" defTabSz="914400" eaLnBrk="1" fontAlgn="auto" latinLnBrk="0" hangingPunct="1">
              <a:lnSpc>
                <a:spcPts val="5000"/>
              </a:lnSpc>
              <a:spcBef>
                <a:spcPts val="0"/>
              </a:spcBef>
              <a:spcAft>
                <a:spcPts val="0"/>
              </a:spcAft>
              <a:buClrTx/>
              <a:buSzTx/>
              <a:buFontTx/>
              <a:buNone/>
              <a:tabLst/>
              <a:defRPr/>
            </a:pPr>
            <a:r>
              <a:rPr kumimoji="0" lang="en-US" sz="5400" b="1" i="0" u="none" strike="noStrike" kern="0" cap="none" spc="0" normalizeH="0" baseline="0" noProof="0" dirty="0">
                <a:ln>
                  <a:noFill/>
                </a:ln>
                <a:solidFill>
                  <a:srgbClr val="290606"/>
                </a:solidFill>
                <a:effectLst>
                  <a:outerShdw blurRad="38100" dist="38100" dir="2700000" algn="tl">
                    <a:srgbClr val="000000">
                      <a:alpha val="43137"/>
                    </a:srgbClr>
                  </a:outerShdw>
                </a:effectLst>
                <a:uLnTx/>
                <a:uFillTx/>
                <a:latin typeface="Cheddar" panose="020B0604020202020204" charset="0"/>
              </a:rPr>
              <a:t>Background Information</a:t>
            </a:r>
            <a:endParaRPr kumimoji="0" lang="en-US" sz="54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latin typeface="Cheddar" panose="020B0604020202020204" charset="0"/>
            </a:endParaRPr>
          </a:p>
        </p:txBody>
      </p:sp>
    </p:spTree>
    <p:extLst>
      <p:ext uri="{BB962C8B-B14F-4D97-AF65-F5344CB8AC3E}">
        <p14:creationId xmlns:p14="http://schemas.microsoft.com/office/powerpoint/2010/main" val="344660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72C542B-CDAE-41AB-915C-7A26C05D25CA}"/>
              </a:ext>
            </a:extLst>
          </p:cNvPr>
          <p:cNvSpPr/>
          <p:nvPr/>
        </p:nvSpPr>
        <p:spPr>
          <a:xfrm>
            <a:off x="1649135" y="1096310"/>
            <a:ext cx="8893729" cy="4665380"/>
          </a:xfrm>
          <a:prstGeom prst="rect">
            <a:avLst/>
          </a:prstGeom>
        </p:spPr>
        <p:txBody>
          <a:bodyPr wrap="square">
            <a:spAutoFit/>
          </a:bodyPr>
          <a:lstStyle/>
          <a:p>
            <a:pPr marL="647703" lvl="1" indent="-323852">
              <a:lnSpc>
                <a:spcPts val="3000"/>
              </a:lnSpc>
              <a:buFont typeface="Wingdings" panose="05000000000000000000" pitchFamily="2" charset="2"/>
              <a:buChar char="Ø"/>
            </a:pPr>
            <a:r>
              <a:rPr lang="en-US" spc="147" dirty="0">
                <a:latin typeface="Cheddar" panose="020B0604020202020204" charset="0"/>
              </a:rPr>
              <a:t>Lack of data security undermines patient trust in the healthcare system.</a:t>
            </a:r>
          </a:p>
          <a:p>
            <a:pPr marL="647703" lvl="1" indent="-323852">
              <a:lnSpc>
                <a:spcPts val="3000"/>
              </a:lnSpc>
              <a:buFont typeface="Wingdings" panose="05000000000000000000" pitchFamily="2" charset="2"/>
              <a:buChar char="Ø"/>
            </a:pPr>
            <a:r>
              <a:rPr lang="en-US" spc="147" dirty="0">
                <a:latin typeface="Cheddar" panose="020B0604020202020204" charset="0"/>
              </a:rPr>
              <a:t>Data leakage can cause significant issues for patients and healthcare providers as studies highlight the risk of re-identification attacks, where anonymized data can still reveal individual identities.</a:t>
            </a:r>
          </a:p>
          <a:p>
            <a:pPr marL="647703" lvl="1" indent="-323852">
              <a:lnSpc>
                <a:spcPts val="3000"/>
              </a:lnSpc>
              <a:buFont typeface="Wingdings" panose="05000000000000000000" pitchFamily="2" charset="2"/>
              <a:buChar char="Ø"/>
            </a:pPr>
            <a:r>
              <a:rPr lang="en-US" spc="147" dirty="0">
                <a:latin typeface="Cheddar" panose="020B0604020202020204" charset="0"/>
              </a:rPr>
              <a:t>Examples include the re-identification of Governor William Weld and Netflix users despite anonymization efforts.</a:t>
            </a:r>
          </a:p>
          <a:p>
            <a:pPr marL="647703" lvl="1" indent="-323852">
              <a:lnSpc>
                <a:spcPts val="3000"/>
              </a:lnSpc>
              <a:buFont typeface="Wingdings" panose="05000000000000000000" pitchFamily="2" charset="2"/>
              <a:buChar char="Ø"/>
            </a:pPr>
            <a:r>
              <a:rPr lang="en-US" spc="147" dirty="0">
                <a:latin typeface="Cheddar" panose="020B0604020202020204" charset="0"/>
              </a:rPr>
              <a:t>Ensuring data privacy could enable broader sharing of medical data for research without compromising patient confidentiality.</a:t>
            </a:r>
          </a:p>
          <a:p>
            <a:pPr marL="647703" lvl="1" indent="-323852">
              <a:lnSpc>
                <a:spcPts val="3000"/>
              </a:lnSpc>
              <a:buFont typeface="Wingdings" panose="05000000000000000000" pitchFamily="2" charset="2"/>
              <a:buChar char="Ø"/>
            </a:pPr>
            <a:r>
              <a:rPr lang="en-US" spc="147" dirty="0">
                <a:latin typeface="Cheddar" panose="020B0604020202020204" charset="0"/>
              </a:rPr>
              <a:t>Methods like differential privacy can prevent re-identification and maintain data utility, fostering more secure data-sharing practices.</a:t>
            </a:r>
          </a:p>
        </p:txBody>
      </p:sp>
    </p:spTree>
    <p:extLst>
      <p:ext uri="{BB962C8B-B14F-4D97-AF65-F5344CB8AC3E}">
        <p14:creationId xmlns:p14="http://schemas.microsoft.com/office/powerpoint/2010/main" val="1071466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44FB792-27B6-4ED0-A004-1239F4736144}"/>
              </a:ext>
            </a:extLst>
          </p:cNvPr>
          <p:cNvSpPr/>
          <p:nvPr/>
        </p:nvSpPr>
        <p:spPr>
          <a:xfrm>
            <a:off x="4386044" y="2967335"/>
            <a:ext cx="3419912" cy="923330"/>
          </a:xfrm>
          <a:prstGeom prst="rect">
            <a:avLst/>
          </a:prstGeom>
        </p:spPr>
        <p:txBody>
          <a:bodyPr wrap="square">
            <a:spAutoFit/>
          </a:bodyPr>
          <a:lstStyle/>
          <a:p>
            <a:pPr algn="ctr"/>
            <a:r>
              <a:rPr lang="en-US" sz="5400" b="1" dirty="0">
                <a:effectLst>
                  <a:outerShdw blurRad="38100" dist="38100" dir="2700000" algn="tl">
                    <a:srgbClr val="000000">
                      <a:alpha val="43137"/>
                    </a:srgbClr>
                  </a:outerShdw>
                </a:effectLst>
                <a:latin typeface="Cheddar" panose="020B0604020202020204" charset="0"/>
              </a:rPr>
              <a:t>Workflow</a:t>
            </a:r>
          </a:p>
        </p:txBody>
      </p:sp>
    </p:spTree>
    <p:extLst>
      <p:ext uri="{BB962C8B-B14F-4D97-AF65-F5344CB8AC3E}">
        <p14:creationId xmlns:p14="http://schemas.microsoft.com/office/powerpoint/2010/main" val="2478958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3" name="Freeform 4">
            <a:extLst>
              <a:ext uri="{FF2B5EF4-FFF2-40B4-BE49-F238E27FC236}">
                <a16:creationId xmlns:a16="http://schemas.microsoft.com/office/drawing/2014/main" id="{DA6AFAE0-9037-4BF7-B92A-C1EF6D7D2E86}"/>
              </a:ext>
            </a:extLst>
          </p:cNvPr>
          <p:cNvSpPr/>
          <p:nvPr/>
        </p:nvSpPr>
        <p:spPr>
          <a:xfrm>
            <a:off x="1110142" y="361997"/>
            <a:ext cx="9971716" cy="5563556"/>
          </a:xfrm>
          <a:custGeom>
            <a:avLst/>
            <a:gdLst/>
            <a:ahLst/>
            <a:cxnLst/>
            <a:rect l="l" t="t" r="r" b="b"/>
            <a:pathLst>
              <a:path w="11923728" h="7024068">
                <a:moveTo>
                  <a:pt x="0" y="0"/>
                </a:moveTo>
                <a:lnTo>
                  <a:pt x="11923728" y="0"/>
                </a:lnTo>
                <a:lnTo>
                  <a:pt x="11923728" y="7024068"/>
                </a:lnTo>
                <a:lnTo>
                  <a:pt x="0" y="7024068"/>
                </a:lnTo>
                <a:lnTo>
                  <a:pt x="0" y="0"/>
                </a:lnTo>
                <a:close/>
              </a:path>
            </a:pathLst>
          </a:custGeom>
          <a:blipFill>
            <a:blip r:embed="rId3"/>
            <a:stretch>
              <a:fillRect t="-71" b="-71"/>
            </a:stretch>
          </a:blipFill>
        </p:spPr>
      </p:sp>
      <p:sp>
        <p:nvSpPr>
          <p:cNvPr id="2" name="Rectangle 1">
            <a:extLst>
              <a:ext uri="{FF2B5EF4-FFF2-40B4-BE49-F238E27FC236}">
                <a16:creationId xmlns:a16="http://schemas.microsoft.com/office/drawing/2014/main" id="{A0172BBE-7C38-4F86-BD79-3D1D38D93170}"/>
              </a:ext>
            </a:extLst>
          </p:cNvPr>
          <p:cNvSpPr/>
          <p:nvPr/>
        </p:nvSpPr>
        <p:spPr>
          <a:xfrm>
            <a:off x="4364578" y="5947135"/>
            <a:ext cx="2640723" cy="548868"/>
          </a:xfrm>
          <a:prstGeom prst="rect">
            <a:avLst/>
          </a:prstGeom>
        </p:spPr>
        <p:txBody>
          <a:bodyPr wrap="none">
            <a:spAutoFit/>
          </a:bodyPr>
          <a:lstStyle/>
          <a:p>
            <a:pPr algn="ctr">
              <a:lnSpc>
                <a:spcPts val="4200"/>
              </a:lnSpc>
              <a:spcBef>
                <a:spcPct val="0"/>
              </a:spcBef>
            </a:pPr>
            <a:r>
              <a:rPr lang="en-US" b="1" spc="147" dirty="0">
                <a:latin typeface="Cheddar"/>
              </a:rPr>
              <a:t>FIG 1. WORKFLOW </a:t>
            </a:r>
          </a:p>
        </p:txBody>
      </p:sp>
    </p:spTree>
    <p:extLst>
      <p:ext uri="{BB962C8B-B14F-4D97-AF65-F5344CB8AC3E}">
        <p14:creationId xmlns:p14="http://schemas.microsoft.com/office/powerpoint/2010/main" val="243334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1AC7F32-3EB6-4E31-8890-C8BF50D67C8A}"/>
              </a:ext>
            </a:extLst>
          </p:cNvPr>
          <p:cNvSpPr/>
          <p:nvPr/>
        </p:nvSpPr>
        <p:spPr>
          <a:xfrm>
            <a:off x="4787789" y="2959641"/>
            <a:ext cx="2685351" cy="92333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5400" b="1" i="0" u="none" strike="noStrike" kern="0" cap="none" spc="0" normalizeH="0" baseline="0" noProof="0" dirty="0">
                <a:ln>
                  <a:noFill/>
                </a:ln>
                <a:solidFill>
                  <a:srgbClr val="290606"/>
                </a:solidFill>
                <a:effectLst>
                  <a:outerShdw blurRad="38100" dist="38100" dir="2700000" algn="tl">
                    <a:srgbClr val="000000">
                      <a:alpha val="43137"/>
                    </a:srgbClr>
                  </a:outerShdw>
                </a:effectLst>
                <a:uLnTx/>
                <a:uFillTx/>
                <a:latin typeface="Cheddar" panose="020B0604020202020204" charset="0"/>
              </a:rPr>
              <a:t>Dataset</a:t>
            </a:r>
            <a:endParaRPr kumimoji="0" lang="en-US" sz="5400" b="1" i="0" u="none" strike="noStrike" kern="0" cap="none" spc="0" normalizeH="0" baseline="0" noProof="0" dirty="0">
              <a:ln>
                <a:noFill/>
              </a:ln>
              <a:solidFill>
                <a:sysClr val="windowText" lastClr="000000"/>
              </a:solidFill>
              <a:effectLst>
                <a:outerShdw blurRad="38100" dist="38100" dir="2700000" algn="tl">
                  <a:srgbClr val="000000">
                    <a:alpha val="43137"/>
                  </a:srgbClr>
                </a:outerShdw>
              </a:effectLst>
              <a:uLnTx/>
              <a:uFillTx/>
              <a:latin typeface="Cheddar" panose="020B0604020202020204" charset="0"/>
            </a:endParaRPr>
          </a:p>
        </p:txBody>
      </p:sp>
    </p:spTree>
    <p:extLst>
      <p:ext uri="{BB962C8B-B14F-4D97-AF65-F5344CB8AC3E}">
        <p14:creationId xmlns:p14="http://schemas.microsoft.com/office/powerpoint/2010/main" val="22984868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2429</Words>
  <Application>Microsoft Office PowerPoint</Application>
  <PresentationFormat>Widescreen</PresentationFormat>
  <Paragraphs>294</Paragraphs>
  <Slides>36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Abril Fatface</vt:lpstr>
      <vt:lpstr>Arial</vt:lpstr>
      <vt:lpstr>Calibri</vt:lpstr>
      <vt:lpstr>Calibri Light</vt:lpstr>
      <vt:lpstr>Cheddar</vt:lpstr>
      <vt:lpstr>Telegraf 1</vt:lpstr>
      <vt:lpstr>Telegraf 2 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Imam Hossain</dc:creator>
  <cp:lastModifiedBy>Imam Hossain</cp:lastModifiedBy>
  <cp:revision>15</cp:revision>
  <dcterms:created xsi:type="dcterms:W3CDTF">2024-05-26T16:40:50Z</dcterms:created>
  <dcterms:modified xsi:type="dcterms:W3CDTF">2024-05-26T18:56:10Z</dcterms:modified>
</cp:coreProperties>
</file>