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5" r:id="rId5"/>
    <p:sldId id="260" r:id="rId6"/>
    <p:sldId id="261" r:id="rId7"/>
    <p:sldId id="266" r:id="rId8"/>
    <p:sldId id="257" r:id="rId9"/>
    <p:sldId id="259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491E-C3A8-4D3B-8FD2-7899C73E9D2D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6F5E-11C1-41DC-BAF7-64A74C490C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491E-C3A8-4D3B-8FD2-7899C73E9D2D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6F5E-11C1-41DC-BAF7-64A74C490C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491E-C3A8-4D3B-8FD2-7899C73E9D2D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6F5E-11C1-41DC-BAF7-64A74C490C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6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491E-C3A8-4D3B-8FD2-7899C73E9D2D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6F5E-11C1-41DC-BAF7-64A74C490C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491E-C3A8-4D3B-8FD2-7899C73E9D2D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6F5E-11C1-41DC-BAF7-64A74C490C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6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491E-C3A8-4D3B-8FD2-7899C73E9D2D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6F5E-11C1-41DC-BAF7-64A74C490C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9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491E-C3A8-4D3B-8FD2-7899C73E9D2D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6F5E-11C1-41DC-BAF7-64A74C490C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2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491E-C3A8-4D3B-8FD2-7899C73E9D2D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6F5E-11C1-41DC-BAF7-64A74C490C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4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491E-C3A8-4D3B-8FD2-7899C73E9D2D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6F5E-11C1-41DC-BAF7-64A74C490C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8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491E-C3A8-4D3B-8FD2-7899C73E9D2D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6F5E-11C1-41DC-BAF7-64A74C490C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0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491E-C3A8-4D3B-8FD2-7899C73E9D2D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6F5E-11C1-41DC-BAF7-64A74C490C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491E-C3A8-4D3B-8FD2-7899C73E9D2D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6F5E-11C1-41DC-BAF7-64A74C490C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9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GvSIG" TargetMode="External"/><Relationship Id="rId13" Type="http://schemas.openxmlformats.org/officeDocument/2006/relationships/hyperlink" Target="http://en.wikipedia.org/wiki/OpenEV" TargetMode="External"/><Relationship Id="rId18" Type="http://schemas.openxmlformats.org/officeDocument/2006/relationships/hyperlink" Target="http://en.wikipedia.org/wiki/R_(programming_language)" TargetMode="External"/><Relationship Id="rId3" Type="http://schemas.openxmlformats.org/officeDocument/2006/relationships/hyperlink" Target="http://en.wikipedia.org/wiki/Biosphere3D" TargetMode="External"/><Relationship Id="rId21" Type="http://schemas.openxmlformats.org/officeDocument/2006/relationships/hyperlink" Target="http://en.wikipedia.org/w/index.php?title=Rolta_Geomatica_software&amp;action=edit&amp;redlink=1" TargetMode="External"/><Relationship Id="rId7" Type="http://schemas.openxmlformats.org/officeDocument/2006/relationships/hyperlink" Target="http://en.wikipedia.org/wiki/GRASS_GIS" TargetMode="External"/><Relationship Id="rId12" Type="http://schemas.openxmlformats.org/officeDocument/2006/relationships/hyperlink" Target="http://en.wikipedia.org/wiki/Open_Source_Geospatial_Foundation" TargetMode="External"/><Relationship Id="rId17" Type="http://schemas.openxmlformats.org/officeDocument/2006/relationships/hyperlink" Target="http://en.wikipedia.org/wiki/Quantum_GIS" TargetMode="External"/><Relationship Id="rId2" Type="http://schemas.openxmlformats.org/officeDocument/2006/relationships/hyperlink" Target="http://en.wikipedia.org/wiki/ArcGIS" TargetMode="External"/><Relationship Id="rId16" Type="http://schemas.openxmlformats.org/officeDocument/2006/relationships/hyperlink" Target="http://en.wikipedia.org/wiki/Orfeo_toolbox" TargetMode="External"/><Relationship Id="rId20" Type="http://schemas.openxmlformats.org/officeDocument/2006/relationships/hyperlink" Target="http://en.wikipedia.org/wiki/TopoQues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Google_Earth" TargetMode="External"/><Relationship Id="rId11" Type="http://schemas.openxmlformats.org/officeDocument/2006/relationships/hyperlink" Target="http://en.wikipedia.org/wiki/NASA_World_Wind" TargetMode="External"/><Relationship Id="rId5" Type="http://schemas.openxmlformats.org/officeDocument/2006/relationships/hyperlink" Target="http://en.wikipedia.org/w/index.php?title=Gdaltokmz&amp;action=edit&amp;redlink=1" TargetMode="External"/><Relationship Id="rId15" Type="http://schemas.openxmlformats.org/officeDocument/2006/relationships/hyperlink" Target="http://en.wikipedia.org/wiki/Elevation" TargetMode="External"/><Relationship Id="rId10" Type="http://schemas.openxmlformats.org/officeDocument/2006/relationships/hyperlink" Target="http://en.wikipedia.org/wiki/MapServer" TargetMode="External"/><Relationship Id="rId19" Type="http://schemas.openxmlformats.org/officeDocument/2006/relationships/hyperlink" Target="http://en.wikipedia.org/wiki/SAGA_GIS" TargetMode="External"/><Relationship Id="rId4" Type="http://schemas.openxmlformats.org/officeDocument/2006/relationships/hyperlink" Target="http://en.wikipedia.org/wiki/FWTools" TargetMode="External"/><Relationship Id="rId9" Type="http://schemas.openxmlformats.org/officeDocument/2006/relationships/hyperlink" Target="http://en.wikipedia.org/w/index.php?title=JMap&amp;action=edit&amp;redlink=1" TargetMode="External"/><Relationship Id="rId14" Type="http://schemas.openxmlformats.org/officeDocument/2006/relationships/hyperlink" Target="http://en.wikipedia.org/wiki/Georeferenc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trac.osgeo.org/gdal/wiki/PythonGotchas" TargetMode="External"/><Relationship Id="rId3" Type="http://schemas.openxmlformats.org/officeDocument/2006/relationships/hyperlink" Target="http://trac.osgeo.org/gdal/wiki/GdalOgrInPython" TargetMode="External"/><Relationship Id="rId7" Type="http://schemas.openxmlformats.org/officeDocument/2006/relationships/hyperlink" Target="http://gdal.org/python/" TargetMode="External"/><Relationship Id="rId2" Type="http://schemas.openxmlformats.org/officeDocument/2006/relationships/hyperlink" Target="http://wiki.osgeo.org/wiki/OSGeo_Python_Library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cjericks.github.io/py-gdalogr-cookbook/" TargetMode="External"/><Relationship Id="rId5" Type="http://schemas.openxmlformats.org/officeDocument/2006/relationships/hyperlink" Target="http://www.gis.usu.edu/~chrisg/python/" TargetMode="External"/><Relationship Id="rId4" Type="http://schemas.openxmlformats.org/officeDocument/2006/relationships/hyperlink" Target="http://www.gdal.org/gdal_tutorial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dal.org/ogr/drv_gpsbabel.html" TargetMode="External"/><Relationship Id="rId13" Type="http://schemas.openxmlformats.org/officeDocument/2006/relationships/hyperlink" Target="http://www.gdal.org/ogr/drv_idrisi.html" TargetMode="External"/><Relationship Id="rId18" Type="http://schemas.openxmlformats.org/officeDocument/2006/relationships/hyperlink" Target="http://www.gdal.org/ogr/drv_aeronavfaa.html" TargetMode="External"/><Relationship Id="rId26" Type="http://schemas.openxmlformats.org/officeDocument/2006/relationships/hyperlink" Target="http://www.gdal.org/ogr/drv_csv.html" TargetMode="External"/><Relationship Id="rId3" Type="http://schemas.openxmlformats.org/officeDocument/2006/relationships/hyperlink" Target="http://www.gdal.org/ogr/drv_geomedia.html" TargetMode="External"/><Relationship Id="rId21" Type="http://schemas.openxmlformats.org/officeDocument/2006/relationships/hyperlink" Target="http://www.gdal.org/ogr/drv_avce00.html" TargetMode="External"/><Relationship Id="rId34" Type="http://schemas.openxmlformats.org/officeDocument/2006/relationships/hyperlink" Target="http://www.gdal.org/ogr/drv_shapefile.html" TargetMode="External"/><Relationship Id="rId7" Type="http://schemas.openxmlformats.org/officeDocument/2006/relationships/hyperlink" Target="http://www.gdal.org/ogr/drv_gmt.html" TargetMode="External"/><Relationship Id="rId12" Type="http://schemas.openxmlformats.org/officeDocument/2006/relationships/hyperlink" Target="http://www.gdal.org/ogr/drv_htf.html" TargetMode="External"/><Relationship Id="rId17" Type="http://schemas.openxmlformats.org/officeDocument/2006/relationships/hyperlink" Target="http://www.gdal.org/ogr/drv_kml.html" TargetMode="External"/><Relationship Id="rId25" Type="http://schemas.openxmlformats.org/officeDocument/2006/relationships/hyperlink" Target="http://www.gdal.org/ogr/drv_dxf.html" TargetMode="External"/><Relationship Id="rId33" Type="http://schemas.openxmlformats.org/officeDocument/2006/relationships/hyperlink" Target="http://www.gdal.org/ogr/drv_sde.html" TargetMode="External"/><Relationship Id="rId2" Type="http://schemas.openxmlformats.org/officeDocument/2006/relationships/hyperlink" Target="http://www.gdal.org/ogr/drv_geoconcept.html" TargetMode="External"/><Relationship Id="rId16" Type="http://schemas.openxmlformats.org/officeDocument/2006/relationships/hyperlink" Target="http://www.gdal.org/ogr/drv_ingres.html" TargetMode="External"/><Relationship Id="rId20" Type="http://schemas.openxmlformats.org/officeDocument/2006/relationships/hyperlink" Target="http://www.gdal.org/ogr/drv_avcbin.html" TargetMode="External"/><Relationship Id="rId29" Type="http://schemas.openxmlformats.org/officeDocument/2006/relationships/hyperlink" Target="http://www.gdal.org/ogr/drv_edigeo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dal.org/ogr/drv_gml.html" TargetMode="External"/><Relationship Id="rId11" Type="http://schemas.openxmlformats.org/officeDocument/2006/relationships/hyperlink" Target="http://www.gdal.org/ogr/drv_gtm.html" TargetMode="External"/><Relationship Id="rId24" Type="http://schemas.openxmlformats.org/officeDocument/2006/relationships/hyperlink" Target="http://www.gdal.org/ogr/drv_dwg.html" TargetMode="External"/><Relationship Id="rId32" Type="http://schemas.openxmlformats.org/officeDocument/2006/relationships/hyperlink" Target="http://www.gdal.org/ogr/drv_pgeo.html" TargetMode="External"/><Relationship Id="rId5" Type="http://schemas.openxmlformats.org/officeDocument/2006/relationships/hyperlink" Target="http://www.gdal.org/ogr/drv_gft.html" TargetMode="External"/><Relationship Id="rId15" Type="http://schemas.openxmlformats.org/officeDocument/2006/relationships/hyperlink" Target="http://www.gdal.org/ogr/drv_ili.html" TargetMode="External"/><Relationship Id="rId23" Type="http://schemas.openxmlformats.org/officeDocument/2006/relationships/hyperlink" Target="http://www.gdal.org/ogr/drv_bna.html" TargetMode="External"/><Relationship Id="rId28" Type="http://schemas.openxmlformats.org/officeDocument/2006/relationships/hyperlink" Target="http://www.gdal.org/ogr/drv_dods.html" TargetMode="External"/><Relationship Id="rId10" Type="http://schemas.openxmlformats.org/officeDocument/2006/relationships/hyperlink" Target="http://www.gdal.org/ogr/drv_grass.html" TargetMode="External"/><Relationship Id="rId19" Type="http://schemas.openxmlformats.org/officeDocument/2006/relationships/hyperlink" Target="http://www.gdal.org/ogr/drv_ao.html" TargetMode="External"/><Relationship Id="rId31" Type="http://schemas.openxmlformats.org/officeDocument/2006/relationships/hyperlink" Target="http://www.gdal.org/ogr/drv_filegdb.html" TargetMode="External"/><Relationship Id="rId4" Type="http://schemas.openxmlformats.org/officeDocument/2006/relationships/hyperlink" Target="http://www.gdal.org/ogr/drv_georss.html" TargetMode="External"/><Relationship Id="rId9" Type="http://schemas.openxmlformats.org/officeDocument/2006/relationships/hyperlink" Target="http://www.gdal.org/ogr/drv_gpx.html" TargetMode="External"/><Relationship Id="rId14" Type="http://schemas.openxmlformats.org/officeDocument/2006/relationships/hyperlink" Target="http://www.gdal.org/ogr/drv_idb.html" TargetMode="External"/><Relationship Id="rId22" Type="http://schemas.openxmlformats.org/officeDocument/2006/relationships/hyperlink" Target="http://www.gdal.org/ogr/drv_arcgen.html" TargetMode="External"/><Relationship Id="rId27" Type="http://schemas.openxmlformats.org/officeDocument/2006/relationships/hyperlink" Target="http://www.gdal.org/ogr/drv_couchdb.html" TargetMode="External"/><Relationship Id="rId30" Type="http://schemas.openxmlformats.org/officeDocument/2006/relationships/hyperlink" Target="http://www.gdal.org/ogr/drv_elasticsearch.html" TargetMode="External"/><Relationship Id="rId35" Type="http://schemas.openxmlformats.org/officeDocument/2006/relationships/hyperlink" Target="http://www.gdal.org/ogr/drv_fm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dal.org/frmt_dted.html" TargetMode="External"/><Relationship Id="rId13" Type="http://schemas.openxmlformats.org/officeDocument/2006/relationships/hyperlink" Target="http://en.wikipedia.org/wiki/National_Oceanic_and_Atmospheric_Administration" TargetMode="External"/><Relationship Id="rId18" Type="http://schemas.openxmlformats.org/officeDocument/2006/relationships/hyperlink" Target="http://en.wikipedia.org/wiki/Intergraph" TargetMode="External"/><Relationship Id="rId26" Type="http://schemas.openxmlformats.org/officeDocument/2006/relationships/hyperlink" Target="http://www.gdal.org/frmt_pcidsk.html" TargetMode="External"/><Relationship Id="rId3" Type="http://schemas.openxmlformats.org/officeDocument/2006/relationships/hyperlink" Target="http://www.gdal.org/frmt_various.html" TargetMode="External"/><Relationship Id="rId21" Type="http://schemas.openxmlformats.org/officeDocument/2006/relationships/hyperlink" Target="http://www.gdal.org/frmt_isis2.html" TargetMode="External"/><Relationship Id="rId34" Type="http://schemas.openxmlformats.org/officeDocument/2006/relationships/hyperlink" Target="http://www.gdal.org/frmt_xyz.html" TargetMode="External"/><Relationship Id="rId7" Type="http://schemas.openxmlformats.org/officeDocument/2006/relationships/hyperlink" Target="http://en.wikipedia.org/w/index.php?title=Binary_Terrain&amp;action=edit&amp;redlink=1" TargetMode="External"/><Relationship Id="rId12" Type="http://schemas.openxmlformats.org/officeDocument/2006/relationships/hyperlink" Target="http://en.wikipedia.org/wiki/ENVI_(software)" TargetMode="External"/><Relationship Id="rId17" Type="http://schemas.openxmlformats.org/officeDocument/2006/relationships/hyperlink" Target="http://en.wikipedia.org/wiki/ILWIS" TargetMode="External"/><Relationship Id="rId25" Type="http://schemas.openxmlformats.org/officeDocument/2006/relationships/hyperlink" Target="http://www.gdal.org/frmt_nitf.html" TargetMode="External"/><Relationship Id="rId33" Type="http://schemas.openxmlformats.org/officeDocument/2006/relationships/hyperlink" Target="http://www.gdal.org/gdal_vrttut.html" TargetMode="External"/><Relationship Id="rId2" Type="http://schemas.openxmlformats.org/officeDocument/2006/relationships/hyperlink" Target="http://en.wikipedia.org/wiki/Arc/Info_ASCII_Grid" TargetMode="External"/><Relationship Id="rId16" Type="http://schemas.openxmlformats.org/officeDocument/2006/relationships/hyperlink" Target="http://www.gdal.org/frmt_hfa.html" TargetMode="External"/><Relationship Id="rId20" Type="http://schemas.openxmlformats.org/officeDocument/2006/relationships/hyperlink" Target="http://en.wikipedia.org/wiki/Integrated_Software_for_Imagers_and_Spectrometers" TargetMode="External"/><Relationship Id="rId29" Type="http://schemas.openxmlformats.org/officeDocument/2006/relationships/hyperlink" Target="http://www.gdal.org/frmt_Idrisi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dal.org/frmt_bmp.html" TargetMode="External"/><Relationship Id="rId11" Type="http://schemas.openxmlformats.org/officeDocument/2006/relationships/hyperlink" Target="http://www.gdal.org/frmt_elas.html" TargetMode="External"/><Relationship Id="rId24" Type="http://schemas.openxmlformats.org/officeDocument/2006/relationships/hyperlink" Target="http://en.wikipedia.org/wiki/National_Imagery_Transmission_Format" TargetMode="External"/><Relationship Id="rId32" Type="http://schemas.openxmlformats.org/officeDocument/2006/relationships/hyperlink" Target="http://www.gdal.org/frmt_usgsdem.html" TargetMode="External"/><Relationship Id="rId5" Type="http://schemas.openxmlformats.org/officeDocument/2006/relationships/hyperlink" Target="http://en.wikipedia.org/wiki/BMP_file_format" TargetMode="External"/><Relationship Id="rId15" Type="http://schemas.openxmlformats.org/officeDocument/2006/relationships/hyperlink" Target="http://en.wikipedia.org/wiki/ERDAS_IMAGINE" TargetMode="External"/><Relationship Id="rId23" Type="http://schemas.openxmlformats.org/officeDocument/2006/relationships/hyperlink" Target="http://www.gdal.org/frmt_mff2.html" TargetMode="External"/><Relationship Id="rId28" Type="http://schemas.openxmlformats.org/officeDocument/2006/relationships/hyperlink" Target="http://en.wikipedia.org/wiki/IDRISI" TargetMode="External"/><Relationship Id="rId10" Type="http://schemas.openxmlformats.org/officeDocument/2006/relationships/hyperlink" Target="http://en.wikipedia.org/wiki/NASA" TargetMode="External"/><Relationship Id="rId19" Type="http://schemas.openxmlformats.org/officeDocument/2006/relationships/hyperlink" Target="http://www.gdal.org/frmt_intergraphraster.html" TargetMode="External"/><Relationship Id="rId31" Type="http://schemas.openxmlformats.org/officeDocument/2006/relationships/hyperlink" Target="http://en.wikipedia.org/wiki/Shuttle_Radar_Topography_Mission" TargetMode="External"/><Relationship Id="rId4" Type="http://schemas.openxmlformats.org/officeDocument/2006/relationships/hyperlink" Target="http://www.gdal.org/frmt_blx.html" TargetMode="External"/><Relationship Id="rId9" Type="http://schemas.openxmlformats.org/officeDocument/2006/relationships/hyperlink" Target="http://en.wikipedia.org/wiki/ESRI" TargetMode="External"/><Relationship Id="rId14" Type="http://schemas.openxmlformats.org/officeDocument/2006/relationships/hyperlink" Target="http://www.gdal.org/frmt_hf2.html" TargetMode="External"/><Relationship Id="rId22" Type="http://schemas.openxmlformats.org/officeDocument/2006/relationships/hyperlink" Target="http://www.gdal.org/frmt_mem.html" TargetMode="External"/><Relationship Id="rId27" Type="http://schemas.openxmlformats.org/officeDocument/2006/relationships/hyperlink" Target="http://www.gdal.org/frmt_rmf.html" TargetMode="External"/><Relationship Id="rId30" Type="http://schemas.openxmlformats.org/officeDocument/2006/relationships/hyperlink" Target="http://en.wikipedia.org/wiki/SAGA_G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OSGe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90800"/>
            <a:ext cx="2733675" cy="115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GDALLogoColor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962400"/>
            <a:ext cx="1262657" cy="139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omep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94" y="1828800"/>
            <a:ext cx="2629495" cy="88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543800" y="5231972"/>
            <a:ext cx="1313223" cy="1377283"/>
            <a:chOff x="6629400" y="1670717"/>
            <a:chExt cx="1313223" cy="1377283"/>
          </a:xfrm>
        </p:grpSpPr>
        <p:pic>
          <p:nvPicPr>
            <p:cNvPr id="2054" name="Picture 6" descr="http://www.tapetus.pl/obrazki/n/126371_og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1670717"/>
              <a:ext cx="1313223" cy="984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789357" y="2586335"/>
              <a:ext cx="867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Aharoni" pitchFamily="2" charset="-79"/>
                  <a:cs typeface="Aharoni" pitchFamily="2" charset="-79"/>
                </a:rPr>
                <a:t>OGR</a:t>
              </a:r>
              <a:endParaRPr lang="en-US" sz="2400" dirty="0">
                <a:solidFill>
                  <a:schemeClr val="tx2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0" y="34129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Open Source Geospatial Analysis in Python:</a:t>
            </a:r>
          </a:p>
          <a:p>
            <a:pPr algn="ctr"/>
            <a:r>
              <a:rPr lang="en-US" sz="2800" b="1" dirty="0" smtClean="0"/>
              <a:t>GDAL/OGR Basics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464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GDAL Classes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1" y="15240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GDAL allows for multiple bands. Excellent interface with </a:t>
            </a:r>
            <a:r>
              <a:rPr lang="en-US" dirty="0" err="1" smtClean="0"/>
              <a:t>numpy</a:t>
            </a:r>
            <a:r>
              <a:rPr lang="en-US" dirty="0" smtClean="0"/>
              <a:t> is provided.</a:t>
            </a:r>
          </a:p>
          <a:p>
            <a:r>
              <a:rPr lang="en-US" dirty="0" smtClean="0"/>
              <a:t>			Example: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0" y="6488668"/>
            <a:ext cx="163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GDAL examples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41" y="2514600"/>
            <a:ext cx="665075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38200" y="5879068"/>
            <a:ext cx="6123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Should look familiar, working with </a:t>
            </a:r>
            <a:r>
              <a:rPr lang="en-US" dirty="0" err="1" smtClean="0"/>
              <a:t>arcpy</a:t>
            </a:r>
            <a:r>
              <a:rPr lang="en-US" dirty="0" smtClean="0"/>
              <a:t> raster objects is </a:t>
            </a:r>
            <a:r>
              <a:rPr lang="en-US" dirty="0" smtClean="0"/>
              <a:t>similar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GDAL Data Types (GDT)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0400" y="6598166"/>
            <a:ext cx="21336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http://www.gdal.org/gdal_8h.html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2438400" y="1371600"/>
            <a:ext cx="464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GDT Data Type and Reference #</a:t>
            </a:r>
          </a:p>
          <a:p>
            <a:r>
              <a:rPr lang="en-US" sz="2400" dirty="0" err="1" smtClean="0"/>
              <a:t>GDT_Unknown</a:t>
            </a:r>
            <a:r>
              <a:rPr lang="en-US" sz="2400" dirty="0" smtClean="0"/>
              <a:t> </a:t>
            </a:r>
            <a:r>
              <a:rPr lang="en-US" sz="2400" dirty="0"/>
              <a:t>= 0, </a:t>
            </a:r>
            <a:endParaRPr lang="en-US" sz="2400" dirty="0" smtClean="0"/>
          </a:p>
          <a:p>
            <a:r>
              <a:rPr lang="en-US" sz="2400" dirty="0" err="1" smtClean="0"/>
              <a:t>GDT_Byte</a:t>
            </a:r>
            <a:r>
              <a:rPr lang="en-US" sz="2400" dirty="0" smtClean="0"/>
              <a:t> </a:t>
            </a:r>
            <a:r>
              <a:rPr lang="en-US" sz="2400" dirty="0"/>
              <a:t>= 1, </a:t>
            </a:r>
            <a:endParaRPr lang="en-US" sz="2400" dirty="0" smtClean="0"/>
          </a:p>
          <a:p>
            <a:r>
              <a:rPr lang="en-US" sz="2400" dirty="0" smtClean="0"/>
              <a:t>GDT_UInt16 </a:t>
            </a:r>
            <a:r>
              <a:rPr lang="en-US" sz="2400" dirty="0"/>
              <a:t>= 2, </a:t>
            </a:r>
            <a:endParaRPr lang="en-US" sz="2400" dirty="0" smtClean="0"/>
          </a:p>
          <a:p>
            <a:r>
              <a:rPr lang="en-US" sz="2400" dirty="0" smtClean="0"/>
              <a:t>GDT_Int16 </a:t>
            </a:r>
            <a:r>
              <a:rPr lang="en-US" sz="2400" dirty="0"/>
              <a:t>= 3,</a:t>
            </a:r>
          </a:p>
          <a:p>
            <a:r>
              <a:rPr lang="en-US" sz="2400" dirty="0" smtClean="0"/>
              <a:t>GDT_UInt32 </a:t>
            </a:r>
            <a:r>
              <a:rPr lang="en-US" sz="2400" dirty="0"/>
              <a:t>= 4, </a:t>
            </a:r>
            <a:endParaRPr lang="en-US" sz="2400" dirty="0" smtClean="0"/>
          </a:p>
          <a:p>
            <a:r>
              <a:rPr lang="en-US" sz="2400" dirty="0" smtClean="0"/>
              <a:t>GDT_Int32 </a:t>
            </a:r>
            <a:r>
              <a:rPr lang="en-US" sz="2400" dirty="0"/>
              <a:t>= 5, </a:t>
            </a:r>
            <a:endParaRPr lang="en-US" sz="2400" dirty="0" smtClean="0"/>
          </a:p>
          <a:p>
            <a:r>
              <a:rPr lang="en-US" sz="2400" dirty="0" smtClean="0"/>
              <a:t>GDT_Float32 </a:t>
            </a:r>
            <a:r>
              <a:rPr lang="en-US" sz="2400" dirty="0"/>
              <a:t>= 6, </a:t>
            </a:r>
            <a:endParaRPr lang="en-US" sz="2400" dirty="0" smtClean="0"/>
          </a:p>
          <a:p>
            <a:r>
              <a:rPr lang="en-US" sz="2400" dirty="0" smtClean="0"/>
              <a:t>GDT_Float64 </a:t>
            </a:r>
            <a:r>
              <a:rPr lang="en-US" sz="2400" dirty="0"/>
              <a:t>= 7,</a:t>
            </a:r>
          </a:p>
          <a:p>
            <a:r>
              <a:rPr lang="en-US" sz="2400" dirty="0" smtClean="0"/>
              <a:t>GDT_CInt16 </a:t>
            </a:r>
            <a:r>
              <a:rPr lang="en-US" sz="2400" dirty="0"/>
              <a:t>= 8, </a:t>
            </a:r>
            <a:endParaRPr lang="en-US" sz="2400" dirty="0" smtClean="0"/>
          </a:p>
          <a:p>
            <a:r>
              <a:rPr lang="en-US" sz="2400" dirty="0" smtClean="0"/>
              <a:t>GDT_CInt32 </a:t>
            </a:r>
            <a:r>
              <a:rPr lang="en-US" sz="2400" dirty="0"/>
              <a:t>= 9, </a:t>
            </a:r>
            <a:endParaRPr lang="en-US" sz="2400" dirty="0" smtClean="0"/>
          </a:p>
          <a:p>
            <a:r>
              <a:rPr lang="en-US" sz="2400" dirty="0" smtClean="0"/>
              <a:t>GDT_CFloat32 </a:t>
            </a:r>
            <a:r>
              <a:rPr lang="en-US" sz="2400" dirty="0"/>
              <a:t>= 10, </a:t>
            </a:r>
            <a:endParaRPr lang="en-US" sz="2400" dirty="0" smtClean="0"/>
          </a:p>
          <a:p>
            <a:r>
              <a:rPr lang="en-US" sz="2400" dirty="0" smtClean="0"/>
              <a:t>GDT_CFloat64 </a:t>
            </a:r>
            <a:r>
              <a:rPr lang="en-US" sz="2400" dirty="0"/>
              <a:t>= 11,</a:t>
            </a:r>
          </a:p>
          <a:p>
            <a:r>
              <a:rPr lang="en-US" sz="2400" dirty="0" err="1" smtClean="0"/>
              <a:t>GDT_TypeCount</a:t>
            </a:r>
            <a:r>
              <a:rPr lang="en-US" sz="2400" dirty="0" smtClean="0"/>
              <a:t> </a:t>
            </a:r>
            <a:r>
              <a:rPr lang="en-US" sz="2400" dirty="0"/>
              <a:t>= 12 </a:t>
            </a:r>
          </a:p>
        </p:txBody>
      </p:sp>
    </p:spTree>
    <p:extLst>
      <p:ext uri="{BB962C8B-B14F-4D97-AF65-F5344CB8AC3E}">
        <p14:creationId xmlns:p14="http://schemas.microsoft.com/office/powerpoint/2010/main" val="132678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GDAL/OGR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76800" y="1676400"/>
            <a:ext cx="40386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err="1" smtClean="0"/>
              <a:t>OpenGIS</a:t>
            </a:r>
            <a:r>
              <a:rPr lang="en-US" sz="2000" b="1" dirty="0" smtClean="0"/>
              <a:t> Simple Features Library (OGR)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 A set of tools for </a:t>
            </a:r>
            <a:r>
              <a:rPr lang="en-US" b="1" dirty="0" smtClean="0"/>
              <a:t>reading and writing </a:t>
            </a:r>
            <a:r>
              <a:rPr lang="en-US" dirty="0" smtClean="0"/>
              <a:t>vector formats.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i="1" dirty="0" smtClean="0"/>
              <a:t> </a:t>
            </a:r>
            <a:r>
              <a:rPr lang="en-US" dirty="0" smtClean="0"/>
              <a:t>Large amount of </a:t>
            </a:r>
            <a:r>
              <a:rPr lang="en-US" b="1" dirty="0" smtClean="0"/>
              <a:t>vector geometry tools</a:t>
            </a:r>
            <a:r>
              <a:rPr lang="en-US" dirty="0" smtClean="0"/>
              <a:t>, such as: buffer, intersect, union, </a:t>
            </a:r>
            <a:r>
              <a:rPr lang="en-US" dirty="0" err="1" smtClean="0"/>
              <a:t>convexHull</a:t>
            </a:r>
            <a:r>
              <a:rPr lang="en-US" dirty="0" smtClean="0"/>
              <a:t>, project, simplify, among others.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676400"/>
            <a:ext cx="434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Geospatial Data Abstraction Library (GDAL)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 A set of tools for working with raster data, mainly for </a:t>
            </a:r>
            <a:r>
              <a:rPr lang="en-US" b="1" dirty="0" smtClean="0"/>
              <a:t>translation, projecting and some </a:t>
            </a:r>
            <a:r>
              <a:rPr lang="en-US" b="1" dirty="0" smtClean="0"/>
              <a:t>processing</a:t>
            </a:r>
            <a:r>
              <a:rPr lang="en-US" dirty="0" smtClean="0"/>
              <a:t>. The extent of spatial analysis tools is limited, but the building blocks are </a:t>
            </a:r>
            <a:r>
              <a:rPr lang="en-US" dirty="0" smtClean="0"/>
              <a:t>there.</a:t>
            </a:r>
            <a:endParaRPr lang="en-US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 GDAL </a:t>
            </a:r>
            <a:r>
              <a:rPr lang="en-US" b="1" dirty="0" smtClean="0"/>
              <a:t>Utilities</a:t>
            </a:r>
            <a:r>
              <a:rPr lang="en-US" dirty="0" smtClean="0"/>
              <a:t> include Projecting, </a:t>
            </a:r>
            <a:r>
              <a:rPr lang="en-US" dirty="0" err="1" smtClean="0"/>
              <a:t>Mosaicing</a:t>
            </a:r>
            <a:r>
              <a:rPr lang="en-US" dirty="0" smtClean="0"/>
              <a:t>, </a:t>
            </a:r>
            <a:r>
              <a:rPr lang="en-US" dirty="0" err="1" smtClean="0"/>
              <a:t>Polyongize</a:t>
            </a:r>
            <a:r>
              <a:rPr lang="en-US" dirty="0" smtClean="0"/>
              <a:t>/</a:t>
            </a:r>
            <a:r>
              <a:rPr lang="en-US" dirty="0" err="1" smtClean="0"/>
              <a:t>rasterize</a:t>
            </a:r>
            <a:r>
              <a:rPr lang="en-US" dirty="0" smtClean="0"/>
              <a:t>, Proximity, among others.</a:t>
            </a:r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228600"/>
            <a:ext cx="15144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4648200"/>
            <a:ext cx="7543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tools were designed for the command line interface. Since then a number of API’s have been developed for </a:t>
            </a:r>
            <a:r>
              <a:rPr lang="en-US" b="1" dirty="0" smtClean="0"/>
              <a:t>Python</a:t>
            </a:r>
            <a:r>
              <a:rPr lang="en-US" dirty="0" smtClean="0"/>
              <a:t>, Perl, Ruby, Java, C++, and others. Working with the API is not the native environment , so some functionality is not available or harder to use.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08233" y="1103868"/>
            <a:ext cx="419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Originally developed by Frank </a:t>
            </a:r>
            <a:r>
              <a:rPr lang="en-US" dirty="0" err="1" smtClean="0"/>
              <a:t>Warmerdam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2209800"/>
            <a:ext cx="7848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gdalinfo</a:t>
            </a:r>
            <a:r>
              <a:rPr lang="en-US" sz="2000" dirty="0" smtClean="0"/>
              <a:t> --help</a:t>
            </a:r>
          </a:p>
          <a:p>
            <a:r>
              <a:rPr lang="en-US" sz="2000" dirty="0" err="1" smtClean="0"/>
              <a:t>gdalinfo</a:t>
            </a:r>
            <a:r>
              <a:rPr lang="en-US" sz="2000" dirty="0" smtClean="0"/>
              <a:t> </a:t>
            </a:r>
            <a:r>
              <a:rPr lang="en-US" sz="2000" dirty="0" err="1" smtClean="0"/>
              <a:t>myFile.tif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/>
              <a:t>gdalwarp</a:t>
            </a:r>
            <a:r>
              <a:rPr lang="en-US" sz="2000" dirty="0"/>
              <a:t> -</a:t>
            </a:r>
            <a:r>
              <a:rPr lang="en-US" sz="2000" dirty="0" err="1"/>
              <a:t>t_srs</a:t>
            </a:r>
            <a:r>
              <a:rPr lang="en-US" sz="2000" dirty="0"/>
              <a:t> 'EPSG:4326' </a:t>
            </a:r>
            <a:r>
              <a:rPr lang="en-US" sz="2000" dirty="0" err="1" smtClean="0"/>
              <a:t>input.tif</a:t>
            </a:r>
            <a:r>
              <a:rPr lang="en-US" sz="2000" dirty="0" smtClean="0"/>
              <a:t> </a:t>
            </a:r>
            <a:r>
              <a:rPr lang="en-US" sz="2000" dirty="0" err="1" smtClean="0"/>
              <a:t>output.tif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ogrinfo</a:t>
            </a:r>
            <a:r>
              <a:rPr lang="en-US" sz="2000" dirty="0" smtClean="0"/>
              <a:t> --help</a:t>
            </a:r>
          </a:p>
          <a:p>
            <a:r>
              <a:rPr lang="en-US" sz="2000" dirty="0" err="1" smtClean="0"/>
              <a:t>ogrinfo</a:t>
            </a:r>
            <a:r>
              <a:rPr lang="en-US" sz="2000" dirty="0" smtClean="0"/>
              <a:t> –so </a:t>
            </a:r>
            <a:r>
              <a:rPr lang="en-US" sz="2000" dirty="0" err="1" smtClean="0"/>
              <a:t>myFile.shp</a:t>
            </a:r>
            <a:r>
              <a:rPr lang="en-US" sz="2000" dirty="0" smtClean="0"/>
              <a:t> </a:t>
            </a:r>
            <a:r>
              <a:rPr lang="en-US" sz="2000" dirty="0" err="1" smtClean="0"/>
              <a:t>myFile</a:t>
            </a:r>
            <a:endParaRPr lang="en-US" sz="2000" dirty="0" smtClean="0"/>
          </a:p>
          <a:p>
            <a:r>
              <a:rPr lang="en-US" sz="2000" dirty="0"/>
              <a:t>ogr2ogr -f '</a:t>
            </a:r>
            <a:r>
              <a:rPr lang="en-US" sz="2000" dirty="0" err="1"/>
              <a:t>Mapinfo</a:t>
            </a:r>
            <a:r>
              <a:rPr lang="en-US" sz="2000" dirty="0"/>
              <a:t> File' </a:t>
            </a:r>
            <a:r>
              <a:rPr lang="en-US" sz="2000" dirty="0" err="1" smtClean="0"/>
              <a:t>output.tab</a:t>
            </a:r>
            <a:r>
              <a:rPr lang="en-US" sz="2000" dirty="0" smtClean="0"/>
              <a:t> </a:t>
            </a:r>
            <a:r>
              <a:rPr lang="en-US" sz="2000" dirty="0" err="1" smtClean="0"/>
              <a:t>input.shp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222500" y="762000"/>
            <a:ext cx="4845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GDAL/OGR Command Line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0011" y="6488668"/>
            <a:ext cx="239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Command line example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8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5800"/>
            <a:ext cx="7848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Several software programs use the GDAL/OGR libraries to allow them to read and write multiple GIS formats. Such programs include:</a:t>
            </a:r>
          </a:p>
          <a:p>
            <a:r>
              <a:rPr lang="en-US" sz="1600" dirty="0" smtClean="0">
                <a:hlinkClick r:id="rId2" tooltip="ArcGIS"/>
              </a:rPr>
              <a:t>ArcGIS</a:t>
            </a:r>
            <a:r>
              <a:rPr lang="en-US" sz="1600" dirty="0" smtClean="0"/>
              <a:t> – Uses GDAL for reading/writing raster formats.</a:t>
            </a:r>
          </a:p>
          <a:p>
            <a:r>
              <a:rPr lang="en-US" sz="1600" dirty="0" smtClean="0">
                <a:hlinkClick r:id="rId3" tooltip="Biosphere3D"/>
              </a:rPr>
              <a:t>Biosphere3D</a:t>
            </a:r>
            <a:r>
              <a:rPr lang="en-US" sz="1600" dirty="0" smtClean="0"/>
              <a:t> – Open source landscape scenery globe.</a:t>
            </a:r>
          </a:p>
          <a:p>
            <a:r>
              <a:rPr lang="en-US" sz="1600" dirty="0" err="1" smtClean="0">
                <a:hlinkClick r:id="rId4" tooltip="FWTools"/>
              </a:rPr>
              <a:t>FWTools</a:t>
            </a:r>
            <a:r>
              <a:rPr lang="en-US" sz="1600" dirty="0" smtClean="0"/>
              <a:t> – A cross-platform open source GIS software bundle compiled by Frank </a:t>
            </a:r>
            <a:r>
              <a:rPr lang="en-US" sz="1600" dirty="0" err="1" smtClean="0"/>
              <a:t>Warmerdam</a:t>
            </a:r>
            <a:r>
              <a:rPr lang="en-US" sz="1600" dirty="0" smtClean="0"/>
              <a:t>.</a:t>
            </a:r>
          </a:p>
          <a:p>
            <a:r>
              <a:rPr lang="en-US" sz="1600" dirty="0" err="1" smtClean="0">
                <a:hlinkClick r:id="rId5" tooltip="Gdaltokmz (page does not exist)"/>
              </a:rPr>
              <a:t>gdaltokmz</a:t>
            </a:r>
            <a:r>
              <a:rPr lang="en-US" sz="1600" dirty="0" smtClean="0"/>
              <a:t> – A Python module translating from GDAL-supported raster graphics formats to the </a:t>
            </a:r>
            <a:r>
              <a:rPr lang="en-US" sz="1600" dirty="0" smtClean="0">
                <a:hlinkClick r:id="rId6" tooltip="Google Earth"/>
              </a:rPr>
              <a:t>Google Earth</a:t>
            </a:r>
            <a:r>
              <a:rPr lang="en-US" sz="1600" dirty="0" smtClean="0"/>
              <a:t> KMZ format.</a:t>
            </a:r>
          </a:p>
          <a:p>
            <a:r>
              <a:rPr lang="en-US" sz="1600" dirty="0" smtClean="0">
                <a:hlinkClick r:id="rId6" tooltip="Google Earth"/>
              </a:rPr>
              <a:t>Google Earth</a:t>
            </a:r>
            <a:r>
              <a:rPr lang="en-US" sz="1600" dirty="0" smtClean="0"/>
              <a:t> – A virtual globe and world imaging program.</a:t>
            </a:r>
          </a:p>
          <a:p>
            <a:r>
              <a:rPr lang="en-US" sz="1600" dirty="0" smtClean="0">
                <a:hlinkClick r:id="rId7" tooltip="GRASS GIS"/>
              </a:rPr>
              <a:t>GRASS GIS</a:t>
            </a:r>
            <a:endParaRPr lang="en-US" sz="1600" dirty="0" smtClean="0"/>
          </a:p>
          <a:p>
            <a:r>
              <a:rPr lang="en-US" sz="1600" dirty="0" err="1" smtClean="0">
                <a:hlinkClick r:id="rId8" tooltip="GvSIG"/>
              </a:rPr>
              <a:t>gvSIG</a:t>
            </a:r>
            <a:endParaRPr lang="en-US" sz="1600" dirty="0" smtClean="0"/>
          </a:p>
          <a:p>
            <a:r>
              <a:rPr lang="en-US" sz="1600" dirty="0" err="1" smtClean="0">
                <a:hlinkClick r:id="rId9" tooltip="JMap (page does not exist)"/>
              </a:rPr>
              <a:t>JMap</a:t>
            </a:r>
            <a:endParaRPr lang="en-US" sz="1600" dirty="0" smtClean="0"/>
          </a:p>
          <a:p>
            <a:r>
              <a:rPr lang="en-US" sz="1600" dirty="0" err="1" smtClean="0">
                <a:hlinkClick r:id="rId10" tooltip="MapServer"/>
              </a:rPr>
              <a:t>MapServer</a:t>
            </a:r>
            <a:endParaRPr lang="en-US" sz="1600" dirty="0" smtClean="0"/>
          </a:p>
          <a:p>
            <a:r>
              <a:rPr lang="en-US" sz="1600" dirty="0" smtClean="0">
                <a:hlinkClick r:id="rId11" tooltip="NASA World Wind"/>
              </a:rPr>
              <a:t>World Wind Java</a:t>
            </a:r>
            <a:r>
              <a:rPr lang="en-US" sz="1600" dirty="0" smtClean="0"/>
              <a:t> – NASA's open source virtual globe and world imaging technology.</a:t>
            </a:r>
          </a:p>
          <a:p>
            <a:r>
              <a:rPr lang="en-US" sz="1600" dirty="0" smtClean="0">
                <a:hlinkClick r:id="rId12" tooltip="Open Source Geospatial Foundation"/>
              </a:rPr>
              <a:t>OSSIM</a:t>
            </a:r>
            <a:r>
              <a:rPr lang="en-US" sz="1600" dirty="0" smtClean="0"/>
              <a:t> – Libraries and applications used to process imagery, maps, terrain, and vector data.</a:t>
            </a:r>
          </a:p>
          <a:p>
            <a:r>
              <a:rPr lang="en-US" sz="1600" dirty="0" err="1" smtClean="0">
                <a:hlinkClick r:id="rId13" tooltip="OpenEV"/>
              </a:rPr>
              <a:t>OpenEV</a:t>
            </a:r>
            <a:r>
              <a:rPr lang="en-US" sz="1600" dirty="0" smtClean="0"/>
              <a:t> – Geospatial toolkit and a frontend to that toolkit; to display </a:t>
            </a:r>
            <a:r>
              <a:rPr lang="en-US" sz="1600" dirty="0" err="1" smtClean="0">
                <a:hlinkClick r:id="rId14" tooltip="Georeference"/>
              </a:rPr>
              <a:t>georeferenced</a:t>
            </a:r>
            <a:r>
              <a:rPr lang="en-US" sz="1600" dirty="0" smtClean="0"/>
              <a:t> images and </a:t>
            </a:r>
            <a:r>
              <a:rPr lang="en-US" sz="1600" dirty="0" smtClean="0">
                <a:hlinkClick r:id="rId15" tooltip="Elevation"/>
              </a:rPr>
              <a:t>elevation</a:t>
            </a:r>
            <a:r>
              <a:rPr lang="en-US" sz="1600" dirty="0" smtClean="0"/>
              <a:t> data.</a:t>
            </a:r>
          </a:p>
          <a:p>
            <a:r>
              <a:rPr lang="en-US" sz="1600" dirty="0" err="1" smtClean="0">
                <a:hlinkClick r:id="rId16" tooltip="Orfeo toolbox"/>
              </a:rPr>
              <a:t>Orfeo</a:t>
            </a:r>
            <a:r>
              <a:rPr lang="en-US" sz="1600" dirty="0" smtClean="0">
                <a:hlinkClick r:id="rId16" tooltip="Orfeo toolbox"/>
              </a:rPr>
              <a:t> toolbox</a:t>
            </a:r>
            <a:r>
              <a:rPr lang="en-US" sz="1600" dirty="0" smtClean="0"/>
              <a:t> – A satellite image processing library.</a:t>
            </a:r>
          </a:p>
          <a:p>
            <a:r>
              <a:rPr lang="en-US" sz="1600" dirty="0" smtClean="0">
                <a:hlinkClick r:id="rId17" tooltip="Quantum GIS"/>
              </a:rPr>
              <a:t>Quantum GIS</a:t>
            </a:r>
            <a:endParaRPr lang="en-US" sz="1600" dirty="0" smtClean="0"/>
          </a:p>
          <a:p>
            <a:r>
              <a:rPr lang="en-US" sz="1600" dirty="0" smtClean="0">
                <a:hlinkClick r:id="rId18" tooltip="R (programming language)"/>
              </a:rPr>
              <a:t>R</a:t>
            </a:r>
            <a:r>
              <a:rPr lang="en-US" sz="1600" dirty="0" smtClean="0"/>
              <a:t> – An open source statistical software with extensions for spatial data analysis.</a:t>
            </a:r>
          </a:p>
          <a:p>
            <a:r>
              <a:rPr lang="en-US" sz="1600" dirty="0" smtClean="0">
                <a:hlinkClick r:id="rId19" tooltip="SAGA GIS"/>
              </a:rPr>
              <a:t>SAGA GIS</a:t>
            </a:r>
            <a:r>
              <a:rPr lang="en-US" sz="1600" dirty="0" smtClean="0"/>
              <a:t> – A cross-platform open source GIS software.</a:t>
            </a:r>
          </a:p>
          <a:p>
            <a:r>
              <a:rPr lang="en-US" sz="1600" dirty="0" err="1" smtClean="0">
                <a:hlinkClick r:id="rId20" tooltip="TopoQuest"/>
              </a:rPr>
              <a:t>TopoQuest</a:t>
            </a:r>
            <a:r>
              <a:rPr lang="en-US" sz="1600" dirty="0" smtClean="0"/>
              <a:t> – Internet topographic map viewer.</a:t>
            </a:r>
          </a:p>
          <a:p>
            <a:r>
              <a:rPr lang="en-US" sz="1600" dirty="0" err="1" smtClean="0">
                <a:hlinkClick r:id="rId21" tooltip="Rolta Geomatica software (page does not exist)"/>
              </a:rPr>
              <a:t>Rolta</a:t>
            </a:r>
            <a:r>
              <a:rPr lang="en-US" sz="1600" dirty="0" smtClean="0">
                <a:hlinkClick r:id="rId21" tooltip="Rolta Geomatica software (page does not exist)"/>
              </a:rPr>
              <a:t> </a:t>
            </a:r>
            <a:r>
              <a:rPr lang="en-US" sz="1600" dirty="0" err="1" smtClean="0">
                <a:hlinkClick r:id="rId21" tooltip="Rolta Geomatica software (page does not exist)"/>
              </a:rPr>
              <a:t>Geomatica</a:t>
            </a:r>
            <a:r>
              <a:rPr lang="en-US" sz="1600" dirty="0" smtClean="0">
                <a:hlinkClick r:id="rId21" tooltip="Rolta Geomatica software (page does not exist)"/>
              </a:rPr>
              <a:t> software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2209800" y="73968"/>
            <a:ext cx="4051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Software that uses GDAL/OGR</a:t>
            </a:r>
          </a:p>
        </p:txBody>
      </p:sp>
      <p:sp>
        <p:nvSpPr>
          <p:cNvPr id="4" name="Rectangle 3"/>
          <p:cNvSpPr/>
          <p:nvPr/>
        </p:nvSpPr>
        <p:spPr>
          <a:xfrm>
            <a:off x="6786862" y="6441222"/>
            <a:ext cx="2178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http://en.wikipedia.org/wiki/GDAL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5425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Where to get started: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876300" y="1142286"/>
            <a:ext cx="7391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http://wiki.osgeo.org/wiki/OSGeo_Python_Library</a:t>
            </a:r>
            <a:r>
              <a:rPr lang="en-US" dirty="0" smtClean="0"/>
              <a:t> - The </a:t>
            </a:r>
            <a:r>
              <a:rPr lang="en-US" dirty="0" err="1" smtClean="0"/>
              <a:t>OSGeo</a:t>
            </a:r>
            <a:r>
              <a:rPr lang="en-US" dirty="0" smtClean="0"/>
              <a:t> wiki for Python. Doesn’t contain a lot of updated resources.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hlinkClick r:id="rId3"/>
              </a:rPr>
              <a:t>http://trac.osgeo.org/gdal/wiki/GdalOgrInPython</a:t>
            </a:r>
            <a:r>
              <a:rPr lang="en-US" dirty="0" smtClean="0"/>
              <a:t> - The GDAL/OGR wiki for Python. </a:t>
            </a:r>
            <a:r>
              <a:rPr lang="en-US" dirty="0"/>
              <a:t>U</a:t>
            </a:r>
            <a:r>
              <a:rPr lang="en-US" dirty="0" smtClean="0"/>
              <a:t>seful links and installation information.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hlinkClick r:id="rId4"/>
              </a:rPr>
              <a:t>http://www.gdal.org/gdal_tutorial.html</a:t>
            </a:r>
            <a:r>
              <a:rPr lang="en-US" dirty="0" smtClean="0"/>
              <a:t> - GDAL API tutorial. Has good documentation for a limited number of tasks in C, C++ and Python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hlinkClick r:id="rId5"/>
              </a:rPr>
              <a:t>http://www.gis.usu.edu/~chrisg/python/</a:t>
            </a:r>
            <a:r>
              <a:rPr lang="en-US" dirty="0" smtClean="0"/>
              <a:t> - Chris Gerard of the RS/GIS Lab at Utah State University has taught a few classes on Open Source RS/GIS and provided these resources to the public. This is a great place to get started with GDAL/OGR. Two of her lectures are on the Z drive in the readings.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6"/>
              </a:rPr>
              <a:t>http://pcjericks.github.io/py-gdalogr-cookbook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- Recently a GDAL/OGR Cookbook has been put together. This is the best resource at the moment, in my opinion.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7"/>
              </a:rPr>
              <a:t>http://gdal.org/python/</a:t>
            </a:r>
            <a:r>
              <a:rPr lang="en-US" dirty="0"/>
              <a:t> - This is very useful reference resource once you grasp the basics.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trac.osgeo.org/gdal/wiki/PythonGotchas</a:t>
            </a:r>
            <a:r>
              <a:rPr lang="en-US" dirty="0" smtClean="0"/>
              <a:t> - Discusses many common pitfalls and known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4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493580"/>
              </p:ext>
            </p:extLst>
          </p:nvPr>
        </p:nvGraphicFramePr>
        <p:xfrm>
          <a:off x="4876800" y="651495"/>
          <a:ext cx="4267200" cy="5784100"/>
        </p:xfrm>
        <a:graphic>
          <a:graphicData uri="http://schemas.openxmlformats.org/drawingml/2006/table">
            <a:tbl>
              <a:tblPr/>
              <a:tblGrid>
                <a:gridCol w="853440"/>
                <a:gridCol w="853440"/>
                <a:gridCol w="679859"/>
                <a:gridCol w="795580"/>
                <a:gridCol w="1084881"/>
              </a:tblGrid>
              <a:tr h="158678">
                <a:tc>
                  <a:txBody>
                    <a:bodyPr/>
                    <a:lstStyle/>
                    <a:p>
                      <a:r>
                        <a:rPr lang="en-US" sz="1000" dirty="0"/>
                        <a:t>Format Name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Code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Creation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Georeferencing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Compiled by default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917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"/>
                        </a:rPr>
                        <a:t>Géoconcept Export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Geoconcept</a:t>
                      </a:r>
                      <a:r>
                        <a:rPr lang="en-US" sz="1000" dirty="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17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3"/>
                        </a:rPr>
                        <a:t>Geomedia .mdb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Geomedia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No, needs ODBC library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17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4"/>
                        </a:rPr>
                        <a:t>GeoRSS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GeoRSS</a:t>
                      </a:r>
                      <a:r>
                        <a:rPr lang="en-US" sz="1000" dirty="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(read support needs libexpat)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17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5"/>
                        </a:rPr>
                        <a:t>Google Fusion Tables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GFT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No, needs libcurl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9662">
                <a:tc>
                  <a:txBody>
                    <a:bodyPr/>
                    <a:lstStyle/>
                    <a:p>
                      <a:r>
                        <a:rPr lang="en-US" sz="1000">
                          <a:hlinkClick r:id="rId6"/>
                        </a:rPr>
                        <a:t>GML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GML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(read support needs Xerces or libexpat)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678">
                <a:tc>
                  <a:txBody>
                    <a:bodyPr/>
                    <a:lstStyle/>
                    <a:p>
                      <a:r>
                        <a:rPr lang="en-US" sz="1000">
                          <a:hlinkClick r:id="rId7"/>
                        </a:rPr>
                        <a:t>GMT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GMT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17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8"/>
                        </a:rPr>
                        <a:t>GPSBabel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GPSBabel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(needs GPSBabel and GPX driver)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17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9"/>
                        </a:rPr>
                        <a:t>GPX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GPX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(read support needs libexpat)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678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0"/>
                        </a:rPr>
                        <a:t>GRASS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GRASS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No, needs libgrass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17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1"/>
                        </a:rPr>
                        <a:t>GPSTrackMaker (.gtm, .gtz)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GPSTrackMaker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17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2"/>
                        </a:rPr>
                        <a:t>Hydrographic Transfer Format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HTF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17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3"/>
                        </a:rPr>
                        <a:t>Idrisi Vector (.VCT)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Idrisi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17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4"/>
                        </a:rPr>
                        <a:t>Informix DataBlade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IDB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No, needs Informix DataBlade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0154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5"/>
                        </a:rPr>
                        <a:t>INTERLIS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"Interlis 1" and "Interlis 2"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No, needs </a:t>
                      </a:r>
                      <a:r>
                        <a:rPr lang="en-US" sz="1000" dirty="0" err="1"/>
                        <a:t>Xerces</a:t>
                      </a:r>
                      <a:r>
                        <a:rPr lang="en-US" sz="1000" dirty="0"/>
                        <a:t> (INTERLIS model reading needs ili2c.jar)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678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6"/>
                        </a:rPr>
                        <a:t>INGRES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INGRES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No, needs INGRESS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170"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17"/>
                        </a:rPr>
                        <a:t>KML</a:t>
                      </a:r>
                      <a:r>
                        <a:rPr lang="en-US" sz="1000" dirty="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KML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 (read support needs </a:t>
                      </a:r>
                      <a:r>
                        <a:rPr lang="en-US" sz="1000" dirty="0" err="1"/>
                        <a:t>libexpat</a:t>
                      </a:r>
                      <a:r>
                        <a:rPr lang="en-US" sz="1000" dirty="0"/>
                        <a:t>)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170">
                <a:tc gridSpan="5">
                  <a:txBody>
                    <a:bodyPr/>
                    <a:lstStyle/>
                    <a:p>
                      <a:r>
                        <a:rPr lang="en-US" sz="1000" dirty="0" smtClean="0"/>
                        <a:t>The list goes on…..</a:t>
                      </a:r>
                      <a:endParaRPr lang="en-US" sz="1000" dirty="0"/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81400" y="149423"/>
            <a:ext cx="20520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OGR Vector Formats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565587"/>
              </p:ext>
            </p:extLst>
          </p:nvPr>
        </p:nvGraphicFramePr>
        <p:xfrm>
          <a:off x="25820" y="652590"/>
          <a:ext cx="4267200" cy="5643910"/>
        </p:xfrm>
        <a:graphic>
          <a:graphicData uri="http://schemas.openxmlformats.org/drawingml/2006/table">
            <a:tbl>
              <a:tblPr/>
              <a:tblGrid>
                <a:gridCol w="853440"/>
                <a:gridCol w="853440"/>
                <a:gridCol w="853440"/>
                <a:gridCol w="853440"/>
                <a:gridCol w="853440"/>
              </a:tblGrid>
              <a:tr h="58025">
                <a:tc>
                  <a:txBody>
                    <a:bodyPr/>
                    <a:lstStyle/>
                    <a:p>
                      <a:r>
                        <a:rPr lang="en-US" sz="1000" dirty="0"/>
                        <a:t>Format Name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Code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Creation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Georeferencing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Compiled by default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8025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8"/>
                        </a:rPr>
                        <a:t>Aeronav FAA files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AeronavFAA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025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9"/>
                        </a:rPr>
                        <a:t>ESRI ArcObjects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ArcObjects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No, needs ESRI ArcObjects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025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0"/>
                        </a:rPr>
                        <a:t>Arc/Info Binary Coverage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AVCBin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93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1"/>
                        </a:rPr>
                        <a:t>Arc/Info .E00 (ASCII) Coverage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AVCE00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025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2"/>
                        </a:rPr>
                        <a:t>Arc/Info Generate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ARCGEN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3"/>
                        </a:rPr>
                        <a:t>Atlas BNA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BNA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24"/>
                        </a:rPr>
                        <a:t>AutoCAD DWG</a:t>
                      </a:r>
                      <a:r>
                        <a:rPr lang="en-US" sz="1000" dirty="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DWG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5"/>
                        </a:rPr>
                        <a:t>AutoCAD DXF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DXF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93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6"/>
                        </a:rPr>
                        <a:t>Comma Separated Value (.csv)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CSV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025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7"/>
                        </a:rPr>
                        <a:t>CouchDB / GeoCouch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CouchDB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No, needs libcurl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025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8"/>
                        </a:rPr>
                        <a:t>DODS/OPeNDAP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DODS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No, needs libdap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9"/>
                        </a:rPr>
                        <a:t>EDIGEO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EDIGEO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025">
                <a:tc>
                  <a:txBody>
                    <a:bodyPr/>
                    <a:lstStyle/>
                    <a:p>
                      <a:r>
                        <a:rPr lang="en-US" sz="1000">
                          <a:hlinkClick r:id="rId30"/>
                        </a:rPr>
                        <a:t>ElasticSearch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ElasticSearch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(write-only)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No, needs libcurl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93">
                <a:tc>
                  <a:txBody>
                    <a:bodyPr/>
                    <a:lstStyle/>
                    <a:p>
                      <a:r>
                        <a:rPr lang="en-US" sz="1000">
                          <a:hlinkClick r:id="rId31"/>
                        </a:rPr>
                        <a:t>ESRI FileGDB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FileGDB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No, needs FileGDB API library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025">
                <a:tc>
                  <a:txBody>
                    <a:bodyPr/>
                    <a:lstStyle/>
                    <a:p>
                      <a:r>
                        <a:rPr lang="en-US" sz="1000">
                          <a:hlinkClick r:id="rId32"/>
                        </a:rPr>
                        <a:t>ESRI Personal GeoDatabase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PGeo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No, needs ODBC library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025">
                <a:tc>
                  <a:txBody>
                    <a:bodyPr/>
                    <a:lstStyle/>
                    <a:p>
                      <a:r>
                        <a:rPr lang="en-US" sz="1000">
                          <a:hlinkClick r:id="rId33"/>
                        </a:rPr>
                        <a:t>ESRI ArcSDE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SDE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No, needs ESRI SDE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34"/>
                        </a:rPr>
                        <a:t>ESRI Shapefile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ESRI Shapefile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025">
                <a:tc>
                  <a:txBody>
                    <a:bodyPr/>
                    <a:lstStyle/>
                    <a:p>
                      <a:r>
                        <a:rPr lang="en-US" sz="1000">
                          <a:hlinkClick r:id="rId35"/>
                        </a:rPr>
                        <a:t>FMEObjects Gateway</a:t>
                      </a:r>
                      <a:r>
                        <a:rPr lang="en-US" sz="1000"/>
                        <a:t>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FMEObjects Gateway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No, needs FME </a:t>
                      </a:r>
                    </a:p>
                  </a:txBody>
                  <a:tcPr marL="8289" marR="8289" marT="4145" marB="4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24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OGR Classes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6764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GDAL/OGR are object oriented libraries. You have to work with multiple objects to complete a task, just like with </a:t>
            </a:r>
            <a:r>
              <a:rPr lang="en-US" dirty="0" err="1" smtClean="0"/>
              <a:t>arcpy</a:t>
            </a:r>
            <a:r>
              <a:rPr lang="en-US" dirty="0" smtClean="0"/>
              <a:t>.		</a:t>
            </a:r>
          </a:p>
          <a:p>
            <a:pPr algn="ctr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5574268"/>
            <a:ext cx="553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This accesses the hierarchy of vector geometry encoding.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01205" y="6488668"/>
            <a:ext cx="154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OGR examples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3" y="2488645"/>
            <a:ext cx="7944957" cy="276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78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OGR Geometry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219508"/>
              </p:ext>
            </p:extLst>
          </p:nvPr>
        </p:nvGraphicFramePr>
        <p:xfrm>
          <a:off x="2057400" y="1905000"/>
          <a:ext cx="5222266" cy="4525969"/>
        </p:xfrm>
        <a:graphic>
          <a:graphicData uri="http://schemas.openxmlformats.org/drawingml/2006/table">
            <a:tbl>
              <a:tblPr/>
              <a:tblGrid>
                <a:gridCol w="2611133"/>
                <a:gridCol w="2611133"/>
              </a:tblGrid>
              <a:tr h="174076">
                <a:tc>
                  <a:txBody>
                    <a:bodyPr/>
                    <a:lstStyle/>
                    <a:p>
                      <a:r>
                        <a:rPr lang="en-US" sz="1100" i="1" dirty="0" err="1" smtClean="0"/>
                        <a:t>wkbUnknown</a:t>
                      </a:r>
                      <a:r>
                        <a:rPr lang="en-US" sz="1100" dirty="0"/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unknown type, non-standard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100" i="1"/>
                        <a:t>wkbPoint</a:t>
                      </a:r>
                      <a:r>
                        <a:rPr lang="en-US" sz="1100"/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0-dimensional geometric object, standard WKB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2227">
                <a:tc>
                  <a:txBody>
                    <a:bodyPr/>
                    <a:lstStyle/>
                    <a:p>
                      <a:r>
                        <a:rPr lang="en-US" sz="1100" i="1"/>
                        <a:t>wkbLineString</a:t>
                      </a:r>
                      <a:r>
                        <a:rPr lang="en-US" sz="1100"/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1-dimensional geometric object with linear interpolation between Points, standard WKB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2227">
                <a:tc>
                  <a:txBody>
                    <a:bodyPr/>
                    <a:lstStyle/>
                    <a:p>
                      <a:r>
                        <a:rPr lang="en-US" sz="1100" i="1"/>
                        <a:t>wkbPolygon</a:t>
                      </a:r>
                      <a:r>
                        <a:rPr lang="en-US" sz="1100"/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planar 2-dimensional geometric object defined by 1 exterior boundary and 0 or more interior boundaries, standard WKB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100" i="1" dirty="0" err="1"/>
                        <a:t>wkbMultiPoint</a:t>
                      </a:r>
                      <a:r>
                        <a:rPr lang="en-US" sz="1100" dirty="0"/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GeometryCollection of Points, standard WKB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100" i="1"/>
                        <a:t>wkbMultiLineString</a:t>
                      </a:r>
                      <a:r>
                        <a:rPr lang="en-US" sz="1100"/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GeometryCollection of LineStrings, standard WKB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100" i="1"/>
                        <a:t>wkbMultiPolygon</a:t>
                      </a:r>
                      <a:r>
                        <a:rPr lang="en-US" sz="1100"/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GeometryCollection</a:t>
                      </a:r>
                      <a:r>
                        <a:rPr lang="en-US" sz="1100" dirty="0"/>
                        <a:t> of Polygons, standard WKB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100" i="1"/>
                        <a:t>wkbGeometryCollection</a:t>
                      </a:r>
                      <a:r>
                        <a:rPr lang="en-US" sz="1100"/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geometric object that is a collection of 1 or more geometric objects, standard WKB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en-US" sz="1100" i="1"/>
                        <a:t>wkbNone</a:t>
                      </a:r>
                      <a:r>
                        <a:rPr lang="en-US" sz="1100"/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non-standard, for pure attribute records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en-US" sz="1100" i="1"/>
                        <a:t>wkbLinearRing</a:t>
                      </a:r>
                      <a:r>
                        <a:rPr lang="en-US" sz="1100"/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non-standard, just for createGeometry()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en-US" sz="1100" i="1"/>
                        <a:t>wkbPoint25D</a:t>
                      </a:r>
                      <a:r>
                        <a:rPr lang="en-US" sz="1100"/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2.5D extension as per 99-402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en-US" sz="1100" i="1"/>
                        <a:t>wkbLineString25D</a:t>
                      </a:r>
                      <a:r>
                        <a:rPr lang="en-US" sz="1100"/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2.5D extension as per 99-402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en-US" sz="1100" i="1"/>
                        <a:t>wkbPolygon25D</a:t>
                      </a:r>
                      <a:r>
                        <a:rPr lang="en-US" sz="1100"/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2.5D extension as per 99-402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en-US" sz="1100" i="1"/>
                        <a:t>wkbMultiPoint25D</a:t>
                      </a:r>
                      <a:r>
                        <a:rPr lang="en-US" sz="1100"/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2.5D extension as per 99-402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en-US" sz="1100" i="1"/>
                        <a:t>wkbMultiLineString25D</a:t>
                      </a:r>
                      <a:r>
                        <a:rPr lang="en-US" sz="1100"/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2.5D extension as per 99-402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en-US" sz="1100" i="1"/>
                        <a:t>wkbMultiPolygon25D</a:t>
                      </a:r>
                      <a:r>
                        <a:rPr lang="en-US" sz="1100"/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2.5D extension as per 99-402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076">
                <a:tc>
                  <a:txBody>
                    <a:bodyPr/>
                    <a:lstStyle/>
                    <a:p>
                      <a:r>
                        <a:rPr lang="en-US" sz="1100" i="1" dirty="0"/>
                        <a:t>wkbGeometryCollection25D</a:t>
                      </a:r>
                      <a:r>
                        <a:rPr lang="en-US" sz="1100" dirty="0"/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2.5D extension as per 99-402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0800" y="1313663"/>
            <a:ext cx="403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ell known binary (</a:t>
            </a:r>
            <a:r>
              <a:rPr lang="en-US" dirty="0" err="1" smtClean="0"/>
              <a:t>wkb</a:t>
            </a:r>
            <a:r>
              <a:rPr lang="en-US" dirty="0" smtClean="0"/>
              <a:t>) geometry types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43800" y="6509266"/>
            <a:ext cx="13566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www.gdal.org/ogr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7473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62222"/>
              </p:ext>
            </p:extLst>
          </p:nvPr>
        </p:nvGraphicFramePr>
        <p:xfrm>
          <a:off x="2397642" y="564222"/>
          <a:ext cx="4419600" cy="6250220"/>
        </p:xfrm>
        <a:graphic>
          <a:graphicData uri="http://schemas.openxmlformats.org/drawingml/2006/table">
            <a:tbl>
              <a:tblPr/>
              <a:tblGrid>
                <a:gridCol w="3270504"/>
                <a:gridCol w="11490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Raster data format name</a:t>
                      </a:r>
                    </a:p>
                  </a:txBody>
                  <a:tcPr marL="32740" marR="3274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Code</a:t>
                      </a:r>
                    </a:p>
                  </a:txBody>
                  <a:tcPr marL="32740" marR="3274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" tooltip="Arc/Info ASCII Grid"/>
                        </a:rPr>
                        <a:t>Arc/Info ASCII Grid</a:t>
                      </a:r>
                      <a:r>
                        <a:rPr lang="en-US" sz="1000"/>
                        <a:t> </a:t>
                      </a:r>
                      <a:r>
                        <a:rPr lang="en-US" sz="1000">
                          <a:hlinkClick r:id="rId3"/>
                        </a:rPr>
                        <a:t>[1]</a:t>
                      </a:r>
                      <a:endParaRPr lang="en-US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AAIGrid</a:t>
                      </a:r>
                      <a:endParaRPr lang="en-US" sz="1000" dirty="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/>
                        <a:t>ADRG/ARC Digitalized Raster Graphics (.gen/.thf) </a:t>
                      </a:r>
                      <a:r>
                        <a:rPr lang="de-DE" sz="1000">
                          <a:hlinkClick r:id="rId3"/>
                        </a:rPr>
                        <a:t>[2]</a:t>
                      </a:r>
                      <a:endParaRPr lang="de-DE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ADRG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Magellan BLX Topo (.blx, .xlb) </a:t>
                      </a:r>
                      <a:r>
                        <a:rPr lang="en-US" sz="1000">
                          <a:hlinkClick r:id="rId4"/>
                        </a:rPr>
                        <a:t>[3]</a:t>
                      </a:r>
                      <a:endParaRPr lang="en-US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BLX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5" tooltip="BMP file format"/>
                        </a:rPr>
                        <a:t>Microsoft Windows Device Independent Bitmap</a:t>
                      </a:r>
                      <a:r>
                        <a:rPr lang="en-US" sz="1000"/>
                        <a:t> (.bmp) </a:t>
                      </a:r>
                      <a:r>
                        <a:rPr lang="en-US" sz="1000">
                          <a:hlinkClick r:id="rId6"/>
                        </a:rPr>
                        <a:t>[4]</a:t>
                      </a:r>
                      <a:endParaRPr lang="en-US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BMP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VTP </a:t>
                      </a:r>
                      <a:r>
                        <a:rPr lang="en-US" sz="1000">
                          <a:hlinkClick r:id="rId7" tooltip="Binary Terrain (page does not exist)"/>
                        </a:rPr>
                        <a:t>Binary Terrain</a:t>
                      </a:r>
                      <a:r>
                        <a:rPr lang="en-US" sz="1000"/>
                        <a:t> Format (.bt) </a:t>
                      </a:r>
                      <a:r>
                        <a:rPr lang="en-US" sz="1000">
                          <a:hlinkClick r:id="rId3"/>
                        </a:rPr>
                        <a:t>[5]</a:t>
                      </a:r>
                      <a:endParaRPr lang="en-US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BT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Military Elevation Data (.dt0, .dt1, .dt2) </a:t>
                      </a:r>
                      <a:r>
                        <a:rPr lang="en-US" sz="1000">
                          <a:hlinkClick r:id="rId8"/>
                        </a:rPr>
                        <a:t>[6]</a:t>
                      </a:r>
                      <a:endParaRPr lang="en-US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DTED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9" tooltip="ESRI"/>
                        </a:rPr>
                        <a:t>ESRI</a:t>
                      </a:r>
                      <a:r>
                        <a:rPr lang="en-US" sz="1000"/>
                        <a:t> .hdr Labelled </a:t>
                      </a:r>
                      <a:r>
                        <a:rPr lang="en-US" sz="1000">
                          <a:hlinkClick r:id="rId3"/>
                        </a:rPr>
                        <a:t>[7]</a:t>
                      </a:r>
                      <a:endParaRPr lang="en-US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EHdr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0" tooltip="NASA"/>
                        </a:rPr>
                        <a:t>NASA</a:t>
                      </a:r>
                      <a:r>
                        <a:rPr lang="en-US" sz="1000"/>
                        <a:t> ELAS </a:t>
                      </a:r>
                      <a:r>
                        <a:rPr lang="en-US" sz="1000">
                          <a:hlinkClick r:id="rId11"/>
                        </a:rPr>
                        <a:t>[8]</a:t>
                      </a:r>
                      <a:endParaRPr lang="en-US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ELAS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12" tooltip="ENVI (software)"/>
                        </a:rPr>
                        <a:t>ENVI</a:t>
                      </a:r>
                      <a:r>
                        <a:rPr lang="en-US" sz="1000" dirty="0"/>
                        <a:t> .</a:t>
                      </a:r>
                      <a:r>
                        <a:rPr lang="en-US" sz="1000" dirty="0" err="1"/>
                        <a:t>hdr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Labelled</a:t>
                      </a:r>
                      <a:r>
                        <a:rPr lang="en-US" sz="1000" dirty="0"/>
                        <a:t> Raster </a:t>
                      </a:r>
                      <a:r>
                        <a:rPr lang="en-US" sz="1000" dirty="0">
                          <a:hlinkClick r:id="rId3"/>
                        </a:rPr>
                        <a:t>[9]</a:t>
                      </a:r>
                      <a:endParaRPr lang="en-US" sz="1000" dirty="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ENVI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err="1"/>
                        <a:t>ERMapper</a:t>
                      </a:r>
                      <a:r>
                        <a:rPr lang="en-US" sz="1000" dirty="0"/>
                        <a:t> (.</a:t>
                      </a:r>
                      <a:r>
                        <a:rPr lang="en-US" sz="1000" dirty="0" err="1"/>
                        <a:t>ers</a:t>
                      </a:r>
                      <a:r>
                        <a:rPr lang="en-US" sz="1000" dirty="0"/>
                        <a:t>) </a:t>
                      </a:r>
                      <a:r>
                        <a:rPr lang="en-US" sz="1000" dirty="0">
                          <a:hlinkClick r:id="rId3"/>
                        </a:rPr>
                        <a:t>[10]</a:t>
                      </a:r>
                      <a:endParaRPr lang="en-US" sz="1000" dirty="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ERS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GeoTiff</a:t>
                      </a:r>
                      <a:endParaRPr lang="en-US" sz="1000" dirty="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GTiff</a:t>
                      </a:r>
                      <a:endParaRPr lang="en-US" sz="1000" dirty="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13" tooltip="National Oceanic and Atmospheric Administration"/>
                        </a:rPr>
                        <a:t>NOAA</a:t>
                      </a:r>
                      <a:r>
                        <a:rPr lang="en-US" sz="1000" dirty="0"/>
                        <a:t> .</a:t>
                      </a:r>
                      <a:r>
                        <a:rPr lang="en-US" sz="1000" dirty="0" err="1"/>
                        <a:t>gtx</a:t>
                      </a:r>
                      <a:r>
                        <a:rPr lang="en-US" sz="1000" dirty="0"/>
                        <a:t> vertical datum shift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GTX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HF2/HFZ heightfield raster </a:t>
                      </a:r>
                      <a:r>
                        <a:rPr lang="en-US" sz="1000">
                          <a:hlinkClick r:id="rId14"/>
                        </a:rPr>
                        <a:t>[11]</a:t>
                      </a:r>
                      <a:endParaRPr lang="en-US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HF2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5" tooltip="ERDAS IMAGINE"/>
                        </a:rPr>
                        <a:t>Erdas Imagine</a:t>
                      </a:r>
                      <a:r>
                        <a:rPr lang="en-US" sz="1000"/>
                        <a:t> (.img) </a:t>
                      </a:r>
                      <a:r>
                        <a:rPr lang="en-US" sz="1000">
                          <a:hlinkClick r:id="rId16"/>
                        </a:rPr>
                        <a:t>[12]</a:t>
                      </a:r>
                      <a:endParaRPr lang="en-US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HFA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Image Display and Analysis (WinDisp) </a:t>
                      </a:r>
                      <a:r>
                        <a:rPr lang="en-US" sz="1000">
                          <a:hlinkClick r:id="rId3"/>
                        </a:rPr>
                        <a:t>[13]</a:t>
                      </a:r>
                      <a:endParaRPr lang="en-US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IDA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7" tooltip="ILWIS"/>
                        </a:rPr>
                        <a:t>ILWIS</a:t>
                      </a:r>
                      <a:r>
                        <a:rPr lang="en-US" sz="1000"/>
                        <a:t> Raster Map (.mpr,.mpl) </a:t>
                      </a:r>
                      <a:r>
                        <a:rPr lang="en-US" sz="1000">
                          <a:hlinkClick r:id="rId3"/>
                        </a:rPr>
                        <a:t>[14]</a:t>
                      </a:r>
                      <a:endParaRPr lang="en-US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ILWIS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18" tooltip="Intergraph"/>
                        </a:rPr>
                        <a:t>Intergraph</a:t>
                      </a:r>
                      <a:r>
                        <a:rPr lang="en-US" sz="1000"/>
                        <a:t> Raster </a:t>
                      </a:r>
                      <a:r>
                        <a:rPr lang="en-US" sz="1000">
                          <a:hlinkClick r:id="rId19"/>
                        </a:rPr>
                        <a:t>[15]</a:t>
                      </a:r>
                      <a:endParaRPr lang="en-US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INGR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USGS Astrogeology </a:t>
                      </a:r>
                      <a:r>
                        <a:rPr lang="en-US" sz="1000">
                          <a:hlinkClick r:id="rId20" tooltip="Integrated Software for Imagers and Spectrometers"/>
                        </a:rPr>
                        <a:t>Isis</a:t>
                      </a:r>
                      <a:r>
                        <a:rPr lang="en-US" sz="1000"/>
                        <a:t> cube (Version 2) </a:t>
                      </a:r>
                      <a:r>
                        <a:rPr lang="en-US" sz="1000">
                          <a:hlinkClick r:id="rId21"/>
                        </a:rPr>
                        <a:t>[16]</a:t>
                      </a:r>
                      <a:endParaRPr lang="en-US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ISIS2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KMLSUPEROVERLAY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KMLSUPEROVERLAY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In Memory Raster </a:t>
                      </a:r>
                      <a:r>
                        <a:rPr lang="en-US" sz="1000">
                          <a:hlinkClick r:id="rId22"/>
                        </a:rPr>
                        <a:t>[17]</a:t>
                      </a:r>
                      <a:endParaRPr lang="en-US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MEM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Vexcel MFF </a:t>
                      </a:r>
                      <a:r>
                        <a:rPr lang="en-US" sz="1000">
                          <a:hlinkClick r:id="rId3"/>
                        </a:rPr>
                        <a:t>[18]</a:t>
                      </a:r>
                      <a:endParaRPr lang="en-US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MFF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Vexcel MFF2 </a:t>
                      </a:r>
                      <a:r>
                        <a:rPr lang="en-US" sz="1000">
                          <a:hlinkClick r:id="rId23"/>
                        </a:rPr>
                        <a:t>[19]</a:t>
                      </a:r>
                      <a:endParaRPr lang="en-US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MFF2 (HKV)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4" tooltip="National Imagery Transmission Format"/>
                        </a:rPr>
                        <a:t>NITF</a:t>
                      </a:r>
                      <a:r>
                        <a:rPr lang="en-US" sz="1000"/>
                        <a:t> </a:t>
                      </a:r>
                      <a:r>
                        <a:rPr lang="en-US" sz="1000">
                          <a:hlinkClick r:id="rId25"/>
                        </a:rPr>
                        <a:t>[20]</a:t>
                      </a:r>
                      <a:endParaRPr lang="en-US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NITF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NTv2 Datum Grid Shift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NTv2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PCI Geomatics Database File </a:t>
                      </a:r>
                      <a:r>
                        <a:rPr lang="en-US" sz="1000">
                          <a:hlinkClick r:id="rId26"/>
                        </a:rPr>
                        <a:t>[21]</a:t>
                      </a:r>
                      <a:endParaRPr lang="en-US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PCIDSK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Raster Matrix Format (*.rsw, .mtw) </a:t>
                      </a:r>
                      <a:r>
                        <a:rPr lang="en-US" sz="1000">
                          <a:hlinkClick r:id="rId27"/>
                        </a:rPr>
                        <a:t>[22]</a:t>
                      </a:r>
                      <a:endParaRPr lang="en-US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RMF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28" tooltip="IDRISI"/>
                        </a:rPr>
                        <a:t>Idrisi</a:t>
                      </a:r>
                      <a:r>
                        <a:rPr lang="en-US" sz="1000"/>
                        <a:t> Raster </a:t>
                      </a:r>
                      <a:r>
                        <a:rPr lang="en-US" sz="1000">
                          <a:hlinkClick r:id="rId29"/>
                        </a:rPr>
                        <a:t>[23]</a:t>
                      </a:r>
                      <a:endParaRPr lang="en-US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RST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30" tooltip="SAGA GIS"/>
                        </a:rPr>
                        <a:t>SAGA GIS</a:t>
                      </a:r>
                      <a:r>
                        <a:rPr lang="en-US" sz="1000"/>
                        <a:t> Binary format </a:t>
                      </a:r>
                      <a:r>
                        <a:rPr lang="en-US" sz="1000">
                          <a:hlinkClick r:id="rId3"/>
                        </a:rPr>
                        <a:t>[24]</a:t>
                      </a:r>
                      <a:endParaRPr lang="en-US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SAGA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SGI Image Format </a:t>
                      </a:r>
                      <a:r>
                        <a:rPr lang="en-US" sz="1000">
                          <a:hlinkClick r:id="rId3"/>
                        </a:rPr>
                        <a:t>[25]</a:t>
                      </a:r>
                      <a:endParaRPr lang="en-US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SGI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hlinkClick r:id="rId31" tooltip="Shuttle Radar Topography Mission"/>
                        </a:rPr>
                        <a:t>SRTM</a:t>
                      </a:r>
                      <a:r>
                        <a:rPr lang="en-US" sz="1000"/>
                        <a:t> HGT Format </a:t>
                      </a:r>
                      <a:r>
                        <a:rPr lang="en-US" sz="1000">
                          <a:hlinkClick r:id="rId3"/>
                        </a:rPr>
                        <a:t>[26]</a:t>
                      </a:r>
                      <a:endParaRPr lang="en-US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SRTMHGT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/>
                        <a:t>USGS ASCII DEM / CDED (.dem) </a:t>
                      </a:r>
                      <a:r>
                        <a:rPr lang="de-DE" sz="1000">
                          <a:hlinkClick r:id="rId32"/>
                        </a:rPr>
                        <a:t>[27]</a:t>
                      </a:r>
                      <a:endParaRPr lang="de-DE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USGSDEM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GDAL Virtual (.</a:t>
                      </a:r>
                      <a:r>
                        <a:rPr lang="en-US" sz="1000" dirty="0" err="1"/>
                        <a:t>vrt</a:t>
                      </a:r>
                      <a:r>
                        <a:rPr lang="en-US" sz="1000" dirty="0"/>
                        <a:t>) </a:t>
                      </a:r>
                      <a:r>
                        <a:rPr lang="en-US" sz="1000" dirty="0">
                          <a:hlinkClick r:id="rId33"/>
                        </a:rPr>
                        <a:t>[28]</a:t>
                      </a:r>
                      <a:endParaRPr lang="en-US" sz="1000" dirty="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VRT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ASCII Gridded XYZ </a:t>
                      </a:r>
                      <a:r>
                        <a:rPr lang="en-US" sz="1000">
                          <a:hlinkClick r:id="rId34"/>
                        </a:rPr>
                        <a:t>[29]</a:t>
                      </a:r>
                      <a:endParaRPr lang="en-US" sz="1000"/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XYZ</a:t>
                      </a:r>
                    </a:p>
                  </a:txBody>
                  <a:tcPr marL="31430" marR="31430" marT="15715" marB="15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81400" y="189013"/>
            <a:ext cx="20520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GDAL Raster Formats</a:t>
            </a:r>
          </a:p>
        </p:txBody>
      </p:sp>
    </p:spTree>
    <p:extLst>
      <p:ext uri="{BB962C8B-B14F-4D97-AF65-F5344CB8AC3E}">
        <p14:creationId xmlns:p14="http://schemas.microsoft.com/office/powerpoint/2010/main" val="310028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1483</Words>
  <Application>Microsoft Office PowerPoint</Application>
  <PresentationFormat>On-screen Show (4:3)</PresentationFormat>
  <Paragraphs>365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GDAL/OGR</vt:lpstr>
      <vt:lpstr>PowerPoint Presentation</vt:lpstr>
      <vt:lpstr>PowerPoint Presentation</vt:lpstr>
      <vt:lpstr>Where to get started:</vt:lpstr>
      <vt:lpstr>PowerPoint Presentation</vt:lpstr>
      <vt:lpstr>OGR Classes</vt:lpstr>
      <vt:lpstr>OGR Geometry Types</vt:lpstr>
      <vt:lpstr>PowerPoint Presentation</vt:lpstr>
      <vt:lpstr>GDAL Classes</vt:lpstr>
      <vt:lpstr>GDAL Data Types (GDT)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alenio</dc:creator>
  <cp:lastModifiedBy>Galen</cp:lastModifiedBy>
  <cp:revision>51</cp:revision>
  <dcterms:created xsi:type="dcterms:W3CDTF">2013-03-13T16:17:00Z</dcterms:created>
  <dcterms:modified xsi:type="dcterms:W3CDTF">2014-03-17T17:45:32Z</dcterms:modified>
</cp:coreProperties>
</file>