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58" r:id="rId3"/>
    <p:sldId id="260" r:id="rId4"/>
    <p:sldId id="284" r:id="rId5"/>
    <p:sldId id="285" r:id="rId6"/>
    <p:sldId id="283" r:id="rId7"/>
    <p:sldId id="287" r:id="rId8"/>
    <p:sldId id="288" r:id="rId9"/>
    <p:sldId id="289" r:id="rId10"/>
    <p:sldId id="290" r:id="rId11"/>
    <p:sldId id="291" r:id="rId12"/>
    <p:sldId id="292" r:id="rId13"/>
    <p:sldId id="293" r:id="rId14"/>
    <p:sldId id="295" r:id="rId15"/>
    <p:sldId id="296" r:id="rId16"/>
    <p:sldId id="297" r:id="rId17"/>
    <p:sldId id="298" r:id="rId18"/>
    <p:sldId id="299" r:id="rId19"/>
    <p:sldId id="300" r:id="rId20"/>
    <p:sldId id="286" r:id="rId21"/>
    <p:sldId id="263" r:id="rId22"/>
    <p:sldId id="308" r:id="rId23"/>
    <p:sldId id="302" r:id="rId24"/>
    <p:sldId id="304" r:id="rId25"/>
    <p:sldId id="305" r:id="rId26"/>
    <p:sldId id="306" r:id="rId27"/>
    <p:sldId id="307" r:id="rId28"/>
  </p:sldIdLst>
  <p:sldSz cx="9144000" cy="5143500" type="screen16x9"/>
  <p:notesSz cx="6858000" cy="9144000"/>
  <p:embeddedFontLst>
    <p:embeddedFont>
      <p:font typeface="Montserrat ExtraBold" panose="020B0604020202020204" charset="0"/>
      <p:bold r:id="rId30"/>
      <p:boldItalic r:id="rId31"/>
    </p:embeddedFont>
    <p:embeddedFont>
      <p:font typeface="Consolas" panose="020B0609020204030204" pitchFamily="49"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Montserrat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646"/>
    <a:srgbClr val="FFE8BF"/>
    <a:srgbClr val="FDD1D1"/>
    <a:srgbClr val="4D4D4D"/>
    <a:srgbClr val="FFC800"/>
    <a:srgbClr val="E80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B806C8-753A-4E3B-9EB8-C6992D0433A1}">
  <a:tblStyle styleId="{5AB806C8-753A-4E3B-9EB8-C6992D0433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8504" autoAdjust="0"/>
  </p:normalViewPr>
  <p:slideViewPr>
    <p:cSldViewPr snapToGrid="0">
      <p:cViewPr>
        <p:scale>
          <a:sx n="80" d="100"/>
          <a:sy n="80" d="100"/>
        </p:scale>
        <p:origin x="112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Creational class patterns defer some part of object creation to subclasses, while Creational object patterns defer it to another object. The Structural class patterns use inheritance to compose classes, while the Structural object patterns describe ways to assemble objects. The Behavioral class patterns use inheritance to describe algorithms and flow of control, whereas the Behavioral object patterns describe how a group of objects cooperate to perform a task that no single object can carry out alone.</a:t>
            </a:r>
            <a:endParaRPr dirty="0"/>
          </a:p>
        </p:txBody>
      </p:sp>
    </p:spTree>
    <p:extLst>
      <p:ext uri="{BB962C8B-B14F-4D97-AF65-F5344CB8AC3E}">
        <p14:creationId xmlns:p14="http://schemas.microsoft.com/office/powerpoint/2010/main" val="7725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95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52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3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57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788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41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4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0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02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29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Consider for example a graphical editor that supports connectivity between objects. A user can connect two rectangles with a line, and the rectangles stay connected when the user moves either of them. The editor ensures that the line stretches to maintain the connection.</a:t>
            </a:r>
          </a:p>
          <a:p>
            <a:pPr marL="0" lvl="0" indent="0" algn="l" rtl="0">
              <a:spcBef>
                <a:spcPts val="0"/>
              </a:spcBef>
              <a:spcAft>
                <a:spcPts val="0"/>
              </a:spcAft>
              <a:buNone/>
            </a:pPr>
            <a:r>
              <a:rPr lang="en-US" dirty="0" smtClean="0"/>
              <a:t>A well-known way to maintain connectivity relationships between objects is with a constraint-solving system. We can encapsulate this functionality in a </a:t>
            </a:r>
            <a:r>
              <a:rPr lang="en-US" dirty="0" err="1" smtClean="0"/>
              <a:t>ConstraintSolver</a:t>
            </a:r>
            <a:r>
              <a:rPr lang="en-US" dirty="0" smtClean="0"/>
              <a:t> object. </a:t>
            </a:r>
            <a:r>
              <a:rPr lang="en-US" dirty="0" err="1" smtClean="0"/>
              <a:t>ConstraintSolver</a:t>
            </a:r>
            <a:r>
              <a:rPr lang="en-US" dirty="0" smtClean="0"/>
              <a:t> records connections as they are made and generates mathematical equations that describe them. It solves these equations whenever the user makes a connection or otherwise modifies the diagram. </a:t>
            </a:r>
            <a:r>
              <a:rPr lang="en-US" dirty="0" err="1" smtClean="0"/>
              <a:t>ConstraintSolver</a:t>
            </a:r>
            <a:r>
              <a:rPr lang="en-US" dirty="0" smtClean="0"/>
              <a:t> uses the results of its calculations to rearrange the graphics so that they maintain the proper connections.</a:t>
            </a:r>
          </a:p>
          <a:p>
            <a:pPr marL="0" lvl="0" indent="0" algn="l" rtl="0">
              <a:spcBef>
                <a:spcPts val="0"/>
              </a:spcBef>
              <a:spcAft>
                <a:spcPts val="0"/>
              </a:spcAft>
              <a:buNone/>
            </a:pPr>
            <a:r>
              <a:rPr lang="en-US" dirty="0" smtClean="0"/>
              <a:t>Supporting undo in this application isn't as easy as it may seem. An obvious way to undo a move operation is to store the original distance moved and move the object back an equivalent distance. However, this does not guarantee all objects will appear where they did before. Suppose there is some slack in the connection. In that case, simply moving the rectangle back to its original location won't necessarily achieve the desired effect.</a:t>
            </a:r>
            <a:endParaRPr dirty="0"/>
          </a:p>
        </p:txBody>
      </p:sp>
    </p:spTree>
    <p:extLst>
      <p:ext uri="{BB962C8B-B14F-4D97-AF65-F5344CB8AC3E}">
        <p14:creationId xmlns:p14="http://schemas.microsoft.com/office/powerpoint/2010/main" val="3658689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2157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82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49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449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43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In software engineering, a </a:t>
            </a:r>
            <a:r>
              <a:rPr lang="en-US" sz="1100" b="1" i="0" u="none" strike="noStrike" cap="none" dirty="0" smtClean="0">
                <a:solidFill>
                  <a:srgbClr val="000000"/>
                </a:solidFill>
                <a:effectLst/>
                <a:latin typeface="Arial"/>
                <a:ea typeface="Arial"/>
                <a:cs typeface="Arial"/>
                <a:sym typeface="Arial"/>
              </a:rPr>
              <a:t>design pattern</a:t>
            </a:r>
            <a:r>
              <a:rPr lang="en-US" sz="1100" b="0" i="0" u="none" strike="noStrike" cap="none" dirty="0" smtClean="0">
                <a:solidFill>
                  <a:srgbClr val="000000"/>
                </a:solidFill>
                <a:effectLst/>
                <a:latin typeface="Arial"/>
                <a:ea typeface="Arial"/>
                <a:cs typeface="Arial"/>
                <a:sym typeface="Arial"/>
              </a:rPr>
              <a:t> is a general repeatable solution to a commonly occurring problem in software design. A design pattern isn't a finished design that can be transformed directly into code. It is a description or template for how to solve a problem that can be used in many different situations.</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Design Patterns are formalized best practices used to solve the most common problems that generally occur during OOP Software Development</a:t>
            </a:r>
            <a:r>
              <a:rPr lang="en-US" sz="1100" b="0" i="0" u="none" strike="noStrike" cap="none" dirty="0" smtClean="0">
                <a:solidFill>
                  <a:srgbClr val="000000"/>
                </a:solidFill>
                <a:effectLst/>
                <a:latin typeface="Arial"/>
                <a:ea typeface="Arial"/>
                <a:cs typeface="Arial"/>
                <a:sym typeface="Arial"/>
              </a:rPr>
              <a:t> substantial period of time.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smtClean="0"/>
              <a:t>The pattern name is a handle we can use to describe a design problem, its solutions, and consequences in a word or two. Naming a pattern immediately increases our design vocabulary. It lets us design at a higher level of abstraction. Having a vocabulary for patterns lets us talk about them with our colleagues, in our documentation, and even to ourselves. It makes it easier to think about designs and to communicate them and their trade-offs to others. Finding good names has been one of the hardest parts of developing our catalog.</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problem describes when to apply the pattern. It explains the problem and its context. It might describe specific design problems such as how to represent algorithms as objects. It might describe class or object structures that are symptomatic of an inflexible design. Sometimes the problem will include a list of conditions that must be met before it makes sense to apply the pattern.</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solution describes the elements that make up the design, their relationships, responsibilities, and collaborations. The solution doesn't describe a particular concrete design or implementation, because a pattern is like a template that can be applied in many different situations. Instead, the pattern provides an abstract description of a design problem and how a general arrangement of elements (classes and objects in our case) solves it.</a:t>
            </a:r>
          </a:p>
          <a:p>
            <a:pPr marL="228600" lvl="0" indent="-228600" algn="l" rtl="0">
              <a:spcBef>
                <a:spcPts val="0"/>
              </a:spcBef>
              <a:spcAft>
                <a:spcPts val="0"/>
              </a:spcAft>
              <a:buAutoNum type="arabicPeriod"/>
            </a:pPr>
            <a:endParaRPr lang="en-US" dirty="0" smtClean="0"/>
          </a:p>
          <a:p>
            <a:pPr marL="228600" lvl="0" indent="-228600" algn="l" rtl="0">
              <a:spcBef>
                <a:spcPts val="0"/>
              </a:spcBef>
              <a:spcAft>
                <a:spcPts val="0"/>
              </a:spcAft>
              <a:buAutoNum type="arabicPeriod"/>
            </a:pPr>
            <a:r>
              <a:rPr lang="en-US" dirty="0" smtClean="0"/>
              <a:t>The consequences are the results and trade-offs of applying the pattern. Though consequences are often unvoiced when we describe design decisions, they are critical for evaluating design alternatives and for understanding the costs and benefits of applying the pattern. The consequences for software often concern space and time trade-offs. They may address language and implementation issues as well. Since reuse is often a factor in object-oriented design, the consequences of a pattern include its impact on a system's flexibility, extensibility, or portability. Listing these consequences explicitly helps you understand and evaluate them.</a:t>
            </a:r>
            <a:endParaRPr dirty="0"/>
          </a:p>
        </p:txBody>
      </p:sp>
    </p:spTree>
    <p:extLst>
      <p:ext uri="{BB962C8B-B14F-4D97-AF65-F5344CB8AC3E}">
        <p14:creationId xmlns:p14="http://schemas.microsoft.com/office/powerpoint/2010/main" val="27693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Point of view affects one's interpretation of what is and isn't a pattern. One person's pattern can be another person's primitive building block. For this book we have concentrated on patterns at a certain level of abstraction. Design patterns are not about designs such as linked lists and hash tables that can be encoded in classes and reused as is. Nor are they complex, domain-specific designs for an entire application or subsystem. The design patterns in this book are descriptions of communicating objects and classes that are customized to solve a general design problem in a particular context.</a:t>
            </a:r>
            <a:endParaRPr dirty="0"/>
          </a:p>
        </p:txBody>
      </p:sp>
    </p:spTree>
    <p:extLst>
      <p:ext uri="{BB962C8B-B14F-4D97-AF65-F5344CB8AC3E}">
        <p14:creationId xmlns:p14="http://schemas.microsoft.com/office/powerpoint/2010/main" val="94793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In software engineering, a </a:t>
            </a:r>
            <a:r>
              <a:rPr lang="en-US" sz="1100" b="1" i="0" u="none" strike="noStrike" cap="none" dirty="0" smtClean="0">
                <a:solidFill>
                  <a:srgbClr val="000000"/>
                </a:solidFill>
                <a:effectLst/>
                <a:latin typeface="Arial"/>
                <a:ea typeface="Arial"/>
                <a:cs typeface="Arial"/>
                <a:sym typeface="Arial"/>
              </a:rPr>
              <a:t>design pattern</a:t>
            </a:r>
            <a:r>
              <a:rPr lang="en-US" sz="1100" b="0" i="0" u="none" strike="noStrike" cap="none" dirty="0" smtClean="0">
                <a:solidFill>
                  <a:srgbClr val="000000"/>
                </a:solidFill>
                <a:effectLst/>
                <a:latin typeface="Arial"/>
                <a:ea typeface="Arial"/>
                <a:cs typeface="Arial"/>
                <a:sym typeface="Arial"/>
              </a:rPr>
              <a:t> is a general repeatable solution to a commonly occurring problem in software design. A design pattern isn't a finished design that can be transformed directly into code. It is a description or template for how to solve a problem that can be used in many different situations.</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a:t>
            </a: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Design Patterns are formalized best practices used to solve the most common problems that generally occur during OOP Software Development</a:t>
            </a:r>
            <a:r>
              <a:rPr lang="en-US" sz="1100" b="0" i="0" u="none" strike="noStrike" cap="none" dirty="0" smtClean="0">
                <a:solidFill>
                  <a:srgbClr val="000000"/>
                </a:solidFill>
                <a:effectLst/>
                <a:latin typeface="Arial"/>
                <a:ea typeface="Arial"/>
                <a:cs typeface="Arial"/>
                <a:sym typeface="Arial"/>
              </a:rPr>
              <a:t> substantial period of time.</a:t>
            </a:r>
            <a:endParaRPr dirty="0"/>
          </a:p>
        </p:txBody>
      </p:sp>
    </p:spTree>
    <p:extLst>
      <p:ext uri="{BB962C8B-B14F-4D97-AF65-F5344CB8AC3E}">
        <p14:creationId xmlns:p14="http://schemas.microsoft.com/office/powerpoint/2010/main" val="415568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53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first criterion, called purpose, reflects what a pattern does. Patterns can have either </a:t>
            </a:r>
            <a:r>
              <a:rPr lang="en-US" dirty="0" err="1" smtClean="0"/>
              <a:t>creational,structural</a:t>
            </a:r>
            <a:r>
              <a:rPr lang="en-US" dirty="0" smtClean="0"/>
              <a:t>, </a:t>
            </a:r>
            <a:r>
              <a:rPr lang="en-US" dirty="0" err="1" smtClean="0"/>
              <a:t>orbehavioral</a:t>
            </a:r>
            <a:r>
              <a:rPr lang="en-US" dirty="0" smtClean="0"/>
              <a:t> purpose. Creational patterns concern the process of object creation. Structural patterns deal with the composition of classes or objects. Behavioral patterns characterize the ways in which classes or objects interact and distribute responsibility.</a:t>
            </a:r>
            <a:endParaRPr dirty="0"/>
          </a:p>
        </p:txBody>
      </p:sp>
    </p:spTree>
    <p:extLst>
      <p:ext uri="{BB962C8B-B14F-4D97-AF65-F5344CB8AC3E}">
        <p14:creationId xmlns:p14="http://schemas.microsoft.com/office/powerpoint/2010/main" val="413020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criterion, called scope, specifies whether the pattern applies primarily to classes or to objects. Class patterns deal with relationships between classes and their subclasses. These relationships are established through inheritance, so they are static— fixed at compile-time. Object patterns deal with object relationships, which can be changed at run-time and are more dynamic. Almost all patterns use inheritance to some extent. So the only patterns labeled "class patterns" are those that focus on class relationships. Note that most patterns are in the Object scope.</a:t>
            </a:r>
            <a:endParaRPr dirty="0"/>
          </a:p>
        </p:txBody>
      </p:sp>
    </p:spTree>
    <p:extLst>
      <p:ext uri="{BB962C8B-B14F-4D97-AF65-F5344CB8AC3E}">
        <p14:creationId xmlns:p14="http://schemas.microsoft.com/office/powerpoint/2010/main" val="28052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www.imdb.com/title/tt020914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Christopher_Alexande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blog.agileactors.com/blog/2017/10/24/gang-of-four-design-patterns"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707833" y="2057926"/>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Desing Patterns</a:t>
            </a: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76454" y="572877"/>
            <a:ext cx="7065012" cy="3089193"/>
          </a:xfrm>
          <a:prstGeom prst="rect">
            <a:avLst/>
          </a:prstGeom>
        </p:spPr>
      </p:pic>
      <p:sp>
        <p:nvSpPr>
          <p:cNvPr id="6" name="TextBox 5"/>
          <p:cNvSpPr txBox="1"/>
          <p:nvPr/>
        </p:nvSpPr>
        <p:spPr>
          <a:xfrm>
            <a:off x="1292882" y="3584951"/>
            <a:ext cx="6694346" cy="261610"/>
          </a:xfrm>
          <a:prstGeom prst="rect">
            <a:avLst/>
          </a:prstGeom>
          <a:noFill/>
        </p:spPr>
        <p:txBody>
          <a:bodyPr wrap="square" rtlCol="1">
            <a:spAutoFit/>
          </a:bodyPr>
          <a:lstStyle/>
          <a:p>
            <a:r>
              <a:rPr lang="en-US" sz="1100" dirty="0">
                <a:latin typeface="Montserrat" panose="020B0604020202020204" charset="0"/>
              </a:rPr>
              <a:t>Table attribution</a:t>
            </a:r>
            <a:r>
              <a:rPr lang="en-US" sz="1100" dirty="0" smtClean="0">
                <a:latin typeface="Montserrat" panose="020B0604020202020204" charset="0"/>
              </a:rPr>
              <a:t>: “Design </a:t>
            </a:r>
            <a:r>
              <a:rPr lang="en-US" sz="1100" dirty="0">
                <a:latin typeface="Montserrat" panose="020B0604020202020204" charset="0"/>
              </a:rPr>
              <a:t>Patterns: Elements of Reusable Object-Oriented </a:t>
            </a:r>
            <a:r>
              <a:rPr lang="en-US" sz="1100" dirty="0" smtClean="0">
                <a:latin typeface="Montserrat" panose="020B0604020202020204" charset="0"/>
              </a:rPr>
              <a:t>Software” by </a:t>
            </a:r>
            <a:r>
              <a:rPr lang="en-US" sz="1100" dirty="0" err="1" smtClean="0">
                <a:latin typeface="Montserrat" panose="020B0604020202020204" charset="0"/>
              </a:rPr>
              <a:t>GoF</a:t>
            </a:r>
            <a:r>
              <a:rPr lang="en-US" sz="1100" dirty="0" smtClean="0">
                <a:latin typeface="Montserrat" panose="020B0604020202020204" charset="0"/>
              </a:rPr>
              <a:t> </a:t>
            </a:r>
            <a:endParaRPr lang="fa-IR" sz="1100" dirty="0">
              <a:latin typeface="Montserrat" panose="020B0604020202020204" charset="0"/>
            </a:endParaRPr>
          </a:p>
        </p:txBody>
      </p:sp>
    </p:spTree>
    <p:extLst>
      <p:ext uri="{BB962C8B-B14F-4D97-AF65-F5344CB8AC3E}">
        <p14:creationId xmlns:p14="http://schemas.microsoft.com/office/powerpoint/2010/main" val="5513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a:t>Factory </a:t>
            </a:r>
            <a:r>
              <a:rPr lang="en-US" sz="2000" dirty="0" smtClean="0"/>
              <a:t>Method</a:t>
            </a:r>
          </a:p>
          <a:p>
            <a:pPr marL="457200" lvl="1" indent="0">
              <a:buNone/>
            </a:pPr>
            <a:r>
              <a:rPr lang="en-US" sz="1400" dirty="0"/>
              <a:t>Define an interface for creating an object, but let subclasses decide which class to instantiate. Factory Method lets a class defer instantiation to subclasses.</a:t>
            </a:r>
            <a:endParaRPr lang="en-US" sz="1400" dirty="0" smtClean="0"/>
          </a:p>
          <a:p>
            <a:pPr marL="342900" indent="-342900">
              <a:lnSpc>
                <a:spcPct val="150000"/>
              </a:lnSpc>
              <a:spcAft>
                <a:spcPts val="600"/>
              </a:spcAft>
            </a:pPr>
            <a:r>
              <a:rPr lang="en-US" sz="2000" dirty="0"/>
              <a:t>Abstract </a:t>
            </a:r>
            <a:r>
              <a:rPr lang="en-US" sz="2000" dirty="0" smtClean="0"/>
              <a:t>Factory</a:t>
            </a:r>
          </a:p>
          <a:p>
            <a:pPr marL="457200" lvl="1" indent="0">
              <a:spcAft>
                <a:spcPts val="600"/>
              </a:spcAft>
              <a:buNone/>
            </a:pPr>
            <a:r>
              <a:rPr lang="en-US" sz="1400" dirty="0"/>
              <a:t>Provide an interface for creating families </a:t>
            </a:r>
            <a:r>
              <a:rPr lang="en-US" sz="1400" dirty="0" smtClean="0"/>
              <a:t>of related </a:t>
            </a:r>
            <a:r>
              <a:rPr lang="en-US" sz="1400" dirty="0"/>
              <a:t>or dependent objects without specifying their concrete classes. </a:t>
            </a:r>
            <a:endParaRPr lang="en-US" sz="1400" dirty="0" smtClean="0"/>
          </a:p>
          <a:p>
            <a:pPr marL="342900" indent="-342900">
              <a:lnSpc>
                <a:spcPct val="150000"/>
              </a:lnSpc>
              <a:spcAft>
                <a:spcPts val="600"/>
              </a:spcAft>
            </a:pPr>
            <a:r>
              <a:rPr lang="en-US" sz="2000" dirty="0" smtClean="0"/>
              <a:t>Builder</a:t>
            </a:r>
          </a:p>
          <a:p>
            <a:pPr marL="457200" lvl="1" indent="0">
              <a:spcAft>
                <a:spcPts val="600"/>
              </a:spcAft>
              <a:buNone/>
            </a:pPr>
            <a:r>
              <a:rPr lang="en-US" sz="1400" dirty="0"/>
              <a:t>Separate the construction of a complex object from its representation so that the same construction process can create different </a:t>
            </a:r>
            <a:r>
              <a:rPr lang="en-US" sz="1400" dirty="0" smtClean="0"/>
              <a:t>representations</a:t>
            </a:r>
            <a:r>
              <a:rPr lang="en-US" sz="1400" dirty="0"/>
              <a: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Creational</a:t>
            </a:r>
            <a:endParaRPr lang="fa-IR" dirty="0">
              <a:solidFill>
                <a:srgbClr val="FFC800"/>
              </a:solidFill>
              <a:latin typeface="Adobe Heiti Std R" panose="020B0400000000000000" pitchFamily="34" charset="-128"/>
              <a:ea typeface="Adobe Heiti Std R" panose="020B0400000000000000" pitchFamily="34" charset="-12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145" y="3623166"/>
            <a:ext cx="304986" cy="396328"/>
          </a:xfrm>
          <a:prstGeom prst="rect">
            <a:avLst/>
          </a:prstGeom>
        </p:spPr>
      </p:pic>
    </p:spTree>
    <p:extLst>
      <p:ext uri="{BB962C8B-B14F-4D97-AF65-F5344CB8AC3E}">
        <p14:creationId xmlns:p14="http://schemas.microsoft.com/office/powerpoint/2010/main" val="572178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Prototype</a:t>
            </a:r>
          </a:p>
          <a:p>
            <a:pPr marL="457200" lvl="1" indent="0">
              <a:buNone/>
            </a:pPr>
            <a:r>
              <a:rPr lang="en-US" sz="1400" dirty="0"/>
              <a:t>Specify the kinds of </a:t>
            </a:r>
            <a:r>
              <a:rPr lang="en-US" sz="1400" dirty="0" smtClean="0"/>
              <a:t>objects to </a:t>
            </a:r>
            <a:r>
              <a:rPr lang="en-US" sz="1400" dirty="0"/>
              <a:t>create using a </a:t>
            </a:r>
            <a:r>
              <a:rPr lang="en-US" sz="1400" dirty="0" smtClean="0"/>
              <a:t>prototypical instance</a:t>
            </a:r>
            <a:r>
              <a:rPr lang="en-US" sz="1400" dirty="0"/>
              <a:t>, and create new </a:t>
            </a:r>
            <a:r>
              <a:rPr lang="en-US" sz="1400" dirty="0" smtClean="0"/>
              <a:t>objects by </a:t>
            </a:r>
            <a:r>
              <a:rPr lang="en-US" sz="1400" dirty="0"/>
              <a:t>copying this </a:t>
            </a:r>
            <a:r>
              <a:rPr lang="en-US" sz="1400" dirty="0" smtClean="0"/>
              <a:t>prototype.</a:t>
            </a:r>
          </a:p>
          <a:p>
            <a:pPr marL="342900" indent="-342900">
              <a:lnSpc>
                <a:spcPct val="150000"/>
              </a:lnSpc>
              <a:spcAft>
                <a:spcPts val="600"/>
              </a:spcAft>
            </a:pPr>
            <a:r>
              <a:rPr lang="en-US" sz="2000" dirty="0" smtClean="0"/>
              <a:t>Singleton</a:t>
            </a:r>
          </a:p>
          <a:p>
            <a:pPr marL="457200" lvl="1" indent="0">
              <a:spcAft>
                <a:spcPts val="600"/>
              </a:spcAft>
              <a:buNone/>
            </a:pPr>
            <a:r>
              <a:rPr lang="en-US" sz="1400" dirty="0"/>
              <a:t>Ensure a class only has one instance, and provide a global point of access to it.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Creational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69292141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Adapter</a:t>
            </a:r>
          </a:p>
          <a:p>
            <a:pPr marL="457200" lvl="1" indent="0">
              <a:buNone/>
            </a:pPr>
            <a:r>
              <a:rPr lang="en-US" sz="1400" dirty="0"/>
              <a:t>Convert the interface of a class into another interface clients expect. Adapter lets classes work together that couldn't otherwise because of </a:t>
            </a:r>
            <a:r>
              <a:rPr lang="en-US" sz="1400" dirty="0" smtClean="0"/>
              <a:t>incompatible interfaces.</a:t>
            </a:r>
          </a:p>
          <a:p>
            <a:pPr marL="342900" indent="-342900">
              <a:lnSpc>
                <a:spcPct val="150000"/>
              </a:lnSpc>
              <a:spcAft>
                <a:spcPts val="600"/>
              </a:spcAft>
            </a:pPr>
            <a:r>
              <a:rPr lang="en-US" sz="2000" dirty="0" smtClean="0"/>
              <a:t>Bridge</a:t>
            </a:r>
          </a:p>
          <a:p>
            <a:pPr marL="457200" lvl="1" indent="0">
              <a:spcAft>
                <a:spcPts val="600"/>
              </a:spcAft>
              <a:buNone/>
            </a:pPr>
            <a:r>
              <a:rPr lang="en-US" sz="1400" dirty="0"/>
              <a:t>Decouple an abstraction from </a:t>
            </a:r>
            <a:r>
              <a:rPr lang="en-US" sz="1400" dirty="0" smtClean="0"/>
              <a:t>its implementation </a:t>
            </a:r>
            <a:r>
              <a:rPr lang="en-US" sz="1400" dirty="0"/>
              <a:t>so that the two can vary </a:t>
            </a:r>
            <a:r>
              <a:rPr lang="en-US" sz="1400" dirty="0" smtClean="0"/>
              <a:t>independently. </a:t>
            </a:r>
          </a:p>
          <a:p>
            <a:pPr marL="342900" indent="-342900">
              <a:lnSpc>
                <a:spcPct val="150000"/>
              </a:lnSpc>
              <a:spcAft>
                <a:spcPts val="600"/>
              </a:spcAft>
            </a:pPr>
            <a:r>
              <a:rPr lang="en-US" sz="2000" dirty="0" smtClean="0"/>
              <a:t>Composite</a:t>
            </a:r>
          </a:p>
          <a:p>
            <a:pPr marL="457200" lvl="1" indent="0">
              <a:spcAft>
                <a:spcPts val="600"/>
              </a:spcAft>
              <a:buNone/>
            </a:pPr>
            <a:r>
              <a:rPr lang="en-US" sz="1400" dirty="0"/>
              <a:t>Compose </a:t>
            </a:r>
            <a:r>
              <a:rPr lang="en-US" sz="1400" dirty="0" smtClean="0"/>
              <a:t>objects into </a:t>
            </a:r>
            <a:r>
              <a:rPr lang="en-US" sz="1400" dirty="0"/>
              <a:t>tree structures to represent part-whole hierarchies. Composite lets clients treat individual objects and compositions of objects uniformly.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Structural</a:t>
            </a:r>
            <a:endParaRPr lang="fa-IR" dirty="0">
              <a:solidFill>
                <a:srgbClr val="FFC800"/>
              </a:solidFill>
              <a:latin typeface="Adobe Heiti Std R" panose="020B0400000000000000" pitchFamily="34" charset="-128"/>
              <a:ea typeface="Adobe Heiti Std R" panose="020B0400000000000000"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48" y="1309617"/>
            <a:ext cx="304986" cy="396328"/>
          </a:xfrm>
          <a:prstGeom prst="rect">
            <a:avLst/>
          </a:prstGeom>
        </p:spPr>
      </p:pic>
    </p:spTree>
    <p:extLst>
      <p:ext uri="{BB962C8B-B14F-4D97-AF65-F5344CB8AC3E}">
        <p14:creationId xmlns:p14="http://schemas.microsoft.com/office/powerpoint/2010/main" val="2780922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Decorator</a:t>
            </a:r>
          </a:p>
          <a:p>
            <a:pPr marL="457200" lvl="1" indent="0">
              <a:buNone/>
            </a:pPr>
            <a:r>
              <a:rPr lang="en-US" sz="1400" dirty="0" smtClean="0"/>
              <a:t>Attach additional responsibilities to </a:t>
            </a:r>
            <a:r>
              <a:rPr lang="en-US" sz="1400" dirty="0"/>
              <a:t>an </a:t>
            </a:r>
            <a:r>
              <a:rPr lang="en-US" sz="1400" dirty="0" smtClean="0"/>
              <a:t>object dynamically</a:t>
            </a:r>
            <a:r>
              <a:rPr lang="en-US" sz="1400" dirty="0"/>
              <a:t>. Decorators provide a flexible alternative to </a:t>
            </a:r>
            <a:r>
              <a:rPr lang="en-US" sz="1400" dirty="0" err="1"/>
              <a:t>subclassing</a:t>
            </a:r>
            <a:r>
              <a:rPr lang="en-US" sz="1400" dirty="0"/>
              <a:t> for extending </a:t>
            </a:r>
            <a:r>
              <a:rPr lang="en-US" sz="1400" dirty="0" smtClean="0"/>
              <a:t>functionality.</a:t>
            </a:r>
          </a:p>
          <a:p>
            <a:pPr marL="342900" indent="-342900">
              <a:lnSpc>
                <a:spcPct val="150000"/>
              </a:lnSpc>
              <a:spcAft>
                <a:spcPts val="600"/>
              </a:spcAft>
            </a:pPr>
            <a:r>
              <a:rPr lang="en-US" sz="2000" dirty="0" smtClean="0"/>
              <a:t>Facade</a:t>
            </a:r>
          </a:p>
          <a:p>
            <a:pPr marL="457200" lvl="1" indent="0">
              <a:spcAft>
                <a:spcPts val="600"/>
              </a:spcAft>
              <a:buNone/>
            </a:pPr>
            <a:r>
              <a:rPr lang="en-US" sz="1400" dirty="0"/>
              <a:t>Provide a unified interface to a set of interfaces in a subsystem. Facade defines a higher-level </a:t>
            </a:r>
            <a:r>
              <a:rPr lang="en-US" sz="1400" dirty="0" smtClean="0"/>
              <a:t>interface that </a:t>
            </a:r>
            <a:r>
              <a:rPr lang="en-US" sz="1400" dirty="0"/>
              <a:t>makes the </a:t>
            </a:r>
            <a:r>
              <a:rPr lang="en-US" sz="1400" dirty="0" smtClean="0"/>
              <a:t/>
            </a:r>
            <a:br>
              <a:rPr lang="en-US" sz="1400" dirty="0" smtClean="0"/>
            </a:br>
            <a:r>
              <a:rPr lang="en-US" sz="1400" dirty="0" smtClean="0"/>
              <a:t>subsystem </a:t>
            </a:r>
            <a:r>
              <a:rPr lang="en-US" sz="1400" dirty="0"/>
              <a:t>easier to use. </a:t>
            </a:r>
            <a:endParaRPr lang="en-US" sz="1400" dirty="0" smtClean="0"/>
          </a:p>
          <a:p>
            <a:pPr marL="342900" indent="-342900">
              <a:lnSpc>
                <a:spcPct val="150000"/>
              </a:lnSpc>
              <a:spcAft>
                <a:spcPts val="600"/>
              </a:spcAft>
            </a:pPr>
            <a:r>
              <a:rPr lang="en-US" sz="2000" dirty="0" smtClean="0"/>
              <a:t>Flyweight</a:t>
            </a:r>
          </a:p>
          <a:p>
            <a:pPr marL="457200" lvl="1" indent="0">
              <a:spcAft>
                <a:spcPts val="600"/>
              </a:spcAft>
              <a:buNone/>
            </a:pPr>
            <a:r>
              <a:rPr lang="en-US" sz="1400" dirty="0"/>
              <a:t>Use sharing to support large numbers of fine-grained objects efficiently.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Structural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83526912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1189900"/>
            <a:ext cx="6585333" cy="3756751"/>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Proxy</a:t>
            </a:r>
          </a:p>
          <a:p>
            <a:pPr marL="457200" lvl="1" indent="0">
              <a:buNone/>
            </a:pPr>
            <a:r>
              <a:rPr lang="en-US" sz="1400" dirty="0"/>
              <a:t>Provide a surrogate or placeholder for another object to control access to it.</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278175" y="652272"/>
            <a:ext cx="1072730"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Structural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777206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903463"/>
            <a:ext cx="6794654"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a:t>Interpreter</a:t>
            </a:r>
          </a:p>
          <a:p>
            <a:pPr marL="457200" lvl="1" indent="0">
              <a:buNone/>
            </a:pPr>
            <a:r>
              <a:rPr lang="en-US" sz="1400" dirty="0"/>
              <a:t>Given a language, define a representation for its grammar along with an interpreter that uses the representation to interpret sentences in the language.</a:t>
            </a:r>
          </a:p>
          <a:p>
            <a:pPr marL="342900" indent="-342900">
              <a:lnSpc>
                <a:spcPct val="150000"/>
              </a:lnSpc>
              <a:spcAft>
                <a:spcPts val="600"/>
              </a:spcAft>
            </a:pPr>
            <a:r>
              <a:rPr lang="en-US" sz="2000" dirty="0"/>
              <a:t>Template Method</a:t>
            </a:r>
          </a:p>
          <a:p>
            <a:pPr marL="457200" lvl="1" indent="0">
              <a:spcAft>
                <a:spcPts val="600"/>
              </a:spcAft>
              <a:buNone/>
            </a:pPr>
            <a:r>
              <a:rPr lang="en-US" sz="1400" dirty="0"/>
              <a:t>Define the skeleton of an algorithm in an operation, deferring some steps to subclasses. Template Method lets subclasses redefine certain steps of an algorithm without changing the algorithm's structure. </a:t>
            </a:r>
            <a:endParaRPr lang="en-US" sz="2000" dirty="0" smtClean="0"/>
          </a:p>
          <a:p>
            <a:pPr marL="342900" indent="-342900">
              <a:lnSpc>
                <a:spcPct val="150000"/>
              </a:lnSpc>
              <a:spcAft>
                <a:spcPts val="600"/>
              </a:spcAft>
            </a:pPr>
            <a:r>
              <a:rPr lang="en-US" sz="2000" dirty="0" smtClean="0"/>
              <a:t>Chain of Responsibility</a:t>
            </a:r>
          </a:p>
          <a:p>
            <a:pPr marL="457200" lvl="1" indent="0">
              <a:spcAft>
                <a:spcPts val="600"/>
              </a:spcAft>
              <a:buNone/>
            </a:pPr>
            <a:r>
              <a:rPr lang="en-US" sz="1400" dirty="0" smtClean="0"/>
              <a:t>Avoid coupling the sender of a request to its receiver by giving more than one object a chance to handle the request. Chain the receiving objects and pass the request along the chain until an object handles it.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Behavioral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59405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6" y="903463"/>
            <a:ext cx="6882789"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Command</a:t>
            </a:r>
            <a:endParaRPr lang="en-US" sz="2000" dirty="0"/>
          </a:p>
          <a:p>
            <a:pPr marL="457200" lvl="1" indent="0">
              <a:buNone/>
            </a:pPr>
            <a:r>
              <a:rPr lang="en-US" sz="1400" dirty="0"/>
              <a:t>Encapsulate a request as an object, thereby letting you parameterize clients with different requests, queue or log requests, and support undoable operations.</a:t>
            </a:r>
          </a:p>
          <a:p>
            <a:pPr marL="342900" indent="-342900">
              <a:lnSpc>
                <a:spcPct val="150000"/>
              </a:lnSpc>
              <a:spcAft>
                <a:spcPts val="600"/>
              </a:spcAft>
            </a:pPr>
            <a:r>
              <a:rPr lang="en-US" sz="2000" dirty="0" smtClean="0"/>
              <a:t>Iterator</a:t>
            </a:r>
            <a:endParaRPr lang="en-US" sz="2000" dirty="0"/>
          </a:p>
          <a:p>
            <a:pPr marL="457200" lvl="1" indent="0">
              <a:spcAft>
                <a:spcPts val="600"/>
              </a:spcAft>
              <a:buNone/>
            </a:pPr>
            <a:r>
              <a:rPr lang="en-US" sz="1400" dirty="0"/>
              <a:t>Provide a way to </a:t>
            </a:r>
            <a:r>
              <a:rPr lang="en-US" sz="1400" dirty="0" smtClean="0"/>
              <a:t>access the </a:t>
            </a:r>
            <a:r>
              <a:rPr lang="en-US" sz="1400" dirty="0"/>
              <a:t>elements of an aggregate object sequentially without exposing its underlying </a:t>
            </a:r>
            <a:r>
              <a:rPr lang="en-US" sz="1400" dirty="0" smtClean="0"/>
              <a:t>representation. </a:t>
            </a:r>
            <a:endParaRPr lang="en-US" sz="2000" dirty="0" smtClean="0"/>
          </a:p>
          <a:p>
            <a:pPr marL="342900" indent="-342900">
              <a:lnSpc>
                <a:spcPct val="150000"/>
              </a:lnSpc>
              <a:spcAft>
                <a:spcPts val="600"/>
              </a:spcAft>
            </a:pPr>
            <a:r>
              <a:rPr lang="en-US" sz="2000" dirty="0" smtClean="0"/>
              <a:t>Mediator</a:t>
            </a:r>
          </a:p>
          <a:p>
            <a:pPr marL="457200" lvl="1" indent="0">
              <a:spcAft>
                <a:spcPts val="600"/>
              </a:spcAft>
              <a:buNone/>
            </a:pPr>
            <a:r>
              <a:rPr lang="en-US" sz="1400" dirty="0" smtClean="0"/>
              <a:t>Define </a:t>
            </a:r>
            <a:r>
              <a:rPr lang="en-US" sz="1400" dirty="0"/>
              <a:t>an object that encapsulates how a set of objects interact. Mediator promotes loose coupling by keeping </a:t>
            </a:r>
            <a:r>
              <a:rPr lang="en-US" sz="1400" dirty="0" smtClean="0"/>
              <a:t>objects from </a:t>
            </a:r>
            <a:r>
              <a:rPr lang="en-US" sz="1400" dirty="0"/>
              <a:t>referring to each other explicitly, and it lets you vary their interaction independently.</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Behavioral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07190007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7" y="903463"/>
            <a:ext cx="6673468"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Memento</a:t>
            </a:r>
            <a:endParaRPr lang="en-US" sz="2000" dirty="0"/>
          </a:p>
          <a:p>
            <a:pPr marL="457200" lvl="1" indent="0">
              <a:buNone/>
            </a:pPr>
            <a:r>
              <a:rPr lang="en-US" sz="1400" dirty="0"/>
              <a:t>Without violating encapsulation, capture and externalize an object's internal state so that the object can be restored to </a:t>
            </a:r>
            <a:r>
              <a:rPr lang="en-US" sz="1400" dirty="0" smtClean="0"/>
              <a:t>this state later.</a:t>
            </a:r>
            <a:endParaRPr lang="en-US" sz="1400" dirty="0"/>
          </a:p>
          <a:p>
            <a:pPr marL="342900" indent="-342900">
              <a:lnSpc>
                <a:spcPct val="150000"/>
              </a:lnSpc>
              <a:spcAft>
                <a:spcPts val="600"/>
              </a:spcAft>
            </a:pPr>
            <a:r>
              <a:rPr lang="en-US" sz="2000" dirty="0" smtClean="0"/>
              <a:t>Observer</a:t>
            </a:r>
            <a:endParaRPr lang="en-US" sz="2000" dirty="0"/>
          </a:p>
          <a:p>
            <a:pPr marL="457200" lvl="1" indent="0">
              <a:spcAft>
                <a:spcPts val="600"/>
              </a:spcAft>
              <a:buNone/>
            </a:pPr>
            <a:r>
              <a:rPr lang="en-US" sz="1400" dirty="0"/>
              <a:t>Define a one-to-many dependency between objects so that when one object changes state, all its dependents are notified and </a:t>
            </a:r>
            <a:r>
              <a:rPr lang="en-US" sz="1400" dirty="0" smtClean="0"/>
              <a:t>updated automatically. </a:t>
            </a:r>
            <a:endParaRPr lang="en-US" sz="2000" dirty="0" smtClean="0"/>
          </a:p>
          <a:p>
            <a:pPr marL="342900" indent="-342900">
              <a:lnSpc>
                <a:spcPct val="150000"/>
              </a:lnSpc>
              <a:spcAft>
                <a:spcPts val="600"/>
              </a:spcAft>
            </a:pPr>
            <a:r>
              <a:rPr lang="en-US" sz="2000" dirty="0" smtClean="0"/>
              <a:t>State</a:t>
            </a:r>
          </a:p>
          <a:p>
            <a:pPr marL="457200" lvl="1" indent="0">
              <a:spcAft>
                <a:spcPts val="600"/>
              </a:spcAft>
              <a:buNone/>
            </a:pPr>
            <a:r>
              <a:rPr lang="en-US" sz="1400" dirty="0"/>
              <a:t>Allow an object to alter its behavior when its internal state changes. The object will appear to change its class.</a:t>
            </a:r>
            <a:endParaRPr lang="en-US" sz="14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Behavioral</a:t>
            </a:r>
            <a:endParaRPr lang="fa-IR" dirty="0">
              <a:solidFill>
                <a:srgbClr val="FFC800"/>
              </a:solidFill>
              <a:latin typeface="Adobe Heiti Std R" panose="020B0400000000000000" pitchFamily="34" charset="-128"/>
              <a:ea typeface="Adobe Heiti Std R" panose="020B0400000000000000"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09" y="2232808"/>
            <a:ext cx="304986" cy="3963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09" y="1021341"/>
            <a:ext cx="304986" cy="396328"/>
          </a:xfrm>
          <a:prstGeom prst="rect">
            <a:avLst/>
          </a:prstGeom>
        </p:spPr>
      </p:pic>
    </p:spTree>
    <p:extLst>
      <p:ext uri="{BB962C8B-B14F-4D97-AF65-F5344CB8AC3E}">
        <p14:creationId xmlns:p14="http://schemas.microsoft.com/office/powerpoint/2010/main" val="4216898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79024" y="0"/>
            <a:ext cx="6750586" cy="705080"/>
          </a:xfrm>
          <a:prstGeom prst="rect">
            <a:avLst/>
          </a:prstGeom>
        </p:spPr>
        <p:txBody>
          <a:bodyPr spcFirstLastPara="1" wrap="square" lIns="91425" tIns="91425" rIns="91425" bIns="91425" anchor="b" anchorCtr="0">
            <a:noAutofit/>
          </a:bodyPr>
          <a:lstStyle/>
          <a:p>
            <a:pPr lvl="0"/>
            <a:r>
              <a:rPr lang="en-US" sz="2800" dirty="0">
                <a:solidFill>
                  <a:srgbClr val="F64646"/>
                </a:solidFill>
              </a:rPr>
              <a:t>The Catalog of Design </a:t>
            </a:r>
            <a:r>
              <a:rPr lang="en-US" sz="2800" dirty="0" smtClean="0">
                <a:solidFill>
                  <a:srgbClr val="F64646"/>
                </a:solidFill>
              </a:rPr>
              <a:t>Patterns</a:t>
            </a:r>
            <a:endParaRPr sz="2800" dirty="0">
              <a:solidFill>
                <a:srgbClr val="F64646"/>
              </a:solidFill>
            </a:endParaRPr>
          </a:p>
        </p:txBody>
      </p:sp>
      <p:sp>
        <p:nvSpPr>
          <p:cNvPr id="778" name="Google Shape;778;p30"/>
          <p:cNvSpPr txBox="1">
            <a:spLocks noGrp="1"/>
          </p:cNvSpPr>
          <p:nvPr>
            <p:ph type="subTitle" idx="4294967295"/>
          </p:nvPr>
        </p:nvSpPr>
        <p:spPr>
          <a:xfrm>
            <a:off x="134957" y="903463"/>
            <a:ext cx="6673468" cy="4175314"/>
          </a:xfrm>
          <a:prstGeom prst="rect">
            <a:avLst/>
          </a:prstGeom>
        </p:spPr>
        <p:txBody>
          <a:bodyPr spcFirstLastPara="1" wrap="square" lIns="91425" tIns="91425" rIns="91425" bIns="91425" anchor="t" anchorCtr="0">
            <a:noAutofit/>
          </a:bodyPr>
          <a:lstStyle/>
          <a:p>
            <a:pPr marL="342900" indent="-342900">
              <a:spcAft>
                <a:spcPts val="600"/>
              </a:spcAft>
            </a:pPr>
            <a:r>
              <a:rPr lang="en-US" sz="2000" dirty="0" smtClean="0"/>
              <a:t>Strategy</a:t>
            </a:r>
            <a:endParaRPr lang="en-US" sz="2000" dirty="0"/>
          </a:p>
          <a:p>
            <a:pPr marL="457200" lvl="1" indent="0">
              <a:buNone/>
            </a:pPr>
            <a:r>
              <a:rPr lang="en-US" sz="1400" dirty="0"/>
              <a:t>Define a family of algorithms, encapsulate each one, and make them interchangeable. </a:t>
            </a:r>
            <a:r>
              <a:rPr lang="en-US" sz="1400" dirty="0" smtClean="0"/>
              <a:t>Strategy lets the </a:t>
            </a:r>
            <a:r>
              <a:rPr lang="en-US" sz="1400" dirty="0"/>
              <a:t>algorithm vary independently from </a:t>
            </a:r>
            <a:r>
              <a:rPr lang="en-US" sz="1400" dirty="0" smtClean="0"/>
              <a:t>clients that </a:t>
            </a:r>
            <a:r>
              <a:rPr lang="en-US" sz="1400" dirty="0"/>
              <a:t>use it.</a:t>
            </a:r>
          </a:p>
          <a:p>
            <a:pPr marL="342900" indent="-342900">
              <a:lnSpc>
                <a:spcPct val="150000"/>
              </a:lnSpc>
              <a:spcAft>
                <a:spcPts val="600"/>
              </a:spcAft>
            </a:pPr>
            <a:r>
              <a:rPr lang="en-US" sz="2000" dirty="0" smtClean="0"/>
              <a:t>Visitor</a:t>
            </a:r>
            <a:endParaRPr lang="en-US" sz="2000" dirty="0"/>
          </a:p>
          <a:p>
            <a:pPr marL="457200" lvl="1" indent="0">
              <a:spcAft>
                <a:spcPts val="600"/>
              </a:spcAft>
              <a:buNone/>
            </a:pPr>
            <a:r>
              <a:rPr lang="en-US" sz="1400" dirty="0"/>
              <a:t>Represent an operation to be performed on the elements of an object structure. </a:t>
            </a:r>
            <a:r>
              <a:rPr lang="en-US" sz="1400" dirty="0" smtClean="0"/>
              <a:t>Visitor lets </a:t>
            </a:r>
            <a:r>
              <a:rPr lang="en-US" sz="1400" dirty="0"/>
              <a:t>you define a new operation without changing the classes of the elements on which it operates.</a:t>
            </a:r>
            <a:endParaRPr lang="en-US" sz="2000" dirty="0" smtClean="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278175" y="652272"/>
            <a:ext cx="1099981"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Behavioral</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1407088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486103" y="493388"/>
            <a:ext cx="3954900" cy="95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F64646"/>
                </a:solidFill>
              </a:rPr>
              <a:t>Hello!</a:t>
            </a:r>
            <a:endParaRPr sz="6000" dirty="0">
              <a:solidFill>
                <a:srgbClr val="F64646"/>
              </a:solidFill>
            </a:endParaRPr>
          </a:p>
        </p:txBody>
      </p:sp>
      <p:sp>
        <p:nvSpPr>
          <p:cNvPr id="642" name="Google Shape;642;p16"/>
          <p:cNvSpPr txBox="1">
            <a:spLocks noGrp="1"/>
          </p:cNvSpPr>
          <p:nvPr>
            <p:ph type="subTitle" idx="4294967295"/>
          </p:nvPr>
        </p:nvSpPr>
        <p:spPr>
          <a:xfrm>
            <a:off x="969580" y="1667814"/>
            <a:ext cx="3954900" cy="52836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smtClean="0">
                <a:latin typeface="Montserrat"/>
                <a:ea typeface="Montserrat"/>
                <a:cs typeface="Montserrat"/>
                <a:sym typeface="Montserrat"/>
              </a:rPr>
              <a:t>Parsa </a:t>
            </a:r>
            <a:r>
              <a:rPr lang="en-US" sz="1800" b="1" dirty="0" err="1" smtClean="0">
                <a:latin typeface="Montserrat"/>
                <a:ea typeface="Montserrat"/>
                <a:cs typeface="Montserrat"/>
                <a:sym typeface="Montserrat"/>
              </a:rPr>
              <a:t>Abbasi</a:t>
            </a:r>
            <a:endParaRPr sz="1800" b="1" dirty="0">
              <a:latin typeface="Montserrat"/>
              <a:ea typeface="Montserrat"/>
              <a:cs typeface="Montserrat"/>
              <a:sym typeface="Montserrat"/>
            </a:endParaRPr>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10" name="Google Shape;642;p16"/>
          <p:cNvSpPr txBox="1">
            <a:spLocks/>
          </p:cNvSpPr>
          <p:nvPr/>
        </p:nvSpPr>
        <p:spPr>
          <a:xfrm>
            <a:off x="1602468" y="2196181"/>
            <a:ext cx="2718047"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200" i="1" dirty="0" smtClean="0">
                <a:latin typeface="Montserrat"/>
                <a:ea typeface="Montserrat"/>
                <a:cs typeface="Montserrat"/>
                <a:sym typeface="Montserrat"/>
              </a:rPr>
              <a:t>parsa.abassi1996@gmail.com</a:t>
            </a:r>
            <a:endParaRPr lang="en-US" sz="1200" i="1" dirty="0">
              <a:latin typeface="Montserrat"/>
              <a:ea typeface="Montserrat"/>
              <a:cs typeface="Montserrat"/>
              <a:sym typeface="Montserra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44" y="2308144"/>
            <a:ext cx="303434" cy="3034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034" y="2691117"/>
            <a:ext cx="318523" cy="318523"/>
          </a:xfrm>
          <a:prstGeom prst="rect">
            <a:avLst/>
          </a:prstGeom>
        </p:spPr>
      </p:pic>
      <p:sp>
        <p:nvSpPr>
          <p:cNvPr id="13" name="Google Shape;642;p16"/>
          <p:cNvSpPr txBox="1">
            <a:spLocks/>
          </p:cNvSpPr>
          <p:nvPr/>
        </p:nvSpPr>
        <p:spPr>
          <a:xfrm>
            <a:off x="1588005" y="2596901"/>
            <a:ext cx="3908905"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https://www.linkedin.com/in/parsa-abbasi/</a:t>
            </a:r>
          </a:p>
        </p:txBody>
      </p:sp>
      <p:sp>
        <p:nvSpPr>
          <p:cNvPr id="14" name="Google Shape;642;p16"/>
          <p:cNvSpPr txBox="1">
            <a:spLocks/>
          </p:cNvSpPr>
          <p:nvPr/>
        </p:nvSpPr>
        <p:spPr>
          <a:xfrm>
            <a:off x="969580" y="3245423"/>
            <a:ext cx="3954900"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800" b="1" dirty="0" smtClean="0">
                <a:latin typeface="Montserrat"/>
                <a:ea typeface="Montserrat"/>
                <a:cs typeface="Montserrat"/>
                <a:sym typeface="Montserrat"/>
              </a:rPr>
              <a:t>Mehran </a:t>
            </a:r>
            <a:r>
              <a:rPr lang="en-US" sz="1800" b="1" dirty="0" err="1" smtClean="0">
                <a:latin typeface="Montserrat"/>
                <a:ea typeface="Montserrat"/>
                <a:cs typeface="Montserrat"/>
                <a:sym typeface="Montserrat"/>
              </a:rPr>
              <a:t>Rafiee</a:t>
            </a:r>
            <a:endParaRPr lang="en-US" sz="1800" b="1" dirty="0">
              <a:latin typeface="Montserrat"/>
              <a:ea typeface="Montserrat"/>
              <a:cs typeface="Montserrat"/>
              <a:sym typeface="Montserrat"/>
            </a:endParaRPr>
          </a:p>
        </p:txBody>
      </p:sp>
      <p:sp>
        <p:nvSpPr>
          <p:cNvPr id="15" name="Google Shape;642;p16"/>
          <p:cNvSpPr txBox="1">
            <a:spLocks/>
          </p:cNvSpPr>
          <p:nvPr/>
        </p:nvSpPr>
        <p:spPr>
          <a:xfrm>
            <a:off x="1602468" y="3773790"/>
            <a:ext cx="2718047"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mehranrafiee5@gmail.com</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44" y="3885753"/>
            <a:ext cx="303434" cy="30343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034" y="4268726"/>
            <a:ext cx="318523" cy="318523"/>
          </a:xfrm>
          <a:prstGeom prst="rect">
            <a:avLst/>
          </a:prstGeom>
        </p:spPr>
      </p:pic>
      <p:sp>
        <p:nvSpPr>
          <p:cNvPr id="18" name="Google Shape;642;p16"/>
          <p:cNvSpPr txBox="1">
            <a:spLocks/>
          </p:cNvSpPr>
          <p:nvPr/>
        </p:nvSpPr>
        <p:spPr>
          <a:xfrm>
            <a:off x="1588005" y="4174510"/>
            <a:ext cx="3908905" cy="36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1200" i="1" dirty="0">
                <a:latin typeface="Montserrat"/>
                <a:ea typeface="Montserrat"/>
                <a:cs typeface="Montserrat"/>
                <a:sym typeface="Montserrat"/>
              </a:rPr>
              <a:t>https://www.linkedin.com/in/mehranrafiee97/</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84" y="4268726"/>
            <a:ext cx="717638" cy="7886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957009"/>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E8062F"/>
                </a:solidFill>
              </a:rPr>
              <a:t>1.</a:t>
            </a:r>
            <a:endParaRPr dirty="0" smtClean="0">
              <a:solidFill>
                <a:srgbClr val="E8062F"/>
              </a:solidFill>
            </a:endParaRPr>
          </a:p>
          <a:p>
            <a:pPr marL="0" lvl="0" indent="0" algn="l" rtl="0">
              <a:spcBef>
                <a:spcPts val="0"/>
              </a:spcBef>
              <a:spcAft>
                <a:spcPts val="0"/>
              </a:spcAft>
              <a:buNone/>
            </a:pPr>
            <a:r>
              <a:rPr lang="en" dirty="0" smtClean="0"/>
              <a:t>Memento</a:t>
            </a:r>
            <a:endParaRPr dirty="0"/>
          </a:p>
        </p:txBody>
      </p:sp>
    </p:spTree>
    <p:extLst>
      <p:ext uri="{BB962C8B-B14F-4D97-AF65-F5344CB8AC3E}">
        <p14:creationId xmlns:p14="http://schemas.microsoft.com/office/powerpoint/2010/main" val="148733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3176337" y="1881028"/>
            <a:ext cx="3356683" cy="1149558"/>
          </a:xfrm>
          <a:prstGeom prst="rect">
            <a:avLst/>
          </a:prstGeom>
        </p:spPr>
        <p:txBody>
          <a:bodyPr spcFirstLastPara="1" wrap="square" lIns="91425" tIns="91425" rIns="91425" bIns="91425" anchor="t" anchorCtr="0">
            <a:noAutofit/>
          </a:bodyPr>
          <a:lstStyle/>
          <a:p>
            <a:pPr marL="0" lvl="0" indent="0">
              <a:buNone/>
            </a:pPr>
            <a:r>
              <a:rPr lang="en-US" sz="1600" dirty="0" smtClean="0"/>
              <a:t>Directed by Christopher Nolan</a:t>
            </a:r>
          </a:p>
        </p:txBody>
      </p:sp>
      <p:sp>
        <p:nvSpPr>
          <p:cNvPr id="689" name="Google Shape;689;p21"/>
          <p:cNvSpPr txBox="1">
            <a:spLocks noGrp="1"/>
          </p:cNvSpPr>
          <p:nvPr>
            <p:ph type="title"/>
          </p:nvPr>
        </p:nvSpPr>
        <p:spPr>
          <a:xfrm>
            <a:off x="227490" y="2289183"/>
            <a:ext cx="2258458" cy="668100"/>
          </a:xfrm>
          <a:prstGeom prst="rect">
            <a:avLst/>
          </a:prstGeom>
        </p:spPr>
        <p:txBody>
          <a:bodyPr spcFirstLastPara="1" wrap="square" lIns="91425" tIns="91425" rIns="91425" bIns="91425" anchor="b" anchorCtr="0">
            <a:noAutofit/>
          </a:bodyPr>
          <a:lstStyle/>
          <a:p>
            <a:pPr lvl="0"/>
            <a:r>
              <a:rPr lang="en-US" dirty="0" smtClean="0">
                <a:solidFill>
                  <a:srgbClr val="E8062F"/>
                </a:solidFill>
              </a:rPr>
              <a:t>Definition</a:t>
            </a:r>
            <a:endParaRPr dirty="0">
              <a:solidFill>
                <a:srgbClr val="E8062F"/>
              </a:solidFill>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020" y="260951"/>
            <a:ext cx="2298114" cy="3374616"/>
          </a:xfrm>
          <a:prstGeom prst="rect">
            <a:avLst/>
          </a:prstGeom>
          <a:ln>
            <a:noFill/>
          </a:ln>
          <a:effectLst>
            <a:outerShdw blurRad="292100" dist="139700" dir="2700000" algn="tl" rotWithShape="0">
              <a:srgbClr val="333333">
                <a:alpha val="65000"/>
              </a:srgbClr>
            </a:outerShdw>
          </a:effectLst>
        </p:spPr>
      </p:pic>
      <p:sp>
        <p:nvSpPr>
          <p:cNvPr id="10" name="Google Shape;689;p21"/>
          <p:cNvSpPr txBox="1">
            <a:spLocks/>
          </p:cNvSpPr>
          <p:nvPr/>
        </p:nvSpPr>
        <p:spPr>
          <a:xfrm>
            <a:off x="3433210" y="1343762"/>
            <a:ext cx="2974572" cy="66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Montserrat"/>
              <a:buNone/>
              <a:defRPr sz="2400" b="1" i="0" u="none" strike="noStrike" cap="none">
                <a:solidFill>
                  <a:srgbClr val="222222"/>
                </a:solidFill>
                <a:latin typeface="Montserrat"/>
                <a:ea typeface="Montserrat"/>
                <a:cs typeface="Montserrat"/>
                <a:sym typeface="Montserrat"/>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dirty="0">
                <a:solidFill>
                  <a:srgbClr val="E8062F"/>
                </a:solidFill>
              </a:rPr>
              <a:t>Memento (2000)</a:t>
            </a:r>
          </a:p>
        </p:txBody>
      </p:sp>
      <p:sp>
        <p:nvSpPr>
          <p:cNvPr id="11" name="Google Shape;688;p21"/>
          <p:cNvSpPr txBox="1">
            <a:spLocks noGrp="1"/>
          </p:cNvSpPr>
          <p:nvPr>
            <p:ph type="body" idx="1"/>
          </p:nvPr>
        </p:nvSpPr>
        <p:spPr>
          <a:xfrm>
            <a:off x="227490" y="2864536"/>
            <a:ext cx="5968773" cy="1149558"/>
          </a:xfrm>
          <a:prstGeom prst="rect">
            <a:avLst/>
          </a:prstGeom>
        </p:spPr>
        <p:txBody>
          <a:bodyPr spcFirstLastPara="1" wrap="square" lIns="91425" tIns="91425" rIns="91425" bIns="91425" anchor="t" anchorCtr="0">
            <a:noAutofit/>
          </a:bodyPr>
          <a:lstStyle/>
          <a:p>
            <a:pPr marL="0" lvl="0" indent="0">
              <a:buNone/>
            </a:pPr>
            <a:r>
              <a:rPr lang="en-US" dirty="0" smtClean="0"/>
              <a:t>An </a:t>
            </a:r>
            <a:r>
              <a:rPr lang="en-US" dirty="0"/>
              <a:t>object kept as a reminder of a person or event</a:t>
            </a:r>
            <a:r>
              <a:rPr lang="en-US" dirty="0" smtClean="0"/>
              <a:t>.</a:t>
            </a:r>
          </a:p>
          <a:p>
            <a:pPr marL="0" lvl="0" indent="0" algn="r">
              <a:buNone/>
            </a:pPr>
            <a:r>
              <a:rPr lang="en-US" sz="1200" dirty="0" smtClean="0"/>
              <a:t>- </a:t>
            </a:r>
            <a:r>
              <a:rPr lang="en-US" sz="1200" dirty="0" smtClean="0"/>
              <a:t>Oxford Online Dictionary</a:t>
            </a:r>
            <a:endParaRPr sz="1200" dirty="0"/>
          </a:p>
        </p:txBody>
      </p:sp>
      <p:sp>
        <p:nvSpPr>
          <p:cNvPr id="12" name="TextBox 11"/>
          <p:cNvSpPr txBox="1"/>
          <p:nvPr/>
        </p:nvSpPr>
        <p:spPr>
          <a:xfrm>
            <a:off x="4638101" y="229478"/>
            <a:ext cx="206247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smtClean="0">
                <a:latin typeface="Montserrat" panose="020B0604020202020204" charset="0"/>
                <a:hlinkClick r:id="rId4"/>
              </a:rPr>
              <a:t>IMDB</a:t>
            </a:r>
            <a:endParaRPr lang="fa-IR" sz="1100" dirty="0">
              <a:latin typeface="Montserrat" panose="020B0604020202020204" charset="0"/>
            </a:endParaRPr>
          </a:p>
        </p:txBody>
      </p:sp>
      <p:sp>
        <p:nvSpPr>
          <p:cNvPr id="13" name="Google Shape;688;p21"/>
          <p:cNvSpPr txBox="1">
            <a:spLocks noGrp="1"/>
          </p:cNvSpPr>
          <p:nvPr>
            <p:ph type="body" idx="1"/>
          </p:nvPr>
        </p:nvSpPr>
        <p:spPr>
          <a:xfrm>
            <a:off x="1147269" y="3809957"/>
            <a:ext cx="4129213" cy="957513"/>
          </a:xfrm>
          <a:prstGeom prst="rect">
            <a:avLst/>
          </a:prstGeom>
          <a:solidFill>
            <a:srgbClr val="FFC800"/>
          </a:solidFill>
        </p:spPr>
        <p:txBody>
          <a:bodyPr spcFirstLastPara="1" wrap="square" lIns="91425" tIns="91425" rIns="91425" bIns="91425" anchor="t" anchorCtr="0">
            <a:noAutofit/>
          </a:bodyPr>
          <a:lstStyle/>
          <a:p>
            <a:pPr marL="0" lvl="0" indent="0" algn="ctr">
              <a:buNone/>
            </a:pPr>
            <a:r>
              <a:rPr lang="en-US" sz="2000" b="1" dirty="0" smtClean="0"/>
              <a:t>Restore</a:t>
            </a:r>
            <a:r>
              <a:rPr lang="en-US" sz="2000" dirty="0" smtClean="0"/>
              <a:t> an object</a:t>
            </a:r>
          </a:p>
          <a:p>
            <a:pPr marL="0" lvl="0" indent="0" algn="ctr">
              <a:buNone/>
            </a:pPr>
            <a:r>
              <a:rPr lang="en-US" sz="2000" dirty="0" smtClean="0"/>
              <a:t>To its </a:t>
            </a:r>
            <a:r>
              <a:rPr lang="en-US" sz="2000" b="1" dirty="0" smtClean="0"/>
              <a:t>previous state</a:t>
            </a:r>
            <a:r>
              <a:rPr lang="en-US" sz="2000" dirty="0" smtClean="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88">
                                            <p:txEl>
                                              <p:pRg st="0" end="0"/>
                                            </p:txEl>
                                          </p:spTgt>
                                        </p:tgtEl>
                                        <p:attrNameLst>
                                          <p:attrName>style.visibility</p:attrName>
                                        </p:attrNameLst>
                                      </p:cBhvr>
                                      <p:to>
                                        <p:strVal val="visible"/>
                                      </p:to>
                                    </p:set>
                                    <p:anim calcmode="lin" valueType="num">
                                      <p:cBhvr>
                                        <p:cTn id="25" dur="1000" fill="hold"/>
                                        <p:tgtEl>
                                          <p:spTgt spid="688">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88">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88">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build="p"/>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lvl="0"/>
            <a:r>
              <a:rPr lang="en-US" sz="2800" dirty="0" smtClean="0">
                <a:solidFill>
                  <a:srgbClr val="FFA400"/>
                </a:solidFill>
              </a:rPr>
              <a:t>Example</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22</a:t>
            </a:fld>
            <a:endParaRPr dirty="0">
              <a:solidFill>
                <a:srgbClr val="FFFFFF"/>
              </a:solidFill>
            </a:endParaRPr>
          </a:p>
        </p:txBody>
      </p:sp>
      <p:sp>
        <p:nvSpPr>
          <p:cNvPr id="6" name="Google Shape;669;p20"/>
          <p:cNvSpPr txBox="1">
            <a:spLocks/>
          </p:cNvSpPr>
          <p:nvPr/>
        </p:nvSpPr>
        <p:spPr>
          <a:xfrm>
            <a:off x="1086895" y="2999292"/>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(1)</a:t>
            </a:r>
            <a:endParaRPr lang="en-US" sz="1600" dirty="0" smtClean="0"/>
          </a:p>
        </p:txBody>
      </p:sp>
      <p:sp>
        <p:nvSpPr>
          <p:cNvPr id="3" name="Rectangle 2"/>
          <p:cNvSpPr/>
          <p:nvPr/>
        </p:nvSpPr>
        <p:spPr>
          <a:xfrm>
            <a:off x="757990" y="1212570"/>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12" name="Rectangle 11"/>
          <p:cNvSpPr/>
          <p:nvPr/>
        </p:nvSpPr>
        <p:spPr>
          <a:xfrm>
            <a:off x="757990" y="258015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8" name="Straight Connector 7"/>
          <p:cNvCxnSpPr>
            <a:stCxn id="3" idx="2"/>
            <a:endCxn id="12" idx="0"/>
          </p:cNvCxnSpPr>
          <p:nvPr/>
        </p:nvCxnSpPr>
        <p:spPr>
          <a:xfrm>
            <a:off x="1281364" y="1633676"/>
            <a:ext cx="0" cy="946482"/>
          </a:xfrm>
          <a:prstGeom prst="line">
            <a:avLst/>
          </a:prstGeom>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70626" y="1123229"/>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18" name="Rectangle 17"/>
          <p:cNvSpPr/>
          <p:nvPr/>
        </p:nvSpPr>
        <p:spPr>
          <a:xfrm>
            <a:off x="4798637" y="257904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19" name="Straight Connector 18"/>
          <p:cNvCxnSpPr/>
          <p:nvPr/>
        </p:nvCxnSpPr>
        <p:spPr>
          <a:xfrm>
            <a:off x="4317373" y="1544335"/>
            <a:ext cx="481264" cy="1034713"/>
          </a:xfrm>
          <a:prstGeom prst="line">
            <a:avLst/>
          </a:prstGeom>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7311274" y="1211460"/>
            <a:ext cx="1046747" cy="4211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sp>
        <p:nvSpPr>
          <p:cNvPr id="24" name="Rectangle 23"/>
          <p:cNvSpPr/>
          <p:nvPr/>
        </p:nvSpPr>
        <p:spPr>
          <a:xfrm>
            <a:off x="7311274" y="2579048"/>
            <a:ext cx="1046747" cy="421106"/>
          </a:xfrm>
          <a:prstGeom prst="rect">
            <a:avLst/>
          </a:prstGeom>
          <a:solidFill>
            <a:srgbClr val="F64646"/>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25" name="Straight Connector 24"/>
          <p:cNvCxnSpPr/>
          <p:nvPr/>
        </p:nvCxnSpPr>
        <p:spPr>
          <a:xfrm>
            <a:off x="8358021" y="1632566"/>
            <a:ext cx="0" cy="946482"/>
          </a:xfrm>
          <a:prstGeom prst="line">
            <a:avLst/>
          </a:prstGeom>
        </p:spPr>
        <p:style>
          <a:lnRef idx="2">
            <a:schemeClr val="accent2"/>
          </a:lnRef>
          <a:fillRef idx="0">
            <a:schemeClr val="accent2"/>
          </a:fillRef>
          <a:effectRef idx="1">
            <a:schemeClr val="accent2"/>
          </a:effectRef>
          <a:fontRef idx="minor">
            <a:schemeClr val="tx1"/>
          </a:fontRef>
        </p:style>
      </p:cxnSp>
      <p:sp>
        <p:nvSpPr>
          <p:cNvPr id="28" name="Google Shape;669;p20"/>
          <p:cNvSpPr txBox="1">
            <a:spLocks/>
          </p:cNvSpPr>
          <p:nvPr/>
        </p:nvSpPr>
        <p:spPr>
          <a:xfrm>
            <a:off x="4265257" y="2948401"/>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(2)</a:t>
            </a:r>
            <a:endParaRPr lang="en-US" sz="1600" dirty="0" smtClean="0"/>
          </a:p>
        </p:txBody>
      </p:sp>
      <p:sp>
        <p:nvSpPr>
          <p:cNvPr id="29" name="Google Shape;669;p20"/>
          <p:cNvSpPr txBox="1">
            <a:spLocks/>
          </p:cNvSpPr>
          <p:nvPr/>
        </p:nvSpPr>
        <p:spPr>
          <a:xfrm>
            <a:off x="7634688" y="2894437"/>
            <a:ext cx="585495" cy="527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lnSpc>
                <a:spcPct val="150000"/>
              </a:lnSpc>
              <a:buNone/>
            </a:pPr>
            <a:r>
              <a:rPr lang="en-US" sz="1600" dirty="0" smtClean="0"/>
              <a:t>(3)</a:t>
            </a:r>
            <a:endParaRPr lang="en-US" sz="1600" dirty="0" smtClean="0"/>
          </a:p>
        </p:txBody>
      </p:sp>
    </p:spTree>
    <p:extLst>
      <p:ext uri="{BB962C8B-B14F-4D97-AF65-F5344CB8AC3E}">
        <p14:creationId xmlns:p14="http://schemas.microsoft.com/office/powerpoint/2010/main" val="1555977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2" grpId="0" animBg="1"/>
      <p:bldP spid="17" grpId="0" animBg="1"/>
      <p:bldP spid="18" grpId="0" animBg="1"/>
      <p:bldP spid="23" grpId="0" animBg="1"/>
      <p:bldP spid="24" grpId="0" animBg="1"/>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lvl="0"/>
            <a:r>
              <a:rPr lang="en-US" sz="2800" dirty="0">
                <a:solidFill>
                  <a:srgbClr val="FFA400"/>
                </a:solidFill>
              </a:rPr>
              <a:t>Implementation</a:t>
            </a:r>
            <a:endParaRPr sz="2800" dirty="0">
              <a:solidFill>
                <a:srgbClr val="FFA400"/>
              </a:solidFill>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23</a:t>
            </a:fld>
            <a:endParaRPr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83" y="1491413"/>
            <a:ext cx="6873406" cy="2026636"/>
          </a:xfrm>
          <a:prstGeom prst="rect">
            <a:avLst/>
          </a:prstGeom>
        </p:spPr>
      </p:pic>
      <p:sp>
        <p:nvSpPr>
          <p:cNvPr id="669" name="Google Shape;669;p20"/>
          <p:cNvSpPr txBox="1">
            <a:spLocks noGrp="1"/>
          </p:cNvSpPr>
          <p:nvPr>
            <p:ph type="subTitle" idx="4294967295"/>
          </p:nvPr>
        </p:nvSpPr>
        <p:spPr>
          <a:xfrm>
            <a:off x="4110591" y="547684"/>
            <a:ext cx="4769938" cy="583284"/>
          </a:xfrm>
          <a:prstGeom prst="rect">
            <a:avLst/>
          </a:prstGeom>
        </p:spPr>
        <p:txBody>
          <a:bodyPr spcFirstLastPara="1" wrap="square" lIns="91425" tIns="91425" rIns="91425" bIns="91425" anchor="t" anchorCtr="0">
            <a:noAutofit/>
          </a:bodyPr>
          <a:lstStyle/>
          <a:p>
            <a:pPr marL="285750" indent="-285750">
              <a:lnSpc>
                <a:spcPct val="150000"/>
              </a:lnSpc>
            </a:pPr>
            <a:r>
              <a:rPr lang="en-US" sz="1600" dirty="0" smtClean="0"/>
              <a:t>Contains state of an object to be restored.</a:t>
            </a:r>
          </a:p>
        </p:txBody>
      </p:sp>
      <p:sp>
        <p:nvSpPr>
          <p:cNvPr id="6" name="Google Shape;669;p20"/>
          <p:cNvSpPr txBox="1">
            <a:spLocks/>
          </p:cNvSpPr>
          <p:nvPr/>
        </p:nvSpPr>
        <p:spPr>
          <a:xfrm>
            <a:off x="360947" y="547684"/>
            <a:ext cx="2683042" cy="13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285750" indent="-285750">
              <a:lnSpc>
                <a:spcPct val="150000"/>
              </a:lnSpc>
            </a:pPr>
            <a:r>
              <a:rPr lang="en-US" sz="1600" dirty="0" smtClean="0"/>
              <a:t>Creates </a:t>
            </a:r>
            <a:r>
              <a:rPr lang="en-US" sz="1600" dirty="0"/>
              <a:t>and stores states in Memento objects .</a:t>
            </a:r>
            <a:endParaRPr lang="en-US" sz="1600" dirty="0" smtClean="0"/>
          </a:p>
        </p:txBody>
      </p:sp>
      <p:sp>
        <p:nvSpPr>
          <p:cNvPr id="7" name="Google Shape;669;p20"/>
          <p:cNvSpPr txBox="1">
            <a:spLocks/>
          </p:cNvSpPr>
          <p:nvPr/>
        </p:nvSpPr>
        <p:spPr>
          <a:xfrm>
            <a:off x="5978741" y="2312626"/>
            <a:ext cx="2768217" cy="1584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285750" indent="-285750">
              <a:lnSpc>
                <a:spcPct val="150000"/>
              </a:lnSpc>
            </a:pPr>
            <a:r>
              <a:rPr lang="en-US" sz="1600" dirty="0" smtClean="0"/>
              <a:t>Is </a:t>
            </a:r>
            <a:r>
              <a:rPr lang="en-US" sz="1600" dirty="0"/>
              <a:t>responsible to restore object state from Memento</a:t>
            </a:r>
            <a:endParaRPr lang="en-US" sz="1600" dirty="0" smtClean="0"/>
          </a:p>
        </p:txBody>
      </p:sp>
      <p:cxnSp>
        <p:nvCxnSpPr>
          <p:cNvPr id="4" name="Curved Connector 3"/>
          <p:cNvCxnSpPr/>
          <p:nvPr/>
        </p:nvCxnSpPr>
        <p:spPr>
          <a:xfrm rot="16200000" flipV="1">
            <a:off x="5029202" y="1215192"/>
            <a:ext cx="625642" cy="288755"/>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 name="Curved Connector 9"/>
          <p:cNvCxnSpPr/>
          <p:nvPr/>
        </p:nvCxnSpPr>
        <p:spPr>
          <a:xfrm rot="10800000">
            <a:off x="2803358" y="1239254"/>
            <a:ext cx="637676" cy="433137"/>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Curved Connector 15"/>
          <p:cNvCxnSpPr/>
          <p:nvPr/>
        </p:nvCxnSpPr>
        <p:spPr>
          <a:xfrm rot="5400000">
            <a:off x="7123209" y="2130104"/>
            <a:ext cx="624615" cy="144378"/>
          </a:xfrm>
          <a:prstGeom prst="curvedConnector3">
            <a:avLst>
              <a:gd name="adj1" fmla="val 50000"/>
            </a:avLst>
          </a:prstGeom>
          <a:ln>
            <a:solidFill>
              <a:srgbClr val="F64646"/>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84275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9">
                                            <p:txEl>
                                              <p:pRg st="0" end="0"/>
                                            </p:txEl>
                                          </p:spTgt>
                                        </p:tgtEl>
                                        <p:attrNameLst>
                                          <p:attrName>style.visibility</p:attrName>
                                        </p:attrNameLst>
                                      </p:cBhvr>
                                      <p:to>
                                        <p:strVal val="visible"/>
                                      </p:to>
                                    </p:set>
                                    <p:anim calcmode="lin" valueType="num">
                                      <p:cBhvr>
                                        <p:cTn id="12" dur="500" fill="hold"/>
                                        <p:tgtEl>
                                          <p:spTgt spid="66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6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6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build="p"/>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721425"/>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class Memento {</a:t>
            </a:r>
          </a:p>
          <a:p>
            <a:pPr marL="0" indent="0">
              <a:spcBef>
                <a:spcPts val="0"/>
              </a:spcBef>
              <a:buNone/>
            </a:pPr>
            <a:r>
              <a:rPr lang="en-US" sz="2000" dirty="0" smtClean="0">
                <a:latin typeface="Consolas" panose="020B0609020204030204" pitchFamily="49" charset="0"/>
              </a:rPr>
              <a:t>   private String state;</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Memento(String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this.state</a:t>
            </a:r>
            <a:r>
              <a:rPr lang="en-US" sz="2000" dirty="0">
                <a:latin typeface="Consolas" panose="020B0609020204030204" pitchFamily="49" charset="0"/>
              </a:rPr>
              <a:t> = 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String </a:t>
            </a:r>
            <a:r>
              <a:rPr lang="en-US" sz="2000" dirty="0" err="1">
                <a:latin typeface="Consolas" panose="020B0609020204030204" pitchFamily="49" charset="0"/>
              </a:rPr>
              <a:t>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state;</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p>
          <a:p>
            <a:pPr marL="0" indent="0">
              <a:spcBef>
                <a:spcPts val="0"/>
              </a:spcBef>
              <a:buNone/>
            </a:pPr>
            <a:r>
              <a:rPr lang="en-US" sz="2000" dirty="0" smtClean="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278175" y="652272"/>
            <a:ext cx="1011815" cy="307777"/>
          </a:xfrm>
          <a:prstGeom prst="rect">
            <a:avLst/>
          </a:prstGeom>
          <a:solidFill>
            <a:srgbClr val="F64646"/>
          </a:solidFill>
        </p:spPr>
        <p:txBody>
          <a:bodyPr wrap="none">
            <a:spAutoFit/>
          </a:bodyPr>
          <a:lstStyle/>
          <a:p>
            <a:r>
              <a:rPr lang="en-US" b="1" dirty="0" smtClean="0">
                <a:solidFill>
                  <a:srgbClr val="FFC800"/>
                </a:solidFill>
                <a:latin typeface="Adobe Heiti Std R" panose="020B0400000000000000" pitchFamily="34" charset="-128"/>
                <a:ea typeface="Adobe Heiti Std R" panose="020B0400000000000000" pitchFamily="34" charset="-128"/>
              </a:rPr>
              <a:t>Memento</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02222706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38309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class Originator {</a:t>
            </a:r>
          </a:p>
          <a:p>
            <a:pPr marL="0" indent="0">
              <a:spcBef>
                <a:spcPts val="0"/>
              </a:spcBef>
              <a:buNone/>
            </a:pPr>
            <a:r>
              <a:rPr lang="en-US" sz="2000" dirty="0" smtClean="0">
                <a:latin typeface="Consolas" panose="020B0609020204030204" pitchFamily="49" charset="0"/>
              </a:rPr>
              <a:t>   private String state;</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t>
            </a:r>
            <a:r>
              <a:rPr lang="en-US" sz="2000" dirty="0" err="1">
                <a:latin typeface="Consolas" panose="020B0609020204030204" pitchFamily="49" charset="0"/>
              </a:rPr>
              <a:t>setState</a:t>
            </a:r>
            <a:r>
              <a:rPr lang="en-US" sz="2000" dirty="0">
                <a:latin typeface="Consolas" panose="020B0609020204030204" pitchFamily="49" charset="0"/>
              </a:rPr>
              <a:t>(String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this.state</a:t>
            </a:r>
            <a:r>
              <a:rPr lang="en-US" sz="2000" dirty="0">
                <a:latin typeface="Consolas" panose="020B0609020204030204" pitchFamily="49" charset="0"/>
              </a:rPr>
              <a:t> = 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String </a:t>
            </a:r>
            <a:r>
              <a:rPr lang="en-US" sz="2000" dirty="0" err="1">
                <a:latin typeface="Consolas" panose="020B0609020204030204" pitchFamily="49" charset="0"/>
              </a:rPr>
              <a:t>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state;</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a:t>
            </a:r>
          </a:p>
          <a:p>
            <a:pPr marL="0" indent="0">
              <a:spcBef>
                <a:spcPts val="0"/>
              </a:spcBef>
              <a:buNone/>
            </a:pPr>
            <a:r>
              <a:rPr lang="en-US" sz="2000" dirty="0" smtClean="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278175" y="652272"/>
            <a:ext cx="1119217" cy="307777"/>
          </a:xfrm>
          <a:prstGeom prst="rect">
            <a:avLst/>
          </a:prstGeom>
          <a:solidFill>
            <a:srgbClr val="F64646"/>
          </a:solidFill>
        </p:spPr>
        <p:txBody>
          <a:bodyPr wrap="none">
            <a:spAutoFit/>
          </a:bodyPr>
          <a:lstStyle/>
          <a:p>
            <a:r>
              <a:rPr lang="en-US" b="1" dirty="0">
                <a:solidFill>
                  <a:srgbClr val="FFC800"/>
                </a:solidFill>
                <a:latin typeface="Adobe Heiti Std R" panose="020B0400000000000000" pitchFamily="34" charset="-128"/>
                <a:ea typeface="Adobe Heiti Std R" panose="020B0400000000000000" pitchFamily="34" charset="-128"/>
              </a:rPr>
              <a:t>Originator </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053789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237036"/>
            <a:ext cx="6158720" cy="338309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 </a:t>
            </a:r>
            <a:r>
              <a:rPr lang="en-US" sz="2000" dirty="0" err="1">
                <a:latin typeface="Consolas" panose="020B0609020204030204" pitchFamily="49" charset="0"/>
              </a:rPr>
              <a:t>saveStateToMemento</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return new Memento(state);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t>
            </a:r>
            <a:r>
              <a:rPr lang="en-US" sz="2000" dirty="0" err="1" smtClean="0">
                <a:latin typeface="Consolas" panose="020B0609020204030204" pitchFamily="49" charset="0"/>
              </a:rPr>
              <a:t>getStateFromMemento</a:t>
            </a:r>
            <a:r>
              <a:rPr lang="en-US" sz="2000" dirty="0" smtClean="0">
                <a:latin typeface="Consolas" panose="020B0609020204030204" pitchFamily="49" charset="0"/>
              </a:rPr>
              <a:t>(Memento</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memento</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state = </a:t>
            </a:r>
            <a:r>
              <a:rPr lang="en-US" sz="2000" dirty="0" err="1">
                <a:latin typeface="Consolas" panose="020B0609020204030204" pitchFamily="49" charset="0"/>
              </a:rPr>
              <a:t>memento.getState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278175" y="652272"/>
            <a:ext cx="1074333" cy="307777"/>
          </a:xfrm>
          <a:prstGeom prst="rect">
            <a:avLst/>
          </a:prstGeom>
          <a:solidFill>
            <a:srgbClr val="F64646"/>
          </a:solidFill>
        </p:spPr>
        <p:txBody>
          <a:bodyPr wrap="none">
            <a:spAutoFit/>
          </a:bodyPr>
          <a:lstStyle/>
          <a:p>
            <a:r>
              <a:rPr lang="en-US" b="1" dirty="0" smtClean="0">
                <a:solidFill>
                  <a:srgbClr val="FFC800"/>
                </a:solidFill>
                <a:latin typeface="Adobe Heiti Std R" panose="020B0400000000000000" pitchFamily="34" charset="-128"/>
                <a:ea typeface="Adobe Heiti Std R" panose="020B0400000000000000" pitchFamily="34" charset="-128"/>
              </a:rPr>
              <a:t>Originator</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070061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30"/>
          <p:cNvSpPr txBox="1">
            <a:spLocks noGrp="1"/>
          </p:cNvSpPr>
          <p:nvPr>
            <p:ph type="ctrTitle" idx="4294967295"/>
          </p:nvPr>
        </p:nvSpPr>
        <p:spPr>
          <a:xfrm>
            <a:off x="166992" y="0"/>
            <a:ext cx="6750586" cy="705080"/>
          </a:xfrm>
          <a:prstGeom prst="rect">
            <a:avLst/>
          </a:prstGeom>
        </p:spPr>
        <p:txBody>
          <a:bodyPr spcFirstLastPara="1" wrap="square" lIns="91425" tIns="91425" rIns="91425" bIns="91425" anchor="b" anchorCtr="0">
            <a:noAutofit/>
          </a:bodyPr>
          <a:lstStyle/>
          <a:p>
            <a:pPr lvl="0"/>
            <a:r>
              <a:rPr lang="en-US" sz="2800" dirty="0" smtClean="0">
                <a:solidFill>
                  <a:srgbClr val="F64646"/>
                </a:solidFill>
              </a:rPr>
              <a:t>Code</a:t>
            </a:r>
            <a:endParaRPr sz="2800" dirty="0">
              <a:solidFill>
                <a:srgbClr val="F64646"/>
              </a:solidFill>
            </a:endParaRPr>
          </a:p>
        </p:txBody>
      </p:sp>
      <p:sp>
        <p:nvSpPr>
          <p:cNvPr id="778" name="Google Shape;778;p30"/>
          <p:cNvSpPr txBox="1">
            <a:spLocks noGrp="1"/>
          </p:cNvSpPr>
          <p:nvPr>
            <p:ph type="subTitle" idx="4294967295"/>
          </p:nvPr>
        </p:nvSpPr>
        <p:spPr>
          <a:xfrm>
            <a:off x="770890" y="1116715"/>
            <a:ext cx="6158720" cy="3888421"/>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Consolas" panose="020B0609020204030204" pitchFamily="49" charset="0"/>
              </a:rPr>
              <a:t>public </a:t>
            </a:r>
            <a:r>
              <a:rPr lang="en-US" sz="2000" dirty="0">
                <a:latin typeface="Consolas" panose="020B0609020204030204" pitchFamily="49" charset="0"/>
              </a:rPr>
              <a:t>class </a:t>
            </a:r>
            <a:r>
              <a:rPr lang="en-US" sz="2000" dirty="0" err="1">
                <a:latin typeface="Consolas" panose="020B0609020204030204" pitchFamily="49" charset="0"/>
              </a:rPr>
              <a:t>CareTaker</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private List&lt;Memento&gt; </a:t>
            </a:r>
            <a:r>
              <a:rPr lang="en-US" sz="2000" dirty="0" err="1">
                <a:latin typeface="Consolas" panose="020B0609020204030204" pitchFamily="49" charset="0"/>
              </a:rPr>
              <a:t>mementoList</a:t>
            </a:r>
            <a:r>
              <a:rPr lang="en-US" sz="2000" dirty="0">
                <a:latin typeface="Consolas" panose="020B0609020204030204" pitchFamily="49" charset="0"/>
              </a:rPr>
              <a:t> = </a:t>
            </a:r>
            <a:r>
              <a:rPr lang="en-US" sz="2000" dirty="0" smtClean="0">
                <a:latin typeface="Consolas" panose="020B0609020204030204" pitchFamily="49" charset="0"/>
              </a:rPr>
              <a:t>new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ArrayList</a:t>
            </a:r>
            <a:r>
              <a:rPr lang="en-US" sz="2000" dirty="0" smtClean="0">
                <a:latin typeface="Consolas" panose="020B0609020204030204" pitchFamily="49" charset="0"/>
              </a:rPr>
              <a:t>&lt;Memento</a:t>
            </a:r>
            <a:r>
              <a:rPr lang="en-US" sz="2000" dirty="0">
                <a:latin typeface="Consolas" panose="020B0609020204030204" pitchFamily="49" charset="0"/>
              </a:rPr>
              <a:t>&gt;();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void add(Memento state){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mementoList.add</a:t>
            </a:r>
            <a:r>
              <a:rPr lang="en-US" sz="2000" dirty="0">
                <a:latin typeface="Consolas" panose="020B0609020204030204" pitchFamily="49" charset="0"/>
              </a:rPr>
              <a:t>(state);</a:t>
            </a:r>
          </a:p>
          <a:p>
            <a:pPr marL="0" indent="0">
              <a:spcBef>
                <a:spcPts val="0"/>
              </a:spcBef>
              <a:buNone/>
            </a:pPr>
            <a:r>
              <a:rPr lang="en-US" sz="2000" dirty="0">
                <a:latin typeface="Consolas" panose="020B0609020204030204" pitchFamily="49" charset="0"/>
              </a:rPr>
              <a:t>   }</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public Memento get(</a:t>
            </a:r>
            <a:r>
              <a:rPr lang="en-US" sz="2000" dirty="0" err="1">
                <a:latin typeface="Consolas" panose="020B0609020204030204" pitchFamily="49" charset="0"/>
              </a:rPr>
              <a:t>int</a:t>
            </a:r>
            <a:r>
              <a:rPr lang="en-US" sz="2000" dirty="0">
                <a:latin typeface="Consolas" panose="020B0609020204030204" pitchFamily="49" charset="0"/>
              </a:rPr>
              <a:t> index){</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mementoList.get</a:t>
            </a:r>
            <a:r>
              <a:rPr lang="en-US" sz="2000" dirty="0">
                <a:latin typeface="Consolas" panose="020B0609020204030204" pitchFamily="49" charset="0"/>
              </a:rPr>
              <a:t>(index);</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Rectangle 1"/>
          <p:cNvSpPr/>
          <p:nvPr/>
        </p:nvSpPr>
        <p:spPr>
          <a:xfrm>
            <a:off x="278175" y="652272"/>
            <a:ext cx="1048685" cy="307777"/>
          </a:xfrm>
          <a:prstGeom prst="rect">
            <a:avLst/>
          </a:prstGeom>
          <a:solidFill>
            <a:srgbClr val="F64646"/>
          </a:solidFill>
        </p:spPr>
        <p:txBody>
          <a:bodyPr wrap="none">
            <a:spAutoFit/>
          </a:bodyPr>
          <a:lstStyle/>
          <a:p>
            <a:r>
              <a:rPr lang="en-US" b="1" dirty="0" err="1" smtClean="0">
                <a:solidFill>
                  <a:srgbClr val="FFC800"/>
                </a:solidFill>
                <a:latin typeface="Adobe Heiti Std R" panose="020B0400000000000000" pitchFamily="34" charset="-128"/>
                <a:ea typeface="Adobe Heiti Std R" panose="020B0400000000000000" pitchFamily="34" charset="-128"/>
              </a:rPr>
              <a:t>CareTaker</a:t>
            </a:r>
            <a:endParaRPr lang="fa-IR" dirty="0">
              <a:solidFill>
                <a:srgbClr val="FFC8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315599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43220" y="2224586"/>
            <a:ext cx="6397286" cy="2101754"/>
          </a:xfrm>
          <a:prstGeom prst="rect">
            <a:avLst/>
          </a:prstGeom>
        </p:spPr>
        <p:txBody>
          <a:bodyPr spcFirstLastPara="1" wrap="square" lIns="91425" tIns="91425" rIns="91425" bIns="91425" anchor="t" anchorCtr="0">
            <a:noAutofit/>
          </a:bodyPr>
          <a:lstStyle/>
          <a:p>
            <a:pPr marL="0" lvl="0" indent="0">
              <a:buNone/>
            </a:pPr>
            <a:r>
              <a:rPr lang="en-US" sz="2000"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US" sz="2000" dirty="0" smtClean="0"/>
              <a:t>"</a:t>
            </a:r>
            <a:endParaRPr sz="20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642;p16"/>
          <p:cNvSpPr txBox="1">
            <a:spLocks/>
          </p:cNvSpPr>
          <p:nvPr/>
        </p:nvSpPr>
        <p:spPr>
          <a:xfrm>
            <a:off x="2543220" y="1696219"/>
            <a:ext cx="2178907"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2800" b="1" dirty="0" smtClean="0">
                <a:solidFill>
                  <a:srgbClr val="F64646"/>
                </a:solidFill>
                <a:latin typeface="Montserrat"/>
                <a:ea typeface="Montserrat"/>
                <a:cs typeface="Montserrat"/>
                <a:sym typeface="Montserrat"/>
              </a:rPr>
              <a:t>Pattern</a:t>
            </a:r>
            <a:endParaRPr lang="en-US" sz="2800" b="1" dirty="0">
              <a:solidFill>
                <a:srgbClr val="F64646"/>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90" y="2899277"/>
            <a:ext cx="2095500" cy="1838325"/>
          </a:xfrm>
          <a:prstGeom prst="rect">
            <a:avLst/>
          </a:prstGeom>
          <a:ln>
            <a:noFill/>
          </a:ln>
          <a:effectLst>
            <a:outerShdw blurRad="190500" algn="tl" rotWithShape="0">
              <a:srgbClr val="000000">
                <a:alpha val="70000"/>
              </a:srgbClr>
            </a:outerShdw>
          </a:effectLst>
        </p:spPr>
      </p:pic>
      <p:sp>
        <p:nvSpPr>
          <p:cNvPr id="3" name="TextBox 2"/>
          <p:cNvSpPr txBox="1"/>
          <p:nvPr/>
        </p:nvSpPr>
        <p:spPr>
          <a:xfrm>
            <a:off x="4722127" y="4326340"/>
            <a:ext cx="4585647" cy="307777"/>
          </a:xfrm>
          <a:prstGeom prst="rect">
            <a:avLst/>
          </a:prstGeom>
          <a:noFill/>
        </p:spPr>
        <p:txBody>
          <a:bodyPr wrap="square" rtlCol="1">
            <a:spAutoFit/>
          </a:bodyPr>
          <a:lstStyle/>
          <a:p>
            <a:r>
              <a:rPr lang="en-US" b="1" dirty="0">
                <a:solidFill>
                  <a:srgbClr val="4D4D4D"/>
                </a:solidFill>
                <a:latin typeface="Montserrat" panose="020B0604020202020204" charset="0"/>
              </a:rPr>
              <a:t>Christopher Alexander </a:t>
            </a:r>
            <a:r>
              <a:rPr lang="en-US" dirty="0">
                <a:solidFill>
                  <a:srgbClr val="4D4D4D"/>
                </a:solidFill>
                <a:latin typeface="Montserrat" panose="020B0604020202020204" charset="0"/>
              </a:rPr>
              <a:t>(Real-world Architect)</a:t>
            </a:r>
            <a:endParaRPr lang="fa-IR" dirty="0">
              <a:solidFill>
                <a:srgbClr val="4D4D4D"/>
              </a:solidFill>
              <a:latin typeface="Montserrat" panose="020B0604020202020204" charset="0"/>
            </a:endParaRPr>
          </a:p>
        </p:txBody>
      </p:sp>
      <p:sp>
        <p:nvSpPr>
          <p:cNvPr id="5" name="TextBox 4"/>
          <p:cNvSpPr txBox="1"/>
          <p:nvPr/>
        </p:nvSpPr>
        <p:spPr>
          <a:xfrm>
            <a:off x="110169" y="4850372"/>
            <a:ext cx="275684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a:latin typeface="Montserrat" panose="020B0604020202020204" charset="0"/>
                <a:hlinkClick r:id="rId4"/>
              </a:rPr>
              <a:t>wikipedia.org</a:t>
            </a:r>
            <a:endParaRPr lang="fa-IR" sz="1100" dirty="0">
              <a:latin typeface="Montserrat"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animEffect transition="in" filter="fade">
                                      <p:cBhvr>
                                        <p:cTn id="7" dur="1000"/>
                                        <p:tgtEl>
                                          <p:spTgt spid="655">
                                            <p:txEl>
                                              <p:pRg st="0" end="0"/>
                                            </p:txEl>
                                          </p:spTgt>
                                        </p:tgtEl>
                                      </p:cBhvr>
                                    </p:animEffect>
                                    <p:anim calcmode="lin" valueType="num">
                                      <p:cBhvr>
                                        <p:cTn id="8" dur="1000" fill="hold"/>
                                        <p:tgtEl>
                                          <p:spTgt spid="6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3527074" y="3270969"/>
            <a:ext cx="5976969" cy="1686402"/>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800" dirty="0" smtClean="0"/>
              <a:t>Pattern name</a:t>
            </a:r>
          </a:p>
          <a:p>
            <a:pPr marL="342900" indent="-342900">
              <a:buFont typeface="Arial" panose="020B0604020202020204" pitchFamily="34" charset="0"/>
              <a:buChar char="•"/>
            </a:pPr>
            <a:r>
              <a:rPr lang="en-US" sz="1800" dirty="0" smtClean="0"/>
              <a:t>Problem</a:t>
            </a:r>
          </a:p>
          <a:p>
            <a:pPr marL="342900" indent="-342900">
              <a:buFont typeface="Arial" panose="020B0604020202020204" pitchFamily="34" charset="0"/>
              <a:buChar char="•"/>
            </a:pPr>
            <a:r>
              <a:rPr lang="en-US" sz="1800" dirty="0" smtClean="0"/>
              <a:t>Solution</a:t>
            </a:r>
          </a:p>
          <a:p>
            <a:pPr marL="342900" indent="-342900">
              <a:buFont typeface="Arial" panose="020B0604020202020204" pitchFamily="34" charset="0"/>
              <a:buChar char="•"/>
            </a:pPr>
            <a:r>
              <a:rPr lang="en-US" sz="1800" dirty="0"/>
              <a:t>Consequences</a:t>
            </a:r>
            <a:endParaRPr lang="en-US" sz="1800" dirty="0" smtClean="0"/>
          </a:p>
          <a:p>
            <a:pPr marL="342900" indent="-342900"/>
            <a:endParaRPr sz="18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642;p16"/>
          <p:cNvSpPr txBox="1">
            <a:spLocks/>
          </p:cNvSpPr>
          <p:nvPr/>
        </p:nvSpPr>
        <p:spPr>
          <a:xfrm>
            <a:off x="3029639" y="2742602"/>
            <a:ext cx="5888832" cy="52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buNone/>
            </a:pPr>
            <a:r>
              <a:rPr lang="en-US" sz="2000" dirty="0" smtClean="0"/>
              <a:t>A pattern </a:t>
            </a:r>
            <a:r>
              <a:rPr lang="en-US" sz="2000" dirty="0"/>
              <a:t>has four essential elements:</a:t>
            </a:r>
            <a:endParaRPr lang="en-US" sz="2000" b="1" dirty="0">
              <a:solidFill>
                <a:srgbClr val="F64646"/>
              </a:solidFill>
              <a:latin typeface="Montserrat"/>
              <a:ea typeface="Montserrat"/>
              <a:cs typeface="Montserrat"/>
              <a:sym typeface="Montserrat"/>
            </a:endParaRPr>
          </a:p>
        </p:txBody>
      </p:sp>
      <p:sp>
        <p:nvSpPr>
          <p:cNvPr id="8" name="Google Shape;642;p16"/>
          <p:cNvSpPr txBox="1">
            <a:spLocks/>
          </p:cNvSpPr>
          <p:nvPr/>
        </p:nvSpPr>
        <p:spPr>
          <a:xfrm>
            <a:off x="2521185" y="1717984"/>
            <a:ext cx="5245705" cy="100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Design Patterns</a:t>
            </a:r>
          </a:p>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In general</a:t>
            </a:r>
            <a:endParaRPr lang="en-US" sz="2800" b="1" dirty="0">
              <a:solidFill>
                <a:srgbClr val="F64646"/>
              </a:solidFill>
              <a:latin typeface="Montserrat"/>
              <a:ea typeface="Montserrat"/>
              <a:cs typeface="Montserrat"/>
              <a:sym typeface="Montserrat"/>
            </a:endParaRPr>
          </a:p>
        </p:txBody>
      </p:sp>
    </p:spTree>
    <p:extLst>
      <p:ext uri="{BB962C8B-B14F-4D97-AF65-F5344CB8AC3E}">
        <p14:creationId xmlns:p14="http://schemas.microsoft.com/office/powerpoint/2010/main" val="70764581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55">
                                            <p:txEl>
                                              <p:pRg st="0" end="0"/>
                                            </p:txEl>
                                          </p:spTgt>
                                        </p:tgtEl>
                                        <p:attrNameLst>
                                          <p:attrName>style.visibility</p:attrName>
                                        </p:attrNameLst>
                                      </p:cBhvr>
                                      <p:to>
                                        <p:strVal val="visible"/>
                                      </p:to>
                                    </p:set>
                                    <p:animEffect transition="in" filter="fade">
                                      <p:cBhvr>
                                        <p:cTn id="12" dur="1000"/>
                                        <p:tgtEl>
                                          <p:spTgt spid="655">
                                            <p:txEl>
                                              <p:pRg st="0" end="0"/>
                                            </p:txEl>
                                          </p:spTgt>
                                        </p:tgtEl>
                                      </p:cBhvr>
                                    </p:animEffect>
                                    <p:anim calcmode="lin" valueType="num">
                                      <p:cBhvr>
                                        <p:cTn id="13" dur="1000" fill="hold"/>
                                        <p:tgtEl>
                                          <p:spTgt spid="65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55">
                                            <p:txEl>
                                              <p:pRg st="1" end="1"/>
                                            </p:txEl>
                                          </p:spTgt>
                                        </p:tgtEl>
                                        <p:attrNameLst>
                                          <p:attrName>style.visibility</p:attrName>
                                        </p:attrNameLst>
                                      </p:cBhvr>
                                      <p:to>
                                        <p:strVal val="visible"/>
                                      </p:to>
                                    </p:set>
                                    <p:animEffect transition="in" filter="fade">
                                      <p:cBhvr>
                                        <p:cTn id="19" dur="1000"/>
                                        <p:tgtEl>
                                          <p:spTgt spid="655">
                                            <p:txEl>
                                              <p:pRg st="1" end="1"/>
                                            </p:txEl>
                                          </p:spTgt>
                                        </p:tgtEl>
                                      </p:cBhvr>
                                    </p:animEffect>
                                    <p:anim calcmode="lin" valueType="num">
                                      <p:cBhvr>
                                        <p:cTn id="20" dur="1000" fill="hold"/>
                                        <p:tgtEl>
                                          <p:spTgt spid="65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5">
                                            <p:txEl>
                                              <p:pRg st="2" end="2"/>
                                            </p:txEl>
                                          </p:spTgt>
                                        </p:tgtEl>
                                        <p:attrNameLst>
                                          <p:attrName>style.visibility</p:attrName>
                                        </p:attrNameLst>
                                      </p:cBhvr>
                                      <p:to>
                                        <p:strVal val="visible"/>
                                      </p:to>
                                    </p:set>
                                    <p:animEffect transition="in" filter="fade">
                                      <p:cBhvr>
                                        <p:cTn id="26" dur="1000"/>
                                        <p:tgtEl>
                                          <p:spTgt spid="655">
                                            <p:txEl>
                                              <p:pRg st="2" end="2"/>
                                            </p:txEl>
                                          </p:spTgt>
                                        </p:tgtEl>
                                      </p:cBhvr>
                                    </p:animEffect>
                                    <p:anim calcmode="lin" valueType="num">
                                      <p:cBhvr>
                                        <p:cTn id="27" dur="1000" fill="hold"/>
                                        <p:tgtEl>
                                          <p:spTgt spid="65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55">
                                            <p:txEl>
                                              <p:pRg st="3" end="3"/>
                                            </p:txEl>
                                          </p:spTgt>
                                        </p:tgtEl>
                                        <p:attrNameLst>
                                          <p:attrName>style.visibility</p:attrName>
                                        </p:attrNameLst>
                                      </p:cBhvr>
                                      <p:to>
                                        <p:strVal val="visible"/>
                                      </p:to>
                                    </p:set>
                                    <p:animEffect transition="in" filter="fade">
                                      <p:cBhvr>
                                        <p:cTn id="33" dur="1000"/>
                                        <p:tgtEl>
                                          <p:spTgt spid="655">
                                            <p:txEl>
                                              <p:pRg st="3" end="3"/>
                                            </p:txEl>
                                          </p:spTgt>
                                        </p:tgtEl>
                                      </p:cBhvr>
                                    </p:animEffect>
                                    <p:anim calcmode="lin" valueType="num">
                                      <p:cBhvr>
                                        <p:cTn id="34" dur="1000" fill="hold"/>
                                        <p:tgtEl>
                                          <p:spTgt spid="65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3230257" y="3815313"/>
            <a:ext cx="5822732" cy="2101754"/>
          </a:xfrm>
          <a:prstGeom prst="rect">
            <a:avLst/>
          </a:prstGeom>
        </p:spPr>
        <p:txBody>
          <a:bodyPr spcFirstLastPara="1" wrap="square" lIns="91425" tIns="91425" rIns="91425" bIns="91425" anchor="t" anchorCtr="0">
            <a:noAutofit/>
          </a:bodyPr>
          <a:lstStyle/>
          <a:p>
            <a:pPr marL="0" lvl="0" indent="0">
              <a:buNone/>
            </a:pPr>
            <a:r>
              <a:rPr lang="en-US" sz="1800" dirty="0" smtClean="0"/>
              <a:t>Are descriptions </a:t>
            </a:r>
            <a:r>
              <a:rPr lang="en-US" sz="1800" dirty="0"/>
              <a:t>of communicating objects and classes that are customized to solve a general design problem in a particular context.</a:t>
            </a:r>
            <a:endParaRPr sz="1800"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Google Shape;642;p16"/>
          <p:cNvSpPr txBox="1">
            <a:spLocks/>
          </p:cNvSpPr>
          <p:nvPr/>
        </p:nvSpPr>
        <p:spPr>
          <a:xfrm>
            <a:off x="2521185" y="1717984"/>
            <a:ext cx="5245705" cy="100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1pPr>
            <a:lvl2pPr marL="914400" marR="0" lvl="1"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2pPr>
            <a:lvl3pPr marL="1371600" marR="0" lvl="2"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3pPr>
            <a:lvl4pPr marL="1828800" marR="0" lvl="3" indent="-368300" algn="l" rtl="0">
              <a:lnSpc>
                <a:spcPct val="100000"/>
              </a:lnSpc>
              <a:spcBef>
                <a:spcPts val="0"/>
              </a:spcBef>
              <a:spcAft>
                <a:spcPts val="0"/>
              </a:spcAft>
              <a:buClr>
                <a:srgbClr val="FFC800"/>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4pPr>
            <a:lvl5pPr marL="2286000" marR="0" lvl="4"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5pPr>
            <a:lvl6pPr marL="2743200" marR="0" lvl="5"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6pPr>
            <a:lvl7pPr marL="3200400" marR="0" lvl="6"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7pPr>
            <a:lvl8pPr marL="3657600" marR="0" lvl="7"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8pPr>
            <a:lvl9pPr marL="4114800" marR="0" lvl="8" indent="-368300" algn="l" rtl="0">
              <a:lnSpc>
                <a:spcPct val="100000"/>
              </a:lnSpc>
              <a:spcBef>
                <a:spcPts val="0"/>
              </a:spcBef>
              <a:spcAft>
                <a:spcPts val="0"/>
              </a:spcAft>
              <a:buClr>
                <a:srgbClr val="434343"/>
              </a:buClr>
              <a:buSzPts val="2200"/>
              <a:buFont typeface="Montserrat Light"/>
              <a:buChar char="■"/>
              <a:defRPr sz="2200" b="0" i="0" u="none" strike="noStrike" cap="none">
                <a:solidFill>
                  <a:srgbClr val="434343"/>
                </a:solidFill>
                <a:latin typeface="Montserrat Light"/>
                <a:ea typeface="Montserrat Light"/>
                <a:cs typeface="Montserrat Light"/>
                <a:sym typeface="Montserrat Light"/>
              </a:defRPr>
            </a:lvl9pPr>
          </a:lstStyle>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Design Patterns</a:t>
            </a:r>
          </a:p>
          <a:p>
            <a:pPr marL="0" indent="0">
              <a:spcBef>
                <a:spcPts val="0"/>
              </a:spcBef>
              <a:buFont typeface="Montserrat Light"/>
              <a:buNone/>
            </a:pPr>
            <a:r>
              <a:rPr lang="en-US" sz="2800" b="1" dirty="0" smtClean="0">
                <a:solidFill>
                  <a:srgbClr val="F64646"/>
                </a:solidFill>
                <a:latin typeface="Montserrat"/>
                <a:ea typeface="Montserrat"/>
                <a:cs typeface="Montserrat"/>
                <a:sym typeface="Montserrat"/>
              </a:rPr>
              <a:t>In software engineering</a:t>
            </a:r>
            <a:endParaRPr lang="en-US" sz="2800" b="1" dirty="0">
              <a:solidFill>
                <a:srgbClr val="F64646"/>
              </a:solidFill>
              <a:latin typeface="Montserrat"/>
              <a:ea typeface="Montserrat"/>
              <a:cs typeface="Montserrat"/>
              <a:sym typeface="Montserrat"/>
            </a:endParaRPr>
          </a:p>
        </p:txBody>
      </p:sp>
      <p:sp>
        <p:nvSpPr>
          <p:cNvPr id="5" name="TextBox 4"/>
          <p:cNvSpPr txBox="1"/>
          <p:nvPr/>
        </p:nvSpPr>
        <p:spPr>
          <a:xfrm>
            <a:off x="0" y="4866190"/>
            <a:ext cx="3230257" cy="261610"/>
          </a:xfrm>
          <a:prstGeom prst="rect">
            <a:avLst/>
          </a:prstGeom>
          <a:noFill/>
        </p:spPr>
        <p:txBody>
          <a:bodyPr wrap="square" rtlCol="1">
            <a:spAutoFit/>
          </a:bodyPr>
          <a:lstStyle/>
          <a:p>
            <a:r>
              <a:rPr lang="en-US" sz="1100" dirty="0">
                <a:latin typeface="Montserrat" panose="020B0604020202020204" charset="0"/>
              </a:rPr>
              <a:t>Image attribution: </a:t>
            </a:r>
            <a:r>
              <a:rPr lang="en-US" sz="1100" dirty="0" smtClean="0">
                <a:latin typeface="Montserrat" panose="020B0604020202020204" charset="0"/>
                <a:hlinkClick r:id="rId3"/>
              </a:rPr>
              <a:t>blog.agileactors.com</a:t>
            </a:r>
            <a:endParaRPr lang="fa-IR" sz="1100" dirty="0">
              <a:latin typeface="Montserrat" panose="020B0604020202020204" charset="0"/>
            </a:endParaRPr>
          </a:p>
        </p:txBody>
      </p:sp>
      <p:sp>
        <p:nvSpPr>
          <p:cNvPr id="9" name="Google Shape;655;p18"/>
          <p:cNvSpPr txBox="1">
            <a:spLocks/>
          </p:cNvSpPr>
          <p:nvPr/>
        </p:nvSpPr>
        <p:spPr>
          <a:xfrm>
            <a:off x="3230257" y="2745580"/>
            <a:ext cx="5822732" cy="1154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1pPr>
            <a:lvl2pPr marL="914400" marR="0" lvl="1"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2pPr>
            <a:lvl3pPr marL="1371600" marR="0" lvl="2"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3pPr>
            <a:lvl4pPr marL="1828800" marR="0" lvl="3" indent="-419100" algn="l" rtl="0">
              <a:lnSpc>
                <a:spcPct val="100000"/>
              </a:lnSpc>
              <a:spcBef>
                <a:spcPts val="0"/>
              </a:spcBef>
              <a:spcAft>
                <a:spcPts val="0"/>
              </a:spcAft>
              <a:buClr>
                <a:srgbClr val="FFC800"/>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4pPr>
            <a:lvl5pPr marL="2286000" marR="0" lvl="4"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5pPr>
            <a:lvl6pPr marL="2743200" marR="0" lvl="5"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6pPr>
            <a:lvl7pPr marL="3200400" marR="0" lvl="6"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7pPr>
            <a:lvl8pPr marL="3657600" marR="0" lvl="7"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8pPr>
            <a:lvl9pPr marL="4114800" marR="0" lvl="8" indent="-419100" algn="l" rtl="0">
              <a:lnSpc>
                <a:spcPct val="100000"/>
              </a:lnSpc>
              <a:spcBef>
                <a:spcPts val="0"/>
              </a:spcBef>
              <a:spcAft>
                <a:spcPts val="0"/>
              </a:spcAft>
              <a:buClr>
                <a:srgbClr val="434343"/>
              </a:buClr>
              <a:buSzPts val="3000"/>
              <a:buFont typeface="Montserrat Light"/>
              <a:buChar char="■"/>
              <a:defRPr sz="3000" b="0" i="1" u="none" strike="noStrike" cap="none">
                <a:solidFill>
                  <a:srgbClr val="434343"/>
                </a:solidFill>
                <a:latin typeface="Montserrat Light"/>
                <a:ea typeface="Montserrat Light"/>
                <a:cs typeface="Montserrat Light"/>
                <a:sym typeface="Montserrat Light"/>
              </a:defRPr>
            </a:lvl9pPr>
          </a:lstStyle>
          <a:p>
            <a:pPr marL="0" indent="0">
              <a:buFont typeface="Montserrat Light"/>
              <a:buNone/>
            </a:pPr>
            <a:r>
              <a:rPr lang="en-US" sz="1800" dirty="0" smtClean="0"/>
              <a:t>Are not about designs such as linked lists and hash tables that can be encoded in classes and reused as is.</a:t>
            </a:r>
            <a:endParaRPr lang="en-US" sz="18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79" y="2687847"/>
            <a:ext cx="1703849" cy="2123258"/>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967900" y="2927798"/>
            <a:ext cx="262357" cy="262357"/>
          </a:xfrm>
          <a:prstGeom prst="rect">
            <a:avLst/>
          </a:prstGeom>
        </p:spPr>
      </p:pic>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colorTemperature colorTemp="5900"/>
                    </a14:imgEffect>
                  </a14:imgLayer>
                </a14:imgProps>
              </a:ext>
              <a:ext uri="{28A0092B-C50C-407E-A947-70E740481C1C}">
                <a14:useLocalDpi xmlns:a14="http://schemas.microsoft.com/office/drawing/2010/main" val="0"/>
              </a:ext>
            </a:extLst>
          </a:blip>
          <a:stretch>
            <a:fillRect/>
          </a:stretch>
        </p:blipFill>
        <p:spPr>
          <a:xfrm>
            <a:off x="2934800" y="3903875"/>
            <a:ext cx="328555" cy="426956"/>
          </a:xfrm>
          <a:prstGeom prst="rect">
            <a:avLst/>
          </a:prstGeom>
        </p:spPr>
      </p:pic>
    </p:spTree>
    <p:extLst>
      <p:ext uri="{BB962C8B-B14F-4D97-AF65-F5344CB8AC3E}">
        <p14:creationId xmlns:p14="http://schemas.microsoft.com/office/powerpoint/2010/main" val="704441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55">
                                            <p:txEl>
                                              <p:pRg st="0" end="0"/>
                                            </p:txEl>
                                          </p:spTgt>
                                        </p:tgtEl>
                                        <p:attrNameLst>
                                          <p:attrName>style.visibility</p:attrName>
                                        </p:attrNameLst>
                                      </p:cBhvr>
                                      <p:to>
                                        <p:strVal val="visible"/>
                                      </p:to>
                                    </p:set>
                                    <p:animEffect transition="in" filter="wipe(down)">
                                      <p:cBhvr>
                                        <p:cTn id="27" dur="500"/>
                                        <p:tgtEl>
                                          <p:spTgt spid="655">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61401" y="1709166"/>
            <a:ext cx="5497800" cy="2985600"/>
          </a:xfrm>
          <a:prstGeom prst="rect">
            <a:avLst/>
          </a:prstGeom>
        </p:spPr>
        <p:txBody>
          <a:bodyPr spcFirstLastPara="1" wrap="square" lIns="91425" tIns="91425" rIns="91425" bIns="91425" anchor="t" anchorCtr="0">
            <a:noAutofit/>
          </a:bodyPr>
          <a:lstStyle/>
          <a:p>
            <a:pPr marL="0" lvl="0" indent="0">
              <a:buNone/>
            </a:pPr>
            <a:r>
              <a:rPr lang="en-US" i="0" dirty="0"/>
              <a:t>In software engineering, a </a:t>
            </a:r>
            <a:r>
              <a:rPr lang="en-US" b="1" i="0" dirty="0"/>
              <a:t>design pattern</a:t>
            </a:r>
            <a:r>
              <a:rPr lang="en-US" i="0" dirty="0"/>
              <a:t> is a general repeatable solution to a commonly occurring problem in software design. </a:t>
            </a:r>
            <a:endParaRPr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99848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264004" y="183120"/>
            <a:ext cx="6920978" cy="9081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rgbClr val="FFA400"/>
                </a:solidFill>
              </a:rPr>
              <a:t>Types of Patterns</a:t>
            </a:r>
            <a:endParaRPr sz="4800" dirty="0">
              <a:solidFill>
                <a:srgbClr val="FFA400"/>
              </a:solidFill>
            </a:endParaRPr>
          </a:p>
        </p:txBody>
      </p:sp>
      <p:sp>
        <p:nvSpPr>
          <p:cNvPr id="669" name="Google Shape;669;p20"/>
          <p:cNvSpPr txBox="1">
            <a:spLocks noGrp="1"/>
          </p:cNvSpPr>
          <p:nvPr>
            <p:ph type="subTitle" idx="4294967295"/>
          </p:nvPr>
        </p:nvSpPr>
        <p:spPr>
          <a:xfrm>
            <a:off x="741031" y="1091233"/>
            <a:ext cx="7947956" cy="2621451"/>
          </a:xfrm>
          <a:prstGeom prst="rect">
            <a:avLst/>
          </a:prstGeom>
        </p:spPr>
        <p:txBody>
          <a:bodyPr spcFirstLastPara="1" wrap="square" lIns="91425" tIns="91425" rIns="91425" bIns="91425" anchor="t" anchorCtr="0">
            <a:noAutofit/>
          </a:bodyPr>
          <a:lstStyle/>
          <a:p>
            <a:pPr marL="0" lvl="0" indent="0">
              <a:lnSpc>
                <a:spcPct val="150000"/>
              </a:lnSpc>
              <a:buNone/>
            </a:pPr>
            <a:r>
              <a:rPr lang="en-US" sz="2000" dirty="0"/>
              <a:t>We classify design patterns by two </a:t>
            </a:r>
            <a:r>
              <a:rPr lang="en-US" sz="2000" dirty="0" smtClean="0"/>
              <a:t>criteria :</a:t>
            </a:r>
          </a:p>
          <a:p>
            <a:pPr marL="800100" lvl="1" indent="-342900">
              <a:lnSpc>
                <a:spcPct val="150000"/>
              </a:lnSpc>
              <a:buFont typeface="+mj-lt"/>
              <a:buAutoNum type="arabicPeriod"/>
            </a:pPr>
            <a:r>
              <a:rPr lang="en-US" sz="2000" dirty="0"/>
              <a:t>The first criterion, called </a:t>
            </a:r>
            <a:r>
              <a:rPr lang="en-US" sz="2000" b="1" dirty="0"/>
              <a:t>purpose</a:t>
            </a:r>
            <a:r>
              <a:rPr lang="en-US" sz="2000" dirty="0"/>
              <a:t>, reflects what a pattern </a:t>
            </a:r>
            <a:r>
              <a:rPr lang="en-US" sz="2000" dirty="0" smtClean="0"/>
              <a:t>does.</a:t>
            </a:r>
          </a:p>
          <a:p>
            <a:pPr marL="800100" lvl="1" indent="-342900">
              <a:lnSpc>
                <a:spcPct val="150000"/>
              </a:lnSpc>
              <a:buFont typeface="+mj-lt"/>
              <a:buAutoNum type="arabicPeriod"/>
            </a:pPr>
            <a:r>
              <a:rPr lang="en-US" sz="2000" dirty="0"/>
              <a:t>The second criterion, called </a:t>
            </a:r>
            <a:r>
              <a:rPr lang="en-US" sz="2000" b="1" dirty="0"/>
              <a:t>scope</a:t>
            </a:r>
            <a:r>
              <a:rPr lang="en-US" sz="2000" dirty="0"/>
              <a:t>, specifies whether the pattern applies primarily to classes or to objects.</a:t>
            </a:r>
            <a:endParaRPr sz="2000" dirty="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Tree>
    <p:extLst>
      <p:ext uri="{BB962C8B-B14F-4D97-AF65-F5344CB8AC3E}">
        <p14:creationId xmlns:p14="http://schemas.microsoft.com/office/powerpoint/2010/main" val="17808436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9">
                                            <p:txEl>
                                              <p:pRg st="1" end="1"/>
                                            </p:txEl>
                                          </p:spTgt>
                                        </p:tgtEl>
                                        <p:attrNameLst>
                                          <p:attrName>style.visibility</p:attrName>
                                        </p:attrNameLst>
                                      </p:cBhvr>
                                      <p:to>
                                        <p:strVal val="visible"/>
                                      </p:to>
                                    </p:set>
                                    <p:animEffect transition="in" filter="fade">
                                      <p:cBhvr>
                                        <p:cTn id="7" dur="1000"/>
                                        <p:tgtEl>
                                          <p:spTgt spid="669">
                                            <p:txEl>
                                              <p:pRg st="1" end="1"/>
                                            </p:txEl>
                                          </p:spTgt>
                                        </p:tgtEl>
                                      </p:cBhvr>
                                    </p:animEffect>
                                    <p:anim calcmode="lin" valueType="num">
                                      <p:cBhvr>
                                        <p:cTn id="8" dur="1000" fill="hold"/>
                                        <p:tgtEl>
                                          <p:spTgt spid="66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69">
                                            <p:txEl>
                                              <p:pRg st="2" end="2"/>
                                            </p:txEl>
                                          </p:spTgt>
                                        </p:tgtEl>
                                        <p:attrNameLst>
                                          <p:attrName>style.visibility</p:attrName>
                                        </p:attrNameLst>
                                      </p:cBhvr>
                                      <p:to>
                                        <p:strVal val="visible"/>
                                      </p:to>
                                    </p:set>
                                    <p:animEffect transition="in" filter="fade">
                                      <p:cBhvr>
                                        <p:cTn id="14" dur="1000"/>
                                        <p:tgtEl>
                                          <p:spTgt spid="669">
                                            <p:txEl>
                                              <p:pRg st="2" end="2"/>
                                            </p:txEl>
                                          </p:spTgt>
                                        </p:tgtEl>
                                      </p:cBhvr>
                                    </p:animEffect>
                                    <p:anim calcmode="lin" valueType="num">
                                      <p:cBhvr>
                                        <p:cTn id="15" dur="1000" fill="hold"/>
                                        <p:tgtEl>
                                          <p:spTgt spid="66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6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 </a:t>
            </a:r>
            <a:r>
              <a:rPr lang="en" sz="2800" dirty="0" smtClean="0">
                <a:solidFill>
                  <a:srgbClr val="FFA400"/>
                </a:solidFill>
              </a:rPr>
              <a:t>Based on purpose</a:t>
            </a:r>
            <a:endParaRPr sz="2800" dirty="0">
              <a:solidFill>
                <a:srgbClr val="FFA400"/>
              </a:solidFill>
            </a:endParaRPr>
          </a:p>
        </p:txBody>
      </p:sp>
      <p:sp>
        <p:nvSpPr>
          <p:cNvPr id="669" name="Google Shape;669;p20"/>
          <p:cNvSpPr txBox="1">
            <a:spLocks noGrp="1"/>
          </p:cNvSpPr>
          <p:nvPr>
            <p:ph type="subTitle" idx="4294967295"/>
          </p:nvPr>
        </p:nvSpPr>
        <p:spPr>
          <a:xfrm>
            <a:off x="704679" y="705080"/>
            <a:ext cx="8593558" cy="3194892"/>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800" b="1" dirty="0" smtClean="0"/>
              <a:t>Creational</a:t>
            </a:r>
          </a:p>
          <a:p>
            <a:pPr marL="742950" lvl="1" indent="-285750">
              <a:lnSpc>
                <a:spcPct val="150000"/>
              </a:lnSpc>
            </a:pPr>
            <a:r>
              <a:rPr lang="en-US" sz="1600" dirty="0"/>
              <a:t>Creational patterns concern the process of object </a:t>
            </a:r>
            <a:r>
              <a:rPr lang="en-US" sz="1600" dirty="0" smtClean="0"/>
              <a:t>creation</a:t>
            </a:r>
          </a:p>
          <a:p>
            <a:pPr marL="742950" lvl="1" indent="-285750">
              <a:lnSpc>
                <a:spcPct val="150000"/>
              </a:lnSpc>
            </a:pPr>
            <a:r>
              <a:rPr lang="en-US" sz="1600" dirty="0"/>
              <a:t>Deal with initializing and configuring classes and objects</a:t>
            </a:r>
            <a:endParaRPr lang="en-US" sz="1600" dirty="0" smtClean="0"/>
          </a:p>
          <a:p>
            <a:pPr marL="342900" indent="-342900">
              <a:buFont typeface="+mj-lt"/>
              <a:buAutoNum type="arabicPeriod"/>
            </a:pPr>
            <a:r>
              <a:rPr lang="en-US" sz="1800" b="1" dirty="0" smtClean="0"/>
              <a:t>Structural</a:t>
            </a:r>
          </a:p>
          <a:p>
            <a:pPr marL="742950" lvl="1" indent="-285750">
              <a:lnSpc>
                <a:spcPct val="150000"/>
              </a:lnSpc>
            </a:pPr>
            <a:r>
              <a:rPr lang="en-US" sz="1600" dirty="0"/>
              <a:t>Structural patterns deal with the composition of classes or objects</a:t>
            </a:r>
            <a:r>
              <a:rPr lang="en-US" sz="1800" dirty="0"/>
              <a:t>.</a:t>
            </a:r>
            <a:endParaRPr lang="en-US" sz="1800" dirty="0" smtClean="0"/>
          </a:p>
          <a:p>
            <a:pPr marL="342900" indent="-342900">
              <a:buFont typeface="+mj-lt"/>
              <a:buAutoNum type="arabicPeriod"/>
            </a:pPr>
            <a:r>
              <a:rPr lang="en-US" sz="1800" b="1" dirty="0" smtClean="0"/>
              <a:t>Behavioral</a:t>
            </a:r>
          </a:p>
          <a:p>
            <a:pPr marL="742950" lvl="1" indent="-285750">
              <a:lnSpc>
                <a:spcPct val="150000"/>
              </a:lnSpc>
            </a:pPr>
            <a:r>
              <a:rPr lang="en-US" sz="1600" dirty="0"/>
              <a:t>Behavioral patterns characterize the ways in which classes </a:t>
            </a:r>
            <a:r>
              <a:rPr lang="en-US" sz="1600" dirty="0" smtClean="0"/>
              <a:t>or objects  interact </a:t>
            </a:r>
            <a:r>
              <a:rPr lang="en-US" sz="1600" dirty="0"/>
              <a:t>and distribute responsibility.</a:t>
            </a:r>
            <a:endParaRPr lang="en-US" sz="1600" dirty="0" smtClean="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spTree>
    <p:extLst>
      <p:ext uri="{BB962C8B-B14F-4D97-AF65-F5344CB8AC3E}">
        <p14:creationId xmlns:p14="http://schemas.microsoft.com/office/powerpoint/2010/main" val="19037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9">
                                            <p:txEl>
                                              <p:pRg st="0" end="0"/>
                                            </p:txEl>
                                          </p:spTgt>
                                        </p:tgtEl>
                                        <p:attrNameLst>
                                          <p:attrName>style.visibility</p:attrName>
                                        </p:attrNameLst>
                                      </p:cBhvr>
                                      <p:to>
                                        <p:strVal val="visible"/>
                                      </p:to>
                                    </p:set>
                                    <p:animEffect transition="in" filter="randombar(horizontal)">
                                      <p:cBhvr>
                                        <p:cTn id="7" dur="500"/>
                                        <p:tgtEl>
                                          <p:spTgt spid="66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69">
                                            <p:txEl>
                                              <p:pRg st="1" end="1"/>
                                            </p:txEl>
                                          </p:spTgt>
                                        </p:tgtEl>
                                        <p:attrNameLst>
                                          <p:attrName>style.visibility</p:attrName>
                                        </p:attrNameLst>
                                      </p:cBhvr>
                                      <p:to>
                                        <p:strVal val="visible"/>
                                      </p:to>
                                    </p:set>
                                    <p:animEffect transition="in" filter="randombar(horizontal)">
                                      <p:cBhvr>
                                        <p:cTn id="10" dur="500"/>
                                        <p:tgtEl>
                                          <p:spTgt spid="66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69">
                                            <p:txEl>
                                              <p:pRg st="2" end="2"/>
                                            </p:txEl>
                                          </p:spTgt>
                                        </p:tgtEl>
                                        <p:attrNameLst>
                                          <p:attrName>style.visibility</p:attrName>
                                        </p:attrNameLst>
                                      </p:cBhvr>
                                      <p:to>
                                        <p:strVal val="visible"/>
                                      </p:to>
                                    </p:set>
                                    <p:animEffect transition="in" filter="randombar(horizontal)">
                                      <p:cBhvr>
                                        <p:cTn id="13" dur="500"/>
                                        <p:tgtEl>
                                          <p:spTgt spid="66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69">
                                            <p:txEl>
                                              <p:pRg st="3" end="3"/>
                                            </p:txEl>
                                          </p:spTgt>
                                        </p:tgtEl>
                                        <p:attrNameLst>
                                          <p:attrName>style.visibility</p:attrName>
                                        </p:attrNameLst>
                                      </p:cBhvr>
                                      <p:to>
                                        <p:strVal val="visible"/>
                                      </p:to>
                                    </p:set>
                                    <p:animEffect transition="in" filter="randombar(horizontal)">
                                      <p:cBhvr>
                                        <p:cTn id="18" dur="500"/>
                                        <p:tgtEl>
                                          <p:spTgt spid="66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69">
                                            <p:txEl>
                                              <p:pRg st="4" end="4"/>
                                            </p:txEl>
                                          </p:spTgt>
                                        </p:tgtEl>
                                        <p:attrNameLst>
                                          <p:attrName>style.visibility</p:attrName>
                                        </p:attrNameLst>
                                      </p:cBhvr>
                                      <p:to>
                                        <p:strVal val="visible"/>
                                      </p:to>
                                    </p:set>
                                    <p:animEffect transition="in" filter="randombar(horizontal)">
                                      <p:cBhvr>
                                        <p:cTn id="21" dur="500"/>
                                        <p:tgtEl>
                                          <p:spTgt spid="66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69">
                                            <p:txEl>
                                              <p:pRg st="5" end="5"/>
                                            </p:txEl>
                                          </p:spTgt>
                                        </p:tgtEl>
                                        <p:attrNameLst>
                                          <p:attrName>style.visibility</p:attrName>
                                        </p:attrNameLst>
                                      </p:cBhvr>
                                      <p:to>
                                        <p:strVal val="visible"/>
                                      </p:to>
                                    </p:set>
                                    <p:animEffect transition="in" filter="randombar(horizontal)">
                                      <p:cBhvr>
                                        <p:cTn id="26" dur="500"/>
                                        <p:tgtEl>
                                          <p:spTgt spid="669">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669">
                                            <p:txEl>
                                              <p:pRg st="6" end="6"/>
                                            </p:txEl>
                                          </p:spTgt>
                                        </p:tgtEl>
                                        <p:attrNameLst>
                                          <p:attrName>style.visibility</p:attrName>
                                        </p:attrNameLst>
                                      </p:cBhvr>
                                      <p:to>
                                        <p:strVal val="visible"/>
                                      </p:to>
                                    </p:set>
                                    <p:animEffect transition="in" filter="randombar(horizontal)">
                                      <p:cBhvr>
                                        <p:cTn id="29" dur="500"/>
                                        <p:tgtEl>
                                          <p:spTgt spid="6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186885" y="139053"/>
            <a:ext cx="7447803" cy="5550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FFA400"/>
                </a:solidFill>
              </a:rPr>
              <a:t>Types of Patterns: </a:t>
            </a:r>
            <a:r>
              <a:rPr lang="en" sz="2800" dirty="0" smtClean="0">
                <a:solidFill>
                  <a:srgbClr val="FFA400"/>
                </a:solidFill>
              </a:rPr>
              <a:t>Based on scope</a:t>
            </a:r>
            <a:endParaRPr sz="2800" dirty="0">
              <a:solidFill>
                <a:srgbClr val="FFA400"/>
              </a:solidFill>
            </a:endParaRPr>
          </a:p>
        </p:txBody>
      </p:sp>
      <p:sp>
        <p:nvSpPr>
          <p:cNvPr id="669" name="Google Shape;669;p20"/>
          <p:cNvSpPr txBox="1">
            <a:spLocks noGrp="1"/>
          </p:cNvSpPr>
          <p:nvPr>
            <p:ph type="subTitle" idx="4294967295"/>
          </p:nvPr>
        </p:nvSpPr>
        <p:spPr>
          <a:xfrm>
            <a:off x="704679" y="705080"/>
            <a:ext cx="8593558" cy="3194892"/>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800" b="1" dirty="0" smtClean="0"/>
              <a:t>Class</a:t>
            </a:r>
          </a:p>
          <a:p>
            <a:pPr marL="742950" lvl="1" indent="-285750">
              <a:lnSpc>
                <a:spcPct val="150000"/>
              </a:lnSpc>
            </a:pPr>
            <a:r>
              <a:rPr lang="en-US" sz="1600" dirty="0"/>
              <a:t>Class patterns deal with relationships between classes and their subclasses. </a:t>
            </a:r>
            <a:endParaRPr lang="en-US" sz="1600" dirty="0" smtClean="0"/>
          </a:p>
          <a:p>
            <a:pPr marL="742950" lvl="1" indent="-285750">
              <a:lnSpc>
                <a:spcPct val="150000"/>
              </a:lnSpc>
            </a:pPr>
            <a:r>
              <a:rPr lang="en-US" sz="1600" dirty="0"/>
              <a:t>These relationships are established through inheritance, so they are static— fixed at compile-time</a:t>
            </a:r>
            <a:r>
              <a:rPr lang="en-US" sz="1600" dirty="0" smtClean="0"/>
              <a:t>.</a:t>
            </a:r>
          </a:p>
          <a:p>
            <a:pPr marL="342900" indent="-342900">
              <a:buFont typeface="+mj-lt"/>
              <a:buAutoNum type="arabicPeriod"/>
            </a:pPr>
            <a:r>
              <a:rPr lang="en-US" sz="1800" b="1" dirty="0" smtClean="0"/>
              <a:t>Object</a:t>
            </a:r>
          </a:p>
          <a:p>
            <a:pPr marL="742950" lvl="1" indent="-285750">
              <a:lnSpc>
                <a:spcPct val="150000"/>
              </a:lnSpc>
            </a:pPr>
            <a:r>
              <a:rPr lang="en-US" sz="1600" dirty="0"/>
              <a:t>Object patterns deal with object relationships, which can be changed at run-time and are more dynamic.</a:t>
            </a:r>
            <a:endParaRPr lang="en-US" sz="1800" dirty="0" smtClean="0"/>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extLst>
      <p:ext uri="{BB962C8B-B14F-4D97-AF65-F5344CB8AC3E}">
        <p14:creationId xmlns:p14="http://schemas.microsoft.com/office/powerpoint/2010/main" val="19413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9">
                                            <p:txEl>
                                              <p:pRg st="0" end="0"/>
                                            </p:txEl>
                                          </p:spTgt>
                                        </p:tgtEl>
                                        <p:attrNameLst>
                                          <p:attrName>style.visibility</p:attrName>
                                        </p:attrNameLst>
                                      </p:cBhvr>
                                      <p:to>
                                        <p:strVal val="visible"/>
                                      </p:to>
                                    </p:set>
                                    <p:animEffect transition="in" filter="randombar(horizontal)">
                                      <p:cBhvr>
                                        <p:cTn id="7" dur="500"/>
                                        <p:tgtEl>
                                          <p:spTgt spid="66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69">
                                            <p:txEl>
                                              <p:pRg st="1" end="1"/>
                                            </p:txEl>
                                          </p:spTgt>
                                        </p:tgtEl>
                                        <p:attrNameLst>
                                          <p:attrName>style.visibility</p:attrName>
                                        </p:attrNameLst>
                                      </p:cBhvr>
                                      <p:to>
                                        <p:strVal val="visible"/>
                                      </p:to>
                                    </p:set>
                                    <p:animEffect transition="in" filter="randombar(horizontal)">
                                      <p:cBhvr>
                                        <p:cTn id="10" dur="500"/>
                                        <p:tgtEl>
                                          <p:spTgt spid="66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69">
                                            <p:txEl>
                                              <p:pRg st="2" end="2"/>
                                            </p:txEl>
                                          </p:spTgt>
                                        </p:tgtEl>
                                        <p:attrNameLst>
                                          <p:attrName>style.visibility</p:attrName>
                                        </p:attrNameLst>
                                      </p:cBhvr>
                                      <p:to>
                                        <p:strVal val="visible"/>
                                      </p:to>
                                    </p:set>
                                    <p:animEffect transition="in" filter="randombar(horizontal)">
                                      <p:cBhvr>
                                        <p:cTn id="13" dur="500"/>
                                        <p:tgtEl>
                                          <p:spTgt spid="66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69">
                                            <p:txEl>
                                              <p:pRg st="3" end="3"/>
                                            </p:txEl>
                                          </p:spTgt>
                                        </p:tgtEl>
                                        <p:attrNameLst>
                                          <p:attrName>style.visibility</p:attrName>
                                        </p:attrNameLst>
                                      </p:cBhvr>
                                      <p:to>
                                        <p:strVal val="visible"/>
                                      </p:to>
                                    </p:set>
                                    <p:animEffect transition="in" filter="randombar(horizontal)">
                                      <p:cBhvr>
                                        <p:cTn id="18" dur="500"/>
                                        <p:tgtEl>
                                          <p:spTgt spid="66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69">
                                            <p:txEl>
                                              <p:pRg st="4" end="4"/>
                                            </p:txEl>
                                          </p:spTgt>
                                        </p:tgtEl>
                                        <p:attrNameLst>
                                          <p:attrName>style.visibility</p:attrName>
                                        </p:attrNameLst>
                                      </p:cBhvr>
                                      <p:to>
                                        <p:strVal val="visible"/>
                                      </p:to>
                                    </p:set>
                                    <p:animEffect transition="in" filter="randombar(horizontal)">
                                      <p:cBhvr>
                                        <p:cTn id="21" dur="500"/>
                                        <p:tgtEl>
                                          <p:spTgt spid="6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2072</Words>
  <Application>Microsoft Office PowerPoint</Application>
  <PresentationFormat>On-screen Show (16:9)</PresentationFormat>
  <Paragraphs>228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Montserrat ExtraBold</vt:lpstr>
      <vt:lpstr>Consolas</vt:lpstr>
      <vt:lpstr>Arial</vt:lpstr>
      <vt:lpstr>Adobe Heiti Std R</vt:lpstr>
      <vt:lpstr>Montserrat</vt:lpstr>
      <vt:lpstr>Montserrat Light</vt:lpstr>
      <vt:lpstr>Wart template</vt:lpstr>
      <vt:lpstr>Desing Patterns</vt:lpstr>
      <vt:lpstr>Hello!</vt:lpstr>
      <vt:lpstr>PowerPoint Presentation</vt:lpstr>
      <vt:lpstr>PowerPoint Presentation</vt:lpstr>
      <vt:lpstr>PowerPoint Presentation</vt:lpstr>
      <vt:lpstr>PowerPoint Presentation</vt:lpstr>
      <vt:lpstr>Types of Patterns</vt:lpstr>
      <vt:lpstr>Types of Patterns: Based on purpose</vt:lpstr>
      <vt:lpstr>Types of Patterns: Based on scope</vt:lpstr>
      <vt:lpstr>Types of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The Catalog of Design Patterns</vt:lpstr>
      <vt:lpstr>1. Memento</vt:lpstr>
      <vt:lpstr>Definition</vt:lpstr>
      <vt:lpstr>Example</vt:lpstr>
      <vt:lpstr>Implementation</vt:lpstr>
      <vt:lpstr>Code</vt:lpstr>
      <vt:lpstr>Code</vt:lpstr>
      <vt:lpstr>Code</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Desing Patterns</dc:title>
  <dc:creator>Parsa</dc:creator>
  <cp:lastModifiedBy>parsa.aba30@gmail.com</cp:lastModifiedBy>
  <cp:revision>32</cp:revision>
  <dcterms:modified xsi:type="dcterms:W3CDTF">2018-11-15T11:14:45Z</dcterms:modified>
</cp:coreProperties>
</file>