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80" r:id="rId5"/>
    <p:sldId id="261" r:id="rId6"/>
    <p:sldId id="266" r:id="rId7"/>
    <p:sldId id="258" r:id="rId8"/>
    <p:sldId id="262" r:id="rId9"/>
    <p:sldId id="264" r:id="rId10"/>
    <p:sldId id="273" r:id="rId11"/>
    <p:sldId id="272" r:id="rId12"/>
    <p:sldId id="274" r:id="rId13"/>
    <p:sldId id="263" r:id="rId14"/>
    <p:sldId id="265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7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7B4AC-BED2-F5F4-22AF-DBDB5F5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1302671"/>
          </a:xfrm>
        </p:spPr>
        <p:txBody>
          <a:bodyPr anchor="t">
            <a:normAutofit/>
          </a:bodyPr>
          <a:lstStyle/>
          <a:p>
            <a:r>
              <a:rPr lang="en-US" sz="2800" dirty="0"/>
              <a:t>Lung disease prediction from x-ray images</a:t>
            </a:r>
            <a:endParaRPr lang="ru-RU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52CB-35FE-8C0A-6BB7-C84D44B06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734" y="5150394"/>
            <a:ext cx="9993750" cy="1126847"/>
          </a:xfrm>
        </p:spPr>
        <p:txBody>
          <a:bodyPr anchor="b">
            <a:normAutofit/>
          </a:bodyPr>
          <a:lstStyle/>
          <a:p>
            <a:r>
              <a:rPr lang="en-US" dirty="0"/>
              <a:t>Anna Badalyan, Mehran </a:t>
            </a:r>
            <a:r>
              <a:rPr lang="en-US" dirty="0" err="1"/>
              <a:t>Farajinegarestan</a:t>
            </a:r>
            <a:endParaRPr lang="en-US" dirty="0"/>
          </a:p>
          <a:p>
            <a:r>
              <a:rPr lang="en-US" dirty="0"/>
              <a:t>Department of Mathematics, University of Padua, 2022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D569417-9D8C-A136-12A4-8E7B557C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5078211" y="1736411"/>
            <a:ext cx="6069273" cy="34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2B1156-DD3E-C51C-302D-7B7CEF79E7B7}"/>
              </a:ext>
            </a:extLst>
          </p:cNvPr>
          <p:cNvSpPr/>
          <p:nvPr/>
        </p:nvSpPr>
        <p:spPr>
          <a:xfrm>
            <a:off x="3864537" y="1759219"/>
            <a:ext cx="4906434" cy="4156481"/>
          </a:xfrm>
          <a:prstGeom prst="roundRect">
            <a:avLst>
              <a:gd name="adj" fmla="val 111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6458A-98E4-EB83-C709-15C40443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6399784" cy="1294228"/>
          </a:xfrm>
        </p:spPr>
        <p:txBody>
          <a:bodyPr/>
          <a:lstStyle/>
          <a:p>
            <a:r>
              <a:rPr lang="en-US" dirty="0"/>
              <a:t>Models: </a:t>
            </a:r>
            <a:r>
              <a:rPr lang="en-US" dirty="0" err="1"/>
              <a:t>ResNet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DB35DD-4F17-5F8D-FCBC-5C0EDBBF71FE}"/>
              </a:ext>
            </a:extLst>
          </p:cNvPr>
          <p:cNvSpPr/>
          <p:nvPr/>
        </p:nvSpPr>
        <p:spPr>
          <a:xfrm>
            <a:off x="457199" y="1759219"/>
            <a:ext cx="3027681" cy="4156482"/>
          </a:xfrm>
          <a:prstGeom prst="roundRect">
            <a:avLst>
              <a:gd name="adj" fmla="val 699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05561-CC5E-13EF-5453-4EF8D10CAC61}"/>
              </a:ext>
            </a:extLst>
          </p:cNvPr>
          <p:cNvSpPr txBox="1"/>
          <p:nvPr/>
        </p:nvSpPr>
        <p:spPr>
          <a:xfrm flipH="1">
            <a:off x="653463" y="6249053"/>
            <a:ext cx="199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Block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01AAE-2CDB-E6AA-098C-4B94A737E8BE}"/>
              </a:ext>
            </a:extLst>
          </p:cNvPr>
          <p:cNvSpPr txBox="1"/>
          <p:nvPr/>
        </p:nvSpPr>
        <p:spPr>
          <a:xfrm flipH="1">
            <a:off x="4019892" y="6249053"/>
            <a:ext cx="288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Convolutional Block </a:t>
            </a:r>
            <a:endParaRPr lang="ru-R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6E0264-C35E-E5FB-CCD8-D499A8ED3E3A}"/>
              </a:ext>
            </a:extLst>
          </p:cNvPr>
          <p:cNvSpPr/>
          <p:nvPr/>
        </p:nvSpPr>
        <p:spPr>
          <a:xfrm>
            <a:off x="653463" y="2687265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1x1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F75DD-71DD-E91B-3A2D-0E782D9F7032}"/>
              </a:ext>
            </a:extLst>
          </p:cNvPr>
          <p:cNvGrpSpPr/>
          <p:nvPr/>
        </p:nvGrpSpPr>
        <p:grpSpPr>
          <a:xfrm>
            <a:off x="9181951" y="908744"/>
            <a:ext cx="2552850" cy="4948944"/>
            <a:chOff x="8498466" y="896977"/>
            <a:chExt cx="2552850" cy="49489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5F2451-FE56-4F43-176B-BFDA43CA0BFB}"/>
                </a:ext>
              </a:extLst>
            </p:cNvPr>
            <p:cNvSpPr/>
            <p:nvPr/>
          </p:nvSpPr>
          <p:spPr>
            <a:xfrm>
              <a:off x="8498466" y="896977"/>
              <a:ext cx="2552850" cy="38231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7x7 Convolution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532CFB-E2D7-507B-5171-ABFE03428B6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9774891" y="1279295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9D3035-7CFC-5183-F230-E87653644084}"/>
                </a:ext>
              </a:extLst>
            </p:cNvPr>
            <p:cNvSpPr/>
            <p:nvPr/>
          </p:nvSpPr>
          <p:spPr>
            <a:xfrm>
              <a:off x="8498466" y="1470454"/>
              <a:ext cx="2552850" cy="38231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Normalization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FA5F790-A397-F32E-F24C-590411F5D5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9774891" y="1852772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5DD855-C8F4-19A4-57B3-D118536AE06F}"/>
                </a:ext>
              </a:extLst>
            </p:cNvPr>
            <p:cNvSpPr/>
            <p:nvPr/>
          </p:nvSpPr>
          <p:spPr>
            <a:xfrm>
              <a:off x="8498466" y="2045043"/>
              <a:ext cx="2552850" cy="38231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3x3 Max Pooling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C26CDD-03AA-F407-5FE7-53DF5AD3B7DB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9774891" y="2427361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998C95-75A2-DAB3-F3BD-78233BF2F798}"/>
                </a:ext>
              </a:extLst>
            </p:cNvPr>
            <p:cNvSpPr/>
            <p:nvPr/>
          </p:nvSpPr>
          <p:spPr>
            <a:xfrm>
              <a:off x="8498466" y="2614803"/>
              <a:ext cx="2552850" cy="3823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Convolutional Block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1A7527-8E79-727E-8B93-FF9AFE82400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9774891" y="2997121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C5B6C40-C346-0324-3D4A-E81C61664EE8}"/>
                </a:ext>
              </a:extLst>
            </p:cNvPr>
            <p:cNvSpPr/>
            <p:nvPr/>
          </p:nvSpPr>
          <p:spPr>
            <a:xfrm>
              <a:off x="8498466" y="3184563"/>
              <a:ext cx="2552850" cy="3823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Identity Block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250121-54FA-3C6B-A380-7A6FCFBF3D5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9774891" y="3566881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09CF8E-6FBF-2593-2AFD-57229D694473}"/>
                </a:ext>
              </a:extLst>
            </p:cNvPr>
            <p:cNvSpPr/>
            <p:nvPr/>
          </p:nvSpPr>
          <p:spPr>
            <a:xfrm>
              <a:off x="8498466" y="3754323"/>
              <a:ext cx="2552850" cy="3823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Convolutional Block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B62D7A-F788-E58C-D81B-96F5D4228ED6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9774891" y="4136641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37D774F-AA3E-B92B-0625-6E87D861D2FD}"/>
                </a:ext>
              </a:extLst>
            </p:cNvPr>
            <p:cNvSpPr/>
            <p:nvPr/>
          </p:nvSpPr>
          <p:spPr>
            <a:xfrm>
              <a:off x="8498466" y="4324083"/>
              <a:ext cx="2552850" cy="3823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Identity Block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5BD316-320B-785E-154B-F3FF7559328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9774891" y="4706401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6CF9C27-16CF-83C6-C8D6-03ADB0D4DED8}"/>
                </a:ext>
              </a:extLst>
            </p:cNvPr>
            <p:cNvSpPr/>
            <p:nvPr/>
          </p:nvSpPr>
          <p:spPr>
            <a:xfrm>
              <a:off x="8498466" y="4893843"/>
              <a:ext cx="2552850" cy="382318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Average Pooling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9F638E-978E-6E96-2A20-2D06B304B95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774891" y="5276161"/>
              <a:ext cx="0" cy="19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3FF3F2-95D9-44D6-3CCA-43300B6E690A}"/>
                </a:ext>
              </a:extLst>
            </p:cNvPr>
            <p:cNvSpPr/>
            <p:nvPr/>
          </p:nvSpPr>
          <p:spPr>
            <a:xfrm>
              <a:off x="8498466" y="5463603"/>
              <a:ext cx="2552850" cy="38231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Fully Connected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C04E9A-31BD-9B5A-5E0F-8B8A85911AA0}"/>
              </a:ext>
            </a:extLst>
          </p:cNvPr>
          <p:cNvCxnSpPr>
            <a:cxnSpLocks/>
          </p:cNvCxnSpPr>
          <p:nvPr/>
        </p:nvCxnSpPr>
        <p:spPr>
          <a:xfrm>
            <a:off x="1825331" y="3207020"/>
            <a:ext cx="0" cy="19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491ACA8-637F-B42B-EE30-15B75F30F5C7}"/>
              </a:ext>
            </a:extLst>
          </p:cNvPr>
          <p:cNvSpPr/>
          <p:nvPr/>
        </p:nvSpPr>
        <p:spPr>
          <a:xfrm>
            <a:off x="653463" y="3398385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3x3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D776BE-8DD7-4E92-C19F-216A79A89FE7}"/>
              </a:ext>
            </a:extLst>
          </p:cNvPr>
          <p:cNvCxnSpPr>
            <a:cxnSpLocks/>
          </p:cNvCxnSpPr>
          <p:nvPr/>
        </p:nvCxnSpPr>
        <p:spPr>
          <a:xfrm>
            <a:off x="1825331" y="3918140"/>
            <a:ext cx="0" cy="19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4FB909-F69C-59CC-BC46-EF22ACE3E9BB}"/>
              </a:ext>
            </a:extLst>
          </p:cNvPr>
          <p:cNvSpPr/>
          <p:nvPr/>
        </p:nvSpPr>
        <p:spPr>
          <a:xfrm>
            <a:off x="653463" y="4109505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1x1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08CB8D-CA67-6533-8DC4-275B5A51F40A}"/>
              </a:ext>
            </a:extLst>
          </p:cNvPr>
          <p:cNvCxnSpPr>
            <a:cxnSpLocks/>
          </p:cNvCxnSpPr>
          <p:nvPr/>
        </p:nvCxnSpPr>
        <p:spPr>
          <a:xfrm>
            <a:off x="1825331" y="4629260"/>
            <a:ext cx="0" cy="3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3AF888A-4F46-E380-5FCB-3A1CEBFEB0A7}"/>
              </a:ext>
            </a:extLst>
          </p:cNvPr>
          <p:cNvSpPr/>
          <p:nvPr/>
        </p:nvSpPr>
        <p:spPr>
          <a:xfrm>
            <a:off x="1589987" y="4965411"/>
            <a:ext cx="470688" cy="4706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67574A-B36B-3967-D2EE-F6D798014393}"/>
              </a:ext>
            </a:extLst>
          </p:cNvPr>
          <p:cNvSpPr/>
          <p:nvPr/>
        </p:nvSpPr>
        <p:spPr>
          <a:xfrm>
            <a:off x="653463" y="1976145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3A572-B35B-979F-AAE6-9317EAD3BAF8}"/>
              </a:ext>
            </a:extLst>
          </p:cNvPr>
          <p:cNvCxnSpPr>
            <a:cxnSpLocks/>
          </p:cNvCxnSpPr>
          <p:nvPr/>
        </p:nvCxnSpPr>
        <p:spPr>
          <a:xfrm>
            <a:off x="1825331" y="2495900"/>
            <a:ext cx="0" cy="19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C118FC-39AD-DB76-DB29-66A03123CED4}"/>
              </a:ext>
            </a:extLst>
          </p:cNvPr>
          <p:cNvCxnSpPr>
            <a:stCxn id="42" idx="3"/>
            <a:endCxn id="39" idx="6"/>
          </p:cNvCxnSpPr>
          <p:nvPr/>
        </p:nvCxnSpPr>
        <p:spPr>
          <a:xfrm flipH="1">
            <a:off x="2060675" y="2236023"/>
            <a:ext cx="936525" cy="2964732"/>
          </a:xfrm>
          <a:prstGeom prst="bentConnector3">
            <a:avLst>
              <a:gd name="adj1" fmla="val -24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BE63FB-0593-ED4B-8E93-BDB2ED29790A}"/>
              </a:ext>
            </a:extLst>
          </p:cNvPr>
          <p:cNvCxnSpPr>
            <a:cxnSpLocks/>
          </p:cNvCxnSpPr>
          <p:nvPr/>
        </p:nvCxnSpPr>
        <p:spPr>
          <a:xfrm>
            <a:off x="1825331" y="5436099"/>
            <a:ext cx="0" cy="3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FEA5CB0-1698-4860-B878-DEA69E92C49D}"/>
              </a:ext>
            </a:extLst>
          </p:cNvPr>
          <p:cNvSpPr/>
          <p:nvPr/>
        </p:nvSpPr>
        <p:spPr>
          <a:xfrm>
            <a:off x="4019892" y="2772703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1x1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BD429-FA43-2EE5-1951-018A87F1BED9}"/>
              </a:ext>
            </a:extLst>
          </p:cNvPr>
          <p:cNvCxnSpPr>
            <a:cxnSpLocks/>
          </p:cNvCxnSpPr>
          <p:nvPr/>
        </p:nvCxnSpPr>
        <p:spPr>
          <a:xfrm>
            <a:off x="5191760" y="3292458"/>
            <a:ext cx="0" cy="19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775D283-9DAC-EE9A-28DA-549AC1639535}"/>
              </a:ext>
            </a:extLst>
          </p:cNvPr>
          <p:cNvSpPr/>
          <p:nvPr/>
        </p:nvSpPr>
        <p:spPr>
          <a:xfrm>
            <a:off x="4019892" y="3483823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3x3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F230B3-08FE-91BC-0059-7E234AD67EAE}"/>
              </a:ext>
            </a:extLst>
          </p:cNvPr>
          <p:cNvCxnSpPr>
            <a:cxnSpLocks/>
          </p:cNvCxnSpPr>
          <p:nvPr/>
        </p:nvCxnSpPr>
        <p:spPr>
          <a:xfrm>
            <a:off x="5191760" y="4003578"/>
            <a:ext cx="0" cy="19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08AE526-3141-223C-1892-EC5A1BCFD5FE}"/>
              </a:ext>
            </a:extLst>
          </p:cNvPr>
          <p:cNvSpPr/>
          <p:nvPr/>
        </p:nvSpPr>
        <p:spPr>
          <a:xfrm>
            <a:off x="4019892" y="4194943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1x1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8FAA94-8FAA-EB36-2E53-176DD8D2C12E}"/>
              </a:ext>
            </a:extLst>
          </p:cNvPr>
          <p:cNvCxnSpPr>
            <a:cxnSpLocks/>
          </p:cNvCxnSpPr>
          <p:nvPr/>
        </p:nvCxnSpPr>
        <p:spPr>
          <a:xfrm>
            <a:off x="5191760" y="4714698"/>
            <a:ext cx="0" cy="3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1222D73-E0F2-57B3-B9E2-5FC286AC935C}"/>
              </a:ext>
            </a:extLst>
          </p:cNvPr>
          <p:cNvSpPr/>
          <p:nvPr/>
        </p:nvSpPr>
        <p:spPr>
          <a:xfrm>
            <a:off x="4956416" y="5050849"/>
            <a:ext cx="470688" cy="4706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472F58-E8CD-9DAE-1763-0AD201BBE9A1}"/>
              </a:ext>
            </a:extLst>
          </p:cNvPr>
          <p:cNvSpPr/>
          <p:nvPr/>
        </p:nvSpPr>
        <p:spPr>
          <a:xfrm>
            <a:off x="4019892" y="2061583"/>
            <a:ext cx="2343737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5C1F60-C0CC-9259-BA62-B9B16F6C0E07}"/>
              </a:ext>
            </a:extLst>
          </p:cNvPr>
          <p:cNvCxnSpPr>
            <a:cxnSpLocks/>
          </p:cNvCxnSpPr>
          <p:nvPr/>
        </p:nvCxnSpPr>
        <p:spPr>
          <a:xfrm>
            <a:off x="5191760" y="2581338"/>
            <a:ext cx="0" cy="19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72BEFA-D361-01A9-F835-E1926CF726E5}"/>
              </a:ext>
            </a:extLst>
          </p:cNvPr>
          <p:cNvCxnSpPr>
            <a:cxnSpLocks/>
          </p:cNvCxnSpPr>
          <p:nvPr/>
        </p:nvCxnSpPr>
        <p:spPr>
          <a:xfrm>
            <a:off x="5191760" y="5521537"/>
            <a:ext cx="0" cy="3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7A614E3-ACBB-6B28-138C-41331A83E220}"/>
              </a:ext>
            </a:extLst>
          </p:cNvPr>
          <p:cNvSpPr/>
          <p:nvPr/>
        </p:nvSpPr>
        <p:spPr>
          <a:xfrm>
            <a:off x="6468186" y="3109522"/>
            <a:ext cx="2189189" cy="5197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1x1 Convolution</a:t>
            </a:r>
          </a:p>
          <a:p>
            <a:pPr algn="ctr"/>
            <a:r>
              <a:rPr lang="en-US" sz="1600" dirty="0"/>
              <a:t>Batch Normalization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3CFA5E0-03FD-BA76-2BB1-D80F6BF626A7}"/>
              </a:ext>
            </a:extLst>
          </p:cNvPr>
          <p:cNvCxnSpPr>
            <a:stCxn id="55" idx="3"/>
            <a:endCxn id="61" idx="0"/>
          </p:cNvCxnSpPr>
          <p:nvPr/>
        </p:nvCxnSpPr>
        <p:spPr>
          <a:xfrm>
            <a:off x="6363629" y="2321461"/>
            <a:ext cx="1199152" cy="788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C1378AB-D6A1-A049-2652-F00DD410775D}"/>
              </a:ext>
            </a:extLst>
          </p:cNvPr>
          <p:cNvCxnSpPr>
            <a:stCxn id="61" idx="2"/>
            <a:endCxn id="52" idx="3"/>
          </p:cNvCxnSpPr>
          <p:nvPr/>
        </p:nvCxnSpPr>
        <p:spPr>
          <a:xfrm rot="5400000">
            <a:off x="6550433" y="3442473"/>
            <a:ext cx="825544" cy="1199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3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58A-98E4-EB83-C709-15C40443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6399784" cy="1294228"/>
          </a:xfrm>
        </p:spPr>
        <p:txBody>
          <a:bodyPr/>
          <a:lstStyle/>
          <a:p>
            <a:r>
              <a:rPr lang="en-US" dirty="0"/>
              <a:t>Models: </a:t>
            </a:r>
            <a:r>
              <a:rPr lang="en-US" dirty="0" err="1"/>
              <a:t>RepVGG</a:t>
            </a:r>
            <a:endParaRPr lang="ru-RU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A0E1BE-CF28-A3EE-87F3-806913F3A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51" y="739746"/>
            <a:ext cx="5135874" cy="5030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30136-E387-978B-B3CC-8D2790C887DE}"/>
              </a:ext>
            </a:extLst>
          </p:cNvPr>
          <p:cNvSpPr txBox="1"/>
          <p:nvPr/>
        </p:nvSpPr>
        <p:spPr>
          <a:xfrm>
            <a:off x="158621" y="6449961"/>
            <a:ext cx="5388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[Ding et al. 2021,RepVGG: Making VGG-style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 Again]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738CC-ED72-4DAA-70AB-5E24A91D67AD}"/>
                  </a:ext>
                </a:extLst>
              </p:cNvPr>
              <p:cNvSpPr txBox="1"/>
              <p:nvPr/>
            </p:nvSpPr>
            <p:spPr>
              <a:xfrm>
                <a:off x="-88491" y="2220443"/>
                <a:ext cx="7256206" cy="1152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6738CC-ED72-4DAA-70AB-5E24A91D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91" y="2220443"/>
                <a:ext cx="7256206" cy="1152239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45787-49E3-7C1D-5637-D837E72FA89A}"/>
                  </a:ext>
                </a:extLst>
              </p:cNvPr>
              <p:cNvSpPr txBox="1"/>
              <p:nvPr/>
            </p:nvSpPr>
            <p:spPr>
              <a:xfrm>
                <a:off x="989539" y="3638580"/>
                <a:ext cx="4677962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,:,≔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,:,: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45787-49E3-7C1D-5637-D837E72F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39" y="3638580"/>
                <a:ext cx="4677962" cy="613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C25BF1-AFCF-F00C-B48E-6842FDBFBB63}"/>
                  </a:ext>
                </a:extLst>
              </p:cNvPr>
              <p:cNvSpPr txBox="1"/>
              <p:nvPr/>
            </p:nvSpPr>
            <p:spPr>
              <a:xfrm>
                <a:off x="460904" y="4436305"/>
                <a:ext cx="4925961" cy="61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,:,:,: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,:,:,: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C25BF1-AFCF-F00C-B48E-6842FDBF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04" y="4436305"/>
                <a:ext cx="4925961" cy="613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FE287C-B3F2-4A94-1497-27A36509014B}"/>
                  </a:ext>
                </a:extLst>
              </p:cNvPr>
              <p:cNvSpPr txBox="1"/>
              <p:nvPr/>
            </p:nvSpPr>
            <p:spPr>
              <a:xfrm>
                <a:off x="1088136" y="5294189"/>
                <a:ext cx="43644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,:,: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FE287C-B3F2-4A94-1497-27A36509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5294189"/>
                <a:ext cx="4364426" cy="381515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49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58A-98E4-EB83-C709-15C40443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6399784" cy="1294228"/>
          </a:xfrm>
        </p:spPr>
        <p:txBody>
          <a:bodyPr/>
          <a:lstStyle/>
          <a:p>
            <a:r>
              <a:rPr lang="en-US" dirty="0"/>
              <a:t>Models: </a:t>
            </a:r>
            <a:r>
              <a:rPr lang="en-US" dirty="0" err="1"/>
              <a:t>RepVGG</a:t>
            </a:r>
            <a:endParaRPr lang="ru-RU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A0E1BE-CF28-A3EE-87F3-806913F3A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51" y="739746"/>
            <a:ext cx="5135874" cy="5030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30136-E387-978B-B3CC-8D2790C887DE}"/>
              </a:ext>
            </a:extLst>
          </p:cNvPr>
          <p:cNvSpPr txBox="1"/>
          <p:nvPr/>
        </p:nvSpPr>
        <p:spPr>
          <a:xfrm>
            <a:off x="158620" y="6449961"/>
            <a:ext cx="593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eue Haas Grotesk Text Pro (Body)"/>
                <a:cs typeface="Times New Roman" panose="02020603050405020304" pitchFamily="18" charset="0"/>
              </a:rPr>
              <a:t>[Ding et al. 2021,RepVGG: Making VGG-style </a:t>
            </a:r>
            <a:r>
              <a:rPr lang="en-US" sz="1400" dirty="0" err="1">
                <a:latin typeface="Neue Haas Grotesk Text Pro (Body)"/>
                <a:cs typeface="Times New Roman" panose="02020603050405020304" pitchFamily="18" charset="0"/>
              </a:rPr>
              <a:t>ConvNets</a:t>
            </a:r>
            <a:r>
              <a:rPr lang="en-US" sz="1400" dirty="0">
                <a:latin typeface="Neue Haas Grotesk Text Pro (Body)"/>
                <a:cs typeface="Times New Roman" panose="02020603050405020304" pitchFamily="18" charset="0"/>
              </a:rPr>
              <a:t> Great Again]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46E2AE4-4A2E-C67C-2DCF-DEB1931359AB}"/>
              </a:ext>
            </a:extLst>
          </p:cNvPr>
          <p:cNvSpPr txBox="1">
            <a:spLocks/>
          </p:cNvSpPr>
          <p:nvPr/>
        </p:nvSpPr>
        <p:spPr>
          <a:xfrm>
            <a:off x="646559" y="1968580"/>
            <a:ext cx="5135873" cy="3801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Training-time total parameters: 786,691</a:t>
            </a:r>
          </a:p>
          <a:p>
            <a:r>
              <a:rPr lang="en-US" dirty="0"/>
              <a:t>Inference-time total parameters: 702,147</a:t>
            </a:r>
          </a:p>
          <a:p>
            <a:r>
              <a:rPr lang="en-US" dirty="0"/>
              <a:t>10% reduction in the number of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Pre-processing</a:t>
            </a:r>
            <a:endParaRPr lang="ru-RU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BEE48EB0-D142-58F0-E4C4-17DACC82E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2980585"/>
            <a:ext cx="6806349" cy="34031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A4CF49-BBD5-BC38-EBEB-0BB9C7F0C173}"/>
              </a:ext>
            </a:extLst>
          </p:cNvPr>
          <p:cNvSpPr txBox="1"/>
          <p:nvPr/>
        </p:nvSpPr>
        <p:spPr>
          <a:xfrm flipH="1">
            <a:off x="1088136" y="2061307"/>
            <a:ext cx="708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and validation results for 3 different preprocessing methods used by 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07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Pre-processing Augmentation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4CF49-BBD5-BC38-EBEB-0BB9C7F0C173}"/>
              </a:ext>
            </a:extLst>
          </p:cNvPr>
          <p:cNvSpPr txBox="1"/>
          <p:nvPr/>
        </p:nvSpPr>
        <p:spPr>
          <a:xfrm flipH="1">
            <a:off x="1088135" y="2551837"/>
            <a:ext cx="4706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applying padding, the dataset was augmented</a:t>
            </a:r>
          </a:p>
          <a:p>
            <a:endParaRPr lang="en-US" dirty="0"/>
          </a:p>
          <a:p>
            <a:r>
              <a:rPr lang="en-US" dirty="0"/>
              <a:t>The validation accuracy dropped:</a:t>
            </a:r>
          </a:p>
          <a:p>
            <a:r>
              <a:rPr lang="en-US" b="1" dirty="0"/>
              <a:t>CNN-2</a:t>
            </a:r>
            <a:r>
              <a:rPr lang="en-US" dirty="0"/>
              <a:t> from 93.98% to 84.84% </a:t>
            </a:r>
            <a:r>
              <a:rPr lang="en-US" b="1" dirty="0"/>
              <a:t>DenseNet-121</a:t>
            </a:r>
            <a:r>
              <a:rPr lang="en-US" dirty="0"/>
              <a:t> from 95.34% to 86.65%</a:t>
            </a:r>
            <a:endParaRPr lang="ru-RU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5CA7F46-A487-30BA-F8C5-FC131C84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89" y="2551837"/>
            <a:ext cx="4990476" cy="34285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8CDF6A-2625-32A8-BAB3-74ABDE7201D6}"/>
              </a:ext>
            </a:extLst>
          </p:cNvPr>
          <p:cNvSpPr txBox="1"/>
          <p:nvPr/>
        </p:nvSpPr>
        <p:spPr>
          <a:xfrm>
            <a:off x="6360160" y="5824606"/>
            <a:ext cx="51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Train and validation accuracy with and without augmentation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55611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4880990" cy="1496838"/>
          </a:xfrm>
        </p:spPr>
        <p:txBody>
          <a:bodyPr>
            <a:normAutofit/>
          </a:bodyPr>
          <a:lstStyle/>
          <a:p>
            <a:r>
              <a:rPr lang="en-US" dirty="0"/>
              <a:t>Results: </a:t>
            </a:r>
            <a:br>
              <a:rPr lang="en-US" dirty="0"/>
            </a:br>
            <a:r>
              <a:rPr lang="en-US" dirty="0"/>
              <a:t>Pre-processing</a:t>
            </a:r>
            <a:endParaRPr lang="ru-RU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A79BEE9-DC8E-9ECE-44DA-781211DF2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3776027"/>
            <a:ext cx="4771697" cy="2401701"/>
          </a:xfrm>
          <a:prstGeom prst="rect">
            <a:avLst/>
          </a:prstGeom>
        </p:spPr>
      </p:pic>
      <p:pic>
        <p:nvPicPr>
          <p:cNvPr id="9" name="Picture 8" descr="A picture containing text, monitor, screenshot, display&#10;&#10;Description automatically generated">
            <a:extLst>
              <a:ext uri="{FF2B5EF4-FFF2-40B4-BE49-F238E27FC236}">
                <a16:creationId xmlns:a16="http://schemas.microsoft.com/office/drawing/2014/main" id="{0810FE91-8974-EB0A-8FE9-4039E292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776027"/>
            <a:ext cx="4771696" cy="240170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A0949F3-338E-0B19-CEAB-73C73EB3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5" y="752048"/>
            <a:ext cx="4771694" cy="2401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3D543-E527-4541-AF74-935CEA5149E8}"/>
              </a:ext>
            </a:extLst>
          </p:cNvPr>
          <p:cNvSpPr txBox="1"/>
          <p:nvPr/>
        </p:nvSpPr>
        <p:spPr>
          <a:xfrm flipH="1">
            <a:off x="1088136" y="2405309"/>
            <a:ext cx="4532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heatmap of the last output layer of the model on different datasets</a:t>
            </a:r>
          </a:p>
          <a:p>
            <a:r>
              <a:rPr lang="en-US" dirty="0"/>
              <a:t>For padded dataset the models looks at the black spaces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BEDC7-0D3F-8055-5C4B-2BB416C629F4}"/>
              </a:ext>
            </a:extLst>
          </p:cNvPr>
          <p:cNvSpPr txBox="1"/>
          <p:nvPr/>
        </p:nvSpPr>
        <p:spPr>
          <a:xfrm>
            <a:off x="6951002" y="6117165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trained on padded dataset. </a:t>
            </a:r>
          </a:p>
          <a:p>
            <a:r>
              <a:rPr lang="en-US" sz="1400" dirty="0"/>
              <a:t>Predicted “pneumonia”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B185-01A3-5224-A33E-CFA6E8B36C07}"/>
              </a:ext>
            </a:extLst>
          </p:cNvPr>
          <p:cNvSpPr txBox="1"/>
          <p:nvPr/>
        </p:nvSpPr>
        <p:spPr>
          <a:xfrm>
            <a:off x="6951002" y="3105618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trained on center cropped dataset. </a:t>
            </a:r>
          </a:p>
          <a:p>
            <a:r>
              <a:rPr lang="en-US" sz="1400" dirty="0"/>
              <a:t>Predicted “pneumonia”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3BF79-54EA-97BE-D4C6-93AEBE178783}"/>
              </a:ext>
            </a:extLst>
          </p:cNvPr>
          <p:cNvSpPr txBox="1"/>
          <p:nvPr/>
        </p:nvSpPr>
        <p:spPr>
          <a:xfrm>
            <a:off x="1088136" y="6117165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trained on resized dataset. </a:t>
            </a:r>
          </a:p>
          <a:p>
            <a:r>
              <a:rPr lang="en-US" sz="1400" dirty="0"/>
              <a:t>Predicted “pneumonia”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3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4880990" cy="1496838"/>
          </a:xfrm>
        </p:spPr>
        <p:txBody>
          <a:bodyPr>
            <a:normAutofit/>
          </a:bodyPr>
          <a:lstStyle/>
          <a:p>
            <a:r>
              <a:rPr lang="en-US" dirty="0"/>
              <a:t>Results: </a:t>
            </a:r>
            <a:br>
              <a:rPr lang="en-US" dirty="0"/>
            </a:br>
            <a:r>
              <a:rPr lang="en-US" dirty="0"/>
              <a:t>Pre-processing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3D543-E527-4541-AF74-935CEA5149E8}"/>
              </a:ext>
            </a:extLst>
          </p:cNvPr>
          <p:cNvSpPr txBox="1"/>
          <p:nvPr/>
        </p:nvSpPr>
        <p:spPr>
          <a:xfrm flipH="1">
            <a:off x="1088136" y="2405309"/>
            <a:ext cx="4532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heatmap of the last output layer of the model on different datasets</a:t>
            </a:r>
          </a:p>
          <a:p>
            <a:endParaRPr lang="en-US" dirty="0"/>
          </a:p>
          <a:p>
            <a:r>
              <a:rPr lang="en-US" dirty="0"/>
              <a:t>Image label: pneumonia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8C9D9C8-1B3D-2926-9044-7C8E337A1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15" y="3784575"/>
            <a:ext cx="4778867" cy="240531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2A7C230-4AE2-CCAF-A7A7-0235F7ED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3807156"/>
            <a:ext cx="4778866" cy="240531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C3A22F3D-FB3F-3355-C626-2F75A3060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15" y="600164"/>
            <a:ext cx="4778865" cy="24053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299FF-4A73-56FF-8170-18E9CEE02CDE}"/>
              </a:ext>
            </a:extLst>
          </p:cNvPr>
          <p:cNvSpPr txBox="1"/>
          <p:nvPr/>
        </p:nvSpPr>
        <p:spPr>
          <a:xfrm>
            <a:off x="6951002" y="6117165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trained on padded dataset. </a:t>
            </a:r>
          </a:p>
          <a:p>
            <a:r>
              <a:rPr lang="en-US" sz="1400" dirty="0"/>
              <a:t>Predicted “normal”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4FFF4-25C2-975B-BF82-21DE5E7FB0A0}"/>
              </a:ext>
            </a:extLst>
          </p:cNvPr>
          <p:cNvSpPr txBox="1"/>
          <p:nvPr/>
        </p:nvSpPr>
        <p:spPr>
          <a:xfrm>
            <a:off x="6951002" y="3005473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trained on center cropped dataset. </a:t>
            </a:r>
          </a:p>
          <a:p>
            <a:r>
              <a:rPr lang="en-US" sz="1400" dirty="0"/>
              <a:t>Predicted “normal”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6CACC-5259-0928-025D-385475494855}"/>
              </a:ext>
            </a:extLst>
          </p:cNvPr>
          <p:cNvSpPr txBox="1"/>
          <p:nvPr/>
        </p:nvSpPr>
        <p:spPr>
          <a:xfrm>
            <a:off x="1088136" y="6117165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trained on resized dataset. </a:t>
            </a:r>
          </a:p>
          <a:p>
            <a:r>
              <a:rPr lang="en-US" sz="1400" dirty="0"/>
              <a:t>Predicted “pneumonia”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89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989064" cy="1496838"/>
          </a:xfrm>
        </p:spPr>
        <p:txBody>
          <a:bodyPr>
            <a:normAutofit/>
          </a:bodyPr>
          <a:lstStyle/>
          <a:p>
            <a:r>
              <a:rPr lang="en-US" dirty="0"/>
              <a:t>Results: Pre-processing</a:t>
            </a:r>
            <a:endParaRPr lang="ru-RU" dirty="0"/>
          </a:p>
        </p:txBody>
      </p:sp>
      <p:pic>
        <p:nvPicPr>
          <p:cNvPr id="5" name="Picture 4" descr="Chart, treemap chart">
            <a:extLst>
              <a:ext uri="{FF2B5EF4-FFF2-40B4-BE49-F238E27FC236}">
                <a16:creationId xmlns:a16="http://schemas.microsoft.com/office/drawing/2014/main" id="{7F6E0BC2-3D5F-9EAA-E333-CE3F52EE9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b="5326"/>
          <a:stretch/>
        </p:blipFill>
        <p:spPr>
          <a:xfrm>
            <a:off x="4846320" y="1838664"/>
            <a:ext cx="6106160" cy="4610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93816-0919-DB79-D8DB-A5CC3D39C984}"/>
              </a:ext>
            </a:extLst>
          </p:cNvPr>
          <p:cNvSpPr txBox="1"/>
          <p:nvPr/>
        </p:nvSpPr>
        <p:spPr>
          <a:xfrm rot="16200000">
            <a:off x="3193832" y="3931794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trained on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41AA4-A7CF-E2A6-F90B-D2F84B96D242}"/>
              </a:ext>
            </a:extLst>
          </p:cNvPr>
          <p:cNvSpPr txBox="1"/>
          <p:nvPr/>
        </p:nvSpPr>
        <p:spPr>
          <a:xfrm>
            <a:off x="6578600" y="6449059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Dataset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47C82-E768-0C5E-9B74-9F0C33EE6081}"/>
              </a:ext>
            </a:extLst>
          </p:cNvPr>
          <p:cNvSpPr txBox="1"/>
          <p:nvPr/>
        </p:nvSpPr>
        <p:spPr>
          <a:xfrm>
            <a:off x="1088136" y="2263916"/>
            <a:ext cx="324002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Accuracy on the test set pre-processed in 3 different ways </a:t>
            </a:r>
          </a:p>
          <a:p>
            <a:pPr>
              <a:spcAft>
                <a:spcPts val="600"/>
              </a:spcAft>
            </a:pPr>
            <a:r>
              <a:rPr lang="en-US" dirty="0"/>
              <a:t>Models trained on the same pre-processing techniques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60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989064" cy="1496838"/>
          </a:xfrm>
        </p:spPr>
        <p:txBody>
          <a:bodyPr>
            <a:normAutofit/>
          </a:bodyPr>
          <a:lstStyle/>
          <a:p>
            <a:r>
              <a:rPr lang="en-US" dirty="0"/>
              <a:t>Results: Pre-processing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47C82-E768-0C5E-9B74-9F0C33EE6081}"/>
              </a:ext>
            </a:extLst>
          </p:cNvPr>
          <p:cNvSpPr txBox="1"/>
          <p:nvPr/>
        </p:nvSpPr>
        <p:spPr>
          <a:xfrm>
            <a:off x="1088136" y="1967407"/>
            <a:ext cx="95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the model trained on the padded dataset on the resized test set.</a:t>
            </a:r>
            <a:endParaRPr lang="ru-RU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05BE0D2-3AE9-F5B1-51AC-EBF025E62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3020777"/>
            <a:ext cx="4413274" cy="3482765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CA38FABF-84BD-2882-0F39-841F2268A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0777"/>
            <a:ext cx="4413274" cy="3482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657CB-D2B1-2F2B-39AC-F5BB3FC923D5}"/>
              </a:ext>
            </a:extLst>
          </p:cNvPr>
          <p:cNvSpPr txBox="1"/>
          <p:nvPr/>
        </p:nvSpPr>
        <p:spPr>
          <a:xfrm>
            <a:off x="1088136" y="2336739"/>
            <a:ext cx="38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augmentation</a:t>
            </a:r>
          </a:p>
          <a:p>
            <a:r>
              <a:rPr lang="en-US" dirty="0"/>
              <a:t>Accuracy: 66.01%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DD22D-0BFC-21E3-8F48-67260CEA5D8F}"/>
              </a:ext>
            </a:extLst>
          </p:cNvPr>
          <p:cNvSpPr txBox="1"/>
          <p:nvPr/>
        </p:nvSpPr>
        <p:spPr>
          <a:xfrm>
            <a:off x="6835739" y="2336738"/>
            <a:ext cx="38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augmentation</a:t>
            </a:r>
          </a:p>
          <a:p>
            <a:r>
              <a:rPr lang="en-US" dirty="0"/>
              <a:t>Accuracy: 75.74%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44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8662396" cy="726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47C82-E768-0C5E-9B74-9F0C33EE6081}"/>
              </a:ext>
            </a:extLst>
          </p:cNvPr>
          <p:cNvSpPr txBox="1"/>
          <p:nvPr/>
        </p:nvSpPr>
        <p:spPr>
          <a:xfrm>
            <a:off x="1091204" y="2574888"/>
            <a:ext cx="4447613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Shallow networks start overfitting less than 10 epochs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Deeper networks learn poorly during the first 10 epochs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All models surpass the accuracy of 93% on validation set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 err="1"/>
              <a:t>DenseNet</a:t>
            </a:r>
            <a:r>
              <a:rPr lang="en-US" dirty="0"/>
              <a:t> is less prone to overfitting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4EC7B40-E663-8070-A88D-5F410959B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4888"/>
            <a:ext cx="5492377" cy="35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2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7D9-2B63-734B-37CD-B05E2051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presentation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38D2-2D0F-4D7C-A7DC-4AEB4DD8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0624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8530316" cy="970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47C82-E768-0C5E-9B74-9F0C33EE6081}"/>
              </a:ext>
            </a:extLst>
          </p:cNvPr>
          <p:cNvSpPr txBox="1"/>
          <p:nvPr/>
        </p:nvSpPr>
        <p:spPr>
          <a:xfrm>
            <a:off x="1091204" y="2489200"/>
            <a:ext cx="4147804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Attention did not improve the performance 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Validation accuracy dropped from 95.49% to 93.17% 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 err="1"/>
              <a:t>DenseNet</a:t>
            </a:r>
            <a:r>
              <a:rPr lang="en-US" dirty="0"/>
              <a:t> with attention takes more epochs to train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B222FC5-27ED-1736-A5B8-420B2348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2" y="2489200"/>
            <a:ext cx="5811084" cy="37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8855436" cy="9096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47C82-E768-0C5E-9B74-9F0C33EE6081}"/>
              </a:ext>
            </a:extLst>
          </p:cNvPr>
          <p:cNvSpPr txBox="1"/>
          <p:nvPr/>
        </p:nvSpPr>
        <p:spPr>
          <a:xfrm>
            <a:off x="984258" y="2311400"/>
            <a:ext cx="4758816" cy="29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DneseNet-121 on resized images got highest validation accuracy (95.49%)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With test set accuracy  94.2%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/>
              <a:t>The model had the highest F1-score with covid images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6ECF9D6-9D79-FF9B-C172-4EDF4112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9" y="2311400"/>
            <a:ext cx="5492377" cy="39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2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7A9B-476A-0774-B3EB-846AB7F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58" y="1084946"/>
            <a:ext cx="8670232" cy="693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Computational 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47C82-E768-0C5E-9B74-9F0C33EE6081}"/>
              </a:ext>
            </a:extLst>
          </p:cNvPr>
          <p:cNvSpPr txBox="1"/>
          <p:nvPr/>
        </p:nvSpPr>
        <p:spPr>
          <a:xfrm>
            <a:off x="1189758" y="2303561"/>
            <a:ext cx="9000722" cy="134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 err="1"/>
              <a:t>ResNet</a:t>
            </a:r>
            <a:r>
              <a:rPr lang="en-US" dirty="0"/>
              <a:t> is the most efficient architecture 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 err="1"/>
              <a:t>DenseNet</a:t>
            </a:r>
            <a:r>
              <a:rPr lang="en-US" dirty="0"/>
              <a:t> architecture achieves the best performance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dirty="0" err="1"/>
              <a:t>RepVGG</a:t>
            </a:r>
            <a:r>
              <a:rPr lang="en-US" dirty="0"/>
              <a:t> and </a:t>
            </a:r>
            <a:r>
              <a:rPr lang="en-US" dirty="0" err="1"/>
              <a:t>DenseNet</a:t>
            </a:r>
            <a:r>
              <a:rPr lang="en-US" dirty="0"/>
              <a:t>-with-attention failed to outperform similar models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02FC45D-F0F2-99E9-B730-D120B109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58" y="4033366"/>
            <a:ext cx="9850691" cy="20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8460-6C83-0124-C08E-7BDB4478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0637-64C0-87FD-B6C8-9CD59F41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performing model: </a:t>
            </a:r>
            <a:r>
              <a:rPr lang="en-US" dirty="0" err="1"/>
              <a:t>DenseNet</a:t>
            </a:r>
            <a:r>
              <a:rPr lang="en-US" dirty="0"/>
              <a:t> (94.2% accuracy on test)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efficient model: </a:t>
            </a:r>
            <a:r>
              <a:rPr lang="en-US" dirty="0" err="1"/>
              <a:t>ResNet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attention didn’t work because the output of the final dense block gets almost discarded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models didn’t learn useful representations because of the biasness of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more stable results data augmentation and mix the preprocessing techniques could be used.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6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11AC-A53A-74DF-26B7-BD11078E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665392" cy="61003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3EFE5B-8DEF-B2A7-7EF4-F66DCF6B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8136" y="2440568"/>
            <a:ext cx="6646942" cy="3801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Definition: </a:t>
            </a:r>
          </a:p>
          <a:p>
            <a:r>
              <a:rPr lang="en-GB" dirty="0"/>
              <a:t>Classifying chest X-ray images of patients with COVID-19, non-COVID pneumonia, and normal medical conditions</a:t>
            </a:r>
            <a:endParaRPr lang="en-US" dirty="0"/>
          </a:p>
          <a:p>
            <a:r>
              <a:rPr lang="en-US" dirty="0"/>
              <a:t>To compare existing Machine Learning and Deep Learning solutions for this dataset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753FC3-40FF-65A6-5ACB-78B2CE7C4A0D}"/>
              </a:ext>
            </a:extLst>
          </p:cNvPr>
          <p:cNvSpPr/>
          <p:nvPr/>
        </p:nvSpPr>
        <p:spPr>
          <a:xfrm>
            <a:off x="8551014" y="2073235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3 Layers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364887-D0F1-0A81-57F4-5572617ED9E9}"/>
              </a:ext>
            </a:extLst>
          </p:cNvPr>
          <p:cNvSpPr/>
          <p:nvPr/>
        </p:nvSpPr>
        <p:spPr>
          <a:xfrm>
            <a:off x="8551014" y="2642995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5 Layers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420FEF-2723-C5CD-10B9-548550500A23}"/>
              </a:ext>
            </a:extLst>
          </p:cNvPr>
          <p:cNvSpPr/>
          <p:nvPr/>
        </p:nvSpPr>
        <p:spPr>
          <a:xfrm>
            <a:off x="8551014" y="3212755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DneseNet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1D6138-0B93-8088-10C1-34B782896AE8}"/>
              </a:ext>
            </a:extLst>
          </p:cNvPr>
          <p:cNvSpPr/>
          <p:nvPr/>
        </p:nvSpPr>
        <p:spPr>
          <a:xfrm>
            <a:off x="8551014" y="4352275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B14F91-B9BB-D7EE-229F-F03EE8913BAF}"/>
              </a:ext>
            </a:extLst>
          </p:cNvPr>
          <p:cNvSpPr/>
          <p:nvPr/>
        </p:nvSpPr>
        <p:spPr>
          <a:xfrm>
            <a:off x="8551014" y="4922035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RepVGG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82D0B1-F2C2-E1F4-019E-E8F63C47DD20}"/>
              </a:ext>
            </a:extLst>
          </p:cNvPr>
          <p:cNvSpPr/>
          <p:nvPr/>
        </p:nvSpPr>
        <p:spPr>
          <a:xfrm>
            <a:off x="8551014" y="3782515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DenseNet</a:t>
            </a:r>
            <a:r>
              <a:rPr lang="en-US" sz="1600" dirty="0"/>
              <a:t> with Attention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3D0632-87EC-9A26-4F89-A69F11250493}"/>
              </a:ext>
            </a:extLst>
          </p:cNvPr>
          <p:cNvSpPr/>
          <p:nvPr/>
        </p:nvSpPr>
        <p:spPr>
          <a:xfrm>
            <a:off x="8551014" y="1499758"/>
            <a:ext cx="2552850" cy="3823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204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11AC-A53A-74DF-26B7-BD11078E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665392" cy="1294228"/>
          </a:xfrm>
        </p:spPr>
        <p:txBody>
          <a:bodyPr/>
          <a:lstStyle/>
          <a:p>
            <a:r>
              <a:rPr lang="en-US" dirty="0"/>
              <a:t>Pre-processing: Dataset</a:t>
            </a:r>
            <a:endParaRPr lang="ru-RU" dirty="0"/>
          </a:p>
        </p:txBody>
      </p:sp>
      <p:pic>
        <p:nvPicPr>
          <p:cNvPr id="1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1924AAE-9D7D-EA61-8709-DFA87D9F2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2806"/>
            <a:ext cx="4840288" cy="231437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3EFE5B-8DEF-B2A7-7EF4-F66DCF6B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8136" y="2440568"/>
            <a:ext cx="4806002" cy="38012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4575 images</a:t>
            </a:r>
          </a:p>
          <a:p>
            <a:pPr marL="0" indent="0">
              <a:buNone/>
            </a:pPr>
            <a:r>
              <a:rPr lang="en-US" dirty="0"/>
              <a:t>Balanced dataset:</a:t>
            </a:r>
          </a:p>
          <a:p>
            <a:r>
              <a:rPr lang="en-US" dirty="0"/>
              <a:t>1525 covid</a:t>
            </a:r>
          </a:p>
          <a:p>
            <a:r>
              <a:rPr lang="en-US" dirty="0"/>
              <a:t>1525 normal</a:t>
            </a:r>
          </a:p>
          <a:p>
            <a:r>
              <a:rPr lang="en-US" dirty="0"/>
              <a:t>1525 pneumonia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3460C-0A8F-0A50-8CA9-4FABABB35464}"/>
              </a:ext>
            </a:extLst>
          </p:cNvPr>
          <p:cNvSpPr txBox="1"/>
          <p:nvPr/>
        </p:nvSpPr>
        <p:spPr>
          <a:xfrm flipH="1">
            <a:off x="6096000" y="6057185"/>
            <a:ext cx="467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2. Aspect ratio distribution by label</a:t>
            </a:r>
            <a:endParaRPr lang="ru-RU" sz="1400" dirty="0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C0A5B77-0D07-0AEA-C22A-948EA268D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49" y="1338518"/>
            <a:ext cx="5442803" cy="19060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073AD7-A59C-209D-0D36-7CCBF06B4C15}"/>
              </a:ext>
            </a:extLst>
          </p:cNvPr>
          <p:cNvSpPr txBox="1"/>
          <p:nvPr/>
        </p:nvSpPr>
        <p:spPr>
          <a:xfrm flipH="1">
            <a:off x="6096000" y="3244600"/>
            <a:ext cx="467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1. Sample images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761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EE87-FDEB-3AE6-FAA0-612D28C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Pre-processing: Techniques</a:t>
            </a:r>
            <a:endParaRPr lang="ru-RU" dirty="0"/>
          </a:p>
        </p:txBody>
      </p:sp>
      <p:pic>
        <p:nvPicPr>
          <p:cNvPr id="6" name="Content Placeholder 5" descr="Graphical user interface, application">
            <a:extLst>
              <a:ext uri="{FF2B5EF4-FFF2-40B4-BE49-F238E27FC236}">
                <a16:creationId xmlns:a16="http://schemas.microsoft.com/office/drawing/2014/main" id="{66EF8E99-E208-1F47-49FD-DE63C973E9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64" y="1951008"/>
            <a:ext cx="4806000" cy="45567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0F0F4-893F-654B-05CF-E94E2419C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8136" y="2440568"/>
            <a:ext cx="4806002" cy="38012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 techniques: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Resizing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Padding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Center cropping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Resized to 224x224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Grayscale color mode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addition, data augmentation applied on padded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8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1205-7644-1769-17E2-77BEB90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ru-R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FB740D-9E18-6222-70C6-92F0BB4B6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8135" y="2140521"/>
            <a:ext cx="2576957" cy="1807586"/>
          </a:xfr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143AD7D-2BC9-0855-9A3D-60636E37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8136"/>
            <a:ext cx="2576957" cy="51539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908988-4641-3921-F79B-85EBA3EB02DE}"/>
              </a:ext>
            </a:extLst>
          </p:cNvPr>
          <p:cNvSpPr txBox="1"/>
          <p:nvPr/>
        </p:nvSpPr>
        <p:spPr>
          <a:xfrm>
            <a:off x="1088135" y="4142081"/>
            <a:ext cx="50078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CNN-2</a:t>
            </a:r>
          </a:p>
          <a:p>
            <a:pPr>
              <a:spcAft>
                <a:spcPts val="600"/>
              </a:spcAft>
            </a:pPr>
            <a:r>
              <a:rPr lang="en-US" dirty="0"/>
              <a:t>Total parameters: 9,198,915</a:t>
            </a:r>
          </a:p>
          <a:p>
            <a:pPr>
              <a:spcAft>
                <a:spcPts val="600"/>
              </a:spcAft>
            </a:pPr>
            <a:r>
              <a:rPr lang="en-US" dirty="0"/>
              <a:t>Optimizer: Adam, learning rate 1e-4 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7B0C3-5228-DA8B-6D0F-277557AFF153}"/>
              </a:ext>
            </a:extLst>
          </p:cNvPr>
          <p:cNvSpPr txBox="1"/>
          <p:nvPr/>
        </p:nvSpPr>
        <p:spPr>
          <a:xfrm>
            <a:off x="8905057" y="1088136"/>
            <a:ext cx="2198808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CNN-5</a:t>
            </a:r>
          </a:p>
          <a:p>
            <a:pPr>
              <a:spcAft>
                <a:spcPts val="600"/>
              </a:spcAft>
            </a:pPr>
            <a:r>
              <a:rPr lang="en-US" dirty="0"/>
              <a:t>Total parameters: </a:t>
            </a:r>
            <a:r>
              <a:rPr lang="ru-RU" dirty="0"/>
              <a:t>1,054,723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Dropout for regularization</a:t>
            </a:r>
          </a:p>
          <a:p>
            <a:pPr>
              <a:spcAft>
                <a:spcPts val="600"/>
              </a:spcAft>
            </a:pPr>
            <a:r>
              <a:rPr lang="en-US" dirty="0"/>
              <a:t>Optimizer: Adam, learning rate 1e-3</a:t>
            </a:r>
          </a:p>
        </p:txBody>
      </p:sp>
    </p:spTree>
    <p:extLst>
      <p:ext uri="{BB962C8B-B14F-4D97-AF65-F5344CB8AC3E}">
        <p14:creationId xmlns:p14="http://schemas.microsoft.com/office/powerpoint/2010/main" val="38528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1205-7644-1769-17E2-77BEB90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Logistic Regression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48D3-8A09-C37E-61C7-3B86FAB2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Flattened 224x224 images into 50 176</a:t>
            </a:r>
          </a:p>
          <a:p>
            <a:r>
              <a:rPr lang="en-US" dirty="0"/>
              <a:t>Lasso regularization, C=1</a:t>
            </a:r>
          </a:p>
          <a:p>
            <a:r>
              <a:rPr lang="en-US" dirty="0"/>
              <a:t>One Vs Rest approach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8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22B1156-DD3E-C51C-302D-7B7CEF79E7B7}"/>
              </a:ext>
            </a:extLst>
          </p:cNvPr>
          <p:cNvSpPr/>
          <p:nvPr/>
        </p:nvSpPr>
        <p:spPr>
          <a:xfrm>
            <a:off x="5425911" y="2626954"/>
            <a:ext cx="2785613" cy="2212174"/>
          </a:xfrm>
          <a:prstGeom prst="roundRect">
            <a:avLst>
              <a:gd name="adj" fmla="val 111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6458A-98E4-EB83-C709-15C40443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6399784" cy="1294228"/>
          </a:xfrm>
        </p:spPr>
        <p:txBody>
          <a:bodyPr/>
          <a:lstStyle/>
          <a:p>
            <a:r>
              <a:rPr lang="en-US" dirty="0"/>
              <a:t>Models: </a:t>
            </a:r>
            <a:r>
              <a:rPr lang="en-US" dirty="0" err="1"/>
              <a:t>DenseNet</a:t>
            </a:r>
            <a:endParaRPr lang="ru-RU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D011CD5-8795-497B-9904-B50D6AE50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038" y="3022323"/>
            <a:ext cx="2391357" cy="142143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DB35DD-4F17-5F8D-FCBC-5C0EDBBF71FE}"/>
              </a:ext>
            </a:extLst>
          </p:cNvPr>
          <p:cNvSpPr/>
          <p:nvPr/>
        </p:nvSpPr>
        <p:spPr>
          <a:xfrm>
            <a:off x="1191802" y="2609636"/>
            <a:ext cx="3904180" cy="2229492"/>
          </a:xfrm>
          <a:prstGeom prst="roundRect">
            <a:avLst>
              <a:gd name="adj" fmla="val 699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4F70B52-CAA7-22EF-1F79-0F5CCA2D4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1764" y="2830309"/>
            <a:ext cx="3428168" cy="182278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2981A61-CB27-C517-AD26-BC506E665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1453" y="1013021"/>
            <a:ext cx="2552850" cy="54227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505561-CC5E-13EF-5453-4EF8D10CAC61}"/>
              </a:ext>
            </a:extLst>
          </p:cNvPr>
          <p:cNvSpPr txBox="1"/>
          <p:nvPr/>
        </p:nvSpPr>
        <p:spPr>
          <a:xfrm flipH="1">
            <a:off x="1191801" y="5059801"/>
            <a:ext cx="390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Dense Block</a:t>
            </a:r>
            <a:endParaRPr lang="ru-RU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01AAE-2CDB-E6AA-098C-4B94A737E8BE}"/>
              </a:ext>
            </a:extLst>
          </p:cNvPr>
          <p:cNvSpPr txBox="1"/>
          <p:nvPr/>
        </p:nvSpPr>
        <p:spPr>
          <a:xfrm flipH="1">
            <a:off x="5324308" y="5059801"/>
            <a:ext cx="288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Transition Layer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11037-2432-81D9-ED8B-74D72E28F4D8}"/>
              </a:ext>
            </a:extLst>
          </p:cNvPr>
          <p:cNvSpPr txBox="1"/>
          <p:nvPr/>
        </p:nvSpPr>
        <p:spPr>
          <a:xfrm>
            <a:off x="1191801" y="5592539"/>
            <a:ext cx="6667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DenseNet-121</a:t>
            </a:r>
            <a:r>
              <a:rPr lang="en-US" sz="1600" dirty="0"/>
              <a:t>: 6, 12, 24, 16 repetitions for each dense block</a:t>
            </a:r>
          </a:p>
          <a:p>
            <a:r>
              <a:rPr lang="en-US" sz="1600" dirty="0"/>
              <a:t>	          7,044,547 parameters</a:t>
            </a:r>
          </a:p>
          <a:p>
            <a:r>
              <a:rPr lang="en-US" sz="1600" b="1" dirty="0"/>
              <a:t>DenseNet-201</a:t>
            </a:r>
            <a:r>
              <a:rPr lang="en-US" sz="1600" dirty="0"/>
              <a:t>: 6, 12, 48, 32 repetitions for each dense block</a:t>
            </a:r>
          </a:p>
          <a:p>
            <a:r>
              <a:rPr lang="en-US" sz="1600" dirty="0"/>
              <a:t>	          18,338,499 parameters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7961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58A-98E4-EB83-C709-15C40443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3596880" cy="1294228"/>
          </a:xfrm>
        </p:spPr>
        <p:txBody>
          <a:bodyPr>
            <a:normAutofit fontScale="90000"/>
          </a:bodyPr>
          <a:lstStyle/>
          <a:p>
            <a:r>
              <a:rPr lang="en-US"/>
              <a:t>Models: DenseNet </a:t>
            </a:r>
            <a:br>
              <a:rPr lang="en-US"/>
            </a:br>
            <a:r>
              <a:rPr lang="en-US"/>
              <a:t>with Attention</a:t>
            </a:r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DC9F5F-8A6F-5E9C-D234-B0D34FA62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2325" y="1090245"/>
            <a:ext cx="5561539" cy="52417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D42C27-22AD-1836-0D04-AE4EBA4B7991}"/>
              </a:ext>
            </a:extLst>
          </p:cNvPr>
          <p:cNvSpPr txBox="1"/>
          <p:nvPr/>
        </p:nvSpPr>
        <p:spPr>
          <a:xfrm>
            <a:off x="1088136" y="3511452"/>
            <a:ext cx="3920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block computes the compatibility between the global output of network and the intermediate output of the transition layer. </a:t>
            </a:r>
          </a:p>
          <a:p>
            <a:endParaRPr lang="en-US" dirty="0"/>
          </a:p>
          <a:p>
            <a:r>
              <a:rPr lang="en-US" dirty="0"/>
              <a:t>Total parameters: 11,701,571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8195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Neue Haas Grotesk Text Pro</vt:lpstr>
      <vt:lpstr>Neue Haas Grotesk Text Pro (Body)</vt:lpstr>
      <vt:lpstr>Times New Roman</vt:lpstr>
      <vt:lpstr>BjornVTI</vt:lpstr>
      <vt:lpstr>Lung disease prediction from x-ray images</vt:lpstr>
      <vt:lpstr>Plan of the presentation</vt:lpstr>
      <vt:lpstr>Introduction</vt:lpstr>
      <vt:lpstr>Pre-processing: Dataset</vt:lpstr>
      <vt:lpstr>Pre-processing: Techniques</vt:lpstr>
      <vt:lpstr>Models</vt:lpstr>
      <vt:lpstr>Models: Logistic Regression</vt:lpstr>
      <vt:lpstr>Models: DenseNet</vt:lpstr>
      <vt:lpstr>Models: DenseNet  with Attention</vt:lpstr>
      <vt:lpstr>Models: ResNet</vt:lpstr>
      <vt:lpstr>Models: RepVGG</vt:lpstr>
      <vt:lpstr>Models: RepVGG</vt:lpstr>
      <vt:lpstr>Results: Pre-processing</vt:lpstr>
      <vt:lpstr>Results: Pre-processing Augmentation</vt:lpstr>
      <vt:lpstr>Results:  Pre-processing</vt:lpstr>
      <vt:lpstr>Results:  Pre-processing</vt:lpstr>
      <vt:lpstr>Results: Pre-processing</vt:lpstr>
      <vt:lpstr>Results: Pre-processing</vt:lpstr>
      <vt:lpstr>Results: Classification</vt:lpstr>
      <vt:lpstr>Results: Classification</vt:lpstr>
      <vt:lpstr>Results: Classification</vt:lpstr>
      <vt:lpstr>Results: Computational Efficiency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for model interpretability</dc:title>
  <dc:creator>Бадалян Анна Вагаршаковна</dc:creator>
  <cp:lastModifiedBy>Farajinegarestan Mehran</cp:lastModifiedBy>
  <cp:revision>15</cp:revision>
  <dcterms:created xsi:type="dcterms:W3CDTF">2022-12-09T16:45:37Z</dcterms:created>
  <dcterms:modified xsi:type="dcterms:W3CDTF">2023-02-15T12:31:06Z</dcterms:modified>
</cp:coreProperties>
</file>