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82" r:id="rId13"/>
    <p:sldId id="287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3" autoAdjust="0"/>
    <p:restoredTop sz="95036" autoAdjust="0"/>
  </p:normalViewPr>
  <p:slideViewPr>
    <p:cSldViewPr>
      <p:cViewPr>
        <p:scale>
          <a:sx n="125" d="100"/>
          <a:sy n="125" d="100"/>
        </p:scale>
        <p:origin x="-48" y="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(10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ED19C-04A0-49D8-9DD2-E479060F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DF16EC-0F63-4455-9787-0F08FEAA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In computer science, </a:t>
            </a:r>
            <a:r>
              <a:rPr lang="en-US" sz="2800" b="1" dirty="0"/>
              <a:t>brute-force search</a:t>
            </a:r>
            <a:r>
              <a:rPr lang="en-US" sz="2800" dirty="0"/>
              <a:t> or </a:t>
            </a:r>
            <a:r>
              <a:rPr lang="en-US" sz="2800" b="1" dirty="0"/>
              <a:t>exhaustive search</a:t>
            </a:r>
            <a:r>
              <a:rPr lang="en-US" sz="2800" dirty="0"/>
              <a:t>, also known as </a:t>
            </a:r>
            <a:r>
              <a:rPr lang="en-US" sz="2800" b="1" dirty="0"/>
              <a:t>generate and test</a:t>
            </a:r>
            <a:r>
              <a:rPr lang="en-US" sz="2800" dirty="0"/>
              <a:t>, is a very general problem-solving technique and algorithmic paradigm that consists of systematically enumerating all possible candidates for the solution and checking whether each candidate satisfies the problem's statement.</a:t>
            </a:r>
          </a:p>
          <a:p>
            <a:r>
              <a:rPr lang="en-US" sz="2800" dirty="0"/>
              <a:t>As you find different states of the 8-puzzle, you will be checking for the goal state. </a:t>
            </a:r>
          </a:p>
          <a:p>
            <a:r>
              <a:rPr lang="en-US" sz="2800" dirty="0"/>
              <a:t>Once you find the goal state, use the node information to find the parent node. This backward process will finally lead to the initial state. </a:t>
            </a:r>
          </a:p>
          <a:p>
            <a:r>
              <a:rPr lang="en-US" sz="2800" dirty="0"/>
              <a:t>This algorithm does not consider the cost (number of moves) to reach the goal state.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72E692-C255-4901-B94A-9BDFD8ED95AC}"/>
              </a:ext>
            </a:extLst>
          </p:cNvPr>
          <p:cNvSpPr txBox="1"/>
          <p:nvPr/>
        </p:nvSpPr>
        <p:spPr>
          <a:xfrm>
            <a:off x="609600" y="6477000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Ref. - https://en.wikipedia.org/wiki/Brute-force_search</a:t>
            </a:r>
          </a:p>
        </p:txBody>
      </p:sp>
    </p:spTree>
    <p:extLst>
      <p:ext uri="{BB962C8B-B14F-4D97-AF65-F5344CB8AC3E}">
        <p14:creationId xmlns:p14="http://schemas.microsoft.com/office/powerpoint/2010/main" val="325612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1072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 Nodes </a:t>
            </a:r>
            <a:r>
              <a:rPr lang="en-US" dirty="0"/>
              <a:t>matrix </a:t>
            </a:r>
            <a:r>
              <a:rPr lang="en-US" dirty="0" smtClean="0"/>
              <a:t>and </a:t>
            </a:r>
            <a:r>
              <a:rPr lang="en-US" dirty="0" err="1"/>
              <a:t>NodesInfo</a:t>
            </a:r>
            <a:r>
              <a:rPr lang="en-US" dirty="0"/>
              <a:t> </a:t>
            </a:r>
            <a:r>
              <a:rPr lang="en-US" dirty="0" smtClean="0"/>
              <a:t>matrix first:</a:t>
            </a:r>
          </a:p>
          <a:p>
            <a:pPr marL="0" indent="0">
              <a:buNone/>
            </a:pPr>
            <a:r>
              <a:rPr lang="en-US" dirty="0" smtClean="0"/>
              <a:t>Nodes</a:t>
            </a:r>
            <a:r>
              <a:rPr lang="en-US" dirty="0"/>
              <a:t>= [];</a:t>
            </a:r>
          </a:p>
          <a:p>
            <a:pPr marL="0" indent="0">
              <a:buNone/>
            </a:pPr>
            <a:r>
              <a:rPr lang="en-US" dirty="0" err="1"/>
              <a:t>NodesInfo</a:t>
            </a:r>
            <a:r>
              <a:rPr lang="en-US" dirty="0" smtClean="0"/>
              <a:t>=[];		 </a:t>
            </a:r>
            <a:r>
              <a:rPr lang="en-US" dirty="0"/>
              <a:t>%   </a:t>
            </a:r>
            <a:r>
              <a:rPr lang="en-US" dirty="0" err="1"/>
              <a:t>NodeInfo</a:t>
            </a:r>
            <a:r>
              <a:rPr lang="en-US" dirty="0"/>
              <a:t> = [ Node #, Parent node #, Cost2Come (Number of Steps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Nodes_Init</a:t>
            </a:r>
            <a:r>
              <a:rPr lang="en-US" dirty="0" smtClean="0"/>
              <a:t> </a:t>
            </a:r>
            <a:r>
              <a:rPr lang="en-US" dirty="0"/>
              <a:t>= [0 1 3; 4 2 5; 7 8 6];  </a:t>
            </a:r>
            <a:r>
              <a:rPr lang="en-US" dirty="0" smtClean="0"/>
              <a:t>	 % Define initial State of the puzzle, input from the user</a:t>
            </a:r>
          </a:p>
          <a:p>
            <a:pPr marL="0" indent="0">
              <a:buNone/>
            </a:pPr>
            <a:r>
              <a:rPr lang="en-US" dirty="0" smtClean="0"/>
              <a:t>		 % </a:t>
            </a:r>
            <a:r>
              <a:rPr lang="en-US" dirty="0"/>
              <a:t>For example: </a:t>
            </a:r>
            <a:r>
              <a:rPr lang="en-US" dirty="0" err="1"/>
              <a:t>Nodes_Init</a:t>
            </a:r>
            <a:r>
              <a:rPr lang="en-US" dirty="0"/>
              <a:t>= [0 1 3; 4 2 5; 7 8 6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NodesInfo_Init</a:t>
            </a:r>
            <a:r>
              <a:rPr lang="en-US" dirty="0"/>
              <a:t> = </a:t>
            </a:r>
            <a:r>
              <a:rPr lang="en-US" dirty="0" smtClean="0"/>
              <a:t>[1 0 0];	</a:t>
            </a:r>
            <a:r>
              <a:rPr lang="en-US" dirty="0"/>
              <a:t> % Information </a:t>
            </a:r>
            <a:r>
              <a:rPr lang="en-US" dirty="0" smtClean="0"/>
              <a:t>matrix for </a:t>
            </a:r>
            <a:r>
              <a:rPr lang="en-US" dirty="0"/>
              <a:t>the first node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Nodes_Goal</a:t>
            </a:r>
            <a:r>
              <a:rPr lang="en-US" dirty="0"/>
              <a:t> = </a:t>
            </a:r>
            <a:r>
              <a:rPr lang="en-US" dirty="0" smtClean="0"/>
              <a:t>[1 2 3; 4 5 6; 7 8 0];     %   Assume </a:t>
            </a:r>
            <a:r>
              <a:rPr lang="en-US" dirty="0"/>
              <a:t>[1 2 3; 4 5 6; 7 8 0</a:t>
            </a:r>
            <a:r>
              <a:rPr lang="en-US" dirty="0" smtClean="0"/>
              <a:t>] as the goal node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Nodes(:, :, 1) = </a:t>
            </a:r>
            <a:r>
              <a:rPr lang="en-US" dirty="0" err="1"/>
              <a:t>Nodes_Init</a:t>
            </a:r>
            <a:r>
              <a:rPr lang="en-US" dirty="0" smtClean="0"/>
              <a:t>;        % Save initial state to nodes set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Sub_functions: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[X0 Y0] = </a:t>
            </a:r>
            <a:r>
              <a:rPr lang="en-US" sz="3300" dirty="0" err="1"/>
              <a:t>BlankTileLocation</a:t>
            </a:r>
            <a:r>
              <a:rPr lang="en-US" sz="3300" dirty="0"/>
              <a:t>(</a:t>
            </a:r>
            <a:r>
              <a:rPr lang="en-US" sz="3300" dirty="0" err="1"/>
              <a:t>CurrentNode</a:t>
            </a:r>
            <a:r>
              <a:rPr lang="en-US" dirty="0"/>
              <a:t>); 	    </a:t>
            </a:r>
            <a:r>
              <a:rPr lang="en-US" dirty="0" smtClean="0"/>
              <a:t> % </a:t>
            </a:r>
            <a:r>
              <a:rPr lang="en-US" dirty="0"/>
              <a:t>Find the location of the </a:t>
            </a:r>
            <a:r>
              <a:rPr lang="en-US" dirty="0" smtClean="0"/>
              <a:t>blank </a:t>
            </a:r>
            <a:r>
              <a:rPr lang="en-US" dirty="0"/>
              <a:t>tile</a:t>
            </a:r>
          </a:p>
          <a:p>
            <a:pPr marL="0" indent="0">
              <a:buNone/>
            </a:pPr>
            <a:r>
              <a:rPr lang="en-US" dirty="0"/>
              <a:t>	[Status, </a:t>
            </a:r>
            <a:r>
              <a:rPr lang="en-US" dirty="0" err="1"/>
              <a:t>NewNode</a:t>
            </a:r>
            <a:r>
              <a:rPr lang="en-US" dirty="0"/>
              <a:t>] = </a:t>
            </a:r>
            <a:r>
              <a:rPr lang="en-US" dirty="0" err="1"/>
              <a:t>ActionMoveLeft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);      % Moves </a:t>
            </a:r>
            <a:r>
              <a:rPr lang="en-US" dirty="0" smtClean="0"/>
              <a:t>blank </a:t>
            </a:r>
            <a:r>
              <a:rPr lang="en-US" dirty="0"/>
              <a:t>tile left, if possible</a:t>
            </a:r>
          </a:p>
          <a:p>
            <a:pPr marL="0" indent="0">
              <a:buNone/>
            </a:pPr>
            <a:r>
              <a:rPr lang="en-US" dirty="0"/>
              <a:t>	[Status, </a:t>
            </a:r>
            <a:r>
              <a:rPr lang="en-US" dirty="0" err="1"/>
              <a:t>NewNode</a:t>
            </a:r>
            <a:r>
              <a:rPr lang="en-US" dirty="0"/>
              <a:t>] = </a:t>
            </a:r>
            <a:r>
              <a:rPr lang="en-US" dirty="0" err="1"/>
              <a:t>ActionMoveRight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);    % Moves </a:t>
            </a:r>
            <a:r>
              <a:rPr lang="en-US" dirty="0" smtClean="0"/>
              <a:t>blank </a:t>
            </a:r>
            <a:r>
              <a:rPr lang="en-US" dirty="0"/>
              <a:t>tile right, if possible</a:t>
            </a:r>
          </a:p>
          <a:p>
            <a:pPr marL="0" indent="0">
              <a:buNone/>
            </a:pPr>
            <a:r>
              <a:rPr lang="en-US" dirty="0"/>
              <a:t>	[Status, </a:t>
            </a:r>
            <a:r>
              <a:rPr lang="en-US" dirty="0" err="1"/>
              <a:t>NewNode</a:t>
            </a:r>
            <a:r>
              <a:rPr lang="en-US" dirty="0"/>
              <a:t>] = </a:t>
            </a:r>
            <a:r>
              <a:rPr lang="en-US" dirty="0" err="1"/>
              <a:t>ActionMoveUp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);        % Moves </a:t>
            </a:r>
            <a:r>
              <a:rPr lang="en-US" dirty="0" smtClean="0"/>
              <a:t>blank </a:t>
            </a:r>
            <a:r>
              <a:rPr lang="en-US" dirty="0"/>
              <a:t>tile up, if possible</a:t>
            </a:r>
          </a:p>
          <a:p>
            <a:pPr marL="0" indent="0">
              <a:buNone/>
            </a:pPr>
            <a:r>
              <a:rPr lang="en-US" dirty="0"/>
              <a:t>	[Status, </a:t>
            </a:r>
            <a:r>
              <a:rPr lang="en-US" dirty="0" err="1"/>
              <a:t>NewNode</a:t>
            </a:r>
            <a:r>
              <a:rPr lang="en-US" dirty="0"/>
              <a:t>] = </a:t>
            </a:r>
            <a:r>
              <a:rPr lang="en-US" dirty="0" err="1"/>
              <a:t>ActionMoveDown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);   % Moves </a:t>
            </a:r>
            <a:r>
              <a:rPr lang="en-US" dirty="0" smtClean="0"/>
              <a:t>blank tile </a:t>
            </a:r>
            <a:r>
              <a:rPr lang="en-US" dirty="0"/>
              <a:t>down, if possible</a:t>
            </a:r>
          </a:p>
          <a:p>
            <a:pPr marL="0" indent="0">
              <a:buNone/>
            </a:pPr>
            <a:r>
              <a:rPr lang="en-US" dirty="0"/>
              <a:t>	[Nodes, </a:t>
            </a:r>
            <a:r>
              <a:rPr lang="en-US" dirty="0" err="1"/>
              <a:t>NodesInfo</a:t>
            </a:r>
            <a:r>
              <a:rPr lang="en-US" dirty="0"/>
              <a:t>] = </a:t>
            </a:r>
            <a:r>
              <a:rPr lang="en-US" dirty="0" err="1"/>
              <a:t>AddNode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);   </a:t>
            </a:r>
            <a:r>
              <a:rPr lang="en-US" dirty="0" smtClean="0"/>
              <a:t>	     % </a:t>
            </a:r>
            <a:r>
              <a:rPr lang="en-US" dirty="0"/>
              <a:t>Function </a:t>
            </a:r>
            <a:r>
              <a:rPr lang="en-US" dirty="0" smtClean="0"/>
              <a:t>also checks </a:t>
            </a:r>
            <a:r>
              <a:rPr lang="en-US" dirty="0"/>
              <a:t>whether node is new or not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Moves] = </a:t>
            </a:r>
            <a:r>
              <a:rPr lang="en-US" dirty="0" err="1"/>
              <a:t>Goal_Check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, </a:t>
            </a:r>
            <a:r>
              <a:rPr lang="en-US" dirty="0" err="1"/>
              <a:t>Nodes_goal</a:t>
            </a:r>
            <a:r>
              <a:rPr lang="en-US" dirty="0"/>
              <a:t>);      </a:t>
            </a:r>
            <a:r>
              <a:rPr lang="en-US" dirty="0" smtClean="0"/>
              <a:t>          </a:t>
            </a:r>
            <a:r>
              <a:rPr lang="en-US" dirty="0"/>
              <a:t>% Gives path from initial to goal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MATLAB script to visualize the moves will be provided. To successfully run the script, output of your code must follow the given format.</a:t>
            </a:r>
          </a:p>
          <a:p>
            <a:pPr lvl="1"/>
            <a:r>
              <a:rPr lang="en-US" sz="2000" dirty="0"/>
              <a:t>Nodes is a 3-D matrix where the first two dimension represents individual nodes and the 3</a:t>
            </a:r>
            <a:r>
              <a:rPr lang="en-US" sz="2000" baseline="30000" dirty="0"/>
              <a:t>rd</a:t>
            </a:r>
            <a:r>
              <a:rPr lang="en-US" sz="2000" dirty="0"/>
              <a:t> dimension represents the number of nodes explored.</a:t>
            </a:r>
          </a:p>
          <a:p>
            <a:pPr lvl="1"/>
            <a:r>
              <a:rPr lang="en-US" sz="2000" dirty="0" err="1"/>
              <a:t>NodesInfo</a:t>
            </a:r>
            <a:r>
              <a:rPr lang="en-US" sz="2000" dirty="0"/>
              <a:t> is a 2-D or a 3-D matrix where the last dimension represents info of different nodes and other dimension gives the node number, parent node number, and the cost-to-come.</a:t>
            </a:r>
          </a:p>
          <a:p>
            <a:pPr lvl="1"/>
            <a:r>
              <a:rPr lang="en-US" sz="2000" dirty="0" err="1"/>
              <a:t>nodePath</a:t>
            </a:r>
            <a:r>
              <a:rPr lang="en-US" sz="2000" dirty="0"/>
              <a:t> is a 3-D matrix as shown below:</a:t>
            </a:r>
          </a:p>
          <a:p>
            <a:pPr marL="457200" lvl="1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nodePath</a:t>
            </a:r>
            <a:r>
              <a:rPr lang="en-US" sz="2000" dirty="0"/>
              <a:t> = cat(3, initial Node,………, </a:t>
            </a:r>
            <a:r>
              <a:rPr lang="en-US" sz="2000" dirty="0" err="1"/>
              <a:t>goalNode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sampleNode</a:t>
            </a:r>
            <a:r>
              <a:rPr lang="en-US" sz="2000" dirty="0"/>
              <a:t> = [1 2 3; 4 5 6; 0 7 </a:t>
            </a:r>
            <a:r>
              <a:rPr lang="en-US" sz="2000" dirty="0" smtClean="0"/>
              <a:t>8];          </a:t>
            </a:r>
            <a:r>
              <a:rPr lang="en-US" sz="2000" dirty="0"/>
              <a:t>% 0 represents the </a:t>
            </a:r>
            <a:r>
              <a:rPr lang="en-US" sz="2000" dirty="0" smtClean="0"/>
              <a:t>blank </a:t>
            </a:r>
            <a:r>
              <a:rPr lang="en-US" sz="2000" dirty="0"/>
              <a:t>space</a:t>
            </a:r>
          </a:p>
          <a:p>
            <a:endParaRPr lang="en-US" sz="2400" dirty="0"/>
          </a:p>
          <a:p>
            <a:r>
              <a:rPr lang="en-US" sz="2400" dirty="0"/>
              <a:t>Randomly 20-25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Due date: February </a:t>
            </a:r>
            <a:r>
              <a:rPr lang="en-US" dirty="0" smtClean="0"/>
              <a:t>26 </a:t>
            </a:r>
            <a:r>
              <a:rPr lang="en-US" dirty="0"/>
              <a:t>, 11:59 </a:t>
            </a:r>
            <a:r>
              <a:rPr lang="en-US" dirty="0" err="1"/>
              <a:t>p.m</a:t>
            </a:r>
            <a:endParaRPr lang="en-US" dirty="0"/>
          </a:p>
          <a:p>
            <a:r>
              <a:rPr lang="en-US" dirty="0"/>
              <a:t>Submit deliverables on Canvas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Output matrices 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 (the moves to reach the goal state)</a:t>
            </a:r>
          </a:p>
          <a:p>
            <a:pPr lvl="1"/>
            <a:r>
              <a:rPr lang="en-US" dirty="0"/>
              <a:t>A word file that explains how to run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all the possible states of the 8-Puzzle starting from the given initial state. Note that, the states should be unique (no repetitions).</a:t>
            </a:r>
          </a:p>
          <a:p>
            <a:r>
              <a:rPr lang="en-US" sz="2800" dirty="0"/>
              <a:t>Use the brute force search algorithm (BFS) to find the path to reach the goal state using the possible states of 8-puzzle. </a:t>
            </a:r>
            <a:endParaRPr lang="en-US" sz="2800" dirty="0" smtClean="0"/>
          </a:p>
          <a:p>
            <a:r>
              <a:rPr lang="en-US" sz="2800" dirty="0" smtClean="0"/>
              <a:t>You can use Matlab/C++/Python for programing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053C9-2A76-4B79-A61F-B68D0BEB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E82ED7-0D75-4680-AC27-2C09941F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Following example shows different configurations of the 8-puzzle generated from the initial state.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</p:txBody>
      </p:sp>
    </p:spTree>
    <p:extLst>
      <p:ext uri="{BB962C8B-B14F-4D97-AF65-F5344CB8AC3E}">
        <p14:creationId xmlns:p14="http://schemas.microsoft.com/office/powerpoint/2010/main" val="195201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317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Project -1 Description </vt:lpstr>
      <vt:lpstr>Example</vt:lpstr>
      <vt:lpstr>First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Brute Force search algorithm</vt:lpstr>
      <vt:lpstr>MATLAB</vt:lpstr>
      <vt:lpstr>Additional Points</vt:lpstr>
      <vt:lpstr>Due Date and Deliverables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Monfaredi, Reza</cp:lastModifiedBy>
  <cp:revision>92</cp:revision>
  <dcterms:created xsi:type="dcterms:W3CDTF">2018-02-09T14:46:40Z</dcterms:created>
  <dcterms:modified xsi:type="dcterms:W3CDTF">2019-02-13T18:42:19Z</dcterms:modified>
</cp:coreProperties>
</file>