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2" r:id="rId8"/>
    <p:sldId id="268" r:id="rId9"/>
    <p:sldId id="263" r:id="rId10"/>
    <p:sldId id="265" r:id="rId11"/>
    <p:sldId id="266" r:id="rId12"/>
    <p:sldId id="267" r:id="rId13"/>
    <p:sldId id="264" r:id="rId14"/>
    <p:sldId id="269" r:id="rId15"/>
    <p:sldId id="270" r:id="rId16"/>
    <p:sldId id="271" r:id="rId17"/>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59"/>
    <p:restoredTop sz="96104"/>
  </p:normalViewPr>
  <p:slideViewPr>
    <p:cSldViewPr snapToGrid="0">
      <p:cViewPr varScale="1">
        <p:scale>
          <a:sx n="117" d="100"/>
          <a:sy n="117" d="100"/>
        </p:scale>
        <p:origin x="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19AAF-0B1D-4A41-A9D2-69422CAD561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0507DA-E0CC-43A4-95A1-879FF730DF0E}">
      <dgm:prSet/>
      <dgm:spPr/>
      <dgm:t>
        <a:bodyPr/>
        <a:lstStyle/>
        <a:p>
          <a:r>
            <a:rPr lang="en-US" b="1" i="0" dirty="0"/>
            <a:t>Can you predict how capable each applicant is of repaying a loan?</a:t>
          </a:r>
          <a:endParaRPr lang="en-US" dirty="0"/>
        </a:p>
      </dgm:t>
    </dgm:pt>
    <dgm:pt modelId="{661CE662-7DEB-46B5-9654-922044E4BB60}" type="parTrans" cxnId="{BFE169BD-7352-46FF-9659-E6566709A09F}">
      <dgm:prSet/>
      <dgm:spPr/>
      <dgm:t>
        <a:bodyPr/>
        <a:lstStyle/>
        <a:p>
          <a:endParaRPr lang="en-US"/>
        </a:p>
      </dgm:t>
    </dgm:pt>
    <dgm:pt modelId="{A5AAF6BE-BA96-47A4-9DDE-13C63C0E4C0A}" type="sibTrans" cxnId="{BFE169BD-7352-46FF-9659-E6566709A09F}">
      <dgm:prSet/>
      <dgm:spPr/>
      <dgm:t>
        <a:bodyPr/>
        <a:lstStyle/>
        <a:p>
          <a:endParaRPr lang="en-US"/>
        </a:p>
      </dgm:t>
    </dgm:pt>
    <dgm:pt modelId="{C86A96ED-6871-4805-BF92-8D9E72A62695}">
      <dgm:prSet/>
      <dgm:spPr/>
      <dgm:t>
        <a:bodyPr/>
        <a:lstStyle/>
        <a:p>
          <a:r>
            <a:rPr lang="en-US" b="0" i="0"/>
            <a:t>The primary objective of this project is to develop a robust and accurate predictive model to assess the credit risk of loan applicants. </a:t>
          </a:r>
          <a:endParaRPr lang="en-US"/>
        </a:p>
      </dgm:t>
    </dgm:pt>
    <dgm:pt modelId="{3BECED33-9B24-4D19-9441-FD4B8CDEE7CE}" type="parTrans" cxnId="{C503632C-C4F1-4DBD-9059-7331A7D48831}">
      <dgm:prSet/>
      <dgm:spPr/>
      <dgm:t>
        <a:bodyPr/>
        <a:lstStyle/>
        <a:p>
          <a:endParaRPr lang="en-US"/>
        </a:p>
      </dgm:t>
    </dgm:pt>
    <dgm:pt modelId="{0B108EAE-C547-4EF7-B399-8653A2996AA9}" type="sibTrans" cxnId="{C503632C-C4F1-4DBD-9059-7331A7D48831}">
      <dgm:prSet/>
      <dgm:spPr/>
      <dgm:t>
        <a:bodyPr/>
        <a:lstStyle/>
        <a:p>
          <a:endParaRPr lang="en-US"/>
        </a:p>
      </dgm:t>
    </dgm:pt>
    <dgm:pt modelId="{75C123CD-3D68-414F-91F5-CF5AD9514BE1}">
      <dgm:prSet/>
      <dgm:spPr/>
      <dgm:t>
        <a:bodyPr/>
        <a:lstStyle/>
        <a:p>
          <a:r>
            <a:rPr lang="en-US" b="1" i="0"/>
            <a:t>Specifically, the project seeks to:</a:t>
          </a:r>
          <a:endParaRPr lang="en-US"/>
        </a:p>
      </dgm:t>
    </dgm:pt>
    <dgm:pt modelId="{BBF353CD-3701-45C9-9034-996FD28626F6}" type="parTrans" cxnId="{C2894949-3C83-42B6-B829-46F22E1E5D19}">
      <dgm:prSet/>
      <dgm:spPr/>
      <dgm:t>
        <a:bodyPr/>
        <a:lstStyle/>
        <a:p>
          <a:endParaRPr lang="en-US"/>
        </a:p>
      </dgm:t>
    </dgm:pt>
    <dgm:pt modelId="{974ED266-7AFF-49EB-87CB-1FDCCF644D4F}" type="sibTrans" cxnId="{C2894949-3C83-42B6-B829-46F22E1E5D19}">
      <dgm:prSet/>
      <dgm:spPr/>
      <dgm:t>
        <a:bodyPr/>
        <a:lstStyle/>
        <a:p>
          <a:endParaRPr lang="en-US"/>
        </a:p>
      </dgm:t>
    </dgm:pt>
    <dgm:pt modelId="{E17C5FA4-1C96-4FAA-AE45-1DA0E4C1FC76}">
      <dgm:prSet/>
      <dgm:spPr/>
      <dgm:t>
        <a:bodyPr/>
        <a:lstStyle/>
        <a:p>
          <a:r>
            <a:rPr lang="en-US" b="0" i="0"/>
            <a:t>Improve Decision-Making</a:t>
          </a:r>
          <a:endParaRPr lang="en-US"/>
        </a:p>
      </dgm:t>
    </dgm:pt>
    <dgm:pt modelId="{41C7EB3F-E360-41B9-8E23-7A55608F270F}" type="parTrans" cxnId="{AFA23C96-2D81-4253-BEE4-9E5F7C7D7337}">
      <dgm:prSet/>
      <dgm:spPr/>
      <dgm:t>
        <a:bodyPr/>
        <a:lstStyle/>
        <a:p>
          <a:endParaRPr lang="en-US"/>
        </a:p>
      </dgm:t>
    </dgm:pt>
    <dgm:pt modelId="{592068EB-F674-47E2-A8D4-3D67B7AD39C2}" type="sibTrans" cxnId="{AFA23C96-2D81-4253-BEE4-9E5F7C7D7337}">
      <dgm:prSet/>
      <dgm:spPr/>
      <dgm:t>
        <a:bodyPr/>
        <a:lstStyle/>
        <a:p>
          <a:endParaRPr lang="en-US"/>
        </a:p>
      </dgm:t>
    </dgm:pt>
    <dgm:pt modelId="{EDC8EEE9-502B-4984-A092-8D0633DF378D}">
      <dgm:prSet/>
      <dgm:spPr/>
      <dgm:t>
        <a:bodyPr/>
        <a:lstStyle/>
        <a:p>
          <a:r>
            <a:rPr lang="en-US" b="0" i="0"/>
            <a:t>Enhance Credit Risk Management</a:t>
          </a:r>
          <a:endParaRPr lang="en-US"/>
        </a:p>
      </dgm:t>
    </dgm:pt>
    <dgm:pt modelId="{75261692-6523-4664-98B1-D8DC391557D6}" type="parTrans" cxnId="{8FD788B6-B06E-4C30-9846-1005CF280002}">
      <dgm:prSet/>
      <dgm:spPr/>
      <dgm:t>
        <a:bodyPr/>
        <a:lstStyle/>
        <a:p>
          <a:endParaRPr lang="en-US"/>
        </a:p>
      </dgm:t>
    </dgm:pt>
    <dgm:pt modelId="{42B5C1B7-75E5-4206-AACA-E943A1BB1B82}" type="sibTrans" cxnId="{8FD788B6-B06E-4C30-9846-1005CF280002}">
      <dgm:prSet/>
      <dgm:spPr/>
      <dgm:t>
        <a:bodyPr/>
        <a:lstStyle/>
        <a:p>
          <a:endParaRPr lang="en-US"/>
        </a:p>
      </dgm:t>
    </dgm:pt>
    <dgm:pt modelId="{51A530BD-038C-4E12-99F0-550D742D6022}">
      <dgm:prSet/>
      <dgm:spPr/>
      <dgm:t>
        <a:bodyPr/>
        <a:lstStyle/>
        <a:p>
          <a:r>
            <a:rPr lang="en-US" b="0" i="0"/>
            <a:t>Optimize Loan Approval Process</a:t>
          </a:r>
          <a:endParaRPr lang="en-US"/>
        </a:p>
      </dgm:t>
    </dgm:pt>
    <dgm:pt modelId="{0DA73995-4633-466B-997B-79F940D28C16}" type="parTrans" cxnId="{31E398AA-75BB-4F34-BC22-7F47755976F2}">
      <dgm:prSet/>
      <dgm:spPr/>
      <dgm:t>
        <a:bodyPr/>
        <a:lstStyle/>
        <a:p>
          <a:endParaRPr lang="en-US"/>
        </a:p>
      </dgm:t>
    </dgm:pt>
    <dgm:pt modelId="{60597959-FD87-430F-9B24-9C190B57FC8D}" type="sibTrans" cxnId="{31E398AA-75BB-4F34-BC22-7F47755976F2}">
      <dgm:prSet/>
      <dgm:spPr/>
      <dgm:t>
        <a:bodyPr/>
        <a:lstStyle/>
        <a:p>
          <a:endParaRPr lang="en-US"/>
        </a:p>
      </dgm:t>
    </dgm:pt>
    <dgm:pt modelId="{5B8C8C47-3CF1-44A4-9956-90588ED6EFBE}">
      <dgm:prSet/>
      <dgm:spPr/>
      <dgm:t>
        <a:bodyPr/>
        <a:lstStyle/>
        <a:p>
          <a:r>
            <a:rPr lang="en-US" b="0" i="0"/>
            <a:t>Ensure Fair and Responsible Lending</a:t>
          </a:r>
          <a:endParaRPr lang="en-US"/>
        </a:p>
      </dgm:t>
    </dgm:pt>
    <dgm:pt modelId="{2D981A15-978A-46DB-A4BE-F8AB808FE5E0}" type="parTrans" cxnId="{B6E658AB-47C1-4F7E-8458-32E63F69F86B}">
      <dgm:prSet/>
      <dgm:spPr/>
      <dgm:t>
        <a:bodyPr/>
        <a:lstStyle/>
        <a:p>
          <a:endParaRPr lang="en-US"/>
        </a:p>
      </dgm:t>
    </dgm:pt>
    <dgm:pt modelId="{3775D256-F7B4-4B7A-B177-A501B9DDF227}" type="sibTrans" cxnId="{B6E658AB-47C1-4F7E-8458-32E63F69F86B}">
      <dgm:prSet/>
      <dgm:spPr/>
      <dgm:t>
        <a:bodyPr/>
        <a:lstStyle/>
        <a:p>
          <a:endParaRPr lang="en-US"/>
        </a:p>
      </dgm:t>
    </dgm:pt>
    <dgm:pt modelId="{506E649C-B8AF-4776-B65E-2E88235759D0}" type="pres">
      <dgm:prSet presAssocID="{8AC19AAF-0B1D-4A41-A9D2-69422CAD5616}" presName="root" presStyleCnt="0">
        <dgm:presLayoutVars>
          <dgm:dir/>
          <dgm:resizeHandles val="exact"/>
        </dgm:presLayoutVars>
      </dgm:prSet>
      <dgm:spPr/>
    </dgm:pt>
    <dgm:pt modelId="{F05CAFE8-1AFB-412F-8B39-BC55A348E760}" type="pres">
      <dgm:prSet presAssocID="{810507DA-E0CC-43A4-95A1-879FF730DF0E}" presName="compNode" presStyleCnt="0"/>
      <dgm:spPr/>
    </dgm:pt>
    <dgm:pt modelId="{B8922554-364A-4320-8F8F-B9E7EF8DB643}" type="pres">
      <dgm:prSet presAssocID="{810507DA-E0CC-43A4-95A1-879FF730DF0E}" presName="bgRect" presStyleLbl="bgShp" presStyleIdx="0" presStyleCnt="2"/>
      <dgm:spPr/>
    </dgm:pt>
    <dgm:pt modelId="{3F241683-E9CC-4B0A-9109-166FD2CF5E57}" type="pres">
      <dgm:prSet presAssocID="{810507DA-E0CC-43A4-95A1-879FF730DF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D50FD50A-F2C2-4898-B240-7600B0E0B68D}" type="pres">
      <dgm:prSet presAssocID="{810507DA-E0CC-43A4-95A1-879FF730DF0E}" presName="spaceRect" presStyleCnt="0"/>
      <dgm:spPr/>
    </dgm:pt>
    <dgm:pt modelId="{1A07CFC8-4072-48E2-BB9B-E6A2492BFB24}" type="pres">
      <dgm:prSet presAssocID="{810507DA-E0CC-43A4-95A1-879FF730DF0E}" presName="parTx" presStyleLbl="revTx" presStyleIdx="0" presStyleCnt="4">
        <dgm:presLayoutVars>
          <dgm:chMax val="0"/>
          <dgm:chPref val="0"/>
        </dgm:presLayoutVars>
      </dgm:prSet>
      <dgm:spPr/>
    </dgm:pt>
    <dgm:pt modelId="{98ECF889-167F-46A7-A325-A5383CFB67B9}" type="pres">
      <dgm:prSet presAssocID="{810507DA-E0CC-43A4-95A1-879FF730DF0E}" presName="desTx" presStyleLbl="revTx" presStyleIdx="1" presStyleCnt="4">
        <dgm:presLayoutVars/>
      </dgm:prSet>
      <dgm:spPr/>
    </dgm:pt>
    <dgm:pt modelId="{6E92C1E1-BC25-4BE4-BA52-154E3D2A1103}" type="pres">
      <dgm:prSet presAssocID="{A5AAF6BE-BA96-47A4-9DDE-13C63C0E4C0A}" presName="sibTrans" presStyleCnt="0"/>
      <dgm:spPr/>
    </dgm:pt>
    <dgm:pt modelId="{7B480D96-5893-4762-8715-D0997FFDE741}" type="pres">
      <dgm:prSet presAssocID="{75C123CD-3D68-414F-91F5-CF5AD9514BE1}" presName="compNode" presStyleCnt="0"/>
      <dgm:spPr/>
    </dgm:pt>
    <dgm:pt modelId="{4B342AEE-836F-4BB9-A5ED-B26C2910081D}" type="pres">
      <dgm:prSet presAssocID="{75C123CD-3D68-414F-91F5-CF5AD9514BE1}" presName="bgRect" presStyleLbl="bgShp" presStyleIdx="1" presStyleCnt="2"/>
      <dgm:spPr/>
    </dgm:pt>
    <dgm:pt modelId="{6F1D6BDC-D656-4B5C-9E21-03DB401C9D9A}" type="pres">
      <dgm:prSet presAssocID="{75C123CD-3D68-414F-91F5-CF5AD9514BE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EF399944-0FEB-44C2-A6F4-90CC8FF6035A}" type="pres">
      <dgm:prSet presAssocID="{75C123CD-3D68-414F-91F5-CF5AD9514BE1}" presName="spaceRect" presStyleCnt="0"/>
      <dgm:spPr/>
    </dgm:pt>
    <dgm:pt modelId="{276FF2A2-8A8C-4AAD-8ABB-37EB4078C272}" type="pres">
      <dgm:prSet presAssocID="{75C123CD-3D68-414F-91F5-CF5AD9514BE1}" presName="parTx" presStyleLbl="revTx" presStyleIdx="2" presStyleCnt="4">
        <dgm:presLayoutVars>
          <dgm:chMax val="0"/>
          <dgm:chPref val="0"/>
        </dgm:presLayoutVars>
      </dgm:prSet>
      <dgm:spPr/>
    </dgm:pt>
    <dgm:pt modelId="{4D0B7A77-FD32-485E-88D3-800F8FE91BF5}" type="pres">
      <dgm:prSet presAssocID="{75C123CD-3D68-414F-91F5-CF5AD9514BE1}" presName="desTx" presStyleLbl="revTx" presStyleIdx="3" presStyleCnt="4">
        <dgm:presLayoutVars/>
      </dgm:prSet>
      <dgm:spPr/>
    </dgm:pt>
  </dgm:ptLst>
  <dgm:cxnLst>
    <dgm:cxn modelId="{3AA75518-0E7B-4EA9-B0C8-86D07874F5CC}" type="presOf" srcId="{8AC19AAF-0B1D-4A41-A9D2-69422CAD5616}" destId="{506E649C-B8AF-4776-B65E-2E88235759D0}" srcOrd="0" destOrd="0" presId="urn:microsoft.com/office/officeart/2018/2/layout/IconVerticalSolidList"/>
    <dgm:cxn modelId="{C503632C-C4F1-4DBD-9059-7331A7D48831}" srcId="{810507DA-E0CC-43A4-95A1-879FF730DF0E}" destId="{C86A96ED-6871-4805-BF92-8D9E72A62695}" srcOrd="0" destOrd="0" parTransId="{3BECED33-9B24-4D19-9441-FD4B8CDEE7CE}" sibTransId="{0B108EAE-C547-4EF7-B399-8653A2996AA9}"/>
    <dgm:cxn modelId="{AE82C333-8DDE-4A95-B735-32DE3AA9AA25}" type="presOf" srcId="{E17C5FA4-1C96-4FAA-AE45-1DA0E4C1FC76}" destId="{4D0B7A77-FD32-485E-88D3-800F8FE91BF5}" srcOrd="0" destOrd="0" presId="urn:microsoft.com/office/officeart/2018/2/layout/IconVerticalSolidList"/>
    <dgm:cxn modelId="{3F8EF23B-7DDC-40AC-97F8-F286774F0D4F}" type="presOf" srcId="{75C123CD-3D68-414F-91F5-CF5AD9514BE1}" destId="{276FF2A2-8A8C-4AAD-8ABB-37EB4078C272}" srcOrd="0" destOrd="0" presId="urn:microsoft.com/office/officeart/2018/2/layout/IconVerticalSolidList"/>
    <dgm:cxn modelId="{C2894949-3C83-42B6-B829-46F22E1E5D19}" srcId="{8AC19AAF-0B1D-4A41-A9D2-69422CAD5616}" destId="{75C123CD-3D68-414F-91F5-CF5AD9514BE1}" srcOrd="1" destOrd="0" parTransId="{BBF353CD-3701-45C9-9034-996FD28626F6}" sibTransId="{974ED266-7AFF-49EB-87CB-1FDCCF644D4F}"/>
    <dgm:cxn modelId="{F0D76D7D-F6C1-4CD4-A687-A4D808498345}" type="presOf" srcId="{C86A96ED-6871-4805-BF92-8D9E72A62695}" destId="{98ECF889-167F-46A7-A325-A5383CFB67B9}" srcOrd="0" destOrd="0" presId="urn:microsoft.com/office/officeart/2018/2/layout/IconVerticalSolidList"/>
    <dgm:cxn modelId="{AFA23C96-2D81-4253-BEE4-9E5F7C7D7337}" srcId="{75C123CD-3D68-414F-91F5-CF5AD9514BE1}" destId="{E17C5FA4-1C96-4FAA-AE45-1DA0E4C1FC76}" srcOrd="0" destOrd="0" parTransId="{41C7EB3F-E360-41B9-8E23-7A55608F270F}" sibTransId="{592068EB-F674-47E2-A8D4-3D67B7AD39C2}"/>
    <dgm:cxn modelId="{94D21F9C-2F52-4F89-8AC8-97664FEC321E}" type="presOf" srcId="{5B8C8C47-3CF1-44A4-9956-90588ED6EFBE}" destId="{4D0B7A77-FD32-485E-88D3-800F8FE91BF5}" srcOrd="0" destOrd="3" presId="urn:microsoft.com/office/officeart/2018/2/layout/IconVerticalSolidList"/>
    <dgm:cxn modelId="{31E398AA-75BB-4F34-BC22-7F47755976F2}" srcId="{75C123CD-3D68-414F-91F5-CF5AD9514BE1}" destId="{51A530BD-038C-4E12-99F0-550D742D6022}" srcOrd="2" destOrd="0" parTransId="{0DA73995-4633-466B-997B-79F940D28C16}" sibTransId="{60597959-FD87-430F-9B24-9C190B57FC8D}"/>
    <dgm:cxn modelId="{B6E658AB-47C1-4F7E-8458-32E63F69F86B}" srcId="{75C123CD-3D68-414F-91F5-CF5AD9514BE1}" destId="{5B8C8C47-3CF1-44A4-9956-90588ED6EFBE}" srcOrd="3" destOrd="0" parTransId="{2D981A15-978A-46DB-A4BE-F8AB808FE5E0}" sibTransId="{3775D256-F7B4-4B7A-B177-A501B9DDF227}"/>
    <dgm:cxn modelId="{8FD788B6-B06E-4C30-9846-1005CF280002}" srcId="{75C123CD-3D68-414F-91F5-CF5AD9514BE1}" destId="{EDC8EEE9-502B-4984-A092-8D0633DF378D}" srcOrd="1" destOrd="0" parTransId="{75261692-6523-4664-98B1-D8DC391557D6}" sibTransId="{42B5C1B7-75E5-4206-AACA-E943A1BB1B82}"/>
    <dgm:cxn modelId="{BFE169BD-7352-46FF-9659-E6566709A09F}" srcId="{8AC19AAF-0B1D-4A41-A9D2-69422CAD5616}" destId="{810507DA-E0CC-43A4-95A1-879FF730DF0E}" srcOrd="0" destOrd="0" parTransId="{661CE662-7DEB-46B5-9654-922044E4BB60}" sibTransId="{A5AAF6BE-BA96-47A4-9DDE-13C63C0E4C0A}"/>
    <dgm:cxn modelId="{4D5F44CF-774D-45EB-8A2C-DE2A64D96D16}" type="presOf" srcId="{810507DA-E0CC-43A4-95A1-879FF730DF0E}" destId="{1A07CFC8-4072-48E2-BB9B-E6A2492BFB24}" srcOrd="0" destOrd="0" presId="urn:microsoft.com/office/officeart/2018/2/layout/IconVerticalSolidList"/>
    <dgm:cxn modelId="{381FC6D8-4D8E-4136-8FFA-8A7DE444B949}" type="presOf" srcId="{EDC8EEE9-502B-4984-A092-8D0633DF378D}" destId="{4D0B7A77-FD32-485E-88D3-800F8FE91BF5}" srcOrd="0" destOrd="1" presId="urn:microsoft.com/office/officeart/2018/2/layout/IconVerticalSolidList"/>
    <dgm:cxn modelId="{681798F6-117F-4A17-848D-7EAFCE508DFD}" type="presOf" srcId="{51A530BD-038C-4E12-99F0-550D742D6022}" destId="{4D0B7A77-FD32-485E-88D3-800F8FE91BF5}" srcOrd="0" destOrd="2" presId="urn:microsoft.com/office/officeart/2018/2/layout/IconVerticalSolidList"/>
    <dgm:cxn modelId="{84AF906A-4ED3-4100-BC00-C0A3554AEB9C}" type="presParOf" srcId="{506E649C-B8AF-4776-B65E-2E88235759D0}" destId="{F05CAFE8-1AFB-412F-8B39-BC55A348E760}" srcOrd="0" destOrd="0" presId="urn:microsoft.com/office/officeart/2018/2/layout/IconVerticalSolidList"/>
    <dgm:cxn modelId="{E6B5E24A-3694-476F-9721-BCED6401813C}" type="presParOf" srcId="{F05CAFE8-1AFB-412F-8B39-BC55A348E760}" destId="{B8922554-364A-4320-8F8F-B9E7EF8DB643}" srcOrd="0" destOrd="0" presId="urn:microsoft.com/office/officeart/2018/2/layout/IconVerticalSolidList"/>
    <dgm:cxn modelId="{1DA3F368-249C-4CDB-A780-D70A0D73F67C}" type="presParOf" srcId="{F05CAFE8-1AFB-412F-8B39-BC55A348E760}" destId="{3F241683-E9CC-4B0A-9109-166FD2CF5E57}" srcOrd="1" destOrd="0" presId="urn:microsoft.com/office/officeart/2018/2/layout/IconVerticalSolidList"/>
    <dgm:cxn modelId="{0096B94C-889B-403B-8A7C-AA2D3B902B78}" type="presParOf" srcId="{F05CAFE8-1AFB-412F-8B39-BC55A348E760}" destId="{D50FD50A-F2C2-4898-B240-7600B0E0B68D}" srcOrd="2" destOrd="0" presId="urn:microsoft.com/office/officeart/2018/2/layout/IconVerticalSolidList"/>
    <dgm:cxn modelId="{97C6ECC5-2DE5-4F03-B1EA-269935D28F15}" type="presParOf" srcId="{F05CAFE8-1AFB-412F-8B39-BC55A348E760}" destId="{1A07CFC8-4072-48E2-BB9B-E6A2492BFB24}" srcOrd="3" destOrd="0" presId="urn:microsoft.com/office/officeart/2018/2/layout/IconVerticalSolidList"/>
    <dgm:cxn modelId="{565DDD4C-D43A-4CC3-8FE3-3FAD2BAD64EC}" type="presParOf" srcId="{F05CAFE8-1AFB-412F-8B39-BC55A348E760}" destId="{98ECF889-167F-46A7-A325-A5383CFB67B9}" srcOrd="4" destOrd="0" presId="urn:microsoft.com/office/officeart/2018/2/layout/IconVerticalSolidList"/>
    <dgm:cxn modelId="{60C39519-72F9-4C2D-9548-5A5DF846CDD4}" type="presParOf" srcId="{506E649C-B8AF-4776-B65E-2E88235759D0}" destId="{6E92C1E1-BC25-4BE4-BA52-154E3D2A1103}" srcOrd="1" destOrd="0" presId="urn:microsoft.com/office/officeart/2018/2/layout/IconVerticalSolidList"/>
    <dgm:cxn modelId="{6AEED6F5-EAEE-436D-87E7-EC98D2E4A89C}" type="presParOf" srcId="{506E649C-B8AF-4776-B65E-2E88235759D0}" destId="{7B480D96-5893-4762-8715-D0997FFDE741}" srcOrd="2" destOrd="0" presId="urn:microsoft.com/office/officeart/2018/2/layout/IconVerticalSolidList"/>
    <dgm:cxn modelId="{7072F704-EFC7-4D4A-B1FB-DE47584AA1FF}" type="presParOf" srcId="{7B480D96-5893-4762-8715-D0997FFDE741}" destId="{4B342AEE-836F-4BB9-A5ED-B26C2910081D}" srcOrd="0" destOrd="0" presId="urn:microsoft.com/office/officeart/2018/2/layout/IconVerticalSolidList"/>
    <dgm:cxn modelId="{B56C426A-9E06-4824-A466-05E5A0707A5C}" type="presParOf" srcId="{7B480D96-5893-4762-8715-D0997FFDE741}" destId="{6F1D6BDC-D656-4B5C-9E21-03DB401C9D9A}" srcOrd="1" destOrd="0" presId="urn:microsoft.com/office/officeart/2018/2/layout/IconVerticalSolidList"/>
    <dgm:cxn modelId="{A2B32116-F0AD-40E3-888A-0CAE6B07A459}" type="presParOf" srcId="{7B480D96-5893-4762-8715-D0997FFDE741}" destId="{EF399944-0FEB-44C2-A6F4-90CC8FF6035A}" srcOrd="2" destOrd="0" presId="urn:microsoft.com/office/officeart/2018/2/layout/IconVerticalSolidList"/>
    <dgm:cxn modelId="{9C387479-4648-4EAD-B70F-51F4C7527DE5}" type="presParOf" srcId="{7B480D96-5893-4762-8715-D0997FFDE741}" destId="{276FF2A2-8A8C-4AAD-8ABB-37EB4078C272}" srcOrd="3" destOrd="0" presId="urn:microsoft.com/office/officeart/2018/2/layout/IconVerticalSolidList"/>
    <dgm:cxn modelId="{59B2324D-B451-468F-AC81-C47CFB8078C8}" type="presParOf" srcId="{7B480D96-5893-4762-8715-D0997FFDE741}" destId="{4D0B7A77-FD32-485E-88D3-800F8FE91BF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51C40-751A-4A8F-90CA-134C6035133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22812B2F-B48D-49B4-82BA-E2E4C57BB175}">
      <dgm:prSet/>
      <dgm:spPr/>
      <dgm:t>
        <a:bodyPr/>
        <a:lstStyle/>
        <a:p>
          <a:r>
            <a:rPr lang="en-US"/>
            <a:t>Understanding the purpose of analysis;</a:t>
          </a:r>
        </a:p>
      </dgm:t>
    </dgm:pt>
    <dgm:pt modelId="{32D667E8-B233-4B09-8FE9-E18E4F5D991B}" type="parTrans" cxnId="{1AFB1BD6-CDAC-40C4-842C-6287E121F286}">
      <dgm:prSet/>
      <dgm:spPr/>
      <dgm:t>
        <a:bodyPr/>
        <a:lstStyle/>
        <a:p>
          <a:endParaRPr lang="en-US"/>
        </a:p>
      </dgm:t>
    </dgm:pt>
    <dgm:pt modelId="{295F1281-A1A1-4A2A-8629-2D9CE1CD9AF2}" type="sibTrans" cxnId="{1AFB1BD6-CDAC-40C4-842C-6287E121F286}">
      <dgm:prSet/>
      <dgm:spPr/>
      <dgm:t>
        <a:bodyPr/>
        <a:lstStyle/>
        <a:p>
          <a:endParaRPr lang="en-US"/>
        </a:p>
      </dgm:t>
    </dgm:pt>
    <dgm:pt modelId="{21AA2368-C528-447B-8726-3676F538A2C0}">
      <dgm:prSet/>
      <dgm:spPr/>
      <dgm:t>
        <a:bodyPr/>
        <a:lstStyle/>
        <a:p>
          <a:r>
            <a:rPr lang="en-US"/>
            <a:t>Gathering data;</a:t>
          </a:r>
        </a:p>
      </dgm:t>
    </dgm:pt>
    <dgm:pt modelId="{35D1C6B1-142C-45E3-A387-3CFB5E4629C1}" type="parTrans" cxnId="{AB789B5B-EA8F-4564-B51A-A7BA1F2BD6FF}">
      <dgm:prSet/>
      <dgm:spPr/>
      <dgm:t>
        <a:bodyPr/>
        <a:lstStyle/>
        <a:p>
          <a:endParaRPr lang="en-US"/>
        </a:p>
      </dgm:t>
    </dgm:pt>
    <dgm:pt modelId="{B612EED8-359F-4EA9-ABE0-A2BAEA6551B6}" type="sibTrans" cxnId="{AB789B5B-EA8F-4564-B51A-A7BA1F2BD6FF}">
      <dgm:prSet/>
      <dgm:spPr/>
      <dgm:t>
        <a:bodyPr/>
        <a:lstStyle/>
        <a:p>
          <a:endParaRPr lang="en-US"/>
        </a:p>
      </dgm:t>
    </dgm:pt>
    <dgm:pt modelId="{0DFA1174-1E3F-4D76-9670-381FEDC8C20B}">
      <dgm:prSet/>
      <dgm:spPr/>
      <dgm:t>
        <a:bodyPr/>
        <a:lstStyle/>
        <a:p>
          <a:r>
            <a:rPr lang="en-US"/>
            <a:t>Exploration data;</a:t>
          </a:r>
        </a:p>
      </dgm:t>
    </dgm:pt>
    <dgm:pt modelId="{F6EF3411-4479-43AB-92CB-7DEBC57A63B1}" type="parTrans" cxnId="{DCAEEDC5-F0C6-4B61-855A-CA980BAFA652}">
      <dgm:prSet/>
      <dgm:spPr/>
      <dgm:t>
        <a:bodyPr/>
        <a:lstStyle/>
        <a:p>
          <a:endParaRPr lang="en-US"/>
        </a:p>
      </dgm:t>
    </dgm:pt>
    <dgm:pt modelId="{8984D522-7951-436F-A632-F9F9582DE68C}" type="sibTrans" cxnId="{DCAEEDC5-F0C6-4B61-855A-CA980BAFA652}">
      <dgm:prSet/>
      <dgm:spPr/>
      <dgm:t>
        <a:bodyPr/>
        <a:lstStyle/>
        <a:p>
          <a:endParaRPr lang="en-US"/>
        </a:p>
      </dgm:t>
    </dgm:pt>
    <dgm:pt modelId="{5F8E141A-2BEF-4F6C-B028-491C477C581A}">
      <dgm:prSet/>
      <dgm:spPr/>
      <dgm:t>
        <a:bodyPr/>
        <a:lstStyle/>
        <a:p>
          <a:r>
            <a:rPr lang="en-US"/>
            <a:t>Wrangling data;</a:t>
          </a:r>
        </a:p>
      </dgm:t>
    </dgm:pt>
    <dgm:pt modelId="{F08FFD95-ED65-4274-89BC-A17D0586B5E2}" type="parTrans" cxnId="{B7E10362-0CFF-4BE4-B28A-C89BD27352E8}">
      <dgm:prSet/>
      <dgm:spPr/>
      <dgm:t>
        <a:bodyPr/>
        <a:lstStyle/>
        <a:p>
          <a:endParaRPr lang="en-US"/>
        </a:p>
      </dgm:t>
    </dgm:pt>
    <dgm:pt modelId="{EE82F320-8F15-4C01-A163-839C0412A6E7}" type="sibTrans" cxnId="{B7E10362-0CFF-4BE4-B28A-C89BD27352E8}">
      <dgm:prSet/>
      <dgm:spPr/>
      <dgm:t>
        <a:bodyPr/>
        <a:lstStyle/>
        <a:p>
          <a:endParaRPr lang="en-US"/>
        </a:p>
      </dgm:t>
    </dgm:pt>
    <dgm:pt modelId="{CF13C3AF-5D62-4540-B8A7-D95E518F82F0}">
      <dgm:prSet/>
      <dgm:spPr/>
      <dgm:t>
        <a:bodyPr/>
        <a:lstStyle/>
        <a:p>
          <a:r>
            <a:rPr lang="en-US"/>
            <a:t>Features engeniering;</a:t>
          </a:r>
        </a:p>
      </dgm:t>
    </dgm:pt>
    <dgm:pt modelId="{A4E4132B-6BEF-4BB0-8FD0-CD1FD95253F3}" type="parTrans" cxnId="{A631D536-7B0D-4A9E-AD1F-631798B70E8E}">
      <dgm:prSet/>
      <dgm:spPr/>
      <dgm:t>
        <a:bodyPr/>
        <a:lstStyle/>
        <a:p>
          <a:endParaRPr lang="en-US"/>
        </a:p>
      </dgm:t>
    </dgm:pt>
    <dgm:pt modelId="{C6A1EBBF-463B-4C98-81CE-6339715CAA5F}" type="sibTrans" cxnId="{A631D536-7B0D-4A9E-AD1F-631798B70E8E}">
      <dgm:prSet/>
      <dgm:spPr/>
      <dgm:t>
        <a:bodyPr/>
        <a:lstStyle/>
        <a:p>
          <a:endParaRPr lang="en-US"/>
        </a:p>
      </dgm:t>
    </dgm:pt>
    <dgm:pt modelId="{42B1EA36-F822-4560-A80F-A458594B59B8}">
      <dgm:prSet/>
      <dgm:spPr/>
      <dgm:t>
        <a:bodyPr/>
        <a:lstStyle/>
        <a:p>
          <a:r>
            <a:rPr lang="en-US"/>
            <a:t>Machine learning model building;</a:t>
          </a:r>
        </a:p>
      </dgm:t>
    </dgm:pt>
    <dgm:pt modelId="{793E717B-DC51-4856-B07A-BCECB9FBBBF8}" type="parTrans" cxnId="{87F2FDD5-4773-485B-A2B4-5102B760E612}">
      <dgm:prSet/>
      <dgm:spPr/>
      <dgm:t>
        <a:bodyPr/>
        <a:lstStyle/>
        <a:p>
          <a:endParaRPr lang="en-US"/>
        </a:p>
      </dgm:t>
    </dgm:pt>
    <dgm:pt modelId="{D02AA97F-62B2-4451-BAC4-40C5FC07DA25}" type="sibTrans" cxnId="{87F2FDD5-4773-485B-A2B4-5102B760E612}">
      <dgm:prSet/>
      <dgm:spPr/>
      <dgm:t>
        <a:bodyPr/>
        <a:lstStyle/>
        <a:p>
          <a:endParaRPr lang="en-US"/>
        </a:p>
      </dgm:t>
    </dgm:pt>
    <dgm:pt modelId="{A048E76C-BD69-4F34-99C4-24A4701B397C}">
      <dgm:prSet/>
      <dgm:spPr/>
      <dgm:t>
        <a:bodyPr/>
        <a:lstStyle/>
        <a:p>
          <a:r>
            <a:rPr lang="en-US" b="0" i="0" u="none" dirty="0" err="1"/>
            <a:t>Summarising</a:t>
          </a:r>
          <a:r>
            <a:rPr lang="en-US" b="0" i="0" u="none" dirty="0"/>
            <a:t> results.</a:t>
          </a:r>
          <a:endParaRPr lang="en-US" dirty="0"/>
        </a:p>
      </dgm:t>
    </dgm:pt>
    <dgm:pt modelId="{9CD55CDE-EE5F-4B29-BC42-F2A49C0F2FB0}" type="parTrans" cxnId="{33A3AD95-52A3-4414-BD71-03694D9F621A}">
      <dgm:prSet/>
      <dgm:spPr/>
      <dgm:t>
        <a:bodyPr/>
        <a:lstStyle/>
        <a:p>
          <a:endParaRPr lang="en-US"/>
        </a:p>
      </dgm:t>
    </dgm:pt>
    <dgm:pt modelId="{83589E35-1B0A-48D7-AD5F-8F88589CD570}" type="sibTrans" cxnId="{33A3AD95-52A3-4414-BD71-03694D9F621A}">
      <dgm:prSet/>
      <dgm:spPr/>
      <dgm:t>
        <a:bodyPr/>
        <a:lstStyle/>
        <a:p>
          <a:endParaRPr lang="en-US"/>
        </a:p>
      </dgm:t>
    </dgm:pt>
    <dgm:pt modelId="{EDCCDD79-0435-F042-B37A-832F168A39D2}" type="pres">
      <dgm:prSet presAssocID="{C5351C40-751A-4A8F-90CA-134C60351335}" presName="linear" presStyleCnt="0">
        <dgm:presLayoutVars>
          <dgm:animLvl val="lvl"/>
          <dgm:resizeHandles val="exact"/>
        </dgm:presLayoutVars>
      </dgm:prSet>
      <dgm:spPr/>
    </dgm:pt>
    <dgm:pt modelId="{78FB87A9-00AA-6344-B247-767DCA32A29F}" type="pres">
      <dgm:prSet presAssocID="{22812B2F-B48D-49B4-82BA-E2E4C57BB175}" presName="parentText" presStyleLbl="node1" presStyleIdx="0" presStyleCnt="7">
        <dgm:presLayoutVars>
          <dgm:chMax val="0"/>
          <dgm:bulletEnabled val="1"/>
        </dgm:presLayoutVars>
      </dgm:prSet>
      <dgm:spPr/>
    </dgm:pt>
    <dgm:pt modelId="{177A9DCA-B630-284C-8A3E-E98F0DCDA937}" type="pres">
      <dgm:prSet presAssocID="{295F1281-A1A1-4A2A-8629-2D9CE1CD9AF2}" presName="spacer" presStyleCnt="0"/>
      <dgm:spPr/>
    </dgm:pt>
    <dgm:pt modelId="{805F75A0-A486-CA42-ACE6-38E55A90D559}" type="pres">
      <dgm:prSet presAssocID="{21AA2368-C528-447B-8726-3676F538A2C0}" presName="parentText" presStyleLbl="node1" presStyleIdx="1" presStyleCnt="7">
        <dgm:presLayoutVars>
          <dgm:chMax val="0"/>
          <dgm:bulletEnabled val="1"/>
        </dgm:presLayoutVars>
      </dgm:prSet>
      <dgm:spPr/>
    </dgm:pt>
    <dgm:pt modelId="{AFA819FC-002E-D544-8989-D40CB152D7AC}" type="pres">
      <dgm:prSet presAssocID="{B612EED8-359F-4EA9-ABE0-A2BAEA6551B6}" presName="spacer" presStyleCnt="0"/>
      <dgm:spPr/>
    </dgm:pt>
    <dgm:pt modelId="{D3E3785B-3740-5146-90E7-5E2C8E72D503}" type="pres">
      <dgm:prSet presAssocID="{0DFA1174-1E3F-4D76-9670-381FEDC8C20B}" presName="parentText" presStyleLbl="node1" presStyleIdx="2" presStyleCnt="7">
        <dgm:presLayoutVars>
          <dgm:chMax val="0"/>
          <dgm:bulletEnabled val="1"/>
        </dgm:presLayoutVars>
      </dgm:prSet>
      <dgm:spPr/>
    </dgm:pt>
    <dgm:pt modelId="{3AA46FF9-9AFA-1C44-966D-2D29D07BE39B}" type="pres">
      <dgm:prSet presAssocID="{8984D522-7951-436F-A632-F9F9582DE68C}" presName="spacer" presStyleCnt="0"/>
      <dgm:spPr/>
    </dgm:pt>
    <dgm:pt modelId="{C436DC60-BA7C-144E-9BE6-AE88568C4F3A}" type="pres">
      <dgm:prSet presAssocID="{5F8E141A-2BEF-4F6C-B028-491C477C581A}" presName="parentText" presStyleLbl="node1" presStyleIdx="3" presStyleCnt="7">
        <dgm:presLayoutVars>
          <dgm:chMax val="0"/>
          <dgm:bulletEnabled val="1"/>
        </dgm:presLayoutVars>
      </dgm:prSet>
      <dgm:spPr/>
    </dgm:pt>
    <dgm:pt modelId="{AF80704A-7819-2C4D-A5F3-F5EB73559A6A}" type="pres">
      <dgm:prSet presAssocID="{EE82F320-8F15-4C01-A163-839C0412A6E7}" presName="spacer" presStyleCnt="0"/>
      <dgm:spPr/>
    </dgm:pt>
    <dgm:pt modelId="{BE655627-333F-0B4F-9DB5-86E564776959}" type="pres">
      <dgm:prSet presAssocID="{CF13C3AF-5D62-4540-B8A7-D95E518F82F0}" presName="parentText" presStyleLbl="node1" presStyleIdx="4" presStyleCnt="7">
        <dgm:presLayoutVars>
          <dgm:chMax val="0"/>
          <dgm:bulletEnabled val="1"/>
        </dgm:presLayoutVars>
      </dgm:prSet>
      <dgm:spPr/>
    </dgm:pt>
    <dgm:pt modelId="{9EDF7076-CFEA-6A44-9DF8-C46D733B525E}" type="pres">
      <dgm:prSet presAssocID="{C6A1EBBF-463B-4C98-81CE-6339715CAA5F}" presName="spacer" presStyleCnt="0"/>
      <dgm:spPr/>
    </dgm:pt>
    <dgm:pt modelId="{41AAB6F1-D1F6-0A44-8082-79B2006BFBD3}" type="pres">
      <dgm:prSet presAssocID="{42B1EA36-F822-4560-A80F-A458594B59B8}" presName="parentText" presStyleLbl="node1" presStyleIdx="5" presStyleCnt="7">
        <dgm:presLayoutVars>
          <dgm:chMax val="0"/>
          <dgm:bulletEnabled val="1"/>
        </dgm:presLayoutVars>
      </dgm:prSet>
      <dgm:spPr/>
    </dgm:pt>
    <dgm:pt modelId="{C1684509-AF50-EB4D-9C94-4B79836179A1}" type="pres">
      <dgm:prSet presAssocID="{D02AA97F-62B2-4451-BAC4-40C5FC07DA25}" presName="spacer" presStyleCnt="0"/>
      <dgm:spPr/>
    </dgm:pt>
    <dgm:pt modelId="{FCCEDBA4-A097-CC4B-8613-0754DFC20E9C}" type="pres">
      <dgm:prSet presAssocID="{A048E76C-BD69-4F34-99C4-24A4701B397C}" presName="parentText" presStyleLbl="node1" presStyleIdx="6" presStyleCnt="7">
        <dgm:presLayoutVars>
          <dgm:chMax val="0"/>
          <dgm:bulletEnabled val="1"/>
        </dgm:presLayoutVars>
      </dgm:prSet>
      <dgm:spPr/>
    </dgm:pt>
  </dgm:ptLst>
  <dgm:cxnLst>
    <dgm:cxn modelId="{A631D536-7B0D-4A9E-AD1F-631798B70E8E}" srcId="{C5351C40-751A-4A8F-90CA-134C60351335}" destId="{CF13C3AF-5D62-4540-B8A7-D95E518F82F0}" srcOrd="4" destOrd="0" parTransId="{A4E4132B-6BEF-4BB0-8FD0-CD1FD95253F3}" sibTransId="{C6A1EBBF-463B-4C98-81CE-6339715CAA5F}"/>
    <dgm:cxn modelId="{D4E92037-9DC6-6847-B586-CCC85668474E}" type="presOf" srcId="{CF13C3AF-5D62-4540-B8A7-D95E518F82F0}" destId="{BE655627-333F-0B4F-9DB5-86E564776959}" srcOrd="0" destOrd="0" presId="urn:microsoft.com/office/officeart/2005/8/layout/vList2"/>
    <dgm:cxn modelId="{AB789B5B-EA8F-4564-B51A-A7BA1F2BD6FF}" srcId="{C5351C40-751A-4A8F-90CA-134C60351335}" destId="{21AA2368-C528-447B-8726-3676F538A2C0}" srcOrd="1" destOrd="0" parTransId="{35D1C6B1-142C-45E3-A387-3CFB5E4629C1}" sibTransId="{B612EED8-359F-4EA9-ABE0-A2BAEA6551B6}"/>
    <dgm:cxn modelId="{B7E10362-0CFF-4BE4-B28A-C89BD27352E8}" srcId="{C5351C40-751A-4A8F-90CA-134C60351335}" destId="{5F8E141A-2BEF-4F6C-B028-491C477C581A}" srcOrd="3" destOrd="0" parTransId="{F08FFD95-ED65-4274-89BC-A17D0586B5E2}" sibTransId="{EE82F320-8F15-4C01-A163-839C0412A6E7}"/>
    <dgm:cxn modelId="{33A3AD95-52A3-4414-BD71-03694D9F621A}" srcId="{C5351C40-751A-4A8F-90CA-134C60351335}" destId="{A048E76C-BD69-4F34-99C4-24A4701B397C}" srcOrd="6" destOrd="0" parTransId="{9CD55CDE-EE5F-4B29-BC42-F2A49C0F2FB0}" sibTransId="{83589E35-1B0A-48D7-AD5F-8F88589CD570}"/>
    <dgm:cxn modelId="{9586329E-3907-BC45-9944-635BB0CBF4CD}" type="presOf" srcId="{A048E76C-BD69-4F34-99C4-24A4701B397C}" destId="{FCCEDBA4-A097-CC4B-8613-0754DFC20E9C}" srcOrd="0" destOrd="0" presId="urn:microsoft.com/office/officeart/2005/8/layout/vList2"/>
    <dgm:cxn modelId="{F389C9A7-5D64-264B-92FD-BCAE4461AD5D}" type="presOf" srcId="{42B1EA36-F822-4560-A80F-A458594B59B8}" destId="{41AAB6F1-D1F6-0A44-8082-79B2006BFBD3}" srcOrd="0" destOrd="0" presId="urn:microsoft.com/office/officeart/2005/8/layout/vList2"/>
    <dgm:cxn modelId="{F43EE2B3-BE23-764F-ADCE-7B6646F710BE}" type="presOf" srcId="{21AA2368-C528-447B-8726-3676F538A2C0}" destId="{805F75A0-A486-CA42-ACE6-38E55A90D559}" srcOrd="0" destOrd="0" presId="urn:microsoft.com/office/officeart/2005/8/layout/vList2"/>
    <dgm:cxn modelId="{DCAEEDC5-F0C6-4B61-855A-CA980BAFA652}" srcId="{C5351C40-751A-4A8F-90CA-134C60351335}" destId="{0DFA1174-1E3F-4D76-9670-381FEDC8C20B}" srcOrd="2" destOrd="0" parTransId="{F6EF3411-4479-43AB-92CB-7DEBC57A63B1}" sibTransId="{8984D522-7951-436F-A632-F9F9582DE68C}"/>
    <dgm:cxn modelId="{8D4725D1-6A2C-E041-8A53-E9710A24BFBF}" type="presOf" srcId="{5F8E141A-2BEF-4F6C-B028-491C477C581A}" destId="{C436DC60-BA7C-144E-9BE6-AE88568C4F3A}" srcOrd="0" destOrd="0" presId="urn:microsoft.com/office/officeart/2005/8/layout/vList2"/>
    <dgm:cxn modelId="{87F2FDD5-4773-485B-A2B4-5102B760E612}" srcId="{C5351C40-751A-4A8F-90CA-134C60351335}" destId="{42B1EA36-F822-4560-A80F-A458594B59B8}" srcOrd="5" destOrd="0" parTransId="{793E717B-DC51-4856-B07A-BCECB9FBBBF8}" sibTransId="{D02AA97F-62B2-4451-BAC4-40C5FC07DA25}"/>
    <dgm:cxn modelId="{1AFB1BD6-CDAC-40C4-842C-6287E121F286}" srcId="{C5351C40-751A-4A8F-90CA-134C60351335}" destId="{22812B2F-B48D-49B4-82BA-E2E4C57BB175}" srcOrd="0" destOrd="0" parTransId="{32D667E8-B233-4B09-8FE9-E18E4F5D991B}" sibTransId="{295F1281-A1A1-4A2A-8629-2D9CE1CD9AF2}"/>
    <dgm:cxn modelId="{BB52BFE9-7314-E64D-A0CA-545C9F04015F}" type="presOf" srcId="{C5351C40-751A-4A8F-90CA-134C60351335}" destId="{EDCCDD79-0435-F042-B37A-832F168A39D2}" srcOrd="0" destOrd="0" presId="urn:microsoft.com/office/officeart/2005/8/layout/vList2"/>
    <dgm:cxn modelId="{4B589CF4-1592-A44D-81EA-799CF6148AA4}" type="presOf" srcId="{22812B2F-B48D-49B4-82BA-E2E4C57BB175}" destId="{78FB87A9-00AA-6344-B247-767DCA32A29F}" srcOrd="0" destOrd="0" presId="urn:microsoft.com/office/officeart/2005/8/layout/vList2"/>
    <dgm:cxn modelId="{6C5A99FC-0FA5-1A46-B3F3-3CCC75ED325F}" type="presOf" srcId="{0DFA1174-1E3F-4D76-9670-381FEDC8C20B}" destId="{D3E3785B-3740-5146-90E7-5E2C8E72D503}" srcOrd="0" destOrd="0" presId="urn:microsoft.com/office/officeart/2005/8/layout/vList2"/>
    <dgm:cxn modelId="{EA2CA6DC-E6A6-844B-94A5-A46354CF6D2D}" type="presParOf" srcId="{EDCCDD79-0435-F042-B37A-832F168A39D2}" destId="{78FB87A9-00AA-6344-B247-767DCA32A29F}" srcOrd="0" destOrd="0" presId="urn:microsoft.com/office/officeart/2005/8/layout/vList2"/>
    <dgm:cxn modelId="{781278F1-1BFC-0741-88E7-8252F8E38E3F}" type="presParOf" srcId="{EDCCDD79-0435-F042-B37A-832F168A39D2}" destId="{177A9DCA-B630-284C-8A3E-E98F0DCDA937}" srcOrd="1" destOrd="0" presId="urn:microsoft.com/office/officeart/2005/8/layout/vList2"/>
    <dgm:cxn modelId="{D836E923-ED97-5C4E-9F72-E230C840D2E7}" type="presParOf" srcId="{EDCCDD79-0435-F042-B37A-832F168A39D2}" destId="{805F75A0-A486-CA42-ACE6-38E55A90D559}" srcOrd="2" destOrd="0" presId="urn:microsoft.com/office/officeart/2005/8/layout/vList2"/>
    <dgm:cxn modelId="{A0004FB8-FC70-2143-BF17-84AD0C8FCE3F}" type="presParOf" srcId="{EDCCDD79-0435-F042-B37A-832F168A39D2}" destId="{AFA819FC-002E-D544-8989-D40CB152D7AC}" srcOrd="3" destOrd="0" presId="urn:microsoft.com/office/officeart/2005/8/layout/vList2"/>
    <dgm:cxn modelId="{180875F4-63FB-454A-8204-A8EE7C836AC2}" type="presParOf" srcId="{EDCCDD79-0435-F042-B37A-832F168A39D2}" destId="{D3E3785B-3740-5146-90E7-5E2C8E72D503}" srcOrd="4" destOrd="0" presId="urn:microsoft.com/office/officeart/2005/8/layout/vList2"/>
    <dgm:cxn modelId="{66A28EF3-97AE-C145-A108-391610EA20CC}" type="presParOf" srcId="{EDCCDD79-0435-F042-B37A-832F168A39D2}" destId="{3AA46FF9-9AFA-1C44-966D-2D29D07BE39B}" srcOrd="5" destOrd="0" presId="urn:microsoft.com/office/officeart/2005/8/layout/vList2"/>
    <dgm:cxn modelId="{5147D9E1-C59F-0A40-A127-78172C80AD86}" type="presParOf" srcId="{EDCCDD79-0435-F042-B37A-832F168A39D2}" destId="{C436DC60-BA7C-144E-9BE6-AE88568C4F3A}" srcOrd="6" destOrd="0" presId="urn:microsoft.com/office/officeart/2005/8/layout/vList2"/>
    <dgm:cxn modelId="{CABF1643-C157-B544-87C5-2E09242E205B}" type="presParOf" srcId="{EDCCDD79-0435-F042-B37A-832F168A39D2}" destId="{AF80704A-7819-2C4D-A5F3-F5EB73559A6A}" srcOrd="7" destOrd="0" presId="urn:microsoft.com/office/officeart/2005/8/layout/vList2"/>
    <dgm:cxn modelId="{51D2AD15-F47E-8243-AADD-97DD538D3922}" type="presParOf" srcId="{EDCCDD79-0435-F042-B37A-832F168A39D2}" destId="{BE655627-333F-0B4F-9DB5-86E564776959}" srcOrd="8" destOrd="0" presId="urn:microsoft.com/office/officeart/2005/8/layout/vList2"/>
    <dgm:cxn modelId="{BBB02047-218F-C44B-A8BE-EAA9FAF610EC}" type="presParOf" srcId="{EDCCDD79-0435-F042-B37A-832F168A39D2}" destId="{9EDF7076-CFEA-6A44-9DF8-C46D733B525E}" srcOrd="9" destOrd="0" presId="urn:microsoft.com/office/officeart/2005/8/layout/vList2"/>
    <dgm:cxn modelId="{134D6F2E-70C9-4F4D-B05C-83A07B116EDF}" type="presParOf" srcId="{EDCCDD79-0435-F042-B37A-832F168A39D2}" destId="{41AAB6F1-D1F6-0A44-8082-79B2006BFBD3}" srcOrd="10" destOrd="0" presId="urn:microsoft.com/office/officeart/2005/8/layout/vList2"/>
    <dgm:cxn modelId="{7BF5A913-EC16-3441-ABBD-75949C1E33A6}" type="presParOf" srcId="{EDCCDD79-0435-F042-B37A-832F168A39D2}" destId="{C1684509-AF50-EB4D-9C94-4B79836179A1}" srcOrd="11" destOrd="0" presId="urn:microsoft.com/office/officeart/2005/8/layout/vList2"/>
    <dgm:cxn modelId="{8F4C3EE9-3879-9E40-BE7E-58BE1CFC6E04}" type="presParOf" srcId="{EDCCDD79-0435-F042-B37A-832F168A39D2}" destId="{FCCEDBA4-A097-CC4B-8613-0754DFC20E9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709DC-5AD9-4236-A4BB-090B8600BAA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BA484AE-ABAD-462C-9C66-A7EDB76E82DA}">
      <dgm:prSet/>
      <dgm:spPr>
        <a:solidFill>
          <a:schemeClr val="tx2">
            <a:lumMod val="50000"/>
            <a:lumOff val="50000"/>
          </a:schemeClr>
        </a:solidFill>
      </dgm:spPr>
      <dgm:t>
        <a:bodyPr/>
        <a:lstStyle/>
        <a:p>
          <a:r>
            <a:rPr lang="en-US" b="1"/>
            <a:t>Why?</a:t>
          </a:r>
          <a:endParaRPr lang="en-US"/>
        </a:p>
      </dgm:t>
    </dgm:pt>
    <dgm:pt modelId="{DD1AE60D-A949-4F86-9814-6B61A7F58A40}" type="parTrans" cxnId="{8CEB2D5D-9458-4FF1-B511-593D926D7589}">
      <dgm:prSet/>
      <dgm:spPr/>
      <dgm:t>
        <a:bodyPr/>
        <a:lstStyle/>
        <a:p>
          <a:endParaRPr lang="en-US"/>
        </a:p>
      </dgm:t>
    </dgm:pt>
    <dgm:pt modelId="{FBFF5CFA-6E2F-4D0E-B754-435D36BBFC18}" type="sibTrans" cxnId="{8CEB2D5D-9458-4FF1-B511-593D926D7589}">
      <dgm:prSet/>
      <dgm:spPr/>
      <dgm:t>
        <a:bodyPr/>
        <a:lstStyle/>
        <a:p>
          <a:endParaRPr lang="en-US"/>
        </a:p>
      </dgm:t>
    </dgm:pt>
    <dgm:pt modelId="{E0B97143-7549-4296-A30E-34936F8A30BA}">
      <dgm:prSet/>
      <dgm:spPr>
        <a:solidFill>
          <a:schemeClr val="tx2">
            <a:lumMod val="50000"/>
            <a:lumOff val="50000"/>
          </a:schemeClr>
        </a:solidFill>
      </dgm:spPr>
      <dgm:t>
        <a:bodyPr/>
        <a:lstStyle/>
        <a:p>
          <a:r>
            <a:rPr lang="en-US"/>
            <a:t>Can deal well with categorical data;</a:t>
          </a:r>
        </a:p>
      </dgm:t>
    </dgm:pt>
    <dgm:pt modelId="{8BAB3DEC-826C-4DF5-8164-797C0485302E}" type="parTrans" cxnId="{7EB9A2E7-16B6-4091-8796-5FD7C4C19B24}">
      <dgm:prSet/>
      <dgm:spPr/>
      <dgm:t>
        <a:bodyPr/>
        <a:lstStyle/>
        <a:p>
          <a:endParaRPr lang="en-US"/>
        </a:p>
      </dgm:t>
    </dgm:pt>
    <dgm:pt modelId="{2816A468-DFF1-42E1-A4A0-EEE98EE12F16}" type="sibTrans" cxnId="{7EB9A2E7-16B6-4091-8796-5FD7C4C19B24}">
      <dgm:prSet/>
      <dgm:spPr/>
      <dgm:t>
        <a:bodyPr/>
        <a:lstStyle/>
        <a:p>
          <a:endParaRPr lang="en-US"/>
        </a:p>
      </dgm:t>
    </dgm:pt>
    <dgm:pt modelId="{C3D9FF10-0071-4558-ABC9-BEAA36012148}">
      <dgm:prSet/>
      <dgm:spPr>
        <a:solidFill>
          <a:schemeClr val="tx2">
            <a:lumMod val="50000"/>
            <a:lumOff val="50000"/>
          </a:schemeClr>
        </a:solidFill>
      </dgm:spPr>
      <dgm:t>
        <a:bodyPr/>
        <a:lstStyle/>
        <a:p>
          <a:r>
            <a:rPr lang="en-US" dirty="0"/>
            <a:t>Can deal well with big dataset;</a:t>
          </a:r>
        </a:p>
      </dgm:t>
    </dgm:pt>
    <dgm:pt modelId="{4F72C808-B8AD-410C-B0A3-D890E724A0A5}" type="parTrans" cxnId="{C4F2EA51-C4F7-449C-8F31-1720824E30B5}">
      <dgm:prSet/>
      <dgm:spPr/>
      <dgm:t>
        <a:bodyPr/>
        <a:lstStyle/>
        <a:p>
          <a:endParaRPr lang="en-US"/>
        </a:p>
      </dgm:t>
    </dgm:pt>
    <dgm:pt modelId="{4CC4A3B1-F305-4276-8078-4AAD993F7033}" type="sibTrans" cxnId="{C4F2EA51-C4F7-449C-8F31-1720824E30B5}">
      <dgm:prSet/>
      <dgm:spPr/>
      <dgm:t>
        <a:bodyPr/>
        <a:lstStyle/>
        <a:p>
          <a:endParaRPr lang="en-US"/>
        </a:p>
      </dgm:t>
    </dgm:pt>
    <dgm:pt modelId="{CE49D6A3-E975-4562-B278-D8BF539DE557}">
      <dgm:prSet/>
      <dgm:spPr>
        <a:solidFill>
          <a:schemeClr val="tx2">
            <a:lumMod val="50000"/>
            <a:lumOff val="50000"/>
          </a:schemeClr>
        </a:solidFill>
      </dgm:spPr>
      <dgm:t>
        <a:bodyPr/>
        <a:lstStyle/>
        <a:p>
          <a:r>
            <a:rPr lang="en-US" dirty="0"/>
            <a:t>Can deal well with </a:t>
          </a:r>
          <a:r>
            <a:rPr lang="en-US" dirty="0" err="1"/>
            <a:t>umbalaced</a:t>
          </a:r>
          <a:r>
            <a:rPr lang="en-US" dirty="0"/>
            <a:t> dataset.</a:t>
          </a:r>
        </a:p>
      </dgm:t>
    </dgm:pt>
    <dgm:pt modelId="{26F9F31F-B73E-41F6-AAB1-151BAAD8C5C2}" type="parTrans" cxnId="{12BB9831-17C1-489C-AC16-9EB4457A0C0B}">
      <dgm:prSet/>
      <dgm:spPr/>
      <dgm:t>
        <a:bodyPr/>
        <a:lstStyle/>
        <a:p>
          <a:endParaRPr lang="en-US"/>
        </a:p>
      </dgm:t>
    </dgm:pt>
    <dgm:pt modelId="{91EE0E61-34FE-4D55-AEA8-35A946CCDF09}" type="sibTrans" cxnId="{12BB9831-17C1-489C-AC16-9EB4457A0C0B}">
      <dgm:prSet/>
      <dgm:spPr/>
      <dgm:t>
        <a:bodyPr/>
        <a:lstStyle/>
        <a:p>
          <a:endParaRPr lang="en-US"/>
        </a:p>
      </dgm:t>
    </dgm:pt>
    <dgm:pt modelId="{15D43B80-79C0-495F-A516-161EFD5323C8}">
      <dgm:prSet/>
      <dgm:spPr>
        <a:solidFill>
          <a:schemeClr val="tx2">
            <a:lumMod val="75000"/>
            <a:lumOff val="25000"/>
          </a:schemeClr>
        </a:solidFill>
      </dgm:spPr>
      <dgm:t>
        <a:bodyPr/>
        <a:lstStyle/>
        <a:p>
          <a:r>
            <a:rPr lang="en-US" b="1"/>
            <a:t>Results:</a:t>
          </a:r>
          <a:endParaRPr lang="en-US"/>
        </a:p>
      </dgm:t>
    </dgm:pt>
    <dgm:pt modelId="{9D23638B-6A93-405C-8D90-AA4F33D73498}" type="parTrans" cxnId="{3C00C56E-D281-48EB-AD64-5B4AC5F8637C}">
      <dgm:prSet/>
      <dgm:spPr/>
      <dgm:t>
        <a:bodyPr/>
        <a:lstStyle/>
        <a:p>
          <a:endParaRPr lang="en-US"/>
        </a:p>
      </dgm:t>
    </dgm:pt>
    <dgm:pt modelId="{1A889E4B-EE11-48B5-8708-B2948F9129D9}" type="sibTrans" cxnId="{3C00C56E-D281-48EB-AD64-5B4AC5F8637C}">
      <dgm:prSet/>
      <dgm:spPr/>
      <dgm:t>
        <a:bodyPr/>
        <a:lstStyle/>
        <a:p>
          <a:endParaRPr lang="en-US"/>
        </a:p>
      </dgm:t>
    </dgm:pt>
    <dgm:pt modelId="{FEAD9760-843E-4943-A3D1-FB8F0ED2C2E0}">
      <dgm:prSet/>
      <dgm:spPr>
        <a:solidFill>
          <a:schemeClr val="tx2">
            <a:lumMod val="75000"/>
            <a:lumOff val="25000"/>
          </a:schemeClr>
        </a:solidFill>
      </dgm:spPr>
      <dgm:t>
        <a:bodyPr/>
        <a:lstStyle/>
        <a:p>
          <a:r>
            <a:rPr lang="en-US" dirty="0"/>
            <a:t>Accuracy – 70%</a:t>
          </a:r>
        </a:p>
      </dgm:t>
    </dgm:pt>
    <dgm:pt modelId="{E5331701-85D0-4E4E-955A-87001587BE70}" type="parTrans" cxnId="{9D4265C8-5AE5-4E35-953E-F7D34C6C4630}">
      <dgm:prSet/>
      <dgm:spPr/>
      <dgm:t>
        <a:bodyPr/>
        <a:lstStyle/>
        <a:p>
          <a:endParaRPr lang="en-US"/>
        </a:p>
      </dgm:t>
    </dgm:pt>
    <dgm:pt modelId="{71CBB28D-9E3A-446B-BC64-C77258C32905}" type="sibTrans" cxnId="{9D4265C8-5AE5-4E35-953E-F7D34C6C4630}">
      <dgm:prSet/>
      <dgm:spPr/>
      <dgm:t>
        <a:bodyPr/>
        <a:lstStyle/>
        <a:p>
          <a:endParaRPr lang="en-US"/>
        </a:p>
      </dgm:t>
    </dgm:pt>
    <dgm:pt modelId="{C83CFD56-1B1A-4033-9D39-F77433692D30}">
      <dgm:prSet/>
      <dgm:spPr>
        <a:solidFill>
          <a:schemeClr val="tx2">
            <a:lumMod val="75000"/>
            <a:lumOff val="25000"/>
          </a:schemeClr>
        </a:solidFill>
      </dgm:spPr>
      <dgm:t>
        <a:bodyPr/>
        <a:lstStyle/>
        <a:p>
          <a:r>
            <a:rPr lang="en-US"/>
            <a:t>Recall – 0.70, 0.63</a:t>
          </a:r>
        </a:p>
      </dgm:t>
    </dgm:pt>
    <dgm:pt modelId="{F82DEB74-1C2B-4742-8A7B-A67EBE033028}" type="parTrans" cxnId="{8619AAE2-0850-4B82-B74E-9AB86598DBC2}">
      <dgm:prSet/>
      <dgm:spPr/>
      <dgm:t>
        <a:bodyPr/>
        <a:lstStyle/>
        <a:p>
          <a:endParaRPr lang="en-US"/>
        </a:p>
      </dgm:t>
    </dgm:pt>
    <dgm:pt modelId="{1174CE8B-604A-4486-A8EE-1FAA3ED8CBEB}" type="sibTrans" cxnId="{8619AAE2-0850-4B82-B74E-9AB86598DBC2}">
      <dgm:prSet/>
      <dgm:spPr/>
      <dgm:t>
        <a:bodyPr/>
        <a:lstStyle/>
        <a:p>
          <a:endParaRPr lang="en-US"/>
        </a:p>
      </dgm:t>
    </dgm:pt>
    <dgm:pt modelId="{77887DF4-23FD-4AFF-AC87-05537C4FE23A}">
      <dgm:prSet/>
      <dgm:spPr>
        <a:solidFill>
          <a:schemeClr val="tx2">
            <a:lumMod val="75000"/>
            <a:lumOff val="25000"/>
          </a:schemeClr>
        </a:solidFill>
      </dgm:spPr>
      <dgm:t>
        <a:bodyPr/>
        <a:lstStyle/>
        <a:p>
          <a:r>
            <a:rPr lang="en-US" dirty="0"/>
            <a:t>Precision - 0.84, 0.55</a:t>
          </a:r>
        </a:p>
      </dgm:t>
    </dgm:pt>
    <dgm:pt modelId="{1361003A-5613-4E2D-9CDB-2363DD802A13}" type="parTrans" cxnId="{F8E9DC41-E075-4E65-A9B0-A22748537B40}">
      <dgm:prSet/>
      <dgm:spPr/>
      <dgm:t>
        <a:bodyPr/>
        <a:lstStyle/>
        <a:p>
          <a:endParaRPr lang="en-US"/>
        </a:p>
      </dgm:t>
    </dgm:pt>
    <dgm:pt modelId="{D3DBD83E-75B6-47BC-A28E-26995240F7FF}" type="sibTrans" cxnId="{F8E9DC41-E075-4E65-A9B0-A22748537B40}">
      <dgm:prSet/>
      <dgm:spPr/>
      <dgm:t>
        <a:bodyPr/>
        <a:lstStyle/>
        <a:p>
          <a:endParaRPr lang="en-US"/>
        </a:p>
      </dgm:t>
    </dgm:pt>
    <dgm:pt modelId="{93535256-D779-4869-B514-E140C5AC37FD}">
      <dgm:prSet/>
      <dgm:spPr>
        <a:solidFill>
          <a:schemeClr val="accent4">
            <a:lumMod val="75000"/>
          </a:schemeClr>
        </a:solidFill>
      </dgm:spPr>
      <dgm:t>
        <a:bodyPr/>
        <a:lstStyle/>
        <a:p>
          <a:r>
            <a:rPr lang="en-US" b="1"/>
            <a:t>Summary:</a:t>
          </a:r>
          <a:endParaRPr lang="en-US"/>
        </a:p>
      </dgm:t>
    </dgm:pt>
    <dgm:pt modelId="{93FFC6D0-5564-4A33-BDC6-0A70F870755A}" type="parTrans" cxnId="{6EDE484C-C3FC-4BD0-BDF1-4D66C72BAE8E}">
      <dgm:prSet/>
      <dgm:spPr/>
      <dgm:t>
        <a:bodyPr/>
        <a:lstStyle/>
        <a:p>
          <a:endParaRPr lang="en-US"/>
        </a:p>
      </dgm:t>
    </dgm:pt>
    <dgm:pt modelId="{9A2D9612-603A-4BA3-9B81-B10E5B7D22D6}" type="sibTrans" cxnId="{6EDE484C-C3FC-4BD0-BDF1-4D66C72BAE8E}">
      <dgm:prSet/>
      <dgm:spPr/>
      <dgm:t>
        <a:bodyPr/>
        <a:lstStyle/>
        <a:p>
          <a:endParaRPr lang="en-US"/>
        </a:p>
      </dgm:t>
    </dgm:pt>
    <dgm:pt modelId="{B7452BBF-4875-42A2-B356-1FD20C6736AA}">
      <dgm:prSet/>
      <dgm:spPr>
        <a:solidFill>
          <a:schemeClr val="accent4">
            <a:lumMod val="75000"/>
          </a:schemeClr>
        </a:solidFill>
      </dgm:spPr>
      <dgm:t>
        <a:bodyPr/>
        <a:lstStyle/>
        <a:p>
          <a:r>
            <a:rPr lang="en-US" dirty="0"/>
            <a:t>Model works well and can capture 1 (applicants potentially will have difficulties with payments)</a:t>
          </a:r>
        </a:p>
      </dgm:t>
    </dgm:pt>
    <dgm:pt modelId="{0E11560F-FD2B-4C05-AB27-872197E76544}" type="parTrans" cxnId="{4B5A9BDA-7192-4712-9812-35E469DC288F}">
      <dgm:prSet/>
      <dgm:spPr/>
      <dgm:t>
        <a:bodyPr/>
        <a:lstStyle/>
        <a:p>
          <a:endParaRPr lang="en-US"/>
        </a:p>
      </dgm:t>
    </dgm:pt>
    <dgm:pt modelId="{B16888BB-8A4A-41D3-9214-DA79EA4CE3EC}" type="sibTrans" cxnId="{4B5A9BDA-7192-4712-9812-35E469DC288F}">
      <dgm:prSet/>
      <dgm:spPr/>
      <dgm:t>
        <a:bodyPr/>
        <a:lstStyle/>
        <a:p>
          <a:endParaRPr lang="en-US"/>
        </a:p>
      </dgm:t>
    </dgm:pt>
    <dgm:pt modelId="{7BDB874B-25A5-3B46-A77C-7707FD8148C9}" type="pres">
      <dgm:prSet presAssocID="{417709DC-5AD9-4236-A4BB-090B8600BAA2}" presName="diagram" presStyleCnt="0">
        <dgm:presLayoutVars>
          <dgm:dir/>
          <dgm:resizeHandles val="exact"/>
        </dgm:presLayoutVars>
      </dgm:prSet>
      <dgm:spPr/>
    </dgm:pt>
    <dgm:pt modelId="{05BEC311-1AA4-864D-A54C-E4DF82130191}" type="pres">
      <dgm:prSet presAssocID="{8BA484AE-ABAD-462C-9C66-A7EDB76E82DA}" presName="node" presStyleLbl="node1" presStyleIdx="0" presStyleCnt="10">
        <dgm:presLayoutVars>
          <dgm:bulletEnabled val="1"/>
        </dgm:presLayoutVars>
      </dgm:prSet>
      <dgm:spPr/>
    </dgm:pt>
    <dgm:pt modelId="{59103DFF-36A1-A148-93A0-46BD5953ACF6}" type="pres">
      <dgm:prSet presAssocID="{FBFF5CFA-6E2F-4D0E-B754-435D36BBFC18}" presName="sibTrans" presStyleCnt="0"/>
      <dgm:spPr/>
    </dgm:pt>
    <dgm:pt modelId="{AC86B325-B316-9948-9BDA-E7CDE302F5D5}" type="pres">
      <dgm:prSet presAssocID="{E0B97143-7549-4296-A30E-34936F8A30BA}" presName="node" presStyleLbl="node1" presStyleIdx="1" presStyleCnt="10">
        <dgm:presLayoutVars>
          <dgm:bulletEnabled val="1"/>
        </dgm:presLayoutVars>
      </dgm:prSet>
      <dgm:spPr/>
    </dgm:pt>
    <dgm:pt modelId="{3A762D49-D165-1147-A3BE-613526715108}" type="pres">
      <dgm:prSet presAssocID="{2816A468-DFF1-42E1-A4A0-EEE98EE12F16}" presName="sibTrans" presStyleCnt="0"/>
      <dgm:spPr/>
    </dgm:pt>
    <dgm:pt modelId="{C60A7566-61EF-3D4C-BF47-4F1A717667CF}" type="pres">
      <dgm:prSet presAssocID="{C3D9FF10-0071-4558-ABC9-BEAA36012148}" presName="node" presStyleLbl="node1" presStyleIdx="2" presStyleCnt="10">
        <dgm:presLayoutVars>
          <dgm:bulletEnabled val="1"/>
        </dgm:presLayoutVars>
      </dgm:prSet>
      <dgm:spPr/>
    </dgm:pt>
    <dgm:pt modelId="{805F129F-3910-DF49-9C6C-D5B491F18139}" type="pres">
      <dgm:prSet presAssocID="{4CC4A3B1-F305-4276-8078-4AAD993F7033}" presName="sibTrans" presStyleCnt="0"/>
      <dgm:spPr/>
    </dgm:pt>
    <dgm:pt modelId="{5C14F078-B326-7A4C-90C4-EB647BA136EB}" type="pres">
      <dgm:prSet presAssocID="{CE49D6A3-E975-4562-B278-D8BF539DE557}" presName="node" presStyleLbl="node1" presStyleIdx="3" presStyleCnt="10">
        <dgm:presLayoutVars>
          <dgm:bulletEnabled val="1"/>
        </dgm:presLayoutVars>
      </dgm:prSet>
      <dgm:spPr/>
    </dgm:pt>
    <dgm:pt modelId="{2D1FA8AB-19A3-E148-A0F9-5D5B465BADE4}" type="pres">
      <dgm:prSet presAssocID="{91EE0E61-34FE-4D55-AEA8-35A946CCDF09}" presName="sibTrans" presStyleCnt="0"/>
      <dgm:spPr/>
    </dgm:pt>
    <dgm:pt modelId="{EDC0B639-C437-5F43-B56D-82DD42A4F873}" type="pres">
      <dgm:prSet presAssocID="{15D43B80-79C0-495F-A516-161EFD5323C8}" presName="node" presStyleLbl="node1" presStyleIdx="4" presStyleCnt="10">
        <dgm:presLayoutVars>
          <dgm:bulletEnabled val="1"/>
        </dgm:presLayoutVars>
      </dgm:prSet>
      <dgm:spPr/>
    </dgm:pt>
    <dgm:pt modelId="{F842E0C9-741F-B845-AC77-34BD3D628B8F}" type="pres">
      <dgm:prSet presAssocID="{1A889E4B-EE11-48B5-8708-B2948F9129D9}" presName="sibTrans" presStyleCnt="0"/>
      <dgm:spPr/>
    </dgm:pt>
    <dgm:pt modelId="{94C87739-9DFD-584F-88D7-D7C4A6F436A0}" type="pres">
      <dgm:prSet presAssocID="{FEAD9760-843E-4943-A3D1-FB8F0ED2C2E0}" presName="node" presStyleLbl="node1" presStyleIdx="5" presStyleCnt="10">
        <dgm:presLayoutVars>
          <dgm:bulletEnabled val="1"/>
        </dgm:presLayoutVars>
      </dgm:prSet>
      <dgm:spPr/>
    </dgm:pt>
    <dgm:pt modelId="{D5DB84BB-FAD8-4B41-B6C7-4C7B59427BAB}" type="pres">
      <dgm:prSet presAssocID="{71CBB28D-9E3A-446B-BC64-C77258C32905}" presName="sibTrans" presStyleCnt="0"/>
      <dgm:spPr/>
    </dgm:pt>
    <dgm:pt modelId="{E70F3FFB-4951-D34E-A376-FD6AE88B242D}" type="pres">
      <dgm:prSet presAssocID="{C83CFD56-1B1A-4033-9D39-F77433692D30}" presName="node" presStyleLbl="node1" presStyleIdx="6" presStyleCnt="10">
        <dgm:presLayoutVars>
          <dgm:bulletEnabled val="1"/>
        </dgm:presLayoutVars>
      </dgm:prSet>
      <dgm:spPr/>
    </dgm:pt>
    <dgm:pt modelId="{954976BD-8294-204D-9DB4-D9E74BB6E9F4}" type="pres">
      <dgm:prSet presAssocID="{1174CE8B-604A-4486-A8EE-1FAA3ED8CBEB}" presName="sibTrans" presStyleCnt="0"/>
      <dgm:spPr/>
    </dgm:pt>
    <dgm:pt modelId="{5184E294-2784-0A4B-813A-E10F9D2F18C2}" type="pres">
      <dgm:prSet presAssocID="{77887DF4-23FD-4AFF-AC87-05537C4FE23A}" presName="node" presStyleLbl="node1" presStyleIdx="7" presStyleCnt="10">
        <dgm:presLayoutVars>
          <dgm:bulletEnabled val="1"/>
        </dgm:presLayoutVars>
      </dgm:prSet>
      <dgm:spPr/>
    </dgm:pt>
    <dgm:pt modelId="{6548491E-674E-B642-8D48-D73BDAC9B501}" type="pres">
      <dgm:prSet presAssocID="{D3DBD83E-75B6-47BC-A28E-26995240F7FF}" presName="sibTrans" presStyleCnt="0"/>
      <dgm:spPr/>
    </dgm:pt>
    <dgm:pt modelId="{71C1DA18-0FD1-4B41-BCE7-E08B2C6BF4D8}" type="pres">
      <dgm:prSet presAssocID="{93535256-D779-4869-B514-E140C5AC37FD}" presName="node" presStyleLbl="node1" presStyleIdx="8" presStyleCnt="10">
        <dgm:presLayoutVars>
          <dgm:bulletEnabled val="1"/>
        </dgm:presLayoutVars>
      </dgm:prSet>
      <dgm:spPr/>
    </dgm:pt>
    <dgm:pt modelId="{D94301AB-1B81-3C4B-B2CA-4F646373D656}" type="pres">
      <dgm:prSet presAssocID="{9A2D9612-603A-4BA3-9B81-B10E5B7D22D6}" presName="sibTrans" presStyleCnt="0"/>
      <dgm:spPr/>
    </dgm:pt>
    <dgm:pt modelId="{F5EBD0CE-1E9A-CF48-B93B-954B2237C7E3}" type="pres">
      <dgm:prSet presAssocID="{B7452BBF-4875-42A2-B356-1FD20C6736AA}" presName="node" presStyleLbl="node1" presStyleIdx="9" presStyleCnt="10">
        <dgm:presLayoutVars>
          <dgm:bulletEnabled val="1"/>
        </dgm:presLayoutVars>
      </dgm:prSet>
      <dgm:spPr/>
    </dgm:pt>
  </dgm:ptLst>
  <dgm:cxnLst>
    <dgm:cxn modelId="{A7AB432B-2E26-D546-90C9-216C5AAD165C}" type="presOf" srcId="{8BA484AE-ABAD-462C-9C66-A7EDB76E82DA}" destId="{05BEC311-1AA4-864D-A54C-E4DF82130191}" srcOrd="0" destOrd="0" presId="urn:microsoft.com/office/officeart/2005/8/layout/default"/>
    <dgm:cxn modelId="{12BB9831-17C1-489C-AC16-9EB4457A0C0B}" srcId="{417709DC-5AD9-4236-A4BB-090B8600BAA2}" destId="{CE49D6A3-E975-4562-B278-D8BF539DE557}" srcOrd="3" destOrd="0" parTransId="{26F9F31F-B73E-41F6-AAB1-151BAAD8C5C2}" sibTransId="{91EE0E61-34FE-4D55-AEA8-35A946CCDF09}"/>
    <dgm:cxn modelId="{F8E9DC41-E075-4E65-A9B0-A22748537B40}" srcId="{417709DC-5AD9-4236-A4BB-090B8600BAA2}" destId="{77887DF4-23FD-4AFF-AC87-05537C4FE23A}" srcOrd="7" destOrd="0" parTransId="{1361003A-5613-4E2D-9CDB-2363DD802A13}" sibTransId="{D3DBD83E-75B6-47BC-A28E-26995240F7FF}"/>
    <dgm:cxn modelId="{4135794A-5C9E-D64A-BD6D-9F9152D5C1F8}" type="presOf" srcId="{CE49D6A3-E975-4562-B278-D8BF539DE557}" destId="{5C14F078-B326-7A4C-90C4-EB647BA136EB}" srcOrd="0" destOrd="0" presId="urn:microsoft.com/office/officeart/2005/8/layout/default"/>
    <dgm:cxn modelId="{6EDE484C-C3FC-4BD0-BDF1-4D66C72BAE8E}" srcId="{417709DC-5AD9-4236-A4BB-090B8600BAA2}" destId="{93535256-D779-4869-B514-E140C5AC37FD}" srcOrd="8" destOrd="0" parTransId="{93FFC6D0-5564-4A33-BDC6-0A70F870755A}" sibTransId="{9A2D9612-603A-4BA3-9B81-B10E5B7D22D6}"/>
    <dgm:cxn modelId="{C4F2EA51-C4F7-449C-8F31-1720824E30B5}" srcId="{417709DC-5AD9-4236-A4BB-090B8600BAA2}" destId="{C3D9FF10-0071-4558-ABC9-BEAA36012148}" srcOrd="2" destOrd="0" parTransId="{4F72C808-B8AD-410C-B0A3-D890E724A0A5}" sibTransId="{4CC4A3B1-F305-4276-8078-4AAD993F7033}"/>
    <dgm:cxn modelId="{9ECF0055-DC5D-1740-B109-423AAB6C18DE}" type="presOf" srcId="{15D43B80-79C0-495F-A516-161EFD5323C8}" destId="{EDC0B639-C437-5F43-B56D-82DD42A4F873}" srcOrd="0" destOrd="0" presId="urn:microsoft.com/office/officeart/2005/8/layout/default"/>
    <dgm:cxn modelId="{D4C6995B-DD9A-204F-A345-3FDCCDC18F42}" type="presOf" srcId="{C83CFD56-1B1A-4033-9D39-F77433692D30}" destId="{E70F3FFB-4951-D34E-A376-FD6AE88B242D}" srcOrd="0" destOrd="0" presId="urn:microsoft.com/office/officeart/2005/8/layout/default"/>
    <dgm:cxn modelId="{8CEB2D5D-9458-4FF1-B511-593D926D7589}" srcId="{417709DC-5AD9-4236-A4BB-090B8600BAA2}" destId="{8BA484AE-ABAD-462C-9C66-A7EDB76E82DA}" srcOrd="0" destOrd="0" parTransId="{DD1AE60D-A949-4F86-9814-6B61A7F58A40}" sibTransId="{FBFF5CFA-6E2F-4D0E-B754-435D36BBFC18}"/>
    <dgm:cxn modelId="{E1D17C64-DA31-0643-B37C-2D2FF53310B5}" type="presOf" srcId="{93535256-D779-4869-B514-E140C5AC37FD}" destId="{71C1DA18-0FD1-4B41-BCE7-E08B2C6BF4D8}" srcOrd="0" destOrd="0" presId="urn:microsoft.com/office/officeart/2005/8/layout/default"/>
    <dgm:cxn modelId="{3C00C56E-D281-48EB-AD64-5B4AC5F8637C}" srcId="{417709DC-5AD9-4236-A4BB-090B8600BAA2}" destId="{15D43B80-79C0-495F-A516-161EFD5323C8}" srcOrd="4" destOrd="0" parTransId="{9D23638B-6A93-405C-8D90-AA4F33D73498}" sibTransId="{1A889E4B-EE11-48B5-8708-B2948F9129D9}"/>
    <dgm:cxn modelId="{0753978C-AB4B-2649-AE5E-1C64AB2C7A9A}" type="presOf" srcId="{77887DF4-23FD-4AFF-AC87-05537C4FE23A}" destId="{5184E294-2784-0A4B-813A-E10F9D2F18C2}" srcOrd="0" destOrd="0" presId="urn:microsoft.com/office/officeart/2005/8/layout/default"/>
    <dgm:cxn modelId="{597AFAA6-46EC-3041-A622-852CAD5DB035}" type="presOf" srcId="{B7452BBF-4875-42A2-B356-1FD20C6736AA}" destId="{F5EBD0CE-1E9A-CF48-B93B-954B2237C7E3}" srcOrd="0" destOrd="0" presId="urn:microsoft.com/office/officeart/2005/8/layout/default"/>
    <dgm:cxn modelId="{3D775BB2-9B8A-C543-B8C3-A77456852CFF}" type="presOf" srcId="{417709DC-5AD9-4236-A4BB-090B8600BAA2}" destId="{7BDB874B-25A5-3B46-A77C-7707FD8148C9}" srcOrd="0" destOrd="0" presId="urn:microsoft.com/office/officeart/2005/8/layout/default"/>
    <dgm:cxn modelId="{334792B8-3038-6142-B9DE-F537876CCA2A}" type="presOf" srcId="{FEAD9760-843E-4943-A3D1-FB8F0ED2C2E0}" destId="{94C87739-9DFD-584F-88D7-D7C4A6F436A0}" srcOrd="0" destOrd="0" presId="urn:microsoft.com/office/officeart/2005/8/layout/default"/>
    <dgm:cxn modelId="{9D4265C8-5AE5-4E35-953E-F7D34C6C4630}" srcId="{417709DC-5AD9-4236-A4BB-090B8600BAA2}" destId="{FEAD9760-843E-4943-A3D1-FB8F0ED2C2E0}" srcOrd="5" destOrd="0" parTransId="{E5331701-85D0-4E4E-955A-87001587BE70}" sibTransId="{71CBB28D-9E3A-446B-BC64-C77258C32905}"/>
    <dgm:cxn modelId="{4B5A9BDA-7192-4712-9812-35E469DC288F}" srcId="{417709DC-5AD9-4236-A4BB-090B8600BAA2}" destId="{B7452BBF-4875-42A2-B356-1FD20C6736AA}" srcOrd="9" destOrd="0" parTransId="{0E11560F-FD2B-4C05-AB27-872197E76544}" sibTransId="{B16888BB-8A4A-41D3-9214-DA79EA4CE3EC}"/>
    <dgm:cxn modelId="{8619AAE2-0850-4B82-B74E-9AB86598DBC2}" srcId="{417709DC-5AD9-4236-A4BB-090B8600BAA2}" destId="{C83CFD56-1B1A-4033-9D39-F77433692D30}" srcOrd="6" destOrd="0" parTransId="{F82DEB74-1C2B-4742-8A7B-A67EBE033028}" sibTransId="{1174CE8B-604A-4486-A8EE-1FAA3ED8CBEB}"/>
    <dgm:cxn modelId="{7EB9A2E7-16B6-4091-8796-5FD7C4C19B24}" srcId="{417709DC-5AD9-4236-A4BB-090B8600BAA2}" destId="{E0B97143-7549-4296-A30E-34936F8A30BA}" srcOrd="1" destOrd="0" parTransId="{8BAB3DEC-826C-4DF5-8164-797C0485302E}" sibTransId="{2816A468-DFF1-42E1-A4A0-EEE98EE12F16}"/>
    <dgm:cxn modelId="{2622F8EC-50DB-284C-9932-BA982717F163}" type="presOf" srcId="{C3D9FF10-0071-4558-ABC9-BEAA36012148}" destId="{C60A7566-61EF-3D4C-BF47-4F1A717667CF}" srcOrd="0" destOrd="0" presId="urn:microsoft.com/office/officeart/2005/8/layout/default"/>
    <dgm:cxn modelId="{B9C7E9FC-4AB9-E545-A91C-16357E1EDA87}" type="presOf" srcId="{E0B97143-7549-4296-A30E-34936F8A30BA}" destId="{AC86B325-B316-9948-9BDA-E7CDE302F5D5}" srcOrd="0" destOrd="0" presId="urn:microsoft.com/office/officeart/2005/8/layout/default"/>
    <dgm:cxn modelId="{2F08FB32-A489-0746-AACB-78C87CBA8072}" type="presParOf" srcId="{7BDB874B-25A5-3B46-A77C-7707FD8148C9}" destId="{05BEC311-1AA4-864D-A54C-E4DF82130191}" srcOrd="0" destOrd="0" presId="urn:microsoft.com/office/officeart/2005/8/layout/default"/>
    <dgm:cxn modelId="{32E1506C-BECC-AC47-B51D-EB56EB547C56}" type="presParOf" srcId="{7BDB874B-25A5-3B46-A77C-7707FD8148C9}" destId="{59103DFF-36A1-A148-93A0-46BD5953ACF6}" srcOrd="1" destOrd="0" presId="urn:microsoft.com/office/officeart/2005/8/layout/default"/>
    <dgm:cxn modelId="{692126CA-31B5-6F44-8720-3DA873DF013A}" type="presParOf" srcId="{7BDB874B-25A5-3B46-A77C-7707FD8148C9}" destId="{AC86B325-B316-9948-9BDA-E7CDE302F5D5}" srcOrd="2" destOrd="0" presId="urn:microsoft.com/office/officeart/2005/8/layout/default"/>
    <dgm:cxn modelId="{A8DF3065-8922-9440-ABFC-E0AFC7E3D620}" type="presParOf" srcId="{7BDB874B-25A5-3B46-A77C-7707FD8148C9}" destId="{3A762D49-D165-1147-A3BE-613526715108}" srcOrd="3" destOrd="0" presId="urn:microsoft.com/office/officeart/2005/8/layout/default"/>
    <dgm:cxn modelId="{1F998566-CDB8-B947-8AB4-1BF46A7F650B}" type="presParOf" srcId="{7BDB874B-25A5-3B46-A77C-7707FD8148C9}" destId="{C60A7566-61EF-3D4C-BF47-4F1A717667CF}" srcOrd="4" destOrd="0" presId="urn:microsoft.com/office/officeart/2005/8/layout/default"/>
    <dgm:cxn modelId="{CDAA7195-F564-894E-BC6F-34A6CF930021}" type="presParOf" srcId="{7BDB874B-25A5-3B46-A77C-7707FD8148C9}" destId="{805F129F-3910-DF49-9C6C-D5B491F18139}" srcOrd="5" destOrd="0" presId="urn:microsoft.com/office/officeart/2005/8/layout/default"/>
    <dgm:cxn modelId="{56466E39-85A1-B94E-90F1-41B85DB8B54B}" type="presParOf" srcId="{7BDB874B-25A5-3B46-A77C-7707FD8148C9}" destId="{5C14F078-B326-7A4C-90C4-EB647BA136EB}" srcOrd="6" destOrd="0" presId="urn:microsoft.com/office/officeart/2005/8/layout/default"/>
    <dgm:cxn modelId="{2E8B41BF-2513-554E-94E9-CD101152CC12}" type="presParOf" srcId="{7BDB874B-25A5-3B46-A77C-7707FD8148C9}" destId="{2D1FA8AB-19A3-E148-A0F9-5D5B465BADE4}" srcOrd="7" destOrd="0" presId="urn:microsoft.com/office/officeart/2005/8/layout/default"/>
    <dgm:cxn modelId="{05159486-BAD6-3345-BBC8-52301EA50516}" type="presParOf" srcId="{7BDB874B-25A5-3B46-A77C-7707FD8148C9}" destId="{EDC0B639-C437-5F43-B56D-82DD42A4F873}" srcOrd="8" destOrd="0" presId="urn:microsoft.com/office/officeart/2005/8/layout/default"/>
    <dgm:cxn modelId="{1D6FADD7-EBF5-E24B-9645-F07B154178B7}" type="presParOf" srcId="{7BDB874B-25A5-3B46-A77C-7707FD8148C9}" destId="{F842E0C9-741F-B845-AC77-34BD3D628B8F}" srcOrd="9" destOrd="0" presId="urn:microsoft.com/office/officeart/2005/8/layout/default"/>
    <dgm:cxn modelId="{496F024D-DE24-4641-80FB-0B3801B6E7AE}" type="presParOf" srcId="{7BDB874B-25A5-3B46-A77C-7707FD8148C9}" destId="{94C87739-9DFD-584F-88D7-D7C4A6F436A0}" srcOrd="10" destOrd="0" presId="urn:microsoft.com/office/officeart/2005/8/layout/default"/>
    <dgm:cxn modelId="{82F72FDA-B3C5-3742-A43C-17B8F780300E}" type="presParOf" srcId="{7BDB874B-25A5-3B46-A77C-7707FD8148C9}" destId="{D5DB84BB-FAD8-4B41-B6C7-4C7B59427BAB}" srcOrd="11" destOrd="0" presId="urn:microsoft.com/office/officeart/2005/8/layout/default"/>
    <dgm:cxn modelId="{F7987912-3619-9142-8BB7-361918A861DA}" type="presParOf" srcId="{7BDB874B-25A5-3B46-A77C-7707FD8148C9}" destId="{E70F3FFB-4951-D34E-A376-FD6AE88B242D}" srcOrd="12" destOrd="0" presId="urn:microsoft.com/office/officeart/2005/8/layout/default"/>
    <dgm:cxn modelId="{7D36A830-0C85-8146-823D-FE494958EB40}" type="presParOf" srcId="{7BDB874B-25A5-3B46-A77C-7707FD8148C9}" destId="{954976BD-8294-204D-9DB4-D9E74BB6E9F4}" srcOrd="13" destOrd="0" presId="urn:microsoft.com/office/officeart/2005/8/layout/default"/>
    <dgm:cxn modelId="{28D5031B-44A3-B747-9B01-227B487B2CEF}" type="presParOf" srcId="{7BDB874B-25A5-3B46-A77C-7707FD8148C9}" destId="{5184E294-2784-0A4B-813A-E10F9D2F18C2}" srcOrd="14" destOrd="0" presId="urn:microsoft.com/office/officeart/2005/8/layout/default"/>
    <dgm:cxn modelId="{1D3F5DC3-5380-3647-9195-048F61A910D7}" type="presParOf" srcId="{7BDB874B-25A5-3B46-A77C-7707FD8148C9}" destId="{6548491E-674E-B642-8D48-D73BDAC9B501}" srcOrd="15" destOrd="0" presId="urn:microsoft.com/office/officeart/2005/8/layout/default"/>
    <dgm:cxn modelId="{D3CBE675-EB1C-C04A-A98C-9F19B3FC972C}" type="presParOf" srcId="{7BDB874B-25A5-3B46-A77C-7707FD8148C9}" destId="{71C1DA18-0FD1-4B41-BCE7-E08B2C6BF4D8}" srcOrd="16" destOrd="0" presId="urn:microsoft.com/office/officeart/2005/8/layout/default"/>
    <dgm:cxn modelId="{81D8776D-D52A-774B-A45E-B943AD07548E}" type="presParOf" srcId="{7BDB874B-25A5-3B46-A77C-7707FD8148C9}" destId="{D94301AB-1B81-3C4B-B2CA-4F646373D656}" srcOrd="17" destOrd="0" presId="urn:microsoft.com/office/officeart/2005/8/layout/default"/>
    <dgm:cxn modelId="{0CAE1BAB-7682-DB4D-8041-7F05CE1D949A}" type="presParOf" srcId="{7BDB874B-25A5-3B46-A77C-7707FD8148C9}" destId="{F5EBD0CE-1E9A-CF48-B93B-954B2237C7E3}"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04F24F-709A-43D2-B293-A90152964E5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6180D04-72C5-4199-AE80-B7BC6EA7EFF9}">
      <dgm:prSet/>
      <dgm:spPr/>
      <dgm:t>
        <a:bodyPr/>
        <a:lstStyle/>
        <a:p>
          <a:r>
            <a:rPr lang="en-US"/>
            <a:t>Changing parameters, such as learning_rate, n_estimators, num_leaves, max_depth, metric;</a:t>
          </a:r>
        </a:p>
      </dgm:t>
    </dgm:pt>
    <dgm:pt modelId="{24153D47-9B1D-451E-8A50-EC346874E0FE}" type="parTrans" cxnId="{35EE956B-9F33-4A45-99D1-929A5D9D8028}">
      <dgm:prSet/>
      <dgm:spPr/>
      <dgm:t>
        <a:bodyPr/>
        <a:lstStyle/>
        <a:p>
          <a:endParaRPr lang="en-US"/>
        </a:p>
      </dgm:t>
    </dgm:pt>
    <dgm:pt modelId="{E8ECEF1D-73A2-48F8-BE3F-5996C51C5997}" type="sibTrans" cxnId="{35EE956B-9F33-4A45-99D1-929A5D9D8028}">
      <dgm:prSet/>
      <dgm:spPr/>
      <dgm:t>
        <a:bodyPr/>
        <a:lstStyle/>
        <a:p>
          <a:endParaRPr lang="en-US"/>
        </a:p>
      </dgm:t>
    </dgm:pt>
    <dgm:pt modelId="{A265D63F-A4F9-447B-A753-79AA6C8DC6FD}">
      <dgm:prSet/>
      <dgm:spPr/>
      <dgm:t>
        <a:bodyPr/>
        <a:lstStyle/>
        <a:p>
          <a:r>
            <a:rPr lang="en-US"/>
            <a:t>Imbalance TARGET in dataset using fraction of samples, SMOTE, Pipeline;</a:t>
          </a:r>
        </a:p>
      </dgm:t>
    </dgm:pt>
    <dgm:pt modelId="{E8BCEA1C-C2A5-415C-AE66-A6A2A30F3855}" type="parTrans" cxnId="{9FEB242E-C3BD-48A2-863B-6A8F92004B9B}">
      <dgm:prSet/>
      <dgm:spPr/>
      <dgm:t>
        <a:bodyPr/>
        <a:lstStyle/>
        <a:p>
          <a:endParaRPr lang="en-US"/>
        </a:p>
      </dgm:t>
    </dgm:pt>
    <dgm:pt modelId="{82F56EC7-D283-44DB-8E0B-56EF8C3C9B21}" type="sibTrans" cxnId="{9FEB242E-C3BD-48A2-863B-6A8F92004B9B}">
      <dgm:prSet/>
      <dgm:spPr/>
      <dgm:t>
        <a:bodyPr/>
        <a:lstStyle/>
        <a:p>
          <a:endParaRPr lang="en-US"/>
        </a:p>
      </dgm:t>
    </dgm:pt>
    <dgm:pt modelId="{80D893BC-D171-45FD-901E-09F8E71C33F9}">
      <dgm:prSet/>
      <dgm:spPr/>
      <dgm:t>
        <a:bodyPr/>
        <a:lstStyle/>
        <a:p>
          <a:r>
            <a:rPr lang="en-US"/>
            <a:t>Dealing with categorical data using LabelEncoder;</a:t>
          </a:r>
        </a:p>
      </dgm:t>
    </dgm:pt>
    <dgm:pt modelId="{CDF3F762-112A-41D2-A535-1F528E0A461E}" type="parTrans" cxnId="{217500C0-D071-4A6D-A40A-798B4350E87A}">
      <dgm:prSet/>
      <dgm:spPr/>
      <dgm:t>
        <a:bodyPr/>
        <a:lstStyle/>
        <a:p>
          <a:endParaRPr lang="en-US"/>
        </a:p>
      </dgm:t>
    </dgm:pt>
    <dgm:pt modelId="{26B03AF9-9379-436F-912F-248C7C1A1A3E}" type="sibTrans" cxnId="{217500C0-D071-4A6D-A40A-798B4350E87A}">
      <dgm:prSet/>
      <dgm:spPr/>
      <dgm:t>
        <a:bodyPr/>
        <a:lstStyle/>
        <a:p>
          <a:endParaRPr lang="en-US"/>
        </a:p>
      </dgm:t>
    </dgm:pt>
    <dgm:pt modelId="{24A960EB-F9F6-446C-862B-2FF8E8D3FF23}">
      <dgm:prSet/>
      <dgm:spPr/>
      <dgm:t>
        <a:bodyPr/>
        <a:lstStyle/>
        <a:p>
          <a:r>
            <a:rPr lang="en-US"/>
            <a:t>Dealing with missing values;</a:t>
          </a:r>
        </a:p>
      </dgm:t>
    </dgm:pt>
    <dgm:pt modelId="{FDA6BAE8-05EF-4A7C-96C2-D3811E139E72}" type="parTrans" cxnId="{F275620D-B587-41CD-BDCA-419BFD02DC1A}">
      <dgm:prSet/>
      <dgm:spPr/>
      <dgm:t>
        <a:bodyPr/>
        <a:lstStyle/>
        <a:p>
          <a:endParaRPr lang="en-US"/>
        </a:p>
      </dgm:t>
    </dgm:pt>
    <dgm:pt modelId="{F69260BC-3DEB-4AF8-ACF5-91065DD52A68}" type="sibTrans" cxnId="{F275620D-B587-41CD-BDCA-419BFD02DC1A}">
      <dgm:prSet/>
      <dgm:spPr/>
      <dgm:t>
        <a:bodyPr/>
        <a:lstStyle/>
        <a:p>
          <a:endParaRPr lang="en-US"/>
        </a:p>
      </dgm:t>
    </dgm:pt>
    <dgm:pt modelId="{6B481265-632B-420E-A530-DB800F6CC033}">
      <dgm:prSet/>
      <dgm:spPr/>
      <dgm:t>
        <a:bodyPr/>
        <a:lstStyle/>
        <a:p>
          <a:r>
            <a:rPr lang="en-US"/>
            <a:t>Creating several models with different parameters;</a:t>
          </a:r>
        </a:p>
      </dgm:t>
    </dgm:pt>
    <dgm:pt modelId="{74CE6AE8-4884-48B2-9E24-5749A32C33A5}" type="parTrans" cxnId="{2E47C160-11CA-415B-B330-5DE9FEBFD14E}">
      <dgm:prSet/>
      <dgm:spPr/>
      <dgm:t>
        <a:bodyPr/>
        <a:lstStyle/>
        <a:p>
          <a:endParaRPr lang="en-US"/>
        </a:p>
      </dgm:t>
    </dgm:pt>
    <dgm:pt modelId="{D8A19D1B-7C79-4739-B7A7-D9FF7AF82369}" type="sibTrans" cxnId="{2E47C160-11CA-415B-B330-5DE9FEBFD14E}">
      <dgm:prSet/>
      <dgm:spPr/>
      <dgm:t>
        <a:bodyPr/>
        <a:lstStyle/>
        <a:p>
          <a:endParaRPr lang="en-US"/>
        </a:p>
      </dgm:t>
    </dgm:pt>
    <dgm:pt modelId="{329ABC99-DBE0-46CC-AD2A-772FC6E5E0FE}">
      <dgm:prSet/>
      <dgm:spPr/>
      <dgm:t>
        <a:bodyPr/>
        <a:lstStyle/>
        <a:p>
          <a:r>
            <a:rPr lang="en-US"/>
            <a:t>Reducing number of features from 122 to 11 using several models and feature_importances_</a:t>
          </a:r>
        </a:p>
      </dgm:t>
    </dgm:pt>
    <dgm:pt modelId="{E787F5FB-48C4-4B83-99BC-B256E2CEB031}" type="parTrans" cxnId="{5AD39729-A3DC-4AEA-B718-8B16226F0029}">
      <dgm:prSet/>
      <dgm:spPr/>
      <dgm:t>
        <a:bodyPr/>
        <a:lstStyle/>
        <a:p>
          <a:endParaRPr lang="en-US"/>
        </a:p>
      </dgm:t>
    </dgm:pt>
    <dgm:pt modelId="{9D2BE0D3-9FFA-43D5-A1C3-72D435BE33C4}" type="sibTrans" cxnId="{5AD39729-A3DC-4AEA-B718-8B16226F0029}">
      <dgm:prSet/>
      <dgm:spPr/>
      <dgm:t>
        <a:bodyPr/>
        <a:lstStyle/>
        <a:p>
          <a:endParaRPr lang="en-US"/>
        </a:p>
      </dgm:t>
    </dgm:pt>
    <dgm:pt modelId="{9A852F4A-D31F-5846-8371-06336290CC1C}" type="pres">
      <dgm:prSet presAssocID="{BD04F24F-709A-43D2-B293-A90152964E5E}" presName="linear" presStyleCnt="0">
        <dgm:presLayoutVars>
          <dgm:animLvl val="lvl"/>
          <dgm:resizeHandles val="exact"/>
        </dgm:presLayoutVars>
      </dgm:prSet>
      <dgm:spPr/>
    </dgm:pt>
    <dgm:pt modelId="{96F88370-9133-D641-A3FC-CCC759BCDA7C}" type="pres">
      <dgm:prSet presAssocID="{B6180D04-72C5-4199-AE80-B7BC6EA7EFF9}" presName="parentText" presStyleLbl="node1" presStyleIdx="0" presStyleCnt="6">
        <dgm:presLayoutVars>
          <dgm:chMax val="0"/>
          <dgm:bulletEnabled val="1"/>
        </dgm:presLayoutVars>
      </dgm:prSet>
      <dgm:spPr/>
    </dgm:pt>
    <dgm:pt modelId="{76A5E0CB-8232-8A49-BA81-2626C094B0F6}" type="pres">
      <dgm:prSet presAssocID="{E8ECEF1D-73A2-48F8-BE3F-5996C51C5997}" presName="spacer" presStyleCnt="0"/>
      <dgm:spPr/>
    </dgm:pt>
    <dgm:pt modelId="{187CF586-4EF4-354A-B5DE-23590E1B54FC}" type="pres">
      <dgm:prSet presAssocID="{A265D63F-A4F9-447B-A753-79AA6C8DC6FD}" presName="parentText" presStyleLbl="node1" presStyleIdx="1" presStyleCnt="6">
        <dgm:presLayoutVars>
          <dgm:chMax val="0"/>
          <dgm:bulletEnabled val="1"/>
        </dgm:presLayoutVars>
      </dgm:prSet>
      <dgm:spPr/>
    </dgm:pt>
    <dgm:pt modelId="{8538EB33-FF8A-014C-AA32-07B183E089EB}" type="pres">
      <dgm:prSet presAssocID="{82F56EC7-D283-44DB-8E0B-56EF8C3C9B21}" presName="spacer" presStyleCnt="0"/>
      <dgm:spPr/>
    </dgm:pt>
    <dgm:pt modelId="{289725EE-F4FA-1241-B61D-0667871F43CF}" type="pres">
      <dgm:prSet presAssocID="{80D893BC-D171-45FD-901E-09F8E71C33F9}" presName="parentText" presStyleLbl="node1" presStyleIdx="2" presStyleCnt="6">
        <dgm:presLayoutVars>
          <dgm:chMax val="0"/>
          <dgm:bulletEnabled val="1"/>
        </dgm:presLayoutVars>
      </dgm:prSet>
      <dgm:spPr/>
    </dgm:pt>
    <dgm:pt modelId="{D8C4C576-9765-ED4E-8783-D69B2B0EBA50}" type="pres">
      <dgm:prSet presAssocID="{26B03AF9-9379-436F-912F-248C7C1A1A3E}" presName="spacer" presStyleCnt="0"/>
      <dgm:spPr/>
    </dgm:pt>
    <dgm:pt modelId="{5BFBCC03-68B4-5546-A44B-D93F9FEDF858}" type="pres">
      <dgm:prSet presAssocID="{24A960EB-F9F6-446C-862B-2FF8E8D3FF23}" presName="parentText" presStyleLbl="node1" presStyleIdx="3" presStyleCnt="6">
        <dgm:presLayoutVars>
          <dgm:chMax val="0"/>
          <dgm:bulletEnabled val="1"/>
        </dgm:presLayoutVars>
      </dgm:prSet>
      <dgm:spPr/>
    </dgm:pt>
    <dgm:pt modelId="{5E845FFB-7E78-6B41-AFEA-1F45A800C58F}" type="pres">
      <dgm:prSet presAssocID="{F69260BC-3DEB-4AF8-ACF5-91065DD52A68}" presName="spacer" presStyleCnt="0"/>
      <dgm:spPr/>
    </dgm:pt>
    <dgm:pt modelId="{30D906C9-25DF-5E48-BF1B-4996FFF0E808}" type="pres">
      <dgm:prSet presAssocID="{6B481265-632B-420E-A530-DB800F6CC033}" presName="parentText" presStyleLbl="node1" presStyleIdx="4" presStyleCnt="6">
        <dgm:presLayoutVars>
          <dgm:chMax val="0"/>
          <dgm:bulletEnabled val="1"/>
        </dgm:presLayoutVars>
      </dgm:prSet>
      <dgm:spPr/>
    </dgm:pt>
    <dgm:pt modelId="{8BCA3944-2985-2C45-9C77-82CB099EA366}" type="pres">
      <dgm:prSet presAssocID="{D8A19D1B-7C79-4739-B7A7-D9FF7AF82369}" presName="spacer" presStyleCnt="0"/>
      <dgm:spPr/>
    </dgm:pt>
    <dgm:pt modelId="{E3D5BB53-AE90-0E4C-A15E-82C2C2F0D00B}" type="pres">
      <dgm:prSet presAssocID="{329ABC99-DBE0-46CC-AD2A-772FC6E5E0FE}" presName="parentText" presStyleLbl="node1" presStyleIdx="5" presStyleCnt="6">
        <dgm:presLayoutVars>
          <dgm:chMax val="0"/>
          <dgm:bulletEnabled val="1"/>
        </dgm:presLayoutVars>
      </dgm:prSet>
      <dgm:spPr/>
    </dgm:pt>
  </dgm:ptLst>
  <dgm:cxnLst>
    <dgm:cxn modelId="{F275620D-B587-41CD-BDCA-419BFD02DC1A}" srcId="{BD04F24F-709A-43D2-B293-A90152964E5E}" destId="{24A960EB-F9F6-446C-862B-2FF8E8D3FF23}" srcOrd="3" destOrd="0" parTransId="{FDA6BAE8-05EF-4A7C-96C2-D3811E139E72}" sibTransId="{F69260BC-3DEB-4AF8-ACF5-91065DD52A68}"/>
    <dgm:cxn modelId="{5AD39729-A3DC-4AEA-B718-8B16226F0029}" srcId="{BD04F24F-709A-43D2-B293-A90152964E5E}" destId="{329ABC99-DBE0-46CC-AD2A-772FC6E5E0FE}" srcOrd="5" destOrd="0" parTransId="{E787F5FB-48C4-4B83-99BC-B256E2CEB031}" sibTransId="{9D2BE0D3-9FFA-43D5-A1C3-72D435BE33C4}"/>
    <dgm:cxn modelId="{9FEB242E-C3BD-48A2-863B-6A8F92004B9B}" srcId="{BD04F24F-709A-43D2-B293-A90152964E5E}" destId="{A265D63F-A4F9-447B-A753-79AA6C8DC6FD}" srcOrd="1" destOrd="0" parTransId="{E8BCEA1C-C2A5-415C-AE66-A6A2A30F3855}" sibTransId="{82F56EC7-D283-44DB-8E0B-56EF8C3C9B21}"/>
    <dgm:cxn modelId="{A678DD47-F4BC-224D-A790-0CB2A84966F1}" type="presOf" srcId="{6B481265-632B-420E-A530-DB800F6CC033}" destId="{30D906C9-25DF-5E48-BF1B-4996FFF0E808}" srcOrd="0" destOrd="0" presId="urn:microsoft.com/office/officeart/2005/8/layout/vList2"/>
    <dgm:cxn modelId="{2E47C160-11CA-415B-B330-5DE9FEBFD14E}" srcId="{BD04F24F-709A-43D2-B293-A90152964E5E}" destId="{6B481265-632B-420E-A530-DB800F6CC033}" srcOrd="4" destOrd="0" parTransId="{74CE6AE8-4884-48B2-9E24-5749A32C33A5}" sibTransId="{D8A19D1B-7C79-4739-B7A7-D9FF7AF82369}"/>
    <dgm:cxn modelId="{13BF9064-482D-334B-A6B1-0FE19E433D13}" type="presOf" srcId="{B6180D04-72C5-4199-AE80-B7BC6EA7EFF9}" destId="{96F88370-9133-D641-A3FC-CCC759BCDA7C}" srcOrd="0" destOrd="0" presId="urn:microsoft.com/office/officeart/2005/8/layout/vList2"/>
    <dgm:cxn modelId="{35EE956B-9F33-4A45-99D1-929A5D9D8028}" srcId="{BD04F24F-709A-43D2-B293-A90152964E5E}" destId="{B6180D04-72C5-4199-AE80-B7BC6EA7EFF9}" srcOrd="0" destOrd="0" parTransId="{24153D47-9B1D-451E-8A50-EC346874E0FE}" sibTransId="{E8ECEF1D-73A2-48F8-BE3F-5996C51C5997}"/>
    <dgm:cxn modelId="{A4EEBE8C-1094-3B4B-B455-0626192C2AD0}" type="presOf" srcId="{BD04F24F-709A-43D2-B293-A90152964E5E}" destId="{9A852F4A-D31F-5846-8371-06336290CC1C}" srcOrd="0" destOrd="0" presId="urn:microsoft.com/office/officeart/2005/8/layout/vList2"/>
    <dgm:cxn modelId="{D84A479F-56DE-AA46-A1D1-A6C79AA0237F}" type="presOf" srcId="{329ABC99-DBE0-46CC-AD2A-772FC6E5E0FE}" destId="{E3D5BB53-AE90-0E4C-A15E-82C2C2F0D00B}" srcOrd="0" destOrd="0" presId="urn:microsoft.com/office/officeart/2005/8/layout/vList2"/>
    <dgm:cxn modelId="{217500C0-D071-4A6D-A40A-798B4350E87A}" srcId="{BD04F24F-709A-43D2-B293-A90152964E5E}" destId="{80D893BC-D171-45FD-901E-09F8E71C33F9}" srcOrd="2" destOrd="0" parTransId="{CDF3F762-112A-41D2-A535-1F528E0A461E}" sibTransId="{26B03AF9-9379-436F-912F-248C7C1A1A3E}"/>
    <dgm:cxn modelId="{430518CE-4B85-6C43-84ED-44DDB00C1565}" type="presOf" srcId="{80D893BC-D171-45FD-901E-09F8E71C33F9}" destId="{289725EE-F4FA-1241-B61D-0667871F43CF}" srcOrd="0" destOrd="0" presId="urn:microsoft.com/office/officeart/2005/8/layout/vList2"/>
    <dgm:cxn modelId="{721FFEDA-E713-B149-BB7C-7DD1D0A4CD85}" type="presOf" srcId="{24A960EB-F9F6-446C-862B-2FF8E8D3FF23}" destId="{5BFBCC03-68B4-5546-A44B-D93F9FEDF858}" srcOrd="0" destOrd="0" presId="urn:microsoft.com/office/officeart/2005/8/layout/vList2"/>
    <dgm:cxn modelId="{DE862FE0-A709-5C4D-B49E-043B664B1DBE}" type="presOf" srcId="{A265D63F-A4F9-447B-A753-79AA6C8DC6FD}" destId="{187CF586-4EF4-354A-B5DE-23590E1B54FC}" srcOrd="0" destOrd="0" presId="urn:microsoft.com/office/officeart/2005/8/layout/vList2"/>
    <dgm:cxn modelId="{449C476C-ADEB-354D-8279-FCE91C6ED2F3}" type="presParOf" srcId="{9A852F4A-D31F-5846-8371-06336290CC1C}" destId="{96F88370-9133-D641-A3FC-CCC759BCDA7C}" srcOrd="0" destOrd="0" presId="urn:microsoft.com/office/officeart/2005/8/layout/vList2"/>
    <dgm:cxn modelId="{21BF4493-464B-0E4F-9EE2-B6DFE2D35A04}" type="presParOf" srcId="{9A852F4A-D31F-5846-8371-06336290CC1C}" destId="{76A5E0CB-8232-8A49-BA81-2626C094B0F6}" srcOrd="1" destOrd="0" presId="urn:microsoft.com/office/officeart/2005/8/layout/vList2"/>
    <dgm:cxn modelId="{2AF0828B-3C70-8543-96DC-1DC95F47F56E}" type="presParOf" srcId="{9A852F4A-D31F-5846-8371-06336290CC1C}" destId="{187CF586-4EF4-354A-B5DE-23590E1B54FC}" srcOrd="2" destOrd="0" presId="urn:microsoft.com/office/officeart/2005/8/layout/vList2"/>
    <dgm:cxn modelId="{A131D6B6-1192-C54A-AD7A-FF482B113E2C}" type="presParOf" srcId="{9A852F4A-D31F-5846-8371-06336290CC1C}" destId="{8538EB33-FF8A-014C-AA32-07B183E089EB}" srcOrd="3" destOrd="0" presId="urn:microsoft.com/office/officeart/2005/8/layout/vList2"/>
    <dgm:cxn modelId="{B0F6EBA9-3E85-F843-97C9-8CCB4A519FAF}" type="presParOf" srcId="{9A852F4A-D31F-5846-8371-06336290CC1C}" destId="{289725EE-F4FA-1241-B61D-0667871F43CF}" srcOrd="4" destOrd="0" presId="urn:microsoft.com/office/officeart/2005/8/layout/vList2"/>
    <dgm:cxn modelId="{FB58D749-384A-E34A-B0B6-B786528F0A29}" type="presParOf" srcId="{9A852F4A-D31F-5846-8371-06336290CC1C}" destId="{D8C4C576-9765-ED4E-8783-D69B2B0EBA50}" srcOrd="5" destOrd="0" presId="urn:microsoft.com/office/officeart/2005/8/layout/vList2"/>
    <dgm:cxn modelId="{8BB6B62F-A556-3A40-9561-A643BDE9BB9B}" type="presParOf" srcId="{9A852F4A-D31F-5846-8371-06336290CC1C}" destId="{5BFBCC03-68B4-5546-A44B-D93F9FEDF858}" srcOrd="6" destOrd="0" presId="urn:microsoft.com/office/officeart/2005/8/layout/vList2"/>
    <dgm:cxn modelId="{11B4940B-A997-414E-B429-611140D1F649}" type="presParOf" srcId="{9A852F4A-D31F-5846-8371-06336290CC1C}" destId="{5E845FFB-7E78-6B41-AFEA-1F45A800C58F}" srcOrd="7" destOrd="0" presId="urn:microsoft.com/office/officeart/2005/8/layout/vList2"/>
    <dgm:cxn modelId="{74E218B0-B22C-A042-B717-5DA64E80E1C8}" type="presParOf" srcId="{9A852F4A-D31F-5846-8371-06336290CC1C}" destId="{30D906C9-25DF-5E48-BF1B-4996FFF0E808}" srcOrd="8" destOrd="0" presId="urn:microsoft.com/office/officeart/2005/8/layout/vList2"/>
    <dgm:cxn modelId="{51A26998-9EAB-1440-BC55-94D649BA47A2}" type="presParOf" srcId="{9A852F4A-D31F-5846-8371-06336290CC1C}" destId="{8BCA3944-2985-2C45-9C77-82CB099EA366}" srcOrd="9" destOrd="0" presId="urn:microsoft.com/office/officeart/2005/8/layout/vList2"/>
    <dgm:cxn modelId="{B0F98868-E48D-6346-A707-05EE90A3EACB}" type="presParOf" srcId="{9A852F4A-D31F-5846-8371-06336290CC1C}" destId="{E3D5BB53-AE90-0E4C-A15E-82C2C2F0D00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22554-364A-4320-8F8F-B9E7EF8DB643}">
      <dsp:nvSpPr>
        <dsp:cNvPr id="0" name=""/>
        <dsp:cNvSpPr/>
      </dsp:nvSpPr>
      <dsp:spPr>
        <a:xfrm>
          <a:off x="0" y="759054"/>
          <a:ext cx="9223277" cy="1401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41683-E9CC-4B0A-9109-166FD2CF5E57}">
      <dsp:nvSpPr>
        <dsp:cNvPr id="0" name=""/>
        <dsp:cNvSpPr/>
      </dsp:nvSpPr>
      <dsp:spPr>
        <a:xfrm>
          <a:off x="423902" y="1074354"/>
          <a:ext cx="770732" cy="770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07CFC8-4072-48E2-BB9B-E6A2492BFB24}">
      <dsp:nvSpPr>
        <dsp:cNvPr id="0" name=""/>
        <dsp:cNvSpPr/>
      </dsp:nvSpPr>
      <dsp:spPr>
        <a:xfrm>
          <a:off x="1618537" y="759054"/>
          <a:ext cx="4150475" cy="140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08" tIns="148308" rIns="148308" bIns="148308" numCol="1" spcCol="1270" anchor="ctr" anchorCtr="0">
          <a:noAutofit/>
        </a:bodyPr>
        <a:lstStyle/>
        <a:p>
          <a:pPr marL="0" lvl="0" indent="0" algn="l" defTabSz="1111250">
            <a:lnSpc>
              <a:spcPct val="90000"/>
            </a:lnSpc>
            <a:spcBef>
              <a:spcPct val="0"/>
            </a:spcBef>
            <a:spcAft>
              <a:spcPct val="35000"/>
            </a:spcAft>
            <a:buNone/>
          </a:pPr>
          <a:r>
            <a:rPr lang="en-US" sz="2500" b="1" i="0" kern="1200" dirty="0"/>
            <a:t>Can you predict how capable each applicant is of repaying a loan?</a:t>
          </a:r>
          <a:endParaRPr lang="en-US" sz="2500" kern="1200" dirty="0"/>
        </a:p>
      </dsp:txBody>
      <dsp:txXfrm>
        <a:off x="1618537" y="759054"/>
        <a:ext cx="4150475" cy="1401331"/>
      </dsp:txXfrm>
    </dsp:sp>
    <dsp:sp modelId="{98ECF889-167F-46A7-A325-A5383CFB67B9}">
      <dsp:nvSpPr>
        <dsp:cNvPr id="0" name=""/>
        <dsp:cNvSpPr/>
      </dsp:nvSpPr>
      <dsp:spPr>
        <a:xfrm>
          <a:off x="5769012" y="759054"/>
          <a:ext cx="3454265" cy="140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08" tIns="148308" rIns="148308" bIns="148308" numCol="1" spcCol="1270" anchor="ctr" anchorCtr="0">
          <a:noAutofit/>
        </a:bodyPr>
        <a:lstStyle/>
        <a:p>
          <a:pPr marL="0" lvl="0" indent="0" algn="l" defTabSz="666750">
            <a:lnSpc>
              <a:spcPct val="90000"/>
            </a:lnSpc>
            <a:spcBef>
              <a:spcPct val="0"/>
            </a:spcBef>
            <a:spcAft>
              <a:spcPct val="35000"/>
            </a:spcAft>
            <a:buNone/>
          </a:pPr>
          <a:r>
            <a:rPr lang="en-US" sz="1500" b="0" i="0" kern="1200"/>
            <a:t>The primary objective of this project is to develop a robust and accurate predictive model to assess the credit risk of loan applicants. </a:t>
          </a:r>
          <a:endParaRPr lang="en-US" sz="1500" kern="1200"/>
        </a:p>
      </dsp:txBody>
      <dsp:txXfrm>
        <a:off x="5769012" y="759054"/>
        <a:ext cx="3454265" cy="1401331"/>
      </dsp:txXfrm>
    </dsp:sp>
    <dsp:sp modelId="{4B342AEE-836F-4BB9-A5ED-B26C2910081D}">
      <dsp:nvSpPr>
        <dsp:cNvPr id="0" name=""/>
        <dsp:cNvSpPr/>
      </dsp:nvSpPr>
      <dsp:spPr>
        <a:xfrm>
          <a:off x="0" y="2510718"/>
          <a:ext cx="9223277" cy="1401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D6BDC-D656-4B5C-9E21-03DB401C9D9A}">
      <dsp:nvSpPr>
        <dsp:cNvPr id="0" name=""/>
        <dsp:cNvSpPr/>
      </dsp:nvSpPr>
      <dsp:spPr>
        <a:xfrm>
          <a:off x="423902" y="2826018"/>
          <a:ext cx="770732" cy="770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6FF2A2-8A8C-4AAD-8ABB-37EB4078C272}">
      <dsp:nvSpPr>
        <dsp:cNvPr id="0" name=""/>
        <dsp:cNvSpPr/>
      </dsp:nvSpPr>
      <dsp:spPr>
        <a:xfrm>
          <a:off x="1618537" y="2510718"/>
          <a:ext cx="4150475" cy="140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08" tIns="148308" rIns="148308" bIns="148308" numCol="1" spcCol="1270" anchor="ctr" anchorCtr="0">
          <a:noAutofit/>
        </a:bodyPr>
        <a:lstStyle/>
        <a:p>
          <a:pPr marL="0" lvl="0" indent="0" algn="l" defTabSz="1111250">
            <a:lnSpc>
              <a:spcPct val="90000"/>
            </a:lnSpc>
            <a:spcBef>
              <a:spcPct val="0"/>
            </a:spcBef>
            <a:spcAft>
              <a:spcPct val="35000"/>
            </a:spcAft>
            <a:buNone/>
          </a:pPr>
          <a:r>
            <a:rPr lang="en-US" sz="2500" b="1" i="0" kern="1200"/>
            <a:t>Specifically, the project seeks to:</a:t>
          </a:r>
          <a:endParaRPr lang="en-US" sz="2500" kern="1200"/>
        </a:p>
      </dsp:txBody>
      <dsp:txXfrm>
        <a:off x="1618537" y="2510718"/>
        <a:ext cx="4150475" cy="1401331"/>
      </dsp:txXfrm>
    </dsp:sp>
    <dsp:sp modelId="{4D0B7A77-FD32-485E-88D3-800F8FE91BF5}">
      <dsp:nvSpPr>
        <dsp:cNvPr id="0" name=""/>
        <dsp:cNvSpPr/>
      </dsp:nvSpPr>
      <dsp:spPr>
        <a:xfrm>
          <a:off x="5769012" y="2510718"/>
          <a:ext cx="3454265" cy="1401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08" tIns="148308" rIns="148308" bIns="148308" numCol="1" spcCol="1270" anchor="ctr" anchorCtr="0">
          <a:noAutofit/>
        </a:bodyPr>
        <a:lstStyle/>
        <a:p>
          <a:pPr marL="0" lvl="0" indent="0" algn="l" defTabSz="666750">
            <a:lnSpc>
              <a:spcPct val="90000"/>
            </a:lnSpc>
            <a:spcBef>
              <a:spcPct val="0"/>
            </a:spcBef>
            <a:spcAft>
              <a:spcPct val="35000"/>
            </a:spcAft>
            <a:buNone/>
          </a:pPr>
          <a:r>
            <a:rPr lang="en-US" sz="1500" b="0" i="0" kern="1200"/>
            <a:t>Improve Decision-Making</a:t>
          </a:r>
          <a:endParaRPr lang="en-US" sz="1500" kern="1200"/>
        </a:p>
        <a:p>
          <a:pPr marL="0" lvl="0" indent="0" algn="l" defTabSz="666750">
            <a:lnSpc>
              <a:spcPct val="90000"/>
            </a:lnSpc>
            <a:spcBef>
              <a:spcPct val="0"/>
            </a:spcBef>
            <a:spcAft>
              <a:spcPct val="35000"/>
            </a:spcAft>
            <a:buNone/>
          </a:pPr>
          <a:r>
            <a:rPr lang="en-US" sz="1500" b="0" i="0" kern="1200"/>
            <a:t>Enhance Credit Risk Management</a:t>
          </a:r>
          <a:endParaRPr lang="en-US" sz="1500" kern="1200"/>
        </a:p>
        <a:p>
          <a:pPr marL="0" lvl="0" indent="0" algn="l" defTabSz="666750">
            <a:lnSpc>
              <a:spcPct val="90000"/>
            </a:lnSpc>
            <a:spcBef>
              <a:spcPct val="0"/>
            </a:spcBef>
            <a:spcAft>
              <a:spcPct val="35000"/>
            </a:spcAft>
            <a:buNone/>
          </a:pPr>
          <a:r>
            <a:rPr lang="en-US" sz="1500" b="0" i="0" kern="1200"/>
            <a:t>Optimize Loan Approval Process</a:t>
          </a:r>
          <a:endParaRPr lang="en-US" sz="1500" kern="1200"/>
        </a:p>
        <a:p>
          <a:pPr marL="0" lvl="0" indent="0" algn="l" defTabSz="666750">
            <a:lnSpc>
              <a:spcPct val="90000"/>
            </a:lnSpc>
            <a:spcBef>
              <a:spcPct val="0"/>
            </a:spcBef>
            <a:spcAft>
              <a:spcPct val="35000"/>
            </a:spcAft>
            <a:buNone/>
          </a:pPr>
          <a:r>
            <a:rPr lang="en-US" sz="1500" b="0" i="0" kern="1200"/>
            <a:t>Ensure Fair and Responsible Lending</a:t>
          </a:r>
          <a:endParaRPr lang="en-US" sz="1500" kern="1200"/>
        </a:p>
      </dsp:txBody>
      <dsp:txXfrm>
        <a:off x="5769012" y="2510718"/>
        <a:ext cx="3454265" cy="1401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B87A9-00AA-6344-B247-767DCA32A29F}">
      <dsp:nvSpPr>
        <dsp:cNvPr id="0" name=""/>
        <dsp:cNvSpPr/>
      </dsp:nvSpPr>
      <dsp:spPr>
        <a:xfrm>
          <a:off x="0" y="23064"/>
          <a:ext cx="6823614"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Understanding the purpose of analysis;</a:t>
          </a:r>
        </a:p>
      </dsp:txBody>
      <dsp:txXfrm>
        <a:off x="29271" y="52335"/>
        <a:ext cx="6765072" cy="541083"/>
      </dsp:txXfrm>
    </dsp:sp>
    <dsp:sp modelId="{805F75A0-A486-CA42-ACE6-38E55A90D559}">
      <dsp:nvSpPr>
        <dsp:cNvPr id="0" name=""/>
        <dsp:cNvSpPr/>
      </dsp:nvSpPr>
      <dsp:spPr>
        <a:xfrm>
          <a:off x="0" y="694689"/>
          <a:ext cx="6823614" cy="599625"/>
        </a:xfrm>
        <a:prstGeom prst="roundRect">
          <a:avLst/>
        </a:prstGeom>
        <a:solidFill>
          <a:schemeClr val="accent2">
            <a:hueOff val="-254217"/>
            <a:satOff val="-70"/>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Gathering data;</a:t>
          </a:r>
        </a:p>
      </dsp:txBody>
      <dsp:txXfrm>
        <a:off x="29271" y="723960"/>
        <a:ext cx="6765072" cy="541083"/>
      </dsp:txXfrm>
    </dsp:sp>
    <dsp:sp modelId="{D3E3785B-3740-5146-90E7-5E2C8E72D503}">
      <dsp:nvSpPr>
        <dsp:cNvPr id="0" name=""/>
        <dsp:cNvSpPr/>
      </dsp:nvSpPr>
      <dsp:spPr>
        <a:xfrm>
          <a:off x="0" y="1366314"/>
          <a:ext cx="6823614" cy="599625"/>
        </a:xfrm>
        <a:prstGeom prst="roundRect">
          <a:avLst/>
        </a:prstGeom>
        <a:solidFill>
          <a:schemeClr val="accent2">
            <a:hueOff val="-508433"/>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Exploration data;</a:t>
          </a:r>
        </a:p>
      </dsp:txBody>
      <dsp:txXfrm>
        <a:off x="29271" y="1395585"/>
        <a:ext cx="6765072" cy="541083"/>
      </dsp:txXfrm>
    </dsp:sp>
    <dsp:sp modelId="{C436DC60-BA7C-144E-9BE6-AE88568C4F3A}">
      <dsp:nvSpPr>
        <dsp:cNvPr id="0" name=""/>
        <dsp:cNvSpPr/>
      </dsp:nvSpPr>
      <dsp:spPr>
        <a:xfrm>
          <a:off x="0" y="2037939"/>
          <a:ext cx="6823614" cy="599625"/>
        </a:xfrm>
        <a:prstGeom prst="roundRect">
          <a:avLst/>
        </a:prstGeom>
        <a:solidFill>
          <a:schemeClr val="accent2">
            <a:hueOff val="-762650"/>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Wrangling data;</a:t>
          </a:r>
        </a:p>
      </dsp:txBody>
      <dsp:txXfrm>
        <a:off x="29271" y="2067210"/>
        <a:ext cx="6765072" cy="541083"/>
      </dsp:txXfrm>
    </dsp:sp>
    <dsp:sp modelId="{BE655627-333F-0B4F-9DB5-86E564776959}">
      <dsp:nvSpPr>
        <dsp:cNvPr id="0" name=""/>
        <dsp:cNvSpPr/>
      </dsp:nvSpPr>
      <dsp:spPr>
        <a:xfrm>
          <a:off x="0" y="2709564"/>
          <a:ext cx="6823614" cy="599625"/>
        </a:xfrm>
        <a:prstGeom prst="roundRect">
          <a:avLst/>
        </a:prstGeom>
        <a:solidFill>
          <a:schemeClr val="accent2">
            <a:hueOff val="-1016866"/>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Features engeniering;</a:t>
          </a:r>
        </a:p>
      </dsp:txBody>
      <dsp:txXfrm>
        <a:off x="29271" y="2738835"/>
        <a:ext cx="6765072" cy="541083"/>
      </dsp:txXfrm>
    </dsp:sp>
    <dsp:sp modelId="{41AAB6F1-D1F6-0A44-8082-79B2006BFBD3}">
      <dsp:nvSpPr>
        <dsp:cNvPr id="0" name=""/>
        <dsp:cNvSpPr/>
      </dsp:nvSpPr>
      <dsp:spPr>
        <a:xfrm>
          <a:off x="0" y="3381189"/>
          <a:ext cx="6823614" cy="599625"/>
        </a:xfrm>
        <a:prstGeom prst="roundRect">
          <a:avLst/>
        </a:prstGeom>
        <a:solidFill>
          <a:schemeClr val="accent2">
            <a:hueOff val="-1271083"/>
            <a:satOff val="-348"/>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Machine learning model building;</a:t>
          </a:r>
        </a:p>
      </dsp:txBody>
      <dsp:txXfrm>
        <a:off x="29271" y="3410460"/>
        <a:ext cx="6765072" cy="541083"/>
      </dsp:txXfrm>
    </dsp:sp>
    <dsp:sp modelId="{FCCEDBA4-A097-CC4B-8613-0754DFC20E9C}">
      <dsp:nvSpPr>
        <dsp:cNvPr id="0" name=""/>
        <dsp:cNvSpPr/>
      </dsp:nvSpPr>
      <dsp:spPr>
        <a:xfrm>
          <a:off x="0" y="4052814"/>
          <a:ext cx="6823614" cy="599625"/>
        </a:xfrm>
        <a:prstGeom prst="roundRect">
          <a:avLst/>
        </a:prstGeom>
        <a:solidFill>
          <a:schemeClr val="accent2">
            <a:hueOff val="-1525299"/>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u="none" kern="1200" dirty="0" err="1"/>
            <a:t>Summarising</a:t>
          </a:r>
          <a:r>
            <a:rPr lang="en-US" sz="2500" b="0" i="0" u="none" kern="1200" dirty="0"/>
            <a:t> results.</a:t>
          </a:r>
          <a:endParaRPr lang="en-US" sz="2500" kern="1200" dirty="0"/>
        </a:p>
      </dsp:txBody>
      <dsp:txXfrm>
        <a:off x="29271" y="4082085"/>
        <a:ext cx="6765072" cy="541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EC311-1AA4-864D-A54C-E4DF82130191}">
      <dsp:nvSpPr>
        <dsp:cNvPr id="0" name=""/>
        <dsp:cNvSpPr/>
      </dsp:nvSpPr>
      <dsp:spPr>
        <a:xfrm>
          <a:off x="673140" y="2139"/>
          <a:ext cx="2062187" cy="1237312"/>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Why?</a:t>
          </a:r>
          <a:endParaRPr lang="en-US" sz="1500" kern="1200"/>
        </a:p>
      </dsp:txBody>
      <dsp:txXfrm>
        <a:off x="673140" y="2139"/>
        <a:ext cx="2062187" cy="1237312"/>
      </dsp:txXfrm>
    </dsp:sp>
    <dsp:sp modelId="{AC86B325-B316-9948-9BDA-E7CDE302F5D5}">
      <dsp:nvSpPr>
        <dsp:cNvPr id="0" name=""/>
        <dsp:cNvSpPr/>
      </dsp:nvSpPr>
      <dsp:spPr>
        <a:xfrm>
          <a:off x="2941546" y="2139"/>
          <a:ext cx="2062187" cy="1237312"/>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Can deal well with categorical data;</a:t>
          </a:r>
        </a:p>
      </dsp:txBody>
      <dsp:txXfrm>
        <a:off x="2941546" y="2139"/>
        <a:ext cx="2062187" cy="1237312"/>
      </dsp:txXfrm>
    </dsp:sp>
    <dsp:sp modelId="{C60A7566-61EF-3D4C-BF47-4F1A717667CF}">
      <dsp:nvSpPr>
        <dsp:cNvPr id="0" name=""/>
        <dsp:cNvSpPr/>
      </dsp:nvSpPr>
      <dsp:spPr>
        <a:xfrm>
          <a:off x="5209952" y="2139"/>
          <a:ext cx="2062187" cy="1237312"/>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Can deal well with big dataset;</a:t>
          </a:r>
        </a:p>
      </dsp:txBody>
      <dsp:txXfrm>
        <a:off x="5209952" y="2139"/>
        <a:ext cx="2062187" cy="1237312"/>
      </dsp:txXfrm>
    </dsp:sp>
    <dsp:sp modelId="{5C14F078-B326-7A4C-90C4-EB647BA136EB}">
      <dsp:nvSpPr>
        <dsp:cNvPr id="0" name=""/>
        <dsp:cNvSpPr/>
      </dsp:nvSpPr>
      <dsp:spPr>
        <a:xfrm>
          <a:off x="7478358" y="2139"/>
          <a:ext cx="2062187" cy="1237312"/>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Can deal well with </a:t>
          </a:r>
          <a:r>
            <a:rPr lang="en-US" sz="1500" kern="1200" dirty="0" err="1"/>
            <a:t>umbalaced</a:t>
          </a:r>
          <a:r>
            <a:rPr lang="en-US" sz="1500" kern="1200" dirty="0"/>
            <a:t> dataset.</a:t>
          </a:r>
        </a:p>
      </dsp:txBody>
      <dsp:txXfrm>
        <a:off x="7478358" y="2139"/>
        <a:ext cx="2062187" cy="1237312"/>
      </dsp:txXfrm>
    </dsp:sp>
    <dsp:sp modelId="{EDC0B639-C437-5F43-B56D-82DD42A4F873}">
      <dsp:nvSpPr>
        <dsp:cNvPr id="0" name=""/>
        <dsp:cNvSpPr/>
      </dsp:nvSpPr>
      <dsp:spPr>
        <a:xfrm>
          <a:off x="673140" y="1445670"/>
          <a:ext cx="2062187" cy="1237312"/>
        </a:xfrm>
        <a:prstGeom prst="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Results:</a:t>
          </a:r>
          <a:endParaRPr lang="en-US" sz="1500" kern="1200"/>
        </a:p>
      </dsp:txBody>
      <dsp:txXfrm>
        <a:off x="673140" y="1445670"/>
        <a:ext cx="2062187" cy="1237312"/>
      </dsp:txXfrm>
    </dsp:sp>
    <dsp:sp modelId="{94C87739-9DFD-584F-88D7-D7C4A6F436A0}">
      <dsp:nvSpPr>
        <dsp:cNvPr id="0" name=""/>
        <dsp:cNvSpPr/>
      </dsp:nvSpPr>
      <dsp:spPr>
        <a:xfrm>
          <a:off x="2941546" y="1445670"/>
          <a:ext cx="2062187" cy="1237312"/>
        </a:xfrm>
        <a:prstGeom prst="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Accuracy – 70%</a:t>
          </a:r>
        </a:p>
      </dsp:txBody>
      <dsp:txXfrm>
        <a:off x="2941546" y="1445670"/>
        <a:ext cx="2062187" cy="1237312"/>
      </dsp:txXfrm>
    </dsp:sp>
    <dsp:sp modelId="{E70F3FFB-4951-D34E-A376-FD6AE88B242D}">
      <dsp:nvSpPr>
        <dsp:cNvPr id="0" name=""/>
        <dsp:cNvSpPr/>
      </dsp:nvSpPr>
      <dsp:spPr>
        <a:xfrm>
          <a:off x="5209952" y="1445670"/>
          <a:ext cx="2062187" cy="1237312"/>
        </a:xfrm>
        <a:prstGeom prst="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Recall – 0.70, 0.63</a:t>
          </a:r>
        </a:p>
      </dsp:txBody>
      <dsp:txXfrm>
        <a:off x="5209952" y="1445670"/>
        <a:ext cx="2062187" cy="1237312"/>
      </dsp:txXfrm>
    </dsp:sp>
    <dsp:sp modelId="{5184E294-2784-0A4B-813A-E10F9D2F18C2}">
      <dsp:nvSpPr>
        <dsp:cNvPr id="0" name=""/>
        <dsp:cNvSpPr/>
      </dsp:nvSpPr>
      <dsp:spPr>
        <a:xfrm>
          <a:off x="7478358" y="1445670"/>
          <a:ext cx="2062187" cy="1237312"/>
        </a:xfrm>
        <a:prstGeom prst="rect">
          <a:avLst/>
        </a:prstGeom>
        <a:solidFill>
          <a:schemeClr val="tx2">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Precision - 0.84, 0.55</a:t>
          </a:r>
        </a:p>
      </dsp:txBody>
      <dsp:txXfrm>
        <a:off x="7478358" y="1445670"/>
        <a:ext cx="2062187" cy="1237312"/>
      </dsp:txXfrm>
    </dsp:sp>
    <dsp:sp modelId="{71C1DA18-0FD1-4B41-BCE7-E08B2C6BF4D8}">
      <dsp:nvSpPr>
        <dsp:cNvPr id="0" name=""/>
        <dsp:cNvSpPr/>
      </dsp:nvSpPr>
      <dsp:spPr>
        <a:xfrm>
          <a:off x="2941546" y="2889201"/>
          <a:ext cx="2062187" cy="1237312"/>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Summary:</a:t>
          </a:r>
          <a:endParaRPr lang="en-US" sz="1500" kern="1200"/>
        </a:p>
      </dsp:txBody>
      <dsp:txXfrm>
        <a:off x="2941546" y="2889201"/>
        <a:ext cx="2062187" cy="1237312"/>
      </dsp:txXfrm>
    </dsp:sp>
    <dsp:sp modelId="{F5EBD0CE-1E9A-CF48-B93B-954B2237C7E3}">
      <dsp:nvSpPr>
        <dsp:cNvPr id="0" name=""/>
        <dsp:cNvSpPr/>
      </dsp:nvSpPr>
      <dsp:spPr>
        <a:xfrm>
          <a:off x="5209952" y="2889201"/>
          <a:ext cx="2062187" cy="1237312"/>
        </a:xfrm>
        <a:prstGeom prst="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Model works well and can capture 1 (applicants potentially will have difficulties with payments)</a:t>
          </a:r>
        </a:p>
      </dsp:txBody>
      <dsp:txXfrm>
        <a:off x="5209952" y="2889201"/>
        <a:ext cx="2062187" cy="12373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88370-9133-D641-A3FC-CCC759BCDA7C}">
      <dsp:nvSpPr>
        <dsp:cNvPr id="0" name=""/>
        <dsp:cNvSpPr/>
      </dsp:nvSpPr>
      <dsp:spPr>
        <a:xfrm>
          <a:off x="0" y="35379"/>
          <a:ext cx="6111737"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Changing parameters, such as learning_rate, n_estimators, num_leaves, max_depth, metric;</a:t>
          </a:r>
        </a:p>
      </dsp:txBody>
      <dsp:txXfrm>
        <a:off x="33012" y="68391"/>
        <a:ext cx="6045713" cy="610236"/>
      </dsp:txXfrm>
    </dsp:sp>
    <dsp:sp modelId="{187CF586-4EF4-354A-B5DE-23590E1B54FC}">
      <dsp:nvSpPr>
        <dsp:cNvPr id="0" name=""/>
        <dsp:cNvSpPr/>
      </dsp:nvSpPr>
      <dsp:spPr>
        <a:xfrm>
          <a:off x="0" y="760599"/>
          <a:ext cx="6111737" cy="6762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Imbalance TARGET in dataset using fraction of samples, SMOTE, Pipeline;</a:t>
          </a:r>
        </a:p>
      </dsp:txBody>
      <dsp:txXfrm>
        <a:off x="33012" y="793611"/>
        <a:ext cx="6045713" cy="610236"/>
      </dsp:txXfrm>
    </dsp:sp>
    <dsp:sp modelId="{289725EE-F4FA-1241-B61D-0667871F43CF}">
      <dsp:nvSpPr>
        <dsp:cNvPr id="0" name=""/>
        <dsp:cNvSpPr/>
      </dsp:nvSpPr>
      <dsp:spPr>
        <a:xfrm>
          <a:off x="0" y="1485819"/>
          <a:ext cx="6111737" cy="6762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Dealing with categorical data using LabelEncoder;</a:t>
          </a:r>
        </a:p>
      </dsp:txBody>
      <dsp:txXfrm>
        <a:off x="33012" y="1518831"/>
        <a:ext cx="6045713" cy="610236"/>
      </dsp:txXfrm>
    </dsp:sp>
    <dsp:sp modelId="{5BFBCC03-68B4-5546-A44B-D93F9FEDF858}">
      <dsp:nvSpPr>
        <dsp:cNvPr id="0" name=""/>
        <dsp:cNvSpPr/>
      </dsp:nvSpPr>
      <dsp:spPr>
        <a:xfrm>
          <a:off x="0" y="2211039"/>
          <a:ext cx="6111737" cy="6762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Dealing with missing values;</a:t>
          </a:r>
        </a:p>
      </dsp:txBody>
      <dsp:txXfrm>
        <a:off x="33012" y="2244051"/>
        <a:ext cx="6045713" cy="610236"/>
      </dsp:txXfrm>
    </dsp:sp>
    <dsp:sp modelId="{30D906C9-25DF-5E48-BF1B-4996FFF0E808}">
      <dsp:nvSpPr>
        <dsp:cNvPr id="0" name=""/>
        <dsp:cNvSpPr/>
      </dsp:nvSpPr>
      <dsp:spPr>
        <a:xfrm>
          <a:off x="0" y="2936259"/>
          <a:ext cx="6111737" cy="6762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Creating several models with different parameters;</a:t>
          </a:r>
        </a:p>
      </dsp:txBody>
      <dsp:txXfrm>
        <a:off x="33012" y="2969271"/>
        <a:ext cx="6045713" cy="610236"/>
      </dsp:txXfrm>
    </dsp:sp>
    <dsp:sp modelId="{E3D5BB53-AE90-0E4C-A15E-82C2C2F0D00B}">
      <dsp:nvSpPr>
        <dsp:cNvPr id="0" name=""/>
        <dsp:cNvSpPr/>
      </dsp:nvSpPr>
      <dsp:spPr>
        <a:xfrm>
          <a:off x="0" y="3661479"/>
          <a:ext cx="6111737" cy="6762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Reducing number of features from 122 to 11 using several models and feature_importances_</a:t>
          </a:r>
        </a:p>
      </dsp:txBody>
      <dsp:txXfrm>
        <a:off x="33012" y="3694491"/>
        <a:ext cx="6045713" cy="6102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2/11/24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84806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583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34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7596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503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099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1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201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212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18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2/11/24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3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2/11/24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21899476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A08254-56A5-943B-04DC-68510C31A0DB}"/>
              </a:ext>
            </a:extLst>
          </p:cNvPr>
          <p:cNvSpPr>
            <a:spLocks noGrp="1"/>
          </p:cNvSpPr>
          <p:nvPr>
            <p:ph type="ctrTitle"/>
          </p:nvPr>
        </p:nvSpPr>
        <p:spPr>
          <a:xfrm>
            <a:off x="6562613" y="1096772"/>
            <a:ext cx="4655719" cy="2722164"/>
          </a:xfrm>
        </p:spPr>
        <p:txBody>
          <a:bodyPr>
            <a:normAutofit fontScale="90000"/>
          </a:bodyPr>
          <a:lstStyle/>
          <a:p>
            <a:r>
              <a:rPr lang="en-US" b="1" dirty="0"/>
              <a:t>Credit Default Risk</a:t>
            </a:r>
            <a:endParaRPr lang="en-UA" dirty="0"/>
          </a:p>
        </p:txBody>
      </p:sp>
      <p:sp>
        <p:nvSpPr>
          <p:cNvPr id="3" name="Subtitle 2">
            <a:extLst>
              <a:ext uri="{FF2B5EF4-FFF2-40B4-BE49-F238E27FC236}">
                <a16:creationId xmlns:a16="http://schemas.microsoft.com/office/drawing/2014/main" id="{8AD3B864-10F6-5300-4586-6710D55A1761}"/>
              </a:ext>
            </a:extLst>
          </p:cNvPr>
          <p:cNvSpPr>
            <a:spLocks noGrp="1"/>
          </p:cNvSpPr>
          <p:nvPr>
            <p:ph type="subTitle" idx="1"/>
          </p:nvPr>
        </p:nvSpPr>
        <p:spPr>
          <a:xfrm>
            <a:off x="6562614" y="4466845"/>
            <a:ext cx="4655719" cy="1681648"/>
          </a:xfrm>
        </p:spPr>
        <p:txBody>
          <a:bodyPr>
            <a:normAutofit/>
          </a:bodyPr>
          <a:lstStyle/>
          <a:p>
            <a:r>
              <a:rPr lang="en-CA" b="1" dirty="0" err="1">
                <a:solidFill>
                  <a:schemeClr val="tx1">
                    <a:lumMod val="85000"/>
                    <a:lumOff val="15000"/>
                  </a:schemeClr>
                </a:solidFill>
              </a:rPr>
              <a:t>Mehr</a:t>
            </a:r>
            <a:r>
              <a:rPr lang="en-CA" b="1" dirty="0">
                <a:solidFill>
                  <a:schemeClr val="tx1">
                    <a:lumMod val="85000"/>
                    <a:lumOff val="15000"/>
                  </a:schemeClr>
                </a:solidFill>
              </a:rPr>
              <a:t> Atif </a:t>
            </a:r>
          </a:p>
          <a:p>
            <a:r>
              <a:rPr lang="en-CA" b="1" dirty="0">
                <a:solidFill>
                  <a:schemeClr val="tx1">
                    <a:lumMod val="85000"/>
                    <a:lumOff val="15000"/>
                  </a:schemeClr>
                </a:solidFill>
              </a:rPr>
              <a:t>Daria </a:t>
            </a:r>
            <a:r>
              <a:rPr lang="en-CA" b="1" dirty="0" err="1">
                <a:solidFill>
                  <a:schemeClr val="tx1">
                    <a:lumMod val="85000"/>
                    <a:lumOff val="15000"/>
                  </a:schemeClr>
                </a:solidFill>
              </a:rPr>
              <a:t>Riechkina</a:t>
            </a:r>
            <a:r>
              <a:rPr lang="en-CA" b="1" dirty="0">
                <a:solidFill>
                  <a:schemeClr val="tx1">
                    <a:lumMod val="85000"/>
                    <a:lumOff val="15000"/>
                  </a:schemeClr>
                </a:solidFill>
              </a:rPr>
              <a:t> </a:t>
            </a:r>
          </a:p>
          <a:p>
            <a:r>
              <a:rPr lang="en-CA" b="1" dirty="0" err="1">
                <a:solidFill>
                  <a:schemeClr val="tx1">
                    <a:lumMod val="85000"/>
                    <a:lumOff val="15000"/>
                  </a:schemeClr>
                </a:solidFill>
              </a:rPr>
              <a:t>Megha</a:t>
            </a:r>
            <a:r>
              <a:rPr lang="en-CA" b="1" dirty="0">
                <a:solidFill>
                  <a:schemeClr val="tx1">
                    <a:lumMod val="85000"/>
                    <a:lumOff val="15000"/>
                  </a:schemeClr>
                </a:solidFill>
              </a:rPr>
              <a:t> Rani</a:t>
            </a:r>
          </a:p>
          <a:p>
            <a:endParaRPr lang="en-UA" dirty="0"/>
          </a:p>
        </p:txBody>
      </p:sp>
      <p:pic>
        <p:nvPicPr>
          <p:cNvPr id="94" name="Picture 93">
            <a:extLst>
              <a:ext uri="{FF2B5EF4-FFF2-40B4-BE49-F238E27FC236}">
                <a16:creationId xmlns:a16="http://schemas.microsoft.com/office/drawing/2014/main" id="{1573C4BB-1EE0-0EB8-250B-8BB210F0282B}"/>
              </a:ext>
            </a:extLst>
          </p:cNvPr>
          <p:cNvPicPr>
            <a:picLocks noChangeAspect="1"/>
          </p:cNvPicPr>
          <p:nvPr/>
        </p:nvPicPr>
        <p:blipFill rotWithShape="1">
          <a:blip r:embed="rId2"/>
          <a:srcRect l="17323" r="23689" b="2"/>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7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A850-AC7D-D984-8F48-EE6E954B5530}"/>
              </a:ext>
            </a:extLst>
          </p:cNvPr>
          <p:cNvSpPr>
            <a:spLocks noGrp="1"/>
          </p:cNvSpPr>
          <p:nvPr>
            <p:ph type="title"/>
          </p:nvPr>
        </p:nvSpPr>
        <p:spPr>
          <a:xfrm>
            <a:off x="260349" y="124066"/>
            <a:ext cx="5835651" cy="853834"/>
          </a:xfrm>
        </p:spPr>
        <p:txBody>
          <a:bodyPr/>
          <a:lstStyle/>
          <a:p>
            <a:r>
              <a:rPr lang="en-CA" sz="4400" dirty="0"/>
              <a:t>Confusion Matrix</a:t>
            </a:r>
            <a:endParaRPr lang="en-UA" dirty="0"/>
          </a:p>
        </p:txBody>
      </p:sp>
      <p:pic>
        <p:nvPicPr>
          <p:cNvPr id="4" name="Content Placeholder 4" descr="A blue squares with white text&#10;&#10;Description automatically generated">
            <a:extLst>
              <a:ext uri="{FF2B5EF4-FFF2-40B4-BE49-F238E27FC236}">
                <a16:creationId xmlns:a16="http://schemas.microsoft.com/office/drawing/2014/main" id="{C2025CB0-17A5-4BD1-9DCB-A9B68EEC2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157" y="1086757"/>
            <a:ext cx="7356764" cy="5566339"/>
          </a:xfrm>
          <a:prstGeom prst="rect">
            <a:avLst/>
          </a:prstGeom>
        </p:spPr>
      </p:pic>
      <p:sp>
        <p:nvSpPr>
          <p:cNvPr id="3" name="TextBox 2">
            <a:extLst>
              <a:ext uri="{FF2B5EF4-FFF2-40B4-BE49-F238E27FC236}">
                <a16:creationId xmlns:a16="http://schemas.microsoft.com/office/drawing/2014/main" id="{ED87E9E6-930E-DD5F-2E9D-D9A87B7DEC4D}"/>
              </a:ext>
            </a:extLst>
          </p:cNvPr>
          <p:cNvSpPr txBox="1"/>
          <p:nvPr/>
        </p:nvSpPr>
        <p:spPr>
          <a:xfrm>
            <a:off x="8316687" y="1206820"/>
            <a:ext cx="3463635" cy="3355790"/>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CA"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True Negatives (TN): 8981</a:t>
            </a:r>
            <a:endParaRPr lang="en-CA"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CA" sz="18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False Positives (FP): 1642</a:t>
            </a:r>
          </a:p>
          <a:p>
            <a:pPr marL="342900" lvl="0" indent="-342900">
              <a:lnSpc>
                <a:spcPct val="107000"/>
              </a:lnSpc>
              <a:spcAft>
                <a:spcPts val="800"/>
              </a:spcAft>
              <a:buSzPts val="1000"/>
              <a:buFont typeface="Symbol" panose="05050102010706020507" pitchFamily="18" charset="2"/>
              <a:buChar char=""/>
              <a:tabLst>
                <a:tab pos="457200" algn="l"/>
              </a:tabLst>
            </a:pPr>
            <a:r>
              <a:rPr lang="en-CA"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False Negatives (FN): 3299</a:t>
            </a:r>
          </a:p>
          <a:p>
            <a:pPr marL="342900" lvl="0" indent="-342900">
              <a:lnSpc>
                <a:spcPct val="107000"/>
              </a:lnSpc>
              <a:spcAft>
                <a:spcPts val="800"/>
              </a:spcAft>
              <a:buSzPts val="1000"/>
              <a:buFont typeface="Symbol" panose="05050102010706020507" pitchFamily="18" charset="2"/>
              <a:buChar char=""/>
              <a:tabLst>
                <a:tab pos="457200" algn="l"/>
              </a:tabLst>
            </a:pPr>
            <a:r>
              <a:rPr lang="en-CA" sz="18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True Positives(TP) : 2907</a:t>
            </a:r>
          </a:p>
          <a:p>
            <a:pPr marL="342900" lvl="0" indent="-342900">
              <a:lnSpc>
                <a:spcPct val="107000"/>
              </a:lnSpc>
              <a:spcAft>
                <a:spcPts val="800"/>
              </a:spcAft>
              <a:buSzPts val="1000"/>
              <a:buFont typeface="Symbol" panose="05050102010706020507" pitchFamily="18" charset="2"/>
              <a:buChar char=""/>
              <a:tabLst>
                <a:tab pos="457200" algn="l"/>
              </a:tabLst>
            </a:pPr>
            <a:r>
              <a:rPr lang="en-CA" sz="18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Accurately predicts (TN) and (TP)</a:t>
            </a:r>
          </a:p>
          <a:p>
            <a:pPr marL="342900" lvl="0" indent="-342900">
              <a:lnSpc>
                <a:spcPct val="107000"/>
              </a:lnSpc>
              <a:spcAft>
                <a:spcPts val="800"/>
              </a:spcAft>
              <a:buSzPts val="1000"/>
              <a:buFont typeface="Symbol" panose="05050102010706020507" pitchFamily="18" charset="2"/>
              <a:buChar char=""/>
              <a:tabLst>
                <a:tab pos="457200" algn="l"/>
              </a:tabLst>
            </a:pPr>
            <a:r>
              <a:rPr lang="en-CA"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 needs improvement with the (FN).</a:t>
            </a:r>
            <a:endParaRPr lang="en-CA"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A" dirty="0"/>
          </a:p>
        </p:txBody>
      </p:sp>
    </p:spTree>
    <p:extLst>
      <p:ext uri="{BB962C8B-B14F-4D97-AF65-F5344CB8AC3E}">
        <p14:creationId xmlns:p14="http://schemas.microsoft.com/office/powerpoint/2010/main" val="3526085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1DED-A431-0E6B-2D28-8FC63209FACF}"/>
              </a:ext>
            </a:extLst>
          </p:cNvPr>
          <p:cNvSpPr>
            <a:spLocks noGrp="1"/>
          </p:cNvSpPr>
          <p:nvPr>
            <p:ph type="title"/>
          </p:nvPr>
        </p:nvSpPr>
        <p:spPr>
          <a:xfrm>
            <a:off x="343476" y="254625"/>
            <a:ext cx="6057324" cy="826030"/>
          </a:xfrm>
        </p:spPr>
        <p:txBody>
          <a:bodyPr/>
          <a:lstStyle/>
          <a:p>
            <a:r>
              <a:rPr lang="en-CA" sz="4400" dirty="0"/>
              <a:t>Feature Importance</a:t>
            </a:r>
            <a:endParaRPr lang="en-UA" dirty="0"/>
          </a:p>
        </p:txBody>
      </p:sp>
      <p:pic>
        <p:nvPicPr>
          <p:cNvPr id="4" name="Content Placeholder 4" descr="A graph with numbers and a number of text&#10;&#10;Description automatically generated with medium confidence">
            <a:extLst>
              <a:ext uri="{FF2B5EF4-FFF2-40B4-BE49-F238E27FC236}">
                <a16:creationId xmlns:a16="http://schemas.microsoft.com/office/drawing/2014/main" id="{9E6CD3F8-E30E-7273-169E-63DFAA0A39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293" y="1248493"/>
            <a:ext cx="8617052" cy="5354882"/>
          </a:xfrm>
          <a:prstGeom prst="rect">
            <a:avLst/>
          </a:prstGeom>
        </p:spPr>
      </p:pic>
      <p:sp>
        <p:nvSpPr>
          <p:cNvPr id="3" name="TextBox 2">
            <a:extLst>
              <a:ext uri="{FF2B5EF4-FFF2-40B4-BE49-F238E27FC236}">
                <a16:creationId xmlns:a16="http://schemas.microsoft.com/office/drawing/2014/main" id="{0BFB96F5-DF9C-B999-F49A-C10325BD19F2}"/>
              </a:ext>
            </a:extLst>
          </p:cNvPr>
          <p:cNvSpPr txBox="1"/>
          <p:nvPr/>
        </p:nvSpPr>
        <p:spPr>
          <a:xfrm>
            <a:off x="9666516" y="1134891"/>
            <a:ext cx="2013856" cy="4247317"/>
          </a:xfrm>
          <a:prstGeom prst="rect">
            <a:avLst/>
          </a:prstGeom>
          <a:noFill/>
        </p:spPr>
        <p:txBody>
          <a:bodyPr wrap="square" rtlCol="0">
            <a:spAutoFit/>
          </a:bodyPr>
          <a:lstStyle/>
          <a:p>
            <a:r>
              <a:rPr lang="en-US" sz="1800" b="1"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Plotting the feature importance to understand which features contribute most to the model’s predictions.</a:t>
            </a:r>
          </a:p>
          <a:p>
            <a:endParaRPr lang="en-US" sz="1800" b="1"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rPr>
              <a:t>The model’s performance remains unchanged with the smaller dataset .</a:t>
            </a:r>
          </a:p>
        </p:txBody>
      </p:sp>
    </p:spTree>
    <p:extLst>
      <p:ext uri="{BB962C8B-B14F-4D97-AF65-F5344CB8AC3E}">
        <p14:creationId xmlns:p14="http://schemas.microsoft.com/office/powerpoint/2010/main" val="76868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C3F8-EFE2-3261-84E2-19872790E3EA}"/>
              </a:ext>
            </a:extLst>
          </p:cNvPr>
          <p:cNvSpPr>
            <a:spLocks noGrp="1"/>
          </p:cNvSpPr>
          <p:nvPr>
            <p:ph type="title"/>
          </p:nvPr>
        </p:nvSpPr>
        <p:spPr>
          <a:xfrm>
            <a:off x="412749" y="254625"/>
            <a:ext cx="11180537" cy="826030"/>
          </a:xfrm>
        </p:spPr>
        <p:txBody>
          <a:bodyPr>
            <a:normAutofit fontScale="90000"/>
          </a:bodyPr>
          <a:lstStyle/>
          <a:p>
            <a:r>
              <a:rPr lang="en-CA" sz="4400" dirty="0"/>
              <a:t>Correlation of External Sources with Loan Repayment</a:t>
            </a:r>
            <a:endParaRPr lang="en-UA" dirty="0"/>
          </a:p>
        </p:txBody>
      </p:sp>
      <p:pic>
        <p:nvPicPr>
          <p:cNvPr id="4" name="Content Placeholder 4" descr="A screenshot of a graph&#10;&#10;Description automatically generated">
            <a:extLst>
              <a:ext uri="{FF2B5EF4-FFF2-40B4-BE49-F238E27FC236}">
                <a16:creationId xmlns:a16="http://schemas.microsoft.com/office/drawing/2014/main" id="{0C04AEFD-538A-E992-E75E-57D5ECEB34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903" y="1316181"/>
            <a:ext cx="8227048" cy="5382319"/>
          </a:xfrm>
          <a:prstGeom prst="rect">
            <a:avLst/>
          </a:prstGeom>
        </p:spPr>
      </p:pic>
      <p:sp>
        <p:nvSpPr>
          <p:cNvPr id="3" name="TextBox 2">
            <a:extLst>
              <a:ext uri="{FF2B5EF4-FFF2-40B4-BE49-F238E27FC236}">
                <a16:creationId xmlns:a16="http://schemas.microsoft.com/office/drawing/2014/main" id="{8004EDBD-6CFD-165F-B33A-17DBECCBCAE7}"/>
              </a:ext>
            </a:extLst>
          </p:cNvPr>
          <p:cNvSpPr txBox="1"/>
          <p:nvPr/>
        </p:nvSpPr>
        <p:spPr>
          <a:xfrm>
            <a:off x="9765894" y="1316181"/>
            <a:ext cx="1937658" cy="2585323"/>
          </a:xfrm>
          <a:prstGeom prst="rect">
            <a:avLst/>
          </a:prstGeom>
          <a:noFill/>
        </p:spPr>
        <p:txBody>
          <a:bodyPr wrap="square" rtlCol="0">
            <a:spAutoFit/>
          </a:bodyPr>
          <a:lstStyle/>
          <a:p>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Clients that fall between the External source range of 0.4 -0.6 are most likely to face challenges in the loan repayment</a:t>
            </a:r>
          </a:p>
          <a:p>
            <a:endParaRPr lang="en-UA" dirty="0"/>
          </a:p>
        </p:txBody>
      </p:sp>
    </p:spTree>
    <p:extLst>
      <p:ext uri="{BB962C8B-B14F-4D97-AF65-F5344CB8AC3E}">
        <p14:creationId xmlns:p14="http://schemas.microsoft.com/office/powerpoint/2010/main" val="341127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12DE-E27F-223E-D189-25A6492B0303}"/>
              </a:ext>
            </a:extLst>
          </p:cNvPr>
          <p:cNvSpPr>
            <a:spLocks noGrp="1"/>
          </p:cNvSpPr>
          <p:nvPr>
            <p:ph type="title"/>
          </p:nvPr>
        </p:nvSpPr>
        <p:spPr>
          <a:xfrm>
            <a:off x="565351" y="428867"/>
            <a:ext cx="6458904" cy="679498"/>
          </a:xfrm>
        </p:spPr>
        <p:txBody>
          <a:bodyPr>
            <a:normAutofit fontScale="90000"/>
          </a:bodyPr>
          <a:lstStyle/>
          <a:p>
            <a:r>
              <a:rPr lang="en-CA" sz="4400" dirty="0"/>
              <a:t>Trend Analysis</a:t>
            </a:r>
            <a:endParaRPr lang="en-UA" dirty="0"/>
          </a:p>
        </p:txBody>
      </p:sp>
      <p:pic>
        <p:nvPicPr>
          <p:cNvPr id="4" name="Content Placeholder 4" descr="A screenshot of a graph&#10;&#10;Description automatically generated">
            <a:extLst>
              <a:ext uri="{FF2B5EF4-FFF2-40B4-BE49-F238E27FC236}">
                <a16:creationId xmlns:a16="http://schemas.microsoft.com/office/drawing/2014/main" id="{22097976-9983-FB30-EC2A-E1B7062989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252" y="1108365"/>
            <a:ext cx="8548258" cy="5577264"/>
          </a:xfrm>
          <a:prstGeom prst="rect">
            <a:avLst/>
          </a:prstGeom>
        </p:spPr>
      </p:pic>
      <p:sp>
        <p:nvSpPr>
          <p:cNvPr id="3" name="TextBox 2">
            <a:extLst>
              <a:ext uri="{FF2B5EF4-FFF2-40B4-BE49-F238E27FC236}">
                <a16:creationId xmlns:a16="http://schemas.microsoft.com/office/drawing/2014/main" id="{0A00E4A6-6569-9A18-EE64-7AA9FD0B95FF}"/>
              </a:ext>
            </a:extLst>
          </p:cNvPr>
          <p:cNvSpPr txBox="1"/>
          <p:nvPr/>
        </p:nvSpPr>
        <p:spPr>
          <a:xfrm>
            <a:off x="9614510" y="1415142"/>
            <a:ext cx="2179058" cy="2862322"/>
          </a:xfrm>
          <a:prstGeom prst="rect">
            <a:avLst/>
          </a:prstGeom>
          <a:noFill/>
        </p:spPr>
        <p:txBody>
          <a:bodyPr wrap="square" rtlCol="0">
            <a:spAutoFit/>
          </a:bodyPr>
          <a:lstStyle/>
          <a:p>
            <a:r>
              <a:rPr lang="en-US" sz="1800" b="1" i="0" dirty="0">
                <a:solidFill>
                  <a:srgbClr val="0D0D0D"/>
                </a:solidFill>
                <a:effectLst/>
                <a:latin typeface="Times New Roman" panose="02020603050405020304" pitchFamily="18" charset="0"/>
                <a:cs typeface="Times New Roman" panose="02020603050405020304" pitchFamily="18" charset="0"/>
              </a:rPr>
              <a:t>U</a:t>
            </a:r>
            <a:r>
              <a:rPr lang="en-US" sz="1800" b="1" dirty="0">
                <a:solidFill>
                  <a:srgbClr val="0D0D0D"/>
                </a:solidFill>
                <a:latin typeface="Times New Roman" panose="02020603050405020304" pitchFamily="18" charset="0"/>
                <a:cs typeface="Times New Roman" panose="02020603050405020304" pitchFamily="18" charset="0"/>
              </a:rPr>
              <a:t>sing Tableau analyzed </a:t>
            </a:r>
            <a:r>
              <a:rPr lang="en-US" sz="1800" b="1" i="0" dirty="0">
                <a:solidFill>
                  <a:srgbClr val="0D0D0D"/>
                </a:solidFill>
                <a:effectLst/>
                <a:latin typeface="Times New Roman" panose="02020603050405020304" pitchFamily="18" charset="0"/>
                <a:cs typeface="Times New Roman" panose="02020603050405020304" pitchFamily="18" charset="0"/>
              </a:rPr>
              <a:t>age-based patterns and Loan Repayment trends over the </a:t>
            </a:r>
            <a:r>
              <a:rPr lang="en-US" sz="1800" b="1" i="0" dirty="0" err="1">
                <a:solidFill>
                  <a:srgbClr val="0D0D0D"/>
                </a:solidFill>
                <a:effectLst/>
                <a:latin typeface="Times New Roman" panose="02020603050405020304" pitchFamily="18" charset="0"/>
                <a:cs typeface="Times New Roman" panose="02020603050405020304" pitchFamily="18" charset="0"/>
              </a:rPr>
              <a:t>calender</a:t>
            </a:r>
            <a:r>
              <a:rPr lang="en-US" sz="1800" b="1" i="0" dirty="0">
                <a:solidFill>
                  <a:srgbClr val="0D0D0D"/>
                </a:solidFill>
                <a:effectLst/>
                <a:latin typeface="Times New Roman" panose="02020603050405020304" pitchFamily="18" charset="0"/>
                <a:cs typeface="Times New Roman" panose="02020603050405020304" pitchFamily="18" charset="0"/>
              </a:rPr>
              <a:t> years  to craft smart solutions for better loan repayment outcomes.</a:t>
            </a:r>
          </a:p>
          <a:p>
            <a:endParaRPr lang="en-UA" dirty="0"/>
          </a:p>
        </p:txBody>
      </p:sp>
    </p:spTree>
    <p:extLst>
      <p:ext uri="{BB962C8B-B14F-4D97-AF65-F5344CB8AC3E}">
        <p14:creationId xmlns:p14="http://schemas.microsoft.com/office/powerpoint/2010/main" val="154521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FE48-BB22-E3FD-3BF5-CCEB0FB6DEC9}"/>
              </a:ext>
            </a:extLst>
          </p:cNvPr>
          <p:cNvSpPr>
            <a:spLocks noGrp="1"/>
          </p:cNvSpPr>
          <p:nvPr>
            <p:ph type="title"/>
          </p:nvPr>
        </p:nvSpPr>
        <p:spPr>
          <a:xfrm>
            <a:off x="440661" y="254625"/>
            <a:ext cx="8267296" cy="723275"/>
          </a:xfrm>
        </p:spPr>
        <p:txBody>
          <a:bodyPr>
            <a:normAutofit fontScale="90000"/>
          </a:bodyPr>
          <a:lstStyle/>
          <a:p>
            <a:r>
              <a:rPr lang="en-UA" dirty="0"/>
              <a:t>Distribution of extarnal sources</a:t>
            </a:r>
          </a:p>
        </p:txBody>
      </p:sp>
      <p:pic>
        <p:nvPicPr>
          <p:cNvPr id="4" name="Content Placeholder 4" descr="A group of red dots&#10;&#10;Description automatically generated">
            <a:extLst>
              <a:ext uri="{FF2B5EF4-FFF2-40B4-BE49-F238E27FC236}">
                <a16:creationId xmlns:a16="http://schemas.microsoft.com/office/drawing/2014/main" id="{E6F33B9B-A5D9-C5B5-719B-319AF507DC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382" y="1288474"/>
            <a:ext cx="7744691" cy="5314902"/>
          </a:xfrm>
          <a:prstGeom prst="rect">
            <a:avLst/>
          </a:prstGeom>
        </p:spPr>
      </p:pic>
      <p:sp>
        <p:nvSpPr>
          <p:cNvPr id="3" name="TextBox 2">
            <a:extLst>
              <a:ext uri="{FF2B5EF4-FFF2-40B4-BE49-F238E27FC236}">
                <a16:creationId xmlns:a16="http://schemas.microsoft.com/office/drawing/2014/main" id="{0D1C0707-9F8E-6771-D5D9-502B03B01D72}"/>
              </a:ext>
            </a:extLst>
          </p:cNvPr>
          <p:cNvSpPr txBox="1"/>
          <p:nvPr/>
        </p:nvSpPr>
        <p:spPr>
          <a:xfrm>
            <a:off x="9608129" y="1288474"/>
            <a:ext cx="2409702" cy="2308324"/>
          </a:xfrm>
          <a:prstGeom prst="rect">
            <a:avLst/>
          </a:prstGeom>
          <a:noFill/>
        </p:spPr>
        <p:txBody>
          <a:bodyPr wrap="square" rtlCol="0">
            <a:spAutoFit/>
          </a:bodyPr>
          <a:lstStyle/>
          <a:p>
            <a:r>
              <a:rPr lang="en-US" dirty="0"/>
              <a:t>Showing the correlation between the external sources and the target using </a:t>
            </a:r>
            <a:r>
              <a:rPr lang="en-US" dirty="0" err="1"/>
              <a:t>Pairplots</a:t>
            </a:r>
            <a:endParaRPr lang="en-US" dirty="0"/>
          </a:p>
          <a:p>
            <a:br>
              <a:rPr lang="en-US" dirty="0"/>
            </a:br>
            <a:endParaRPr lang="en-US" dirty="0"/>
          </a:p>
          <a:p>
            <a:endParaRPr lang="en-UA" dirty="0"/>
          </a:p>
        </p:txBody>
      </p:sp>
    </p:spTree>
    <p:extLst>
      <p:ext uri="{BB962C8B-B14F-4D97-AF65-F5344CB8AC3E}">
        <p14:creationId xmlns:p14="http://schemas.microsoft.com/office/powerpoint/2010/main" val="9987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95C6F-4906-7724-99E0-68581187DBD2}"/>
              </a:ext>
            </a:extLst>
          </p:cNvPr>
          <p:cNvSpPr>
            <a:spLocks noGrp="1"/>
          </p:cNvSpPr>
          <p:nvPr>
            <p:ph type="title"/>
          </p:nvPr>
        </p:nvSpPr>
        <p:spPr>
          <a:xfrm>
            <a:off x="274204" y="373497"/>
            <a:ext cx="4114799" cy="723275"/>
          </a:xfrm>
        </p:spPr>
        <p:txBody>
          <a:bodyPr vert="horz" lIns="91440" tIns="45720" rIns="91440" bIns="45720" rtlCol="0" anchor="t">
            <a:normAutofit fontScale="90000"/>
          </a:bodyPr>
          <a:lstStyle/>
          <a:p>
            <a:r>
              <a:rPr lang="en-US" b="1" kern="1200" spc="-150" dirty="0">
                <a:solidFill>
                  <a:schemeClr val="tx1"/>
                </a:solidFill>
                <a:latin typeface="+mj-lt"/>
                <a:ea typeface="+mj-ea"/>
                <a:cs typeface="+mj-cs"/>
              </a:rPr>
              <a:t>Conclusion:</a:t>
            </a:r>
            <a:endParaRPr lang="en-US" kern="1200" spc="-15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C077F27C-DBC3-FEE6-1A8F-892584D46A71}"/>
              </a:ext>
            </a:extLst>
          </p:cNvPr>
          <p:cNvSpPr txBox="1"/>
          <p:nvPr/>
        </p:nvSpPr>
        <p:spPr>
          <a:xfrm>
            <a:off x="138545" y="1219200"/>
            <a:ext cx="5957455" cy="5472545"/>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System Font Regular"/>
              <a:buChar char="–"/>
            </a:pPr>
            <a:r>
              <a:rPr lang="en-US" sz="2000" dirty="0"/>
              <a:t>Successfully developed a machine learning model aimed at predicting loan risks, which holds the potential to enhance the stability and profitability of financial institutions. </a:t>
            </a:r>
          </a:p>
          <a:p>
            <a:pPr indent="-228600">
              <a:lnSpc>
                <a:spcPct val="90000"/>
              </a:lnSpc>
              <a:spcAft>
                <a:spcPts val="600"/>
              </a:spcAft>
              <a:buFont typeface="System Font Regular"/>
              <a:buChar char="–"/>
            </a:pPr>
            <a:r>
              <a:rPr lang="en-US" sz="2000" dirty="0"/>
              <a:t>The dataset utilized for this model is characterized by an imbalance in class distribution, a substantial amount of categorical data, positively skewed numerical data, and the presence of missing values across 122 features.</a:t>
            </a:r>
          </a:p>
          <a:p>
            <a:pPr indent="-228600">
              <a:lnSpc>
                <a:spcPct val="90000"/>
              </a:lnSpc>
              <a:spcAft>
                <a:spcPts val="600"/>
              </a:spcAft>
              <a:buFont typeface="System Font Regular"/>
              <a:buChar char="–"/>
            </a:pPr>
            <a:r>
              <a:rPr lang="en-US" sz="2000" dirty="0"/>
              <a:t>The </a:t>
            </a:r>
            <a:r>
              <a:rPr lang="en-US" sz="2000" dirty="0" err="1"/>
              <a:t>LightGBM</a:t>
            </a:r>
            <a:r>
              <a:rPr lang="en-US" sz="2000" dirty="0"/>
              <a:t> algorithm was selected due to its exceptional ability to handle large, unbalanced datasets, efficiently manage categorical variables, and deliver rapid training speeds. Moreover, </a:t>
            </a:r>
            <a:r>
              <a:rPr lang="en-US" sz="2000" dirty="0" err="1"/>
              <a:t>LightGBM</a:t>
            </a:r>
            <a:r>
              <a:rPr lang="en-US" sz="2000" dirty="0"/>
              <a:t> is renowned for achieving high prediction accuracy across a diverse array of datasets.</a:t>
            </a:r>
          </a:p>
          <a:p>
            <a:pPr indent="-228600">
              <a:lnSpc>
                <a:spcPct val="90000"/>
              </a:lnSpc>
              <a:spcAft>
                <a:spcPts val="600"/>
              </a:spcAft>
              <a:buFont typeface="System Font Regular"/>
              <a:buChar char="–"/>
            </a:pPr>
            <a:r>
              <a:rPr lang="en-US" sz="2000" dirty="0"/>
              <a:t>While the model exhibits promising performance, there remains an opportunity for enhancement in terms of accuracy. Strategies such as hyperparameter tuning, feature engineering could further optimize the model's predictive capabilities. By continuing to refine the model, we can strengthen its efficacy in identifying loan risks and ultimately bolster the stability and profitability of financial institutions.</a:t>
            </a:r>
          </a:p>
          <a:p>
            <a:pPr indent="-228600">
              <a:lnSpc>
                <a:spcPct val="90000"/>
              </a:lnSpc>
              <a:spcAft>
                <a:spcPts val="600"/>
              </a:spcAft>
              <a:buFont typeface="System Font Regular"/>
              <a:buChar char="–"/>
            </a:pPr>
            <a:endParaRPr lang="en-US" sz="1000" dirty="0"/>
          </a:p>
        </p:txBody>
      </p:sp>
      <p:pic>
        <p:nvPicPr>
          <p:cNvPr id="49" name="Picture 48" descr="White bulbs with a yellow one standing out">
            <a:extLst>
              <a:ext uri="{FF2B5EF4-FFF2-40B4-BE49-F238E27FC236}">
                <a16:creationId xmlns:a16="http://schemas.microsoft.com/office/drawing/2014/main" id="{47FDD202-E178-89D1-EEF0-42ADA2DAADB2}"/>
              </a:ext>
            </a:extLst>
          </p:cNvPr>
          <p:cNvPicPr>
            <a:picLocks noChangeAspect="1"/>
          </p:cNvPicPr>
          <p:nvPr/>
        </p:nvPicPr>
        <p:blipFill rotWithShape="1">
          <a:blip r:embed="rId2"/>
          <a:srcRect l="18347" r="13834" b="-1"/>
          <a:stretch/>
        </p:blipFill>
        <p:spPr>
          <a:xfrm>
            <a:off x="6525490" y="10"/>
            <a:ext cx="5721543" cy="6857990"/>
          </a:xfrm>
          <a:prstGeom prst="rect">
            <a:avLst/>
          </a:prstGeom>
        </p:spPr>
      </p:pic>
      <p:sp>
        <p:nvSpPr>
          <p:cNvPr id="75" name="Cross 74">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935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od human figure">
            <a:extLst>
              <a:ext uri="{FF2B5EF4-FFF2-40B4-BE49-F238E27FC236}">
                <a16:creationId xmlns:a16="http://schemas.microsoft.com/office/drawing/2014/main" id="{F8D78F34-58A9-F450-CF09-00FB1E66D311}"/>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7" name="Rectangle">
            <a:extLst>
              <a:ext uri="{FF2B5EF4-FFF2-40B4-BE49-F238E27FC236}">
                <a16:creationId xmlns:a16="http://schemas.microsoft.com/office/drawing/2014/main" id="{86E439A5-A7E3-5047-A686-06C27A818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7506"/>
            <a:ext cx="10549940" cy="2374362"/>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9" name="Cross 18">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D38DC-52B0-96CF-927C-A61676E2AF49}"/>
              </a:ext>
            </a:extLst>
          </p:cNvPr>
          <p:cNvSpPr>
            <a:spLocks noGrp="1"/>
          </p:cNvSpPr>
          <p:nvPr>
            <p:ph type="title"/>
          </p:nvPr>
        </p:nvSpPr>
        <p:spPr>
          <a:xfrm>
            <a:off x="462323" y="3917506"/>
            <a:ext cx="9316409" cy="1453896"/>
          </a:xfrm>
        </p:spPr>
        <p:txBody>
          <a:bodyPr vert="horz" lIns="91440" tIns="45720" rIns="91440" bIns="45720" rtlCol="0" anchor="b">
            <a:normAutofit/>
          </a:bodyPr>
          <a:lstStyle/>
          <a:p>
            <a:r>
              <a:rPr lang="en-US" sz="8000" kern="1200" spc="-150" dirty="0">
                <a:solidFill>
                  <a:schemeClr val="tx1"/>
                </a:solidFill>
                <a:latin typeface="+mj-lt"/>
                <a:ea typeface="+mj-ea"/>
                <a:cs typeface="+mj-cs"/>
              </a:rPr>
              <a:t>Questions?</a:t>
            </a:r>
          </a:p>
        </p:txBody>
      </p:sp>
      <p:sp>
        <p:nvSpPr>
          <p:cNvPr id="3" name="Content Placeholder 2">
            <a:extLst>
              <a:ext uri="{FF2B5EF4-FFF2-40B4-BE49-F238E27FC236}">
                <a16:creationId xmlns:a16="http://schemas.microsoft.com/office/drawing/2014/main" id="{EA2D5443-0658-2A2B-0ADC-EAA66C5D5067}"/>
              </a:ext>
            </a:extLst>
          </p:cNvPr>
          <p:cNvSpPr>
            <a:spLocks noGrp="1"/>
          </p:cNvSpPr>
          <p:nvPr>
            <p:ph idx="1"/>
          </p:nvPr>
        </p:nvSpPr>
        <p:spPr>
          <a:xfrm>
            <a:off x="565149" y="5650781"/>
            <a:ext cx="9316409" cy="457200"/>
          </a:xfrm>
        </p:spPr>
        <p:txBody>
          <a:bodyPr vert="horz" lIns="91440" tIns="45720" rIns="91440" bIns="45720" rtlCol="0">
            <a:normAutofit/>
          </a:bodyPr>
          <a:lstStyle/>
          <a:p>
            <a:pPr marL="0" indent="0">
              <a:buNone/>
            </a:pPr>
            <a:r>
              <a:rPr lang="en-US" dirty="0"/>
              <a:t>Thank you for your time!</a:t>
            </a:r>
          </a:p>
        </p:txBody>
      </p:sp>
    </p:spTree>
    <p:extLst>
      <p:ext uri="{BB962C8B-B14F-4D97-AF65-F5344CB8AC3E}">
        <p14:creationId xmlns:p14="http://schemas.microsoft.com/office/powerpoint/2010/main" val="408870977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EBAD6-9A31-EE9C-7309-717325CB307D}"/>
              </a:ext>
            </a:extLst>
          </p:cNvPr>
          <p:cNvSpPr>
            <a:spLocks noGrp="1"/>
          </p:cNvSpPr>
          <p:nvPr>
            <p:ph type="title"/>
          </p:nvPr>
        </p:nvSpPr>
        <p:spPr>
          <a:xfrm>
            <a:off x="759113" y="677499"/>
            <a:ext cx="3198777" cy="831897"/>
          </a:xfrm>
        </p:spPr>
        <p:txBody>
          <a:bodyPr>
            <a:normAutofit/>
          </a:bodyPr>
          <a:lstStyle/>
          <a:p>
            <a:r>
              <a:rPr lang="en-CA" dirty="0"/>
              <a:t>OBJECTIVE </a:t>
            </a:r>
            <a:endParaRPr lang="en-UA" dirty="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C5F9D3-519C-D6AA-8A58-4A9A7770D2E8}"/>
              </a:ext>
            </a:extLst>
          </p:cNvPr>
          <p:cNvGraphicFramePr>
            <a:graphicFrameLocks noGrp="1"/>
          </p:cNvGraphicFramePr>
          <p:nvPr>
            <p:ph idx="1"/>
            <p:extLst>
              <p:ext uri="{D42A27DB-BD31-4B8C-83A1-F6EECF244321}">
                <p14:modId xmlns:p14="http://schemas.microsoft.com/office/powerpoint/2010/main" val="3469146195"/>
              </p:ext>
            </p:extLst>
          </p:nvPr>
        </p:nvGraphicFramePr>
        <p:xfrm>
          <a:off x="1995055" y="1509396"/>
          <a:ext cx="9223278" cy="46711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73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E88A-4AC5-046C-C553-ECFD6E5784AD}"/>
              </a:ext>
            </a:extLst>
          </p:cNvPr>
          <p:cNvSpPr>
            <a:spLocks noGrp="1"/>
          </p:cNvSpPr>
          <p:nvPr>
            <p:ph type="title"/>
          </p:nvPr>
        </p:nvSpPr>
        <p:spPr>
          <a:xfrm>
            <a:off x="246172" y="568975"/>
            <a:ext cx="7196619" cy="817601"/>
          </a:xfrm>
        </p:spPr>
        <p:txBody>
          <a:bodyPr/>
          <a:lstStyle/>
          <a:p>
            <a:r>
              <a:rPr lang="en-US" sz="4400" dirty="0">
                <a:solidFill>
                  <a:schemeClr val="tx1">
                    <a:lumMod val="85000"/>
                    <a:lumOff val="15000"/>
                  </a:schemeClr>
                </a:solidFill>
              </a:rPr>
              <a:t>Data Overview</a:t>
            </a:r>
            <a:endParaRPr lang="en-UA" dirty="0"/>
          </a:p>
        </p:txBody>
      </p:sp>
      <p:sp>
        <p:nvSpPr>
          <p:cNvPr id="3" name="Content Placeholder 2">
            <a:extLst>
              <a:ext uri="{FF2B5EF4-FFF2-40B4-BE49-F238E27FC236}">
                <a16:creationId xmlns:a16="http://schemas.microsoft.com/office/drawing/2014/main" id="{CBC232E4-2FA2-D836-AF3A-BF4E4EA8342E}"/>
              </a:ext>
            </a:extLst>
          </p:cNvPr>
          <p:cNvSpPr>
            <a:spLocks noGrp="1"/>
          </p:cNvSpPr>
          <p:nvPr>
            <p:ph idx="1"/>
          </p:nvPr>
        </p:nvSpPr>
        <p:spPr>
          <a:xfrm>
            <a:off x="246172" y="1562986"/>
            <a:ext cx="8267296" cy="3188586"/>
          </a:xfrm>
        </p:spPr>
        <p:txBody>
          <a:bodyPr/>
          <a:lstStyle/>
          <a:p>
            <a:r>
              <a:rPr lang="en-CA" sz="2400" b="1" kern="1200" dirty="0">
                <a:solidFill>
                  <a:srgbClr val="1D1C1D"/>
                </a:solidFill>
                <a:latin typeface="Angsana New" panose="02020603050405020304" pitchFamily="18" charset="-34"/>
                <a:cs typeface="Angsana New" panose="02020603050405020304" pitchFamily="18" charset="-34"/>
              </a:rPr>
              <a:t>https://</a:t>
            </a:r>
            <a:r>
              <a:rPr lang="en-CA" sz="2400" b="1" kern="1200" dirty="0" err="1">
                <a:solidFill>
                  <a:srgbClr val="1D1C1D"/>
                </a:solidFill>
                <a:latin typeface="Angsana New" panose="02020603050405020304" pitchFamily="18" charset="-34"/>
                <a:cs typeface="Angsana New" panose="02020603050405020304" pitchFamily="18" charset="-34"/>
              </a:rPr>
              <a:t>www.kaggle.com</a:t>
            </a:r>
            <a:r>
              <a:rPr lang="en-CA" sz="2400" b="1" kern="1200" dirty="0">
                <a:solidFill>
                  <a:srgbClr val="1D1C1D"/>
                </a:solidFill>
                <a:latin typeface="Angsana New" panose="02020603050405020304" pitchFamily="18" charset="-34"/>
                <a:cs typeface="Angsana New" panose="02020603050405020304" pitchFamily="18" charset="-34"/>
              </a:rPr>
              <a:t>/competitions/home-credit-default-risk/data</a:t>
            </a:r>
            <a:endParaRPr lang="en-US" sz="2400" b="1" kern="1200" dirty="0">
              <a:solidFill>
                <a:srgbClr val="3C4043"/>
              </a:solidFill>
              <a:latin typeface="Times New Roman" panose="02020603050405020304" pitchFamily="18" charset="0"/>
              <a:cs typeface="Times New Roman" panose="02020603050405020304" pitchFamily="18" charset="0"/>
            </a:endParaRPr>
          </a:p>
          <a:p>
            <a:r>
              <a:rPr lang="en-US" sz="1800" b="1" kern="1200" dirty="0">
                <a:solidFill>
                  <a:srgbClr val="3C4043"/>
                </a:solidFill>
                <a:latin typeface="Times New Roman" panose="02020603050405020304" pitchFamily="18" charset="0"/>
                <a:cs typeface="Times New Roman" panose="02020603050405020304" pitchFamily="18" charset="0"/>
              </a:rPr>
              <a:t>Static data for all applications. One row represents one loan in our data sample.</a:t>
            </a:r>
            <a:endParaRPr lang="en-UA" sz="1800" dirty="0"/>
          </a:p>
        </p:txBody>
      </p:sp>
      <p:sp>
        <p:nvSpPr>
          <p:cNvPr id="4" name="TextBox 3">
            <a:extLst>
              <a:ext uri="{FF2B5EF4-FFF2-40B4-BE49-F238E27FC236}">
                <a16:creationId xmlns:a16="http://schemas.microsoft.com/office/drawing/2014/main" id="{CEED0F05-5D77-CEA3-A209-A365DBE17239}"/>
              </a:ext>
            </a:extLst>
          </p:cNvPr>
          <p:cNvSpPr txBox="1"/>
          <p:nvPr/>
        </p:nvSpPr>
        <p:spPr>
          <a:xfrm>
            <a:off x="8832444" y="1386576"/>
            <a:ext cx="2331741" cy="3733330"/>
          </a:xfrm>
          <a:prstGeom prst="rect">
            <a:avLst/>
          </a:prstGeom>
          <a:noFill/>
        </p:spPr>
        <p:txBody>
          <a:bodyPr wrap="square" rtlCol="0">
            <a:spAutoFit/>
          </a:bodyPr>
          <a:lstStyle/>
          <a:p>
            <a:pPr defTabSz="630936">
              <a:lnSpc>
                <a:spcPct val="90000"/>
              </a:lnSpc>
              <a:spcAft>
                <a:spcPts val="600"/>
              </a:spcAft>
            </a:pPr>
            <a:r>
              <a:rPr lang="en-CA" sz="2400" kern="1200" dirty="0" err="1">
                <a:solidFill>
                  <a:schemeClr val="tx1"/>
                </a:solidFill>
                <a:latin typeface="Angsana New" panose="02020603050405020304" pitchFamily="18" charset="-34"/>
                <a:cs typeface="Angsana New" panose="02020603050405020304" pitchFamily="18" charset="-34"/>
              </a:rPr>
              <a:t>Application_train.csv</a:t>
            </a:r>
            <a:endParaRPr lang="en-CA" sz="2400" kern="1200" dirty="0">
              <a:solidFill>
                <a:schemeClr val="tx1"/>
              </a:solidFill>
              <a:latin typeface="Angsana New" panose="02020603050405020304" pitchFamily="18" charset="-34"/>
              <a:cs typeface="Angsana New" panose="02020603050405020304" pitchFamily="18" charset="-34"/>
            </a:endParaRPr>
          </a:p>
          <a:p>
            <a:pPr marL="197168" indent="-197168" defTabSz="630936">
              <a:lnSpc>
                <a:spcPct val="90000"/>
              </a:lnSpc>
              <a:spcAft>
                <a:spcPts val="600"/>
              </a:spcAft>
              <a:buFont typeface="Arial" panose="020B0604020202020204" pitchFamily="34" charset="0"/>
              <a:buChar char="•"/>
            </a:pPr>
            <a:r>
              <a:rPr lang="en-CA" sz="2400" kern="1200" dirty="0">
                <a:solidFill>
                  <a:schemeClr val="tx1"/>
                </a:solidFill>
                <a:latin typeface="Angsana New" panose="02020603050405020304" pitchFamily="18" charset="-34"/>
                <a:cs typeface="Angsana New" panose="02020603050405020304" pitchFamily="18" charset="-34"/>
              </a:rPr>
              <a:t>Includes Target variable(binary) </a:t>
            </a:r>
          </a:p>
          <a:p>
            <a:pPr marL="197168" indent="-197168" defTabSz="630936">
              <a:lnSpc>
                <a:spcPct val="90000"/>
              </a:lnSpc>
              <a:spcAft>
                <a:spcPts val="600"/>
              </a:spcAft>
              <a:buFont typeface="Arial" panose="020B0604020202020204" pitchFamily="34" charset="0"/>
              <a:buChar char="•"/>
            </a:pPr>
            <a:r>
              <a:rPr lang="en-CA" sz="2400" kern="1200" dirty="0">
                <a:solidFill>
                  <a:schemeClr val="tx1"/>
                </a:solidFill>
                <a:latin typeface="Angsana New" panose="02020603050405020304" pitchFamily="18" charset="-34"/>
                <a:cs typeface="Angsana New" panose="02020603050405020304" pitchFamily="18" charset="-34"/>
              </a:rPr>
              <a:t> 1- client with payment difficulties</a:t>
            </a:r>
          </a:p>
          <a:p>
            <a:pPr marL="197168" indent="-197168" defTabSz="630936">
              <a:lnSpc>
                <a:spcPct val="90000"/>
              </a:lnSpc>
              <a:spcAft>
                <a:spcPts val="600"/>
              </a:spcAft>
              <a:buFont typeface="Arial" panose="020B0604020202020204" pitchFamily="34" charset="0"/>
              <a:buChar char="•"/>
            </a:pPr>
            <a:r>
              <a:rPr lang="en-CA" sz="2400" kern="1200" dirty="0">
                <a:solidFill>
                  <a:schemeClr val="tx1"/>
                </a:solidFill>
                <a:latin typeface="Angsana New" panose="02020603050405020304" pitchFamily="18" charset="-34"/>
                <a:cs typeface="Angsana New" panose="02020603050405020304" pitchFamily="18" charset="-34"/>
              </a:rPr>
              <a:t>0- client with no difficultly.</a:t>
            </a:r>
          </a:p>
          <a:p>
            <a:pPr marL="197168" indent="-197168" defTabSz="630936">
              <a:lnSpc>
                <a:spcPct val="90000"/>
              </a:lnSpc>
              <a:spcAft>
                <a:spcPts val="600"/>
              </a:spcAft>
              <a:buFont typeface="Arial" panose="020B0604020202020204" pitchFamily="34" charset="0"/>
              <a:buChar char="•"/>
            </a:pPr>
            <a:r>
              <a:rPr lang="en-CA" sz="2400" kern="1200" dirty="0">
                <a:solidFill>
                  <a:schemeClr val="tx1"/>
                </a:solidFill>
                <a:latin typeface="Angsana New" panose="02020603050405020304" pitchFamily="18" charset="-34"/>
                <a:cs typeface="Angsana New" panose="02020603050405020304" pitchFamily="18" charset="-34"/>
              </a:rPr>
              <a:t>Info about lean and loan applicant at application time</a:t>
            </a:r>
            <a:endParaRPr lang="en-CA" sz="2400" dirty="0">
              <a:latin typeface="Angsana New" panose="02020603050405020304" pitchFamily="18" charset="-34"/>
              <a:cs typeface="Angsana New" panose="02020603050405020304" pitchFamily="18" charset="-34"/>
            </a:endParaRPr>
          </a:p>
        </p:txBody>
      </p:sp>
      <p:pic>
        <p:nvPicPr>
          <p:cNvPr id="5" name="Picture 4">
            <a:extLst>
              <a:ext uri="{FF2B5EF4-FFF2-40B4-BE49-F238E27FC236}">
                <a16:creationId xmlns:a16="http://schemas.microsoft.com/office/drawing/2014/main" id="{B5378712-5AEC-C5BD-12D0-0F902D81A9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6809" y="2594344"/>
            <a:ext cx="8486021" cy="3286627"/>
          </a:xfrm>
          <a:prstGeom prst="rect">
            <a:avLst/>
          </a:prstGeom>
        </p:spPr>
      </p:pic>
    </p:spTree>
    <p:extLst>
      <p:ext uri="{BB962C8B-B14F-4D97-AF65-F5344CB8AC3E}">
        <p14:creationId xmlns:p14="http://schemas.microsoft.com/office/powerpoint/2010/main" val="365944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4D6DE-36D3-8A98-F4CF-CC05BF2A79F5}"/>
              </a:ext>
            </a:extLst>
          </p:cNvPr>
          <p:cNvSpPr>
            <a:spLocks noGrp="1"/>
          </p:cNvSpPr>
          <p:nvPr>
            <p:ph type="title"/>
          </p:nvPr>
        </p:nvSpPr>
        <p:spPr>
          <a:xfrm>
            <a:off x="565149" y="1204720"/>
            <a:ext cx="3198777" cy="4344711"/>
          </a:xfrm>
        </p:spPr>
        <p:txBody>
          <a:bodyPr>
            <a:normAutofit/>
          </a:bodyPr>
          <a:lstStyle/>
          <a:p>
            <a:br>
              <a:rPr lang="en-IN" sz="4800" dirty="0"/>
            </a:br>
            <a:br>
              <a:rPr lang="en-IN" sz="4800" dirty="0"/>
            </a:br>
            <a:r>
              <a:rPr lang="en-IN" sz="4800" dirty="0"/>
              <a:t>Analysis Process:</a:t>
            </a:r>
            <a:endParaRPr lang="en-UA" sz="4800" dirty="0"/>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FB4E266-1B99-D7FE-071D-005ABB76016C}"/>
              </a:ext>
            </a:extLst>
          </p:cNvPr>
          <p:cNvGraphicFramePr>
            <a:graphicFrameLocks noGrp="1"/>
          </p:cNvGraphicFramePr>
          <p:nvPr>
            <p:ph idx="1"/>
            <p:extLst>
              <p:ext uri="{D42A27DB-BD31-4B8C-83A1-F6EECF244321}">
                <p14:modId xmlns:p14="http://schemas.microsoft.com/office/powerpoint/2010/main" val="1551238260"/>
              </p:ext>
            </p:extLst>
          </p:nvPr>
        </p:nvGraphicFramePr>
        <p:xfrm>
          <a:off x="4489428" y="1204721"/>
          <a:ext cx="6823614" cy="4675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263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en blocks stacked to create a bar graph">
            <a:extLst>
              <a:ext uri="{FF2B5EF4-FFF2-40B4-BE49-F238E27FC236}">
                <a16:creationId xmlns:a16="http://schemas.microsoft.com/office/drawing/2014/main" id="{F95885CE-C1B8-A307-522E-BF88EDDF2E30}"/>
              </a:ext>
            </a:extLst>
          </p:cNvPr>
          <p:cNvPicPr>
            <a:picLocks noChangeAspect="1"/>
          </p:cNvPicPr>
          <p:nvPr/>
        </p:nvPicPr>
        <p:blipFill rotWithShape="1">
          <a:blip r:embed="rId2"/>
          <a:srcRect t="5772" b="9959"/>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62F88-227B-32EA-11C7-2A563E519A76}"/>
              </a:ext>
            </a:extLst>
          </p:cNvPr>
          <p:cNvSpPr>
            <a:spLocks noGrp="1"/>
          </p:cNvSpPr>
          <p:nvPr>
            <p:ph type="title"/>
          </p:nvPr>
        </p:nvSpPr>
        <p:spPr>
          <a:xfrm>
            <a:off x="277890" y="373497"/>
            <a:ext cx="8267296" cy="1446550"/>
          </a:xfrm>
        </p:spPr>
        <p:txBody>
          <a:bodyPr>
            <a:normAutofit/>
          </a:bodyPr>
          <a:lstStyle/>
          <a:p>
            <a:r>
              <a:rPr lang="en-UA" dirty="0">
                <a:latin typeface="Times New Roman" panose="02020603050405020304" pitchFamily="18" charset="0"/>
                <a:cs typeface="Times New Roman" panose="02020603050405020304" pitchFamily="18" charset="0"/>
              </a:rPr>
              <a:t>Model building with Random Forest Classifier</a:t>
            </a:r>
            <a:endParaRPr lang="en-UA" dirty="0"/>
          </a:p>
        </p:txBody>
      </p:sp>
      <p:sp>
        <p:nvSpPr>
          <p:cNvPr id="3" name="Content Placeholder 2">
            <a:extLst>
              <a:ext uri="{FF2B5EF4-FFF2-40B4-BE49-F238E27FC236}">
                <a16:creationId xmlns:a16="http://schemas.microsoft.com/office/drawing/2014/main" id="{913048C8-F2F7-A672-9C7B-546B80D96DE7}"/>
              </a:ext>
            </a:extLst>
          </p:cNvPr>
          <p:cNvSpPr>
            <a:spLocks noGrp="1"/>
          </p:cNvSpPr>
          <p:nvPr>
            <p:ph idx="1"/>
          </p:nvPr>
        </p:nvSpPr>
        <p:spPr>
          <a:xfrm>
            <a:off x="453336" y="2501120"/>
            <a:ext cx="8267296" cy="3188586"/>
          </a:xfrm>
        </p:spPr>
        <p:txBody>
          <a:bodyPr>
            <a:normAutofit/>
          </a:bodyPr>
          <a:lstStyle/>
          <a:p>
            <a:pPr marL="0" indent="0">
              <a:lnSpc>
                <a:spcPct val="90000"/>
              </a:lnSpc>
              <a:buNone/>
            </a:pPr>
            <a:r>
              <a:rPr lang="en-UA" sz="2000" b="1" dirty="0"/>
              <a:t>Problems: </a:t>
            </a:r>
          </a:p>
          <a:p>
            <a:pPr marL="0" indent="0">
              <a:lnSpc>
                <a:spcPct val="90000"/>
              </a:lnSpc>
              <a:buNone/>
            </a:pPr>
            <a:endParaRPr lang="en-UA" sz="2000" dirty="0"/>
          </a:p>
          <a:p>
            <a:pPr>
              <a:lnSpc>
                <a:spcPct val="90000"/>
              </a:lnSpc>
            </a:pPr>
            <a:r>
              <a:rPr lang="en-UA" sz="2000" dirty="0"/>
              <a:t>Can’t deal well with categorical data;</a:t>
            </a:r>
          </a:p>
          <a:p>
            <a:pPr>
              <a:lnSpc>
                <a:spcPct val="90000"/>
              </a:lnSpc>
            </a:pPr>
            <a:r>
              <a:rPr lang="en-UA" sz="2000" dirty="0"/>
              <a:t>Model have hight accurancy 92%, but very low precision and recall;</a:t>
            </a:r>
          </a:p>
          <a:p>
            <a:pPr>
              <a:lnSpc>
                <a:spcPct val="90000"/>
              </a:lnSpc>
            </a:pPr>
            <a:endParaRPr lang="en-UA" sz="2000" dirty="0"/>
          </a:p>
          <a:p>
            <a:pPr marL="0" indent="0">
              <a:lnSpc>
                <a:spcPct val="90000"/>
              </a:lnSpc>
              <a:buNone/>
            </a:pPr>
            <a:r>
              <a:rPr lang="en-US" sz="2000" b="1" dirty="0"/>
              <a:t>Summary:</a:t>
            </a:r>
          </a:p>
          <a:p>
            <a:pPr marL="0" indent="0">
              <a:lnSpc>
                <a:spcPct val="90000"/>
              </a:lnSpc>
              <a:buNone/>
            </a:pPr>
            <a:r>
              <a:rPr lang="en-US" sz="2000" dirty="0"/>
              <a:t>Model doesn’t work</a:t>
            </a:r>
          </a:p>
          <a:p>
            <a:pPr marL="0" indent="0">
              <a:lnSpc>
                <a:spcPct val="90000"/>
              </a:lnSpc>
              <a:buNone/>
            </a:pPr>
            <a:r>
              <a:rPr lang="en-US" sz="2000" dirty="0"/>
              <a:t>Need to choose another algorithm</a:t>
            </a:r>
            <a:endParaRPr lang="en-UA" sz="2000" dirty="0"/>
          </a:p>
          <a:p>
            <a:pPr>
              <a:lnSpc>
                <a:spcPct val="90000"/>
              </a:lnSpc>
            </a:pPr>
            <a:endParaRPr lang="en-UA" sz="2000" dirty="0"/>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21448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F1FD0-6BD0-8ECD-74DA-F6F30BB68233}"/>
              </a:ext>
            </a:extLst>
          </p:cNvPr>
          <p:cNvSpPr>
            <a:spLocks noGrp="1"/>
          </p:cNvSpPr>
          <p:nvPr>
            <p:ph type="title"/>
          </p:nvPr>
        </p:nvSpPr>
        <p:spPr>
          <a:xfrm>
            <a:off x="1538345" y="471055"/>
            <a:ext cx="8267296" cy="1446550"/>
          </a:xfrm>
        </p:spPr>
        <p:txBody>
          <a:bodyPr/>
          <a:lstStyle/>
          <a:p>
            <a:r>
              <a:rPr lang="en-UA" dirty="0"/>
              <a:t>LightGBM</a:t>
            </a:r>
          </a:p>
        </p:txBody>
      </p:sp>
      <p:graphicFrame>
        <p:nvGraphicFramePr>
          <p:cNvPr id="5" name="Content Placeholder 2">
            <a:extLst>
              <a:ext uri="{FF2B5EF4-FFF2-40B4-BE49-F238E27FC236}">
                <a16:creationId xmlns:a16="http://schemas.microsoft.com/office/drawing/2014/main" id="{0521E5FF-C85A-4486-2C7E-138BE61F0975}"/>
              </a:ext>
            </a:extLst>
          </p:cNvPr>
          <p:cNvGraphicFramePr>
            <a:graphicFrameLocks noGrp="1"/>
          </p:cNvGraphicFramePr>
          <p:nvPr>
            <p:ph idx="1"/>
            <p:extLst>
              <p:ext uri="{D42A27DB-BD31-4B8C-83A1-F6EECF244321}">
                <p14:modId xmlns:p14="http://schemas.microsoft.com/office/powerpoint/2010/main" val="2973342589"/>
              </p:ext>
            </p:extLst>
          </p:nvPr>
        </p:nvGraphicFramePr>
        <p:xfrm>
          <a:off x="565150" y="2258291"/>
          <a:ext cx="10213686" cy="41286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486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B69317-E0A6-362C-D35F-A3A8933F60AB}"/>
              </a:ext>
            </a:extLst>
          </p:cNvPr>
          <p:cNvSpPr>
            <a:spLocks noGrp="1"/>
          </p:cNvSpPr>
          <p:nvPr>
            <p:ph type="title"/>
          </p:nvPr>
        </p:nvSpPr>
        <p:spPr>
          <a:xfrm>
            <a:off x="565149" y="1508250"/>
            <a:ext cx="3198777" cy="4024885"/>
          </a:xfrm>
        </p:spPr>
        <p:txBody>
          <a:bodyPr>
            <a:normAutofit/>
          </a:bodyPr>
          <a:lstStyle/>
          <a:p>
            <a:r>
              <a:rPr lang="en-UA" dirty="0"/>
              <a:t>Process of achivement</a:t>
            </a: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63871A6-A62C-CFC8-3413-ADB741B88494}"/>
              </a:ext>
            </a:extLst>
          </p:cNvPr>
          <p:cNvGraphicFramePr>
            <a:graphicFrameLocks noGrp="1"/>
          </p:cNvGraphicFramePr>
          <p:nvPr>
            <p:ph idx="1"/>
            <p:extLst>
              <p:ext uri="{D42A27DB-BD31-4B8C-83A1-F6EECF244321}">
                <p14:modId xmlns:p14="http://schemas.microsoft.com/office/powerpoint/2010/main" val="1419615550"/>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692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70A8-25F1-A19A-F905-377585B967A7}"/>
              </a:ext>
            </a:extLst>
          </p:cNvPr>
          <p:cNvSpPr>
            <a:spLocks noGrp="1"/>
          </p:cNvSpPr>
          <p:nvPr>
            <p:ph type="title"/>
          </p:nvPr>
        </p:nvSpPr>
        <p:spPr>
          <a:xfrm>
            <a:off x="329622" y="241300"/>
            <a:ext cx="4491760" cy="726443"/>
          </a:xfrm>
        </p:spPr>
        <p:txBody>
          <a:bodyPr>
            <a:normAutofit fontScale="90000"/>
          </a:bodyPr>
          <a:lstStyle/>
          <a:p>
            <a:r>
              <a:rPr lang="en-US" sz="4400" cap="all" spc="-100" dirty="0" err="1">
                <a:solidFill>
                  <a:schemeClr val="tx1"/>
                </a:solidFill>
              </a:rPr>
              <a:t>Undersampling</a:t>
            </a:r>
            <a:r>
              <a:rPr lang="en-US" sz="4400" cap="all" spc="-100" dirty="0">
                <a:solidFill>
                  <a:schemeClr val="tx1"/>
                </a:solidFill>
              </a:rPr>
              <a:t> </a:t>
            </a:r>
            <a:endParaRPr lang="en-UA" dirty="0"/>
          </a:p>
        </p:txBody>
      </p:sp>
      <p:pic>
        <p:nvPicPr>
          <p:cNvPr id="4" name="Content Placeholder 8" descr="A graph with blue and orange bars&#10;&#10;Description automatically generated">
            <a:extLst>
              <a:ext uri="{FF2B5EF4-FFF2-40B4-BE49-F238E27FC236}">
                <a16:creationId xmlns:a16="http://schemas.microsoft.com/office/drawing/2014/main" id="{EBF7A96D-AEB8-6F31-B0CA-3A419A9A1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44" y="1316180"/>
            <a:ext cx="6300695" cy="5181602"/>
          </a:xfrm>
          <a:prstGeom prst="rect">
            <a:avLst/>
          </a:prstGeom>
        </p:spPr>
      </p:pic>
      <p:pic>
        <p:nvPicPr>
          <p:cNvPr id="5" name="Content Placeholder 4">
            <a:extLst>
              <a:ext uri="{FF2B5EF4-FFF2-40B4-BE49-F238E27FC236}">
                <a16:creationId xmlns:a16="http://schemas.microsoft.com/office/drawing/2014/main" id="{35D0E51F-5BBE-E5A5-854D-A8E2690C1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073" y="4197927"/>
            <a:ext cx="5759212" cy="1011381"/>
          </a:xfrm>
          <a:prstGeom prst="rect">
            <a:avLst/>
          </a:prstGeom>
        </p:spPr>
      </p:pic>
      <p:pic>
        <p:nvPicPr>
          <p:cNvPr id="6" name="Picture 5" descr="A screenshot of a phone&#10;&#10;Description automatically generated">
            <a:extLst>
              <a:ext uri="{FF2B5EF4-FFF2-40B4-BE49-F238E27FC236}">
                <a16:creationId xmlns:a16="http://schemas.microsoft.com/office/drawing/2014/main" id="{B32EA7D4-0C6E-CA4E-E3D5-F9D1FA1D3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6328" y="1211505"/>
            <a:ext cx="3000394" cy="1767222"/>
          </a:xfrm>
          <a:prstGeom prst="rect">
            <a:avLst/>
          </a:prstGeom>
        </p:spPr>
      </p:pic>
      <p:sp>
        <p:nvSpPr>
          <p:cNvPr id="3" name="TextBox 2">
            <a:extLst>
              <a:ext uri="{FF2B5EF4-FFF2-40B4-BE49-F238E27FC236}">
                <a16:creationId xmlns:a16="http://schemas.microsoft.com/office/drawing/2014/main" id="{3A42A557-8895-61E1-F139-F36B6ECB20EA}"/>
              </a:ext>
            </a:extLst>
          </p:cNvPr>
          <p:cNvSpPr txBox="1"/>
          <p:nvPr/>
        </p:nvSpPr>
        <p:spPr>
          <a:xfrm>
            <a:off x="5294771" y="390955"/>
            <a:ext cx="6023508" cy="646331"/>
          </a:xfrm>
          <a:prstGeom prst="rect">
            <a:avLst/>
          </a:prstGeom>
          <a:noFill/>
        </p:spPr>
        <p:txBody>
          <a:bodyPr wrap="none" rtlCol="0">
            <a:spAutoFit/>
          </a:bodyPr>
          <a:lstStyle/>
          <a:p>
            <a:r>
              <a:rPr lang="en-US" spc="80" dirty="0">
                <a:solidFill>
                  <a:schemeClr val="tx1">
                    <a:lumMod val="95000"/>
                    <a:lumOff val="5000"/>
                  </a:schemeClr>
                </a:solidFill>
              </a:rPr>
              <a:t>Value counts TARGET before and after </a:t>
            </a:r>
            <a:r>
              <a:rPr lang="en-US" spc="80" dirty="0" err="1">
                <a:solidFill>
                  <a:schemeClr val="tx1">
                    <a:lumMod val="95000"/>
                    <a:lumOff val="5000"/>
                  </a:schemeClr>
                </a:solidFill>
              </a:rPr>
              <a:t>undersampling</a:t>
            </a:r>
            <a:endParaRPr lang="en-US" spc="80" dirty="0">
              <a:solidFill>
                <a:schemeClr val="tx1">
                  <a:lumMod val="95000"/>
                  <a:lumOff val="5000"/>
                </a:schemeClr>
              </a:solidFill>
            </a:endParaRPr>
          </a:p>
          <a:p>
            <a:endParaRPr lang="en-UA" dirty="0"/>
          </a:p>
        </p:txBody>
      </p:sp>
    </p:spTree>
    <p:extLst>
      <p:ext uri="{BB962C8B-B14F-4D97-AF65-F5344CB8AC3E}">
        <p14:creationId xmlns:p14="http://schemas.microsoft.com/office/powerpoint/2010/main" val="134151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044B-6A69-6289-7A0C-C12A90F45827}"/>
              </a:ext>
            </a:extLst>
          </p:cNvPr>
          <p:cNvSpPr>
            <a:spLocks noGrp="1"/>
          </p:cNvSpPr>
          <p:nvPr>
            <p:ph type="title"/>
          </p:nvPr>
        </p:nvSpPr>
        <p:spPr>
          <a:xfrm>
            <a:off x="218785" y="254625"/>
            <a:ext cx="5539758" cy="723275"/>
          </a:xfrm>
        </p:spPr>
        <p:txBody>
          <a:bodyPr>
            <a:normAutofit fontScale="90000"/>
          </a:bodyPr>
          <a:lstStyle/>
          <a:p>
            <a:r>
              <a:rPr lang="en-CA" sz="4400" dirty="0"/>
              <a:t>Learning Curve Analysis</a:t>
            </a:r>
            <a:endParaRPr lang="en-UA" dirty="0"/>
          </a:p>
        </p:txBody>
      </p:sp>
      <p:pic>
        <p:nvPicPr>
          <p:cNvPr id="4" name="Content Placeholder 4" descr="A graph with a line and a line&#10;&#10;Description automatically generated">
            <a:extLst>
              <a:ext uri="{FF2B5EF4-FFF2-40B4-BE49-F238E27FC236}">
                <a16:creationId xmlns:a16="http://schemas.microsoft.com/office/drawing/2014/main" id="{767DF45D-86FC-DB22-9DFB-74DDA3E23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267" y="982101"/>
            <a:ext cx="7675418" cy="5621274"/>
          </a:xfrm>
          <a:prstGeom prst="rect">
            <a:avLst/>
          </a:prstGeom>
        </p:spPr>
      </p:pic>
      <p:sp>
        <p:nvSpPr>
          <p:cNvPr id="3" name="TextBox 2">
            <a:extLst>
              <a:ext uri="{FF2B5EF4-FFF2-40B4-BE49-F238E27FC236}">
                <a16:creationId xmlns:a16="http://schemas.microsoft.com/office/drawing/2014/main" id="{3FEF4FFA-6BB1-25D6-1B5F-D37EA60F4682}"/>
              </a:ext>
            </a:extLst>
          </p:cNvPr>
          <p:cNvSpPr txBox="1"/>
          <p:nvPr/>
        </p:nvSpPr>
        <p:spPr>
          <a:xfrm>
            <a:off x="9100458" y="1164771"/>
            <a:ext cx="2699656" cy="3970318"/>
          </a:xfrm>
          <a:prstGeom prst="rect">
            <a:avLst/>
          </a:prstGeom>
          <a:noFill/>
        </p:spPr>
        <p:txBody>
          <a:bodyPr wrap="square" rtlCol="0">
            <a:spAutoFit/>
          </a:bodyPr>
          <a:lstStyle/>
          <a:p>
            <a:r>
              <a:rPr lang="en-US" dirty="0"/>
              <a:t>1.Model Learning: </a:t>
            </a:r>
          </a:p>
          <a:p>
            <a:r>
              <a:rPr lang="en-US" dirty="0"/>
              <a:t>Blue training curve consistently improves, showcasing effective learning from the training data.</a:t>
            </a:r>
          </a:p>
          <a:p>
            <a:endParaRPr lang="en-US" dirty="0"/>
          </a:p>
          <a:p>
            <a:r>
              <a:rPr lang="en-US" dirty="0"/>
              <a:t>2.Validation Stability: </a:t>
            </a:r>
          </a:p>
          <a:p>
            <a:r>
              <a:rPr lang="en-US" dirty="0"/>
              <a:t>Orange validation curve stabilizes at 0.57, indicating the model's reliable performance on unseen data.</a:t>
            </a:r>
          </a:p>
          <a:p>
            <a:endParaRPr lang="en-UA" dirty="0"/>
          </a:p>
        </p:txBody>
      </p:sp>
    </p:spTree>
    <p:extLst>
      <p:ext uri="{BB962C8B-B14F-4D97-AF65-F5344CB8AC3E}">
        <p14:creationId xmlns:p14="http://schemas.microsoft.com/office/powerpoint/2010/main" val="167819177"/>
      </p:ext>
    </p:extLst>
  </p:cSld>
  <p:clrMapOvr>
    <a:masterClrMapping/>
  </p:clrMapOvr>
</p:sld>
</file>

<file path=ppt/theme/theme1.xml><?xml version="1.0" encoding="utf-8"?>
<a:theme xmlns:a="http://schemas.openxmlformats.org/drawingml/2006/main" name="MadridVTI">
  <a:themeElements>
    <a:clrScheme name="AnalogousFromDarkSeedLeftStep">
      <a:dk1>
        <a:srgbClr val="000000"/>
      </a:dk1>
      <a:lt1>
        <a:srgbClr val="FFFFFF"/>
      </a:lt1>
      <a:dk2>
        <a:srgbClr val="30201B"/>
      </a:dk2>
      <a:lt2>
        <a:srgbClr val="F0F0F3"/>
      </a:lt2>
      <a:accent1>
        <a:srgbClr val="9EA741"/>
      </a:accent1>
      <a:accent2>
        <a:srgbClr val="B18A3B"/>
      </a:accent2>
      <a:accent3>
        <a:srgbClr val="C36A4D"/>
      </a:accent3>
      <a:accent4>
        <a:srgbClr val="B13B4E"/>
      </a:accent4>
      <a:accent5>
        <a:srgbClr val="C34D92"/>
      </a:accent5>
      <a:accent6>
        <a:srgbClr val="B13BB1"/>
      </a:accent6>
      <a:hlink>
        <a:srgbClr val="C04276"/>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145</TotalTime>
  <Words>705</Words>
  <Application>Microsoft Macintosh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Angsana New</vt:lpstr>
      <vt:lpstr>Arial</vt:lpstr>
      <vt:lpstr>Avenir Next</vt:lpstr>
      <vt:lpstr>Seaford Display</vt:lpstr>
      <vt:lpstr>Symbol</vt:lpstr>
      <vt:lpstr>System Font Regular</vt:lpstr>
      <vt:lpstr>Tenorite</vt:lpstr>
      <vt:lpstr>Times New Roman</vt:lpstr>
      <vt:lpstr>MadridVTI</vt:lpstr>
      <vt:lpstr>Credit Default Risk</vt:lpstr>
      <vt:lpstr>OBJECTIVE </vt:lpstr>
      <vt:lpstr>Data Overview</vt:lpstr>
      <vt:lpstr>  Analysis Process:</vt:lpstr>
      <vt:lpstr>Model building with Random Forest Classifier</vt:lpstr>
      <vt:lpstr>LightGBM</vt:lpstr>
      <vt:lpstr>Process of achivement</vt:lpstr>
      <vt:lpstr>Undersampling </vt:lpstr>
      <vt:lpstr>Learning Curve Analysis</vt:lpstr>
      <vt:lpstr>Confusion Matrix</vt:lpstr>
      <vt:lpstr>Feature Importance</vt:lpstr>
      <vt:lpstr>Correlation of External Sources with Loan Repayment</vt:lpstr>
      <vt:lpstr>Trend Analysis</vt:lpstr>
      <vt:lpstr>Distribution of extarnal sources</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Default Risk</dc:title>
  <dc:creator>Daria Riechkina</dc:creator>
  <cp:lastModifiedBy>Daria Riechkina</cp:lastModifiedBy>
  <cp:revision>2</cp:revision>
  <dcterms:created xsi:type="dcterms:W3CDTF">2024-02-11T21:36:57Z</dcterms:created>
  <dcterms:modified xsi:type="dcterms:W3CDTF">2024-02-12T01:56:36Z</dcterms:modified>
</cp:coreProperties>
</file>