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rdad  Javan" initials="MJ" lastIdx="1" clrIdx="0">
    <p:extLst>
      <p:ext uri="{19B8F6BF-5375-455C-9EA6-DF929625EA0E}">
        <p15:presenceInfo xmlns:p15="http://schemas.microsoft.com/office/powerpoint/2012/main" userId="S::Mehrdad.Javan@lexicon.se::3ce492f4-5b51-4848-b5a9-3882183785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EDEDED"/>
    <a:srgbClr val="7FD7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923" autoAdjust="0"/>
  </p:normalViewPr>
  <p:slideViewPr>
    <p:cSldViewPr snapToGrid="0">
      <p:cViewPr varScale="1">
        <p:scale>
          <a:sx n="108" d="100"/>
          <a:sy n="108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1998-14B3-4628-897E-623F0AFFE8C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8691-181B-4F78-98D2-7807D154D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https://www.restapitutorial.com/httpstatuscodes.html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88691-181B-4F78-98D2-7807D154D8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C8AC-AAE1-B4A8-1334-4F73FDA9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AF6CA-479F-17B3-24A7-1888F8AF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ACA1-EA56-623F-3EE5-8A83DF5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F7FE-E522-60E9-3BA3-F500CD1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41351-2131-E8D8-93A8-0B81E299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82DC-C420-5CA0-21F6-8BA16C0C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FA42C-31DF-6365-7088-C4CB53FA0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C291C-7D0D-7F00-5789-9B7670EC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2245-6BD6-C9E2-682C-4A4F7261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4659-39F4-5740-57E2-B1BD2EF6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2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6D606-3F27-C88A-2623-F0AF1467A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4B87A-6B7E-982A-031A-D7795BED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FC9F-E3C9-2846-55D9-28D140C2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6C28-BF96-06FD-C5E0-EF177EF9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36D6-7192-5783-F358-69509B4E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BC3C-5029-CECB-0466-88D1C9F2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8085-5A51-FE4B-6F38-D8755E07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AE29-3F38-A7F3-BE87-235F27C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ACD4-1AB1-4D9A-35FB-562B89B8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5964-3C07-4955-AF87-5090D3AE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07E3-90A5-E801-66B9-8F85BA19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1572-E50B-9D87-0B7B-AA0D1FB7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7A6A-9D4C-4A1B-5038-A7424F94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9FA1-7153-6233-10FB-7A69AF2D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F6BA-7BD8-F984-C54F-12175B6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1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3339-492E-2F30-9BA1-7DC3A9D6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CA19-85FD-B672-8E64-9F760A4D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211DC-9119-BCD8-B49B-8CFAB62F2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DC22F-1B67-8FF8-799D-8B5D3AE2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9D9C-CF3B-7B2C-65E4-6BD94C9F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05DC-E8D1-A562-114D-B181B01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063A-D6E1-CF3F-240E-6F6F304C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F0993-D8E3-5D07-7DCB-DE221D6E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C2F7-F88D-1CEB-D010-3C436254A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F4719-857F-C07C-E8C1-F1B66721C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90C1F-F0ED-6FEF-E468-D156F6B33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3D820-2A72-AA22-B56A-E5E1071D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176C9-8A1F-F3EC-BFE4-62BA7C00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04251-1B28-FE8B-8DFD-5B00E124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2D05-E20A-F49E-D956-8AC36CD2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8915F-2DFE-3CE2-588E-6C7C54F5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8B75-2A2C-CCF6-F4DD-2EEC7026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9A971-A724-4644-B3A2-6FF7A1C6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6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7E8ED-F925-67A5-F864-305CE92E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65638-1756-6A7B-ED5B-9C3D6732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D1079-4196-60A2-153E-F7E16ADF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5087-10DE-D973-F05D-BC6D08D6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F7CB-A4B5-E47E-3D51-97FEC887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E6AA4-D470-3992-30DA-A4714671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98FA3-B742-59B1-2219-AD327C7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E7FF-F591-AF33-7797-4FFD55E5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D72A-5E01-DA73-5B92-1432FD61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27F4-23EC-B711-D46A-C551E95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115FD-4D8D-89C1-76E3-EA3CC4D79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3388-113F-2310-3FD0-2391CCB6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A6FE-8248-0A6D-6C1D-6629EF60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76C0F-874A-5B3D-3E22-5EEFE9EA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5B8AE-AE27-8889-55CD-3BEE758A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2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EDD5D-8AE8-8432-F77D-2AB98201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CFBA-3210-D0C8-9A90-F0E2FD57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752-CD5B-922C-01FB-E6512BFF1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76-FF61-4765-95A9-58E48E2855C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DDE0-02FC-2E7E-3651-FEBE28709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CEBC5-5318-3B89-76DA-977B6997B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C180-2C77-4F98-AE9A-3F180CDA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hrdad.javan@lexicon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A5E8C26-9378-A1F8-D1FC-B1FBE62695F6}"/>
              </a:ext>
            </a:extLst>
          </p:cNvPr>
          <p:cNvSpPr/>
          <p:nvPr/>
        </p:nvSpPr>
        <p:spPr>
          <a:xfrm>
            <a:off x="10502104" y="2438399"/>
            <a:ext cx="1461426" cy="2997607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12971-5D95-758A-DE03-DD7AF870420D}"/>
              </a:ext>
            </a:extLst>
          </p:cNvPr>
          <p:cNvSpPr/>
          <p:nvPr/>
        </p:nvSpPr>
        <p:spPr>
          <a:xfrm>
            <a:off x="344552" y="1919490"/>
            <a:ext cx="1658873" cy="3611837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03707-25AA-93F9-DFF7-8A0072640114}"/>
              </a:ext>
            </a:extLst>
          </p:cNvPr>
          <p:cNvSpPr/>
          <p:nvPr/>
        </p:nvSpPr>
        <p:spPr>
          <a:xfrm>
            <a:off x="2807492" y="838199"/>
            <a:ext cx="7211749" cy="5855564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30DBC-7110-E11F-79CF-C0AFCCB43C6C}"/>
              </a:ext>
            </a:extLst>
          </p:cNvPr>
          <p:cNvSpPr/>
          <p:nvPr/>
        </p:nvSpPr>
        <p:spPr>
          <a:xfrm>
            <a:off x="8249708" y="2169503"/>
            <a:ext cx="1583267" cy="27262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5D2E3EC-A1C7-BDCC-4F8D-CBB9EDC6E612}"/>
              </a:ext>
            </a:extLst>
          </p:cNvPr>
          <p:cNvSpPr/>
          <p:nvPr/>
        </p:nvSpPr>
        <p:spPr>
          <a:xfrm>
            <a:off x="10728059" y="3216753"/>
            <a:ext cx="986366" cy="68707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DB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78A19-A7F7-6785-04A4-95C69DD1C2BA}"/>
              </a:ext>
            </a:extLst>
          </p:cNvPr>
          <p:cNvSpPr txBox="1"/>
          <p:nvPr/>
        </p:nvSpPr>
        <p:spPr>
          <a:xfrm>
            <a:off x="7839605" y="4931172"/>
            <a:ext cx="2053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/>
              <a:t>Repository Layer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1C17C-4E78-D2EF-2CCC-A24EF34AF19B}"/>
              </a:ext>
            </a:extLst>
          </p:cNvPr>
          <p:cNvSpPr/>
          <p:nvPr/>
        </p:nvSpPr>
        <p:spPr>
          <a:xfrm>
            <a:off x="8410575" y="2330369"/>
            <a:ext cx="1236133" cy="2624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RoleRepo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8F219-1465-4D9F-00E4-88EE65C78BFE}"/>
              </a:ext>
            </a:extLst>
          </p:cNvPr>
          <p:cNvSpPr/>
          <p:nvPr/>
        </p:nvSpPr>
        <p:spPr>
          <a:xfrm>
            <a:off x="8423274" y="2709638"/>
            <a:ext cx="1236133" cy="2624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UserRepo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3F80B-FFD8-7ACE-388B-DDB8C6179085}"/>
              </a:ext>
            </a:extLst>
          </p:cNvPr>
          <p:cNvSpPr/>
          <p:nvPr/>
        </p:nvSpPr>
        <p:spPr>
          <a:xfrm>
            <a:off x="8423274" y="3088907"/>
            <a:ext cx="1236133" cy="2624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TaskRepo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0458513-FDAF-66D1-B2C6-C916121333B5}"/>
              </a:ext>
            </a:extLst>
          </p:cNvPr>
          <p:cNvSpPr/>
          <p:nvPr/>
        </p:nvSpPr>
        <p:spPr>
          <a:xfrm>
            <a:off x="10019241" y="3532636"/>
            <a:ext cx="482863" cy="31546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E302D-F0DB-4A30-BA64-BA62F105BAD8}"/>
              </a:ext>
            </a:extLst>
          </p:cNvPr>
          <p:cNvSpPr/>
          <p:nvPr/>
        </p:nvSpPr>
        <p:spPr>
          <a:xfrm>
            <a:off x="5307276" y="2169502"/>
            <a:ext cx="2216416" cy="4178032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8BD1F-AC36-13A6-6F45-E3F9ECF710CD}"/>
              </a:ext>
            </a:extLst>
          </p:cNvPr>
          <p:cNvSpPr txBox="1"/>
          <p:nvPr/>
        </p:nvSpPr>
        <p:spPr>
          <a:xfrm>
            <a:off x="5610419" y="6327830"/>
            <a:ext cx="158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/>
              <a:t>Service Layer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FBE952-4261-37CC-84BF-A99E58CB3551}"/>
              </a:ext>
            </a:extLst>
          </p:cNvPr>
          <p:cNvSpPr/>
          <p:nvPr/>
        </p:nvSpPr>
        <p:spPr>
          <a:xfrm>
            <a:off x="2945342" y="2169503"/>
            <a:ext cx="1583267" cy="2726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92B39-D286-FE3E-BD22-AC129E905918}"/>
              </a:ext>
            </a:extLst>
          </p:cNvPr>
          <p:cNvSpPr txBox="1"/>
          <p:nvPr/>
        </p:nvSpPr>
        <p:spPr>
          <a:xfrm>
            <a:off x="2767806" y="4949242"/>
            <a:ext cx="212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/>
              <a:t>Controller Layer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B3858-55DB-67C2-0AF6-CD7197A674B7}"/>
              </a:ext>
            </a:extLst>
          </p:cNvPr>
          <p:cNvSpPr/>
          <p:nvPr/>
        </p:nvSpPr>
        <p:spPr>
          <a:xfrm>
            <a:off x="5438974" y="2303532"/>
            <a:ext cx="1978287" cy="913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err="1">
                <a:solidFill>
                  <a:schemeClr val="tx1"/>
                </a:solidFill>
              </a:rPr>
              <a:t>RoleService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8E40EF-FFAD-BFE8-49FF-BFBB8B146670}"/>
              </a:ext>
            </a:extLst>
          </p:cNvPr>
          <p:cNvSpPr/>
          <p:nvPr/>
        </p:nvSpPr>
        <p:spPr>
          <a:xfrm>
            <a:off x="5633306" y="2671370"/>
            <a:ext cx="1583267" cy="212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RoleRepo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31C73EC-8AD4-3182-4E6A-48B991773F62}"/>
              </a:ext>
            </a:extLst>
          </p:cNvPr>
          <p:cNvSpPr/>
          <p:nvPr/>
        </p:nvSpPr>
        <p:spPr>
          <a:xfrm>
            <a:off x="7631642" y="3485499"/>
            <a:ext cx="510115" cy="2794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C17D8-4FE2-347D-9415-B03627B17F08}"/>
              </a:ext>
            </a:extLst>
          </p:cNvPr>
          <p:cNvSpPr/>
          <p:nvPr/>
        </p:nvSpPr>
        <p:spPr>
          <a:xfrm>
            <a:off x="6579657" y="1239471"/>
            <a:ext cx="2924176" cy="6800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</a:rPr>
              <a:t>Entity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87B158-76DC-95FB-F002-2D0AD2BE41A4}"/>
              </a:ext>
            </a:extLst>
          </p:cNvPr>
          <p:cNvSpPr/>
          <p:nvPr/>
        </p:nvSpPr>
        <p:spPr>
          <a:xfrm>
            <a:off x="3190875" y="1251344"/>
            <a:ext cx="2828925" cy="6800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</a:rPr>
              <a:t>Data Transfer Object (DTO)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B75B27F-0380-EDEC-0618-D1700C563369}"/>
              </a:ext>
            </a:extLst>
          </p:cNvPr>
          <p:cNvSpPr/>
          <p:nvPr/>
        </p:nvSpPr>
        <p:spPr>
          <a:xfrm>
            <a:off x="4636560" y="3470682"/>
            <a:ext cx="564885" cy="2794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A89FB-D632-72E9-FF3A-AFBEADE67E50}"/>
              </a:ext>
            </a:extLst>
          </p:cNvPr>
          <p:cNvSpPr/>
          <p:nvPr/>
        </p:nvSpPr>
        <p:spPr>
          <a:xfrm>
            <a:off x="5633306" y="2918804"/>
            <a:ext cx="1583267" cy="21224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RoleCoverter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DB2ED5-776F-C89A-EADE-AF88570B7488}"/>
              </a:ext>
            </a:extLst>
          </p:cNvPr>
          <p:cNvSpPr/>
          <p:nvPr/>
        </p:nvSpPr>
        <p:spPr>
          <a:xfrm>
            <a:off x="5438974" y="5605463"/>
            <a:ext cx="1966711" cy="378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</a:rPr>
              <a:t>Converter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CF8B8-31A2-6B90-8E06-AA4E7C3250B7}"/>
              </a:ext>
            </a:extLst>
          </p:cNvPr>
          <p:cNvSpPr/>
          <p:nvPr/>
        </p:nvSpPr>
        <p:spPr>
          <a:xfrm>
            <a:off x="543453" y="2438400"/>
            <a:ext cx="1265768" cy="990600"/>
          </a:xfrm>
          <a:prstGeom prst="rect">
            <a:avLst/>
          </a:prstGeom>
          <a:solidFill>
            <a:schemeClr val="dk1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Browser</a:t>
            </a:r>
            <a:endParaRPr lang="en-US" sz="1400" b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BF3F084E-17AB-A6B7-529F-64F4D816A746}"/>
              </a:ext>
            </a:extLst>
          </p:cNvPr>
          <p:cNvSpPr/>
          <p:nvPr/>
        </p:nvSpPr>
        <p:spPr>
          <a:xfrm>
            <a:off x="2028826" y="3429000"/>
            <a:ext cx="778933" cy="2794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73FB7-AB41-8D7E-B6C0-0A9455CD9E96}"/>
              </a:ext>
            </a:extLst>
          </p:cNvPr>
          <p:cNvSpPr txBox="1"/>
          <p:nvPr/>
        </p:nvSpPr>
        <p:spPr>
          <a:xfrm>
            <a:off x="2945342" y="390343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Back-End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58DA1-1DDE-A7F4-1992-260E445C4BC5}"/>
              </a:ext>
            </a:extLst>
          </p:cNvPr>
          <p:cNvSpPr/>
          <p:nvPr/>
        </p:nvSpPr>
        <p:spPr>
          <a:xfrm>
            <a:off x="547954" y="3708400"/>
            <a:ext cx="1265768" cy="390856"/>
          </a:xfrm>
          <a:prstGeom prst="rect">
            <a:avLst/>
          </a:prstGeom>
          <a:solidFill>
            <a:schemeClr val="dk1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Mobile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97AF7-27E7-87E7-4B4B-F5EAC0DF70C2}"/>
              </a:ext>
            </a:extLst>
          </p:cNvPr>
          <p:cNvSpPr txBox="1"/>
          <p:nvPr/>
        </p:nvSpPr>
        <p:spPr>
          <a:xfrm>
            <a:off x="504127" y="1356827"/>
            <a:ext cx="152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Front-End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6D1880-AD34-1779-B823-99EDC3C7550C}"/>
              </a:ext>
            </a:extLst>
          </p:cNvPr>
          <p:cNvSpPr/>
          <p:nvPr/>
        </p:nvSpPr>
        <p:spPr>
          <a:xfrm>
            <a:off x="511572" y="4351402"/>
            <a:ext cx="1265768" cy="390856"/>
          </a:xfrm>
          <a:prstGeom prst="rect">
            <a:avLst/>
          </a:prstGeom>
          <a:solidFill>
            <a:schemeClr val="dk1">
              <a:alpha val="3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…</a:t>
            </a:r>
            <a:endParaRPr lang="en-US" sz="1400" b="1" dirty="0"/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52E70854-7499-723C-2A88-D71DA37C1C31}"/>
              </a:ext>
            </a:extLst>
          </p:cNvPr>
          <p:cNvSpPr/>
          <p:nvPr/>
        </p:nvSpPr>
        <p:spPr>
          <a:xfrm>
            <a:off x="10739634" y="4244097"/>
            <a:ext cx="986366" cy="68707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…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E98DF-ABDD-7AA5-6D18-DEADCC8283B8}"/>
              </a:ext>
            </a:extLst>
          </p:cNvPr>
          <p:cNvSpPr/>
          <p:nvPr/>
        </p:nvSpPr>
        <p:spPr>
          <a:xfrm>
            <a:off x="5450550" y="3381063"/>
            <a:ext cx="1966711" cy="11759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err="1">
                <a:solidFill>
                  <a:schemeClr val="tx1"/>
                </a:solidFill>
              </a:rPr>
              <a:t>UserService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BCE43E-06D9-2631-A07F-0C91D4025683}"/>
              </a:ext>
            </a:extLst>
          </p:cNvPr>
          <p:cNvSpPr/>
          <p:nvPr/>
        </p:nvSpPr>
        <p:spPr>
          <a:xfrm>
            <a:off x="5610421" y="3756227"/>
            <a:ext cx="1583267" cy="212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RoleRepo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4F9B56-1AA2-C578-1E16-9085126A961C}"/>
              </a:ext>
            </a:extLst>
          </p:cNvPr>
          <p:cNvSpPr/>
          <p:nvPr/>
        </p:nvSpPr>
        <p:spPr>
          <a:xfrm>
            <a:off x="5610421" y="4003661"/>
            <a:ext cx="1583267" cy="21224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RoleCoverter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0DFCF1-C1BA-741B-317B-958411D5B7DD}"/>
              </a:ext>
            </a:extLst>
          </p:cNvPr>
          <p:cNvSpPr/>
          <p:nvPr/>
        </p:nvSpPr>
        <p:spPr>
          <a:xfrm>
            <a:off x="5610420" y="4253672"/>
            <a:ext cx="1583267" cy="2122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Encoder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07D1B7-2B8A-97A3-8912-1A6E770FF412}"/>
              </a:ext>
            </a:extLst>
          </p:cNvPr>
          <p:cNvSpPr/>
          <p:nvPr/>
        </p:nvSpPr>
        <p:spPr>
          <a:xfrm>
            <a:off x="5453523" y="4702732"/>
            <a:ext cx="1966711" cy="38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b="1" dirty="0">
                <a:solidFill>
                  <a:srgbClr val="C00000"/>
                </a:solidFill>
              </a:rPr>
              <a:t>PersonService?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E7C883-52A0-5B4F-DDE7-BBEFEA4128D6}"/>
              </a:ext>
            </a:extLst>
          </p:cNvPr>
          <p:cNvSpPr/>
          <p:nvPr/>
        </p:nvSpPr>
        <p:spPr>
          <a:xfrm>
            <a:off x="5438973" y="5151082"/>
            <a:ext cx="1966711" cy="38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b="1" dirty="0">
                <a:solidFill>
                  <a:srgbClr val="C00000"/>
                </a:solidFill>
              </a:rPr>
              <a:t>TaskService?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BF5869-CDCE-70C4-0F9E-6919B4A1628B}"/>
              </a:ext>
            </a:extLst>
          </p:cNvPr>
          <p:cNvSpPr/>
          <p:nvPr/>
        </p:nvSpPr>
        <p:spPr>
          <a:xfrm>
            <a:off x="8423274" y="3506628"/>
            <a:ext cx="1236133" cy="2624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PersonRepo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05ABB4-04CB-7704-52A3-E09958F9948B}"/>
              </a:ext>
            </a:extLst>
          </p:cNvPr>
          <p:cNvSpPr/>
          <p:nvPr/>
        </p:nvSpPr>
        <p:spPr>
          <a:xfrm>
            <a:off x="8423274" y="3896056"/>
            <a:ext cx="1236133" cy="2624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BA4AA-7EB5-9CAF-F3F8-D5430388B44D}"/>
              </a:ext>
            </a:extLst>
          </p:cNvPr>
          <p:cNvSpPr/>
          <p:nvPr/>
        </p:nvSpPr>
        <p:spPr>
          <a:xfrm>
            <a:off x="5450550" y="6045056"/>
            <a:ext cx="1966711" cy="2422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</a:rPr>
              <a:t>Encoder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E8D3D8-6BC8-38CF-E8DD-E37FEC3AD587}"/>
              </a:ext>
            </a:extLst>
          </p:cNvPr>
          <p:cNvSpPr/>
          <p:nvPr/>
        </p:nvSpPr>
        <p:spPr>
          <a:xfrm>
            <a:off x="3085990" y="2283827"/>
            <a:ext cx="1290701" cy="9180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dirty="0" err="1">
                <a:solidFill>
                  <a:schemeClr val="tx1"/>
                </a:solidFill>
              </a:rPr>
              <a:t>UserController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3ACE8D-07D6-F178-9FF2-5047F6BD80F8}"/>
              </a:ext>
            </a:extLst>
          </p:cNvPr>
          <p:cNvSpPr/>
          <p:nvPr/>
        </p:nvSpPr>
        <p:spPr>
          <a:xfrm>
            <a:off x="3720197" y="2592835"/>
            <a:ext cx="541119" cy="17519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/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74D55D-AA9F-F258-AFEB-30B9D91E45D0}"/>
              </a:ext>
            </a:extLst>
          </p:cNvPr>
          <p:cNvSpPr/>
          <p:nvPr/>
        </p:nvSpPr>
        <p:spPr>
          <a:xfrm>
            <a:off x="3183614" y="2592835"/>
            <a:ext cx="496897" cy="16730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tx1"/>
                </a:solidFill>
              </a:rPr>
              <a:t>GET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3778E8-FA2F-9D9F-4963-D1181137597D}"/>
              </a:ext>
            </a:extLst>
          </p:cNvPr>
          <p:cNvSpPr/>
          <p:nvPr/>
        </p:nvSpPr>
        <p:spPr>
          <a:xfrm>
            <a:off x="3721673" y="2825137"/>
            <a:ext cx="541119" cy="17519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/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3BB3FF-412C-B567-875A-14489748D512}"/>
              </a:ext>
            </a:extLst>
          </p:cNvPr>
          <p:cNvSpPr/>
          <p:nvPr/>
        </p:nvSpPr>
        <p:spPr>
          <a:xfrm>
            <a:off x="3185090" y="2825137"/>
            <a:ext cx="496897" cy="16730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tx1"/>
                </a:solidFill>
              </a:rPr>
              <a:t>POST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E533D36-5ADC-2E05-6171-325485B4B58E}"/>
              </a:ext>
            </a:extLst>
          </p:cNvPr>
          <p:cNvSpPr/>
          <p:nvPr/>
        </p:nvSpPr>
        <p:spPr>
          <a:xfrm>
            <a:off x="2319867" y="965200"/>
            <a:ext cx="1913467" cy="32173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Front End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6FD2E-DCEC-4BF0-A3D0-6F002A4CF068}"/>
              </a:ext>
            </a:extLst>
          </p:cNvPr>
          <p:cNvSpPr/>
          <p:nvPr/>
        </p:nvSpPr>
        <p:spPr>
          <a:xfrm>
            <a:off x="8043333" y="965199"/>
            <a:ext cx="1913467" cy="32173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Back End</a:t>
            </a:r>
            <a:endParaRPr lang="en-US" dirty="0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5D0E29A2-01B9-41BD-D3E9-7CB8F54A3D1A}"/>
              </a:ext>
            </a:extLst>
          </p:cNvPr>
          <p:cNvSpPr/>
          <p:nvPr/>
        </p:nvSpPr>
        <p:spPr>
          <a:xfrm>
            <a:off x="4724401" y="2353732"/>
            <a:ext cx="2540000" cy="575733"/>
          </a:xfrm>
          <a:prstGeom prst="left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HTTP</a:t>
            </a:r>
            <a:r>
              <a:rPr lang="sv-SE" dirty="0"/>
              <a:t> Protocol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95CCC0-397E-6964-749B-62F638523F23}"/>
              </a:ext>
            </a:extLst>
          </p:cNvPr>
          <p:cNvSpPr txBox="1"/>
          <p:nvPr/>
        </p:nvSpPr>
        <p:spPr>
          <a:xfrm>
            <a:off x="5228166" y="1925133"/>
            <a:ext cx="175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rgbClr val="FF7F7F"/>
                </a:solidFill>
              </a:rPr>
              <a:t>HTTP Request</a:t>
            </a:r>
            <a:endParaRPr lang="en-US" b="1" dirty="0">
              <a:solidFill>
                <a:srgbClr val="FF7F7F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2DFC39-CB4E-986F-1CDC-453F87AFBEA8}"/>
              </a:ext>
            </a:extLst>
          </p:cNvPr>
          <p:cNvSpPr txBox="1"/>
          <p:nvPr/>
        </p:nvSpPr>
        <p:spPr>
          <a:xfrm>
            <a:off x="5228165" y="2964931"/>
            <a:ext cx="175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rgbClr val="7FD7A7"/>
                </a:solidFill>
              </a:rPr>
              <a:t>HTTP</a:t>
            </a:r>
            <a:r>
              <a:rPr lang="sv-SE" dirty="0">
                <a:solidFill>
                  <a:srgbClr val="7FD7A7"/>
                </a:solidFill>
              </a:rPr>
              <a:t> </a:t>
            </a:r>
            <a:r>
              <a:rPr lang="sv-SE" b="1" dirty="0">
                <a:solidFill>
                  <a:srgbClr val="7FD7A7"/>
                </a:solidFill>
              </a:rPr>
              <a:t>Response</a:t>
            </a:r>
            <a:endParaRPr lang="en-US" b="1" dirty="0">
              <a:solidFill>
                <a:srgbClr val="7FD7A7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F134E0-C85C-52C7-EF8E-7A41115E3DAD}"/>
              </a:ext>
            </a:extLst>
          </p:cNvPr>
          <p:cNvSpPr txBox="1"/>
          <p:nvPr/>
        </p:nvSpPr>
        <p:spPr>
          <a:xfrm>
            <a:off x="5282725" y="4031856"/>
            <a:ext cx="16234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accent5">
                    <a:lumMod val="50000"/>
                  </a:schemeClr>
                </a:solidFill>
              </a:rPr>
              <a:t>HTTP Methods</a:t>
            </a:r>
          </a:p>
          <a:p>
            <a:r>
              <a:rPr lang="sv-SE" b="1" dirty="0">
                <a:solidFill>
                  <a:schemeClr val="bg1"/>
                </a:solidFill>
              </a:rPr>
              <a:t>GET</a:t>
            </a:r>
          </a:p>
          <a:p>
            <a:r>
              <a:rPr lang="sv-SE" b="1" dirty="0">
                <a:solidFill>
                  <a:schemeClr val="bg1"/>
                </a:solidFill>
              </a:rPr>
              <a:t>PUT</a:t>
            </a:r>
          </a:p>
          <a:p>
            <a:r>
              <a:rPr lang="sv-SE" b="1" dirty="0">
                <a:solidFill>
                  <a:schemeClr val="bg1"/>
                </a:solidFill>
              </a:rPr>
              <a:t>POST</a:t>
            </a:r>
          </a:p>
          <a:p>
            <a:r>
              <a:rPr lang="sv-SE" b="1" dirty="0">
                <a:solidFill>
                  <a:schemeClr val="bg1"/>
                </a:solidFill>
              </a:rPr>
              <a:t>DELETE</a:t>
            </a:r>
          </a:p>
          <a:p>
            <a:r>
              <a:rPr lang="sv-SE" b="1" dirty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AD9F73-5FBD-AE42-532E-2A33DBFC2E04}"/>
              </a:ext>
            </a:extLst>
          </p:cNvPr>
          <p:cNvSpPr txBox="1"/>
          <p:nvPr/>
        </p:nvSpPr>
        <p:spPr>
          <a:xfrm>
            <a:off x="516830" y="5415746"/>
            <a:ext cx="47113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"Mehrdad Javan",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email"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mehrdad.javan@lexicon.se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1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B40AC9-15B9-6AB1-7186-F1C922ED570A}"/>
              </a:ext>
            </a:extLst>
          </p:cNvPr>
          <p:cNvSpPr txBox="1"/>
          <p:nvPr/>
        </p:nvSpPr>
        <p:spPr>
          <a:xfrm>
            <a:off x="7620001" y="5308023"/>
            <a:ext cx="45719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  "id"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1,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"Mehrdad Javan",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400" b="1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email"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CE9178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mehrdad.javan@lexicon.se</a:t>
            </a:r>
            <a:endParaRPr lang="en-US" sz="1400" b="1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700BD7-0751-B76C-683F-0A457CD511EB}"/>
              </a:ext>
            </a:extLst>
          </p:cNvPr>
          <p:cNvSpPr/>
          <p:nvPr/>
        </p:nvSpPr>
        <p:spPr>
          <a:xfrm>
            <a:off x="3579675" y="163927"/>
            <a:ext cx="4829452" cy="369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http://localhost:8080</a:t>
            </a:r>
            <a:r>
              <a:rPr lang="sv-SE" dirty="0">
                <a:solidFill>
                  <a:srgbClr val="C00000"/>
                </a:solidFill>
              </a:rPr>
              <a:t>/?email=test.test@test.se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4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6ACF24-615D-5922-31FC-ECB435859AC2}"/>
              </a:ext>
            </a:extLst>
          </p:cNvPr>
          <p:cNvSpPr/>
          <p:nvPr/>
        </p:nvSpPr>
        <p:spPr>
          <a:xfrm>
            <a:off x="1544714" y="956324"/>
            <a:ext cx="4234649" cy="36245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EB084-B1A9-AEAE-2BA8-67C82213D545}"/>
              </a:ext>
            </a:extLst>
          </p:cNvPr>
          <p:cNvSpPr/>
          <p:nvPr/>
        </p:nvSpPr>
        <p:spPr>
          <a:xfrm>
            <a:off x="2095131" y="1455939"/>
            <a:ext cx="3151573" cy="461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/>
              <a:t>Email: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576A5-D975-C61F-3AF6-FA48386158B0}"/>
              </a:ext>
            </a:extLst>
          </p:cNvPr>
          <p:cNvSpPr/>
          <p:nvPr/>
        </p:nvSpPr>
        <p:spPr>
          <a:xfrm>
            <a:off x="2095131" y="2186373"/>
            <a:ext cx="3151573" cy="461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err="1"/>
              <a:t>Password</a:t>
            </a:r>
            <a:r>
              <a:rPr lang="sv-SE" dirty="0"/>
              <a:t>: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CB393-F9D7-8B9B-DA02-CCF1D86559FE}"/>
              </a:ext>
            </a:extLst>
          </p:cNvPr>
          <p:cNvSpPr/>
          <p:nvPr/>
        </p:nvSpPr>
        <p:spPr>
          <a:xfrm>
            <a:off x="2090692" y="2878340"/>
            <a:ext cx="3151573" cy="461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err="1"/>
              <a:t>Roles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2BC58-2E36-5171-7122-1B1F4A062B25}"/>
              </a:ext>
            </a:extLst>
          </p:cNvPr>
          <p:cNvSpPr/>
          <p:nvPr/>
        </p:nvSpPr>
        <p:spPr>
          <a:xfrm>
            <a:off x="2090692" y="3729609"/>
            <a:ext cx="3151573" cy="4616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Submit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04EE8-4B20-BD81-D14B-B76F74859297}"/>
              </a:ext>
            </a:extLst>
          </p:cNvPr>
          <p:cNvSpPr txBox="1"/>
          <p:nvPr/>
        </p:nvSpPr>
        <p:spPr>
          <a:xfrm>
            <a:off x="6412639" y="3149718"/>
            <a:ext cx="4234647" cy="261610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{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IBMPlexMono,  Courier New"/>
              </a:rPr>
              <a:t>"email"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IBMPlexMono,  Courier New"/>
              </a:rPr>
              <a:t>"test.test@test.se"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IBMPlexMono,  Courier New"/>
              </a:rPr>
              <a:t>"password"</a:t>
            </a:r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IBMPlexMono,  Courier New"/>
              </a:rPr>
              <a:t>"password"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IBMPlexMono,  Courier New"/>
              </a:rPr>
              <a:t>"roles"</a:t>
            </a:r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[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       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{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IBMPlexMono,  Courier New"/>
              </a:rPr>
              <a:t>"id"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IBMPlexMono,  Courier New"/>
              </a:rPr>
              <a:t>1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,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IBMPlexMono,  Courier New"/>
              </a:rPr>
              <a:t>"name"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IBMPlexMono,  Courier New"/>
              </a:rPr>
              <a:t>"ADMIN"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       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IBMPlexMono,  Courier New"/>
              </a:rPr>
              <a:t>    </a:t>
            </a:r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en-US" sz="1600" b="0" dirty="0">
                <a:solidFill>
                  <a:srgbClr val="DCDCDC"/>
                </a:solidFill>
                <a:effectLst/>
                <a:latin typeface="IBMPlexMono,  Courier New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IBMPlexMono,  Courier New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72C28C-B828-65A2-8F22-795616E68AD7}"/>
              </a:ext>
            </a:extLst>
          </p:cNvPr>
          <p:cNvSpPr/>
          <p:nvPr/>
        </p:nvSpPr>
        <p:spPr>
          <a:xfrm>
            <a:off x="6412639" y="6010183"/>
            <a:ext cx="4302709" cy="4882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/>
              <a:t>POST   http://localhost:8080/api/v1/users/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32F94-3060-432E-D2B0-5A55DF03848C}"/>
              </a:ext>
            </a:extLst>
          </p:cNvPr>
          <p:cNvSpPr/>
          <p:nvPr/>
        </p:nvSpPr>
        <p:spPr>
          <a:xfrm>
            <a:off x="1811046" y="4970509"/>
            <a:ext cx="3431220" cy="16959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AC3C05-A22F-B600-0F77-496B9DDE0596}"/>
              </a:ext>
            </a:extLst>
          </p:cNvPr>
          <p:cNvSpPr/>
          <p:nvPr/>
        </p:nvSpPr>
        <p:spPr>
          <a:xfrm>
            <a:off x="1957527" y="5563162"/>
            <a:ext cx="3151573" cy="4480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Operation is </a:t>
            </a:r>
            <a:r>
              <a:rPr lang="sv-SE" dirty="0" err="1"/>
              <a:t>Done</a:t>
            </a:r>
            <a:r>
              <a:rPr lang="sv-SE" dirty="0"/>
              <a:t>!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82294-228B-781B-D76F-CD20A6A39E49}"/>
              </a:ext>
            </a:extLst>
          </p:cNvPr>
          <p:cNvSpPr/>
          <p:nvPr/>
        </p:nvSpPr>
        <p:spPr>
          <a:xfrm>
            <a:off x="1957526" y="6058335"/>
            <a:ext cx="3151573" cy="4480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</a:rPr>
              <a:t>Email is sent to test.test@test.se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0484C-A6F3-8A7F-7D53-F6348A984526}"/>
              </a:ext>
            </a:extLst>
          </p:cNvPr>
          <p:cNvSpPr txBox="1"/>
          <p:nvPr/>
        </p:nvSpPr>
        <p:spPr>
          <a:xfrm>
            <a:off x="0" y="4970509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status </a:t>
            </a:r>
            <a:r>
              <a:rPr lang="sv-SE" dirty="0" err="1"/>
              <a:t>code</a:t>
            </a:r>
            <a:r>
              <a:rPr lang="sv-SE" dirty="0"/>
              <a:t> is 201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5C384-5D01-595D-EE10-E17E03D33619}"/>
              </a:ext>
            </a:extLst>
          </p:cNvPr>
          <p:cNvSpPr/>
          <p:nvPr/>
        </p:nvSpPr>
        <p:spPr>
          <a:xfrm>
            <a:off x="6223245" y="1058717"/>
            <a:ext cx="4324905" cy="1312546"/>
          </a:xfrm>
          <a:prstGeom prst="rect">
            <a:avLst/>
          </a:prstGeom>
          <a:solidFill>
            <a:srgbClr val="FF7F7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1533FA-9255-4081-B6FB-3E87EF9ABA4D}"/>
              </a:ext>
            </a:extLst>
          </p:cNvPr>
          <p:cNvSpPr/>
          <p:nvPr/>
        </p:nvSpPr>
        <p:spPr>
          <a:xfrm>
            <a:off x="6809910" y="1462710"/>
            <a:ext cx="3151573" cy="4480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Email is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exist</a:t>
            </a:r>
            <a:r>
              <a:rPr lang="sv-SE" dirty="0"/>
              <a:t>!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C3173-1366-9C81-0B5E-15AF6585C19B}"/>
              </a:ext>
            </a:extLst>
          </p:cNvPr>
          <p:cNvSpPr txBox="1"/>
          <p:nvPr/>
        </p:nvSpPr>
        <p:spPr>
          <a:xfrm>
            <a:off x="6251367" y="1058717"/>
            <a:ext cx="24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If status </a:t>
            </a:r>
            <a:r>
              <a:rPr lang="sv-SE" dirty="0" err="1"/>
              <a:t>code</a:t>
            </a:r>
            <a:r>
              <a:rPr lang="sv-SE" dirty="0"/>
              <a:t> is not 201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B9F3-FCE5-800D-D7CB-6096D7436CD3}"/>
              </a:ext>
            </a:extLst>
          </p:cNvPr>
          <p:cNvSpPr txBox="1"/>
          <p:nvPr/>
        </p:nvSpPr>
        <p:spPr>
          <a:xfrm>
            <a:off x="2701042" y="982730"/>
            <a:ext cx="254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Registration</a:t>
            </a:r>
            <a:r>
              <a:rPr lang="sv-SE" dirty="0"/>
              <a:t> Form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4FB87-6347-67AC-B194-210D7DC97E71}"/>
              </a:ext>
            </a:extLst>
          </p:cNvPr>
          <p:cNvSpPr txBox="1"/>
          <p:nvPr/>
        </p:nvSpPr>
        <p:spPr>
          <a:xfrm>
            <a:off x="2467993" y="5005988"/>
            <a:ext cx="24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Response </a:t>
            </a:r>
            <a:r>
              <a:rPr lang="sv-SE" dirty="0" err="1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0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A479-D032-4D1F-3900-EFFFBA76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5400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sv-SE" dirty="0"/>
              <a:t>HTTP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5FE3-A92C-B0A5-0840-E501B05E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68401"/>
            <a:ext cx="11252200" cy="543559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GET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it does: </a:t>
            </a:r>
            <a:r>
              <a:rPr lang="en-US" sz="1600" b="1" i="0" dirty="0">
                <a:effectLst/>
                <a:latin typeface="Söhne"/>
              </a:rPr>
              <a:t>GET is used to request data </a:t>
            </a:r>
            <a:r>
              <a:rPr lang="en-US" sz="1600" b="0" i="0" dirty="0">
                <a:effectLst/>
                <a:latin typeface="Söhne"/>
              </a:rPr>
              <a:t>from a web server. It's like asking for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sng" dirty="0">
                <a:effectLst/>
                <a:latin typeface="Söhne"/>
              </a:rPr>
              <a:t>Idempotent</a:t>
            </a:r>
            <a:r>
              <a:rPr lang="en-US" sz="1600" b="0" i="0" dirty="0">
                <a:effectLst/>
                <a:latin typeface="Söhne"/>
              </a:rPr>
              <a:t>: Yes, it's idempotent. </a:t>
            </a:r>
            <a:r>
              <a:rPr lang="en-US" sz="1600" b="1" i="0" dirty="0">
                <a:effectLst/>
                <a:latin typeface="Söhne"/>
              </a:rPr>
              <a:t>Repeating a GET request won't change the server's state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u="sng" dirty="0">
                <a:effectLst/>
                <a:latin typeface="Söhne"/>
              </a:rPr>
              <a:t>Safe</a:t>
            </a:r>
            <a:r>
              <a:rPr lang="en-US" sz="1600" b="0" i="0" dirty="0">
                <a:effectLst/>
                <a:latin typeface="Söhne"/>
              </a:rPr>
              <a:t>: Yes, it's safe. A GET request </a:t>
            </a:r>
            <a:r>
              <a:rPr lang="en-US" sz="1600" b="1" i="0" dirty="0">
                <a:effectLst/>
                <a:latin typeface="Söhne"/>
              </a:rPr>
              <a:t>doesn't modify any server resources</a:t>
            </a:r>
            <a:r>
              <a:rPr lang="en-US" sz="1600" b="0" i="0" dirty="0">
                <a:effectLst/>
                <a:latin typeface="Söhne"/>
              </a:rPr>
              <a:t>; it's </a:t>
            </a:r>
            <a:r>
              <a:rPr lang="en-US" sz="1600" b="1" i="0" dirty="0">
                <a:effectLst/>
                <a:latin typeface="Söhne"/>
              </a:rPr>
              <a:t>read-only.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POST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it does: POST is used </a:t>
            </a:r>
            <a:r>
              <a:rPr lang="en-US" sz="1600" b="1" i="0" dirty="0">
                <a:effectLst/>
                <a:latin typeface="Söhne"/>
              </a:rPr>
              <a:t>to submit data to be processed </a:t>
            </a:r>
            <a:r>
              <a:rPr lang="en-US" sz="1600" b="0" i="0" dirty="0">
                <a:effectLst/>
                <a:latin typeface="Söhne"/>
              </a:rPr>
              <a:t>to a specified resource. It's like submitting a form.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Idempotent: No, it's not idempotent. </a:t>
            </a:r>
            <a:r>
              <a:rPr lang="en-US" sz="1600" b="1" i="0" dirty="0">
                <a:effectLst/>
                <a:latin typeface="Söhne"/>
              </a:rPr>
              <a:t>Repeating a POST request may result in different actions </a:t>
            </a:r>
            <a:r>
              <a:rPr lang="en-US" sz="1600" b="0" i="0" dirty="0">
                <a:effectLst/>
                <a:latin typeface="Söhne"/>
              </a:rPr>
              <a:t>or changes on the server.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Safe: No, it's not safe. </a:t>
            </a:r>
            <a:r>
              <a:rPr lang="en-US" sz="1600" b="1" i="0" dirty="0">
                <a:effectLst/>
                <a:latin typeface="Söhne"/>
              </a:rPr>
              <a:t>POST requests can alter server resources</a:t>
            </a:r>
            <a:r>
              <a:rPr lang="en-US" sz="1600" b="0" i="0" dirty="0">
                <a:effectLst/>
                <a:latin typeface="Söhne"/>
              </a:rPr>
              <a:t>, so they are not considered safe for read-only operations.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PUT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it does: PUT is used </a:t>
            </a:r>
            <a:r>
              <a:rPr lang="en-US" sz="1600" b="1" i="0" dirty="0">
                <a:effectLst/>
                <a:latin typeface="Söhne"/>
              </a:rPr>
              <a:t>to update or create a resource </a:t>
            </a:r>
            <a:r>
              <a:rPr lang="en-US" sz="1600" b="0" i="0" dirty="0">
                <a:effectLst/>
                <a:latin typeface="Söhne"/>
              </a:rPr>
              <a:t>at a specific location. It's like saying, "Replace this with that."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Idempotent: Yes, it's idempotent. </a:t>
            </a:r>
            <a:r>
              <a:rPr lang="en-US" sz="1600" b="1" i="0" dirty="0">
                <a:effectLst/>
                <a:latin typeface="Söhne"/>
              </a:rPr>
              <a:t>Repeated PUT requests with the same data will result in the same resource state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Safe: No, it's not safe</a:t>
            </a:r>
            <a:r>
              <a:rPr lang="en-US" sz="1600" b="1" i="0" dirty="0">
                <a:effectLst/>
                <a:latin typeface="Söhne"/>
              </a:rPr>
              <a:t>. PUT requests modify server resources</a:t>
            </a:r>
            <a:r>
              <a:rPr lang="en-US" sz="1600" b="0" i="0" dirty="0">
                <a:effectLst/>
                <a:latin typeface="Söhne"/>
              </a:rPr>
              <a:t>, so they are not safe for read-only operations.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DELETE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What it does: DELETE is </a:t>
            </a:r>
            <a:r>
              <a:rPr lang="en-US" sz="1600" b="1" i="0" dirty="0">
                <a:effectLst/>
                <a:latin typeface="Söhne"/>
              </a:rPr>
              <a:t>used to remove a resource from the server</a:t>
            </a:r>
            <a:r>
              <a:rPr lang="en-US" sz="1600" b="0" i="0" dirty="0">
                <a:effectLst/>
                <a:latin typeface="Söhne"/>
              </a:rPr>
              <a:t>. It's like saying, "Remove this."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Idempotent: Yes, it's idempotent. </a:t>
            </a:r>
            <a:r>
              <a:rPr lang="en-US" sz="1600" b="1" i="0" dirty="0">
                <a:effectLst/>
                <a:latin typeface="Söhne"/>
              </a:rPr>
              <a:t>Repeating a DELETE request for the same resource won't change the resource's absence</a:t>
            </a:r>
            <a:r>
              <a:rPr lang="en-US" sz="1600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Safe: No, it's not safe. DELETE requests, by definition, </a:t>
            </a:r>
            <a:r>
              <a:rPr lang="en-US" sz="1600" b="1" i="0" dirty="0">
                <a:effectLst/>
                <a:latin typeface="Söhne"/>
              </a:rPr>
              <a:t>modify server resources </a:t>
            </a:r>
            <a:r>
              <a:rPr lang="en-US" sz="1600" b="0" i="0" dirty="0">
                <a:effectLst/>
                <a:latin typeface="Söhne"/>
              </a:rPr>
              <a:t>by deleting them.</a:t>
            </a:r>
          </a:p>
        </p:txBody>
      </p:sp>
    </p:spTree>
    <p:extLst>
      <p:ext uri="{BB962C8B-B14F-4D97-AF65-F5344CB8AC3E}">
        <p14:creationId xmlns:p14="http://schemas.microsoft.com/office/powerpoint/2010/main" val="222166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50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517</Words>
  <Application>Microsoft Office PowerPoint</Application>
  <PresentationFormat>Widescreen</PresentationFormat>
  <Paragraphs>96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IBMPlexMono,  Courier New</vt:lpstr>
      <vt:lpstr>Söhne</vt:lpstr>
      <vt:lpstr>Office Theme</vt:lpstr>
      <vt:lpstr>PowerPoint Presentation</vt:lpstr>
      <vt:lpstr>PowerPoint Presentation</vt:lpstr>
      <vt:lpstr>PowerPoint Presentation</vt:lpstr>
      <vt:lpstr>HTTP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  Javan</dc:creator>
  <cp:lastModifiedBy>Mehrdad  Javan</cp:lastModifiedBy>
  <cp:revision>22</cp:revision>
  <dcterms:created xsi:type="dcterms:W3CDTF">2023-10-31T12:53:51Z</dcterms:created>
  <dcterms:modified xsi:type="dcterms:W3CDTF">2023-11-06T09:31:22Z</dcterms:modified>
</cp:coreProperties>
</file>