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4" r:id="rId2"/>
    <p:sldMasterId id="2147483876" r:id="rId3"/>
  </p:sldMasterIdLst>
  <p:notesMasterIdLst>
    <p:notesMasterId r:id="rId28"/>
  </p:notesMasterIdLst>
  <p:handoutMasterIdLst>
    <p:handoutMasterId r:id="rId29"/>
  </p:handoutMasterIdLst>
  <p:sldIdLst>
    <p:sldId id="372" r:id="rId4"/>
    <p:sldId id="574" r:id="rId5"/>
    <p:sldId id="667" r:id="rId6"/>
    <p:sldId id="668" r:id="rId7"/>
    <p:sldId id="651" r:id="rId8"/>
    <p:sldId id="508" r:id="rId9"/>
    <p:sldId id="677" r:id="rId10"/>
    <p:sldId id="678" r:id="rId11"/>
    <p:sldId id="669" r:id="rId12"/>
    <p:sldId id="679" r:id="rId13"/>
    <p:sldId id="664" r:id="rId14"/>
    <p:sldId id="685" r:id="rId15"/>
    <p:sldId id="686" r:id="rId16"/>
    <p:sldId id="666" r:id="rId17"/>
    <p:sldId id="682" r:id="rId18"/>
    <p:sldId id="684" r:id="rId19"/>
    <p:sldId id="674" r:id="rId20"/>
    <p:sldId id="683" r:id="rId21"/>
    <p:sldId id="662" r:id="rId22"/>
    <p:sldId id="670" r:id="rId23"/>
    <p:sldId id="671" r:id="rId24"/>
    <p:sldId id="665" r:id="rId25"/>
    <p:sldId id="680" r:id="rId26"/>
    <p:sldId id="54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185A6CC-C6DB-4425-9042-5453B1068854}">
          <p14:sldIdLst>
            <p14:sldId id="372"/>
            <p14:sldId id="574"/>
            <p14:sldId id="667"/>
            <p14:sldId id="668"/>
            <p14:sldId id="651"/>
            <p14:sldId id="508"/>
            <p14:sldId id="677"/>
            <p14:sldId id="678"/>
            <p14:sldId id="669"/>
            <p14:sldId id="679"/>
            <p14:sldId id="664"/>
            <p14:sldId id="685"/>
            <p14:sldId id="686"/>
            <p14:sldId id="666"/>
            <p14:sldId id="682"/>
            <p14:sldId id="684"/>
            <p14:sldId id="674"/>
            <p14:sldId id="683"/>
            <p14:sldId id="662"/>
            <p14:sldId id="670"/>
            <p14:sldId id="671"/>
            <p14:sldId id="665"/>
            <p14:sldId id="680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BD3"/>
    <a:srgbClr val="535353"/>
    <a:srgbClr val="2AA808"/>
    <a:srgbClr val="DB313F"/>
    <a:srgbClr val="DA313E"/>
    <a:srgbClr val="954ECA"/>
    <a:srgbClr val="FF6600"/>
    <a:srgbClr val="FF9999"/>
    <a:srgbClr val="0000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4" autoAdjust="0"/>
    <p:restoredTop sz="55722" autoAdjust="0"/>
  </p:normalViewPr>
  <p:slideViewPr>
    <p:cSldViewPr>
      <p:cViewPr varScale="1">
        <p:scale>
          <a:sx n="43" d="100"/>
          <a:sy n="43" d="100"/>
        </p:scale>
        <p:origin x="2130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92"/>
    </p:cViewPr>
  </p:sorterViewPr>
  <p:notesViewPr>
    <p:cSldViewPr>
      <p:cViewPr varScale="1">
        <p:scale>
          <a:sx n="58" d="100"/>
          <a:sy n="58" d="100"/>
        </p:scale>
        <p:origin x="3021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B5981-AE31-43D7-959E-A36B7D661041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390F8-7A17-4BC7-B8F0-609BF9FF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0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36D1D-6B28-4F20-A674-883EA8220D8C}" type="datetimeFigureOut">
              <a:rPr lang="en-US" smtClean="0"/>
              <a:t>9/29/2016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C29BD-ECBB-4378-9DF3-B5BC4D0B6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29BD-ECBB-4378-9DF3-B5BC4D0B647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2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5815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45375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372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08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3415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18339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828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986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29BD-ECBB-4378-9DF3-B5BC4D0B6473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608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19282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31215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4628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54685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77175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29BD-ECBB-4378-9DF3-B5BC4D0B6473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5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995CA-96D2-5147-9891-8992C0FC59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39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995CA-96D2-5147-9891-8992C0FC59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2632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1833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29BD-ECBB-4378-9DF3-B5BC4D0B64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0C29BD-ECBB-4378-9DF3-B5BC4D0B64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2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0C29BD-ECBB-4378-9DF3-B5BC4D0B647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1313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0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65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233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2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53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001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160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7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38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74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28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84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31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787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422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62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208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7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394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275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808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687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6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1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3/23/2014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Bryce Kellogg kellogg@uw.edu NSDI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37FF-2B64-4679-A0F1-902959F5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55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3/23/2014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(C) Bryce Kellogg kellogg@uw.edu NSDI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137FF-2B64-4679-A0F1-902959F53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3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2667000"/>
            <a:ext cx="9067800" cy="578882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</a:rPr>
              <a:t>Enabling On-Body Transmissions with Commodity Devices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13018" y="3405980"/>
            <a:ext cx="644176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Mehrdad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Hessar</a:t>
            </a:r>
            <a:r>
              <a:rPr lang="en-US" sz="2400" dirty="0">
                <a:solidFill>
                  <a:schemeClr val="bg1"/>
                </a:solidFill>
              </a:rPr>
              <a:t>, Vikram Iyer,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Shyam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Gollakota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218" y="5410200"/>
            <a:ext cx="1381125" cy="92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2505618"/>
            <a:ext cx="10058400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90" y="2505618"/>
            <a:ext cx="10045827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990" y="2505618"/>
            <a:ext cx="10045827" cy="251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2505618"/>
            <a:ext cx="10058400" cy="2514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9563" y="2474996"/>
            <a:ext cx="10045827" cy="2514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1320225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SNR at Different Locations on the Body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01" y="2557850"/>
            <a:ext cx="914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22</a:t>
            </a:r>
          </a:p>
          <a:p>
            <a:pPr algn="r"/>
            <a:endParaRPr lang="en-US" sz="2000" dirty="0"/>
          </a:p>
          <a:p>
            <a:pPr algn="r"/>
            <a:r>
              <a:rPr lang="en-US" sz="24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2400" dirty="0"/>
              <a:t>14</a:t>
            </a:r>
          </a:p>
          <a:p>
            <a:pPr algn="r"/>
            <a:endParaRPr lang="en-US" dirty="0"/>
          </a:p>
          <a:p>
            <a:pPr algn="r"/>
            <a:r>
              <a:rPr lang="en-US" sz="2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538" y="3140079"/>
            <a:ext cx="584775" cy="11844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600" b="1" dirty="0"/>
              <a:t>SNR dB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55798" y="4837093"/>
            <a:ext cx="28956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 err="1"/>
              <a:t>Adafruit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/>
              <a:t>Trackpad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5679" y="4804697"/>
            <a:ext cx="28956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/>
              <a:t>Lenovo</a:t>
            </a:r>
          </a:p>
          <a:p>
            <a:pPr algn="ctr"/>
            <a:r>
              <a:rPr lang="en-US" sz="2400" b="1" dirty="0"/>
              <a:t>Trackpad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1001" y="5761911"/>
            <a:ext cx="8382000" cy="715089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Mobile devices send signals throughout the body</a:t>
            </a:r>
          </a:p>
          <a:p>
            <a:pPr algn="ctr"/>
            <a:endParaRPr lang="en-US" sz="40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899" y="2419225"/>
            <a:ext cx="9887456" cy="33719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76440" y="2287437"/>
            <a:ext cx="1259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Hands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09800" y="2000508"/>
            <a:ext cx="125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 Hand</a:t>
            </a:r>
          </a:p>
          <a:p>
            <a:pPr algn="ctr"/>
            <a:r>
              <a:rPr lang="en-US" sz="2000" b="1" dirty="0"/>
              <a:t>R Leg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0581" y="2000508"/>
            <a:ext cx="125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 Hand</a:t>
            </a:r>
          </a:p>
          <a:p>
            <a:pPr algn="ctr"/>
            <a:r>
              <a:rPr lang="en-US" sz="2000" b="1" dirty="0"/>
              <a:t>L Leg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90024" y="1995166"/>
            <a:ext cx="125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 Hand</a:t>
            </a:r>
          </a:p>
          <a:p>
            <a:pPr algn="ctr"/>
            <a:r>
              <a:rPr lang="en-US" sz="2000" b="1" dirty="0"/>
              <a:t>R Leg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47234" y="1995165"/>
            <a:ext cx="125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 Hand</a:t>
            </a:r>
          </a:p>
          <a:p>
            <a:pPr algn="ctr"/>
            <a:r>
              <a:rPr lang="en-US" sz="2000" b="1" dirty="0"/>
              <a:t>L Leg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08015" y="2004701"/>
            <a:ext cx="125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 Hand</a:t>
            </a:r>
          </a:p>
          <a:p>
            <a:pPr algn="ctr"/>
            <a:r>
              <a:rPr lang="en-US" sz="2000" b="1" dirty="0"/>
              <a:t>Chest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08316" y="1995165"/>
            <a:ext cx="125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 Hand</a:t>
            </a:r>
          </a:p>
          <a:p>
            <a:pPr algn="ctr"/>
            <a:r>
              <a:rPr lang="en-US" sz="2000" b="1" dirty="0"/>
              <a:t>Chest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</a:rPr>
              <a:t>How well do signals propagate on body?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52382" y="4804697"/>
            <a:ext cx="28956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/>
              <a:t>iPhone 5s</a:t>
            </a:r>
          </a:p>
          <a:p>
            <a:pPr algn="ctr"/>
            <a:r>
              <a:rPr lang="en-US" sz="2400" b="1" dirty="0"/>
              <a:t>Fingerprint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501" y="4837093"/>
            <a:ext cx="2895600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400" b="1" dirty="0"/>
              <a:t>iPhone 6s</a:t>
            </a:r>
          </a:p>
          <a:p>
            <a:pPr algn="ctr"/>
            <a:r>
              <a:rPr lang="en-US" sz="2400" b="1" dirty="0"/>
              <a:t>Fingerprint</a:t>
            </a:r>
          </a:p>
        </p:txBody>
      </p:sp>
    </p:spTree>
    <p:extLst>
      <p:ext uri="{BB962C8B-B14F-4D97-AF65-F5344CB8AC3E}">
        <p14:creationId xmlns:p14="http://schemas.microsoft.com/office/powerpoint/2010/main" val="28662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5" grpId="0"/>
      <p:bldP spid="16" grpId="0"/>
      <p:bldP spid="17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14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4178520" cy="45789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8" y="1911961"/>
            <a:ext cx="4437792" cy="393638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chemeClr val="bg1"/>
                </a:solidFill>
              </a:rPr>
              <a:t>Understanding fingerprint sensors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8" y="1911961"/>
            <a:ext cx="4437792" cy="39363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8" y="1911961"/>
            <a:ext cx="4437792" cy="39363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8" y="1911961"/>
            <a:ext cx="4437792" cy="3936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4178520" cy="45789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4178520" cy="457896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4178520" cy="457896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143000" y="2684594"/>
            <a:ext cx="2667000" cy="32004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514753" y="2684594"/>
            <a:ext cx="2667000" cy="320040"/>
          </a:xfrm>
          <a:prstGeom prst="rect">
            <a:avLst/>
          </a:prstGeom>
          <a:solidFill>
            <a:schemeClr val="tx1">
              <a:lumMod val="65000"/>
              <a:lumOff val="3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/>
          <p:cNvSpPr/>
          <p:nvPr/>
        </p:nvSpPr>
        <p:spPr>
          <a:xfrm>
            <a:off x="304800" y="4426561"/>
            <a:ext cx="762000" cy="457200"/>
          </a:xfrm>
          <a:custGeom>
            <a:avLst/>
            <a:gdLst>
              <a:gd name="connsiteX0" fmla="*/ 0 w 1403497"/>
              <a:gd name="connsiteY0" fmla="*/ 457340 h 893281"/>
              <a:gd name="connsiteX1" fmla="*/ 318976 w 1403497"/>
              <a:gd name="connsiteY1" fmla="*/ 140 h 893281"/>
              <a:gd name="connsiteX2" fmla="*/ 637953 w 1403497"/>
              <a:gd name="connsiteY2" fmla="*/ 404178 h 893281"/>
              <a:gd name="connsiteX3" fmla="*/ 1020725 w 1403497"/>
              <a:gd name="connsiteY3" fmla="*/ 893275 h 893281"/>
              <a:gd name="connsiteX4" fmla="*/ 1403497 w 1403497"/>
              <a:gd name="connsiteY4" fmla="*/ 414810 h 89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497" h="893281">
                <a:moveTo>
                  <a:pt x="0" y="457340"/>
                </a:moveTo>
                <a:cubicBezTo>
                  <a:pt x="106325" y="233170"/>
                  <a:pt x="212651" y="9000"/>
                  <a:pt x="318976" y="140"/>
                </a:cubicBezTo>
                <a:cubicBezTo>
                  <a:pt x="425301" y="-8720"/>
                  <a:pt x="637953" y="404178"/>
                  <a:pt x="637953" y="404178"/>
                </a:cubicBezTo>
                <a:cubicBezTo>
                  <a:pt x="754911" y="553034"/>
                  <a:pt x="893134" y="891503"/>
                  <a:pt x="1020725" y="893275"/>
                </a:cubicBezTo>
                <a:cubicBezTo>
                  <a:pt x="1148316" y="895047"/>
                  <a:pt x="1314892" y="553033"/>
                  <a:pt x="1403497" y="41481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>
            <a:off x="4724400" y="4426561"/>
            <a:ext cx="762000" cy="457200"/>
          </a:xfrm>
          <a:custGeom>
            <a:avLst/>
            <a:gdLst>
              <a:gd name="connsiteX0" fmla="*/ 0 w 1403497"/>
              <a:gd name="connsiteY0" fmla="*/ 457340 h 893281"/>
              <a:gd name="connsiteX1" fmla="*/ 318976 w 1403497"/>
              <a:gd name="connsiteY1" fmla="*/ 140 h 893281"/>
              <a:gd name="connsiteX2" fmla="*/ 637953 w 1403497"/>
              <a:gd name="connsiteY2" fmla="*/ 404178 h 893281"/>
              <a:gd name="connsiteX3" fmla="*/ 1020725 w 1403497"/>
              <a:gd name="connsiteY3" fmla="*/ 893275 h 893281"/>
              <a:gd name="connsiteX4" fmla="*/ 1403497 w 1403497"/>
              <a:gd name="connsiteY4" fmla="*/ 414810 h 89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497" h="893281">
                <a:moveTo>
                  <a:pt x="0" y="457340"/>
                </a:moveTo>
                <a:cubicBezTo>
                  <a:pt x="106325" y="233170"/>
                  <a:pt x="212651" y="9000"/>
                  <a:pt x="318976" y="140"/>
                </a:cubicBezTo>
                <a:cubicBezTo>
                  <a:pt x="425301" y="-8720"/>
                  <a:pt x="637953" y="404178"/>
                  <a:pt x="637953" y="404178"/>
                </a:cubicBezTo>
                <a:cubicBezTo>
                  <a:pt x="754911" y="553034"/>
                  <a:pt x="893134" y="891503"/>
                  <a:pt x="1020725" y="893275"/>
                </a:cubicBezTo>
                <a:cubicBezTo>
                  <a:pt x="1148316" y="895047"/>
                  <a:pt x="1314892" y="553033"/>
                  <a:pt x="1403497" y="41481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5" grpId="0" animBg="1"/>
      <p:bldP spid="35" grpId="1" animBg="1"/>
      <p:bldP spid="36" grpId="0" animBg="1"/>
      <p:bldP spid="3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bg1"/>
                </a:solidFill>
              </a:rPr>
              <a:t>Capacitive coupling through body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1100" y="1214362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Modeling the human body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286000"/>
            <a:ext cx="8572500" cy="175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286000"/>
            <a:ext cx="8572500" cy="1752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286000"/>
            <a:ext cx="8572500" cy="1752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8" y="2286000"/>
            <a:ext cx="8572500" cy="1752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47800" y="198840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Fingerprint </a:t>
            </a:r>
          </a:p>
          <a:p>
            <a:pPr algn="ctr"/>
            <a:r>
              <a:rPr lang="en-US" sz="2400" b="1" dirty="0"/>
              <a:t>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0843" y="21291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Receiver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2286000"/>
            <a:ext cx="69923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V</a:t>
            </a:r>
            <a:r>
              <a:rPr lang="en-US" sz="2800" b="1" baseline="-25000" dirty="0"/>
              <a:t>TX</a:t>
            </a:r>
            <a:r>
              <a:rPr lang="en-US" b="1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71588" y="2286000"/>
            <a:ext cx="55321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15200" y="2143780"/>
            <a:ext cx="7152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V</a:t>
            </a:r>
            <a:r>
              <a:rPr lang="en-US" sz="2800" b="1" baseline="-25000" dirty="0"/>
              <a:t>RX</a:t>
            </a:r>
            <a:r>
              <a:rPr lang="en-US" b="1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8019030" y="2472690"/>
            <a:ext cx="656340" cy="6563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34260" y="2590800"/>
            <a:ext cx="656340" cy="6563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4" grpId="0"/>
      <p:bldP spid="2" grpId="0" animBg="1"/>
      <p:bldP spid="18" grpId="0"/>
      <p:bldP spid="5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bg1"/>
                </a:solidFill>
              </a:rPr>
              <a:t>Capacitive coupling through body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286000"/>
            <a:ext cx="8572500" cy="1752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bg1"/>
                </a:solidFill>
              </a:rPr>
              <a:t>What about lack of common ground?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025" y="4279160"/>
            <a:ext cx="7981950" cy="2383631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Weak coupling to ground </a:t>
            </a:r>
          </a:p>
          <a:p>
            <a:pPr marL="971550" lvl="1" indent="-514350">
              <a:buFont typeface="Calibri" panose="020F0502020204030204" pitchFamily="34" charset="0"/>
              <a:buChar char="→"/>
            </a:pP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Inaccurate voltage at receiver</a:t>
            </a:r>
            <a:b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But fingerprint sensors generate strong signals</a:t>
            </a:r>
          </a:p>
          <a:p>
            <a:pPr marL="914400" lvl="1" indent="-457200">
              <a:buFont typeface="Calibri" panose="020F0502020204030204" pitchFamily="34" charset="0"/>
              <a:buChar char="→"/>
            </a:pP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Can still receive reliably</a:t>
            </a:r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286000"/>
            <a:ext cx="8572500" cy="1752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286000"/>
            <a:ext cx="8572500" cy="1752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47800" y="1988403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Fingerprint </a:t>
            </a:r>
          </a:p>
          <a:p>
            <a:pPr algn="ctr"/>
            <a:r>
              <a:rPr lang="en-US" sz="2400" b="1" dirty="0"/>
              <a:t>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1100" y="1214362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Modeling the human body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0600" y="2286000"/>
            <a:ext cx="699230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V</a:t>
            </a:r>
            <a:r>
              <a:rPr lang="en-US" sz="2800" b="1" baseline="-25000" dirty="0"/>
              <a:t>TX</a:t>
            </a:r>
            <a:r>
              <a:rPr lang="en-US" b="1" dirty="0"/>
              <a:t>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71588" y="2286000"/>
            <a:ext cx="55321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15200" y="2143780"/>
            <a:ext cx="7152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V</a:t>
            </a:r>
            <a:r>
              <a:rPr lang="en-US" sz="2800" b="1" baseline="-25000" dirty="0"/>
              <a:t>RX</a:t>
            </a:r>
            <a:r>
              <a:rPr lang="en-US" b="1" dirty="0"/>
              <a:t> </a:t>
            </a:r>
          </a:p>
        </p:txBody>
      </p:sp>
      <p:sp>
        <p:nvSpPr>
          <p:cNvPr id="22" name="Oval 21"/>
          <p:cNvSpPr/>
          <p:nvPr/>
        </p:nvSpPr>
        <p:spPr>
          <a:xfrm>
            <a:off x="8030460" y="2544060"/>
            <a:ext cx="656340" cy="6563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4260" y="2667000"/>
            <a:ext cx="656340" cy="6563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15497" y="3283803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Earth </a:t>
            </a:r>
          </a:p>
          <a:p>
            <a:pPr algn="ctr"/>
            <a:r>
              <a:rPr lang="en-US" sz="2400" b="1" dirty="0"/>
              <a:t>GND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30569" y="3464663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Earth </a:t>
            </a:r>
          </a:p>
          <a:p>
            <a:pPr algn="ctr"/>
            <a:r>
              <a:rPr lang="en-US" sz="2400" b="1" dirty="0"/>
              <a:t>GND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10843" y="21291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10973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build="p" bldLvl="2" animBg="1"/>
      <p:bldP spid="22" grpId="0" animBg="1"/>
      <p:bldP spid="23" grpId="0" animBg="1"/>
      <p:bldP spid="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chemeClr val="bg1"/>
                </a:solidFill>
              </a:rPr>
              <a:t>Transmitting signals through the body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371600"/>
            <a:ext cx="8572500" cy="419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371600"/>
            <a:ext cx="8572500" cy="4191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3209" y="4678689"/>
            <a:ext cx="7798341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-0.5      0       0.5      1       1.5     2       2.5      3       3.5     4</a:t>
            </a:r>
          </a:p>
          <a:p>
            <a:pPr algn="ctr"/>
            <a:r>
              <a:rPr lang="en-US" sz="2600" b="1" dirty="0"/>
              <a:t>Time (</a:t>
            </a:r>
            <a:r>
              <a:rPr lang="el-GR" sz="2600" b="1" dirty="0"/>
              <a:t>μ</a:t>
            </a:r>
            <a:r>
              <a:rPr lang="en-US" sz="2600" b="1" dirty="0"/>
              <a:t>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950" y="1257300"/>
            <a:ext cx="9144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600" dirty="0"/>
          </a:p>
          <a:p>
            <a:pPr algn="r"/>
            <a:endParaRPr lang="en-US" sz="2600" dirty="0"/>
          </a:p>
          <a:p>
            <a:pPr algn="r"/>
            <a:r>
              <a:rPr lang="en-US" sz="2600" dirty="0"/>
              <a:t>3.5</a:t>
            </a:r>
          </a:p>
          <a:p>
            <a:pPr algn="r"/>
            <a:endParaRPr lang="en-US" sz="1400" dirty="0"/>
          </a:p>
          <a:p>
            <a:pPr algn="r"/>
            <a:r>
              <a:rPr lang="en-US" sz="2600" dirty="0"/>
              <a:t>2.5</a:t>
            </a:r>
          </a:p>
          <a:p>
            <a:pPr algn="r"/>
            <a:endParaRPr lang="en-US" sz="1200" dirty="0"/>
          </a:p>
          <a:p>
            <a:pPr algn="r"/>
            <a:r>
              <a:rPr lang="en-US" sz="2600" dirty="0"/>
              <a:t>1.5</a:t>
            </a:r>
          </a:p>
          <a:p>
            <a:pPr algn="r"/>
            <a:endParaRPr lang="en-US" sz="1400" dirty="0"/>
          </a:p>
          <a:p>
            <a:pPr algn="r"/>
            <a:r>
              <a:rPr lang="en-US" sz="2600" dirty="0"/>
              <a:t>0.5</a:t>
            </a:r>
          </a:p>
          <a:p>
            <a:pPr algn="r"/>
            <a:endParaRPr lang="en-US" sz="1000" dirty="0"/>
          </a:p>
          <a:p>
            <a:pPr algn="r"/>
            <a:r>
              <a:rPr lang="en-US" sz="2600" dirty="0"/>
              <a:t>0.5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024586" y="3060919"/>
            <a:ext cx="295668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Amplitude (V)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208" y="1371600"/>
            <a:ext cx="779834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Fingerprint Sensor Signal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495" y="5785164"/>
            <a:ext cx="8458200" cy="715089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Fingerprint sensors produce high amplitude signals</a:t>
            </a:r>
          </a:p>
          <a:p>
            <a:pPr algn="ctr"/>
            <a:endParaRPr 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chemeClr val="bg1"/>
                </a:solidFill>
              </a:rPr>
              <a:t>Designing a transmitter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945" y="1272215"/>
            <a:ext cx="78904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Modulate data by turning on and off the signal</a:t>
            </a:r>
          </a:p>
          <a:p>
            <a:endParaRPr lang="en-US" sz="800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Fingerprint Sensor- </a:t>
            </a:r>
            <a:r>
              <a:rPr lang="en-US" sz="2800" b="1" dirty="0" err="1"/>
              <a:t>Verifi</a:t>
            </a:r>
            <a:r>
              <a:rPr lang="en-US" sz="2800" b="1" dirty="0"/>
              <a:t> P5100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Start and stop fingerprint scan </a:t>
            </a:r>
            <a:endParaRPr lang="en-US" sz="2800" dirty="0"/>
          </a:p>
          <a:p>
            <a:endParaRPr lang="en-US" sz="800" dirty="0"/>
          </a:p>
          <a:p>
            <a:r>
              <a:rPr lang="en-US" sz="2800" b="1" dirty="0"/>
              <a:t>Touchpad- </a:t>
            </a:r>
            <a:r>
              <a:rPr lang="en-US" sz="2800" b="1" dirty="0" err="1"/>
              <a:t>Adafruit</a:t>
            </a:r>
            <a:r>
              <a:rPr lang="en-US" sz="2800" b="1" dirty="0"/>
              <a:t> Capacitive Touchpad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Power cycle the touchpad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572500" cy="1905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23962" y="3429000"/>
            <a:ext cx="7010400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600" dirty="0"/>
              <a:t>         1         2         3         4         5         6         7         8</a:t>
            </a:r>
          </a:p>
          <a:p>
            <a:r>
              <a:rPr lang="en-US" sz="2600" b="1" dirty="0"/>
              <a:t>                                      Time (s)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291649" y="2039627"/>
            <a:ext cx="6607781" cy="1260157"/>
            <a:chOff x="1524000" y="4281177"/>
            <a:chExt cx="6607781" cy="126015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1524000" y="4281177"/>
              <a:ext cx="774402" cy="0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298402" y="4281177"/>
              <a:ext cx="0" cy="1260157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66732" y="4281177"/>
              <a:ext cx="0" cy="1260157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298402" y="5541334"/>
              <a:ext cx="868330" cy="0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66732" y="4281177"/>
              <a:ext cx="827567" cy="0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994299" y="4281177"/>
              <a:ext cx="0" cy="1260157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13002" y="4281177"/>
              <a:ext cx="0" cy="1260157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994299" y="5541334"/>
              <a:ext cx="822960" cy="0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11233" y="4281177"/>
              <a:ext cx="822960" cy="0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638800" y="4281177"/>
              <a:ext cx="0" cy="1260157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638800" y="5541334"/>
              <a:ext cx="822960" cy="0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83023" y="4281177"/>
              <a:ext cx="0" cy="1260157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481254" y="4281177"/>
              <a:ext cx="822960" cy="0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308821" y="4281177"/>
              <a:ext cx="0" cy="1260157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08821" y="5541334"/>
              <a:ext cx="822960" cy="0"/>
            </a:xfrm>
            <a:prstGeom prst="line">
              <a:avLst/>
            </a:prstGeom>
            <a:ln w="508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465314" y="2330450"/>
            <a:ext cx="643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1      0      1     </a:t>
            </a:r>
            <a:r>
              <a:rPr lang="en-US" sz="2000" dirty="0"/>
              <a:t> </a:t>
            </a:r>
            <a:r>
              <a:rPr lang="en-US" sz="3600" dirty="0"/>
              <a:t>0     </a:t>
            </a:r>
            <a:r>
              <a:rPr lang="en-US" sz="2000" dirty="0"/>
              <a:t> </a:t>
            </a:r>
            <a:r>
              <a:rPr lang="en-US" sz="3600" dirty="0">
                <a:solidFill>
                  <a:prstClr val="black"/>
                </a:solidFill>
              </a:rPr>
              <a:t>1      0      1    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3600" dirty="0">
                <a:solidFill>
                  <a:prstClr val="black"/>
                </a:solidFill>
              </a:rPr>
              <a:t>0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chemeClr val="bg1"/>
                </a:solidFill>
              </a:rPr>
              <a:t>Receiving and decoding data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92"/>
          <a:stretch/>
        </p:blipFill>
        <p:spPr>
          <a:xfrm>
            <a:off x="257175" y="1447800"/>
            <a:ext cx="2486025" cy="2047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074"/>
          <a:stretch/>
        </p:blipFill>
        <p:spPr>
          <a:xfrm>
            <a:off x="257175" y="1447800"/>
            <a:ext cx="2409825" cy="20478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48268" y="2133600"/>
            <a:ext cx="457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68" y="2133600"/>
            <a:ext cx="5766486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9411" y="15240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iPhone 6s Fingerprint Spectrogram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415290" y="2133600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133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RX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" y="3657600"/>
            <a:ext cx="261052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noProof="0" dirty="0">
                <a:solidFill>
                  <a:schemeClr val="bg1"/>
                </a:solidFill>
              </a:rPr>
              <a:t>Receiving and decoding data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51" y="4146550"/>
            <a:ext cx="8572500" cy="1905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3" y="4146550"/>
            <a:ext cx="8562975" cy="1905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56313" y="5670550"/>
            <a:ext cx="7010400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600" dirty="0"/>
              <a:t>         1         2         3         4         5         6         7         8</a:t>
            </a:r>
          </a:p>
          <a:p>
            <a:r>
              <a:rPr lang="en-US" sz="2600" b="1" dirty="0"/>
              <a:t>                                      Time (s)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0849" y="4190762"/>
            <a:ext cx="914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0.8</a:t>
            </a:r>
          </a:p>
          <a:p>
            <a:pPr algn="r"/>
            <a:endParaRPr lang="en-US" dirty="0"/>
          </a:p>
          <a:p>
            <a:pPr algn="r"/>
            <a:r>
              <a:rPr lang="en-US" sz="2400" dirty="0"/>
              <a:t>0.4</a:t>
            </a:r>
          </a:p>
          <a:p>
            <a:pPr algn="r"/>
            <a:endParaRPr lang="en-US" sz="2000" dirty="0"/>
          </a:p>
          <a:p>
            <a:pPr algn="r"/>
            <a:r>
              <a:rPr lang="en-US" sz="2400" dirty="0"/>
              <a:t>0</a:t>
            </a:r>
            <a:endParaRPr lang="en-US" dirty="0"/>
          </a:p>
          <a:p>
            <a:pPr algn="r"/>
            <a:endParaRPr lang="en-US" sz="2400" dirty="0"/>
          </a:p>
          <a:p>
            <a:pPr algn="r"/>
            <a:endParaRPr lang="en-US" dirty="0"/>
          </a:p>
          <a:p>
            <a:pPr algn="r"/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4114800"/>
            <a:ext cx="584775" cy="16124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600" b="1" dirty="0"/>
              <a:t>Amplitude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447800"/>
            <a:ext cx="8629650" cy="20478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447800"/>
            <a:ext cx="8629650" cy="20478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447800"/>
            <a:ext cx="8629650" cy="20478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65800" y="3733800"/>
            <a:ext cx="7010400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600" b="1" dirty="0"/>
              <a:t>Decoded Data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68" y="2133600"/>
            <a:ext cx="5766486" cy="42672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074"/>
          <a:stretch/>
        </p:blipFill>
        <p:spPr>
          <a:xfrm>
            <a:off x="257175" y="1447800"/>
            <a:ext cx="2409825" cy="2047875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15290" y="2133600"/>
            <a:ext cx="838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" y="213360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RX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869411" y="152400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iPhone 6s Fingerprint Spectrogram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46" y="3657600"/>
            <a:ext cx="261052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0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-31898" y="1752600"/>
            <a:ext cx="9117419" cy="3970318"/>
          </a:xfrm>
          <a:prstGeom prst="rect">
            <a:avLst/>
          </a:prstGeom>
          <a:noFill/>
        </p:spPr>
        <p:txBody>
          <a:bodyPr wrap="square" lIns="822960">
            <a:spAutoFit/>
          </a:bodyPr>
          <a:lstStyle/>
          <a:p>
            <a:r>
              <a:rPr lang="en-US" sz="3600" dirty="0">
                <a:solidFill>
                  <a:srgbClr val="92D050"/>
                </a:solidFill>
              </a:rPr>
              <a:t>How does SNR vary in different scenarios?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Body type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Posture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Motion</a:t>
            </a:r>
          </a:p>
          <a:p>
            <a:pPr lvl="1"/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rgbClr val="92D050"/>
                </a:solidFill>
              </a:rPr>
              <a:t>What data rates can we achieve?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08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-16228"/>
            <a:ext cx="9144000" cy="99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Effect of Height and Weight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99" y="4032147"/>
            <a:ext cx="8639175" cy="21621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40797" y="4333253"/>
            <a:ext cx="984885" cy="143387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600" b="1" dirty="0"/>
              <a:t>iPhone 6s SNR dB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3986" y="4289798"/>
            <a:ext cx="584775" cy="17235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600" dirty="0"/>
              <a:t>20</a:t>
            </a:r>
          </a:p>
          <a:p>
            <a:pPr algn="ctr"/>
            <a:endParaRPr lang="en-US" sz="1400" dirty="0"/>
          </a:p>
          <a:p>
            <a:pPr algn="ctr"/>
            <a:r>
              <a:rPr lang="en-US" sz="2600" dirty="0"/>
              <a:t>15</a:t>
            </a:r>
          </a:p>
          <a:p>
            <a:pPr algn="ctr"/>
            <a:endParaRPr lang="en-US" sz="1400" dirty="0"/>
          </a:p>
          <a:p>
            <a:pPr algn="ctr"/>
            <a:r>
              <a:rPr lang="en-US" sz="2600" dirty="0"/>
              <a:t>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004566" y="5767125"/>
            <a:ext cx="5523639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514350" indent="-514350">
              <a:buAutoNum type="arabicPlain"/>
            </a:pPr>
            <a:r>
              <a:rPr lang="en-US" sz="2600" dirty="0"/>
              <a:t>2      3     4     5     6      7     8     9    10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4034406"/>
            <a:ext cx="8648700" cy="2162175"/>
          </a:xfrm>
          <a:prstGeom prst="rect">
            <a:avLst/>
          </a:prstGeom>
        </p:spPr>
      </p:pic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280164" y="1188578"/>
            <a:ext cx="4831956" cy="1981199"/>
          </a:xfrm>
          <a:prstGeom prst="roundRect">
            <a:avLst>
              <a:gd name="adj" fmla="val 9350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Total Participants: </a:t>
            </a:r>
            <a:r>
              <a:rPr lang="en-US" dirty="0">
                <a:solidFill>
                  <a:schemeClr val="accent3"/>
                </a:solidFill>
              </a:rPr>
              <a:t>10</a:t>
            </a:r>
          </a:p>
          <a:p>
            <a:pPr marL="0" indent="0">
              <a:buNone/>
            </a:pPr>
            <a:endParaRPr lang="en-US" sz="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Weight Range: </a:t>
            </a:r>
            <a:r>
              <a:rPr lang="en-US" dirty="0">
                <a:solidFill>
                  <a:schemeClr val="accent3"/>
                </a:solidFill>
              </a:rPr>
              <a:t>118 – 195lbs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Height Range</a:t>
            </a:r>
            <a:r>
              <a:rPr lang="en-US" dirty="0">
                <a:solidFill>
                  <a:schemeClr val="accent3"/>
                </a:solidFill>
              </a:rPr>
              <a:t> 5’4” – 6’3”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280164" y="1851660"/>
            <a:ext cx="48319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" y="3944993"/>
            <a:ext cx="8639175" cy="21621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498747" y="3280253"/>
            <a:ext cx="1236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Hand,</a:t>
            </a:r>
          </a:p>
          <a:p>
            <a:pPr algn="ctr"/>
            <a:r>
              <a:rPr lang="en-US" sz="2400" dirty="0"/>
              <a:t>L Hand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3530" y="3280252"/>
            <a:ext cx="116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 Hand,</a:t>
            </a:r>
          </a:p>
          <a:p>
            <a:pPr algn="ctr"/>
            <a:r>
              <a:rPr lang="en-US" sz="2400" dirty="0"/>
              <a:t>L Leg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79126" y="6118836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Participants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6772" y="3276600"/>
            <a:ext cx="116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Hand,</a:t>
            </a:r>
          </a:p>
          <a:p>
            <a:pPr algn="ctr"/>
            <a:r>
              <a:rPr lang="en-US" sz="2400" dirty="0"/>
              <a:t>L Leg</a:t>
            </a:r>
          </a:p>
        </p:txBody>
      </p:sp>
    </p:spTree>
    <p:extLst>
      <p:ext uri="{BB962C8B-B14F-4D97-AF65-F5344CB8AC3E}">
        <p14:creationId xmlns:p14="http://schemas.microsoft.com/office/powerpoint/2010/main" val="5081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8" grpId="0" animBg="1"/>
      <p:bldP spid="34" grpId="0"/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2743200"/>
            <a:ext cx="91440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>
                <a:solidFill>
                  <a:schemeClr val="bg1"/>
                </a:solidFill>
              </a:rPr>
              <a:t>Can we send signals </a:t>
            </a:r>
            <a:r>
              <a:rPr lang="en-US" sz="3600" noProof="0" dirty="0">
                <a:solidFill>
                  <a:schemeClr val="accent3"/>
                </a:solidFill>
              </a:rPr>
              <a:t>confined to the body</a:t>
            </a:r>
            <a:r>
              <a:rPr lang="en-US" sz="3600" noProof="0" dirty="0">
                <a:solidFill>
                  <a:schemeClr val="bg1"/>
                </a:solidFill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noProof="0" dirty="0">
                <a:solidFill>
                  <a:schemeClr val="bg1"/>
                </a:solidFill>
              </a:rPr>
              <a:t>with mobile devices?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412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524000" y="4362480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Left Arm, </a:t>
            </a:r>
            <a:r>
              <a:rPr lang="en-US" sz="2200" b="1" dirty="0">
                <a:sym typeface="Wingdings" panose="05000000000000000000" pitchFamily="2" charset="2"/>
              </a:rPr>
              <a:t>Chest</a:t>
            </a:r>
            <a:endParaRPr lang="en-US" sz="2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00400" y="4362479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Right Arm, </a:t>
            </a:r>
            <a:r>
              <a:rPr lang="en-US" sz="2200" b="1" dirty="0">
                <a:sym typeface="Wingdings" panose="05000000000000000000" pitchFamily="2" charset="2"/>
              </a:rPr>
              <a:t>Chest</a:t>
            </a:r>
            <a:endParaRPr lang="en-US" sz="2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4362478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Left Arm, </a:t>
            </a:r>
            <a:r>
              <a:rPr lang="en-US" sz="2200" b="1" dirty="0">
                <a:sym typeface="Wingdings" panose="05000000000000000000" pitchFamily="2" charset="2"/>
              </a:rPr>
              <a:t>Left Leg</a:t>
            </a:r>
            <a:endParaRPr lang="en-US" sz="2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53200" y="4362478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Right Arm, </a:t>
            </a:r>
            <a:r>
              <a:rPr lang="en-US" sz="2200" b="1" dirty="0">
                <a:sym typeface="Wingdings" panose="05000000000000000000" pitchFamily="2" charset="2"/>
              </a:rPr>
              <a:t>Left Leg</a:t>
            </a:r>
            <a:endParaRPr lang="en-US" sz="22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-14085"/>
            <a:ext cx="9144000" cy="99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Effect of Different Postures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0877"/>
            <a:ext cx="8620125" cy="23336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0877"/>
            <a:ext cx="8620125" cy="23336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8" y="2250877"/>
            <a:ext cx="8629650" cy="23336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0877"/>
            <a:ext cx="8620125" cy="23336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895600" y="2057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Standing</a:t>
            </a:r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4495800" y="2057400"/>
            <a:ext cx="973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Sitting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20574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Sleeping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2825472"/>
            <a:ext cx="584775" cy="11844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600" b="1" dirty="0"/>
              <a:t>SNR dB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39225" y="2174677"/>
            <a:ext cx="584775" cy="249299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600" dirty="0"/>
              <a:t>22</a:t>
            </a:r>
          </a:p>
          <a:p>
            <a:pPr algn="ctr"/>
            <a:endParaRPr lang="en-US" sz="1600" dirty="0"/>
          </a:p>
          <a:p>
            <a:pPr algn="ctr"/>
            <a:r>
              <a:rPr lang="en-US" sz="2600" dirty="0"/>
              <a:t>18</a:t>
            </a:r>
          </a:p>
          <a:p>
            <a:pPr algn="ctr"/>
            <a:endParaRPr lang="en-US" sz="1400" dirty="0"/>
          </a:p>
          <a:p>
            <a:pPr algn="ctr"/>
            <a:r>
              <a:rPr lang="en-US" sz="2600" dirty="0"/>
              <a:t>14</a:t>
            </a:r>
          </a:p>
          <a:p>
            <a:pPr algn="ctr"/>
            <a:endParaRPr lang="en-US" sz="1600" dirty="0"/>
          </a:p>
          <a:p>
            <a:pPr algn="ctr"/>
            <a:r>
              <a:rPr lang="en-US" sz="2600" dirty="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59907" y="1263818"/>
            <a:ext cx="5393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iPhone 6s SNR Measurements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95400" y="5508279"/>
            <a:ext cx="6735298" cy="715089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of </a:t>
            </a:r>
            <a:r>
              <a:rPr lang="en-US" sz="2800" dirty="0">
                <a:solidFill>
                  <a:schemeClr val="accent3"/>
                </a:solidFill>
              </a:rPr>
              <a:t>1-2 dB </a:t>
            </a:r>
            <a:r>
              <a:rPr lang="en-US" sz="2800" dirty="0">
                <a:solidFill>
                  <a:schemeClr val="bg1"/>
                </a:solidFill>
              </a:rPr>
              <a:t>across postures</a:t>
            </a:r>
          </a:p>
          <a:p>
            <a:pPr algn="ctr"/>
            <a:endParaRPr 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6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23" grpId="0"/>
      <p:bldP spid="24" grpId="0"/>
      <p:bldP spid="25" grpId="0"/>
      <p:bldP spid="30" grpId="0"/>
      <p:bldP spid="31" grpId="0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83"/>
          <a:stretch/>
        </p:blipFill>
        <p:spPr>
          <a:xfrm>
            <a:off x="-76200" y="1752600"/>
            <a:ext cx="8996362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83"/>
          <a:stretch/>
        </p:blipFill>
        <p:spPr>
          <a:xfrm>
            <a:off x="-76200" y="1752600"/>
            <a:ext cx="8996362" cy="255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37"/>
          <a:stretch/>
        </p:blipFill>
        <p:spPr>
          <a:xfrm>
            <a:off x="-71437" y="1752600"/>
            <a:ext cx="8991600" cy="255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9"/>
          <a:stretch/>
        </p:blipFill>
        <p:spPr>
          <a:xfrm>
            <a:off x="-71437" y="1752600"/>
            <a:ext cx="8605838" cy="25527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6400" y="4059078"/>
            <a:ext cx="1824038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600" dirty="0"/>
              <a:t>Still Hands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762" y="2436733"/>
            <a:ext cx="584775" cy="11844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600" b="1" dirty="0"/>
              <a:t>SNR dB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2962" y="1981200"/>
            <a:ext cx="584775" cy="2031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600" dirty="0"/>
              <a:t>20</a:t>
            </a:r>
          </a:p>
          <a:p>
            <a:pPr algn="ctr"/>
            <a:endParaRPr lang="en-US" sz="2400" dirty="0"/>
          </a:p>
          <a:p>
            <a:pPr algn="ctr"/>
            <a:r>
              <a:rPr lang="en-US" sz="2600" dirty="0"/>
              <a:t>15</a:t>
            </a:r>
          </a:p>
          <a:p>
            <a:pPr algn="ctr"/>
            <a:endParaRPr lang="en-US" sz="2000" dirty="0"/>
          </a:p>
          <a:p>
            <a:pPr algn="ctr"/>
            <a:r>
              <a:rPr lang="en-US" sz="26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5218033"/>
            <a:ext cx="8458200" cy="715089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SNR </a:t>
            </a:r>
            <a:r>
              <a:rPr lang="en-US" sz="2800" dirty="0">
                <a:solidFill>
                  <a:schemeClr val="accent3"/>
                </a:solidFill>
              </a:rPr>
              <a:t>&gt;10 dB</a:t>
            </a:r>
            <a:r>
              <a:rPr lang="en-US" sz="2800" dirty="0">
                <a:solidFill>
                  <a:schemeClr val="bg1"/>
                </a:solidFill>
              </a:rPr>
              <a:t> across different motion scenarios</a:t>
            </a:r>
          </a:p>
          <a:p>
            <a:pPr algn="ctr"/>
            <a:endParaRPr lang="en-US" sz="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4064971"/>
            <a:ext cx="2147888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600" dirty="0"/>
              <a:t>Moving Hands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91200" y="4059077"/>
            <a:ext cx="2290762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600" dirty="0"/>
              <a:t>Walking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-14085"/>
            <a:ext cx="9144000" cy="99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Effect of Motion</a:t>
            </a:r>
          </a:p>
        </p:txBody>
      </p:sp>
    </p:spTree>
    <p:extLst>
      <p:ext uri="{BB962C8B-B14F-4D97-AF65-F5344CB8AC3E}">
        <p14:creationId xmlns:p14="http://schemas.microsoft.com/office/powerpoint/2010/main" val="63408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-1"/>
            <a:ext cx="9144000" cy="9906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Bit Rate Evaluation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177"/>
            <a:ext cx="8996916" cy="2489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177"/>
            <a:ext cx="8996916" cy="2489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177"/>
            <a:ext cx="8996916" cy="24891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2688977"/>
            <a:ext cx="584775" cy="11194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600" b="1" dirty="0"/>
              <a:t>SNR dB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33444"/>
            <a:ext cx="552687" cy="184665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600" dirty="0"/>
              <a:t>20</a:t>
            </a:r>
          </a:p>
          <a:p>
            <a:pPr algn="ctr"/>
            <a:endParaRPr lang="en-US" dirty="0"/>
          </a:p>
          <a:p>
            <a:pPr algn="ctr"/>
            <a:r>
              <a:rPr lang="en-US" sz="2600" dirty="0"/>
              <a:t>15</a:t>
            </a:r>
          </a:p>
          <a:p>
            <a:pPr algn="ctr"/>
            <a:endParaRPr lang="en-US" sz="1600" dirty="0"/>
          </a:p>
          <a:p>
            <a:pPr algn="ctr"/>
            <a:r>
              <a:rPr lang="en-US" sz="2600" dirty="0"/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9716" y="4004725"/>
            <a:ext cx="7543800" cy="8925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600" dirty="0"/>
              <a:t>0      5     10     15    20    25    30    35    40    45    50    55</a:t>
            </a:r>
          </a:p>
          <a:p>
            <a:pPr algn="ctr"/>
            <a:r>
              <a:rPr lang="en-US" sz="2600" b="1" dirty="0"/>
              <a:t>Bit Rate (bps)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9916" y="2025025"/>
            <a:ext cx="2887028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600" dirty="0"/>
              <a:t>Fingerprint Sensor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8070" y="1248011"/>
            <a:ext cx="7543800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2600" b="1" dirty="0"/>
              <a:t>Bit Rate vs. SNR for Fingerprint Sensor and Touchpad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5278196"/>
            <a:ext cx="7425070" cy="715089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Bit rates are sufficient for our target applications</a:t>
            </a:r>
            <a:endParaRPr lang="en-US" sz="2800" dirty="0">
              <a:solidFill>
                <a:schemeClr val="accent3"/>
              </a:solidFill>
            </a:endParaRPr>
          </a:p>
          <a:p>
            <a:pPr algn="ctr"/>
            <a:endParaRPr lang="en-US" sz="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9916" y="2432523"/>
            <a:ext cx="2887028" cy="49244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600" dirty="0"/>
              <a:t>Touchpad</a:t>
            </a:r>
          </a:p>
        </p:txBody>
      </p:sp>
    </p:spTree>
    <p:extLst>
      <p:ext uri="{BB962C8B-B14F-4D97-AF65-F5344CB8AC3E}">
        <p14:creationId xmlns:p14="http://schemas.microsoft.com/office/powerpoint/2010/main" val="395010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463415"/>
            <a:ext cx="7886700" cy="646986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" y="1371600"/>
            <a:ext cx="8267700" cy="5005626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Commodity devices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can communicate 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throughout the body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endParaRPr kumimoji="0" lang="en-US" sz="3600" b="0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baseline="0" dirty="0">
                <a:solidFill>
                  <a:schemeClr val="bg1"/>
                </a:solidFill>
              </a:rPr>
              <a:t>Evaluate effects of </a:t>
            </a:r>
            <a:r>
              <a:rPr lang="en-US" sz="3600" kern="0" baseline="0" dirty="0">
                <a:solidFill>
                  <a:schemeClr val="accent3"/>
                </a:solidFill>
              </a:rPr>
              <a:t>posture</a:t>
            </a:r>
            <a:r>
              <a:rPr lang="en-US" sz="3600" kern="0" baseline="0" dirty="0">
                <a:solidFill>
                  <a:schemeClr val="bg1"/>
                </a:solidFill>
              </a:rPr>
              <a:t>,</a:t>
            </a:r>
            <a:r>
              <a:rPr lang="en-US" sz="3600" kern="0" dirty="0">
                <a:solidFill>
                  <a:schemeClr val="bg1"/>
                </a:solidFill>
              </a:rPr>
              <a:t> </a:t>
            </a:r>
            <a:r>
              <a:rPr lang="en-US" sz="3600" kern="0" dirty="0">
                <a:solidFill>
                  <a:schemeClr val="accent3"/>
                </a:solidFill>
              </a:rPr>
              <a:t>motion</a:t>
            </a:r>
            <a:r>
              <a:rPr lang="en-US" sz="3600" kern="0" dirty="0">
                <a:solidFill>
                  <a:schemeClr val="bg1"/>
                </a:solidFill>
              </a:rPr>
              <a:t>, and </a:t>
            </a:r>
            <a:r>
              <a:rPr lang="en-US" sz="3600" kern="0" dirty="0">
                <a:solidFill>
                  <a:schemeClr val="accent3"/>
                </a:solidFill>
              </a:rPr>
              <a:t>body type</a:t>
            </a:r>
            <a:r>
              <a:rPr lang="en-US" sz="3600" kern="0" dirty="0">
                <a:solidFill>
                  <a:schemeClr val="bg1"/>
                </a:solidFill>
              </a:rPr>
              <a:t>,</a:t>
            </a:r>
            <a:r>
              <a:rPr lang="en-US" sz="3600" kern="0" dirty="0">
                <a:solidFill>
                  <a:schemeClr val="accent3"/>
                </a:solidFill>
              </a:rPr>
              <a:t> data rate</a:t>
            </a:r>
            <a:endParaRPr lang="en-US" sz="3600" kern="0" baseline="0" dirty="0">
              <a:solidFill>
                <a:schemeClr val="accent3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endParaRPr lang="en-US" sz="3600" kern="0" baseline="0" dirty="0">
              <a:solidFill>
                <a:schemeClr val="bg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dirty="0">
                <a:solidFill>
                  <a:schemeClr val="bg1"/>
                </a:solidFill>
              </a:rPr>
              <a:t>Enable new applications on body communication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1648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5943600"/>
            <a:ext cx="9144000" cy="715089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accent3"/>
                </a:solidFill>
              </a:rPr>
              <a:t>onbody.cs.washington.edu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4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4"/>
          <a:stretch/>
        </p:blipFill>
        <p:spPr>
          <a:xfrm>
            <a:off x="788857" y="1676400"/>
            <a:ext cx="3214411" cy="34857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78590" y="457771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Enable secure on body communication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95800" y="1295400"/>
            <a:ext cx="0" cy="533400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" y="5562600"/>
            <a:ext cx="4174481" cy="715089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Unlock doors with a phone</a:t>
            </a:r>
          </a:p>
          <a:p>
            <a:pPr algn="ctr"/>
            <a:endParaRPr lang="en-US" sz="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97162" y="5562599"/>
            <a:ext cx="4174481" cy="715089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Share secret keys</a:t>
            </a:r>
          </a:p>
          <a:p>
            <a:pPr algn="ctr"/>
            <a:endParaRPr lang="en-US" sz="400" dirty="0">
              <a:solidFill>
                <a:schemeClr val="bg1"/>
              </a:solidFill>
            </a:endParaRPr>
          </a:p>
        </p:txBody>
      </p:sp>
      <p:sp>
        <p:nvSpPr>
          <p:cNvPr id="22" name="Freeform: Shape 21"/>
          <p:cNvSpPr/>
          <p:nvPr/>
        </p:nvSpPr>
        <p:spPr>
          <a:xfrm rot="7218837">
            <a:off x="2531044" y="4237884"/>
            <a:ext cx="448634" cy="157274"/>
          </a:xfrm>
          <a:custGeom>
            <a:avLst/>
            <a:gdLst>
              <a:gd name="connsiteX0" fmla="*/ 0 w 516048"/>
              <a:gd name="connsiteY0" fmla="*/ 281260 h 281260"/>
              <a:gd name="connsiteX1" fmla="*/ 208230 w 516048"/>
              <a:gd name="connsiteY1" fmla="*/ 27763 h 281260"/>
              <a:gd name="connsiteX2" fmla="*/ 516048 w 516048"/>
              <a:gd name="connsiteY2" fmla="*/ 9656 h 28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048" h="281260">
                <a:moveTo>
                  <a:pt x="0" y="281260"/>
                </a:moveTo>
                <a:cubicBezTo>
                  <a:pt x="61111" y="177145"/>
                  <a:pt x="122222" y="73030"/>
                  <a:pt x="208230" y="27763"/>
                </a:cubicBezTo>
                <a:cubicBezTo>
                  <a:pt x="294238" y="-17504"/>
                  <a:pt x="461727" y="5129"/>
                  <a:pt x="516048" y="9656"/>
                </a:cubicBezTo>
              </a:path>
            </a:pathLst>
          </a:custGeom>
          <a:noFill/>
          <a:ln w="50800" cap="rnd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/>
          <p:cNvSpPr/>
          <p:nvPr/>
        </p:nvSpPr>
        <p:spPr>
          <a:xfrm rot="9946992">
            <a:off x="2206374" y="4774092"/>
            <a:ext cx="448634" cy="157274"/>
          </a:xfrm>
          <a:custGeom>
            <a:avLst/>
            <a:gdLst>
              <a:gd name="connsiteX0" fmla="*/ 0 w 516048"/>
              <a:gd name="connsiteY0" fmla="*/ 281260 h 281260"/>
              <a:gd name="connsiteX1" fmla="*/ 208230 w 516048"/>
              <a:gd name="connsiteY1" fmla="*/ 27763 h 281260"/>
              <a:gd name="connsiteX2" fmla="*/ 516048 w 516048"/>
              <a:gd name="connsiteY2" fmla="*/ 9656 h 28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048" h="281260">
                <a:moveTo>
                  <a:pt x="0" y="281260"/>
                </a:moveTo>
                <a:cubicBezTo>
                  <a:pt x="61111" y="177145"/>
                  <a:pt x="122222" y="73030"/>
                  <a:pt x="208230" y="27763"/>
                </a:cubicBezTo>
                <a:cubicBezTo>
                  <a:pt x="294238" y="-17504"/>
                  <a:pt x="461727" y="5129"/>
                  <a:pt x="516048" y="9656"/>
                </a:cubicBezTo>
              </a:path>
            </a:pathLst>
          </a:custGeom>
          <a:noFill/>
          <a:ln w="50800" cap="rnd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/>
          <p:cNvSpPr/>
          <p:nvPr/>
        </p:nvSpPr>
        <p:spPr>
          <a:xfrm flipV="1">
            <a:off x="1097865" y="3369560"/>
            <a:ext cx="464645" cy="70018"/>
          </a:xfrm>
          <a:custGeom>
            <a:avLst/>
            <a:gdLst>
              <a:gd name="connsiteX0" fmla="*/ 0 w 516048"/>
              <a:gd name="connsiteY0" fmla="*/ 281260 h 281260"/>
              <a:gd name="connsiteX1" fmla="*/ 208230 w 516048"/>
              <a:gd name="connsiteY1" fmla="*/ 27763 h 281260"/>
              <a:gd name="connsiteX2" fmla="*/ 516048 w 516048"/>
              <a:gd name="connsiteY2" fmla="*/ 9656 h 28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048" h="281260">
                <a:moveTo>
                  <a:pt x="0" y="281260"/>
                </a:moveTo>
                <a:cubicBezTo>
                  <a:pt x="61111" y="177145"/>
                  <a:pt x="122222" y="73030"/>
                  <a:pt x="208230" y="27763"/>
                </a:cubicBezTo>
                <a:cubicBezTo>
                  <a:pt x="294238" y="-17504"/>
                  <a:pt x="461727" y="5129"/>
                  <a:pt x="516048" y="9656"/>
                </a:cubicBezTo>
              </a:path>
            </a:pathLst>
          </a:custGeom>
          <a:noFill/>
          <a:ln w="50800" cap="rnd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60043"/>
            <a:ext cx="2951071" cy="3819033"/>
          </a:xfrm>
          <a:prstGeom prst="rect">
            <a:avLst/>
          </a:prstGeom>
        </p:spPr>
      </p:pic>
      <p:sp>
        <p:nvSpPr>
          <p:cNvPr id="28" name="Freeform: Shape 27"/>
          <p:cNvSpPr/>
          <p:nvPr/>
        </p:nvSpPr>
        <p:spPr>
          <a:xfrm rot="18364254">
            <a:off x="5587425" y="2887535"/>
            <a:ext cx="464645" cy="82382"/>
          </a:xfrm>
          <a:custGeom>
            <a:avLst/>
            <a:gdLst>
              <a:gd name="connsiteX0" fmla="*/ 0 w 516048"/>
              <a:gd name="connsiteY0" fmla="*/ 281260 h 281260"/>
              <a:gd name="connsiteX1" fmla="*/ 208230 w 516048"/>
              <a:gd name="connsiteY1" fmla="*/ 27763 h 281260"/>
              <a:gd name="connsiteX2" fmla="*/ 516048 w 516048"/>
              <a:gd name="connsiteY2" fmla="*/ 9656 h 28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048" h="281260">
                <a:moveTo>
                  <a:pt x="0" y="281260"/>
                </a:moveTo>
                <a:cubicBezTo>
                  <a:pt x="61111" y="177145"/>
                  <a:pt x="122222" y="73030"/>
                  <a:pt x="208230" y="27763"/>
                </a:cubicBezTo>
                <a:cubicBezTo>
                  <a:pt x="294238" y="-17504"/>
                  <a:pt x="461727" y="5129"/>
                  <a:pt x="516048" y="9656"/>
                </a:cubicBezTo>
              </a:path>
            </a:pathLst>
          </a:custGeom>
          <a:noFill/>
          <a:ln w="50800" cap="rnd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/>
          <p:cNvSpPr/>
          <p:nvPr/>
        </p:nvSpPr>
        <p:spPr>
          <a:xfrm>
            <a:off x="6027553" y="2362200"/>
            <a:ext cx="484151" cy="191154"/>
          </a:xfrm>
          <a:custGeom>
            <a:avLst/>
            <a:gdLst>
              <a:gd name="connsiteX0" fmla="*/ 0 w 516048"/>
              <a:gd name="connsiteY0" fmla="*/ 281260 h 281260"/>
              <a:gd name="connsiteX1" fmla="*/ 208230 w 516048"/>
              <a:gd name="connsiteY1" fmla="*/ 27763 h 281260"/>
              <a:gd name="connsiteX2" fmla="*/ 516048 w 516048"/>
              <a:gd name="connsiteY2" fmla="*/ 9656 h 28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048" h="281260">
                <a:moveTo>
                  <a:pt x="0" y="281260"/>
                </a:moveTo>
                <a:cubicBezTo>
                  <a:pt x="61111" y="177145"/>
                  <a:pt x="122222" y="73030"/>
                  <a:pt x="208230" y="27763"/>
                </a:cubicBezTo>
                <a:cubicBezTo>
                  <a:pt x="294238" y="-17504"/>
                  <a:pt x="461727" y="5129"/>
                  <a:pt x="516048" y="9656"/>
                </a:cubicBezTo>
              </a:path>
            </a:pathLst>
          </a:custGeom>
          <a:noFill/>
          <a:ln w="50800" cap="rnd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/>
          <p:cNvSpPr/>
          <p:nvPr/>
        </p:nvSpPr>
        <p:spPr>
          <a:xfrm rot="3374646">
            <a:off x="6595707" y="2541509"/>
            <a:ext cx="464645" cy="82382"/>
          </a:xfrm>
          <a:custGeom>
            <a:avLst/>
            <a:gdLst>
              <a:gd name="connsiteX0" fmla="*/ 0 w 516048"/>
              <a:gd name="connsiteY0" fmla="*/ 281260 h 281260"/>
              <a:gd name="connsiteX1" fmla="*/ 208230 w 516048"/>
              <a:gd name="connsiteY1" fmla="*/ 27763 h 281260"/>
              <a:gd name="connsiteX2" fmla="*/ 516048 w 516048"/>
              <a:gd name="connsiteY2" fmla="*/ 9656 h 28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048" h="281260">
                <a:moveTo>
                  <a:pt x="0" y="281260"/>
                </a:moveTo>
                <a:cubicBezTo>
                  <a:pt x="61111" y="177145"/>
                  <a:pt x="122222" y="73030"/>
                  <a:pt x="208230" y="27763"/>
                </a:cubicBezTo>
                <a:cubicBezTo>
                  <a:pt x="294238" y="-17504"/>
                  <a:pt x="461727" y="5129"/>
                  <a:pt x="516048" y="9656"/>
                </a:cubicBezTo>
              </a:path>
            </a:pathLst>
          </a:custGeom>
          <a:noFill/>
          <a:ln w="50800" cap="rnd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/>
          <p:cNvSpPr/>
          <p:nvPr/>
        </p:nvSpPr>
        <p:spPr>
          <a:xfrm rot="5051712">
            <a:off x="6892557" y="3076311"/>
            <a:ext cx="464645" cy="82382"/>
          </a:xfrm>
          <a:custGeom>
            <a:avLst/>
            <a:gdLst>
              <a:gd name="connsiteX0" fmla="*/ 0 w 516048"/>
              <a:gd name="connsiteY0" fmla="*/ 281260 h 281260"/>
              <a:gd name="connsiteX1" fmla="*/ 208230 w 516048"/>
              <a:gd name="connsiteY1" fmla="*/ 27763 h 281260"/>
              <a:gd name="connsiteX2" fmla="*/ 516048 w 516048"/>
              <a:gd name="connsiteY2" fmla="*/ 9656 h 281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048" h="281260">
                <a:moveTo>
                  <a:pt x="0" y="281260"/>
                </a:moveTo>
                <a:cubicBezTo>
                  <a:pt x="61111" y="177145"/>
                  <a:pt x="122222" y="73030"/>
                  <a:pt x="208230" y="27763"/>
                </a:cubicBezTo>
                <a:cubicBezTo>
                  <a:pt x="294238" y="-17504"/>
                  <a:pt x="461727" y="5129"/>
                  <a:pt x="516048" y="9656"/>
                </a:cubicBezTo>
              </a:path>
            </a:pathLst>
          </a:custGeom>
          <a:noFill/>
          <a:ln w="50800" cap="rnd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951"/>
    </mc:Choice>
    <mc:Fallback xmlns="">
      <p:transition advTm="9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7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7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7" presetClass="emph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7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750"/>
                            </p:stCondLst>
                            <p:childTnLst>
                              <p:par>
                                <p:cTn id="94" presetID="7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7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868469"/>
            <a:ext cx="907194" cy="13807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309" y="2952179"/>
            <a:ext cx="1674691" cy="12007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78590" y="457771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2" name="Oval 1"/>
          <p:cNvSpPr/>
          <p:nvPr/>
        </p:nvSpPr>
        <p:spPr>
          <a:xfrm>
            <a:off x="3124200" y="2236806"/>
            <a:ext cx="2895600" cy="2895600"/>
          </a:xfrm>
          <a:prstGeom prst="ellipse">
            <a:avLst/>
          </a:prstGeom>
          <a:noFill/>
          <a:ln w="254000">
            <a:gradFill>
              <a:gsLst>
                <a:gs pos="100000">
                  <a:schemeClr val="bg1"/>
                </a:gs>
                <a:gs pos="43000">
                  <a:schemeClr val="tx2">
                    <a:lumMod val="20000"/>
                    <a:lumOff val="80000"/>
                  </a:schemeClr>
                </a:gs>
                <a:gs pos="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43200" y="1855806"/>
            <a:ext cx="3657600" cy="3657600"/>
          </a:xfrm>
          <a:prstGeom prst="ellipse">
            <a:avLst/>
          </a:prstGeom>
          <a:noFill/>
          <a:ln w="254000">
            <a:gradFill>
              <a:gsLst>
                <a:gs pos="100000">
                  <a:schemeClr val="bg1"/>
                </a:gs>
                <a:gs pos="43000">
                  <a:schemeClr val="tx2">
                    <a:lumMod val="20000"/>
                    <a:lumOff val="80000"/>
                  </a:schemeClr>
                </a:gs>
                <a:gs pos="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62200" y="1474806"/>
            <a:ext cx="4419600" cy="4419600"/>
          </a:xfrm>
          <a:prstGeom prst="ellipse">
            <a:avLst/>
          </a:prstGeom>
          <a:noFill/>
          <a:ln w="254000">
            <a:gradFill>
              <a:gsLst>
                <a:gs pos="100000">
                  <a:schemeClr val="bg1"/>
                </a:gs>
                <a:gs pos="43000">
                  <a:schemeClr val="tx2">
                    <a:lumMod val="20000"/>
                    <a:lumOff val="80000"/>
                  </a:schemeClr>
                </a:gs>
                <a:gs pos="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4343400"/>
            <a:ext cx="5029200" cy="213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100" y="5580687"/>
            <a:ext cx="8458200" cy="715089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Look beyond radios for wireless communication</a:t>
            </a:r>
          </a:p>
          <a:p>
            <a:pPr algn="ctr"/>
            <a:endParaRPr lang="en-US" sz="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78" y="2803854"/>
            <a:ext cx="1159883" cy="2362200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How do we achieve this on a phone?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8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951"/>
    </mc:Choice>
    <mc:Fallback xmlns="">
      <p:transition advTm="99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19948 -0.1928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3" y="-965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15833 -0.2069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10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System Requirements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1524000"/>
            <a:ext cx="8686800" cy="4460796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ym typeface="Wingdings" panose="05000000000000000000" pitchFamily="2" charset="2"/>
              </a:rPr>
              <a:t>Signals don’t propagate through the air</a:t>
            </a:r>
          </a:p>
          <a:p>
            <a:pPr marL="971550" lvl="1" indent="-514350">
              <a:buFont typeface="Calibri" panose="020F0502020204030204" pitchFamily="34" charset="0"/>
              <a:buChar char="→"/>
            </a:pP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Can’t use radios like Bluetooth or Wi-Fi</a:t>
            </a:r>
            <a:b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Direct contact with the body</a:t>
            </a:r>
          </a:p>
          <a:p>
            <a:pPr marL="971550" lvl="1" indent="-514350">
              <a:buFont typeface="Calibri" panose="020F0502020204030204" pitchFamily="34" charset="0"/>
              <a:buChar char="→"/>
            </a:pP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Explore using input modalities</a:t>
            </a:r>
            <a:b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endParaRPr lang="en-US" sz="3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ym typeface="Wingdings" panose="05000000000000000000" pitchFamily="2" charset="2"/>
              </a:rPr>
              <a:t>Produce electromagnetic signals</a:t>
            </a:r>
          </a:p>
          <a:p>
            <a:pPr marL="971550" lvl="1" indent="-514350">
              <a:buFont typeface="Calibri" panose="020F0502020204030204" pitchFamily="34" charset="0"/>
              <a:buChar char="→"/>
            </a:pP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Should emit low frequency signals</a:t>
            </a:r>
          </a:p>
        </p:txBody>
      </p:sp>
    </p:spTree>
    <p:extLst>
      <p:ext uri="{BB962C8B-B14F-4D97-AF65-F5344CB8AC3E}">
        <p14:creationId xmlns:p14="http://schemas.microsoft.com/office/powerpoint/2010/main" val="97219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Our Contributions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463415"/>
            <a:ext cx="7886700" cy="646986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/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318974"/>
            <a:ext cx="8267700" cy="5005626"/>
          </a:xfrm>
          <a:prstGeom prst="round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First transmission throughout the body using commodity devices</a:t>
            </a:r>
            <a:endParaRPr kumimoji="0" lang="en-US" sz="3600" b="0" i="0" u="none" strike="noStrike" kern="0" cap="none" spc="0" normalizeH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  <a:p>
            <a:pPr marL="1028700" lvl="1" indent="-571500">
              <a:buFont typeface="Wingdings" panose="05000000000000000000" pitchFamily="2" charset="2"/>
              <a:buChar char="Ø"/>
              <a:defRPr/>
            </a:pPr>
            <a:r>
              <a:rPr lang="en-US" sz="3600" kern="0" noProof="0" dirty="0">
                <a:solidFill>
                  <a:schemeClr val="bg1"/>
                </a:solidFill>
              </a:rPr>
              <a:t> </a:t>
            </a:r>
            <a:r>
              <a:rPr lang="en-US" sz="3600" kern="0" noProof="0" dirty="0">
                <a:solidFill>
                  <a:schemeClr val="accent3"/>
                </a:solidFill>
              </a:rPr>
              <a:t>Fingerprint sensors </a:t>
            </a:r>
            <a:r>
              <a:rPr lang="en-US" sz="3600" kern="0" noProof="0" dirty="0">
                <a:solidFill>
                  <a:schemeClr val="bg1"/>
                </a:solidFill>
              </a:rPr>
              <a:t>and</a:t>
            </a:r>
            <a:r>
              <a:rPr lang="en-US" sz="3600" kern="0" noProof="0" dirty="0">
                <a:solidFill>
                  <a:schemeClr val="accent3"/>
                </a:solidFill>
              </a:rPr>
              <a:t> touchpads</a:t>
            </a:r>
            <a:endParaRPr kumimoji="0" lang="en-US" sz="3600" b="0" i="0" u="none" strike="noStrike" kern="0" cap="none" spc="0" normalizeH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endParaRPr kumimoji="0" lang="en-US" sz="3600" b="0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baseline="0" dirty="0">
                <a:solidFill>
                  <a:schemeClr val="bg1"/>
                </a:solidFill>
              </a:rPr>
              <a:t>Evaluate effects of </a:t>
            </a:r>
            <a:r>
              <a:rPr lang="en-US" sz="3600" kern="0" baseline="0" dirty="0">
                <a:solidFill>
                  <a:schemeClr val="accent3"/>
                </a:solidFill>
              </a:rPr>
              <a:t>posture</a:t>
            </a:r>
            <a:r>
              <a:rPr lang="en-US" sz="3600" kern="0" baseline="0" dirty="0">
                <a:solidFill>
                  <a:schemeClr val="bg1"/>
                </a:solidFill>
              </a:rPr>
              <a:t>,</a:t>
            </a:r>
            <a:r>
              <a:rPr lang="en-US" sz="3600" kern="0" dirty="0">
                <a:solidFill>
                  <a:schemeClr val="bg1"/>
                </a:solidFill>
              </a:rPr>
              <a:t> </a:t>
            </a:r>
            <a:r>
              <a:rPr lang="en-US" sz="3600" kern="0" dirty="0">
                <a:solidFill>
                  <a:schemeClr val="accent3"/>
                </a:solidFill>
              </a:rPr>
              <a:t>motion</a:t>
            </a:r>
            <a:r>
              <a:rPr lang="en-US" sz="3600" kern="0" dirty="0">
                <a:solidFill>
                  <a:schemeClr val="bg1"/>
                </a:solidFill>
              </a:rPr>
              <a:t>, and </a:t>
            </a:r>
            <a:r>
              <a:rPr lang="en-US" sz="3600" kern="0" dirty="0">
                <a:solidFill>
                  <a:schemeClr val="accent3"/>
                </a:solidFill>
              </a:rPr>
              <a:t>body type</a:t>
            </a:r>
            <a:endParaRPr lang="en-US" sz="3600" kern="0" baseline="0" dirty="0">
              <a:solidFill>
                <a:schemeClr val="accent3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endParaRPr lang="en-US" sz="3600" kern="0" baseline="0" dirty="0">
              <a:solidFill>
                <a:schemeClr val="bg1"/>
              </a:solidFill>
            </a:endParaRPr>
          </a:p>
          <a:p>
            <a:pPr marL="571500" lvl="0" indent="-571500">
              <a:buFont typeface="Arial" panose="020B0604020202020204" pitchFamily="34" charset="0"/>
              <a:buChar char="•"/>
              <a:defRPr/>
            </a:pPr>
            <a:r>
              <a:rPr lang="en-US" sz="3600" kern="0" dirty="0">
                <a:solidFill>
                  <a:schemeClr val="bg1"/>
                </a:solidFill>
              </a:rPr>
              <a:t>Data transmissions at up to </a:t>
            </a:r>
            <a:r>
              <a:rPr lang="en-US" sz="3600" kern="0" dirty="0">
                <a:solidFill>
                  <a:schemeClr val="accent3"/>
                </a:solidFill>
              </a:rPr>
              <a:t>50 bps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440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72" y="1676400"/>
            <a:ext cx="7775101" cy="3329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93" y="1937739"/>
            <a:ext cx="7620000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9" y="1917692"/>
            <a:ext cx="7620000" cy="2905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8200" y="4546615"/>
            <a:ext cx="7798341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0          20        40         60       80        100       120      140</a:t>
            </a:r>
          </a:p>
          <a:p>
            <a:pPr algn="ctr"/>
            <a:r>
              <a:rPr lang="en-US" sz="2600" b="1" dirty="0"/>
              <a:t>Frequency (MHz)       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</a:rPr>
              <a:t>What signals do these devices generate?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2667000"/>
            <a:ext cx="584775" cy="923330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2600" b="1" dirty="0" err="1"/>
              <a:t>dBm</a:t>
            </a:r>
            <a:endParaRPr lang="en-US" sz="2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1583591"/>
            <a:ext cx="914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600" dirty="0"/>
          </a:p>
          <a:p>
            <a:pPr algn="r"/>
            <a:r>
              <a:rPr lang="en-US" sz="2600" dirty="0"/>
              <a:t>-10</a:t>
            </a:r>
          </a:p>
          <a:p>
            <a:pPr algn="r"/>
            <a:endParaRPr lang="en-US" sz="1200" dirty="0"/>
          </a:p>
          <a:p>
            <a:pPr algn="r"/>
            <a:r>
              <a:rPr lang="en-US" sz="2600" dirty="0"/>
              <a:t>-30</a:t>
            </a:r>
          </a:p>
          <a:p>
            <a:pPr lvl="0" algn="r"/>
            <a:endParaRPr lang="en-US" sz="1200" dirty="0">
              <a:solidFill>
                <a:prstClr val="black"/>
              </a:solidFill>
            </a:endParaRPr>
          </a:p>
          <a:p>
            <a:pPr algn="r"/>
            <a:r>
              <a:rPr lang="en-US" sz="2600" dirty="0"/>
              <a:t>-50</a:t>
            </a:r>
          </a:p>
          <a:p>
            <a:pPr algn="r"/>
            <a:endParaRPr lang="en-US" sz="1200" dirty="0"/>
          </a:p>
          <a:p>
            <a:pPr algn="r"/>
            <a:r>
              <a:rPr lang="en-US" sz="2600" dirty="0"/>
              <a:t>-70</a:t>
            </a:r>
          </a:p>
          <a:p>
            <a:pPr algn="r"/>
            <a:endParaRPr lang="en-US" sz="1200" dirty="0"/>
          </a:p>
          <a:p>
            <a:pPr algn="r"/>
            <a:r>
              <a:rPr lang="en-US" sz="2600" dirty="0"/>
              <a:t>-90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2209800"/>
            <a:ext cx="1676400" cy="4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11754" y="2095856"/>
            <a:ext cx="1844039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20 cm     </a:t>
            </a:r>
            <a:endParaRPr lang="en-US" sz="26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713918" y="2342077"/>
            <a:ext cx="3657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346574" y="1371599"/>
            <a:ext cx="670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413522" y="1756146"/>
            <a:ext cx="482046" cy="274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35858" y="1763945"/>
            <a:ext cx="154994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0 cm</a:t>
            </a:r>
            <a:endParaRPr lang="en-US" sz="2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1401376"/>
            <a:ext cx="7798341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Fingerprint Sensor Spectrum</a:t>
            </a:r>
          </a:p>
        </p:txBody>
      </p:sp>
    </p:spTree>
    <p:extLst>
      <p:ext uri="{BB962C8B-B14F-4D97-AF65-F5344CB8AC3E}">
        <p14:creationId xmlns:p14="http://schemas.microsoft.com/office/powerpoint/2010/main" val="41675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animBg="1"/>
      <p:bldP spid="2" grpId="0"/>
      <p:bldP spid="22" grpId="0" animBg="1"/>
      <p:bldP spid="18" grpId="0" animBg="1"/>
      <p:bldP spid="17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15874" y="4517648"/>
            <a:ext cx="7798341" cy="892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0          50        100       150       200      250       300       350</a:t>
            </a:r>
          </a:p>
          <a:p>
            <a:pPr algn="ctr"/>
            <a:r>
              <a:rPr lang="en-US" sz="2600" b="1" dirty="0"/>
              <a:t>Frequency (MHz)   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2667000"/>
            <a:ext cx="584775" cy="923330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en-US" sz="2600" b="1" dirty="0" err="1"/>
              <a:t>dBm</a:t>
            </a:r>
            <a:endParaRPr 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5672852"/>
            <a:ext cx="8839200" cy="646986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Touchpads and fingerprint sensors produce secure signals</a:t>
            </a:r>
            <a:endParaRPr lang="en-US" sz="4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5" y="1583958"/>
            <a:ext cx="7821622" cy="3216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1610120"/>
            <a:ext cx="7801560" cy="320438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97" y="1583959"/>
            <a:ext cx="7821622" cy="321664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46574" y="1371599"/>
            <a:ext cx="6705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075696" y="1764958"/>
            <a:ext cx="7620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" y="1524000"/>
            <a:ext cx="914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600" dirty="0"/>
          </a:p>
          <a:p>
            <a:pPr algn="r"/>
            <a:r>
              <a:rPr lang="en-US" sz="2600" dirty="0"/>
              <a:t>-20</a:t>
            </a:r>
          </a:p>
          <a:p>
            <a:pPr algn="r"/>
            <a:endParaRPr lang="en-US" sz="1200" dirty="0"/>
          </a:p>
          <a:p>
            <a:pPr algn="r"/>
            <a:r>
              <a:rPr lang="en-US" sz="2600" dirty="0"/>
              <a:t>-40</a:t>
            </a:r>
          </a:p>
          <a:p>
            <a:pPr lvl="0" algn="r"/>
            <a:endParaRPr lang="en-US" sz="1200" dirty="0">
              <a:solidFill>
                <a:prstClr val="black"/>
              </a:solidFill>
            </a:endParaRPr>
          </a:p>
          <a:p>
            <a:pPr algn="r"/>
            <a:r>
              <a:rPr lang="en-US" sz="2600" dirty="0"/>
              <a:t>-60</a:t>
            </a:r>
          </a:p>
          <a:p>
            <a:pPr algn="r"/>
            <a:endParaRPr lang="en-US" sz="1600" dirty="0"/>
          </a:p>
          <a:p>
            <a:pPr algn="r"/>
            <a:r>
              <a:rPr lang="en-US" sz="2600" dirty="0"/>
              <a:t>-80</a:t>
            </a:r>
          </a:p>
          <a:p>
            <a:pPr algn="r"/>
            <a:endParaRPr lang="en-US" sz="1200" dirty="0"/>
          </a:p>
          <a:p>
            <a:pPr algn="r"/>
            <a:r>
              <a:rPr lang="en-US" sz="2600" dirty="0"/>
              <a:t>-100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77000" y="2209800"/>
            <a:ext cx="1676400" cy="4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61663" y="2096869"/>
            <a:ext cx="1844039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20 cm     </a:t>
            </a:r>
            <a:endParaRPr lang="en-US" sz="2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85767" y="1764958"/>
            <a:ext cx="154994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dirty="0"/>
              <a:t>0 cm</a:t>
            </a:r>
            <a:endParaRPr lang="en-US" sz="26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563827" y="2343090"/>
            <a:ext cx="36576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8200" y="1401376"/>
            <a:ext cx="7798341" cy="49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Touchpad Spectrum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</a:rPr>
              <a:t>What signals do these devices generate?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0278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10" grpId="0" animBg="1"/>
      <p:bldP spid="2" grpId="0"/>
      <p:bldP spid="18" grpId="0" animBg="1"/>
      <p:bldP spid="17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</a:rPr>
              <a:t>How well do signals propagate on body?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12" y="1418022"/>
            <a:ext cx="2404975" cy="39798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76299" y="5672851"/>
            <a:ext cx="7391400" cy="646986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400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Transmitting phone placed in hand</a:t>
            </a:r>
            <a:endParaRPr 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6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6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6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52234</TotalTime>
  <Words>668</Words>
  <Application>Microsoft Office PowerPoint</Application>
  <PresentationFormat>On-screen Show (4:3)</PresentationFormat>
  <Paragraphs>277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1_Office Theme</vt:lpstr>
      <vt:lpstr>6_Office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Vikram Iyer</cp:lastModifiedBy>
  <cp:revision>2442</cp:revision>
  <cp:lastPrinted>2016-09-14T16:44:24Z</cp:lastPrinted>
  <dcterms:created xsi:type="dcterms:W3CDTF">2014-03-13T21:00:58Z</dcterms:created>
  <dcterms:modified xsi:type="dcterms:W3CDTF">2016-09-29T18:20:00Z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