
<file path=[Content_Types].xml><?xml version="1.0" encoding="utf-8"?>
<Types xmlns="http://schemas.openxmlformats.org/package/2006/content-types">
  <Default Extension="png" ContentType="image/png"/>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8" r:id="rId13"/>
    <p:sldId id="266" r:id="rId14"/>
    <p:sldId id="265" r:id="rId15"/>
    <p:sldId id="267"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358" autoAdjust="0"/>
  </p:normalViewPr>
  <p:slideViewPr>
    <p:cSldViewPr snapToGrid="0">
      <p:cViewPr varScale="1">
        <p:scale>
          <a:sx n="93" d="100"/>
          <a:sy n="93" d="100"/>
        </p:scale>
        <p:origin x="1064"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g408665ee99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08665ee99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408665ee99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408665ee9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sz="1100" b="0" i="0" u="none" strike="noStrike" cap="none" dirty="0">
              <a:solidFill>
                <a:srgbClr val="000000"/>
              </a:solidFill>
              <a:effectLst/>
              <a:latin typeface="Arial" panose="02080604020202020204" charset="0"/>
              <a:ea typeface="Arial" panose="02080604020202020204" charset="0"/>
              <a:cs typeface="Arial" panose="02080604020202020204" charset="0"/>
              <a:sym typeface="Arial" panose="0208060402020202020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1"/>
        <p:cNvGrpSpPr/>
        <p:nvPr/>
      </p:nvGrpSpPr>
      <p:grpSpPr>
        <a:xfrm>
          <a:off x="0" y="0"/>
          <a:ext cx="0" cy="0"/>
          <a:chOff x="0" y="0"/>
          <a:chExt cx="0" cy="0"/>
        </a:xfrm>
      </p:grpSpPr>
      <p:sp>
        <p:nvSpPr>
          <p:cNvPr id="312" name="Google Shape;312;g408665ee99_0_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408665ee99_0_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6"/>
        <p:cNvGrpSpPr/>
        <p:nvPr/>
      </p:nvGrpSpPr>
      <p:grpSpPr>
        <a:xfrm>
          <a:off x="0" y="0"/>
          <a:ext cx="0" cy="0"/>
          <a:chOff x="0" y="0"/>
          <a:chExt cx="0" cy="0"/>
        </a:xfrm>
      </p:grpSpPr>
      <p:sp>
        <p:nvSpPr>
          <p:cNvPr id="307" name="Google Shape;307;g408665ee99_0_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408665ee99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5"/>
        <p:cNvGrpSpPr/>
        <p:nvPr/>
      </p:nvGrpSpPr>
      <p:grpSpPr>
        <a:xfrm>
          <a:off x="0" y="0"/>
          <a:ext cx="0" cy="0"/>
          <a:chOff x="0" y="0"/>
          <a:chExt cx="0" cy="0"/>
        </a:xfrm>
      </p:grpSpPr>
      <p:sp>
        <p:nvSpPr>
          <p:cNvPr id="326" name="Google Shape;326;g408665ee99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408665ee99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Google Shape;60;g408665ee99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408665ee99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g408665ee99_0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408665ee99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g408665ee99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08665ee99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408665ee99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08665ee99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
        <p:cNvGrpSpPr/>
        <p:nvPr/>
      </p:nvGrpSpPr>
      <p:grpSpPr>
        <a:xfrm>
          <a:off x="0" y="0"/>
          <a:ext cx="0" cy="0"/>
          <a:chOff x="0" y="0"/>
          <a:chExt cx="0" cy="0"/>
        </a:xfrm>
      </p:grpSpPr>
      <p:sp>
        <p:nvSpPr>
          <p:cNvPr id="173" name="Google Shape;173;g408665ee99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08665ee99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g408665ee99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08665ee99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2"/>
        <p:cNvGrpSpPr/>
        <p:nvPr/>
      </p:nvGrpSpPr>
      <p:grpSpPr>
        <a:xfrm>
          <a:off x="0" y="0"/>
          <a:ext cx="0" cy="0"/>
          <a:chOff x="0" y="0"/>
          <a:chExt cx="0" cy="0"/>
        </a:xfrm>
      </p:grpSpPr>
      <p:sp>
        <p:nvSpPr>
          <p:cNvPr id="223" name="Google Shape;223;g408665ee99_0_7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08665ee99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408665ee99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408665ee9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GB"/>
            </a:fld>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image" Target="../media/image56.png"/><Relationship Id="rId3"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57.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57.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0.jpeg"/><Relationship Id="rId7" Type="http://schemas.openxmlformats.org/officeDocument/2006/relationships/image" Target="../media/image9.jpe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png"/><Relationship Id="rId10" Type="http://schemas.openxmlformats.org/officeDocument/2006/relationships/notesSlide" Target="../notesSlides/notesSlide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image" Target="../media/image17.GIF"/><Relationship Id="rId8" Type="http://schemas.openxmlformats.org/officeDocument/2006/relationships/image" Target="../media/image16.GIF"/><Relationship Id="rId7" Type="http://schemas.openxmlformats.org/officeDocument/2006/relationships/image" Target="../media/image15.GIF"/><Relationship Id="rId6" Type="http://schemas.openxmlformats.org/officeDocument/2006/relationships/image" Target="../media/image14.GIF"/><Relationship Id="rId5" Type="http://schemas.openxmlformats.org/officeDocument/2006/relationships/image" Target="../media/image13.GIF"/><Relationship Id="rId4" Type="http://schemas.openxmlformats.org/officeDocument/2006/relationships/image" Target="../media/image12.jpeg"/><Relationship Id="rId3" Type="http://schemas.openxmlformats.org/officeDocument/2006/relationships/image" Target="../media/image11.jpeg"/><Relationship Id="rId24" Type="http://schemas.openxmlformats.org/officeDocument/2006/relationships/notesSlide" Target="../notesSlides/notesSlide5.xml"/><Relationship Id="rId23" Type="http://schemas.openxmlformats.org/officeDocument/2006/relationships/slideLayout" Target="../slideLayouts/slideLayout3.xml"/><Relationship Id="rId22" Type="http://schemas.openxmlformats.org/officeDocument/2006/relationships/image" Target="../media/image6.png"/><Relationship Id="rId21" Type="http://schemas.openxmlformats.org/officeDocument/2006/relationships/image" Target="../media/image5.png"/><Relationship Id="rId20" Type="http://schemas.openxmlformats.org/officeDocument/2006/relationships/image" Target="../media/image28.GIF"/><Relationship Id="rId2" Type="http://schemas.openxmlformats.org/officeDocument/2006/relationships/image" Target="../media/image2.png"/><Relationship Id="rId19" Type="http://schemas.openxmlformats.org/officeDocument/2006/relationships/image" Target="../media/image27.GIF"/><Relationship Id="rId18" Type="http://schemas.openxmlformats.org/officeDocument/2006/relationships/image" Target="../media/image26.GIF"/><Relationship Id="rId17" Type="http://schemas.openxmlformats.org/officeDocument/2006/relationships/image" Target="../media/image25.GIF"/><Relationship Id="rId16" Type="http://schemas.openxmlformats.org/officeDocument/2006/relationships/image" Target="../media/image24.GIF"/><Relationship Id="rId15" Type="http://schemas.openxmlformats.org/officeDocument/2006/relationships/image" Target="../media/image23.GIF"/><Relationship Id="rId14" Type="http://schemas.openxmlformats.org/officeDocument/2006/relationships/image" Target="../media/image22.GIF"/><Relationship Id="rId13" Type="http://schemas.openxmlformats.org/officeDocument/2006/relationships/image" Target="../media/image21.GIF"/><Relationship Id="rId12" Type="http://schemas.openxmlformats.org/officeDocument/2006/relationships/image" Target="../media/image20.GIF"/><Relationship Id="rId11" Type="http://schemas.openxmlformats.org/officeDocument/2006/relationships/image" Target="../media/image19.GIF"/><Relationship Id="rId10" Type="http://schemas.openxmlformats.org/officeDocument/2006/relationships/image" Target="../media/image18.GIF"/><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30.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29.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png"/><Relationship Id="rId10" Type="http://schemas.openxmlformats.org/officeDocument/2006/relationships/notesSlide" Target="../notesSlides/notesSlide6.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29.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png"/><Relationship Id="rId14" Type="http://schemas.openxmlformats.org/officeDocument/2006/relationships/notesSlide" Target="../notesSlides/notesSlide7.xml"/><Relationship Id="rId13" Type="http://schemas.openxmlformats.org/officeDocument/2006/relationships/slideLayout" Target="../slideLayouts/slideLayout3.xml"/><Relationship Id="rId12" Type="http://schemas.openxmlformats.org/officeDocument/2006/relationships/image" Target="../media/image34.png"/><Relationship Id="rId11" Type="http://schemas.openxmlformats.org/officeDocument/2006/relationships/image" Target="../media/image33.png"/><Relationship Id="rId10" Type="http://schemas.openxmlformats.org/officeDocument/2006/relationships/image" Target="../media/image3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image" Target="../media/image36.png"/><Relationship Id="rId8" Type="http://schemas.openxmlformats.org/officeDocument/2006/relationships/image" Target="../media/image35.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21.GIF"/><Relationship Id="rId28" Type="http://schemas.openxmlformats.org/officeDocument/2006/relationships/notesSlide" Target="../notesSlides/notesSlide8.xml"/><Relationship Id="rId27" Type="http://schemas.openxmlformats.org/officeDocument/2006/relationships/slideLayout" Target="../slideLayouts/slideLayout3.xml"/><Relationship Id="rId26" Type="http://schemas.openxmlformats.org/officeDocument/2006/relationships/image" Target="../media/image29.png"/><Relationship Id="rId25" Type="http://schemas.openxmlformats.org/officeDocument/2006/relationships/image" Target="../media/image51.png"/><Relationship Id="rId24" Type="http://schemas.openxmlformats.org/officeDocument/2006/relationships/image" Target="../media/image30.png"/><Relationship Id="rId23" Type="http://schemas.openxmlformats.org/officeDocument/2006/relationships/image" Target="../media/image50.png"/><Relationship Id="rId22" Type="http://schemas.openxmlformats.org/officeDocument/2006/relationships/image" Target="../media/image49.png"/><Relationship Id="rId21" Type="http://schemas.openxmlformats.org/officeDocument/2006/relationships/image" Target="../media/image48.png"/><Relationship Id="rId20" Type="http://schemas.openxmlformats.org/officeDocument/2006/relationships/image" Target="../media/image47.png"/><Relationship Id="rId2" Type="http://schemas.openxmlformats.org/officeDocument/2006/relationships/image" Target="../media/image2.png"/><Relationship Id="rId19" Type="http://schemas.openxmlformats.org/officeDocument/2006/relationships/image" Target="../media/image46.png"/><Relationship Id="rId18" Type="http://schemas.openxmlformats.org/officeDocument/2006/relationships/image" Target="../media/image45.png"/><Relationship Id="rId17" Type="http://schemas.openxmlformats.org/officeDocument/2006/relationships/image" Target="../media/image44.png"/><Relationship Id="rId16" Type="http://schemas.openxmlformats.org/officeDocument/2006/relationships/image" Target="../media/image43.png"/><Relationship Id="rId15" Type="http://schemas.openxmlformats.org/officeDocument/2006/relationships/image" Target="../media/image42.png"/><Relationship Id="rId14" Type="http://schemas.openxmlformats.org/officeDocument/2006/relationships/image" Target="../media/image41.png"/><Relationship Id="rId13" Type="http://schemas.openxmlformats.org/officeDocument/2006/relationships/image" Target="../media/image40.png"/><Relationship Id="rId12" Type="http://schemas.openxmlformats.org/officeDocument/2006/relationships/image" Target="../media/image39.png"/><Relationship Id="rId11" Type="http://schemas.openxmlformats.org/officeDocument/2006/relationships/image" Target="../media/image38.png"/><Relationship Id="rId10" Type="http://schemas.openxmlformats.org/officeDocument/2006/relationships/image" Target="../media/image37.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439775"/>
            <a:ext cx="8520600" cy="2052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sz="3000"/>
              <a:t>Interactive Plan Explicability in Human-Robot Teaming</a:t>
            </a:r>
            <a:endParaRPr sz="30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800"/>
              <a:t>Mehrdad Zakershahrak, Akshay Sonawane, </a:t>
            </a:r>
            <a:r>
              <a:rPr lang="en-GB" sz="1800" u="sng"/>
              <a:t>Ze Gong</a:t>
            </a:r>
            <a:r>
              <a:rPr lang="en-GB" sz="1800"/>
              <a:t> and Yu Zhang</a:t>
            </a:r>
            <a:endParaRPr sz="1800"/>
          </a:p>
          <a:p>
            <a:pPr marL="0" lvl="0" indent="0" rtl="0">
              <a:spcBef>
                <a:spcPts val="0"/>
              </a:spcBef>
              <a:spcAft>
                <a:spcPts val="0"/>
              </a:spcAft>
              <a:buNone/>
            </a:pPr>
            <a:r>
              <a:rPr lang="en-GB" sz="1800"/>
              <a:t>CIDSE, Arizona State University</a:t>
            </a:r>
            <a:endParaRPr sz="1800"/>
          </a:p>
        </p:txBody>
      </p:sp>
      <p:sp>
        <p:nvSpPr>
          <p:cNvPr id="56" name="Google Shape;56;p13"/>
          <p:cNvSpPr txBox="1"/>
          <p:nvPr/>
        </p:nvSpPr>
        <p:spPr>
          <a:xfrm>
            <a:off x="2865000" y="4765200"/>
            <a:ext cx="3414000" cy="378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a:t>Cooperative Robotic Systems (CRS) Lab</a:t>
            </a:r>
          </a:p>
        </p:txBody>
      </p:sp>
      <p:pic>
        <p:nvPicPr>
          <p:cNvPr id="57" name="Google Shape;57;p13"/>
          <p:cNvPicPr preferRelativeResize="0"/>
          <p:nvPr/>
        </p:nvPicPr>
        <p:blipFill>
          <a:blip r:embed="rId1"/>
          <a:stretch>
            <a:fillRect/>
          </a:stretch>
        </p:blipFill>
        <p:spPr>
          <a:xfrm>
            <a:off x="7901159" y="4641921"/>
            <a:ext cx="1200990" cy="454656"/>
          </a:xfrm>
          <a:prstGeom prst="rect">
            <a:avLst/>
          </a:prstGeom>
          <a:noFill/>
          <a:ln>
            <a:noFill/>
          </a:ln>
        </p:spPr>
      </p:pic>
      <p:pic>
        <p:nvPicPr>
          <p:cNvPr id="58" name="Google Shape;58;p13"/>
          <p:cNvPicPr preferRelativeResize="0"/>
          <p:nvPr/>
        </p:nvPicPr>
        <p:blipFill>
          <a:blip r:embed="rId2"/>
          <a:stretch>
            <a:fillRect/>
          </a:stretch>
        </p:blipFill>
        <p:spPr>
          <a:xfrm>
            <a:off x="58700" y="4539375"/>
            <a:ext cx="1150724" cy="604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Data Collection</a:t>
            </a:r>
            <a:endParaRPr dirty="0"/>
          </a:p>
        </p:txBody>
      </p:sp>
      <p:sp>
        <p:nvSpPr>
          <p:cNvPr id="297" name="Google Shape;297;p21"/>
          <p:cNvSpPr txBox="1">
            <a:spLocks noGrp="1"/>
          </p:cNvSpPr>
          <p:nvPr>
            <p:ph type="body" idx="1"/>
          </p:nvPr>
        </p:nvSpPr>
        <p:spPr>
          <a:xfrm>
            <a:off x="311700" y="1152475"/>
            <a:ext cx="3462778" cy="31014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GB" sz="1400" dirty="0"/>
              <a:t>Participants provide high-level guidance and evaluat</a:t>
            </a:r>
            <a:r>
              <a:rPr lang="en-US" sz="1400" dirty="0"/>
              <a:t>e the robot’s behaviors. </a:t>
            </a:r>
            <a:endParaRPr lang="en-US" sz="1400" dirty="0"/>
          </a:p>
          <a:p>
            <a:pPr marL="457200" marR="0" lvl="0" indent="-317500" algn="l" rtl="0">
              <a:lnSpc>
                <a:spcPct val="115000"/>
              </a:lnSpc>
              <a:spcBef>
                <a:spcPts val="0"/>
              </a:spcBef>
              <a:spcAft>
                <a:spcPts val="0"/>
              </a:spcAft>
              <a:buSzPts val="1400"/>
              <a:buChar char="●"/>
            </a:pPr>
            <a:r>
              <a:rPr lang="en-US" sz="1400" dirty="0"/>
              <a:t>Participant can change the target at any time.</a:t>
            </a:r>
            <a:endParaRPr lang="en-US" sz="1400" dirty="0"/>
          </a:p>
          <a:p>
            <a:pPr marL="457200" marR="0" lvl="0" indent="-317500" algn="l" rtl="0">
              <a:lnSpc>
                <a:spcPct val="115000"/>
              </a:lnSpc>
              <a:spcBef>
                <a:spcPts val="0"/>
              </a:spcBef>
              <a:spcAft>
                <a:spcPts val="0"/>
              </a:spcAft>
              <a:buSzPts val="1400"/>
              <a:buChar char="●"/>
            </a:pPr>
            <a:r>
              <a:rPr lang="en-US" sz="1400" dirty="0"/>
              <a:t>Answers positively, explicable; otherwise, inexplicable.</a:t>
            </a:r>
            <a:endParaRPr sz="1400" dirty="0"/>
          </a:p>
        </p:txBody>
      </p:sp>
      <p:sp>
        <p:nvSpPr>
          <p:cNvPr id="303" name="Google Shape;303;p21"/>
          <p:cNvSpPr txBox="1"/>
          <p:nvPr/>
        </p:nvSpPr>
        <p:spPr>
          <a:xfrm>
            <a:off x="2865000" y="4765200"/>
            <a:ext cx="3414000" cy="378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a:t>Cooperative Robotic Systems (CRS) Lab</a:t>
            </a:r>
          </a:p>
        </p:txBody>
      </p:sp>
      <p:pic>
        <p:nvPicPr>
          <p:cNvPr id="304" name="Google Shape;304;p21"/>
          <p:cNvPicPr preferRelativeResize="0"/>
          <p:nvPr/>
        </p:nvPicPr>
        <p:blipFill>
          <a:blip r:embed="rId1"/>
          <a:stretch>
            <a:fillRect/>
          </a:stretch>
        </p:blipFill>
        <p:spPr>
          <a:xfrm>
            <a:off x="7901159" y="4641921"/>
            <a:ext cx="1200990" cy="454656"/>
          </a:xfrm>
          <a:prstGeom prst="rect">
            <a:avLst/>
          </a:prstGeom>
          <a:noFill/>
          <a:ln>
            <a:noFill/>
          </a:ln>
        </p:spPr>
      </p:pic>
      <p:pic>
        <p:nvPicPr>
          <p:cNvPr id="305" name="Google Shape;305;p21"/>
          <p:cNvPicPr preferRelativeResize="0"/>
          <p:nvPr/>
        </p:nvPicPr>
        <p:blipFill>
          <a:blip r:embed="rId2"/>
          <a:stretch>
            <a:fillRect/>
          </a:stretch>
        </p:blipFill>
        <p:spPr>
          <a:xfrm>
            <a:off x="58700" y="4539375"/>
            <a:ext cx="1150724" cy="604125"/>
          </a:xfrm>
          <a:prstGeom prst="rect">
            <a:avLst/>
          </a:prstGeom>
          <a:noFill/>
          <a:ln>
            <a:noFill/>
          </a:ln>
        </p:spPr>
      </p:pic>
      <p:pic>
        <p:nvPicPr>
          <p:cNvPr id="3" name="Picture 2"/>
          <p:cNvPicPr>
            <a:picLocks noChangeAspect="1"/>
          </p:cNvPicPr>
          <p:nvPr/>
        </p:nvPicPr>
        <p:blipFill>
          <a:blip r:embed="rId3"/>
          <a:stretch>
            <a:fillRect/>
          </a:stretch>
        </p:blipFill>
        <p:spPr>
          <a:xfrm>
            <a:off x="4356604" y="1152475"/>
            <a:ext cx="2492647" cy="2462735"/>
          </a:xfrm>
          <a:prstGeom prst="rect">
            <a:avLst/>
          </a:prstGeom>
        </p:spPr>
      </p:pic>
      <p:pic>
        <p:nvPicPr>
          <p:cNvPr id="4" name="Picture 3"/>
          <p:cNvPicPr>
            <a:picLocks noChangeAspect="1"/>
          </p:cNvPicPr>
          <p:nvPr/>
        </p:nvPicPr>
        <p:blipFill>
          <a:blip r:embed="rId4"/>
          <a:stretch>
            <a:fillRect/>
          </a:stretch>
        </p:blipFill>
        <p:spPr>
          <a:xfrm>
            <a:off x="3792417" y="3717961"/>
            <a:ext cx="3886400" cy="2730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Results</a:t>
            </a:r>
          </a:p>
        </p:txBody>
      </p:sp>
      <p:sp>
        <p:nvSpPr>
          <p:cNvPr id="317" name="Google Shape;317;p23"/>
          <p:cNvSpPr txBox="1"/>
          <p:nvPr/>
        </p:nvSpPr>
        <p:spPr>
          <a:xfrm>
            <a:off x="2005263" y="1331886"/>
            <a:ext cx="5744487" cy="401957"/>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b="1" dirty="0"/>
              <a:t>Comparison of </a:t>
            </a:r>
            <a:r>
              <a:rPr lang="en-US" b="1" dirty="0"/>
              <a:t>interactive plan </a:t>
            </a:r>
            <a:r>
              <a:rPr lang="en-GB" b="1" dirty="0"/>
              <a:t>explicability for test scenarios</a:t>
            </a:r>
            <a:endParaRPr b="1" dirty="0"/>
          </a:p>
        </p:txBody>
      </p:sp>
      <p:sp>
        <p:nvSpPr>
          <p:cNvPr id="321" name="Google Shape;321;p23"/>
          <p:cNvSpPr txBox="1"/>
          <p:nvPr/>
        </p:nvSpPr>
        <p:spPr>
          <a:xfrm>
            <a:off x="679650" y="3685775"/>
            <a:ext cx="7784700" cy="467100"/>
          </a:xfrm>
          <a:prstGeom prst="rect">
            <a:avLst/>
          </a:prstGeom>
          <a:noFill/>
          <a:ln>
            <a:noFill/>
          </a:ln>
        </p:spPr>
        <p:txBody>
          <a:bodyPr spcFirstLastPara="1" wrap="square" lIns="91425" tIns="91425" rIns="91425" bIns="91425" anchor="t" anchorCtr="0">
            <a:noAutofit/>
          </a:bodyPr>
          <a:lstStyle/>
          <a:p>
            <a:pPr marL="457200" lvl="0" indent="-317500" rtl="0">
              <a:lnSpc>
                <a:spcPct val="115000"/>
              </a:lnSpc>
              <a:spcBef>
                <a:spcPts val="0"/>
              </a:spcBef>
              <a:spcAft>
                <a:spcPts val="0"/>
              </a:spcAft>
              <a:buClr>
                <a:schemeClr val="dk2"/>
              </a:buClr>
              <a:buSzPts val="1400"/>
              <a:buChar char="●"/>
            </a:pPr>
            <a:r>
              <a:rPr lang="en-GB" dirty="0">
                <a:solidFill>
                  <a:schemeClr val="dk2"/>
                </a:solidFill>
              </a:rPr>
              <a:t>Using the IPE measure, the result show</a:t>
            </a:r>
            <a:r>
              <a:rPr lang="en-US" dirty="0">
                <a:solidFill>
                  <a:schemeClr val="dk2"/>
                </a:solidFill>
              </a:rPr>
              <a:t>s</a:t>
            </a:r>
            <a:r>
              <a:rPr lang="en-GB" dirty="0">
                <a:solidFill>
                  <a:schemeClr val="dk2"/>
                </a:solidFill>
              </a:rPr>
              <a:t> that our planner can generate plans which are comparable to the plans created by actual human subjects.</a:t>
            </a:r>
            <a:endParaRPr dirty="0"/>
          </a:p>
        </p:txBody>
      </p:sp>
      <p:sp>
        <p:nvSpPr>
          <p:cNvPr id="322" name="Google Shape;322;p23"/>
          <p:cNvSpPr txBox="1"/>
          <p:nvPr/>
        </p:nvSpPr>
        <p:spPr>
          <a:xfrm>
            <a:off x="2865000" y="4765200"/>
            <a:ext cx="3414000" cy="378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a:t>Cooperative Robotic Systems (CRS) Lab</a:t>
            </a:r>
          </a:p>
        </p:txBody>
      </p:sp>
      <p:pic>
        <p:nvPicPr>
          <p:cNvPr id="323" name="Google Shape;323;p23"/>
          <p:cNvPicPr preferRelativeResize="0"/>
          <p:nvPr/>
        </p:nvPicPr>
        <p:blipFill>
          <a:blip r:embed="rId1"/>
          <a:stretch>
            <a:fillRect/>
          </a:stretch>
        </p:blipFill>
        <p:spPr>
          <a:xfrm>
            <a:off x="7901159" y="4641921"/>
            <a:ext cx="1200990" cy="454656"/>
          </a:xfrm>
          <a:prstGeom prst="rect">
            <a:avLst/>
          </a:prstGeom>
          <a:noFill/>
          <a:ln>
            <a:noFill/>
          </a:ln>
        </p:spPr>
      </p:pic>
      <p:pic>
        <p:nvPicPr>
          <p:cNvPr id="324" name="Google Shape;324;p23"/>
          <p:cNvPicPr preferRelativeResize="0"/>
          <p:nvPr/>
        </p:nvPicPr>
        <p:blipFill>
          <a:blip r:embed="rId2"/>
          <a:stretch>
            <a:fillRect/>
          </a:stretch>
        </p:blipFill>
        <p:spPr>
          <a:xfrm>
            <a:off x="58700" y="4539375"/>
            <a:ext cx="1150724" cy="604125"/>
          </a:xfrm>
          <a:prstGeom prst="rect">
            <a:avLst/>
          </a:prstGeom>
          <a:noFill/>
          <a:ln>
            <a:noFill/>
          </a:ln>
        </p:spPr>
      </p:pic>
      <p:graphicFrame>
        <p:nvGraphicFramePr>
          <p:cNvPr id="2" name="Table 1"/>
          <p:cNvGraphicFramePr>
            <a:graphicFrameLocks noGrp="1"/>
          </p:cNvGraphicFramePr>
          <p:nvPr/>
        </p:nvGraphicFramePr>
        <p:xfrm>
          <a:off x="1653750" y="1830070"/>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a:t>Plan Type</a:t>
                      </a:r>
                    </a:p>
                  </a:txBody>
                  <a:tcPr/>
                </a:tc>
                <a:tc>
                  <a:txBody>
                    <a:bodyPr/>
                    <a:lstStyle/>
                    <a:p>
                      <a:pPr algn="ctr"/>
                      <a:r>
                        <a:rPr lang="en-US" dirty="0"/>
                        <a:t>Interactive Plan Explicability</a:t>
                      </a:r>
                    </a:p>
                  </a:txBody>
                  <a:tcPr/>
                </a:tc>
              </a:tr>
              <a:tr h="370840">
                <a:tc>
                  <a:txBody>
                    <a:bodyPr/>
                    <a:lstStyle/>
                    <a:p>
                      <a:r>
                        <a:rPr lang="en-US" dirty="0"/>
                        <a:t>Interactive Explicable Plan</a:t>
                      </a:r>
                    </a:p>
                  </a:txBody>
                  <a:tcPr/>
                </a:tc>
                <a:tc>
                  <a:txBody>
                    <a:bodyPr/>
                    <a:lstStyle/>
                    <a:p>
                      <a:pPr algn="ctr"/>
                      <a:r>
                        <a:rPr lang="en-US" dirty="0"/>
                        <a:t>0.820</a:t>
                      </a:r>
                    </a:p>
                  </a:txBody>
                  <a:tcPr/>
                </a:tc>
              </a:tr>
              <a:tr h="370840">
                <a:tc>
                  <a:txBody>
                    <a:bodyPr/>
                    <a:lstStyle/>
                    <a:p>
                      <a:r>
                        <a:rPr lang="en-US" dirty="0"/>
                        <a:t>Optimal Plan</a:t>
                      </a:r>
                    </a:p>
                  </a:txBody>
                  <a:tcPr/>
                </a:tc>
                <a:tc>
                  <a:txBody>
                    <a:bodyPr/>
                    <a:lstStyle/>
                    <a:p>
                      <a:pPr algn="ctr"/>
                      <a:r>
                        <a:rPr lang="en-US" dirty="0"/>
                        <a:t>0.672</a:t>
                      </a:r>
                    </a:p>
                  </a:txBody>
                  <a:tcPr/>
                </a:tc>
              </a:tr>
              <a:tr h="370840">
                <a:tc>
                  <a:txBody>
                    <a:bodyPr/>
                    <a:lstStyle/>
                    <a:p>
                      <a:r>
                        <a:rPr lang="en-US" dirty="0"/>
                        <a:t>Human Plan</a:t>
                      </a:r>
                    </a:p>
                  </a:txBody>
                  <a:tcPr/>
                </a:tc>
                <a:tc>
                  <a:txBody>
                    <a:bodyPr/>
                    <a:lstStyle/>
                    <a:p>
                      <a:pPr algn="ctr"/>
                      <a:r>
                        <a:rPr lang="en-US" dirty="0"/>
                        <a:t>0.811</a:t>
                      </a: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p22"/>
          <p:cNvPicPr preferRelativeResize="0"/>
          <p:nvPr/>
        </p:nvPicPr>
        <p:blipFill>
          <a:blip r:embed="rId1"/>
          <a:stretch>
            <a:fillRect/>
          </a:stretch>
        </p:blipFill>
        <p:spPr>
          <a:xfrm>
            <a:off x="798125" y="106504"/>
            <a:ext cx="7547749" cy="49332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Conclusion</a:t>
            </a:r>
          </a:p>
        </p:txBody>
      </p:sp>
      <p:sp>
        <p:nvSpPr>
          <p:cNvPr id="330" name="Google Shape;330;p24"/>
          <p:cNvSpPr txBox="1">
            <a:spLocks noGrp="1"/>
          </p:cNvSpPr>
          <p:nvPr>
            <p:ph type="body" idx="1"/>
          </p:nvPr>
        </p:nvSpPr>
        <p:spPr>
          <a:xfrm>
            <a:off x="311700" y="1152475"/>
            <a:ext cx="4019940" cy="2450123"/>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GB" sz="1400" dirty="0"/>
              <a:t>We created a general way of generating explicable plans for Human-Robot teams assuming that human is an active player.</a:t>
            </a:r>
            <a:endParaRPr sz="1400" dirty="0"/>
          </a:p>
          <a:p>
            <a:pPr marL="457200" marR="0" lvl="0" indent="-317500" algn="l" rtl="0">
              <a:lnSpc>
                <a:spcPct val="115000"/>
              </a:lnSpc>
              <a:spcBef>
                <a:spcPts val="0"/>
              </a:spcBef>
              <a:spcAft>
                <a:spcPts val="0"/>
              </a:spcAft>
              <a:buSzPts val="1400"/>
              <a:buChar char="●"/>
            </a:pPr>
            <a:r>
              <a:rPr lang="en-GB" sz="1400" dirty="0"/>
              <a:t>Des</a:t>
            </a:r>
            <a:r>
              <a:rPr lang="en-US" sz="1400" dirty="0" err="1"/>
              <a:t>ign</a:t>
            </a:r>
            <a:r>
              <a:rPr lang="en-US" sz="1400" dirty="0"/>
              <a:t> a first-response domain where the human can interact with robot teammate.</a:t>
            </a:r>
            <a:endParaRPr sz="1400" dirty="0"/>
          </a:p>
          <a:p>
            <a:pPr marL="457200" lvl="0" indent="-317500" rtl="0">
              <a:spcBef>
                <a:spcPts val="0"/>
              </a:spcBef>
              <a:spcAft>
                <a:spcPts val="0"/>
              </a:spcAft>
              <a:buSzPts val="1400"/>
              <a:buChar char="●"/>
            </a:pPr>
            <a:r>
              <a:rPr lang="en-GB" sz="1400" dirty="0"/>
              <a:t>The results imply that the plans generated using Interactive Plan Explicability metric may be better expected by the human.</a:t>
            </a:r>
            <a:endParaRPr sz="1400" dirty="0"/>
          </a:p>
        </p:txBody>
      </p:sp>
      <p:pic>
        <p:nvPicPr>
          <p:cNvPr id="331" name="Google Shape;331;p24"/>
          <p:cNvPicPr preferRelativeResize="0"/>
          <p:nvPr/>
        </p:nvPicPr>
        <p:blipFill>
          <a:blip r:embed="rId1"/>
          <a:stretch>
            <a:fillRect/>
          </a:stretch>
        </p:blipFill>
        <p:spPr>
          <a:xfrm>
            <a:off x="4428262" y="1152475"/>
            <a:ext cx="4019940" cy="2627451"/>
          </a:xfrm>
          <a:prstGeom prst="rect">
            <a:avLst/>
          </a:prstGeom>
          <a:noFill/>
          <a:ln>
            <a:noFill/>
          </a:ln>
        </p:spPr>
      </p:pic>
      <p:sp>
        <p:nvSpPr>
          <p:cNvPr id="332" name="Google Shape;332;p24"/>
          <p:cNvSpPr txBox="1"/>
          <p:nvPr/>
        </p:nvSpPr>
        <p:spPr>
          <a:xfrm>
            <a:off x="2865000" y="4765200"/>
            <a:ext cx="3414000" cy="378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a:t>Cooperative Robotic Systems (CRS) Lab</a:t>
            </a:r>
          </a:p>
        </p:txBody>
      </p:sp>
      <p:pic>
        <p:nvPicPr>
          <p:cNvPr id="333" name="Google Shape;333;p24"/>
          <p:cNvPicPr preferRelativeResize="0"/>
          <p:nvPr/>
        </p:nvPicPr>
        <p:blipFill>
          <a:blip r:embed="rId2"/>
          <a:stretch>
            <a:fillRect/>
          </a:stretch>
        </p:blipFill>
        <p:spPr>
          <a:xfrm>
            <a:off x="7901159" y="4641921"/>
            <a:ext cx="1200990" cy="454656"/>
          </a:xfrm>
          <a:prstGeom prst="rect">
            <a:avLst/>
          </a:prstGeom>
          <a:noFill/>
          <a:ln>
            <a:noFill/>
          </a:ln>
        </p:spPr>
      </p:pic>
      <p:pic>
        <p:nvPicPr>
          <p:cNvPr id="334" name="Google Shape;334;p24"/>
          <p:cNvPicPr preferRelativeResize="0"/>
          <p:nvPr/>
        </p:nvPicPr>
        <p:blipFill>
          <a:blip r:embed="rId3"/>
          <a:stretch>
            <a:fillRect/>
          </a:stretch>
        </p:blipFill>
        <p:spPr>
          <a:xfrm>
            <a:off x="58700" y="4539375"/>
            <a:ext cx="1150724" cy="6041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Human-Robot Teaming</a:t>
            </a:r>
          </a:p>
        </p:txBody>
      </p:sp>
      <p:sp>
        <p:nvSpPr>
          <p:cNvPr id="64" name="Google Shape;64;p14"/>
          <p:cNvSpPr txBox="1">
            <a:spLocks noGrp="1"/>
          </p:cNvSpPr>
          <p:nvPr>
            <p:ph type="body" idx="1"/>
          </p:nvPr>
        </p:nvSpPr>
        <p:spPr>
          <a:xfrm>
            <a:off x="311700" y="1152475"/>
            <a:ext cx="4260300" cy="1530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Effective teaming:</a:t>
            </a:r>
            <a:endParaRPr lang="en-GB"/>
          </a:p>
          <a:p>
            <a:pPr marL="914400" lvl="1" indent="-317500" rtl="0">
              <a:spcBef>
                <a:spcPts val="0"/>
              </a:spcBef>
              <a:spcAft>
                <a:spcPts val="0"/>
              </a:spcAft>
              <a:buSzPts val="1400"/>
              <a:buChar char="○"/>
            </a:pPr>
            <a:r>
              <a:rPr lang="en-GB"/>
              <a:t>Situation awareness</a:t>
            </a:r>
            <a:endParaRPr lang="en-GB"/>
          </a:p>
          <a:p>
            <a:pPr marL="914400" lvl="1" indent="-317500" rtl="0">
              <a:spcBef>
                <a:spcPts val="0"/>
              </a:spcBef>
              <a:spcAft>
                <a:spcPts val="0"/>
              </a:spcAft>
              <a:buSzPts val="1400"/>
              <a:buChar char="○"/>
            </a:pPr>
            <a:r>
              <a:rPr lang="en-GB"/>
              <a:t>Shared mental model</a:t>
            </a:r>
            <a:endParaRPr lang="en-GB"/>
          </a:p>
          <a:p>
            <a:pPr marL="914400" lvl="1" indent="-317500" rtl="0">
              <a:spcBef>
                <a:spcPts val="0"/>
              </a:spcBef>
              <a:spcAft>
                <a:spcPts val="0"/>
              </a:spcAft>
              <a:buSzPts val="1400"/>
              <a:buChar char="○"/>
            </a:pPr>
            <a:r>
              <a:rPr lang="en-GB"/>
              <a:t>Direct and indirect interaction</a:t>
            </a:r>
            <a:endParaRPr lang="en-GB"/>
          </a:p>
          <a:p>
            <a:pPr marL="914400" lvl="1" indent="-317500" rtl="0">
              <a:spcBef>
                <a:spcPts val="0"/>
              </a:spcBef>
              <a:spcAft>
                <a:spcPts val="0"/>
              </a:spcAft>
              <a:buSzPts val="1400"/>
              <a:buChar char="○"/>
            </a:pPr>
            <a:r>
              <a:rPr lang="en-GB"/>
              <a:t>Proactive actions</a:t>
            </a:r>
          </a:p>
        </p:txBody>
      </p:sp>
      <p:sp>
        <p:nvSpPr>
          <p:cNvPr id="65" name="Google Shape;65;p14"/>
          <p:cNvSpPr txBox="1"/>
          <p:nvPr/>
        </p:nvSpPr>
        <p:spPr>
          <a:xfrm>
            <a:off x="2865000" y="4765200"/>
            <a:ext cx="3414000" cy="378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a:t>Cooperative Robotic Systems (CRS) Lab</a:t>
            </a:r>
          </a:p>
        </p:txBody>
      </p:sp>
      <p:pic>
        <p:nvPicPr>
          <p:cNvPr id="66" name="Google Shape;66;p14"/>
          <p:cNvPicPr preferRelativeResize="0"/>
          <p:nvPr/>
        </p:nvPicPr>
        <p:blipFill>
          <a:blip r:embed="rId1"/>
          <a:stretch>
            <a:fillRect/>
          </a:stretch>
        </p:blipFill>
        <p:spPr>
          <a:xfrm>
            <a:off x="7901159" y="4641921"/>
            <a:ext cx="1200990" cy="454656"/>
          </a:xfrm>
          <a:prstGeom prst="rect">
            <a:avLst/>
          </a:prstGeom>
          <a:noFill/>
          <a:ln>
            <a:noFill/>
          </a:ln>
        </p:spPr>
      </p:pic>
      <p:pic>
        <p:nvPicPr>
          <p:cNvPr id="67" name="Google Shape;67;p14"/>
          <p:cNvPicPr preferRelativeResize="0"/>
          <p:nvPr/>
        </p:nvPicPr>
        <p:blipFill>
          <a:blip r:embed="rId2"/>
          <a:stretch>
            <a:fillRect/>
          </a:stretch>
        </p:blipFill>
        <p:spPr>
          <a:xfrm>
            <a:off x="58700" y="4539375"/>
            <a:ext cx="1150724" cy="604125"/>
          </a:xfrm>
          <a:prstGeom prst="rect">
            <a:avLst/>
          </a:prstGeom>
          <a:noFill/>
          <a:ln>
            <a:noFill/>
          </a:ln>
        </p:spPr>
      </p:pic>
      <p:pic>
        <p:nvPicPr>
          <p:cNvPr id="68" name="Google Shape;68;p14"/>
          <p:cNvPicPr preferRelativeResize="0"/>
          <p:nvPr/>
        </p:nvPicPr>
        <p:blipFill>
          <a:blip r:embed="rId3"/>
          <a:stretch>
            <a:fillRect/>
          </a:stretch>
        </p:blipFill>
        <p:spPr>
          <a:xfrm>
            <a:off x="1195088" y="2797298"/>
            <a:ext cx="2493525" cy="1454575"/>
          </a:xfrm>
          <a:prstGeom prst="rect">
            <a:avLst/>
          </a:prstGeom>
          <a:noFill/>
          <a:ln>
            <a:noFill/>
          </a:ln>
        </p:spPr>
      </p:pic>
      <p:sp>
        <p:nvSpPr>
          <p:cNvPr id="69" name="Google Shape;69;p14"/>
          <p:cNvSpPr txBox="1"/>
          <p:nvPr/>
        </p:nvSpPr>
        <p:spPr>
          <a:xfrm>
            <a:off x="5468900" y="3711925"/>
            <a:ext cx="729900" cy="37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Robot</a:t>
            </a:r>
          </a:p>
        </p:txBody>
      </p:sp>
      <p:sp>
        <p:nvSpPr>
          <p:cNvPr id="70" name="Google Shape;70;p14"/>
          <p:cNvSpPr txBox="1"/>
          <p:nvPr/>
        </p:nvSpPr>
        <p:spPr>
          <a:xfrm>
            <a:off x="6470575" y="3710902"/>
            <a:ext cx="792900" cy="378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t>Human</a:t>
            </a:r>
          </a:p>
        </p:txBody>
      </p:sp>
      <p:pic>
        <p:nvPicPr>
          <p:cNvPr id="71" name="Google Shape;71;p14"/>
          <p:cNvPicPr preferRelativeResize="0"/>
          <p:nvPr/>
        </p:nvPicPr>
        <p:blipFill>
          <a:blip r:embed="rId4"/>
          <a:stretch>
            <a:fillRect/>
          </a:stretch>
        </p:blipFill>
        <p:spPr>
          <a:xfrm>
            <a:off x="4995225" y="1304875"/>
            <a:ext cx="2728202" cy="2489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Robot needs to estimate human’s expectation</a:t>
            </a:r>
          </a:p>
        </p:txBody>
      </p:sp>
      <p:sp>
        <p:nvSpPr>
          <p:cNvPr id="77" name="Google Shape;77;p15"/>
          <p:cNvSpPr txBox="1">
            <a:spLocks noGrp="1"/>
          </p:cNvSpPr>
          <p:nvPr>
            <p:ph type="body" idx="1"/>
          </p:nvPr>
        </p:nvSpPr>
        <p:spPr>
          <a:xfrm>
            <a:off x="311700" y="1152475"/>
            <a:ext cx="8520600" cy="4215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Robot need to estimate how the human would interpret its plan.</a:t>
            </a:r>
          </a:p>
        </p:txBody>
      </p:sp>
      <p:sp>
        <p:nvSpPr>
          <p:cNvPr id="78" name="Google Shape;78;p15"/>
          <p:cNvSpPr txBox="1"/>
          <p:nvPr/>
        </p:nvSpPr>
        <p:spPr>
          <a:xfrm>
            <a:off x="2865000" y="4765200"/>
            <a:ext cx="3414000" cy="378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a:t>Cooperative Robotic Systems (CRS) Lab</a:t>
            </a:r>
          </a:p>
        </p:txBody>
      </p:sp>
      <p:pic>
        <p:nvPicPr>
          <p:cNvPr id="79" name="Google Shape;79;p15"/>
          <p:cNvPicPr preferRelativeResize="0"/>
          <p:nvPr/>
        </p:nvPicPr>
        <p:blipFill>
          <a:blip r:embed="rId1"/>
          <a:stretch>
            <a:fillRect/>
          </a:stretch>
        </p:blipFill>
        <p:spPr>
          <a:xfrm>
            <a:off x="7901159" y="4641921"/>
            <a:ext cx="1200990" cy="454656"/>
          </a:xfrm>
          <a:prstGeom prst="rect">
            <a:avLst/>
          </a:prstGeom>
          <a:noFill/>
          <a:ln>
            <a:noFill/>
          </a:ln>
        </p:spPr>
      </p:pic>
      <p:pic>
        <p:nvPicPr>
          <p:cNvPr id="80" name="Google Shape;80;p15"/>
          <p:cNvPicPr preferRelativeResize="0"/>
          <p:nvPr/>
        </p:nvPicPr>
        <p:blipFill>
          <a:blip r:embed="rId2"/>
          <a:stretch>
            <a:fillRect/>
          </a:stretch>
        </p:blipFill>
        <p:spPr>
          <a:xfrm>
            <a:off x="58700" y="4539375"/>
            <a:ext cx="1150724" cy="604125"/>
          </a:xfrm>
          <a:prstGeom prst="rect">
            <a:avLst/>
          </a:prstGeom>
          <a:noFill/>
          <a:ln>
            <a:noFill/>
          </a:ln>
        </p:spPr>
      </p:pic>
      <p:sp>
        <p:nvSpPr>
          <p:cNvPr id="81" name="Google Shape;81;p15"/>
          <p:cNvSpPr/>
          <p:nvPr/>
        </p:nvSpPr>
        <p:spPr>
          <a:xfrm>
            <a:off x="2979814" y="1597825"/>
            <a:ext cx="3178500" cy="1515900"/>
          </a:xfrm>
          <a:prstGeom prst="cloudCallout">
            <a:avLst>
              <a:gd name="adj1" fmla="val -51562"/>
              <a:gd name="adj2" fmla="val 29989"/>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82" name="Google Shape;82;p15"/>
          <p:cNvSpPr/>
          <p:nvPr/>
        </p:nvSpPr>
        <p:spPr>
          <a:xfrm>
            <a:off x="3652253" y="3553146"/>
            <a:ext cx="1902600" cy="406500"/>
          </a:xfrm>
          <a:prstGeom prst="lef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3" name="Google Shape;83;p15"/>
          <p:cNvSpPr txBox="1"/>
          <p:nvPr/>
        </p:nvSpPr>
        <p:spPr>
          <a:xfrm>
            <a:off x="4117038" y="3812697"/>
            <a:ext cx="1073700" cy="33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t>interaction</a:t>
            </a:r>
          </a:p>
        </p:txBody>
      </p:sp>
      <p:sp>
        <p:nvSpPr>
          <p:cNvPr id="84" name="Google Shape;84;p15"/>
          <p:cNvSpPr/>
          <p:nvPr/>
        </p:nvSpPr>
        <p:spPr>
          <a:xfrm>
            <a:off x="3936750" y="1706479"/>
            <a:ext cx="1735500" cy="807300"/>
          </a:xfrm>
          <a:prstGeom prst="cloudCallout">
            <a:avLst>
              <a:gd name="adj1" fmla="val -41669"/>
              <a:gd name="adj2" fmla="val 48235"/>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pic>
        <p:nvPicPr>
          <p:cNvPr id="85" name="Google Shape;85;p15"/>
          <p:cNvPicPr preferRelativeResize="0"/>
          <p:nvPr/>
        </p:nvPicPr>
        <p:blipFill>
          <a:blip r:embed="rId3"/>
          <a:stretch>
            <a:fillRect/>
          </a:stretch>
        </p:blipFill>
        <p:spPr>
          <a:xfrm>
            <a:off x="2203875" y="2904056"/>
            <a:ext cx="1186211" cy="1356421"/>
          </a:xfrm>
          <a:prstGeom prst="rect">
            <a:avLst/>
          </a:prstGeom>
          <a:noFill/>
          <a:ln>
            <a:noFill/>
          </a:ln>
        </p:spPr>
      </p:pic>
      <p:pic>
        <p:nvPicPr>
          <p:cNvPr id="86" name="Google Shape;86;p15"/>
          <p:cNvPicPr preferRelativeResize="0"/>
          <p:nvPr/>
        </p:nvPicPr>
        <p:blipFill>
          <a:blip r:embed="rId3"/>
          <a:stretch>
            <a:fillRect/>
          </a:stretch>
        </p:blipFill>
        <p:spPr>
          <a:xfrm>
            <a:off x="4541251" y="1882849"/>
            <a:ext cx="425031" cy="486011"/>
          </a:xfrm>
          <a:prstGeom prst="rect">
            <a:avLst/>
          </a:prstGeom>
          <a:noFill/>
          <a:ln>
            <a:noFill/>
          </a:ln>
        </p:spPr>
      </p:pic>
      <p:pic>
        <p:nvPicPr>
          <p:cNvPr id="87" name="Google Shape;87;p15"/>
          <p:cNvPicPr preferRelativeResize="0"/>
          <p:nvPr/>
        </p:nvPicPr>
        <p:blipFill>
          <a:blip r:embed="rId4"/>
          <a:stretch>
            <a:fillRect/>
          </a:stretch>
        </p:blipFill>
        <p:spPr>
          <a:xfrm>
            <a:off x="5672172" y="2958107"/>
            <a:ext cx="965729" cy="1153091"/>
          </a:xfrm>
          <a:prstGeom prst="rect">
            <a:avLst/>
          </a:prstGeom>
          <a:noFill/>
          <a:ln>
            <a:noFill/>
          </a:ln>
        </p:spPr>
      </p:pic>
      <p:pic>
        <p:nvPicPr>
          <p:cNvPr id="88" name="Google Shape;88;p15"/>
          <p:cNvPicPr preferRelativeResize="0"/>
          <p:nvPr/>
        </p:nvPicPr>
        <p:blipFill>
          <a:blip r:embed="rId4"/>
          <a:stretch>
            <a:fillRect/>
          </a:stretch>
        </p:blipFill>
        <p:spPr>
          <a:xfrm>
            <a:off x="3555330" y="2279097"/>
            <a:ext cx="493028" cy="588676"/>
          </a:xfrm>
          <a:prstGeom prst="rect">
            <a:avLst/>
          </a:prstGeom>
          <a:noFill/>
          <a:ln>
            <a:noFill/>
          </a:ln>
        </p:spPr>
      </p:pic>
      <p:pic>
        <p:nvPicPr>
          <p:cNvPr id="89" name="Google Shape;89;p15"/>
          <p:cNvPicPr preferRelativeResize="0"/>
          <p:nvPr/>
        </p:nvPicPr>
        <p:blipFill>
          <a:blip r:embed="rId5"/>
          <a:stretch>
            <a:fillRect/>
          </a:stretch>
        </p:blipFill>
        <p:spPr>
          <a:xfrm>
            <a:off x="5030362" y="1806070"/>
            <a:ext cx="327038" cy="266050"/>
          </a:xfrm>
          <a:prstGeom prst="rect">
            <a:avLst/>
          </a:prstGeom>
          <a:noFill/>
          <a:ln>
            <a:noFill/>
          </a:ln>
        </p:spPr>
      </p:pic>
      <p:pic>
        <p:nvPicPr>
          <p:cNvPr id="90" name="Google Shape;90;p15"/>
          <p:cNvPicPr preferRelativeResize="0"/>
          <p:nvPr/>
        </p:nvPicPr>
        <p:blipFill>
          <a:blip r:embed="rId6"/>
          <a:stretch>
            <a:fillRect/>
          </a:stretch>
        </p:blipFill>
        <p:spPr>
          <a:xfrm>
            <a:off x="2116250" y="2772613"/>
            <a:ext cx="356650" cy="22366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Plan Explicability - Formulation</a:t>
            </a:r>
          </a:p>
        </p:txBody>
      </p:sp>
      <p:sp>
        <p:nvSpPr>
          <p:cNvPr id="96" name="Google Shape;96;p16"/>
          <p:cNvSpPr txBox="1">
            <a:spLocks noGrp="1"/>
          </p:cNvSpPr>
          <p:nvPr>
            <p:ph type="body" idx="1"/>
          </p:nvPr>
        </p:nvSpPr>
        <p:spPr>
          <a:xfrm>
            <a:off x="311700" y="1152475"/>
            <a:ext cx="8520600" cy="421500"/>
          </a:xfrm>
          <a:prstGeom prst="rect">
            <a:avLst/>
          </a:prstGeom>
        </p:spPr>
        <p:txBody>
          <a:bodyPr spcFirstLastPara="1" wrap="square" lIns="91425" tIns="91425" rIns="91425" bIns="91425" anchor="t" anchorCtr="0">
            <a:noAutofit/>
          </a:bodyPr>
          <a:lstStyle/>
          <a:p>
            <a:pPr marL="457200" lvl="0" indent="-342900" rtl="0">
              <a:spcBef>
                <a:spcPts val="0"/>
              </a:spcBef>
              <a:spcAft>
                <a:spcPts val="1600"/>
              </a:spcAft>
              <a:buSzPts val="1800"/>
              <a:buChar char="●"/>
            </a:pPr>
            <a:r>
              <a:rPr lang="en-GB"/>
              <a:t>The explicability of a plan is correlated with a mapping of high-level tasks (as interpreted by humans) to the actions performed by the robot.</a:t>
            </a:r>
          </a:p>
        </p:txBody>
      </p:sp>
      <p:sp>
        <p:nvSpPr>
          <p:cNvPr id="97" name="Google Shape;97;p16"/>
          <p:cNvSpPr txBox="1"/>
          <p:nvPr/>
        </p:nvSpPr>
        <p:spPr>
          <a:xfrm>
            <a:off x="2865000" y="4765200"/>
            <a:ext cx="3414000" cy="378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a:t>Cooperative Robotic Systems (CRS) Lab</a:t>
            </a:r>
          </a:p>
        </p:txBody>
      </p:sp>
      <p:pic>
        <p:nvPicPr>
          <p:cNvPr id="98" name="Google Shape;98;p16"/>
          <p:cNvPicPr preferRelativeResize="0"/>
          <p:nvPr/>
        </p:nvPicPr>
        <p:blipFill>
          <a:blip r:embed="rId1"/>
          <a:stretch>
            <a:fillRect/>
          </a:stretch>
        </p:blipFill>
        <p:spPr>
          <a:xfrm>
            <a:off x="7901159" y="4641921"/>
            <a:ext cx="1200990" cy="454656"/>
          </a:xfrm>
          <a:prstGeom prst="rect">
            <a:avLst/>
          </a:prstGeom>
          <a:noFill/>
          <a:ln>
            <a:noFill/>
          </a:ln>
        </p:spPr>
      </p:pic>
      <p:pic>
        <p:nvPicPr>
          <p:cNvPr id="99" name="Google Shape;99;p16"/>
          <p:cNvPicPr preferRelativeResize="0"/>
          <p:nvPr/>
        </p:nvPicPr>
        <p:blipFill>
          <a:blip r:embed="rId2"/>
          <a:stretch>
            <a:fillRect/>
          </a:stretch>
        </p:blipFill>
        <p:spPr>
          <a:xfrm>
            <a:off x="58700" y="4539375"/>
            <a:ext cx="1150724" cy="604125"/>
          </a:xfrm>
          <a:prstGeom prst="rect">
            <a:avLst/>
          </a:prstGeom>
          <a:noFill/>
          <a:ln>
            <a:noFill/>
          </a:ln>
        </p:spPr>
      </p:pic>
      <p:sp>
        <p:nvSpPr>
          <p:cNvPr id="100" name="Google Shape;100;p16"/>
          <p:cNvSpPr/>
          <p:nvPr/>
        </p:nvSpPr>
        <p:spPr>
          <a:xfrm>
            <a:off x="6091380" y="2247451"/>
            <a:ext cx="2130000" cy="1015800"/>
          </a:xfrm>
          <a:prstGeom prst="cloudCallout">
            <a:avLst>
              <a:gd name="adj1" fmla="val -51562"/>
              <a:gd name="adj2" fmla="val 29989"/>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101" name="Google Shape;101;p16"/>
          <p:cNvSpPr/>
          <p:nvPr/>
        </p:nvSpPr>
        <p:spPr>
          <a:xfrm>
            <a:off x="6542025" y="3557845"/>
            <a:ext cx="1275000" cy="272400"/>
          </a:xfrm>
          <a:prstGeom prst="lef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2" name="Google Shape;102;p16"/>
          <p:cNvSpPr txBox="1"/>
          <p:nvPr/>
        </p:nvSpPr>
        <p:spPr>
          <a:xfrm>
            <a:off x="6853507" y="3731787"/>
            <a:ext cx="719700" cy="221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800"/>
              <a:t>interaction</a:t>
            </a:r>
            <a:endParaRPr sz="800"/>
          </a:p>
        </p:txBody>
      </p:sp>
      <p:sp>
        <p:nvSpPr>
          <p:cNvPr id="103" name="Google Shape;103;p16"/>
          <p:cNvSpPr/>
          <p:nvPr/>
        </p:nvSpPr>
        <p:spPr>
          <a:xfrm>
            <a:off x="6732685" y="2320267"/>
            <a:ext cx="1163100" cy="540900"/>
          </a:xfrm>
          <a:prstGeom prst="cloudCallout">
            <a:avLst>
              <a:gd name="adj1" fmla="val -41669"/>
              <a:gd name="adj2" fmla="val 48235"/>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pic>
        <p:nvPicPr>
          <p:cNvPr id="104" name="Google Shape;104;p16"/>
          <p:cNvPicPr preferRelativeResize="0"/>
          <p:nvPr/>
        </p:nvPicPr>
        <p:blipFill>
          <a:blip r:embed="rId3"/>
          <a:stretch>
            <a:fillRect/>
          </a:stretch>
        </p:blipFill>
        <p:spPr>
          <a:xfrm>
            <a:off x="5571373" y="3122845"/>
            <a:ext cx="794958" cy="909030"/>
          </a:xfrm>
          <a:prstGeom prst="rect">
            <a:avLst/>
          </a:prstGeom>
          <a:noFill/>
          <a:ln>
            <a:noFill/>
          </a:ln>
        </p:spPr>
      </p:pic>
      <p:pic>
        <p:nvPicPr>
          <p:cNvPr id="105" name="Google Shape;105;p16"/>
          <p:cNvPicPr preferRelativeResize="0"/>
          <p:nvPr/>
        </p:nvPicPr>
        <p:blipFill>
          <a:blip r:embed="rId3"/>
          <a:stretch>
            <a:fillRect/>
          </a:stretch>
        </p:blipFill>
        <p:spPr>
          <a:xfrm>
            <a:off x="7137800" y="2438464"/>
            <a:ext cx="284841" cy="325709"/>
          </a:xfrm>
          <a:prstGeom prst="rect">
            <a:avLst/>
          </a:prstGeom>
          <a:noFill/>
          <a:ln>
            <a:noFill/>
          </a:ln>
        </p:spPr>
      </p:pic>
      <p:pic>
        <p:nvPicPr>
          <p:cNvPr id="106" name="Google Shape;106;p16"/>
          <p:cNvPicPr preferRelativeResize="0"/>
          <p:nvPr/>
        </p:nvPicPr>
        <p:blipFill>
          <a:blip r:embed="rId4"/>
          <a:stretch>
            <a:fillRect/>
          </a:stretch>
        </p:blipFill>
        <p:spPr>
          <a:xfrm>
            <a:off x="7895703" y="3159068"/>
            <a:ext cx="647197" cy="772765"/>
          </a:xfrm>
          <a:prstGeom prst="rect">
            <a:avLst/>
          </a:prstGeom>
          <a:noFill/>
          <a:ln>
            <a:noFill/>
          </a:ln>
        </p:spPr>
      </p:pic>
      <p:pic>
        <p:nvPicPr>
          <p:cNvPr id="107" name="Google Shape;107;p16"/>
          <p:cNvPicPr preferRelativeResize="0"/>
          <p:nvPr/>
        </p:nvPicPr>
        <p:blipFill>
          <a:blip r:embed="rId4"/>
          <a:stretch>
            <a:fillRect/>
          </a:stretch>
        </p:blipFill>
        <p:spPr>
          <a:xfrm>
            <a:off x="6477071" y="2704017"/>
            <a:ext cx="330409" cy="394511"/>
          </a:xfrm>
          <a:prstGeom prst="rect">
            <a:avLst/>
          </a:prstGeom>
          <a:noFill/>
          <a:ln>
            <a:noFill/>
          </a:ln>
        </p:spPr>
      </p:pic>
      <p:pic>
        <p:nvPicPr>
          <p:cNvPr id="108" name="Google Shape;108;p16"/>
          <p:cNvPicPr preferRelativeResize="0"/>
          <p:nvPr/>
        </p:nvPicPr>
        <p:blipFill>
          <a:blip r:embed="rId5"/>
          <a:stretch>
            <a:fillRect/>
          </a:stretch>
        </p:blipFill>
        <p:spPr>
          <a:xfrm>
            <a:off x="7465585" y="2387010"/>
            <a:ext cx="219169" cy="178298"/>
          </a:xfrm>
          <a:prstGeom prst="rect">
            <a:avLst/>
          </a:prstGeom>
          <a:noFill/>
          <a:ln>
            <a:noFill/>
          </a:ln>
        </p:spPr>
      </p:pic>
      <p:pic>
        <p:nvPicPr>
          <p:cNvPr id="109" name="Google Shape;109;p16"/>
          <p:cNvPicPr preferRelativeResize="0"/>
          <p:nvPr/>
        </p:nvPicPr>
        <p:blipFill>
          <a:blip r:embed="rId6"/>
          <a:stretch>
            <a:fillRect/>
          </a:stretch>
        </p:blipFill>
        <p:spPr>
          <a:xfrm>
            <a:off x="5512650" y="3034756"/>
            <a:ext cx="239014" cy="149891"/>
          </a:xfrm>
          <a:prstGeom prst="rect">
            <a:avLst/>
          </a:prstGeom>
          <a:noFill/>
          <a:ln>
            <a:noFill/>
          </a:ln>
        </p:spPr>
      </p:pic>
      <p:pic>
        <p:nvPicPr>
          <p:cNvPr id="110" name="Google Shape;110;p16"/>
          <p:cNvPicPr preferRelativeResize="0"/>
          <p:nvPr/>
        </p:nvPicPr>
        <p:blipFill rotWithShape="1">
          <a:blip r:embed="rId7"/>
          <a:srcRect l="4067" t="21850"/>
          <a:stretch>
            <a:fillRect/>
          </a:stretch>
        </p:blipFill>
        <p:spPr>
          <a:xfrm>
            <a:off x="810250" y="2345613"/>
            <a:ext cx="4255387" cy="358412"/>
          </a:xfrm>
          <a:prstGeom prst="rect">
            <a:avLst/>
          </a:prstGeom>
          <a:noFill/>
          <a:ln>
            <a:noFill/>
          </a:ln>
        </p:spPr>
      </p:pic>
      <p:pic>
        <p:nvPicPr>
          <p:cNvPr id="111" name="Google Shape;111;p16"/>
          <p:cNvPicPr preferRelativeResize="0"/>
          <p:nvPr/>
        </p:nvPicPr>
        <p:blipFill rotWithShape="1">
          <a:blip r:embed="rId8"/>
          <a:srcRect t="19536"/>
          <a:stretch>
            <a:fillRect/>
          </a:stretch>
        </p:blipFill>
        <p:spPr>
          <a:xfrm>
            <a:off x="869975" y="2990388"/>
            <a:ext cx="2996574" cy="358400"/>
          </a:xfrm>
          <a:prstGeom prst="rect">
            <a:avLst/>
          </a:prstGeom>
          <a:noFill/>
          <a:ln>
            <a:noFill/>
          </a:ln>
        </p:spPr>
      </p:pic>
      <p:sp>
        <p:nvSpPr>
          <p:cNvPr id="112" name="Google Shape;112;p16"/>
          <p:cNvSpPr/>
          <p:nvPr/>
        </p:nvSpPr>
        <p:spPr>
          <a:xfrm>
            <a:off x="3440575" y="2279825"/>
            <a:ext cx="1619400" cy="4032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cxnSp>
        <p:nvCxnSpPr>
          <p:cNvPr id="113" name="Google Shape;113;p16"/>
          <p:cNvCxnSpPr/>
          <p:nvPr/>
        </p:nvCxnSpPr>
        <p:spPr>
          <a:xfrm flipH="1">
            <a:off x="2189525" y="2724675"/>
            <a:ext cx="1612500" cy="173700"/>
          </a:xfrm>
          <a:prstGeom prst="straightConnector1">
            <a:avLst/>
          </a:prstGeom>
          <a:noFill/>
          <a:ln w="9525" cap="flat" cmpd="sng">
            <a:solidFill>
              <a:schemeClr val="accent4"/>
            </a:solidFill>
            <a:prstDash val="solid"/>
            <a:round/>
            <a:headEnd type="none" w="med" len="med"/>
            <a:tailEnd type="triangle" w="med" len="med"/>
          </a:ln>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Plan Explicability - Metric</a:t>
            </a:r>
          </a:p>
        </p:txBody>
      </p:sp>
      <p:sp>
        <p:nvSpPr>
          <p:cNvPr id="119" name="Google Shape;119;p17"/>
          <p:cNvSpPr txBox="1">
            <a:spLocks noGrp="1"/>
          </p:cNvSpPr>
          <p:nvPr>
            <p:ph type="body" idx="1"/>
          </p:nvPr>
        </p:nvSpPr>
        <p:spPr>
          <a:xfrm>
            <a:off x="311700" y="1152475"/>
            <a:ext cx="8156700" cy="421500"/>
          </a:xfrm>
          <a:prstGeom prst="rect">
            <a:avLst/>
          </a:prstGeom>
        </p:spPr>
        <p:txBody>
          <a:bodyPr spcFirstLastPara="1" wrap="square" lIns="91425" tIns="91425" rIns="91425" bIns="91425" anchor="t" anchorCtr="0">
            <a:noAutofit/>
          </a:bodyPr>
          <a:lstStyle/>
          <a:p>
            <a:pPr marL="457200" lvl="0" indent="-342900" rtl="0">
              <a:spcBef>
                <a:spcPts val="0"/>
              </a:spcBef>
              <a:spcAft>
                <a:spcPts val="1600"/>
              </a:spcAft>
              <a:buSzPts val="1800"/>
              <a:buChar char="●"/>
            </a:pPr>
            <a:r>
              <a:rPr lang="en-GB" dirty="0"/>
              <a:t>Given a robot plan π in M</a:t>
            </a:r>
            <a:r>
              <a:rPr lang="en-GB" baseline="-25000" dirty="0"/>
              <a:t>R</a:t>
            </a:r>
            <a:r>
              <a:rPr lang="en-GB" dirty="0"/>
              <a:t>, The explicability score of π is computed based on L</a:t>
            </a:r>
            <a:r>
              <a:rPr lang="en-GB" baseline="-25000" dirty="0"/>
              <a:t>π</a:t>
            </a:r>
            <a:r>
              <a:rPr lang="en-GB" dirty="0"/>
              <a:t>.</a:t>
            </a:r>
            <a:endParaRPr dirty="0"/>
          </a:p>
        </p:txBody>
      </p:sp>
      <p:sp>
        <p:nvSpPr>
          <p:cNvPr id="120" name="Google Shape;120;p17"/>
          <p:cNvSpPr txBox="1"/>
          <p:nvPr/>
        </p:nvSpPr>
        <p:spPr>
          <a:xfrm>
            <a:off x="2865000" y="4765200"/>
            <a:ext cx="3414000" cy="378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a:t>Cooperative Robotic Systems (CRS) Lab</a:t>
            </a:r>
          </a:p>
        </p:txBody>
      </p:sp>
      <p:pic>
        <p:nvPicPr>
          <p:cNvPr id="121" name="Google Shape;121;p17"/>
          <p:cNvPicPr preferRelativeResize="0"/>
          <p:nvPr/>
        </p:nvPicPr>
        <p:blipFill>
          <a:blip r:embed="rId1"/>
          <a:stretch>
            <a:fillRect/>
          </a:stretch>
        </p:blipFill>
        <p:spPr>
          <a:xfrm>
            <a:off x="7901159" y="4641921"/>
            <a:ext cx="1200990" cy="454656"/>
          </a:xfrm>
          <a:prstGeom prst="rect">
            <a:avLst/>
          </a:prstGeom>
          <a:noFill/>
          <a:ln>
            <a:noFill/>
          </a:ln>
        </p:spPr>
      </p:pic>
      <p:pic>
        <p:nvPicPr>
          <p:cNvPr id="122" name="Google Shape;122;p17"/>
          <p:cNvPicPr preferRelativeResize="0"/>
          <p:nvPr/>
        </p:nvPicPr>
        <p:blipFill>
          <a:blip r:embed="rId2"/>
          <a:stretch>
            <a:fillRect/>
          </a:stretch>
        </p:blipFill>
        <p:spPr>
          <a:xfrm>
            <a:off x="58700" y="4539375"/>
            <a:ext cx="1150724" cy="604125"/>
          </a:xfrm>
          <a:prstGeom prst="rect">
            <a:avLst/>
          </a:prstGeom>
          <a:noFill/>
          <a:ln>
            <a:noFill/>
          </a:ln>
        </p:spPr>
      </p:pic>
      <p:pic>
        <p:nvPicPr>
          <p:cNvPr id="123" name="Google Shape;123;p17"/>
          <p:cNvPicPr preferRelativeResize="0"/>
          <p:nvPr/>
        </p:nvPicPr>
        <p:blipFill>
          <a:blip r:embed="rId3"/>
          <a:stretch>
            <a:fillRect/>
          </a:stretch>
        </p:blipFill>
        <p:spPr>
          <a:xfrm>
            <a:off x="1092125" y="2398550"/>
            <a:ext cx="2881550" cy="673800"/>
          </a:xfrm>
          <a:prstGeom prst="rect">
            <a:avLst/>
          </a:prstGeom>
          <a:noFill/>
          <a:ln w="9525" cap="flat" cmpd="sng">
            <a:solidFill>
              <a:schemeClr val="accent4"/>
            </a:solidFill>
            <a:prstDash val="solid"/>
            <a:round/>
            <a:headEnd type="none" w="sm" len="sm"/>
            <a:tailEnd type="none" w="sm" len="sm"/>
          </a:ln>
        </p:spPr>
      </p:pic>
      <p:pic>
        <p:nvPicPr>
          <p:cNvPr id="124" name="Google Shape;124;p17"/>
          <p:cNvPicPr preferRelativeResize="0"/>
          <p:nvPr/>
        </p:nvPicPr>
        <p:blipFill>
          <a:blip r:embed="rId4"/>
          <a:stretch>
            <a:fillRect/>
          </a:stretch>
        </p:blipFill>
        <p:spPr>
          <a:xfrm>
            <a:off x="1098480" y="3370513"/>
            <a:ext cx="2400667" cy="336225"/>
          </a:xfrm>
          <a:prstGeom prst="rect">
            <a:avLst/>
          </a:prstGeom>
          <a:noFill/>
          <a:ln w="9525" cap="flat" cmpd="sng">
            <a:solidFill>
              <a:schemeClr val="accent4"/>
            </a:solidFill>
            <a:prstDash val="solid"/>
            <a:round/>
            <a:headEnd type="none" w="sm" len="sm"/>
            <a:tailEnd type="none" w="sm" len="sm"/>
          </a:ln>
        </p:spPr>
      </p:pic>
      <p:pic>
        <p:nvPicPr>
          <p:cNvPr id="116" name="Google Shape;118;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stretch>
            <a:fillRect/>
          </a:stretch>
        </p:blipFill>
        <p:spPr>
          <a:xfrm>
            <a:off x="4378922" y="3140147"/>
            <a:ext cx="202442" cy="113047"/>
          </a:xfrm>
          <a:prstGeom prst="rect">
            <a:avLst/>
          </a:prstGeom>
          <a:noFill/>
          <a:ln>
            <a:noFill/>
          </a:ln>
        </p:spPr>
      </p:pic>
      <p:sp>
        <p:nvSpPr>
          <p:cNvPr id="117" name="Google Shape;119;p16"/>
          <p:cNvSpPr/>
          <p:nvPr/>
        </p:nvSpPr>
        <p:spPr>
          <a:xfrm>
            <a:off x="5441587" y="3352295"/>
            <a:ext cx="271925" cy="271925"/>
          </a:xfrm>
          <a:prstGeom prst="flowChartConnector">
            <a:avLst/>
          </a:prstGeom>
          <a:solidFill>
            <a:srgbClr val="CCCCCC"/>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2" name="Google Shape;120;p16"/>
          <p:cNvSpPr/>
          <p:nvPr/>
        </p:nvSpPr>
        <p:spPr>
          <a:xfrm>
            <a:off x="5929422" y="3352295"/>
            <a:ext cx="271925" cy="271925"/>
          </a:xfrm>
          <a:prstGeom prst="flowChartConnector">
            <a:avLst/>
          </a:prstGeom>
          <a:solidFill>
            <a:srgbClr val="CCCCCC"/>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3" name="Google Shape;121;p16"/>
          <p:cNvSpPr/>
          <p:nvPr/>
        </p:nvSpPr>
        <p:spPr>
          <a:xfrm>
            <a:off x="6387108" y="3352295"/>
            <a:ext cx="271925" cy="271925"/>
          </a:xfrm>
          <a:prstGeom prst="flowChartConnector">
            <a:avLst/>
          </a:prstGeom>
          <a:solidFill>
            <a:srgbClr val="CCCCCC"/>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4" name="Google Shape;122;p16"/>
          <p:cNvSpPr/>
          <p:nvPr/>
        </p:nvSpPr>
        <p:spPr>
          <a:xfrm>
            <a:off x="6794552" y="3352295"/>
            <a:ext cx="271925" cy="271925"/>
          </a:xfrm>
          <a:prstGeom prst="flowChartConnector">
            <a:avLst/>
          </a:prstGeom>
          <a:solidFill>
            <a:srgbClr val="CCCCCC"/>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5" name="Google Shape;123;p16"/>
          <p:cNvSpPr/>
          <p:nvPr/>
        </p:nvSpPr>
        <p:spPr>
          <a:xfrm>
            <a:off x="7252239" y="3352295"/>
            <a:ext cx="271925" cy="271925"/>
          </a:xfrm>
          <a:prstGeom prst="flowChartConnector">
            <a:avLst/>
          </a:prstGeom>
          <a:solidFill>
            <a:srgbClr val="CCCCCC"/>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6" name="Google Shape;124;p16"/>
          <p:cNvSpPr/>
          <p:nvPr/>
        </p:nvSpPr>
        <p:spPr>
          <a:xfrm>
            <a:off x="7709927" y="3352295"/>
            <a:ext cx="271925" cy="271925"/>
          </a:xfrm>
          <a:prstGeom prst="flowChartConnector">
            <a:avLst/>
          </a:prstGeom>
          <a:solidFill>
            <a:srgbClr val="CCCCCC"/>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7" name="Google Shape;125;p16"/>
          <p:cNvSpPr/>
          <p:nvPr/>
        </p:nvSpPr>
        <p:spPr>
          <a:xfrm>
            <a:off x="5441587" y="2502033"/>
            <a:ext cx="271925" cy="271925"/>
          </a:xfrm>
          <a:prstGeom prst="flowChartConnector">
            <a:avLst/>
          </a:prstGeom>
          <a:solidFill>
            <a:srgbClr val="FFFFFF"/>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8" name="Google Shape;126;p16"/>
          <p:cNvSpPr/>
          <p:nvPr/>
        </p:nvSpPr>
        <p:spPr>
          <a:xfrm>
            <a:off x="5929422" y="2502033"/>
            <a:ext cx="271925" cy="271925"/>
          </a:xfrm>
          <a:prstGeom prst="flowChartConnector">
            <a:avLst/>
          </a:prstGeom>
          <a:solidFill>
            <a:srgbClr val="FFFFFF"/>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9" name="Google Shape;127;p16"/>
          <p:cNvSpPr/>
          <p:nvPr/>
        </p:nvSpPr>
        <p:spPr>
          <a:xfrm>
            <a:off x="6387108" y="2502033"/>
            <a:ext cx="271925" cy="271925"/>
          </a:xfrm>
          <a:prstGeom prst="flowChartConnector">
            <a:avLst/>
          </a:prstGeom>
          <a:solidFill>
            <a:srgbClr val="FFFFFF"/>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0" name="Google Shape;128;p16"/>
          <p:cNvSpPr/>
          <p:nvPr/>
        </p:nvSpPr>
        <p:spPr>
          <a:xfrm>
            <a:off x="6794552" y="2502033"/>
            <a:ext cx="271925" cy="271925"/>
          </a:xfrm>
          <a:prstGeom prst="flowChartConnector">
            <a:avLst/>
          </a:prstGeom>
          <a:solidFill>
            <a:srgbClr val="FFFFFF"/>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1" name="Google Shape;129;p16"/>
          <p:cNvSpPr/>
          <p:nvPr/>
        </p:nvSpPr>
        <p:spPr>
          <a:xfrm>
            <a:off x="7252239" y="2502033"/>
            <a:ext cx="271925" cy="271925"/>
          </a:xfrm>
          <a:prstGeom prst="flowChartConnector">
            <a:avLst/>
          </a:prstGeom>
          <a:solidFill>
            <a:srgbClr val="FFFFFF"/>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2" name="Google Shape;130;p16"/>
          <p:cNvSpPr/>
          <p:nvPr/>
        </p:nvSpPr>
        <p:spPr>
          <a:xfrm>
            <a:off x="7709927" y="2502033"/>
            <a:ext cx="271925" cy="271925"/>
          </a:xfrm>
          <a:prstGeom prst="flowChartConnector">
            <a:avLst/>
          </a:prstGeom>
          <a:solidFill>
            <a:srgbClr val="FFFFFF"/>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cxnSp>
        <p:nvCxnSpPr>
          <p:cNvPr id="183" name="Google Shape;131;p16"/>
          <p:cNvCxnSpPr>
            <a:stCxn id="177" idx="4"/>
            <a:endCxn id="117" idx="0"/>
          </p:cNvCxnSpPr>
          <p:nvPr/>
        </p:nvCxnSpPr>
        <p:spPr>
          <a:xfrm>
            <a:off x="5577550" y="2773958"/>
            <a:ext cx="0" cy="578337"/>
          </a:xfrm>
          <a:prstGeom prst="straightConnector1">
            <a:avLst/>
          </a:prstGeom>
          <a:noFill/>
          <a:ln w="19050" cap="flat" cmpd="sng">
            <a:solidFill>
              <a:srgbClr val="595959"/>
            </a:solidFill>
            <a:prstDash val="solid"/>
            <a:round/>
            <a:headEnd type="none" w="med" len="med"/>
            <a:tailEnd type="none" w="med" len="med"/>
          </a:ln>
        </p:spPr>
      </p:cxnSp>
      <p:cxnSp>
        <p:nvCxnSpPr>
          <p:cNvPr id="184" name="Google Shape;132;p16"/>
          <p:cNvCxnSpPr>
            <a:stCxn id="178" idx="4"/>
            <a:endCxn id="172" idx="0"/>
          </p:cNvCxnSpPr>
          <p:nvPr/>
        </p:nvCxnSpPr>
        <p:spPr>
          <a:xfrm>
            <a:off x="6065385" y="2773958"/>
            <a:ext cx="0" cy="578337"/>
          </a:xfrm>
          <a:prstGeom prst="straightConnector1">
            <a:avLst/>
          </a:prstGeom>
          <a:noFill/>
          <a:ln w="19050" cap="flat" cmpd="sng">
            <a:solidFill>
              <a:srgbClr val="595959"/>
            </a:solidFill>
            <a:prstDash val="solid"/>
            <a:round/>
            <a:headEnd type="none" w="med" len="med"/>
            <a:tailEnd type="none" w="med" len="med"/>
          </a:ln>
        </p:spPr>
      </p:cxnSp>
      <p:cxnSp>
        <p:nvCxnSpPr>
          <p:cNvPr id="185" name="Google Shape;133;p16"/>
          <p:cNvCxnSpPr>
            <a:stCxn id="179" idx="4"/>
            <a:endCxn id="173" idx="0"/>
          </p:cNvCxnSpPr>
          <p:nvPr/>
        </p:nvCxnSpPr>
        <p:spPr>
          <a:xfrm>
            <a:off x="6523071" y="2773958"/>
            <a:ext cx="0" cy="578337"/>
          </a:xfrm>
          <a:prstGeom prst="straightConnector1">
            <a:avLst/>
          </a:prstGeom>
          <a:noFill/>
          <a:ln w="19050" cap="flat" cmpd="sng">
            <a:solidFill>
              <a:srgbClr val="595959"/>
            </a:solidFill>
            <a:prstDash val="solid"/>
            <a:round/>
            <a:headEnd type="none" w="med" len="med"/>
            <a:tailEnd type="none" w="med" len="med"/>
          </a:ln>
        </p:spPr>
      </p:cxnSp>
      <p:cxnSp>
        <p:nvCxnSpPr>
          <p:cNvPr id="186" name="Google Shape;134;p16"/>
          <p:cNvCxnSpPr>
            <a:stCxn id="180" idx="4"/>
            <a:endCxn id="174" idx="0"/>
          </p:cNvCxnSpPr>
          <p:nvPr/>
        </p:nvCxnSpPr>
        <p:spPr>
          <a:xfrm>
            <a:off x="6930515" y="2773958"/>
            <a:ext cx="0" cy="578337"/>
          </a:xfrm>
          <a:prstGeom prst="straightConnector1">
            <a:avLst/>
          </a:prstGeom>
          <a:noFill/>
          <a:ln w="19050" cap="flat" cmpd="sng">
            <a:solidFill>
              <a:srgbClr val="595959"/>
            </a:solidFill>
            <a:prstDash val="solid"/>
            <a:round/>
            <a:headEnd type="none" w="med" len="med"/>
            <a:tailEnd type="none" w="med" len="med"/>
          </a:ln>
        </p:spPr>
      </p:cxnSp>
      <p:cxnSp>
        <p:nvCxnSpPr>
          <p:cNvPr id="187" name="Google Shape;135;p16"/>
          <p:cNvCxnSpPr>
            <a:stCxn id="181" idx="4"/>
            <a:endCxn id="175" idx="0"/>
          </p:cNvCxnSpPr>
          <p:nvPr/>
        </p:nvCxnSpPr>
        <p:spPr>
          <a:xfrm>
            <a:off x="7388202" y="2773958"/>
            <a:ext cx="0" cy="578337"/>
          </a:xfrm>
          <a:prstGeom prst="straightConnector1">
            <a:avLst/>
          </a:prstGeom>
          <a:noFill/>
          <a:ln w="19050" cap="flat" cmpd="sng">
            <a:solidFill>
              <a:srgbClr val="595959"/>
            </a:solidFill>
            <a:prstDash val="solid"/>
            <a:round/>
            <a:headEnd type="none" w="med" len="med"/>
            <a:tailEnd type="none" w="med" len="med"/>
          </a:ln>
        </p:spPr>
      </p:cxnSp>
      <p:cxnSp>
        <p:nvCxnSpPr>
          <p:cNvPr id="188" name="Google Shape;136;p16"/>
          <p:cNvCxnSpPr>
            <a:stCxn id="182" idx="4"/>
            <a:endCxn id="176" idx="0"/>
          </p:cNvCxnSpPr>
          <p:nvPr/>
        </p:nvCxnSpPr>
        <p:spPr>
          <a:xfrm>
            <a:off x="7845890" y="2773958"/>
            <a:ext cx="0" cy="578337"/>
          </a:xfrm>
          <a:prstGeom prst="straightConnector1">
            <a:avLst/>
          </a:prstGeom>
          <a:noFill/>
          <a:ln w="19050" cap="flat" cmpd="sng">
            <a:solidFill>
              <a:srgbClr val="595959"/>
            </a:solidFill>
            <a:prstDash val="solid"/>
            <a:round/>
            <a:headEnd type="none" w="med" len="med"/>
            <a:tailEnd type="none" w="med" len="med"/>
          </a:ln>
        </p:spPr>
      </p:cxnSp>
      <p:cxnSp>
        <p:nvCxnSpPr>
          <p:cNvPr id="189" name="Google Shape;137;p16"/>
          <p:cNvCxnSpPr>
            <a:stCxn id="177" idx="6"/>
            <a:endCxn id="178" idx="2"/>
          </p:cNvCxnSpPr>
          <p:nvPr/>
        </p:nvCxnSpPr>
        <p:spPr>
          <a:xfrm>
            <a:off x="5713512" y="2637996"/>
            <a:ext cx="215910" cy="0"/>
          </a:xfrm>
          <a:prstGeom prst="straightConnector1">
            <a:avLst/>
          </a:prstGeom>
          <a:noFill/>
          <a:ln w="19050" cap="flat" cmpd="sng">
            <a:solidFill>
              <a:srgbClr val="595959"/>
            </a:solidFill>
            <a:prstDash val="solid"/>
            <a:round/>
            <a:headEnd type="none" w="med" len="med"/>
            <a:tailEnd type="none" w="med" len="med"/>
          </a:ln>
        </p:spPr>
      </p:cxnSp>
      <p:cxnSp>
        <p:nvCxnSpPr>
          <p:cNvPr id="190" name="Google Shape;138;p16"/>
          <p:cNvCxnSpPr>
            <a:stCxn id="178" idx="6"/>
            <a:endCxn id="179" idx="2"/>
          </p:cNvCxnSpPr>
          <p:nvPr/>
        </p:nvCxnSpPr>
        <p:spPr>
          <a:xfrm>
            <a:off x="6201347" y="2637996"/>
            <a:ext cx="185761" cy="0"/>
          </a:xfrm>
          <a:prstGeom prst="straightConnector1">
            <a:avLst/>
          </a:prstGeom>
          <a:noFill/>
          <a:ln w="19050" cap="flat" cmpd="sng">
            <a:solidFill>
              <a:srgbClr val="595959"/>
            </a:solidFill>
            <a:prstDash val="solid"/>
            <a:round/>
            <a:headEnd type="none" w="med" len="med"/>
            <a:tailEnd type="none" w="med" len="med"/>
          </a:ln>
        </p:spPr>
      </p:cxnSp>
      <p:cxnSp>
        <p:nvCxnSpPr>
          <p:cNvPr id="191" name="Google Shape;139;p16"/>
          <p:cNvCxnSpPr>
            <a:stCxn id="179" idx="6"/>
            <a:endCxn id="180" idx="2"/>
          </p:cNvCxnSpPr>
          <p:nvPr/>
        </p:nvCxnSpPr>
        <p:spPr>
          <a:xfrm>
            <a:off x="6659033" y="2637996"/>
            <a:ext cx="135519" cy="0"/>
          </a:xfrm>
          <a:prstGeom prst="straightConnector1">
            <a:avLst/>
          </a:prstGeom>
          <a:noFill/>
          <a:ln w="19050" cap="flat" cmpd="sng">
            <a:solidFill>
              <a:srgbClr val="595959"/>
            </a:solidFill>
            <a:prstDash val="solid"/>
            <a:round/>
            <a:headEnd type="none" w="med" len="med"/>
            <a:tailEnd type="none" w="med" len="med"/>
          </a:ln>
        </p:spPr>
      </p:cxnSp>
      <p:cxnSp>
        <p:nvCxnSpPr>
          <p:cNvPr id="192" name="Google Shape;140;p16"/>
          <p:cNvCxnSpPr>
            <a:stCxn id="180" idx="6"/>
            <a:endCxn id="181" idx="2"/>
          </p:cNvCxnSpPr>
          <p:nvPr/>
        </p:nvCxnSpPr>
        <p:spPr>
          <a:xfrm>
            <a:off x="7066477" y="2637996"/>
            <a:ext cx="185762" cy="0"/>
          </a:xfrm>
          <a:prstGeom prst="straightConnector1">
            <a:avLst/>
          </a:prstGeom>
          <a:noFill/>
          <a:ln w="19050" cap="flat" cmpd="sng">
            <a:solidFill>
              <a:srgbClr val="595959"/>
            </a:solidFill>
            <a:prstDash val="solid"/>
            <a:round/>
            <a:headEnd type="none" w="med" len="med"/>
            <a:tailEnd type="none" w="med" len="med"/>
          </a:ln>
        </p:spPr>
      </p:cxnSp>
      <p:cxnSp>
        <p:nvCxnSpPr>
          <p:cNvPr id="193" name="Google Shape;141;p16"/>
          <p:cNvCxnSpPr>
            <a:stCxn id="181" idx="6"/>
            <a:endCxn id="182" idx="2"/>
          </p:cNvCxnSpPr>
          <p:nvPr/>
        </p:nvCxnSpPr>
        <p:spPr>
          <a:xfrm>
            <a:off x="7524164" y="2637996"/>
            <a:ext cx="185763" cy="0"/>
          </a:xfrm>
          <a:prstGeom prst="straightConnector1">
            <a:avLst/>
          </a:prstGeom>
          <a:noFill/>
          <a:ln w="19050" cap="flat" cmpd="sng">
            <a:solidFill>
              <a:srgbClr val="595959"/>
            </a:solidFill>
            <a:prstDash val="solid"/>
            <a:round/>
            <a:headEnd type="none" w="med" len="med"/>
            <a:tailEnd type="none" w="med" len="med"/>
          </a:ln>
        </p:spPr>
      </p:cxnSp>
      <p:pic>
        <p:nvPicPr>
          <p:cNvPr id="194" name="Google Shape;142;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stretch>
            <a:fillRect/>
          </a:stretch>
        </p:blipFill>
        <p:spPr>
          <a:xfrm>
            <a:off x="5532494" y="3679981"/>
            <a:ext cx="136300" cy="110758"/>
          </a:xfrm>
          <a:prstGeom prst="rect">
            <a:avLst/>
          </a:prstGeom>
          <a:noFill/>
          <a:ln>
            <a:noFill/>
          </a:ln>
        </p:spPr>
      </p:pic>
      <p:pic>
        <p:nvPicPr>
          <p:cNvPr id="195" name="Google Shape;143;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stretch>
            <a:fillRect/>
          </a:stretch>
        </p:blipFill>
        <p:spPr>
          <a:xfrm>
            <a:off x="6020316" y="3679510"/>
            <a:ext cx="136285" cy="109908"/>
          </a:xfrm>
          <a:prstGeom prst="rect">
            <a:avLst/>
          </a:prstGeom>
          <a:noFill/>
          <a:ln>
            <a:noFill/>
          </a:ln>
        </p:spPr>
      </p:pic>
      <p:pic>
        <p:nvPicPr>
          <p:cNvPr id="196" name="Google Shape;144;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stretch>
            <a:fillRect/>
          </a:stretch>
        </p:blipFill>
        <p:spPr>
          <a:xfrm>
            <a:off x="6477981" y="3680939"/>
            <a:ext cx="136285" cy="106473"/>
          </a:xfrm>
          <a:prstGeom prst="rect">
            <a:avLst/>
          </a:prstGeom>
          <a:noFill/>
          <a:ln>
            <a:noFill/>
          </a:ln>
        </p:spPr>
      </p:pic>
      <p:pic>
        <p:nvPicPr>
          <p:cNvPr id="197" name="Google Shape;145;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9"/>
          <a:stretch>
            <a:fillRect/>
          </a:stretch>
        </p:blipFill>
        <p:spPr>
          <a:xfrm>
            <a:off x="6885400" y="3679990"/>
            <a:ext cx="136285" cy="110732"/>
          </a:xfrm>
          <a:prstGeom prst="rect">
            <a:avLst/>
          </a:prstGeom>
          <a:noFill/>
          <a:ln>
            <a:noFill/>
          </a:ln>
        </p:spPr>
      </p:pic>
      <p:pic>
        <p:nvPicPr>
          <p:cNvPr id="198" name="Google Shape;146;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0"/>
          <a:stretch>
            <a:fillRect/>
          </a:stretch>
        </p:blipFill>
        <p:spPr>
          <a:xfrm>
            <a:off x="7343064" y="3680951"/>
            <a:ext cx="136285" cy="106473"/>
          </a:xfrm>
          <a:prstGeom prst="rect">
            <a:avLst/>
          </a:prstGeom>
          <a:noFill/>
          <a:ln>
            <a:noFill/>
          </a:ln>
        </p:spPr>
      </p:pic>
      <p:pic>
        <p:nvPicPr>
          <p:cNvPr id="199" name="Google Shape;147;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1"/>
          <a:stretch>
            <a:fillRect/>
          </a:stretch>
        </p:blipFill>
        <p:spPr>
          <a:xfrm>
            <a:off x="7800728" y="3679990"/>
            <a:ext cx="136285" cy="110732"/>
          </a:xfrm>
          <a:prstGeom prst="rect">
            <a:avLst/>
          </a:prstGeom>
          <a:noFill/>
          <a:ln>
            <a:noFill/>
          </a:ln>
        </p:spPr>
      </p:pic>
      <p:pic>
        <p:nvPicPr>
          <p:cNvPr id="200" name="Google Shape;148;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2"/>
          <a:stretch>
            <a:fillRect/>
          </a:stretch>
        </p:blipFill>
        <p:spPr>
          <a:xfrm>
            <a:off x="6385053" y="2350240"/>
            <a:ext cx="281089" cy="113048"/>
          </a:xfrm>
          <a:prstGeom prst="rect">
            <a:avLst/>
          </a:prstGeom>
          <a:noFill/>
          <a:ln>
            <a:noFill/>
          </a:ln>
        </p:spPr>
      </p:pic>
      <p:pic>
        <p:nvPicPr>
          <p:cNvPr id="201" name="Google Shape;149;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3"/>
          <a:stretch>
            <a:fillRect/>
          </a:stretch>
        </p:blipFill>
        <p:spPr>
          <a:xfrm>
            <a:off x="5046329" y="2603736"/>
            <a:ext cx="172248" cy="110731"/>
          </a:xfrm>
          <a:prstGeom prst="rect">
            <a:avLst/>
          </a:prstGeom>
          <a:noFill/>
          <a:ln>
            <a:noFill/>
          </a:ln>
        </p:spPr>
      </p:pic>
      <p:pic>
        <p:nvPicPr>
          <p:cNvPr id="202" name="Google Shape;150;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4"/>
          <a:stretch>
            <a:fillRect/>
          </a:stretch>
        </p:blipFill>
        <p:spPr>
          <a:xfrm>
            <a:off x="4986440" y="3415668"/>
            <a:ext cx="418448" cy="145177"/>
          </a:xfrm>
          <a:prstGeom prst="rect">
            <a:avLst/>
          </a:prstGeom>
          <a:noFill/>
          <a:ln>
            <a:noFill/>
          </a:ln>
        </p:spPr>
      </p:pic>
      <p:cxnSp>
        <p:nvCxnSpPr>
          <p:cNvPr id="203" name="Google Shape;151;p16"/>
          <p:cNvCxnSpPr/>
          <p:nvPr/>
        </p:nvCxnSpPr>
        <p:spPr>
          <a:xfrm>
            <a:off x="4362741" y="2996364"/>
            <a:ext cx="3741255" cy="9433"/>
          </a:xfrm>
          <a:prstGeom prst="straightConnector1">
            <a:avLst/>
          </a:prstGeom>
          <a:noFill/>
          <a:ln w="19050" cap="flat" cmpd="sng">
            <a:solidFill>
              <a:srgbClr val="595959"/>
            </a:solidFill>
            <a:prstDash val="dash"/>
            <a:round/>
            <a:headEnd type="none" w="med" len="med"/>
            <a:tailEnd type="none" w="med" len="med"/>
          </a:ln>
        </p:spPr>
      </p:cxnSp>
      <p:pic>
        <p:nvPicPr>
          <p:cNvPr id="204" name="Google Shape;152;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5"/>
          <a:stretch>
            <a:fillRect/>
          </a:stretch>
        </p:blipFill>
        <p:spPr>
          <a:xfrm>
            <a:off x="5388277" y="2350255"/>
            <a:ext cx="437284" cy="113047"/>
          </a:xfrm>
          <a:prstGeom prst="rect">
            <a:avLst/>
          </a:prstGeom>
          <a:noFill/>
          <a:ln>
            <a:noFill/>
          </a:ln>
        </p:spPr>
      </p:pic>
      <p:pic>
        <p:nvPicPr>
          <p:cNvPr id="205" name="Google Shape;153;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6"/>
          <a:stretch>
            <a:fillRect/>
          </a:stretch>
        </p:blipFill>
        <p:spPr>
          <a:xfrm>
            <a:off x="5890791" y="2350249"/>
            <a:ext cx="437286" cy="113036"/>
          </a:xfrm>
          <a:prstGeom prst="rect">
            <a:avLst/>
          </a:prstGeom>
          <a:noFill/>
          <a:ln>
            <a:noFill/>
          </a:ln>
        </p:spPr>
      </p:pic>
      <p:pic>
        <p:nvPicPr>
          <p:cNvPr id="206" name="Google Shape;154;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7"/>
          <a:stretch>
            <a:fillRect/>
          </a:stretch>
        </p:blipFill>
        <p:spPr>
          <a:xfrm>
            <a:off x="6752882" y="2333842"/>
            <a:ext cx="426823" cy="110331"/>
          </a:xfrm>
          <a:prstGeom prst="rect">
            <a:avLst/>
          </a:prstGeom>
          <a:noFill/>
          <a:ln>
            <a:noFill/>
          </a:ln>
        </p:spPr>
      </p:pic>
      <p:pic>
        <p:nvPicPr>
          <p:cNvPr id="207" name="Google Shape;155;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8"/>
          <a:stretch>
            <a:fillRect/>
          </a:stretch>
        </p:blipFill>
        <p:spPr>
          <a:xfrm>
            <a:off x="7225924" y="2332047"/>
            <a:ext cx="437312" cy="113047"/>
          </a:xfrm>
          <a:prstGeom prst="rect">
            <a:avLst/>
          </a:prstGeom>
          <a:noFill/>
          <a:ln>
            <a:noFill/>
          </a:ln>
        </p:spPr>
      </p:pic>
      <p:pic>
        <p:nvPicPr>
          <p:cNvPr id="208" name="Google Shape;156;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9"/>
          <a:stretch>
            <a:fillRect/>
          </a:stretch>
        </p:blipFill>
        <p:spPr>
          <a:xfrm>
            <a:off x="7709451" y="2335330"/>
            <a:ext cx="437312" cy="113043"/>
          </a:xfrm>
          <a:prstGeom prst="rect">
            <a:avLst/>
          </a:prstGeom>
          <a:noFill/>
          <a:ln>
            <a:noFill/>
          </a:ln>
        </p:spPr>
      </p:pic>
      <p:sp>
        <p:nvSpPr>
          <p:cNvPr id="209" name="Google Shape;157;p16"/>
          <p:cNvSpPr/>
          <p:nvPr/>
        </p:nvSpPr>
        <p:spPr>
          <a:xfrm>
            <a:off x="4560720" y="1984369"/>
            <a:ext cx="753217" cy="437133"/>
          </a:xfrm>
          <a:prstGeom prst="cloudCallout">
            <a:avLst>
              <a:gd name="adj1" fmla="val -20833"/>
              <a:gd name="adj2" fmla="val 625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pic>
        <p:nvPicPr>
          <p:cNvPr id="210" name="Google Shape;158;p1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20"/>
          <a:stretch>
            <a:fillRect/>
          </a:stretch>
        </p:blipFill>
        <p:spPr>
          <a:xfrm>
            <a:off x="4971703" y="2083067"/>
            <a:ext cx="160079" cy="119868"/>
          </a:xfrm>
          <a:prstGeom prst="rect">
            <a:avLst/>
          </a:prstGeom>
          <a:noFill/>
          <a:ln>
            <a:noFill/>
          </a:ln>
        </p:spPr>
      </p:pic>
      <p:sp>
        <p:nvSpPr>
          <p:cNvPr id="211" name="Google Shape;159;p16"/>
          <p:cNvSpPr/>
          <p:nvPr/>
        </p:nvSpPr>
        <p:spPr>
          <a:xfrm>
            <a:off x="6279000" y="1956622"/>
            <a:ext cx="694921" cy="189031"/>
          </a:xfrm>
          <a:prstGeom prst="rect">
            <a:avLst/>
          </a:prstGeom>
          <a:no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2" name="Google Shape;160;p16"/>
          <p:cNvSpPr txBox="1"/>
          <p:nvPr/>
        </p:nvSpPr>
        <p:spPr>
          <a:xfrm>
            <a:off x="6242995" y="1906725"/>
            <a:ext cx="810218" cy="187295"/>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800" b="1" dirty="0">
                <a:solidFill>
                  <a:srgbClr val="FF0000"/>
                </a:solidFill>
              </a:rPr>
              <a:t>inexplicable</a:t>
            </a:r>
            <a:endParaRPr sz="800" b="1" dirty="0">
              <a:solidFill>
                <a:srgbClr val="FF0000"/>
              </a:solidFill>
            </a:endParaRPr>
          </a:p>
        </p:txBody>
      </p:sp>
      <p:cxnSp>
        <p:nvCxnSpPr>
          <p:cNvPr id="213" name="Google Shape;161;p16"/>
          <p:cNvCxnSpPr/>
          <p:nvPr/>
        </p:nvCxnSpPr>
        <p:spPr>
          <a:xfrm flipH="1">
            <a:off x="6523070" y="2150138"/>
            <a:ext cx="125034" cy="171793"/>
          </a:xfrm>
          <a:prstGeom prst="straightConnector1">
            <a:avLst/>
          </a:prstGeom>
          <a:noFill/>
          <a:ln w="28575" cap="flat" cmpd="sng">
            <a:solidFill>
              <a:srgbClr val="595959"/>
            </a:solidFill>
            <a:prstDash val="solid"/>
            <a:round/>
            <a:headEnd type="none" w="med" len="med"/>
            <a:tailEnd type="triangle" w="med" len="med"/>
          </a:ln>
        </p:spPr>
      </p:cxnSp>
      <p:pic>
        <p:nvPicPr>
          <p:cNvPr id="214" name="Google Shape;162;p16"/>
          <p:cNvPicPr preferRelativeResize="0"/>
          <p:nvPr/>
        </p:nvPicPr>
        <p:blipFill>
          <a:blip r:embed="rId21"/>
          <a:stretch>
            <a:fillRect/>
          </a:stretch>
        </p:blipFill>
        <p:spPr>
          <a:xfrm>
            <a:off x="4436020" y="3258820"/>
            <a:ext cx="529562" cy="605549"/>
          </a:xfrm>
          <a:prstGeom prst="rect">
            <a:avLst/>
          </a:prstGeom>
          <a:noFill/>
          <a:ln>
            <a:noFill/>
          </a:ln>
        </p:spPr>
      </p:pic>
      <p:pic>
        <p:nvPicPr>
          <p:cNvPr id="215" name="Google Shape;163;p16"/>
          <p:cNvPicPr preferRelativeResize="0"/>
          <p:nvPr/>
        </p:nvPicPr>
        <p:blipFill>
          <a:blip r:embed="rId21"/>
          <a:stretch>
            <a:fillRect/>
          </a:stretch>
        </p:blipFill>
        <p:spPr>
          <a:xfrm>
            <a:off x="4688966" y="2057754"/>
            <a:ext cx="237800" cy="271926"/>
          </a:xfrm>
          <a:prstGeom prst="rect">
            <a:avLst/>
          </a:prstGeom>
          <a:noFill/>
          <a:ln>
            <a:noFill/>
          </a:ln>
        </p:spPr>
      </p:pic>
      <p:pic>
        <p:nvPicPr>
          <p:cNvPr id="216" name="Google Shape;164;p16"/>
          <p:cNvPicPr preferRelativeResize="0"/>
          <p:nvPr/>
        </p:nvPicPr>
        <p:blipFill>
          <a:blip r:embed="rId22"/>
          <a:stretch>
            <a:fillRect/>
          </a:stretch>
        </p:blipFill>
        <p:spPr>
          <a:xfrm>
            <a:off x="4362741" y="2368404"/>
            <a:ext cx="394182" cy="47066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17"/>
                                        </p:tgtEl>
                                      </p:cBhvr>
                                    </p:animEffect>
                                    <p:animScale>
                                      <p:cBhvr>
                                        <p:cTn id="7" dur="250" autoRev="1" fill="hold"/>
                                        <p:tgtEl>
                                          <p:spTgt spid="117"/>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72"/>
                                        </p:tgtEl>
                                      </p:cBhvr>
                                    </p:animEffect>
                                    <p:animScale>
                                      <p:cBhvr>
                                        <p:cTn id="10" dur="250" autoRev="1" fill="hold"/>
                                        <p:tgtEl>
                                          <p:spTgt spid="172"/>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73"/>
                                        </p:tgtEl>
                                      </p:cBhvr>
                                    </p:animEffect>
                                    <p:animScale>
                                      <p:cBhvr>
                                        <p:cTn id="13" dur="250" autoRev="1" fill="hold"/>
                                        <p:tgtEl>
                                          <p:spTgt spid="173"/>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174"/>
                                        </p:tgtEl>
                                      </p:cBhvr>
                                    </p:animEffect>
                                    <p:animScale>
                                      <p:cBhvr>
                                        <p:cTn id="16" dur="250" autoRev="1" fill="hold"/>
                                        <p:tgtEl>
                                          <p:spTgt spid="174"/>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175"/>
                                        </p:tgtEl>
                                      </p:cBhvr>
                                    </p:animEffect>
                                    <p:animScale>
                                      <p:cBhvr>
                                        <p:cTn id="19" dur="250" autoRev="1" fill="hold"/>
                                        <p:tgtEl>
                                          <p:spTgt spid="175"/>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176"/>
                                        </p:tgtEl>
                                      </p:cBhvr>
                                    </p:animEffect>
                                    <p:animScale>
                                      <p:cBhvr>
                                        <p:cTn id="22" dur="250" autoRev="1" fill="hold"/>
                                        <p:tgtEl>
                                          <p:spTgt spid="176"/>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177"/>
                                        </p:tgtEl>
                                      </p:cBhvr>
                                    </p:animEffect>
                                    <p:animScale>
                                      <p:cBhvr>
                                        <p:cTn id="27" dur="250" autoRev="1" fill="hold"/>
                                        <p:tgtEl>
                                          <p:spTgt spid="177"/>
                                        </p:tgtEl>
                                      </p:cBhvr>
                                      <p:by x="105000" y="105000"/>
                                    </p:animScale>
                                  </p:childTnLst>
                                </p:cTn>
                              </p:par>
                              <p:par>
                                <p:cTn id="28" presetID="26" presetClass="emph" presetSubtype="0" fill="hold" grpId="0" nodeType="withEffect">
                                  <p:stCondLst>
                                    <p:cond delay="0"/>
                                  </p:stCondLst>
                                  <p:childTnLst>
                                    <p:animEffect transition="out" filter="fade">
                                      <p:cBhvr>
                                        <p:cTn id="29" dur="500" tmFilter="0, 0; .2, .5; .8, .5; 1, 0"/>
                                        <p:tgtEl>
                                          <p:spTgt spid="178"/>
                                        </p:tgtEl>
                                      </p:cBhvr>
                                    </p:animEffect>
                                    <p:animScale>
                                      <p:cBhvr>
                                        <p:cTn id="30" dur="250" autoRev="1" fill="hold"/>
                                        <p:tgtEl>
                                          <p:spTgt spid="178"/>
                                        </p:tgtEl>
                                      </p:cBhvr>
                                      <p:by x="105000" y="105000"/>
                                    </p:animScale>
                                  </p:childTnLst>
                                </p:cTn>
                              </p:par>
                              <p:par>
                                <p:cTn id="31" presetID="26" presetClass="emph" presetSubtype="0" fill="hold" grpId="0" nodeType="withEffect">
                                  <p:stCondLst>
                                    <p:cond delay="0"/>
                                  </p:stCondLst>
                                  <p:childTnLst>
                                    <p:animEffect transition="out" filter="fade">
                                      <p:cBhvr>
                                        <p:cTn id="32" dur="500" tmFilter="0, 0; .2, .5; .8, .5; 1, 0"/>
                                        <p:tgtEl>
                                          <p:spTgt spid="179"/>
                                        </p:tgtEl>
                                      </p:cBhvr>
                                    </p:animEffect>
                                    <p:animScale>
                                      <p:cBhvr>
                                        <p:cTn id="33" dur="250" autoRev="1" fill="hold"/>
                                        <p:tgtEl>
                                          <p:spTgt spid="179"/>
                                        </p:tgtEl>
                                      </p:cBhvr>
                                      <p:by x="105000" y="105000"/>
                                    </p:animScale>
                                  </p:childTnLst>
                                </p:cTn>
                              </p:par>
                              <p:par>
                                <p:cTn id="34" presetID="26" presetClass="emph" presetSubtype="0" fill="hold" grpId="0" nodeType="withEffect">
                                  <p:stCondLst>
                                    <p:cond delay="0"/>
                                  </p:stCondLst>
                                  <p:childTnLst>
                                    <p:animEffect transition="out" filter="fade">
                                      <p:cBhvr>
                                        <p:cTn id="35" dur="500" tmFilter="0, 0; .2, .5; .8, .5; 1, 0"/>
                                        <p:tgtEl>
                                          <p:spTgt spid="180"/>
                                        </p:tgtEl>
                                      </p:cBhvr>
                                    </p:animEffect>
                                    <p:animScale>
                                      <p:cBhvr>
                                        <p:cTn id="36" dur="250" autoRev="1" fill="hold"/>
                                        <p:tgtEl>
                                          <p:spTgt spid="180"/>
                                        </p:tgtEl>
                                      </p:cBhvr>
                                      <p:by x="105000" y="105000"/>
                                    </p:animScale>
                                  </p:childTnLst>
                                </p:cTn>
                              </p:par>
                              <p:par>
                                <p:cTn id="37" presetID="26" presetClass="emph" presetSubtype="0" fill="hold" grpId="0" nodeType="withEffect">
                                  <p:stCondLst>
                                    <p:cond delay="0"/>
                                  </p:stCondLst>
                                  <p:childTnLst>
                                    <p:animEffect transition="out" filter="fade">
                                      <p:cBhvr>
                                        <p:cTn id="38" dur="500" tmFilter="0, 0; .2, .5; .8, .5; 1, 0"/>
                                        <p:tgtEl>
                                          <p:spTgt spid="181"/>
                                        </p:tgtEl>
                                      </p:cBhvr>
                                    </p:animEffect>
                                    <p:animScale>
                                      <p:cBhvr>
                                        <p:cTn id="39" dur="250" autoRev="1" fill="hold"/>
                                        <p:tgtEl>
                                          <p:spTgt spid="181"/>
                                        </p:tgtEl>
                                      </p:cBhvr>
                                      <p:by x="105000" y="105000"/>
                                    </p:animScale>
                                  </p:childTnLst>
                                </p:cTn>
                              </p:par>
                              <p:par>
                                <p:cTn id="40" presetID="26" presetClass="emph" presetSubtype="0" fill="hold" grpId="0" nodeType="withEffect">
                                  <p:stCondLst>
                                    <p:cond delay="0"/>
                                  </p:stCondLst>
                                  <p:childTnLst>
                                    <p:animEffect transition="out" filter="fade">
                                      <p:cBhvr>
                                        <p:cTn id="41" dur="500" tmFilter="0, 0; .2, .5; .8, .5; 1, 0"/>
                                        <p:tgtEl>
                                          <p:spTgt spid="182"/>
                                        </p:tgtEl>
                                      </p:cBhvr>
                                    </p:animEffect>
                                    <p:animScale>
                                      <p:cBhvr>
                                        <p:cTn id="42" dur="250" autoRev="1" fill="hold"/>
                                        <p:tgtEl>
                                          <p:spTgt spid="182"/>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2"/>
                                        </p:tgtEl>
                                        <p:attrNameLst>
                                          <p:attrName>style.visibility</p:attrName>
                                        </p:attrNameLst>
                                      </p:cBhvr>
                                      <p:to>
                                        <p:strVal val="visible"/>
                                      </p:to>
                                    </p:set>
                                    <p:animEffect transition="in" filter="fade">
                                      <p:cBhvr>
                                        <p:cTn id="47" dur="500"/>
                                        <p:tgtEl>
                                          <p:spTgt spid="212"/>
                                        </p:tgtEl>
                                      </p:cBhvr>
                                    </p:animEffect>
                                  </p:childTnLst>
                                </p:cTn>
                              </p:par>
                              <p:par>
                                <p:cTn id="48" presetID="10" presetClass="entr" presetSubtype="0" fill="hold" nodeType="withEffect">
                                  <p:stCondLst>
                                    <p:cond delay="0"/>
                                  </p:stCondLst>
                                  <p:childTnLst>
                                    <p:set>
                                      <p:cBhvr>
                                        <p:cTn id="49" dur="1" fill="hold">
                                          <p:stCondLst>
                                            <p:cond delay="0"/>
                                          </p:stCondLst>
                                        </p:cTn>
                                        <p:tgtEl>
                                          <p:spTgt spid="213"/>
                                        </p:tgtEl>
                                        <p:attrNameLst>
                                          <p:attrName>style.visibility</p:attrName>
                                        </p:attrNameLst>
                                      </p:cBhvr>
                                      <p:to>
                                        <p:strVal val="visible"/>
                                      </p:to>
                                    </p:set>
                                    <p:animEffect transition="in" filter="fade">
                                      <p:cBhvr>
                                        <p:cTn id="50" dur="500"/>
                                        <p:tgtEl>
                                          <p:spTgt spid="2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11"/>
                                        </p:tgtEl>
                                        <p:attrNameLst>
                                          <p:attrName>style.visibility</p:attrName>
                                        </p:attrNameLst>
                                      </p:cBhvr>
                                      <p:to>
                                        <p:strVal val="visible"/>
                                      </p:to>
                                    </p:set>
                                    <p:animEffect transition="in" filter="fade">
                                      <p:cBhvr>
                                        <p:cTn id="53"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211" grpId="0" animBg="1"/>
      <p:bldP spid="2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Interactive Plan Explicability</a:t>
            </a:r>
          </a:p>
        </p:txBody>
      </p:sp>
      <p:sp>
        <p:nvSpPr>
          <p:cNvPr id="177" name="Google Shape;177;p18"/>
          <p:cNvSpPr txBox="1">
            <a:spLocks noGrp="1"/>
          </p:cNvSpPr>
          <p:nvPr>
            <p:ph type="body" idx="1"/>
          </p:nvPr>
        </p:nvSpPr>
        <p:spPr>
          <a:xfrm>
            <a:off x="311700" y="1152475"/>
            <a:ext cx="8520600" cy="4215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Interactive teaming setting instead of the human solely being an observer.</a:t>
            </a:r>
          </a:p>
        </p:txBody>
      </p:sp>
      <p:sp>
        <p:nvSpPr>
          <p:cNvPr id="178" name="Google Shape;178;p18"/>
          <p:cNvSpPr txBox="1"/>
          <p:nvPr/>
        </p:nvSpPr>
        <p:spPr>
          <a:xfrm>
            <a:off x="2865000" y="4765200"/>
            <a:ext cx="3414000" cy="378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a:t>Cooperative Robotic Systems (CRS) Lab</a:t>
            </a:r>
          </a:p>
        </p:txBody>
      </p:sp>
      <p:pic>
        <p:nvPicPr>
          <p:cNvPr id="179" name="Google Shape;179;p18"/>
          <p:cNvPicPr preferRelativeResize="0"/>
          <p:nvPr/>
        </p:nvPicPr>
        <p:blipFill>
          <a:blip r:embed="rId1"/>
          <a:stretch>
            <a:fillRect/>
          </a:stretch>
        </p:blipFill>
        <p:spPr>
          <a:xfrm>
            <a:off x="7901159" y="4641921"/>
            <a:ext cx="1200990" cy="454656"/>
          </a:xfrm>
          <a:prstGeom prst="rect">
            <a:avLst/>
          </a:prstGeom>
          <a:noFill/>
          <a:ln>
            <a:noFill/>
          </a:ln>
        </p:spPr>
      </p:pic>
      <p:pic>
        <p:nvPicPr>
          <p:cNvPr id="180" name="Google Shape;180;p18"/>
          <p:cNvPicPr preferRelativeResize="0"/>
          <p:nvPr/>
        </p:nvPicPr>
        <p:blipFill>
          <a:blip r:embed="rId2"/>
          <a:stretch>
            <a:fillRect/>
          </a:stretch>
        </p:blipFill>
        <p:spPr>
          <a:xfrm>
            <a:off x="58700" y="4539375"/>
            <a:ext cx="1150724" cy="604125"/>
          </a:xfrm>
          <a:prstGeom prst="rect">
            <a:avLst/>
          </a:prstGeom>
          <a:noFill/>
          <a:ln>
            <a:noFill/>
          </a:ln>
        </p:spPr>
      </p:pic>
      <p:sp>
        <p:nvSpPr>
          <p:cNvPr id="181" name="Google Shape;181;p18"/>
          <p:cNvSpPr/>
          <p:nvPr/>
        </p:nvSpPr>
        <p:spPr>
          <a:xfrm>
            <a:off x="2979814" y="1597825"/>
            <a:ext cx="3178500" cy="1515900"/>
          </a:xfrm>
          <a:prstGeom prst="cloudCallout">
            <a:avLst>
              <a:gd name="adj1" fmla="val -51562"/>
              <a:gd name="adj2" fmla="val 29989"/>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182" name="Google Shape;182;p18"/>
          <p:cNvSpPr/>
          <p:nvPr/>
        </p:nvSpPr>
        <p:spPr>
          <a:xfrm>
            <a:off x="3652253" y="3553146"/>
            <a:ext cx="1902600" cy="406500"/>
          </a:xfrm>
          <a:prstGeom prst="lef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3" name="Google Shape;183;p18"/>
          <p:cNvSpPr txBox="1"/>
          <p:nvPr/>
        </p:nvSpPr>
        <p:spPr>
          <a:xfrm>
            <a:off x="4117038" y="3812697"/>
            <a:ext cx="1073700" cy="33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t>interaction</a:t>
            </a:r>
          </a:p>
        </p:txBody>
      </p:sp>
      <p:sp>
        <p:nvSpPr>
          <p:cNvPr id="184" name="Google Shape;184;p18"/>
          <p:cNvSpPr/>
          <p:nvPr/>
        </p:nvSpPr>
        <p:spPr>
          <a:xfrm>
            <a:off x="3936750" y="1706479"/>
            <a:ext cx="1735500" cy="807300"/>
          </a:xfrm>
          <a:prstGeom prst="cloudCallout">
            <a:avLst>
              <a:gd name="adj1" fmla="val -41669"/>
              <a:gd name="adj2" fmla="val 48235"/>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pic>
        <p:nvPicPr>
          <p:cNvPr id="185" name="Google Shape;185;p18"/>
          <p:cNvPicPr preferRelativeResize="0"/>
          <p:nvPr/>
        </p:nvPicPr>
        <p:blipFill>
          <a:blip r:embed="rId3"/>
          <a:stretch>
            <a:fillRect/>
          </a:stretch>
        </p:blipFill>
        <p:spPr>
          <a:xfrm>
            <a:off x="2203875" y="2904056"/>
            <a:ext cx="1186211" cy="1356421"/>
          </a:xfrm>
          <a:prstGeom prst="rect">
            <a:avLst/>
          </a:prstGeom>
          <a:noFill/>
          <a:ln>
            <a:noFill/>
          </a:ln>
        </p:spPr>
      </p:pic>
      <p:pic>
        <p:nvPicPr>
          <p:cNvPr id="186" name="Google Shape;186;p18"/>
          <p:cNvPicPr preferRelativeResize="0"/>
          <p:nvPr/>
        </p:nvPicPr>
        <p:blipFill>
          <a:blip r:embed="rId3"/>
          <a:stretch>
            <a:fillRect/>
          </a:stretch>
        </p:blipFill>
        <p:spPr>
          <a:xfrm>
            <a:off x="4541251" y="1882849"/>
            <a:ext cx="425031" cy="486011"/>
          </a:xfrm>
          <a:prstGeom prst="rect">
            <a:avLst/>
          </a:prstGeom>
          <a:noFill/>
          <a:ln>
            <a:noFill/>
          </a:ln>
        </p:spPr>
      </p:pic>
      <p:pic>
        <p:nvPicPr>
          <p:cNvPr id="187" name="Google Shape;187;p18"/>
          <p:cNvPicPr preferRelativeResize="0"/>
          <p:nvPr/>
        </p:nvPicPr>
        <p:blipFill>
          <a:blip r:embed="rId4"/>
          <a:stretch>
            <a:fillRect/>
          </a:stretch>
        </p:blipFill>
        <p:spPr>
          <a:xfrm>
            <a:off x="5672172" y="2958107"/>
            <a:ext cx="965729" cy="1153091"/>
          </a:xfrm>
          <a:prstGeom prst="rect">
            <a:avLst/>
          </a:prstGeom>
          <a:noFill/>
          <a:ln>
            <a:noFill/>
          </a:ln>
        </p:spPr>
      </p:pic>
      <p:pic>
        <p:nvPicPr>
          <p:cNvPr id="188" name="Google Shape;188;p18"/>
          <p:cNvPicPr preferRelativeResize="0"/>
          <p:nvPr/>
        </p:nvPicPr>
        <p:blipFill>
          <a:blip r:embed="rId4"/>
          <a:stretch>
            <a:fillRect/>
          </a:stretch>
        </p:blipFill>
        <p:spPr>
          <a:xfrm>
            <a:off x="3555330" y="2279097"/>
            <a:ext cx="493028" cy="588676"/>
          </a:xfrm>
          <a:prstGeom prst="rect">
            <a:avLst/>
          </a:prstGeom>
          <a:noFill/>
          <a:ln>
            <a:noFill/>
          </a:ln>
        </p:spPr>
      </p:pic>
      <p:pic>
        <p:nvPicPr>
          <p:cNvPr id="189" name="Google Shape;189;p18"/>
          <p:cNvPicPr preferRelativeResize="0"/>
          <p:nvPr/>
        </p:nvPicPr>
        <p:blipFill>
          <a:blip r:embed="rId5"/>
          <a:stretch>
            <a:fillRect/>
          </a:stretch>
        </p:blipFill>
        <p:spPr>
          <a:xfrm>
            <a:off x="3390075" y="1992825"/>
            <a:ext cx="356650" cy="266050"/>
          </a:xfrm>
          <a:prstGeom prst="rect">
            <a:avLst/>
          </a:prstGeom>
          <a:noFill/>
          <a:ln>
            <a:noFill/>
          </a:ln>
        </p:spPr>
      </p:pic>
      <p:pic>
        <p:nvPicPr>
          <p:cNvPr id="190" name="Google Shape;190;p18"/>
          <p:cNvPicPr preferRelativeResize="0"/>
          <p:nvPr/>
        </p:nvPicPr>
        <p:blipFill>
          <a:blip r:embed="rId6"/>
          <a:stretch>
            <a:fillRect/>
          </a:stretch>
        </p:blipFill>
        <p:spPr>
          <a:xfrm>
            <a:off x="5030362" y="1806070"/>
            <a:ext cx="327038" cy="266050"/>
          </a:xfrm>
          <a:prstGeom prst="rect">
            <a:avLst/>
          </a:prstGeom>
          <a:noFill/>
          <a:ln>
            <a:noFill/>
          </a:ln>
        </p:spPr>
      </p:pic>
      <p:pic>
        <p:nvPicPr>
          <p:cNvPr id="191" name="Google Shape;191;p18"/>
          <p:cNvPicPr preferRelativeResize="0"/>
          <p:nvPr/>
        </p:nvPicPr>
        <p:blipFill>
          <a:blip r:embed="rId7"/>
          <a:stretch>
            <a:fillRect/>
          </a:stretch>
        </p:blipFill>
        <p:spPr>
          <a:xfrm>
            <a:off x="2116250" y="2772613"/>
            <a:ext cx="356650" cy="223662"/>
          </a:xfrm>
          <a:prstGeom prst="rect">
            <a:avLst/>
          </a:prstGeom>
          <a:noFill/>
          <a:ln>
            <a:noFill/>
          </a:ln>
        </p:spPr>
      </p:pic>
      <p:pic>
        <p:nvPicPr>
          <p:cNvPr id="192" name="Google Shape;192;p18"/>
          <p:cNvPicPr preferRelativeResize="0"/>
          <p:nvPr/>
        </p:nvPicPr>
        <p:blipFill>
          <a:blip r:embed="rId8"/>
          <a:stretch>
            <a:fillRect/>
          </a:stretch>
        </p:blipFill>
        <p:spPr>
          <a:xfrm>
            <a:off x="6442775" y="2904050"/>
            <a:ext cx="391382" cy="223650"/>
          </a:xfrm>
          <a:prstGeom prst="rect">
            <a:avLst/>
          </a:prstGeom>
          <a:noFill/>
          <a:ln>
            <a:noFill/>
          </a:ln>
        </p:spPr>
      </p:pic>
      <p:sp>
        <p:nvSpPr>
          <p:cNvPr id="193" name="Google Shape;193;p18"/>
          <p:cNvSpPr/>
          <p:nvPr/>
        </p:nvSpPr>
        <p:spPr>
          <a:xfrm>
            <a:off x="3315475" y="1939250"/>
            <a:ext cx="549000" cy="378300"/>
          </a:xfrm>
          <a:prstGeom prst="ellipse">
            <a:avLst/>
          </a:prstGeom>
          <a:no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4" name="Google Shape;194;p18"/>
          <p:cNvSpPr/>
          <p:nvPr/>
        </p:nvSpPr>
        <p:spPr>
          <a:xfrm>
            <a:off x="6363963" y="2826725"/>
            <a:ext cx="549000" cy="378300"/>
          </a:xfrm>
          <a:prstGeom prst="ellipse">
            <a:avLst/>
          </a:prstGeom>
          <a:no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500"/>
                                        <p:tgtEl>
                                          <p:spTgt spid="193"/>
                                        </p:tgtEl>
                                      </p:cBhvr>
                                    </p:animEffect>
                                  </p:childTnLst>
                                </p:cTn>
                              </p:par>
                              <p:par>
                                <p:cTn id="8" presetID="10" presetClass="entr" presetSubtype="0" fill="hold" nodeType="withEffect">
                                  <p:stCondLst>
                                    <p:cond delay="0"/>
                                  </p:stCondLst>
                                  <p:childTnLst>
                                    <p:set>
                                      <p:cBhvr>
                                        <p:cTn id="9" dur="1" fill="hold">
                                          <p:stCondLst>
                                            <p:cond delay="0"/>
                                          </p:stCondLst>
                                        </p:cTn>
                                        <p:tgtEl>
                                          <p:spTgt spid="189"/>
                                        </p:tgtEl>
                                        <p:attrNameLst>
                                          <p:attrName>style.visibility</p:attrName>
                                        </p:attrNameLst>
                                      </p:cBhvr>
                                      <p:to>
                                        <p:strVal val="visible"/>
                                      </p:to>
                                    </p:set>
                                    <p:animEffect transition="in" filter="fade">
                                      <p:cBhvr>
                                        <p:cTn id="10" dur="500"/>
                                        <p:tgtEl>
                                          <p:spTgt spid="18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4"/>
                                        </p:tgtEl>
                                        <p:attrNameLst>
                                          <p:attrName>style.visibility</p:attrName>
                                        </p:attrNameLst>
                                      </p:cBhvr>
                                      <p:to>
                                        <p:strVal val="visible"/>
                                      </p:to>
                                    </p:set>
                                    <p:animEffect transition="in" filter="fade">
                                      <p:cBhvr>
                                        <p:cTn id="13" dur="500"/>
                                        <p:tgtEl>
                                          <p:spTgt spid="194"/>
                                        </p:tgtEl>
                                      </p:cBhvr>
                                    </p:animEffect>
                                  </p:childTnLst>
                                </p:cTn>
                              </p:par>
                              <p:par>
                                <p:cTn id="14" presetID="10" presetClass="entr" presetSubtype="0" fill="hold" nodeType="withEffect">
                                  <p:stCondLst>
                                    <p:cond delay="0"/>
                                  </p:stCondLst>
                                  <p:childTnLst>
                                    <p:set>
                                      <p:cBhvr>
                                        <p:cTn id="15" dur="1" fill="hold">
                                          <p:stCondLst>
                                            <p:cond delay="0"/>
                                          </p:stCondLst>
                                        </p:cTn>
                                        <p:tgtEl>
                                          <p:spTgt spid="192"/>
                                        </p:tgtEl>
                                        <p:attrNameLst>
                                          <p:attrName>style.visibility</p:attrName>
                                        </p:attrNameLst>
                                      </p:cBhvr>
                                      <p:to>
                                        <p:strVal val="visible"/>
                                      </p:to>
                                    </p:set>
                                    <p:animEffect transition="in" filter="fade">
                                      <p:cBhvr>
                                        <p:cTn id="16"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9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Interactive Plan Explicability</a:t>
            </a:r>
          </a:p>
        </p:txBody>
      </p:sp>
      <p:sp>
        <p:nvSpPr>
          <p:cNvPr id="200" name="Google Shape;200;p19"/>
          <p:cNvSpPr txBox="1">
            <a:spLocks noGrp="1"/>
          </p:cNvSpPr>
          <p:nvPr>
            <p:ph type="body" idx="1"/>
          </p:nvPr>
        </p:nvSpPr>
        <p:spPr>
          <a:xfrm>
            <a:off x="311700" y="1152475"/>
            <a:ext cx="3295800" cy="4215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Composite plan:</a:t>
            </a:r>
            <a:endParaRPr lang="en-GB"/>
          </a:p>
          <a:p>
            <a:pPr marL="457200" lvl="0" indent="-342900" rtl="0">
              <a:spcBef>
                <a:spcPts val="1600"/>
              </a:spcBef>
              <a:spcAft>
                <a:spcPts val="1600"/>
              </a:spcAft>
              <a:buSzPts val="1800"/>
              <a:buChar char="●"/>
            </a:pPr>
            <a:r>
              <a:rPr lang="en-GB"/>
              <a:t>Problem formulation: </a:t>
            </a:r>
          </a:p>
        </p:txBody>
      </p:sp>
      <p:sp>
        <p:nvSpPr>
          <p:cNvPr id="201" name="Google Shape;201;p19"/>
          <p:cNvSpPr txBox="1"/>
          <p:nvPr/>
        </p:nvSpPr>
        <p:spPr>
          <a:xfrm>
            <a:off x="2865000" y="4765200"/>
            <a:ext cx="3414000" cy="378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a:t>Cooperative Robotic Systems (CRS) Lab</a:t>
            </a:r>
          </a:p>
        </p:txBody>
      </p:sp>
      <p:pic>
        <p:nvPicPr>
          <p:cNvPr id="202" name="Google Shape;202;p19"/>
          <p:cNvPicPr preferRelativeResize="0"/>
          <p:nvPr/>
        </p:nvPicPr>
        <p:blipFill>
          <a:blip r:embed="rId1"/>
          <a:stretch>
            <a:fillRect/>
          </a:stretch>
        </p:blipFill>
        <p:spPr>
          <a:xfrm>
            <a:off x="7901159" y="4641921"/>
            <a:ext cx="1200990" cy="454656"/>
          </a:xfrm>
          <a:prstGeom prst="rect">
            <a:avLst/>
          </a:prstGeom>
          <a:noFill/>
          <a:ln>
            <a:noFill/>
          </a:ln>
        </p:spPr>
      </p:pic>
      <p:pic>
        <p:nvPicPr>
          <p:cNvPr id="203" name="Google Shape;203;p19"/>
          <p:cNvPicPr preferRelativeResize="0"/>
          <p:nvPr/>
        </p:nvPicPr>
        <p:blipFill>
          <a:blip r:embed="rId2"/>
          <a:stretch>
            <a:fillRect/>
          </a:stretch>
        </p:blipFill>
        <p:spPr>
          <a:xfrm>
            <a:off x="58700" y="4539375"/>
            <a:ext cx="1150724" cy="604125"/>
          </a:xfrm>
          <a:prstGeom prst="rect">
            <a:avLst/>
          </a:prstGeom>
          <a:noFill/>
          <a:ln>
            <a:noFill/>
          </a:ln>
        </p:spPr>
      </p:pic>
      <p:sp>
        <p:nvSpPr>
          <p:cNvPr id="204" name="Google Shape;204;p19"/>
          <p:cNvSpPr/>
          <p:nvPr/>
        </p:nvSpPr>
        <p:spPr>
          <a:xfrm>
            <a:off x="5968885" y="1995626"/>
            <a:ext cx="2008800" cy="957900"/>
          </a:xfrm>
          <a:prstGeom prst="cloudCallout">
            <a:avLst>
              <a:gd name="adj1" fmla="val -51562"/>
              <a:gd name="adj2" fmla="val 29989"/>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sp>
        <p:nvSpPr>
          <p:cNvPr id="205" name="Google Shape;205;p19"/>
          <p:cNvSpPr/>
          <p:nvPr/>
        </p:nvSpPr>
        <p:spPr>
          <a:xfrm>
            <a:off x="6393896" y="3231482"/>
            <a:ext cx="1202400" cy="256800"/>
          </a:xfrm>
          <a:prstGeom prst="lef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6" name="Google Shape;206;p19"/>
          <p:cNvSpPr txBox="1"/>
          <p:nvPr/>
        </p:nvSpPr>
        <p:spPr>
          <a:xfrm>
            <a:off x="6687661" y="3395530"/>
            <a:ext cx="678600" cy="20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800"/>
              <a:t>interaction</a:t>
            </a:r>
            <a:endParaRPr sz="800"/>
          </a:p>
        </p:txBody>
      </p:sp>
      <p:sp>
        <p:nvSpPr>
          <p:cNvPr id="207" name="Google Shape;207;p19"/>
          <p:cNvSpPr/>
          <p:nvPr/>
        </p:nvSpPr>
        <p:spPr>
          <a:xfrm>
            <a:off x="6573711" y="2064300"/>
            <a:ext cx="1097100" cy="510000"/>
          </a:xfrm>
          <a:prstGeom prst="cloudCallout">
            <a:avLst>
              <a:gd name="adj1" fmla="val -41669"/>
              <a:gd name="adj2" fmla="val 48235"/>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pic>
        <p:nvPicPr>
          <p:cNvPr id="208" name="Google Shape;208;p19"/>
          <p:cNvPicPr preferRelativeResize="0"/>
          <p:nvPr/>
        </p:nvPicPr>
        <p:blipFill>
          <a:blip r:embed="rId3"/>
          <a:stretch>
            <a:fillRect/>
          </a:stretch>
        </p:blipFill>
        <p:spPr>
          <a:xfrm>
            <a:off x="5478458" y="2821226"/>
            <a:ext cx="749739" cy="857324"/>
          </a:xfrm>
          <a:prstGeom prst="rect">
            <a:avLst/>
          </a:prstGeom>
          <a:noFill/>
          <a:ln>
            <a:noFill/>
          </a:ln>
        </p:spPr>
      </p:pic>
      <p:pic>
        <p:nvPicPr>
          <p:cNvPr id="209" name="Google Shape;209;p19"/>
          <p:cNvPicPr preferRelativeResize="0"/>
          <p:nvPr/>
        </p:nvPicPr>
        <p:blipFill>
          <a:blip r:embed="rId3"/>
          <a:stretch>
            <a:fillRect/>
          </a:stretch>
        </p:blipFill>
        <p:spPr>
          <a:xfrm>
            <a:off x="6955783" y="2175774"/>
            <a:ext cx="268637" cy="307180"/>
          </a:xfrm>
          <a:prstGeom prst="rect">
            <a:avLst/>
          </a:prstGeom>
          <a:noFill/>
          <a:ln>
            <a:noFill/>
          </a:ln>
        </p:spPr>
      </p:pic>
      <p:pic>
        <p:nvPicPr>
          <p:cNvPr id="210" name="Google Shape;210;p19"/>
          <p:cNvPicPr preferRelativeResize="0"/>
          <p:nvPr/>
        </p:nvPicPr>
        <p:blipFill>
          <a:blip r:embed="rId4"/>
          <a:stretch>
            <a:fillRect/>
          </a:stretch>
        </p:blipFill>
        <p:spPr>
          <a:xfrm>
            <a:off x="7670574" y="2855388"/>
            <a:ext cx="610382" cy="728807"/>
          </a:xfrm>
          <a:prstGeom prst="rect">
            <a:avLst/>
          </a:prstGeom>
          <a:noFill/>
          <a:ln>
            <a:noFill/>
          </a:ln>
        </p:spPr>
      </p:pic>
      <p:pic>
        <p:nvPicPr>
          <p:cNvPr id="211" name="Google Shape;211;p19"/>
          <p:cNvPicPr preferRelativeResize="0"/>
          <p:nvPr/>
        </p:nvPicPr>
        <p:blipFill>
          <a:blip r:embed="rId4"/>
          <a:stretch>
            <a:fillRect/>
          </a:stretch>
        </p:blipFill>
        <p:spPr>
          <a:xfrm>
            <a:off x="6332637" y="2426222"/>
            <a:ext cx="311615" cy="372071"/>
          </a:xfrm>
          <a:prstGeom prst="rect">
            <a:avLst/>
          </a:prstGeom>
          <a:noFill/>
          <a:ln>
            <a:noFill/>
          </a:ln>
        </p:spPr>
      </p:pic>
      <p:pic>
        <p:nvPicPr>
          <p:cNvPr id="212" name="Google Shape;212;p19"/>
          <p:cNvPicPr preferRelativeResize="0"/>
          <p:nvPr/>
        </p:nvPicPr>
        <p:blipFill>
          <a:blip r:embed="rId5"/>
          <a:stretch>
            <a:fillRect/>
          </a:stretch>
        </p:blipFill>
        <p:spPr>
          <a:xfrm>
            <a:off x="6228188" y="2245284"/>
            <a:ext cx="225418" cy="168156"/>
          </a:xfrm>
          <a:prstGeom prst="rect">
            <a:avLst/>
          </a:prstGeom>
          <a:noFill/>
          <a:ln>
            <a:noFill/>
          </a:ln>
        </p:spPr>
      </p:pic>
      <p:pic>
        <p:nvPicPr>
          <p:cNvPr id="213" name="Google Shape;213;p19"/>
          <p:cNvPicPr preferRelativeResize="0"/>
          <p:nvPr/>
        </p:nvPicPr>
        <p:blipFill>
          <a:blip r:embed="rId6"/>
          <a:stretch>
            <a:fillRect/>
          </a:stretch>
        </p:blipFill>
        <p:spPr>
          <a:xfrm>
            <a:off x="7264922" y="2127246"/>
            <a:ext cx="206703" cy="168156"/>
          </a:xfrm>
          <a:prstGeom prst="rect">
            <a:avLst/>
          </a:prstGeom>
          <a:noFill/>
          <a:ln>
            <a:noFill/>
          </a:ln>
        </p:spPr>
      </p:pic>
      <p:pic>
        <p:nvPicPr>
          <p:cNvPr id="214" name="Google Shape;214;p19"/>
          <p:cNvPicPr preferRelativeResize="0"/>
          <p:nvPr/>
        </p:nvPicPr>
        <p:blipFill>
          <a:blip r:embed="rId7"/>
          <a:stretch>
            <a:fillRect/>
          </a:stretch>
        </p:blipFill>
        <p:spPr>
          <a:xfrm>
            <a:off x="5423075" y="2738147"/>
            <a:ext cx="225418" cy="141365"/>
          </a:xfrm>
          <a:prstGeom prst="rect">
            <a:avLst/>
          </a:prstGeom>
          <a:noFill/>
          <a:ln>
            <a:noFill/>
          </a:ln>
        </p:spPr>
      </p:pic>
      <p:pic>
        <p:nvPicPr>
          <p:cNvPr id="215" name="Google Shape;215;p19"/>
          <p:cNvPicPr preferRelativeResize="0"/>
          <p:nvPr/>
        </p:nvPicPr>
        <p:blipFill>
          <a:blip r:embed="rId8"/>
          <a:stretch>
            <a:fillRect/>
          </a:stretch>
        </p:blipFill>
        <p:spPr>
          <a:xfrm>
            <a:off x="8157629" y="2821222"/>
            <a:ext cx="247370" cy="141358"/>
          </a:xfrm>
          <a:prstGeom prst="rect">
            <a:avLst/>
          </a:prstGeom>
          <a:noFill/>
          <a:ln>
            <a:noFill/>
          </a:ln>
        </p:spPr>
      </p:pic>
      <p:pic>
        <p:nvPicPr>
          <p:cNvPr id="216" name="Google Shape;216;p19"/>
          <p:cNvPicPr preferRelativeResize="0"/>
          <p:nvPr/>
        </p:nvPicPr>
        <p:blipFill>
          <a:blip r:embed="rId9"/>
          <a:stretch>
            <a:fillRect/>
          </a:stretch>
        </p:blipFill>
        <p:spPr>
          <a:xfrm>
            <a:off x="2722645" y="1209650"/>
            <a:ext cx="2863304" cy="307175"/>
          </a:xfrm>
          <a:prstGeom prst="rect">
            <a:avLst/>
          </a:prstGeom>
          <a:noFill/>
          <a:ln>
            <a:noFill/>
          </a:ln>
        </p:spPr>
      </p:pic>
      <p:pic>
        <p:nvPicPr>
          <p:cNvPr id="217" name="Google Shape;217;p19"/>
          <p:cNvPicPr preferRelativeResize="0"/>
          <p:nvPr/>
        </p:nvPicPr>
        <p:blipFill>
          <a:blip r:embed="rId10"/>
          <a:stretch>
            <a:fillRect/>
          </a:stretch>
        </p:blipFill>
        <p:spPr>
          <a:xfrm>
            <a:off x="907575" y="2295400"/>
            <a:ext cx="3982575" cy="790700"/>
          </a:xfrm>
          <a:prstGeom prst="rect">
            <a:avLst/>
          </a:prstGeom>
          <a:noFill/>
          <a:ln w="9525" cap="flat" cmpd="sng">
            <a:solidFill>
              <a:srgbClr val="9900FF"/>
            </a:solidFill>
            <a:prstDash val="solid"/>
            <a:round/>
            <a:headEnd type="none" w="sm" len="sm"/>
            <a:tailEnd type="none" w="sm" len="sm"/>
          </a:ln>
        </p:spPr>
      </p:pic>
      <p:pic>
        <p:nvPicPr>
          <p:cNvPr id="218" name="Google Shape;218;p19"/>
          <p:cNvPicPr preferRelativeResize="0"/>
          <p:nvPr/>
        </p:nvPicPr>
        <p:blipFill>
          <a:blip r:embed="rId11"/>
          <a:stretch>
            <a:fillRect/>
          </a:stretch>
        </p:blipFill>
        <p:spPr>
          <a:xfrm>
            <a:off x="907575" y="3214995"/>
            <a:ext cx="610375" cy="289754"/>
          </a:xfrm>
          <a:prstGeom prst="rect">
            <a:avLst/>
          </a:prstGeom>
          <a:noFill/>
          <a:ln>
            <a:noFill/>
          </a:ln>
        </p:spPr>
      </p:pic>
      <p:sp>
        <p:nvSpPr>
          <p:cNvPr id="219" name="Google Shape;219;p19"/>
          <p:cNvSpPr txBox="1"/>
          <p:nvPr/>
        </p:nvSpPr>
        <p:spPr>
          <a:xfrm>
            <a:off x="1517950" y="3215000"/>
            <a:ext cx="4003500" cy="467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sz="1200" dirty="0"/>
              <a:t>: composite plan </a:t>
            </a:r>
            <a:r>
              <a:rPr lang="en-US" sz="1200" dirty="0"/>
              <a:t>generated</a:t>
            </a:r>
            <a:r>
              <a:rPr lang="en-GB" sz="1200" dirty="0"/>
              <a:t> by the robot.</a:t>
            </a:r>
            <a:endParaRPr sz="1200" dirty="0"/>
          </a:p>
        </p:txBody>
      </p:sp>
      <p:pic>
        <p:nvPicPr>
          <p:cNvPr id="220" name="Google Shape;220;p19"/>
          <p:cNvPicPr preferRelativeResize="0"/>
          <p:nvPr/>
        </p:nvPicPr>
        <p:blipFill>
          <a:blip r:embed="rId12"/>
          <a:stretch>
            <a:fillRect/>
          </a:stretch>
        </p:blipFill>
        <p:spPr>
          <a:xfrm>
            <a:off x="907577" y="3616325"/>
            <a:ext cx="610375" cy="308962"/>
          </a:xfrm>
          <a:prstGeom prst="rect">
            <a:avLst/>
          </a:prstGeom>
          <a:noFill/>
          <a:ln>
            <a:noFill/>
          </a:ln>
        </p:spPr>
      </p:pic>
      <p:sp>
        <p:nvSpPr>
          <p:cNvPr id="221" name="Google Shape;221;p19"/>
          <p:cNvSpPr txBox="1"/>
          <p:nvPr/>
        </p:nvSpPr>
        <p:spPr>
          <a:xfrm>
            <a:off x="1513450" y="3588522"/>
            <a:ext cx="3345000" cy="46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200"/>
              <a:t>: composite plan that assumed to be expected by the human.</a:t>
            </a:r>
            <a:endParaRPr sz="12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Interactive Plan Explicability - labeling process</a:t>
            </a:r>
          </a:p>
        </p:txBody>
      </p:sp>
      <p:sp>
        <p:nvSpPr>
          <p:cNvPr id="227" name="Google Shape;227;p20"/>
          <p:cNvSpPr txBox="1"/>
          <p:nvPr/>
        </p:nvSpPr>
        <p:spPr>
          <a:xfrm>
            <a:off x="2865000" y="4765200"/>
            <a:ext cx="3414000" cy="378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a:t>Cooperative Robotic Systems (CRS) Lab</a:t>
            </a:r>
          </a:p>
        </p:txBody>
      </p:sp>
      <p:pic>
        <p:nvPicPr>
          <p:cNvPr id="228" name="Google Shape;228;p20"/>
          <p:cNvPicPr preferRelativeResize="0"/>
          <p:nvPr/>
        </p:nvPicPr>
        <p:blipFill>
          <a:blip r:embed="rId1"/>
          <a:stretch>
            <a:fillRect/>
          </a:stretch>
        </p:blipFill>
        <p:spPr>
          <a:xfrm>
            <a:off x="7901159" y="4641921"/>
            <a:ext cx="1200990" cy="454656"/>
          </a:xfrm>
          <a:prstGeom prst="rect">
            <a:avLst/>
          </a:prstGeom>
          <a:noFill/>
          <a:ln>
            <a:noFill/>
          </a:ln>
        </p:spPr>
      </p:pic>
      <p:pic>
        <p:nvPicPr>
          <p:cNvPr id="229" name="Google Shape;229;p20"/>
          <p:cNvPicPr preferRelativeResize="0"/>
          <p:nvPr/>
        </p:nvPicPr>
        <p:blipFill>
          <a:blip r:embed="rId2"/>
          <a:stretch>
            <a:fillRect/>
          </a:stretch>
        </p:blipFill>
        <p:spPr>
          <a:xfrm>
            <a:off x="58700" y="4539375"/>
            <a:ext cx="1150724" cy="604125"/>
          </a:xfrm>
          <a:prstGeom prst="rect">
            <a:avLst/>
          </a:prstGeom>
          <a:noFill/>
          <a:ln>
            <a:noFill/>
          </a:ln>
        </p:spPr>
      </p:pic>
      <p:sp>
        <p:nvSpPr>
          <p:cNvPr id="230" name="Google Shape;230;p20"/>
          <p:cNvSpPr/>
          <p:nvPr/>
        </p:nvSpPr>
        <p:spPr>
          <a:xfrm>
            <a:off x="3890500" y="1730725"/>
            <a:ext cx="613500" cy="2259000"/>
          </a:xfrm>
          <a:prstGeom prst="rect">
            <a:avLst/>
          </a:prstGeom>
          <a:solidFill>
            <a:srgbClr val="D8DF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1" name="Google Shape;231;p20"/>
          <p:cNvSpPr/>
          <p:nvPr/>
        </p:nvSpPr>
        <p:spPr>
          <a:xfrm>
            <a:off x="6808252" y="1730725"/>
            <a:ext cx="613500" cy="2259000"/>
          </a:xfrm>
          <a:prstGeom prst="rect">
            <a:avLst/>
          </a:prstGeom>
          <a:solidFill>
            <a:srgbClr val="D8DF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2" name="Google Shape;232;p20"/>
          <p:cNvSpPr/>
          <p:nvPr/>
        </p:nvSpPr>
        <p:spPr>
          <a:xfrm>
            <a:off x="2527586" y="3192774"/>
            <a:ext cx="375600" cy="368400"/>
          </a:xfrm>
          <a:prstGeom prst="flowChartConnector">
            <a:avLst/>
          </a:prstGeom>
          <a:solidFill>
            <a:srgbClr val="CCCCCC"/>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3" name="Google Shape;233;p20"/>
          <p:cNvSpPr/>
          <p:nvPr/>
        </p:nvSpPr>
        <p:spPr>
          <a:xfrm>
            <a:off x="3262815" y="3192774"/>
            <a:ext cx="375600" cy="368400"/>
          </a:xfrm>
          <a:prstGeom prst="flowChartConnector">
            <a:avLst/>
          </a:prstGeom>
          <a:solidFill>
            <a:srgbClr val="CCCCCC"/>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4" name="Google Shape;234;p20"/>
          <p:cNvSpPr/>
          <p:nvPr/>
        </p:nvSpPr>
        <p:spPr>
          <a:xfrm>
            <a:off x="3998043" y="3192774"/>
            <a:ext cx="375600" cy="368400"/>
          </a:xfrm>
          <a:prstGeom prst="flowChartConnector">
            <a:avLst/>
          </a:prstGeom>
          <a:solidFill>
            <a:srgbClr val="FFE599"/>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5" name="Google Shape;235;p20"/>
          <p:cNvSpPr/>
          <p:nvPr/>
        </p:nvSpPr>
        <p:spPr>
          <a:xfrm>
            <a:off x="4733272" y="3192774"/>
            <a:ext cx="375600" cy="368400"/>
          </a:xfrm>
          <a:prstGeom prst="flowChartConnector">
            <a:avLst/>
          </a:prstGeom>
          <a:solidFill>
            <a:srgbClr val="CCCCCC"/>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6" name="Google Shape;236;p20"/>
          <p:cNvSpPr/>
          <p:nvPr/>
        </p:nvSpPr>
        <p:spPr>
          <a:xfrm>
            <a:off x="5468500" y="3192774"/>
            <a:ext cx="375600" cy="368400"/>
          </a:xfrm>
          <a:prstGeom prst="flowChartConnector">
            <a:avLst/>
          </a:prstGeom>
          <a:solidFill>
            <a:srgbClr val="CCCCCC"/>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7" name="Google Shape;237;p20"/>
          <p:cNvSpPr/>
          <p:nvPr/>
        </p:nvSpPr>
        <p:spPr>
          <a:xfrm>
            <a:off x="6203729" y="3192774"/>
            <a:ext cx="375600" cy="368400"/>
          </a:xfrm>
          <a:prstGeom prst="flowChartConnector">
            <a:avLst/>
          </a:prstGeom>
          <a:solidFill>
            <a:srgbClr val="CCCCCC"/>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8" name="Google Shape;238;p20"/>
          <p:cNvSpPr/>
          <p:nvPr/>
        </p:nvSpPr>
        <p:spPr>
          <a:xfrm>
            <a:off x="2527586" y="2083229"/>
            <a:ext cx="375600" cy="368400"/>
          </a:xfrm>
          <a:prstGeom prst="flowChartConnector">
            <a:avLst/>
          </a:prstGeom>
          <a:solidFill>
            <a:srgbClr val="FFFFFF"/>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9" name="Google Shape;239;p20"/>
          <p:cNvSpPr/>
          <p:nvPr/>
        </p:nvSpPr>
        <p:spPr>
          <a:xfrm>
            <a:off x="3262815" y="2083229"/>
            <a:ext cx="375600" cy="368400"/>
          </a:xfrm>
          <a:prstGeom prst="flowChartConnector">
            <a:avLst/>
          </a:prstGeom>
          <a:solidFill>
            <a:srgbClr val="FFFFFF"/>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0" name="Google Shape;240;p20"/>
          <p:cNvSpPr/>
          <p:nvPr/>
        </p:nvSpPr>
        <p:spPr>
          <a:xfrm>
            <a:off x="3998043" y="2083229"/>
            <a:ext cx="375600" cy="368400"/>
          </a:xfrm>
          <a:prstGeom prst="flowChartConnector">
            <a:avLst/>
          </a:prstGeom>
          <a:solidFill>
            <a:srgbClr val="FFF2CC"/>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1" name="Google Shape;241;p20"/>
          <p:cNvSpPr/>
          <p:nvPr/>
        </p:nvSpPr>
        <p:spPr>
          <a:xfrm>
            <a:off x="4733272" y="2083229"/>
            <a:ext cx="375600" cy="368400"/>
          </a:xfrm>
          <a:prstGeom prst="flowChartConnector">
            <a:avLst/>
          </a:prstGeom>
          <a:solidFill>
            <a:srgbClr val="FFFFFF"/>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2" name="Google Shape;242;p20"/>
          <p:cNvSpPr/>
          <p:nvPr/>
        </p:nvSpPr>
        <p:spPr>
          <a:xfrm>
            <a:off x="5468500" y="2083229"/>
            <a:ext cx="375600" cy="368400"/>
          </a:xfrm>
          <a:prstGeom prst="flowChartConnector">
            <a:avLst/>
          </a:prstGeom>
          <a:solidFill>
            <a:srgbClr val="FFFFFF"/>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3" name="Google Shape;243;p20"/>
          <p:cNvSpPr/>
          <p:nvPr/>
        </p:nvSpPr>
        <p:spPr>
          <a:xfrm>
            <a:off x="6203729" y="2083229"/>
            <a:ext cx="375600" cy="368400"/>
          </a:xfrm>
          <a:prstGeom prst="flowChartConnector">
            <a:avLst/>
          </a:prstGeom>
          <a:solidFill>
            <a:srgbClr val="FFFFFF"/>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cxnSp>
        <p:nvCxnSpPr>
          <p:cNvPr id="244" name="Google Shape;244;p20"/>
          <p:cNvCxnSpPr>
            <a:stCxn id="238" idx="4"/>
            <a:endCxn id="232" idx="0"/>
          </p:cNvCxnSpPr>
          <p:nvPr/>
        </p:nvCxnSpPr>
        <p:spPr>
          <a:xfrm>
            <a:off x="2715386" y="2451629"/>
            <a:ext cx="0" cy="741000"/>
          </a:xfrm>
          <a:prstGeom prst="straightConnector1">
            <a:avLst/>
          </a:prstGeom>
          <a:noFill/>
          <a:ln w="19050" cap="flat" cmpd="sng">
            <a:solidFill>
              <a:srgbClr val="595959"/>
            </a:solidFill>
            <a:prstDash val="solid"/>
            <a:round/>
            <a:headEnd type="none" w="med" len="med"/>
            <a:tailEnd type="none" w="med" len="med"/>
          </a:ln>
        </p:spPr>
      </p:cxnSp>
      <p:cxnSp>
        <p:nvCxnSpPr>
          <p:cNvPr id="245" name="Google Shape;245;p20"/>
          <p:cNvCxnSpPr>
            <a:stCxn id="239" idx="4"/>
            <a:endCxn id="233" idx="0"/>
          </p:cNvCxnSpPr>
          <p:nvPr/>
        </p:nvCxnSpPr>
        <p:spPr>
          <a:xfrm>
            <a:off x="3450615" y="2451629"/>
            <a:ext cx="0" cy="741000"/>
          </a:xfrm>
          <a:prstGeom prst="straightConnector1">
            <a:avLst/>
          </a:prstGeom>
          <a:noFill/>
          <a:ln w="19050" cap="flat" cmpd="sng">
            <a:solidFill>
              <a:srgbClr val="595959"/>
            </a:solidFill>
            <a:prstDash val="solid"/>
            <a:round/>
            <a:headEnd type="none" w="med" len="med"/>
            <a:tailEnd type="none" w="med" len="med"/>
          </a:ln>
        </p:spPr>
      </p:cxnSp>
      <p:cxnSp>
        <p:nvCxnSpPr>
          <p:cNvPr id="246" name="Google Shape;246;p20"/>
          <p:cNvCxnSpPr>
            <a:stCxn id="240" idx="4"/>
            <a:endCxn id="234" idx="0"/>
          </p:cNvCxnSpPr>
          <p:nvPr/>
        </p:nvCxnSpPr>
        <p:spPr>
          <a:xfrm>
            <a:off x="4185843" y="2451629"/>
            <a:ext cx="0" cy="741000"/>
          </a:xfrm>
          <a:prstGeom prst="straightConnector1">
            <a:avLst/>
          </a:prstGeom>
          <a:noFill/>
          <a:ln w="19050" cap="flat" cmpd="sng">
            <a:solidFill>
              <a:srgbClr val="595959"/>
            </a:solidFill>
            <a:prstDash val="solid"/>
            <a:round/>
            <a:headEnd type="none" w="med" len="med"/>
            <a:tailEnd type="none" w="med" len="med"/>
          </a:ln>
        </p:spPr>
      </p:cxnSp>
      <p:cxnSp>
        <p:nvCxnSpPr>
          <p:cNvPr id="247" name="Google Shape;247;p20"/>
          <p:cNvCxnSpPr>
            <a:stCxn id="241" idx="4"/>
            <a:endCxn id="235" idx="0"/>
          </p:cNvCxnSpPr>
          <p:nvPr/>
        </p:nvCxnSpPr>
        <p:spPr>
          <a:xfrm>
            <a:off x="4921072" y="2451629"/>
            <a:ext cx="0" cy="741000"/>
          </a:xfrm>
          <a:prstGeom prst="straightConnector1">
            <a:avLst/>
          </a:prstGeom>
          <a:noFill/>
          <a:ln w="19050" cap="flat" cmpd="sng">
            <a:solidFill>
              <a:srgbClr val="595959"/>
            </a:solidFill>
            <a:prstDash val="solid"/>
            <a:round/>
            <a:headEnd type="none" w="med" len="med"/>
            <a:tailEnd type="none" w="med" len="med"/>
          </a:ln>
        </p:spPr>
      </p:cxnSp>
      <p:cxnSp>
        <p:nvCxnSpPr>
          <p:cNvPr id="248" name="Google Shape;248;p20"/>
          <p:cNvCxnSpPr>
            <a:stCxn id="242" idx="4"/>
            <a:endCxn id="236" idx="0"/>
          </p:cNvCxnSpPr>
          <p:nvPr/>
        </p:nvCxnSpPr>
        <p:spPr>
          <a:xfrm>
            <a:off x="5656300" y="2451629"/>
            <a:ext cx="0" cy="741000"/>
          </a:xfrm>
          <a:prstGeom prst="straightConnector1">
            <a:avLst/>
          </a:prstGeom>
          <a:noFill/>
          <a:ln w="19050" cap="flat" cmpd="sng">
            <a:solidFill>
              <a:srgbClr val="595959"/>
            </a:solidFill>
            <a:prstDash val="solid"/>
            <a:round/>
            <a:headEnd type="none" w="med" len="med"/>
            <a:tailEnd type="none" w="med" len="med"/>
          </a:ln>
        </p:spPr>
      </p:cxnSp>
      <p:cxnSp>
        <p:nvCxnSpPr>
          <p:cNvPr id="249" name="Google Shape;249;p20"/>
          <p:cNvCxnSpPr>
            <a:stCxn id="243" idx="4"/>
            <a:endCxn id="237" idx="0"/>
          </p:cNvCxnSpPr>
          <p:nvPr/>
        </p:nvCxnSpPr>
        <p:spPr>
          <a:xfrm>
            <a:off x="6391529" y="2451629"/>
            <a:ext cx="0" cy="741000"/>
          </a:xfrm>
          <a:prstGeom prst="straightConnector1">
            <a:avLst/>
          </a:prstGeom>
          <a:noFill/>
          <a:ln w="19050" cap="flat" cmpd="sng">
            <a:solidFill>
              <a:srgbClr val="595959"/>
            </a:solidFill>
            <a:prstDash val="solid"/>
            <a:round/>
            <a:headEnd type="none" w="med" len="med"/>
            <a:tailEnd type="none" w="med" len="med"/>
          </a:ln>
        </p:spPr>
      </p:cxnSp>
      <p:cxnSp>
        <p:nvCxnSpPr>
          <p:cNvPr id="250" name="Google Shape;250;p20"/>
          <p:cNvCxnSpPr>
            <a:stCxn id="238" idx="6"/>
            <a:endCxn id="239" idx="2"/>
          </p:cNvCxnSpPr>
          <p:nvPr/>
        </p:nvCxnSpPr>
        <p:spPr>
          <a:xfrm>
            <a:off x="2903186" y="2267429"/>
            <a:ext cx="359700" cy="0"/>
          </a:xfrm>
          <a:prstGeom prst="straightConnector1">
            <a:avLst/>
          </a:prstGeom>
          <a:noFill/>
          <a:ln w="19050" cap="flat" cmpd="sng">
            <a:solidFill>
              <a:srgbClr val="595959"/>
            </a:solidFill>
            <a:prstDash val="solid"/>
            <a:round/>
            <a:headEnd type="none" w="med" len="med"/>
            <a:tailEnd type="none" w="med" len="med"/>
          </a:ln>
        </p:spPr>
      </p:cxnSp>
      <p:cxnSp>
        <p:nvCxnSpPr>
          <p:cNvPr id="251" name="Google Shape;251;p20"/>
          <p:cNvCxnSpPr>
            <a:stCxn id="239" idx="6"/>
            <a:endCxn id="240" idx="2"/>
          </p:cNvCxnSpPr>
          <p:nvPr/>
        </p:nvCxnSpPr>
        <p:spPr>
          <a:xfrm>
            <a:off x="3638415" y="2267429"/>
            <a:ext cx="359700" cy="0"/>
          </a:xfrm>
          <a:prstGeom prst="straightConnector1">
            <a:avLst/>
          </a:prstGeom>
          <a:noFill/>
          <a:ln w="19050" cap="flat" cmpd="sng">
            <a:solidFill>
              <a:srgbClr val="595959"/>
            </a:solidFill>
            <a:prstDash val="solid"/>
            <a:round/>
            <a:headEnd type="none" w="med" len="med"/>
            <a:tailEnd type="none" w="med" len="med"/>
          </a:ln>
        </p:spPr>
      </p:cxnSp>
      <p:cxnSp>
        <p:nvCxnSpPr>
          <p:cNvPr id="252" name="Google Shape;252;p20"/>
          <p:cNvCxnSpPr>
            <a:stCxn id="240" idx="6"/>
            <a:endCxn id="241" idx="2"/>
          </p:cNvCxnSpPr>
          <p:nvPr/>
        </p:nvCxnSpPr>
        <p:spPr>
          <a:xfrm>
            <a:off x="4373643" y="2267429"/>
            <a:ext cx="359700" cy="0"/>
          </a:xfrm>
          <a:prstGeom prst="straightConnector1">
            <a:avLst/>
          </a:prstGeom>
          <a:noFill/>
          <a:ln w="19050" cap="flat" cmpd="sng">
            <a:solidFill>
              <a:srgbClr val="595959"/>
            </a:solidFill>
            <a:prstDash val="solid"/>
            <a:round/>
            <a:headEnd type="none" w="med" len="med"/>
            <a:tailEnd type="none" w="med" len="med"/>
          </a:ln>
        </p:spPr>
      </p:cxnSp>
      <p:cxnSp>
        <p:nvCxnSpPr>
          <p:cNvPr id="253" name="Google Shape;253;p20"/>
          <p:cNvCxnSpPr>
            <a:stCxn id="241" idx="6"/>
            <a:endCxn id="242" idx="2"/>
          </p:cNvCxnSpPr>
          <p:nvPr/>
        </p:nvCxnSpPr>
        <p:spPr>
          <a:xfrm>
            <a:off x="5108872" y="2267429"/>
            <a:ext cx="359700" cy="0"/>
          </a:xfrm>
          <a:prstGeom prst="straightConnector1">
            <a:avLst/>
          </a:prstGeom>
          <a:noFill/>
          <a:ln w="19050" cap="flat" cmpd="sng">
            <a:solidFill>
              <a:srgbClr val="595959"/>
            </a:solidFill>
            <a:prstDash val="solid"/>
            <a:round/>
            <a:headEnd type="none" w="med" len="med"/>
            <a:tailEnd type="none" w="med" len="med"/>
          </a:ln>
        </p:spPr>
      </p:cxnSp>
      <p:cxnSp>
        <p:nvCxnSpPr>
          <p:cNvPr id="254" name="Google Shape;254;p20"/>
          <p:cNvCxnSpPr>
            <a:stCxn id="242" idx="6"/>
            <a:endCxn id="243" idx="2"/>
          </p:cNvCxnSpPr>
          <p:nvPr/>
        </p:nvCxnSpPr>
        <p:spPr>
          <a:xfrm>
            <a:off x="5844100" y="2267429"/>
            <a:ext cx="359700" cy="0"/>
          </a:xfrm>
          <a:prstGeom prst="straightConnector1">
            <a:avLst/>
          </a:prstGeom>
          <a:noFill/>
          <a:ln w="19050" cap="flat" cmpd="sng">
            <a:solidFill>
              <a:srgbClr val="595959"/>
            </a:solidFill>
            <a:prstDash val="solid"/>
            <a:round/>
            <a:headEnd type="none" w="med" len="med"/>
            <a:tailEnd type="none" w="med" len="med"/>
          </a:ln>
        </p:spPr>
      </p:cxnSp>
      <p:pic>
        <p:nvPicPr>
          <p:cNvPr id="255" name="Google Shape;255;p2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stretch>
            <a:fillRect/>
          </a:stretch>
        </p:blipFill>
        <p:spPr>
          <a:xfrm>
            <a:off x="2015506" y="2192492"/>
            <a:ext cx="237932" cy="149985"/>
          </a:xfrm>
          <a:prstGeom prst="rect">
            <a:avLst/>
          </a:prstGeom>
          <a:noFill/>
          <a:ln>
            <a:noFill/>
          </a:ln>
        </p:spPr>
      </p:pic>
      <p:cxnSp>
        <p:nvCxnSpPr>
          <p:cNvPr id="256" name="Google Shape;256;p20"/>
          <p:cNvCxnSpPr/>
          <p:nvPr/>
        </p:nvCxnSpPr>
        <p:spPr>
          <a:xfrm>
            <a:off x="876550" y="2740256"/>
            <a:ext cx="7248900" cy="6600"/>
          </a:xfrm>
          <a:prstGeom prst="straightConnector1">
            <a:avLst/>
          </a:prstGeom>
          <a:noFill/>
          <a:ln w="19050" cap="flat" cmpd="sng">
            <a:solidFill>
              <a:srgbClr val="595959"/>
            </a:solidFill>
            <a:prstDash val="dash"/>
            <a:round/>
            <a:headEnd type="none" w="med" len="med"/>
            <a:tailEnd type="none" w="med" len="med"/>
          </a:ln>
        </p:spPr>
      </p:cxnSp>
      <p:sp>
        <p:nvSpPr>
          <p:cNvPr id="257" name="Google Shape;257;p20"/>
          <p:cNvSpPr/>
          <p:nvPr/>
        </p:nvSpPr>
        <p:spPr>
          <a:xfrm>
            <a:off x="1156958" y="1388691"/>
            <a:ext cx="1040400" cy="591900"/>
          </a:xfrm>
          <a:prstGeom prst="cloudCallout">
            <a:avLst>
              <a:gd name="adj1" fmla="val -20833"/>
              <a:gd name="adj2" fmla="val 625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pic>
        <p:nvPicPr>
          <p:cNvPr id="258" name="Google Shape;258;p20"/>
          <p:cNvPicPr preferRelativeResize="0"/>
          <p:nvPr/>
        </p:nvPicPr>
        <p:blipFill>
          <a:blip r:embed="rId4"/>
          <a:stretch>
            <a:fillRect/>
          </a:stretch>
        </p:blipFill>
        <p:spPr>
          <a:xfrm>
            <a:off x="746592" y="3025064"/>
            <a:ext cx="731503" cy="820209"/>
          </a:xfrm>
          <a:prstGeom prst="rect">
            <a:avLst/>
          </a:prstGeom>
          <a:noFill/>
          <a:ln>
            <a:noFill/>
          </a:ln>
        </p:spPr>
      </p:pic>
      <p:pic>
        <p:nvPicPr>
          <p:cNvPr id="259" name="Google Shape;259;p20"/>
          <p:cNvPicPr preferRelativeResize="0"/>
          <p:nvPr/>
        </p:nvPicPr>
        <p:blipFill>
          <a:blip r:embed="rId4"/>
          <a:stretch>
            <a:fillRect/>
          </a:stretch>
        </p:blipFill>
        <p:spPr>
          <a:xfrm>
            <a:off x="1380271" y="1514594"/>
            <a:ext cx="328483" cy="368323"/>
          </a:xfrm>
          <a:prstGeom prst="rect">
            <a:avLst/>
          </a:prstGeom>
          <a:noFill/>
          <a:ln>
            <a:noFill/>
          </a:ln>
        </p:spPr>
      </p:pic>
      <p:pic>
        <p:nvPicPr>
          <p:cNvPr id="260" name="Google Shape;260;p20"/>
          <p:cNvPicPr preferRelativeResize="0"/>
          <p:nvPr/>
        </p:nvPicPr>
        <p:blipFill>
          <a:blip r:embed="rId5"/>
          <a:stretch>
            <a:fillRect/>
          </a:stretch>
        </p:blipFill>
        <p:spPr>
          <a:xfrm>
            <a:off x="950066" y="1954446"/>
            <a:ext cx="544495" cy="637508"/>
          </a:xfrm>
          <a:prstGeom prst="rect">
            <a:avLst/>
          </a:prstGeom>
          <a:noFill/>
          <a:ln>
            <a:noFill/>
          </a:ln>
        </p:spPr>
      </p:pic>
      <p:pic>
        <p:nvPicPr>
          <p:cNvPr id="261" name="Google Shape;261;p20"/>
          <p:cNvPicPr preferRelativeResize="0"/>
          <p:nvPr/>
        </p:nvPicPr>
        <p:blipFill>
          <a:blip r:embed="rId6"/>
          <a:stretch>
            <a:fillRect/>
          </a:stretch>
        </p:blipFill>
        <p:spPr>
          <a:xfrm>
            <a:off x="1788542" y="1514602"/>
            <a:ext cx="188297" cy="153189"/>
          </a:xfrm>
          <a:prstGeom prst="rect">
            <a:avLst/>
          </a:prstGeom>
          <a:noFill/>
          <a:ln>
            <a:noFill/>
          </a:ln>
        </p:spPr>
      </p:pic>
      <p:pic>
        <p:nvPicPr>
          <p:cNvPr id="262" name="Google Shape;262;p20"/>
          <p:cNvPicPr preferRelativeResize="0"/>
          <p:nvPr/>
        </p:nvPicPr>
        <p:blipFill>
          <a:blip r:embed="rId7"/>
          <a:stretch>
            <a:fillRect/>
          </a:stretch>
        </p:blipFill>
        <p:spPr>
          <a:xfrm>
            <a:off x="690398" y="2944950"/>
            <a:ext cx="237949" cy="149225"/>
          </a:xfrm>
          <a:prstGeom prst="rect">
            <a:avLst/>
          </a:prstGeom>
          <a:noFill/>
          <a:ln>
            <a:noFill/>
          </a:ln>
        </p:spPr>
      </p:pic>
      <p:sp>
        <p:nvSpPr>
          <p:cNvPr id="263" name="Google Shape;263;p20"/>
          <p:cNvSpPr/>
          <p:nvPr/>
        </p:nvSpPr>
        <p:spPr>
          <a:xfrm>
            <a:off x="6927791" y="3192774"/>
            <a:ext cx="375600" cy="368400"/>
          </a:xfrm>
          <a:prstGeom prst="flowChartConnector">
            <a:avLst/>
          </a:prstGeom>
          <a:solidFill>
            <a:srgbClr val="FFE599"/>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4" name="Google Shape;264;p20"/>
          <p:cNvSpPr/>
          <p:nvPr/>
        </p:nvSpPr>
        <p:spPr>
          <a:xfrm>
            <a:off x="7663019" y="3192774"/>
            <a:ext cx="375600" cy="368400"/>
          </a:xfrm>
          <a:prstGeom prst="flowChartConnector">
            <a:avLst/>
          </a:prstGeom>
          <a:solidFill>
            <a:srgbClr val="CCCCCC"/>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5" name="Google Shape;265;p20"/>
          <p:cNvSpPr/>
          <p:nvPr/>
        </p:nvSpPr>
        <p:spPr>
          <a:xfrm>
            <a:off x="6927791" y="2083229"/>
            <a:ext cx="375600" cy="368400"/>
          </a:xfrm>
          <a:prstGeom prst="flowChartConnector">
            <a:avLst/>
          </a:prstGeom>
          <a:solidFill>
            <a:srgbClr val="FFF2CC"/>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6" name="Google Shape;266;p20"/>
          <p:cNvSpPr/>
          <p:nvPr/>
        </p:nvSpPr>
        <p:spPr>
          <a:xfrm>
            <a:off x="7663019" y="2083229"/>
            <a:ext cx="375600" cy="368400"/>
          </a:xfrm>
          <a:prstGeom prst="flowChartConnector">
            <a:avLst/>
          </a:prstGeom>
          <a:solidFill>
            <a:srgbClr val="FFFFFF"/>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cxnSp>
        <p:nvCxnSpPr>
          <p:cNvPr id="267" name="Google Shape;267;p20"/>
          <p:cNvCxnSpPr>
            <a:stCxn id="265" idx="4"/>
            <a:endCxn id="263" idx="0"/>
          </p:cNvCxnSpPr>
          <p:nvPr/>
        </p:nvCxnSpPr>
        <p:spPr>
          <a:xfrm>
            <a:off x="7115591" y="2451629"/>
            <a:ext cx="0" cy="741000"/>
          </a:xfrm>
          <a:prstGeom prst="straightConnector1">
            <a:avLst/>
          </a:prstGeom>
          <a:noFill/>
          <a:ln w="19050" cap="flat" cmpd="sng">
            <a:solidFill>
              <a:srgbClr val="595959"/>
            </a:solidFill>
            <a:prstDash val="solid"/>
            <a:round/>
            <a:headEnd type="none" w="med" len="med"/>
            <a:tailEnd type="none" w="med" len="med"/>
          </a:ln>
        </p:spPr>
      </p:cxnSp>
      <p:cxnSp>
        <p:nvCxnSpPr>
          <p:cNvPr id="268" name="Google Shape;268;p20"/>
          <p:cNvCxnSpPr>
            <a:stCxn id="266" idx="4"/>
            <a:endCxn id="264" idx="0"/>
          </p:cNvCxnSpPr>
          <p:nvPr/>
        </p:nvCxnSpPr>
        <p:spPr>
          <a:xfrm>
            <a:off x="7850819" y="2451629"/>
            <a:ext cx="0" cy="741000"/>
          </a:xfrm>
          <a:prstGeom prst="straightConnector1">
            <a:avLst/>
          </a:prstGeom>
          <a:noFill/>
          <a:ln w="19050" cap="flat" cmpd="sng">
            <a:solidFill>
              <a:srgbClr val="595959"/>
            </a:solidFill>
            <a:prstDash val="solid"/>
            <a:round/>
            <a:headEnd type="none" w="med" len="med"/>
            <a:tailEnd type="none" w="med" len="med"/>
          </a:ln>
        </p:spPr>
      </p:cxnSp>
      <p:cxnSp>
        <p:nvCxnSpPr>
          <p:cNvPr id="269" name="Google Shape;269;p20"/>
          <p:cNvCxnSpPr>
            <a:endCxn id="265" idx="2"/>
          </p:cNvCxnSpPr>
          <p:nvPr/>
        </p:nvCxnSpPr>
        <p:spPr>
          <a:xfrm>
            <a:off x="6568391" y="2267429"/>
            <a:ext cx="359400" cy="0"/>
          </a:xfrm>
          <a:prstGeom prst="straightConnector1">
            <a:avLst/>
          </a:prstGeom>
          <a:noFill/>
          <a:ln w="19050" cap="flat" cmpd="sng">
            <a:solidFill>
              <a:srgbClr val="595959"/>
            </a:solidFill>
            <a:prstDash val="solid"/>
            <a:round/>
            <a:headEnd type="none" w="med" len="med"/>
            <a:tailEnd type="none" w="med" len="med"/>
          </a:ln>
        </p:spPr>
      </p:cxnSp>
      <p:cxnSp>
        <p:nvCxnSpPr>
          <p:cNvPr id="270" name="Google Shape;270;p20"/>
          <p:cNvCxnSpPr>
            <a:stCxn id="265" idx="6"/>
            <a:endCxn id="266" idx="2"/>
          </p:cNvCxnSpPr>
          <p:nvPr/>
        </p:nvCxnSpPr>
        <p:spPr>
          <a:xfrm>
            <a:off x="7303391" y="2267429"/>
            <a:ext cx="359700" cy="0"/>
          </a:xfrm>
          <a:prstGeom prst="straightConnector1">
            <a:avLst/>
          </a:prstGeom>
          <a:noFill/>
          <a:ln w="19050" cap="flat" cmpd="sng">
            <a:solidFill>
              <a:srgbClr val="595959"/>
            </a:solidFill>
            <a:prstDash val="solid"/>
            <a:round/>
            <a:headEnd type="none" w="med" len="med"/>
            <a:tailEnd type="none" w="med" len="med"/>
          </a:ln>
        </p:spPr>
      </p:cxnSp>
      <p:pic>
        <p:nvPicPr>
          <p:cNvPr id="271" name="Google Shape;271;p20"/>
          <p:cNvPicPr preferRelativeResize="0"/>
          <p:nvPr/>
        </p:nvPicPr>
        <p:blipFill>
          <a:blip r:embed="rId8"/>
          <a:stretch>
            <a:fillRect/>
          </a:stretch>
        </p:blipFill>
        <p:spPr>
          <a:xfrm>
            <a:off x="2620851" y="3657425"/>
            <a:ext cx="160524" cy="205675"/>
          </a:xfrm>
          <a:prstGeom prst="rect">
            <a:avLst/>
          </a:prstGeom>
          <a:noFill/>
          <a:ln>
            <a:noFill/>
          </a:ln>
        </p:spPr>
      </p:pic>
      <p:pic>
        <p:nvPicPr>
          <p:cNvPr id="272" name="Google Shape;272;p20"/>
          <p:cNvPicPr preferRelativeResize="0"/>
          <p:nvPr/>
        </p:nvPicPr>
        <p:blipFill>
          <a:blip r:embed="rId9"/>
          <a:stretch>
            <a:fillRect/>
          </a:stretch>
        </p:blipFill>
        <p:spPr>
          <a:xfrm>
            <a:off x="3356288" y="3657419"/>
            <a:ext cx="160525" cy="200656"/>
          </a:xfrm>
          <a:prstGeom prst="rect">
            <a:avLst/>
          </a:prstGeom>
          <a:noFill/>
          <a:ln>
            <a:noFill/>
          </a:ln>
        </p:spPr>
      </p:pic>
      <p:pic>
        <p:nvPicPr>
          <p:cNvPr id="273" name="Google Shape;273;p20"/>
          <p:cNvPicPr preferRelativeResize="0"/>
          <p:nvPr/>
        </p:nvPicPr>
        <p:blipFill>
          <a:blip r:embed="rId10"/>
          <a:stretch>
            <a:fillRect/>
          </a:stretch>
        </p:blipFill>
        <p:spPr>
          <a:xfrm>
            <a:off x="4077725" y="3614150"/>
            <a:ext cx="188250" cy="263538"/>
          </a:xfrm>
          <a:prstGeom prst="rect">
            <a:avLst/>
          </a:prstGeom>
          <a:noFill/>
          <a:ln>
            <a:noFill/>
          </a:ln>
        </p:spPr>
      </p:pic>
      <p:pic>
        <p:nvPicPr>
          <p:cNvPr id="274" name="Google Shape;274;p20"/>
          <p:cNvPicPr preferRelativeResize="0"/>
          <p:nvPr/>
        </p:nvPicPr>
        <p:blipFill>
          <a:blip r:embed="rId11"/>
          <a:stretch>
            <a:fillRect/>
          </a:stretch>
        </p:blipFill>
        <p:spPr>
          <a:xfrm>
            <a:off x="4833788" y="3669647"/>
            <a:ext cx="160525" cy="205673"/>
          </a:xfrm>
          <a:prstGeom prst="rect">
            <a:avLst/>
          </a:prstGeom>
          <a:noFill/>
          <a:ln>
            <a:noFill/>
          </a:ln>
        </p:spPr>
      </p:pic>
      <p:pic>
        <p:nvPicPr>
          <p:cNvPr id="275" name="Google Shape;275;p20"/>
          <p:cNvPicPr preferRelativeResize="0"/>
          <p:nvPr/>
        </p:nvPicPr>
        <p:blipFill>
          <a:blip r:embed="rId12"/>
          <a:stretch>
            <a:fillRect/>
          </a:stretch>
        </p:blipFill>
        <p:spPr>
          <a:xfrm>
            <a:off x="5574061" y="3673354"/>
            <a:ext cx="160525" cy="200646"/>
          </a:xfrm>
          <a:prstGeom prst="rect">
            <a:avLst/>
          </a:prstGeom>
          <a:noFill/>
          <a:ln>
            <a:noFill/>
          </a:ln>
        </p:spPr>
      </p:pic>
      <p:pic>
        <p:nvPicPr>
          <p:cNvPr id="276" name="Google Shape;276;p20"/>
          <p:cNvPicPr preferRelativeResize="0"/>
          <p:nvPr/>
        </p:nvPicPr>
        <p:blipFill>
          <a:blip r:embed="rId13"/>
          <a:stretch>
            <a:fillRect/>
          </a:stretch>
        </p:blipFill>
        <p:spPr>
          <a:xfrm>
            <a:off x="6297750" y="3670480"/>
            <a:ext cx="160500" cy="205645"/>
          </a:xfrm>
          <a:prstGeom prst="rect">
            <a:avLst/>
          </a:prstGeom>
          <a:noFill/>
          <a:ln>
            <a:noFill/>
          </a:ln>
        </p:spPr>
      </p:pic>
      <p:pic>
        <p:nvPicPr>
          <p:cNvPr id="277" name="Google Shape;277;p20"/>
          <p:cNvPicPr preferRelativeResize="0"/>
          <p:nvPr/>
        </p:nvPicPr>
        <p:blipFill>
          <a:blip r:embed="rId14"/>
          <a:stretch>
            <a:fillRect/>
          </a:stretch>
        </p:blipFill>
        <p:spPr>
          <a:xfrm>
            <a:off x="7013288" y="3623249"/>
            <a:ext cx="188300" cy="269004"/>
          </a:xfrm>
          <a:prstGeom prst="rect">
            <a:avLst/>
          </a:prstGeom>
          <a:noFill/>
          <a:ln>
            <a:noFill/>
          </a:ln>
        </p:spPr>
      </p:pic>
      <p:pic>
        <p:nvPicPr>
          <p:cNvPr id="278" name="Google Shape;278;p20"/>
          <p:cNvPicPr preferRelativeResize="0"/>
          <p:nvPr/>
        </p:nvPicPr>
        <p:blipFill>
          <a:blip r:embed="rId15"/>
          <a:stretch>
            <a:fillRect/>
          </a:stretch>
        </p:blipFill>
        <p:spPr>
          <a:xfrm>
            <a:off x="7756649" y="3665095"/>
            <a:ext cx="160525" cy="199441"/>
          </a:xfrm>
          <a:prstGeom prst="rect">
            <a:avLst/>
          </a:prstGeom>
          <a:noFill/>
          <a:ln>
            <a:noFill/>
          </a:ln>
        </p:spPr>
      </p:pic>
      <p:pic>
        <p:nvPicPr>
          <p:cNvPr id="279" name="Google Shape;279;p20"/>
          <p:cNvPicPr preferRelativeResize="0"/>
          <p:nvPr/>
        </p:nvPicPr>
        <p:blipFill>
          <a:blip r:embed="rId16"/>
          <a:stretch>
            <a:fillRect/>
          </a:stretch>
        </p:blipFill>
        <p:spPr>
          <a:xfrm>
            <a:off x="2650042" y="1833369"/>
            <a:ext cx="102133" cy="153200"/>
          </a:xfrm>
          <a:prstGeom prst="rect">
            <a:avLst/>
          </a:prstGeom>
          <a:noFill/>
          <a:ln>
            <a:noFill/>
          </a:ln>
        </p:spPr>
      </p:pic>
      <p:pic>
        <p:nvPicPr>
          <p:cNvPr id="280" name="Google Shape;280;p20"/>
          <p:cNvPicPr preferRelativeResize="0"/>
          <p:nvPr/>
        </p:nvPicPr>
        <p:blipFill>
          <a:blip r:embed="rId17"/>
          <a:stretch>
            <a:fillRect/>
          </a:stretch>
        </p:blipFill>
        <p:spPr>
          <a:xfrm>
            <a:off x="3399607" y="1831162"/>
            <a:ext cx="102125" cy="155408"/>
          </a:xfrm>
          <a:prstGeom prst="rect">
            <a:avLst/>
          </a:prstGeom>
          <a:noFill/>
          <a:ln>
            <a:noFill/>
          </a:ln>
        </p:spPr>
      </p:pic>
      <p:pic>
        <p:nvPicPr>
          <p:cNvPr id="281" name="Google Shape;281;p20"/>
          <p:cNvPicPr preferRelativeResize="0"/>
          <p:nvPr/>
        </p:nvPicPr>
        <p:blipFill>
          <a:blip r:embed="rId18"/>
          <a:stretch>
            <a:fillRect/>
          </a:stretch>
        </p:blipFill>
        <p:spPr>
          <a:xfrm>
            <a:off x="4149150" y="1829450"/>
            <a:ext cx="102125" cy="148932"/>
          </a:xfrm>
          <a:prstGeom prst="rect">
            <a:avLst/>
          </a:prstGeom>
          <a:noFill/>
          <a:ln>
            <a:noFill/>
          </a:ln>
        </p:spPr>
      </p:pic>
      <p:pic>
        <p:nvPicPr>
          <p:cNvPr id="282" name="Google Shape;282;p20"/>
          <p:cNvPicPr preferRelativeResize="0"/>
          <p:nvPr/>
        </p:nvPicPr>
        <p:blipFill>
          <a:blip r:embed="rId19"/>
          <a:stretch>
            <a:fillRect/>
          </a:stretch>
        </p:blipFill>
        <p:spPr>
          <a:xfrm>
            <a:off x="4870088" y="1821163"/>
            <a:ext cx="102125" cy="153187"/>
          </a:xfrm>
          <a:prstGeom prst="rect">
            <a:avLst/>
          </a:prstGeom>
          <a:noFill/>
          <a:ln>
            <a:noFill/>
          </a:ln>
        </p:spPr>
      </p:pic>
      <p:pic>
        <p:nvPicPr>
          <p:cNvPr id="283" name="Google Shape;283;p20"/>
          <p:cNvPicPr preferRelativeResize="0"/>
          <p:nvPr/>
        </p:nvPicPr>
        <p:blipFill>
          <a:blip r:embed="rId20"/>
          <a:stretch>
            <a:fillRect/>
          </a:stretch>
        </p:blipFill>
        <p:spPr>
          <a:xfrm>
            <a:off x="5591025" y="1823034"/>
            <a:ext cx="102125" cy="148931"/>
          </a:xfrm>
          <a:prstGeom prst="rect">
            <a:avLst/>
          </a:prstGeom>
          <a:noFill/>
          <a:ln>
            <a:noFill/>
          </a:ln>
        </p:spPr>
      </p:pic>
      <p:pic>
        <p:nvPicPr>
          <p:cNvPr id="284" name="Google Shape;284;p20"/>
          <p:cNvPicPr preferRelativeResize="0"/>
          <p:nvPr/>
        </p:nvPicPr>
        <p:blipFill>
          <a:blip r:embed="rId21"/>
          <a:stretch>
            <a:fillRect/>
          </a:stretch>
        </p:blipFill>
        <p:spPr>
          <a:xfrm>
            <a:off x="6311974" y="1827288"/>
            <a:ext cx="102125" cy="153187"/>
          </a:xfrm>
          <a:prstGeom prst="rect">
            <a:avLst/>
          </a:prstGeom>
          <a:noFill/>
          <a:ln>
            <a:noFill/>
          </a:ln>
        </p:spPr>
      </p:pic>
      <p:pic>
        <p:nvPicPr>
          <p:cNvPr id="285" name="Google Shape;285;p20"/>
          <p:cNvPicPr preferRelativeResize="0"/>
          <p:nvPr/>
        </p:nvPicPr>
        <p:blipFill>
          <a:blip r:embed="rId22"/>
          <a:stretch>
            <a:fillRect/>
          </a:stretch>
        </p:blipFill>
        <p:spPr>
          <a:xfrm>
            <a:off x="7076224" y="1833969"/>
            <a:ext cx="102125" cy="153187"/>
          </a:xfrm>
          <a:prstGeom prst="rect">
            <a:avLst/>
          </a:prstGeom>
          <a:noFill/>
          <a:ln>
            <a:noFill/>
          </a:ln>
        </p:spPr>
      </p:pic>
      <p:pic>
        <p:nvPicPr>
          <p:cNvPr id="286" name="Google Shape;286;p20"/>
          <p:cNvPicPr preferRelativeResize="0"/>
          <p:nvPr/>
        </p:nvPicPr>
        <p:blipFill>
          <a:blip r:embed="rId23"/>
          <a:stretch>
            <a:fillRect/>
          </a:stretch>
        </p:blipFill>
        <p:spPr>
          <a:xfrm>
            <a:off x="7782450" y="1831853"/>
            <a:ext cx="102125" cy="147047"/>
          </a:xfrm>
          <a:prstGeom prst="rect">
            <a:avLst/>
          </a:prstGeom>
          <a:noFill/>
          <a:ln>
            <a:noFill/>
          </a:ln>
        </p:spPr>
      </p:pic>
      <p:pic>
        <p:nvPicPr>
          <p:cNvPr id="287" name="Google Shape;287;p20"/>
          <p:cNvPicPr preferRelativeResize="0"/>
          <p:nvPr/>
        </p:nvPicPr>
        <p:blipFill>
          <a:blip r:embed="rId24"/>
          <a:stretch>
            <a:fillRect/>
          </a:stretch>
        </p:blipFill>
        <p:spPr>
          <a:xfrm>
            <a:off x="813326" y="1882921"/>
            <a:ext cx="237925" cy="135954"/>
          </a:xfrm>
          <a:prstGeom prst="rect">
            <a:avLst/>
          </a:prstGeom>
          <a:noFill/>
          <a:ln>
            <a:noFill/>
          </a:ln>
        </p:spPr>
      </p:pic>
      <p:pic>
        <p:nvPicPr>
          <p:cNvPr id="288" name="Google Shape;288;p20"/>
          <p:cNvPicPr preferRelativeResize="0"/>
          <p:nvPr/>
        </p:nvPicPr>
        <p:blipFill>
          <a:blip r:embed="rId25"/>
          <a:stretch>
            <a:fillRect/>
          </a:stretch>
        </p:blipFill>
        <p:spPr>
          <a:xfrm>
            <a:off x="1713287" y="3273672"/>
            <a:ext cx="731500" cy="323003"/>
          </a:xfrm>
          <a:prstGeom prst="rect">
            <a:avLst/>
          </a:prstGeom>
          <a:noFill/>
          <a:ln>
            <a:noFill/>
          </a:ln>
        </p:spPr>
      </p:pic>
      <p:sp>
        <p:nvSpPr>
          <p:cNvPr id="289" name="Google Shape;289;p20"/>
          <p:cNvSpPr/>
          <p:nvPr/>
        </p:nvSpPr>
        <p:spPr>
          <a:xfrm>
            <a:off x="1327325" y="2768053"/>
            <a:ext cx="882600" cy="486000"/>
          </a:xfrm>
          <a:prstGeom prst="cloudCallout">
            <a:avLst>
              <a:gd name="adj1" fmla="val -51562"/>
              <a:gd name="adj2" fmla="val 29989"/>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p>
        </p:txBody>
      </p:sp>
      <p:pic>
        <p:nvPicPr>
          <p:cNvPr id="290" name="Google Shape;290;p20"/>
          <p:cNvPicPr preferRelativeResize="0"/>
          <p:nvPr/>
        </p:nvPicPr>
        <p:blipFill>
          <a:blip r:embed="rId5"/>
          <a:stretch>
            <a:fillRect/>
          </a:stretch>
        </p:blipFill>
        <p:spPr>
          <a:xfrm>
            <a:off x="1739647" y="2865384"/>
            <a:ext cx="225426" cy="269154"/>
          </a:xfrm>
          <a:prstGeom prst="rect">
            <a:avLst/>
          </a:prstGeom>
          <a:noFill/>
          <a:ln>
            <a:noFill/>
          </a:ln>
        </p:spPr>
      </p:pic>
      <p:pic>
        <p:nvPicPr>
          <p:cNvPr id="291" name="Google Shape;291;p20"/>
          <p:cNvPicPr preferRelativeResize="0"/>
          <p:nvPr/>
        </p:nvPicPr>
        <p:blipFill>
          <a:blip r:embed="rId26"/>
          <a:stretch>
            <a:fillRect/>
          </a:stretch>
        </p:blipFill>
        <p:spPr>
          <a:xfrm>
            <a:off x="1482051" y="2887087"/>
            <a:ext cx="225418" cy="16815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81"/>
                                        </p:tgtEl>
                                      </p:cBhvr>
                                    </p:animEffect>
                                    <p:animScale>
                                      <p:cBhvr>
                                        <p:cTn id="7" dur="250" autoRev="1" fill="hold"/>
                                        <p:tgtEl>
                                          <p:spTgt spid="281"/>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40"/>
                                        </p:tgtEl>
                                      </p:cBhvr>
                                    </p:animEffect>
                                    <p:animScale>
                                      <p:cBhvr>
                                        <p:cTn id="10" dur="250" autoRev="1" fill="hold"/>
                                        <p:tgtEl>
                                          <p:spTgt spid="240"/>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234"/>
                                        </p:tgtEl>
                                      </p:cBhvr>
                                    </p:animEffect>
                                    <p:animScale>
                                      <p:cBhvr>
                                        <p:cTn id="13" dur="250" autoRev="1" fill="hold"/>
                                        <p:tgtEl>
                                          <p:spTgt spid="234"/>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267"/>
                                        </p:tgtEl>
                                      </p:cBhvr>
                                    </p:animEffect>
                                    <p:animScale>
                                      <p:cBhvr>
                                        <p:cTn id="16" dur="250" autoRev="1" fill="hold"/>
                                        <p:tgtEl>
                                          <p:spTgt spid="267"/>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265"/>
                                        </p:tgtEl>
                                      </p:cBhvr>
                                    </p:animEffect>
                                    <p:animScale>
                                      <p:cBhvr>
                                        <p:cTn id="19" dur="250" autoRev="1" fill="hold"/>
                                        <p:tgtEl>
                                          <p:spTgt spid="265"/>
                                        </p:tgtEl>
                                      </p:cBhvr>
                                      <p:by x="105000" y="105000"/>
                                    </p:animScale>
                                  </p:childTnLst>
                                </p:cTn>
                              </p:par>
                              <p:par>
                                <p:cTn id="20" presetID="26" presetClass="emph" presetSubtype="0" fill="hold" nodeType="withEffect">
                                  <p:stCondLst>
                                    <p:cond delay="0"/>
                                  </p:stCondLst>
                                  <p:childTnLst>
                                    <p:animEffect transition="out" filter="fade">
                                      <p:cBhvr>
                                        <p:cTn id="21" dur="500" tmFilter="0, 0; .2, .5; .8, .5; 1, 0"/>
                                        <p:tgtEl>
                                          <p:spTgt spid="285"/>
                                        </p:tgtEl>
                                      </p:cBhvr>
                                    </p:animEffect>
                                    <p:animScale>
                                      <p:cBhvr>
                                        <p:cTn id="22" dur="250" autoRev="1" fill="hold"/>
                                        <p:tgtEl>
                                          <p:spTgt spid="285"/>
                                        </p:tgtEl>
                                      </p:cBhvr>
                                      <p:by x="105000" y="105000"/>
                                    </p:animScale>
                                  </p:childTnLst>
                                </p:cTn>
                              </p:par>
                              <p:par>
                                <p:cTn id="23" presetID="26" presetClass="emph" presetSubtype="0" fill="hold" grpId="0" nodeType="withEffect">
                                  <p:stCondLst>
                                    <p:cond delay="0"/>
                                  </p:stCondLst>
                                  <p:childTnLst>
                                    <p:animEffect transition="out" filter="fade">
                                      <p:cBhvr>
                                        <p:cTn id="24" dur="500" tmFilter="0, 0; .2, .5; .8, .5; 1, 0"/>
                                        <p:tgtEl>
                                          <p:spTgt spid="231"/>
                                        </p:tgtEl>
                                      </p:cBhvr>
                                    </p:animEffect>
                                    <p:animScale>
                                      <p:cBhvr>
                                        <p:cTn id="25" dur="250" autoRev="1" fill="hold"/>
                                        <p:tgtEl>
                                          <p:spTgt spid="231"/>
                                        </p:tgtEl>
                                      </p:cBhvr>
                                      <p:by x="105000" y="105000"/>
                                    </p:animScale>
                                  </p:childTnLst>
                                </p:cTn>
                              </p:par>
                              <p:par>
                                <p:cTn id="26" presetID="26" presetClass="emph" presetSubtype="0" fill="hold" grpId="0" nodeType="withEffect">
                                  <p:stCondLst>
                                    <p:cond delay="0"/>
                                  </p:stCondLst>
                                  <p:childTnLst>
                                    <p:animEffect transition="out" filter="fade">
                                      <p:cBhvr>
                                        <p:cTn id="27" dur="500" tmFilter="0, 0; .2, .5; .8, .5; 1, 0"/>
                                        <p:tgtEl>
                                          <p:spTgt spid="263"/>
                                        </p:tgtEl>
                                      </p:cBhvr>
                                    </p:animEffect>
                                    <p:animScale>
                                      <p:cBhvr>
                                        <p:cTn id="28" dur="250" autoRev="1" fill="hold"/>
                                        <p:tgtEl>
                                          <p:spTgt spid="263"/>
                                        </p:tgtEl>
                                      </p:cBhvr>
                                      <p:by x="105000" y="105000"/>
                                    </p:animScale>
                                  </p:childTnLst>
                                </p:cTn>
                              </p:par>
                              <p:par>
                                <p:cTn id="29" presetID="26" presetClass="emph" presetSubtype="0" fill="hold" nodeType="withEffect">
                                  <p:stCondLst>
                                    <p:cond delay="0"/>
                                  </p:stCondLst>
                                  <p:childTnLst>
                                    <p:animEffect transition="out" filter="fade">
                                      <p:cBhvr>
                                        <p:cTn id="30" dur="500" tmFilter="0, 0; .2, .5; .8, .5; 1, 0"/>
                                        <p:tgtEl>
                                          <p:spTgt spid="277"/>
                                        </p:tgtEl>
                                      </p:cBhvr>
                                    </p:animEffect>
                                    <p:animScale>
                                      <p:cBhvr>
                                        <p:cTn id="31" dur="250" autoRev="1" fill="hold"/>
                                        <p:tgtEl>
                                          <p:spTgt spid="277"/>
                                        </p:tgtEl>
                                      </p:cBhvr>
                                      <p:by x="105000" y="105000"/>
                                    </p:animScale>
                                  </p:childTnLst>
                                </p:cTn>
                              </p:par>
                              <p:par>
                                <p:cTn id="32" presetID="26" presetClass="emph" presetSubtype="0" fill="hold" nodeType="withEffect">
                                  <p:stCondLst>
                                    <p:cond delay="0"/>
                                  </p:stCondLst>
                                  <p:childTnLst>
                                    <p:animEffect transition="out" filter="fade">
                                      <p:cBhvr>
                                        <p:cTn id="33" dur="500" tmFilter="0, 0; .2, .5; .8, .5; 1, 0"/>
                                        <p:tgtEl>
                                          <p:spTgt spid="273"/>
                                        </p:tgtEl>
                                      </p:cBhvr>
                                    </p:animEffect>
                                    <p:animScale>
                                      <p:cBhvr>
                                        <p:cTn id="34" dur="250" autoRev="1" fill="hold"/>
                                        <p:tgtEl>
                                          <p:spTgt spid="273"/>
                                        </p:tgtEl>
                                      </p:cBhvr>
                                      <p:by x="105000" y="105000"/>
                                    </p:animScale>
                                  </p:childTnLst>
                                </p:cTn>
                              </p:par>
                              <p:par>
                                <p:cTn id="35" presetID="26" presetClass="emph" presetSubtype="0" fill="hold" grpId="0" nodeType="withEffect">
                                  <p:stCondLst>
                                    <p:cond delay="0"/>
                                  </p:stCondLst>
                                  <p:childTnLst>
                                    <p:animEffect transition="out" filter="fade">
                                      <p:cBhvr>
                                        <p:cTn id="36" dur="500" tmFilter="0, 0; .2, .5; .8, .5; 1, 0"/>
                                        <p:tgtEl>
                                          <p:spTgt spid="230"/>
                                        </p:tgtEl>
                                      </p:cBhvr>
                                    </p:animEffect>
                                    <p:animScale>
                                      <p:cBhvr>
                                        <p:cTn id="37" dur="250" autoRev="1" fill="hold"/>
                                        <p:tgtEl>
                                          <p:spTgt spid="230"/>
                                        </p:tgtEl>
                                      </p:cBhvr>
                                      <p:by x="105000" y="105000"/>
                                    </p:animScale>
                                  </p:childTnLst>
                                </p:cTn>
                              </p:par>
                              <p:par>
                                <p:cTn id="38" presetID="26" presetClass="emph" presetSubtype="0" fill="hold" nodeType="withEffect">
                                  <p:stCondLst>
                                    <p:cond delay="0"/>
                                  </p:stCondLst>
                                  <p:childTnLst>
                                    <p:animEffect transition="out" filter="fade">
                                      <p:cBhvr>
                                        <p:cTn id="39" dur="500" tmFilter="0, 0; .2, .5; .8, .5; 1, 0"/>
                                        <p:tgtEl>
                                          <p:spTgt spid="246"/>
                                        </p:tgtEl>
                                      </p:cBhvr>
                                    </p:animEffect>
                                    <p:animScale>
                                      <p:cBhvr>
                                        <p:cTn id="40" dur="250" autoRev="1" fill="hold"/>
                                        <p:tgtEl>
                                          <p:spTgt spid="2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animBg="1"/>
      <p:bldP spid="231" grpId="0" animBg="1"/>
      <p:bldP spid="234" grpId="0" animBg="1"/>
      <p:bldP spid="240" grpId="0" animBg="1"/>
      <p:bldP spid="263" grpId="0" animBg="1"/>
      <p:bldP spid="2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Experimental Scenario</a:t>
            </a:r>
            <a:endParaRPr dirty="0"/>
          </a:p>
        </p:txBody>
      </p:sp>
      <p:sp>
        <p:nvSpPr>
          <p:cNvPr id="297" name="Google Shape;297;p21"/>
          <p:cNvSpPr txBox="1">
            <a:spLocks noGrp="1"/>
          </p:cNvSpPr>
          <p:nvPr>
            <p:ph type="body" idx="1"/>
          </p:nvPr>
        </p:nvSpPr>
        <p:spPr>
          <a:xfrm>
            <a:off x="311700" y="1152475"/>
            <a:ext cx="4618702" cy="31014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GB" sz="1400" dirty="0"/>
              <a:t>Simulated first-response domain</a:t>
            </a:r>
            <a:endParaRPr sz="1400" dirty="0"/>
          </a:p>
          <a:p>
            <a:pPr marL="914400" marR="0" lvl="1" indent="-317500" algn="l" rtl="0">
              <a:lnSpc>
                <a:spcPct val="115000"/>
              </a:lnSpc>
              <a:spcBef>
                <a:spcPts val="0"/>
              </a:spcBef>
              <a:spcAft>
                <a:spcPts val="0"/>
              </a:spcAft>
              <a:buSzPts val="1400"/>
              <a:buChar char="○"/>
            </a:pPr>
            <a:r>
              <a:rPr lang="en-GB" sz="1200" u="sng" dirty="0"/>
              <a:t>Robot’s task</a:t>
            </a:r>
            <a:r>
              <a:rPr lang="en-GB" sz="1200" dirty="0"/>
              <a:t>: provide help to the marked locations.</a:t>
            </a:r>
            <a:endParaRPr sz="1200" dirty="0"/>
          </a:p>
          <a:p>
            <a:pPr marL="914400" marR="0" lvl="1" indent="-317500" algn="l" rtl="0">
              <a:lnSpc>
                <a:spcPct val="115000"/>
              </a:lnSpc>
              <a:spcBef>
                <a:spcPts val="0"/>
              </a:spcBef>
              <a:spcAft>
                <a:spcPts val="0"/>
              </a:spcAft>
              <a:buSzPts val="1400"/>
              <a:buChar char="○"/>
            </a:pPr>
            <a:r>
              <a:rPr lang="en-GB" sz="1200" u="sng" dirty="0"/>
              <a:t>Human’s task</a:t>
            </a:r>
            <a:r>
              <a:rPr lang="en-GB" sz="1200" dirty="0"/>
              <a:t>: help the robot by providing high-level guidance as to which marked location to visit next.</a:t>
            </a:r>
            <a:endParaRPr sz="1200" dirty="0"/>
          </a:p>
          <a:p>
            <a:pPr lvl="1">
              <a:spcBef>
                <a:spcPts val="0"/>
              </a:spcBef>
              <a:buChar char="●"/>
            </a:pPr>
            <a:r>
              <a:rPr lang="en-GB" sz="1200" b="1" u="sng" dirty="0"/>
              <a:t>Team Goal</a:t>
            </a:r>
            <a:r>
              <a:rPr lang="en-GB" sz="1200" dirty="0"/>
              <a:t>: search all the marked locations as fast as possible.</a:t>
            </a:r>
            <a:endParaRPr sz="1200" dirty="0"/>
          </a:p>
          <a:p>
            <a:pPr marL="457200" marR="0" lvl="0" indent="-317500" algn="l" rtl="0">
              <a:lnSpc>
                <a:spcPct val="115000"/>
              </a:lnSpc>
              <a:spcBef>
                <a:spcPts val="0"/>
              </a:spcBef>
              <a:spcAft>
                <a:spcPts val="0"/>
              </a:spcAft>
              <a:buSzPts val="1400"/>
              <a:buChar char="●"/>
            </a:pPr>
            <a:r>
              <a:rPr lang="en-GB" sz="1400" dirty="0"/>
              <a:t>Some paths may be blocked due to the disaster that the human may not know about </a:t>
            </a:r>
            <a:endParaRPr sz="1400" dirty="0"/>
          </a:p>
          <a:p>
            <a:pPr marL="914400" marR="0" lvl="1" indent="-317500" algn="l" rtl="0">
              <a:lnSpc>
                <a:spcPct val="115000"/>
              </a:lnSpc>
              <a:spcBef>
                <a:spcPts val="0"/>
              </a:spcBef>
              <a:spcAft>
                <a:spcPts val="0"/>
              </a:spcAft>
              <a:buSzPts val="1400"/>
              <a:buChar char="○"/>
            </a:pPr>
            <a:r>
              <a:rPr lang="en-GB" dirty="0"/>
              <a:t>thus</a:t>
            </a:r>
            <a:r>
              <a:rPr lang="en-GB" sz="1400" dirty="0"/>
              <a:t> the robot might not take the expected paths of the human.</a:t>
            </a:r>
            <a:endParaRPr sz="1400" dirty="0"/>
          </a:p>
        </p:txBody>
      </p:sp>
      <p:pic>
        <p:nvPicPr>
          <p:cNvPr id="298" name="Google Shape;298;p21"/>
          <p:cNvPicPr preferRelativeResize="0"/>
          <p:nvPr/>
        </p:nvPicPr>
        <p:blipFill>
          <a:blip r:embed="rId1"/>
          <a:stretch>
            <a:fillRect/>
          </a:stretch>
        </p:blipFill>
        <p:spPr>
          <a:xfrm>
            <a:off x="5087477" y="2433123"/>
            <a:ext cx="1623948" cy="1525278"/>
          </a:xfrm>
          <a:prstGeom prst="rect">
            <a:avLst/>
          </a:prstGeom>
          <a:noFill/>
          <a:ln>
            <a:noFill/>
          </a:ln>
        </p:spPr>
      </p:pic>
      <p:pic>
        <p:nvPicPr>
          <p:cNvPr id="299" name="Google Shape;299;p21"/>
          <p:cNvPicPr preferRelativeResize="0"/>
          <p:nvPr/>
        </p:nvPicPr>
        <p:blipFill>
          <a:blip r:embed="rId2"/>
          <a:stretch>
            <a:fillRect/>
          </a:stretch>
        </p:blipFill>
        <p:spPr>
          <a:xfrm>
            <a:off x="7053519" y="2433123"/>
            <a:ext cx="1619681" cy="1525278"/>
          </a:xfrm>
          <a:prstGeom prst="rect">
            <a:avLst/>
          </a:prstGeom>
          <a:noFill/>
          <a:ln>
            <a:noFill/>
          </a:ln>
        </p:spPr>
      </p:pic>
      <p:sp>
        <p:nvSpPr>
          <p:cNvPr id="300" name="Google Shape;300;p21"/>
          <p:cNvSpPr txBox="1"/>
          <p:nvPr/>
        </p:nvSpPr>
        <p:spPr>
          <a:xfrm>
            <a:off x="5386750" y="3958400"/>
            <a:ext cx="1167600" cy="396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sz="1200"/>
              <a:t>Human’s view</a:t>
            </a:r>
            <a:endParaRPr sz="1200"/>
          </a:p>
        </p:txBody>
      </p:sp>
      <p:sp>
        <p:nvSpPr>
          <p:cNvPr id="301" name="Google Shape;301;p21"/>
          <p:cNvSpPr txBox="1"/>
          <p:nvPr/>
        </p:nvSpPr>
        <p:spPr>
          <a:xfrm>
            <a:off x="7318500" y="3958400"/>
            <a:ext cx="11676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200"/>
              <a:t>Robot’s view</a:t>
            </a:r>
            <a:endParaRPr sz="1200"/>
          </a:p>
        </p:txBody>
      </p:sp>
      <p:pic>
        <p:nvPicPr>
          <p:cNvPr id="302" name="Google Shape;302;p21"/>
          <p:cNvPicPr preferRelativeResize="0"/>
          <p:nvPr/>
        </p:nvPicPr>
        <p:blipFill rotWithShape="1">
          <a:blip r:embed="rId3"/>
          <a:srcRect l="52374" t="10580" b="11337"/>
          <a:stretch>
            <a:fillRect/>
          </a:stretch>
        </p:blipFill>
        <p:spPr>
          <a:xfrm>
            <a:off x="6005375" y="1054125"/>
            <a:ext cx="1623948" cy="1329675"/>
          </a:xfrm>
          <a:prstGeom prst="rect">
            <a:avLst/>
          </a:prstGeom>
          <a:noFill/>
          <a:ln>
            <a:noFill/>
          </a:ln>
        </p:spPr>
      </p:pic>
      <p:sp>
        <p:nvSpPr>
          <p:cNvPr id="303" name="Google Shape;303;p21"/>
          <p:cNvSpPr txBox="1"/>
          <p:nvPr/>
        </p:nvSpPr>
        <p:spPr>
          <a:xfrm>
            <a:off x="2865000" y="4765200"/>
            <a:ext cx="3414000" cy="378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a:t>Cooperative Robotic Systems (CRS) Lab</a:t>
            </a:r>
          </a:p>
        </p:txBody>
      </p:sp>
      <p:pic>
        <p:nvPicPr>
          <p:cNvPr id="304" name="Google Shape;304;p21"/>
          <p:cNvPicPr preferRelativeResize="0"/>
          <p:nvPr/>
        </p:nvPicPr>
        <p:blipFill>
          <a:blip r:embed="rId4"/>
          <a:stretch>
            <a:fillRect/>
          </a:stretch>
        </p:blipFill>
        <p:spPr>
          <a:xfrm>
            <a:off x="7901159" y="4641921"/>
            <a:ext cx="1200990" cy="454656"/>
          </a:xfrm>
          <a:prstGeom prst="rect">
            <a:avLst/>
          </a:prstGeom>
          <a:noFill/>
          <a:ln>
            <a:noFill/>
          </a:ln>
        </p:spPr>
      </p:pic>
      <p:pic>
        <p:nvPicPr>
          <p:cNvPr id="305" name="Google Shape;305;p21"/>
          <p:cNvPicPr preferRelativeResize="0"/>
          <p:nvPr/>
        </p:nvPicPr>
        <p:blipFill>
          <a:blip r:embed="rId5"/>
          <a:stretch>
            <a:fillRect/>
          </a:stretch>
        </p:blipFill>
        <p:spPr>
          <a:xfrm>
            <a:off x="58700" y="4539375"/>
            <a:ext cx="1150724" cy="6041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2757</Words>
  <Application>Kingsoft Office WPP</Application>
  <PresentationFormat>On-screen Show (16:9)</PresentationFormat>
  <Paragraphs>125</Paragraphs>
  <Slides>13</Slides>
  <Notes>13</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Simple Light</vt:lpstr>
      <vt:lpstr>Interactive Plan Explicability in Human-Robot Teaming</vt:lpstr>
      <vt:lpstr>Human-Robot Teaming</vt:lpstr>
      <vt:lpstr>Robot needs to estimate human’s expectation</vt:lpstr>
      <vt:lpstr>Plan Explicability - Formulation</vt:lpstr>
      <vt:lpstr>Plan Explicability - Metric</vt:lpstr>
      <vt:lpstr>Interactive Plan Explicability</vt:lpstr>
      <vt:lpstr>Interactive Plan Explicability</vt:lpstr>
      <vt:lpstr>Interactive Plan Explicability - labeling process</vt:lpstr>
      <vt:lpstr>Experimental Scenario</vt:lpstr>
      <vt:lpstr>Data Collection</vt:lpstr>
      <vt:lpstr>Results</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Plan Explicability in Human-Robot Teaming</dc:title>
  <dc:creator/>
  <cp:lastModifiedBy>zgong11</cp:lastModifiedBy>
  <cp:revision>96</cp:revision>
  <dcterms:created xsi:type="dcterms:W3CDTF">2018-10-24T16:38:06Z</dcterms:created>
  <dcterms:modified xsi:type="dcterms:W3CDTF">2018-10-24T16:38:06Z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