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5.xml" ContentType="application/vnd.openxmlformats-officedocument.presentationml.notesSlide+xml"/>
  <Override PartName="/ppt/comments/comment4.xml" ContentType="application/vnd.openxmlformats-officedocument.presentationml.comments+xml"/>
  <Override PartName="/ppt/notesSlides/notesSlide6.xml" ContentType="application/vnd.openxmlformats-officedocument.presentationml.notesSlide+xml"/>
  <Override PartName="/ppt/comments/comment5.xml" ContentType="application/vnd.openxmlformats-officedocument.presentationml.comment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omments/comment6.xml" ContentType="application/vnd.openxmlformats-officedocument.presentationml.comment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omments/comment7.xml" ContentType="application/vnd.openxmlformats-officedocument.presentationml.comments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omments/comment8.xml" ContentType="application/vnd.openxmlformats-officedocument.presentationml.comments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omments/comment9.xml" ContentType="application/vnd.openxmlformats-officedocument.presentationml.comments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comments/comment10.xml" ContentType="application/vnd.openxmlformats-officedocument.presentationml.comments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0" r:id="rId1"/>
  </p:sldMasterIdLst>
  <p:notesMasterIdLst>
    <p:notesMasterId r:id="rId67"/>
  </p:notesMasterIdLst>
  <p:handoutMasterIdLst>
    <p:handoutMasterId r:id="rId68"/>
  </p:handoutMasterIdLst>
  <p:sldIdLst>
    <p:sldId id="256" r:id="rId2"/>
    <p:sldId id="346" r:id="rId3"/>
    <p:sldId id="354" r:id="rId4"/>
    <p:sldId id="355" r:id="rId5"/>
    <p:sldId id="356" r:id="rId6"/>
    <p:sldId id="347" r:id="rId7"/>
    <p:sldId id="357" r:id="rId8"/>
    <p:sldId id="358" r:id="rId9"/>
    <p:sldId id="359" r:id="rId10"/>
    <p:sldId id="360" r:id="rId11"/>
    <p:sldId id="348" r:id="rId12"/>
    <p:sldId id="361" r:id="rId13"/>
    <p:sldId id="349" r:id="rId14"/>
    <p:sldId id="362" r:id="rId15"/>
    <p:sldId id="363" r:id="rId16"/>
    <p:sldId id="364" r:id="rId17"/>
    <p:sldId id="365" r:id="rId18"/>
    <p:sldId id="366" r:id="rId19"/>
    <p:sldId id="350" r:id="rId20"/>
    <p:sldId id="367" r:id="rId21"/>
    <p:sldId id="351" r:id="rId22"/>
    <p:sldId id="368" r:id="rId23"/>
    <p:sldId id="352" r:id="rId24"/>
    <p:sldId id="369" r:id="rId25"/>
    <p:sldId id="370" r:id="rId26"/>
    <p:sldId id="353" r:id="rId27"/>
    <p:sldId id="371" r:id="rId28"/>
    <p:sldId id="372" r:id="rId29"/>
    <p:sldId id="373" r:id="rId30"/>
    <p:sldId id="374" r:id="rId31"/>
    <p:sldId id="375" r:id="rId32"/>
    <p:sldId id="377" r:id="rId33"/>
    <p:sldId id="378" r:id="rId34"/>
    <p:sldId id="379" r:id="rId35"/>
    <p:sldId id="380" r:id="rId36"/>
    <p:sldId id="381" r:id="rId37"/>
    <p:sldId id="340" r:id="rId38"/>
    <p:sldId id="297" r:id="rId39"/>
    <p:sldId id="298" r:id="rId40"/>
    <p:sldId id="299" r:id="rId41"/>
    <p:sldId id="336" r:id="rId42"/>
    <p:sldId id="305" r:id="rId43"/>
    <p:sldId id="382" r:id="rId44"/>
    <p:sldId id="310" r:id="rId45"/>
    <p:sldId id="332" r:id="rId46"/>
    <p:sldId id="308" r:id="rId47"/>
    <p:sldId id="337" r:id="rId48"/>
    <p:sldId id="304" r:id="rId49"/>
    <p:sldId id="311" r:id="rId50"/>
    <p:sldId id="313" r:id="rId51"/>
    <p:sldId id="315" r:id="rId52"/>
    <p:sldId id="316" r:id="rId53"/>
    <p:sldId id="323" r:id="rId54"/>
    <p:sldId id="317" r:id="rId55"/>
    <p:sldId id="383" r:id="rId56"/>
    <p:sldId id="386" r:id="rId57"/>
    <p:sldId id="322" r:id="rId58"/>
    <p:sldId id="328" r:id="rId59"/>
    <p:sldId id="343" r:id="rId60"/>
    <p:sldId id="329" r:id="rId61"/>
    <p:sldId id="333" r:id="rId62"/>
    <p:sldId id="330" r:id="rId63"/>
    <p:sldId id="326" r:id="rId64"/>
    <p:sldId id="385" r:id="rId65"/>
    <p:sldId id="384" r:id="rId66"/>
  </p:sldIdLst>
  <p:sldSz cx="9144000" cy="5143500" type="screen16x9"/>
  <p:notesSz cx="7315200" cy="9601200"/>
  <p:defaultTextStyle>
    <a:defPPr>
      <a:defRPr lang="en-US"/>
    </a:defPPr>
    <a:lvl1pPr marL="0" algn="l" defTabSz="740419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370209" algn="l" defTabSz="740419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740419" algn="l" defTabSz="740419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110628" algn="l" defTabSz="740419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1480837" algn="l" defTabSz="740419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1851048" algn="l" defTabSz="740419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2221258" algn="l" defTabSz="740419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2591467" algn="l" defTabSz="740419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2961676" algn="l" defTabSz="740419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46B6625-CCEA-4C9D-BA8C-66585CC81B40}">
          <p14:sldIdLst>
            <p14:sldId id="256"/>
            <p14:sldId id="346"/>
            <p14:sldId id="354"/>
            <p14:sldId id="355"/>
            <p14:sldId id="356"/>
            <p14:sldId id="347"/>
            <p14:sldId id="357"/>
            <p14:sldId id="358"/>
            <p14:sldId id="359"/>
            <p14:sldId id="360"/>
            <p14:sldId id="348"/>
            <p14:sldId id="361"/>
            <p14:sldId id="349"/>
            <p14:sldId id="362"/>
            <p14:sldId id="363"/>
            <p14:sldId id="364"/>
            <p14:sldId id="365"/>
            <p14:sldId id="366"/>
            <p14:sldId id="350"/>
            <p14:sldId id="367"/>
            <p14:sldId id="351"/>
            <p14:sldId id="368"/>
            <p14:sldId id="352"/>
            <p14:sldId id="369"/>
            <p14:sldId id="370"/>
            <p14:sldId id="353"/>
            <p14:sldId id="371"/>
            <p14:sldId id="372"/>
            <p14:sldId id="373"/>
            <p14:sldId id="374"/>
            <p14:sldId id="375"/>
            <p14:sldId id="377"/>
            <p14:sldId id="378"/>
            <p14:sldId id="379"/>
            <p14:sldId id="380"/>
            <p14:sldId id="381"/>
            <p14:sldId id="340"/>
            <p14:sldId id="297"/>
            <p14:sldId id="298"/>
            <p14:sldId id="299"/>
            <p14:sldId id="336"/>
            <p14:sldId id="305"/>
            <p14:sldId id="382"/>
            <p14:sldId id="310"/>
            <p14:sldId id="332"/>
            <p14:sldId id="308"/>
            <p14:sldId id="337"/>
            <p14:sldId id="304"/>
            <p14:sldId id="311"/>
            <p14:sldId id="313"/>
            <p14:sldId id="315"/>
            <p14:sldId id="316"/>
            <p14:sldId id="323"/>
            <p14:sldId id="317"/>
            <p14:sldId id="383"/>
            <p14:sldId id="386"/>
            <p14:sldId id="322"/>
            <p14:sldId id="328"/>
            <p14:sldId id="343"/>
            <p14:sldId id="329"/>
            <p14:sldId id="333"/>
            <p14:sldId id="330"/>
            <p14:sldId id="326"/>
            <p14:sldId id="385"/>
            <p14:sldId id="38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80">
          <p15:clr>
            <a:srgbClr val="A4A3A4"/>
          </p15:clr>
        </p15:guide>
        <p15:guide id="2" pos="2922">
          <p15:clr>
            <a:srgbClr val="A4A3A4"/>
          </p15:clr>
        </p15:guide>
        <p15:guide id="3" orient="horz" pos="1406">
          <p15:clr>
            <a:srgbClr val="A4A3A4"/>
          </p15:clr>
        </p15:guide>
        <p15:guide id="4" orient="horz" pos="1563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dy van Dam" initials="avd" lastIdx="43" clrIdx="0"/>
  <p:cmAuthor id="7" name="Allison Hamburger" initials="" lastIdx="3" clrIdx="7"/>
  <p:cmAuthor id="1" name="Roger Duan Fong" initials="RDF" lastIdx="1" clrIdx="1"/>
  <p:cmAuthor id="8" name="avd" initials="a" lastIdx="14" clrIdx="8"/>
  <p:cmAuthor id="2" name="Roger" initials="R" lastIdx="17" clrIdx="2"/>
  <p:cmAuthor id="9" name="Lucas Priebe" initials="" lastIdx="3" clrIdx="9"/>
  <p:cmAuthor id="3" name="Andy van Dam" initials="AvD" lastIdx="46" clrIdx="3"/>
  <p:cmAuthor id="10" name="cs1230tas@gmail.com" initials="c" lastIdx="118" clrIdx="10">
    <p:extLst>
      <p:ext uri="{19B8F6BF-5375-455C-9EA6-DF929625EA0E}">
        <p15:presenceInfo xmlns:p15="http://schemas.microsoft.com/office/powerpoint/2012/main" userId="4ca69cd8cfda002d" providerId="Windows Live"/>
      </p:ext>
    </p:extLst>
  </p:cmAuthor>
  <p:cmAuthor id="4" name="Justin Kim" initials="JK" lastIdx="28" clrIdx="4"/>
  <p:cmAuthor id="5" name="avd" initials="avd" lastIdx="9" clrIdx="5"/>
  <p:cmAuthor id="6" name="Ben LeVeque" initials="" lastIdx="16" clrIdx="6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35"/>
    <p:restoredTop sz="91039"/>
  </p:normalViewPr>
  <p:slideViewPr>
    <p:cSldViewPr snapToGrid="0">
      <p:cViewPr varScale="1">
        <p:scale>
          <a:sx n="177" d="100"/>
          <a:sy n="177" d="100"/>
        </p:scale>
        <p:origin x="200" y="960"/>
      </p:cViewPr>
      <p:guideLst>
        <p:guide orient="horz" pos="1680"/>
        <p:guide pos="2922"/>
        <p:guide orient="horz" pos="1406"/>
        <p:guide orient="horz" pos="15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microsoft.com/office/2016/11/relationships/changesInfo" Target="changesInfos/changesInfo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s123 tas" userId="4ca69cd8cfda002d" providerId="LiveId" clId="{A52CDBBC-CF9A-9747-9DD8-1DA43850E820}"/>
    <pc:docChg chg="custSel delSld modSld modSection">
      <pc:chgData name="cs123 tas" userId="4ca69cd8cfda002d" providerId="LiveId" clId="{A52CDBBC-CF9A-9747-9DD8-1DA43850E820}" dt="2020-09-06T01:51:59.280" v="231"/>
      <pc:docMkLst>
        <pc:docMk/>
      </pc:docMkLst>
      <pc:sldChg chg="addCm modCm modNotesTx">
        <pc:chgData name="cs123 tas" userId="4ca69cd8cfda002d" providerId="LiveId" clId="{A52CDBBC-CF9A-9747-9DD8-1DA43850E820}" dt="2020-09-06T01:34:50.212" v="214"/>
        <pc:sldMkLst>
          <pc:docMk/>
          <pc:sldMk cId="0" sldId="256"/>
        </pc:sldMkLst>
      </pc:sldChg>
      <pc:sldChg chg="addCm modCm">
        <pc:chgData name="cs123 tas" userId="4ca69cd8cfda002d" providerId="LiveId" clId="{A52CDBBC-CF9A-9747-9DD8-1DA43850E820}" dt="2020-09-05T18:20:27.707" v="200"/>
        <pc:sldMkLst>
          <pc:docMk/>
          <pc:sldMk cId="2785884102" sldId="296"/>
        </pc:sldMkLst>
      </pc:sldChg>
      <pc:sldChg chg="modSp mod addCm modCm">
        <pc:chgData name="cs123 tas" userId="4ca69cd8cfda002d" providerId="LiveId" clId="{A52CDBBC-CF9A-9747-9DD8-1DA43850E820}" dt="2020-09-05T18:22:12.118" v="204"/>
        <pc:sldMkLst>
          <pc:docMk/>
          <pc:sldMk cId="3244908376" sldId="297"/>
        </pc:sldMkLst>
        <pc:spChg chg="mod">
          <ac:chgData name="cs123 tas" userId="4ca69cd8cfda002d" providerId="LiveId" clId="{A52CDBBC-CF9A-9747-9DD8-1DA43850E820}" dt="2020-09-05T18:22:01.835" v="202" actId="1076"/>
          <ac:spMkLst>
            <pc:docMk/>
            <pc:sldMk cId="3244908376" sldId="297"/>
            <ac:spMk id="9" creationId="{00000000-0000-0000-0000-000000000000}"/>
          </ac:spMkLst>
        </pc:spChg>
      </pc:sldChg>
      <pc:sldChg chg="addCm modCm">
        <pc:chgData name="cs123 tas" userId="4ca69cd8cfda002d" providerId="LiveId" clId="{A52CDBBC-CF9A-9747-9DD8-1DA43850E820}" dt="2020-09-05T18:25:55.835" v="206"/>
        <pc:sldMkLst>
          <pc:docMk/>
          <pc:sldMk cId="3447917487" sldId="298"/>
        </pc:sldMkLst>
      </pc:sldChg>
      <pc:sldChg chg="addCm modCm">
        <pc:chgData name="cs123 tas" userId="4ca69cd8cfda002d" providerId="LiveId" clId="{A52CDBBC-CF9A-9747-9DD8-1DA43850E820}" dt="2020-09-06T01:46:27.989" v="222"/>
        <pc:sldMkLst>
          <pc:docMk/>
          <pc:sldMk cId="3278871320" sldId="317"/>
        </pc:sldMkLst>
      </pc:sldChg>
      <pc:sldChg chg="addCm modCm">
        <pc:chgData name="cs123 tas" userId="4ca69cd8cfda002d" providerId="LiveId" clId="{A52CDBBC-CF9A-9747-9DD8-1DA43850E820}" dt="2020-09-06T01:48:26.094" v="228"/>
        <pc:sldMkLst>
          <pc:docMk/>
          <pc:sldMk cId="4057580915" sldId="321"/>
        </pc:sldMkLst>
      </pc:sldChg>
      <pc:sldChg chg="addCm modCm">
        <pc:chgData name="cs123 tas" userId="4ca69cd8cfda002d" providerId="LiveId" clId="{A52CDBBC-CF9A-9747-9DD8-1DA43850E820}" dt="2020-09-06T01:36:34.516" v="216"/>
        <pc:sldMkLst>
          <pc:docMk/>
          <pc:sldMk cId="2995467880" sldId="324"/>
        </pc:sldMkLst>
      </pc:sldChg>
      <pc:sldChg chg="addCm modCm">
        <pc:chgData name="cs123 tas" userId="4ca69cd8cfda002d" providerId="LiveId" clId="{A52CDBBC-CF9A-9747-9DD8-1DA43850E820}" dt="2020-09-06T01:29:51.236" v="213"/>
        <pc:sldMkLst>
          <pc:docMk/>
          <pc:sldMk cId="2121373193" sldId="328"/>
        </pc:sldMkLst>
      </pc:sldChg>
      <pc:sldChg chg="addCm modCm">
        <pc:chgData name="cs123 tas" userId="4ca69cd8cfda002d" providerId="LiveId" clId="{A52CDBBC-CF9A-9747-9DD8-1DA43850E820}" dt="2020-09-06T01:51:59.280" v="231"/>
        <pc:sldMkLst>
          <pc:docMk/>
          <pc:sldMk cId="2098791427" sldId="333"/>
        </pc:sldMkLst>
      </pc:sldChg>
      <pc:sldChg chg="addCm modCm">
        <pc:chgData name="cs123 tas" userId="4ca69cd8cfda002d" providerId="LiveId" clId="{A52CDBBC-CF9A-9747-9DD8-1DA43850E820}" dt="2020-09-05T18:29:28.130" v="208"/>
        <pc:sldMkLst>
          <pc:docMk/>
          <pc:sldMk cId="4025223850" sldId="336"/>
        </pc:sldMkLst>
      </pc:sldChg>
      <pc:sldChg chg="addCm modCm">
        <pc:chgData name="cs123 tas" userId="4ca69cd8cfda002d" providerId="LiveId" clId="{A52CDBBC-CF9A-9747-9DD8-1DA43850E820}" dt="2020-09-06T01:47:54.611" v="226"/>
        <pc:sldMkLst>
          <pc:docMk/>
          <pc:sldMk cId="1546416733" sldId="345"/>
        </pc:sldMkLst>
      </pc:sldChg>
      <pc:sldChg chg="del">
        <pc:chgData name="cs123 tas" userId="4ca69cd8cfda002d" providerId="LiveId" clId="{A52CDBBC-CF9A-9747-9DD8-1DA43850E820}" dt="2020-09-05T18:51:49.246" v="211" actId="2696"/>
        <pc:sldMkLst>
          <pc:docMk/>
          <pc:sldMk cId="238304" sldId="346"/>
        </pc:sldMkLst>
      </pc:sldChg>
      <pc:sldChg chg="del">
        <pc:chgData name="cs123 tas" userId="4ca69cd8cfda002d" providerId="LiveId" clId="{A52CDBBC-CF9A-9747-9DD8-1DA43850E820}" dt="2020-09-05T17:54:13.695" v="198" actId="2696"/>
        <pc:sldMkLst>
          <pc:docMk/>
          <pc:sldMk cId="2488607018" sldId="347"/>
        </pc:sldMkLst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0" dt="2020-09-04T16:14:53.024" idx="107">
    <p:pos x="2870" y="2036"/>
    <p:text>This content of this lecture is mostly very important for the completion of 
Shapes Project (most immediate) and  Sceneview (later in the course).
</p:text>
    <p:extLst>
      <p:ext uri="{C676402C-5697-4E1C-873F-D02D1690AC5C}">
        <p15:threadingInfo xmlns:p15="http://schemas.microsoft.com/office/powerpoint/2012/main" timeZoneBias="420"/>
      </p:ext>
    </p:extLst>
  </p:cm>
</p:cmLst>
</file>

<file path=ppt/comments/comment10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0" dt="2020-09-05T18:50:54.279" idx="118">
    <p:pos x="1089" y="1404"/>
    <p:text>Might be nice to accompany this example with some visual explanation. </p:text>
    <p:extLst>
      <p:ext uri="{C676402C-5697-4E1C-873F-D02D1690AC5C}">
        <p15:threadingInfo xmlns:p15="http://schemas.microsoft.com/office/powerpoint/2012/main" timeZoneBias="4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0" dt="2019-07-02T17:49:49.687" idx="52">
    <p:pos x="10" y="10"/>
    <p:text>Confused about nescesity of slide. If clicker questions implemented, this could be a candidate for replacement.</p:text>
    <p:extLst>
      <p:ext uri="{C676402C-5697-4E1C-873F-D02D1690AC5C}">
        <p15:threadingInfo xmlns:p15="http://schemas.microsoft.com/office/powerpoint/2012/main" timeZoneBias="240"/>
      </p:ext>
    </p:extLst>
  </p:cm>
  <p:cm authorId="10" dt="2019-07-02T22:31:13.941" idx="58">
    <p:pos x="10" y="106"/>
    <p:text>This operation can also probably left as an excersise to the reader as well.</p:text>
    <p:extLst>
      <p:ext uri="{C676402C-5697-4E1C-873F-D02D1690AC5C}">
        <p15:threadingInfo xmlns:p15="http://schemas.microsoft.com/office/powerpoint/2012/main" timeZoneBias="240">
          <p15:parentCm authorId="10" idx="52"/>
        </p15:threadingInfo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0" dt="2019-07-29T11:03:04.578" idx="106">
    <p:pos x="106" y="106"/>
    <p:text>Delted: "Translation is not a linear function (moves the origin)" This is covered by clicker question, point removed to avoid having question on the next slide. Question will bring enough attention to concept.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0" dt="2020-09-05T11:22:03.959" idx="109">
    <p:pos x="4858" y="513"/>
    <p:text>Important to emphasize.</p:text>
    <p:extLst>
      <p:ext uri="{C676402C-5697-4E1C-873F-D02D1690AC5C}">
        <p15:threadingInfo xmlns:p15="http://schemas.microsoft.com/office/powerpoint/2012/main" timeZoneBias="42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0" dt="2020-09-05T11:25:49.494" idx="110">
    <p:pos x="5310" y="686"/>
    <p:text>Important to emphasize.</p:text>
    <p:extLst>
      <p:ext uri="{C676402C-5697-4E1C-873F-D02D1690AC5C}">
        <p15:threadingInfo xmlns:p15="http://schemas.microsoft.com/office/powerpoint/2012/main" timeZoneBias="42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0" dt="2020-09-05T11:29:23.868" idx="111">
    <p:pos x="2691" y="2572"/>
    <p:text>Important to emphasize</p:text>
    <p:extLst>
      <p:ext uri="{C676402C-5697-4E1C-873F-D02D1690AC5C}">
        <p15:threadingInfo xmlns:p15="http://schemas.microsoft.com/office/powerpoint/2012/main" timeZoneBias="420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0" dt="2019-07-02T17:49:49.687" idx="52">
    <p:pos x="10" y="10"/>
    <p:text>Confused about nescesity of slide. If clicker questions implemented, this could be a candidate for replacement.</p:text>
    <p:extLst>
      <p:ext uri="{C676402C-5697-4E1C-873F-D02D1690AC5C}">
        <p15:threadingInfo xmlns:p15="http://schemas.microsoft.com/office/powerpoint/2012/main" timeZoneBias="240"/>
      </p:ext>
    </p:extLst>
  </p:cm>
  <p:cm authorId="10" dt="2019-07-02T22:31:13.941" idx="58">
    <p:pos x="10" y="106"/>
    <p:text>This operation can also probably left as an excersise to the reader as well.</p:text>
    <p:extLst>
      <p:ext uri="{C676402C-5697-4E1C-873F-D02D1690AC5C}">
        <p15:threadingInfo xmlns:p15="http://schemas.microsoft.com/office/powerpoint/2012/main" timeZoneBias="240">
          <p15:parentCm authorId="10" idx="52"/>
        </p15:threadingInfo>
      </p:ext>
    </p:extLs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0" dt="2020-09-05T18:44:04.921" idx="114">
    <p:pos x="2241" y="268"/>
    <p:text>Consider changing the title to Euler's Formula/Angles as that's how this way of framing rotation is referred in many libraries. </p:text>
    <p:extLst>
      <p:ext uri="{C676402C-5697-4E1C-873F-D02D1690AC5C}">
        <p15:threadingInfo xmlns:p15="http://schemas.microsoft.com/office/powerpoint/2012/main" timeZoneBias="420"/>
      </p:ext>
    </p:extLst>
  </p:cm>
  <p:cm authorId="10" dt="2020-09-05T18:45:45.284" idx="115">
    <p:pos x="2241" y="364"/>
    <p:text>Suggestion: it would be nice to put together a summary on different types of representation for rotation (Rodrigue's Formula, Euler's Angles, Quaternion, Rotation Matrix etc.) as I believe many people struggle with a consistent way of getting rotation right.</p:text>
    <p:extLst>
      <p:ext uri="{C676402C-5697-4E1C-873F-D02D1690AC5C}">
        <p15:threadingInfo xmlns:p15="http://schemas.microsoft.com/office/powerpoint/2012/main" timeZoneBias="420">
          <p15:parentCm authorId="10" idx="114"/>
        </p15:threadingInfo>
      </p:ext>
    </p:extLst>
  </p:cm>
</p:cmLst>
</file>

<file path=ppt/comments/comment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0" dt="2020-09-05T18:29:33.919" idx="113">
    <p:pos x="3156" y="308"/>
    <p:text>Quite important for scene view.</p:text>
    <p:extLst>
      <p:ext uri="{C676402C-5697-4E1C-873F-D02D1690AC5C}">
        <p15:threadingInfo xmlns:p15="http://schemas.microsoft.com/office/powerpoint/2012/main" timeZoneBias="420"/>
      </p:ext>
    </p:extLst>
  </p:cm>
</p:cmLst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image" Target="../media/image39.wmf"/><Relationship Id="rId1" Type="http://schemas.openxmlformats.org/officeDocument/2006/relationships/image" Target="../media/image38.wmf"/><Relationship Id="rId5" Type="http://schemas.openxmlformats.org/officeDocument/2006/relationships/image" Target="../media/image42.wmf"/><Relationship Id="rId4" Type="http://schemas.openxmlformats.org/officeDocument/2006/relationships/image" Target="../media/image4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69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5.wmf"/><Relationship Id="rId2" Type="http://schemas.openxmlformats.org/officeDocument/2006/relationships/image" Target="../media/image74.wmf"/><Relationship Id="rId1" Type="http://schemas.openxmlformats.org/officeDocument/2006/relationships/image" Target="../media/image73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2.emf"/><Relationship Id="rId7" Type="http://schemas.openxmlformats.org/officeDocument/2006/relationships/image" Target="../media/image86.emf"/><Relationship Id="rId2" Type="http://schemas.openxmlformats.org/officeDocument/2006/relationships/image" Target="../media/image81.emf"/><Relationship Id="rId1" Type="http://schemas.openxmlformats.org/officeDocument/2006/relationships/image" Target="../media/image80.emf"/><Relationship Id="rId6" Type="http://schemas.openxmlformats.org/officeDocument/2006/relationships/image" Target="../media/image85.emf"/><Relationship Id="rId5" Type="http://schemas.openxmlformats.org/officeDocument/2006/relationships/image" Target="../media/image84.emf"/><Relationship Id="rId4" Type="http://schemas.openxmlformats.org/officeDocument/2006/relationships/image" Target="../media/image8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0.wmf"/><Relationship Id="rId1" Type="http://schemas.openxmlformats.org/officeDocument/2006/relationships/image" Target="../media/image4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.wmf"/><Relationship Id="rId2" Type="http://schemas.openxmlformats.org/officeDocument/2006/relationships/image" Target="../media/image59.wmf"/><Relationship Id="rId1" Type="http://schemas.openxmlformats.org/officeDocument/2006/relationships/image" Target="../media/image58.wmf"/><Relationship Id="rId4" Type="http://schemas.openxmlformats.org/officeDocument/2006/relationships/image" Target="../media/image61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2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65.wmf"/><Relationship Id="rId2" Type="http://schemas.openxmlformats.org/officeDocument/2006/relationships/image" Target="../media/image64.wmf"/><Relationship Id="rId1" Type="http://schemas.openxmlformats.org/officeDocument/2006/relationships/image" Target="../media/image63.e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68.wmf"/><Relationship Id="rId1" Type="http://schemas.openxmlformats.org/officeDocument/2006/relationships/image" Target="../media/image6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174438" cy="479716"/>
          </a:xfrm>
          <a:prstGeom prst="rect">
            <a:avLst/>
          </a:prstGeom>
          <a:noFill/>
          <a:ln>
            <a:noFill/>
          </a:ln>
        </p:spPr>
        <p:txBody>
          <a:bodyPr vert="horz" lIns="85383" tIns="42692" rIns="85383" bIns="42692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hangingPunct="0">
              <a:buNone/>
              <a:defRPr sz="1400"/>
            </a:pPr>
            <a:endParaRPr lang="en-US" sz="1300">
              <a:latin typeface="Arial" pitchFamily="18"/>
              <a:ea typeface="Bitstream Vera Sans" pitchFamily="2"/>
              <a:cs typeface="Bitstream Vera Sans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4140423" y="0"/>
            <a:ext cx="3174438" cy="479716"/>
          </a:xfrm>
          <a:prstGeom prst="rect">
            <a:avLst/>
          </a:prstGeom>
          <a:noFill/>
          <a:ln>
            <a:noFill/>
          </a:ln>
        </p:spPr>
        <p:txBody>
          <a:bodyPr vert="horz" lIns="85383" tIns="42692" rIns="85383" bIns="42692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algn="r" hangingPunct="0">
              <a:buNone/>
              <a:defRPr sz="1400"/>
            </a:pPr>
            <a:endParaRPr lang="en-US" sz="1300">
              <a:latin typeface="Arial" pitchFamily="18"/>
              <a:ea typeface="Bitstream Vera Sans" pitchFamily="2"/>
              <a:cs typeface="Bitstream Vera Sans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9121140"/>
            <a:ext cx="3174438" cy="479716"/>
          </a:xfrm>
          <a:prstGeom prst="rect">
            <a:avLst/>
          </a:prstGeom>
          <a:noFill/>
          <a:ln>
            <a:noFill/>
          </a:ln>
        </p:spPr>
        <p:txBody>
          <a:bodyPr vert="horz" lIns="85383" tIns="42692" rIns="85383" bIns="42692" anchor="b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hangingPunct="0">
              <a:buNone/>
              <a:defRPr sz="1400"/>
            </a:pPr>
            <a:endParaRPr lang="en-US" sz="1300">
              <a:latin typeface="Arial" pitchFamily="18"/>
              <a:ea typeface="Bitstream Vera Sans" pitchFamily="2"/>
              <a:cs typeface="Bitstream Vera Sans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4140423" y="9121140"/>
            <a:ext cx="3174438" cy="479716"/>
          </a:xfrm>
          <a:prstGeom prst="rect">
            <a:avLst/>
          </a:prstGeom>
          <a:noFill/>
          <a:ln>
            <a:noFill/>
          </a:ln>
        </p:spPr>
        <p:txBody>
          <a:bodyPr vert="horz" lIns="85383" tIns="42692" rIns="85383" bIns="42692" anchor="b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algn="r" hangingPunct="0">
              <a:buNone/>
              <a:defRPr sz="1400"/>
            </a:pPr>
            <a:fld id="{D21437CD-B133-42D9-8370-9CBDE714DA0C}" type="slidenum">
              <a:rPr/>
              <a:pPr algn="r" hangingPunct="0">
                <a:buNone/>
                <a:defRPr sz="1400"/>
              </a:pPr>
              <a:t>‹#›</a:t>
            </a:fld>
            <a:endParaRPr lang="en-US" sz="1300">
              <a:latin typeface="Arial" pitchFamily="18"/>
              <a:ea typeface="Bitstream Vera Sans" pitchFamily="2"/>
              <a:cs typeface="Bitstream Vera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21374173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8663"/>
            <a:ext cx="6400800" cy="360045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731519" y="4560398"/>
            <a:ext cx="5851821" cy="432019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174438" cy="47971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lvl="0" rtl="0" hangingPunct="0">
              <a:buNone/>
              <a:tabLst/>
              <a:defRPr lang="en-US" sz="1300" kern="1200">
                <a:latin typeface="Times New Roman" pitchFamily="18"/>
                <a:ea typeface="Bitstream Vera Sans" pitchFamily="2"/>
                <a:cs typeface="Bitstream Vera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4140423" y="0"/>
            <a:ext cx="3174438" cy="47971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lvl="0" algn="r" rtl="0" hangingPunct="0">
              <a:buNone/>
              <a:tabLst/>
              <a:defRPr lang="en-US" sz="1300" kern="1200">
                <a:latin typeface="Times New Roman" pitchFamily="18"/>
                <a:ea typeface="Bitstream Vera Sans" pitchFamily="2"/>
                <a:cs typeface="Bitstream Vera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9121140"/>
            <a:ext cx="3174438" cy="47971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>
            <a:lvl1pPr lvl="0" rtl="0" hangingPunct="0">
              <a:buNone/>
              <a:tabLst/>
              <a:defRPr lang="en-US" sz="1300" kern="1200">
                <a:latin typeface="Times New Roman" pitchFamily="18"/>
                <a:ea typeface="Bitstream Vera Sans" pitchFamily="2"/>
                <a:cs typeface="Bitstream Vera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4140423" y="9121140"/>
            <a:ext cx="3174438" cy="47971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>
            <a:lvl1pPr lvl="0" algn="r" rtl="0" hangingPunct="0">
              <a:buNone/>
              <a:tabLst/>
              <a:defRPr lang="en-US" sz="1300" kern="1200">
                <a:latin typeface="Times New Roman" pitchFamily="18"/>
                <a:ea typeface="Bitstream Vera Sans" pitchFamily="2"/>
                <a:cs typeface="Bitstream Vera Sans" pitchFamily="2"/>
              </a:defRPr>
            </a:lvl1pPr>
          </a:lstStyle>
          <a:p>
            <a:pPr lvl="0"/>
            <a:fld id="{46C9EB59-AD17-481E-9A16-78EE7FF7A139}" type="slidenum">
              <a:rPr/>
              <a:pPr lvl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43337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174903" marR="0" indent="-174903" rtl="0" hangingPunct="0">
      <a:tabLst/>
      <a:defRPr lang="en-US" sz="1600" b="0" i="0" u="none" strike="noStrike" kern="1200">
        <a:ln>
          <a:noFill/>
        </a:ln>
        <a:latin typeface="Arial" pitchFamily="18"/>
      </a:defRPr>
    </a:lvl1pPr>
    <a:lvl2pPr marL="370209" algn="l" defTabSz="740419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740419" algn="l" defTabSz="740419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1110628" algn="l" defTabSz="740419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480837" algn="l" defTabSz="740419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851048" algn="l" defTabSz="740419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221258" algn="l" defTabSz="740419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591467" algn="l" defTabSz="740419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2961676" algn="l" defTabSz="740419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457200" y="728663"/>
            <a:ext cx="6400800" cy="360045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1519" y="4560398"/>
            <a:ext cx="5851821" cy="307777"/>
          </a:xfrm>
        </p:spPr>
        <p:txBody>
          <a:bodyPr>
            <a:spAutoFit/>
          </a:bodyPr>
          <a:lstStyle/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1356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8663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46C9EB59-AD17-481E-9A16-78EE7FF7A139}" type="slidenum">
              <a:rPr lang="en-US" smtClean="0"/>
              <a:pPr lvl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2649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8663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46C9EB59-AD17-481E-9A16-78EE7FF7A139}" type="slidenum">
              <a:rPr lang="en-US" smtClean="0"/>
              <a:pPr lvl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4927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8663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46C9EB59-AD17-481E-9A16-78EE7FF7A139}" type="slidenum">
              <a:rPr lang="en-US" smtClean="0"/>
              <a:pPr lvl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0673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8663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46C9EB59-AD17-481E-9A16-78EE7FF7A139}" type="slidenum">
              <a:rPr lang="en-US" smtClean="0"/>
              <a:pPr lvl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5229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8663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/>
              <a:t>Size of matrix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46C9EB59-AD17-481E-9A16-78EE7FF7A139}" type="slidenum">
              <a:rPr lang="en-US" smtClean="0"/>
              <a:pPr lvl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4898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8663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46C9EB59-AD17-481E-9A16-78EE7FF7A139}" type="slidenum">
              <a:rPr lang="en-US" smtClean="0"/>
              <a:pPr lvl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8946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8663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46C9EB59-AD17-481E-9A16-78EE7FF7A139}" type="slidenum">
              <a:rPr lang="en-US" smtClean="0"/>
              <a:pPr lvl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036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8663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46C9EB59-AD17-481E-9A16-78EE7FF7A139}" type="slidenum">
              <a:rPr lang="en-US" smtClean="0"/>
              <a:pPr lvl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5648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8663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46C9EB59-AD17-481E-9A16-78EE7FF7A139}" type="slidenum">
              <a:rPr lang="en-US" smtClean="0"/>
              <a:pPr lvl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0099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8663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46C9EB59-AD17-481E-9A16-78EE7FF7A139}" type="slidenum">
              <a:rPr lang="en-US" smtClean="0"/>
              <a:pPr lvl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781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8663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46C9EB59-AD17-481E-9A16-78EE7FF7A139}" type="slidenum">
              <a:rPr lang="en-US" smtClean="0"/>
              <a:pPr lvl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13660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8663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/>
              <a:t>italic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46C9EB59-AD17-481E-9A16-78EE7FF7A139}" type="slidenum">
              <a:rPr lang="en-US" smtClean="0"/>
              <a:pPr lvl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7107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8663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46C9EB59-AD17-481E-9A16-78EE7FF7A139}" type="slidenum">
              <a:rPr lang="en-US" smtClean="0"/>
              <a:pPr lvl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49716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8663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46C9EB59-AD17-481E-9A16-78EE7FF7A139}" type="slidenum">
              <a:rPr lang="en-US" smtClean="0"/>
              <a:pPr lvl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24322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8663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46C9EB59-AD17-481E-9A16-78EE7FF7A139}" type="slidenum">
              <a:rPr lang="en-US" smtClean="0"/>
              <a:pPr lvl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84191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8663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46C9EB59-AD17-481E-9A16-78EE7FF7A139}" type="slidenum">
              <a:rPr lang="en-US" smtClean="0"/>
              <a:pPr lvl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02184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8663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46C9EB59-AD17-481E-9A16-78EE7FF7A139}" type="slidenum">
              <a:rPr lang="en-US" smtClean="0"/>
              <a:pPr lvl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85124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8663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46C9EB59-AD17-481E-9A16-78EE7FF7A139}" type="slidenum">
              <a:rPr lang="en-US" smtClean="0"/>
              <a:pPr lvl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3709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46C9EB59-AD17-481E-9A16-78EE7FF7A139}" type="slidenum">
              <a:rPr lang="en-US" smtClean="0"/>
              <a:pPr lvl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8031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8663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46C9EB59-AD17-481E-9A16-78EE7FF7A139}" type="slidenum">
              <a:rPr lang="en-US" smtClean="0"/>
              <a:pPr lvl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1126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8663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/>
              <a:t>Do the same for 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46C9EB59-AD17-481E-9A16-78EE7FF7A139}" type="slidenum">
              <a:rPr lang="en-US" smtClean="0"/>
              <a:pPr lvl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6666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8663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46C9EB59-AD17-481E-9A16-78EE7FF7A139}" type="slidenum">
              <a:rPr lang="en-US" smtClean="0"/>
              <a:pPr lvl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6239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8663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46C9EB59-AD17-481E-9A16-78EE7FF7A139}" type="slidenum">
              <a:rPr lang="en-US" smtClean="0"/>
              <a:pPr lvl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8518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8663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46C9EB59-AD17-481E-9A16-78EE7FF7A139}" type="slidenum">
              <a:rPr lang="en-US" smtClean="0"/>
              <a:pPr lvl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2214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8663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46C9EB59-AD17-481E-9A16-78EE7FF7A139}" type="slidenum">
              <a:rPr lang="en-US" smtClean="0"/>
              <a:pPr lvl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8552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tags" Target="../tags/tag12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7.xml"/><Relationship Id="rId4" Type="http://schemas.openxmlformats.org/officeDocument/2006/relationships/tags" Target="../tags/tag16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20.xml"/><Relationship Id="rId7" Type="http://schemas.openxmlformats.org/officeDocument/2006/relationships/tags" Target="../tags/tag24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tags" Target="../tags/tag23.xml"/><Relationship Id="rId5" Type="http://schemas.openxmlformats.org/officeDocument/2006/relationships/tags" Target="../tags/tag22.xml"/><Relationship Id="rId4" Type="http://schemas.openxmlformats.org/officeDocument/2006/relationships/tags" Target="../tags/tag2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7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tags" Target="../tags/tag30.xml"/><Relationship Id="rId5" Type="http://schemas.openxmlformats.org/officeDocument/2006/relationships/tags" Target="../tags/tag29.xml"/><Relationship Id="rId4" Type="http://schemas.openxmlformats.org/officeDocument/2006/relationships/tags" Target="../tags/tag28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8.xml"/><Relationship Id="rId3" Type="http://schemas.openxmlformats.org/officeDocument/2006/relationships/tags" Target="../tags/tag33.xml"/><Relationship Id="rId7" Type="http://schemas.openxmlformats.org/officeDocument/2006/relationships/tags" Target="../tags/tag37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6" Type="http://schemas.openxmlformats.org/officeDocument/2006/relationships/tags" Target="../tags/tag36.xml"/><Relationship Id="rId5" Type="http://schemas.openxmlformats.org/officeDocument/2006/relationships/tags" Target="../tags/tag35.xml"/><Relationship Id="rId4" Type="http://schemas.openxmlformats.org/officeDocument/2006/relationships/tags" Target="../tags/tag34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41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48.xml"/><Relationship Id="rId7" Type="http://schemas.openxmlformats.org/officeDocument/2006/relationships/tags" Target="../tags/tag52.xml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6" Type="http://schemas.openxmlformats.org/officeDocument/2006/relationships/tags" Target="../tags/tag51.xml"/><Relationship Id="rId5" Type="http://schemas.openxmlformats.org/officeDocument/2006/relationships/tags" Target="../tags/tag50.xml"/><Relationship Id="rId4" Type="http://schemas.openxmlformats.org/officeDocument/2006/relationships/tags" Target="../tags/tag49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6" Type="http://schemas.openxmlformats.org/officeDocument/2006/relationships/tags" Target="../tags/tag58.xml"/><Relationship Id="rId5" Type="http://schemas.openxmlformats.org/officeDocument/2006/relationships/tags" Target="../tags/tag57.xml"/><Relationship Id="rId4" Type="http://schemas.openxmlformats.org/officeDocument/2006/relationships/tags" Target="../tags/tag5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457202" y="2736056"/>
            <a:ext cx="8229599" cy="960120"/>
          </a:xfrm>
          <a:prstGeom prst="rect">
            <a:avLst/>
          </a:prstGeom>
        </p:spPr>
        <p:txBody>
          <a:bodyPr anchor="b" anchorCtr="0"/>
          <a:lstStyle>
            <a:lvl1pPr algn="l">
              <a:defRPr sz="28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457202" y="3786189"/>
            <a:ext cx="8229600" cy="514350"/>
          </a:xfrm>
        </p:spPr>
        <p:txBody>
          <a:bodyPr/>
          <a:lstStyle>
            <a:lvl1pPr marL="0" indent="0" algn="l">
              <a:buNone/>
              <a:defRPr sz="1800" b="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marL="408167" indent="0" algn="ctr">
              <a:buNone/>
            </a:lvl2pPr>
            <a:lvl3pPr marL="816333" indent="0" algn="ctr">
              <a:buNone/>
            </a:lvl3pPr>
            <a:lvl4pPr marL="1224500" indent="0" algn="ctr">
              <a:buNone/>
            </a:lvl4pPr>
            <a:lvl5pPr marL="1632666" indent="0" algn="ctr">
              <a:buNone/>
            </a:lvl5pPr>
            <a:lvl6pPr marL="2040833" indent="0" algn="ctr">
              <a:buNone/>
            </a:lvl6pPr>
            <a:lvl7pPr marL="2448999" indent="0" algn="ctr">
              <a:buNone/>
            </a:lvl7pPr>
            <a:lvl8pPr marL="2857166" indent="0" algn="ctr">
              <a:buNone/>
            </a:lvl8pPr>
            <a:lvl9pPr marL="3265332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" name="Rectangle 1"/>
          <p:cNvSpPr/>
          <p:nvPr>
            <p:custDataLst>
              <p:tags r:id="rId3"/>
            </p:custDataLst>
          </p:nvPr>
        </p:nvSpPr>
        <p:spPr>
          <a:xfrm>
            <a:off x="457202" y="514350"/>
            <a:ext cx="8242300" cy="4000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1633" tIns="40817" rIns="81633" bIns="40817" rtlCol="0" anchor="ctr"/>
          <a:lstStyle/>
          <a:p>
            <a:pPr algn="ctr"/>
            <a:endParaRPr lang="en-US" b="0"/>
          </a:p>
        </p:txBody>
      </p:sp>
      <p:sp>
        <p:nvSpPr>
          <p:cNvPr id="18" name="Straight Connector 17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457200" y="474345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1633" tIns="40817" rIns="81633" bIns="40817" anchor="t" compatLnSpc="1"/>
          <a:lstStyle/>
          <a:p>
            <a:endParaRPr kumimoji="0" lang="en-US" b="0"/>
          </a:p>
        </p:txBody>
      </p:sp>
      <p:sp>
        <p:nvSpPr>
          <p:cNvPr id="19" name="Footer Placeholder 5"/>
          <p:cNvSpPr>
            <a:spLocks noGrp="1"/>
          </p:cNvSpPr>
          <p:nvPr>
            <p:ph type="ftr" sz="quarter" idx="3"/>
            <p:custDataLst>
              <p:tags r:id="rId5"/>
            </p:custDataLst>
          </p:nvPr>
        </p:nvSpPr>
        <p:spPr>
          <a:xfrm>
            <a:off x="2133600" y="4800600"/>
            <a:ext cx="5257800" cy="240983"/>
          </a:xfrm>
          <a:prstGeom prst="rect">
            <a:avLst/>
          </a:prstGeom>
          <a:noFill/>
        </p:spPr>
        <p:txBody>
          <a:bodyPr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9/17/19</a:t>
            </a:r>
          </a:p>
        </p:txBody>
      </p:sp>
      <p:sp>
        <p:nvSpPr>
          <p:cNvPr id="20" name="Slide Number Placeholder 6"/>
          <p:cNvSpPr>
            <a:spLocks noGrp="1"/>
          </p:cNvSpPr>
          <p:nvPr>
            <p:ph type="sldNum" sz="quarter" idx="4"/>
            <p:custDataLst>
              <p:tags r:id="rId6"/>
            </p:custDataLst>
          </p:nvPr>
        </p:nvSpPr>
        <p:spPr>
          <a:xfrm>
            <a:off x="7467601" y="4800600"/>
            <a:ext cx="1219200" cy="238601"/>
          </a:xfrm>
          <a:prstGeom prst="rect">
            <a:avLst/>
          </a:prstGeom>
          <a:noFill/>
        </p:spPr>
        <p:txBody>
          <a:bodyPr/>
          <a:lstStyle>
            <a:lvl1pPr algn="r">
              <a:defRPr sz="1200" b="0">
                <a:solidFill>
                  <a:schemeClr val="tx1"/>
                </a:solidFill>
              </a:defRPr>
            </a:lvl1pPr>
          </a:lstStyle>
          <a:p>
            <a:fld id="{9801327C-57EA-43B5-9CE4-E6D00B415A4A}" type="slidenum">
              <a:rPr lang="en-US" smtClean="0"/>
              <a:pPr/>
              <a:t>‹#›</a:t>
            </a:fld>
            <a:r>
              <a:rPr lang="en-US"/>
              <a:t>/49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"/>
            <p:custDataLst>
              <p:tags r:id="rId1"/>
            </p:custDataLst>
          </p:nvPr>
        </p:nvSpPr>
        <p:spPr>
          <a:xfrm>
            <a:off x="457200" y="1085850"/>
            <a:ext cx="8229600" cy="360045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500"/>
            </a:lvl3pPr>
            <a:lvl4pPr>
              <a:defRPr sz="1200"/>
            </a:lvl4pPr>
            <a:lvl5pPr>
              <a:defRPr sz="11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457200" y="474345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1633" tIns="40817" rIns="81633" bIns="40817" anchor="t" compatLnSpc="1"/>
          <a:lstStyle/>
          <a:p>
            <a:endParaRPr kumimoji="0" lang="en-US"/>
          </a:p>
        </p:txBody>
      </p:sp>
      <p:sp>
        <p:nvSpPr>
          <p:cNvPr id="16" name="Footer Placeholder 5"/>
          <p:cNvSpPr>
            <a:spLocks noGrp="1"/>
          </p:cNvSpPr>
          <p:nvPr>
            <p:ph type="ftr" sz="quarter" idx="3"/>
            <p:custDataLst>
              <p:tags r:id="rId3"/>
            </p:custDataLst>
          </p:nvPr>
        </p:nvSpPr>
        <p:spPr>
          <a:xfrm>
            <a:off x="2133600" y="4800600"/>
            <a:ext cx="5257800" cy="240983"/>
          </a:xfrm>
          <a:prstGeom prst="rect">
            <a:avLst/>
          </a:prstGeom>
          <a:noFill/>
        </p:spPr>
        <p:txBody>
          <a:bodyPr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9/17/19</a:t>
            </a:r>
          </a:p>
        </p:txBody>
      </p:sp>
      <p:sp>
        <p:nvSpPr>
          <p:cNvPr id="17" name="Slide Number Placeholder 6"/>
          <p:cNvSpPr>
            <a:spLocks noGrp="1"/>
          </p:cNvSpPr>
          <p:nvPr>
            <p:ph type="sldNum" sz="quarter" idx="4"/>
            <p:custDataLst>
              <p:tags r:id="rId4"/>
            </p:custDataLst>
          </p:nvPr>
        </p:nvSpPr>
        <p:spPr>
          <a:xfrm>
            <a:off x="7467601" y="4800600"/>
            <a:ext cx="1219200" cy="238601"/>
          </a:xfrm>
          <a:prstGeom prst="rect">
            <a:avLst/>
          </a:prstGeom>
          <a:noFill/>
        </p:spPr>
        <p:txBody>
          <a:bodyPr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5FF6AC72-CFE3-4E9A-849A-DB746648375C}" type="slidenum">
              <a:rPr lang="en-US" smtClean="0"/>
              <a:pPr/>
              <a:t>‹#›</a:t>
            </a:fld>
            <a:r>
              <a:rPr lang="en-US"/>
              <a:t>/48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219200" y="2228850"/>
            <a:ext cx="6858000" cy="800100"/>
          </a:xfrm>
          <a:prstGeom prst="rect">
            <a:avLst/>
          </a:prstGeom>
        </p:spPr>
        <p:txBody>
          <a:bodyPr anchor="t" anchorCtr="0"/>
          <a:lstStyle>
            <a:lvl1pPr algn="r">
              <a:buNone/>
              <a:defRPr sz="2800" b="0" cap="none" baseline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1295400" y="3200400"/>
            <a:ext cx="6781800" cy="857250"/>
          </a:xfrm>
        </p:spPr>
        <p:txBody>
          <a:bodyPr anchor="t" anchorCtr="0"/>
          <a:lstStyle>
            <a:lvl1pPr marL="0" indent="0" algn="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6400800" y="4766311"/>
            <a:ext cx="2286000" cy="274320"/>
          </a:xfrm>
          <a:prstGeom prst="rect">
            <a:avLst/>
          </a:prstGeom>
        </p:spPr>
        <p:txBody>
          <a:bodyPr lIns="81633" tIns="40817" rIns="81633" bIns="40817"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2898648" y="4766311"/>
            <a:ext cx="3474720" cy="27432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9/17/19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1069848" y="4766311"/>
            <a:ext cx="1520952" cy="274320"/>
          </a:xfrm>
          <a:prstGeom prst="rect">
            <a:avLst/>
          </a:prstGeom>
        </p:spPr>
        <p:txBody>
          <a:bodyPr/>
          <a:lstStyle/>
          <a:p>
            <a:pPr lvl="0"/>
            <a:fld id="{81599308-C8A2-42B9-9A44-CFFCB15D57F4}" type="slidenum">
              <a:rPr lang="en-US" smtClean="0"/>
              <a:pPr lvl="0"/>
              <a:t>‹#›</a:t>
            </a:fld>
            <a:endParaRPr lang="en-US"/>
          </a:p>
        </p:txBody>
      </p:sp>
      <p:sp>
        <p:nvSpPr>
          <p:cNvPr id="7" name="Rectangle 6"/>
          <p:cNvSpPr/>
          <p:nvPr>
            <p:custDataLst>
              <p:tags r:id="rId6"/>
            </p:custDataLst>
          </p:nvPr>
        </p:nvSpPr>
        <p:spPr>
          <a:xfrm>
            <a:off x="914400" y="2114551"/>
            <a:ext cx="7315200" cy="96012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81633" tIns="40817" rIns="81633" bIns="4081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>
            <p:custDataLst>
              <p:tags r:id="rId7"/>
            </p:custDataLst>
          </p:nvPr>
        </p:nvSpPr>
        <p:spPr>
          <a:xfrm>
            <a:off x="914400" y="2114551"/>
            <a:ext cx="228600" cy="96012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81633" tIns="40817" rIns="81633" bIns="40817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traight Connector 11"/>
          <p:cNvSpPr>
            <a:spLocks noChangeShapeType="1"/>
          </p:cNvSpPr>
          <p:nvPr>
            <p:custDataLst>
              <p:tags r:id="rId1"/>
            </p:custDataLst>
          </p:nvPr>
        </p:nvSpPr>
        <p:spPr bwMode="auto">
          <a:xfrm>
            <a:off x="457200" y="474345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1633" tIns="40817" rIns="81633" bIns="40817" anchor="t" compatLnSpc="1"/>
          <a:lstStyle/>
          <a:p>
            <a:endParaRPr kumimoji="0" lang="en-US"/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3"/>
            <p:custDataLst>
              <p:tags r:id="rId2"/>
            </p:custDataLst>
          </p:nvPr>
        </p:nvSpPr>
        <p:spPr>
          <a:xfrm>
            <a:off x="2133600" y="4800600"/>
            <a:ext cx="5257800" cy="240983"/>
          </a:xfrm>
          <a:prstGeom prst="rect">
            <a:avLst/>
          </a:prstGeom>
          <a:noFill/>
        </p:spPr>
        <p:txBody>
          <a:bodyPr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9/17/19</a:t>
            </a:r>
          </a:p>
        </p:txBody>
      </p:sp>
      <p:sp>
        <p:nvSpPr>
          <p:cNvPr id="14" name="Slide Number Placeholder 6"/>
          <p:cNvSpPr>
            <a:spLocks noGrp="1"/>
          </p:cNvSpPr>
          <p:nvPr>
            <p:ph type="sldNum" sz="quarter" idx="4"/>
            <p:custDataLst>
              <p:tags r:id="rId3"/>
            </p:custDataLst>
          </p:nvPr>
        </p:nvSpPr>
        <p:spPr>
          <a:xfrm>
            <a:off x="7467601" y="4800600"/>
            <a:ext cx="1219200" cy="238601"/>
          </a:xfrm>
          <a:prstGeom prst="rect">
            <a:avLst/>
          </a:prstGeom>
          <a:noFill/>
        </p:spPr>
        <p:txBody>
          <a:bodyPr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48BCE794-98E0-4A29-8C00-A50819484018}" type="slidenum">
              <a:rPr lang="en-US" smtClean="0"/>
              <a:pPr/>
              <a:t>‹#›</a:t>
            </a:fld>
            <a:r>
              <a:rPr lang="en-US"/>
              <a:t>/48</a:t>
            </a:r>
          </a:p>
        </p:txBody>
      </p:sp>
      <p:sp>
        <p:nvSpPr>
          <p:cNvPr id="18" name="Content Placeholder 7"/>
          <p:cNvSpPr>
            <a:spLocks noGrp="1"/>
          </p:cNvSpPr>
          <p:nvPr>
            <p:ph sz="quarter" idx="1"/>
            <p:custDataLst>
              <p:tags r:id="rId4"/>
            </p:custDataLst>
          </p:nvPr>
        </p:nvSpPr>
        <p:spPr>
          <a:xfrm>
            <a:off x="457200" y="1085850"/>
            <a:ext cx="4038600" cy="360045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500"/>
            </a:lvl3pPr>
            <a:lvl4pPr>
              <a:defRPr sz="1200"/>
            </a:lvl4pPr>
            <a:lvl5pPr>
              <a:defRPr sz="11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9" name="Content Placeholder 7"/>
          <p:cNvSpPr>
            <a:spLocks noGrp="1"/>
          </p:cNvSpPr>
          <p:nvPr>
            <p:ph sz="quarter" idx="10"/>
            <p:custDataLst>
              <p:tags r:id="rId5"/>
            </p:custDataLst>
          </p:nvPr>
        </p:nvSpPr>
        <p:spPr>
          <a:xfrm>
            <a:off x="4648200" y="1085850"/>
            <a:ext cx="4038600" cy="360045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500"/>
            </a:lvl3pPr>
            <a:lvl4pPr>
              <a:defRPr sz="1200"/>
            </a:lvl4pPr>
            <a:lvl5pPr>
              <a:defRPr sz="11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1" name="Title 20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457200" y="1085850"/>
            <a:ext cx="4038600" cy="285750"/>
          </a:xfrm>
          <a:noFill/>
          <a:ln>
            <a:noFill/>
          </a:ln>
        </p:spPr>
        <p:txBody>
          <a:bodyPr lIns="81633" anchor="b" anchorCtr="0">
            <a:noAutofit/>
          </a:bodyPr>
          <a:lstStyle>
            <a:lvl1pPr marL="0" indent="0">
              <a:buNone/>
              <a:defRPr sz="1800" b="0">
                <a:solidFill>
                  <a:schemeClr val="accent2"/>
                </a:solidFill>
              </a:defRPr>
            </a:lvl1pPr>
            <a:lvl2pPr>
              <a:buNone/>
              <a:defRPr sz="1800" b="1"/>
            </a:lvl2pPr>
            <a:lvl3pPr>
              <a:buNone/>
              <a:defRPr sz="1600" b="1"/>
            </a:lvl3pPr>
            <a:lvl4pPr>
              <a:buNone/>
              <a:defRPr sz="1500" b="1"/>
            </a:lvl4pPr>
            <a:lvl5pPr>
              <a:buNone/>
              <a:defRPr sz="15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  <p:custDataLst>
              <p:tags r:id="rId2"/>
            </p:custDataLst>
          </p:nvPr>
        </p:nvSpPr>
        <p:spPr>
          <a:xfrm>
            <a:off x="4648202" y="1085850"/>
            <a:ext cx="4041777" cy="285750"/>
          </a:xfrm>
          <a:noFill/>
          <a:ln>
            <a:noFill/>
          </a:ln>
        </p:spPr>
        <p:txBody>
          <a:bodyPr lIns="81633" anchor="b" anchorCtr="0">
            <a:normAutofit/>
          </a:bodyPr>
          <a:lstStyle>
            <a:lvl1pPr marL="0" indent="0">
              <a:buNone/>
              <a:defRPr sz="1800" b="0">
                <a:solidFill>
                  <a:schemeClr val="accent2"/>
                </a:solidFill>
              </a:defRPr>
            </a:lvl1pPr>
            <a:lvl2pPr>
              <a:buNone/>
              <a:defRPr sz="1800" b="1"/>
            </a:lvl2pPr>
            <a:lvl3pPr>
              <a:buNone/>
              <a:defRPr sz="1600" b="1"/>
            </a:lvl3pPr>
            <a:lvl4pPr>
              <a:buNone/>
              <a:defRPr sz="1500" b="1"/>
            </a:lvl4pPr>
            <a:lvl5pPr>
              <a:buNone/>
              <a:defRPr sz="15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6" name="Straight Connector 15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457200" y="474345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1633" tIns="40817" rIns="81633" bIns="40817" anchor="t" compatLnSpc="1"/>
          <a:lstStyle/>
          <a:p>
            <a:endParaRPr kumimoji="0" lang="en-US"/>
          </a:p>
        </p:txBody>
      </p:sp>
      <p:sp>
        <p:nvSpPr>
          <p:cNvPr id="17" name="Footer Placeholder 5"/>
          <p:cNvSpPr>
            <a:spLocks noGrp="1"/>
          </p:cNvSpPr>
          <p:nvPr>
            <p:ph type="ftr" sz="quarter" idx="10"/>
            <p:custDataLst>
              <p:tags r:id="rId4"/>
            </p:custDataLst>
          </p:nvPr>
        </p:nvSpPr>
        <p:spPr>
          <a:xfrm>
            <a:off x="2133600" y="4800600"/>
            <a:ext cx="5257800" cy="240983"/>
          </a:xfrm>
          <a:prstGeom prst="rect">
            <a:avLst/>
          </a:prstGeom>
          <a:noFill/>
        </p:spPr>
        <p:txBody>
          <a:bodyPr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9/17/19</a:t>
            </a:r>
          </a:p>
        </p:txBody>
      </p:sp>
      <p:sp>
        <p:nvSpPr>
          <p:cNvPr id="18" name="Slide Number Placeholder 6"/>
          <p:cNvSpPr>
            <a:spLocks noGrp="1"/>
          </p:cNvSpPr>
          <p:nvPr>
            <p:ph type="sldNum" sz="quarter" idx="11"/>
            <p:custDataLst>
              <p:tags r:id="rId5"/>
            </p:custDataLst>
          </p:nvPr>
        </p:nvSpPr>
        <p:spPr>
          <a:xfrm>
            <a:off x="7467601" y="4800600"/>
            <a:ext cx="1219200" cy="238601"/>
          </a:xfrm>
          <a:prstGeom prst="rect">
            <a:avLst/>
          </a:prstGeom>
          <a:noFill/>
        </p:spPr>
        <p:txBody>
          <a:bodyPr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6E1A1308-EB26-4EF6-BF3E-E0E67DA50C20}" type="slidenum">
              <a:rPr lang="en-US" smtClean="0"/>
              <a:pPr/>
              <a:t>‹#›</a:t>
            </a:fld>
            <a:r>
              <a:rPr lang="en-US"/>
              <a:t>/48</a:t>
            </a:r>
          </a:p>
        </p:txBody>
      </p:sp>
      <p:sp>
        <p:nvSpPr>
          <p:cNvPr id="12" name="Content Placeholder 7"/>
          <p:cNvSpPr>
            <a:spLocks noGrp="1"/>
          </p:cNvSpPr>
          <p:nvPr>
            <p:ph sz="quarter" idx="12"/>
            <p:custDataLst>
              <p:tags r:id="rId6"/>
            </p:custDataLst>
          </p:nvPr>
        </p:nvSpPr>
        <p:spPr>
          <a:xfrm>
            <a:off x="457200" y="1428750"/>
            <a:ext cx="4038600" cy="325755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500"/>
            </a:lvl3pPr>
            <a:lvl4pPr>
              <a:defRPr sz="1200"/>
            </a:lvl4pPr>
            <a:lvl5pPr>
              <a:defRPr sz="11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4" name="Content Placeholder 7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4648200" y="1428750"/>
            <a:ext cx="4038600" cy="325755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500"/>
            </a:lvl3pPr>
            <a:lvl4pPr>
              <a:defRPr sz="1200"/>
            </a:lvl4pPr>
            <a:lvl5pPr>
              <a:defRPr sz="11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5" name="Title 14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traight Connector 10"/>
          <p:cNvSpPr>
            <a:spLocks noChangeShapeType="1"/>
          </p:cNvSpPr>
          <p:nvPr>
            <p:custDataLst>
              <p:tags r:id="rId1"/>
            </p:custDataLst>
          </p:nvPr>
        </p:nvSpPr>
        <p:spPr bwMode="auto">
          <a:xfrm>
            <a:off x="457200" y="474345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1633" tIns="40817" rIns="81633" bIns="40817" anchor="t" compatLnSpc="1"/>
          <a:lstStyle/>
          <a:p>
            <a:endParaRPr kumimoji="0" lang="en-US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3"/>
            <p:custDataLst>
              <p:tags r:id="rId2"/>
            </p:custDataLst>
          </p:nvPr>
        </p:nvSpPr>
        <p:spPr>
          <a:xfrm>
            <a:off x="2133600" y="4800600"/>
            <a:ext cx="5257800" cy="240983"/>
          </a:xfrm>
          <a:prstGeom prst="rect">
            <a:avLst/>
          </a:prstGeom>
          <a:noFill/>
        </p:spPr>
        <p:txBody>
          <a:bodyPr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9/17/19</a:t>
            </a:r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4"/>
            <p:custDataLst>
              <p:tags r:id="rId3"/>
            </p:custDataLst>
          </p:nvPr>
        </p:nvSpPr>
        <p:spPr>
          <a:xfrm>
            <a:off x="7467601" y="4800600"/>
            <a:ext cx="1219200" cy="238601"/>
          </a:xfrm>
          <a:prstGeom prst="rect">
            <a:avLst/>
          </a:prstGeom>
          <a:noFill/>
        </p:spPr>
        <p:txBody>
          <a:bodyPr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43CA4CE2-27DE-471A-83BF-E31F6840ECFE}" type="slidenum">
              <a:rPr lang="en-US" smtClean="0"/>
              <a:pPr/>
              <a:t>‹#›</a:t>
            </a:fld>
            <a:r>
              <a:rPr lang="en-US"/>
              <a:t>/48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traight Connector 10"/>
          <p:cNvSpPr>
            <a:spLocks noChangeShapeType="1"/>
          </p:cNvSpPr>
          <p:nvPr>
            <p:custDataLst>
              <p:tags r:id="rId1"/>
            </p:custDataLst>
          </p:nvPr>
        </p:nvSpPr>
        <p:spPr bwMode="auto">
          <a:xfrm>
            <a:off x="457200" y="474345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1633" tIns="40817" rIns="81633" bIns="40817" anchor="t" compatLnSpc="1"/>
          <a:lstStyle/>
          <a:p>
            <a:endParaRPr kumimoji="0" lang="en-US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3"/>
            <p:custDataLst>
              <p:tags r:id="rId2"/>
            </p:custDataLst>
          </p:nvPr>
        </p:nvSpPr>
        <p:spPr>
          <a:xfrm>
            <a:off x="2133600" y="4800600"/>
            <a:ext cx="5257800" cy="240983"/>
          </a:xfrm>
          <a:prstGeom prst="rect">
            <a:avLst/>
          </a:prstGeom>
          <a:noFill/>
        </p:spPr>
        <p:txBody>
          <a:bodyPr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9/17/19</a:t>
            </a:r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4"/>
            <p:custDataLst>
              <p:tags r:id="rId3"/>
            </p:custDataLst>
          </p:nvPr>
        </p:nvSpPr>
        <p:spPr>
          <a:xfrm>
            <a:off x="7467601" y="4800600"/>
            <a:ext cx="1219200" cy="238601"/>
          </a:xfrm>
          <a:prstGeom prst="rect">
            <a:avLst/>
          </a:prstGeom>
          <a:noFill/>
        </p:spPr>
        <p:txBody>
          <a:bodyPr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6CF01067-1CCC-40D5-8406-77607286293F}" type="slidenum">
              <a:rPr lang="en-US" smtClean="0"/>
              <a:pPr/>
              <a:t>‹#›</a:t>
            </a:fld>
            <a:r>
              <a:rPr lang="en-US"/>
              <a:t>/48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324601" y="228600"/>
            <a:ext cx="2362200" cy="628650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l">
              <a:buNone/>
              <a:defRPr sz="1800" b="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  <p:custDataLst>
              <p:tags r:id="rId2"/>
            </p:custDataLst>
          </p:nvPr>
        </p:nvSpPr>
        <p:spPr>
          <a:xfrm>
            <a:off x="6324601" y="914403"/>
            <a:ext cx="2362200" cy="3771898"/>
          </a:xfrm>
        </p:spPr>
        <p:txBody>
          <a:bodyPr/>
          <a:lstStyle>
            <a:lvl1pPr marL="0" indent="0">
              <a:lnSpc>
                <a:spcPts val="1964"/>
              </a:lnSpc>
              <a:spcAft>
                <a:spcPts val="893"/>
              </a:spcAft>
              <a:buNone/>
              <a:defRPr sz="1500">
                <a:solidFill>
                  <a:schemeClr val="tx2"/>
                </a:solidFill>
              </a:defRPr>
            </a:lvl1pPr>
            <a:lvl2pPr>
              <a:buNone/>
              <a:defRPr sz="1100"/>
            </a:lvl2pPr>
            <a:lvl3pPr>
              <a:buNone/>
              <a:defRPr sz="900"/>
            </a:lvl3pPr>
            <a:lvl4pPr>
              <a:buNone/>
              <a:defRPr sz="800"/>
            </a:lvl4pPr>
            <a:lvl5pPr>
              <a:buNone/>
              <a:defRPr sz="8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457200" y="474345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1633" tIns="40817" rIns="81633" bIns="40817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 rot="5400000">
            <a:off x="3915025" y="2480310"/>
            <a:ext cx="452628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1633" tIns="40817" rIns="81633" bIns="40817" anchor="t" compatLnSpc="1"/>
          <a:lstStyle/>
          <a:p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  <p:custDataLst>
              <p:tags r:id="rId5"/>
            </p:custDataLst>
          </p:nvPr>
        </p:nvSpPr>
        <p:spPr>
          <a:xfrm>
            <a:off x="457200" y="228600"/>
            <a:ext cx="5562600" cy="44577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Footer Placeholder 5"/>
          <p:cNvSpPr>
            <a:spLocks noGrp="1"/>
          </p:cNvSpPr>
          <p:nvPr>
            <p:ph type="ftr" sz="quarter" idx="3"/>
            <p:custDataLst>
              <p:tags r:id="rId6"/>
            </p:custDataLst>
          </p:nvPr>
        </p:nvSpPr>
        <p:spPr>
          <a:xfrm>
            <a:off x="457200" y="4800600"/>
            <a:ext cx="6934200" cy="240983"/>
          </a:xfrm>
          <a:prstGeom prst="rect">
            <a:avLst/>
          </a:prstGeom>
          <a:noFill/>
        </p:spPr>
        <p:txBody>
          <a:bodyPr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9/17/19</a:t>
            </a:r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4"/>
            <p:custDataLst>
              <p:tags r:id="rId7"/>
            </p:custDataLst>
          </p:nvPr>
        </p:nvSpPr>
        <p:spPr>
          <a:xfrm>
            <a:off x="7467601" y="4800600"/>
            <a:ext cx="1219200" cy="238601"/>
          </a:xfrm>
          <a:prstGeom prst="rect">
            <a:avLst/>
          </a:prstGeom>
          <a:noFill/>
        </p:spPr>
        <p:txBody>
          <a:bodyPr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lvl="0"/>
            <a:fld id="{E0E967E5-64A8-498A-A3E9-9C0BE0B3FBEE}" type="slidenum">
              <a:rPr lang="en-US" smtClean="0"/>
              <a:pPr lvl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375642"/>
            <a:ext cx="8229600" cy="506016"/>
          </a:xfrm>
          <a:prstGeom prst="rect">
            <a:avLst/>
          </a:prstGeom>
          <a:ln>
            <a:noFill/>
          </a:ln>
        </p:spPr>
        <p:txBody>
          <a:bodyPr lIns="244900" anchor="ctr"/>
          <a:lstStyle>
            <a:lvl1pPr algn="r">
              <a:buNone/>
              <a:defRPr sz="1800" b="0" cap="all" baseline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457200" y="1428750"/>
            <a:ext cx="8229600" cy="3202686"/>
          </a:xfrm>
          <a:solidFill>
            <a:schemeClr val="bg1"/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535"/>
              </a:spcBef>
              <a:buNone/>
              <a:defRPr sz="2800"/>
            </a:lvl1pPr>
          </a:lstStyle>
          <a:p>
            <a:r>
              <a:rPr kumimoji="0"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457200" y="914400"/>
            <a:ext cx="8229600" cy="400050"/>
          </a:xfrm>
        </p:spPr>
        <p:txBody>
          <a:bodyPr anchor="ctr" anchorCtr="0"/>
          <a:lstStyle>
            <a:lvl1pPr marL="0" indent="0" algn="l">
              <a:buFontTx/>
              <a:buNone/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57200" y="4767264"/>
            <a:ext cx="5410200" cy="27432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9/17/19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5943600" y="4764882"/>
            <a:ext cx="2743200" cy="274320"/>
          </a:xfrm>
          <a:prstGeom prst="rect">
            <a:avLst/>
          </a:prstGeom>
        </p:spPr>
        <p:txBody>
          <a:bodyPr/>
          <a:lstStyle/>
          <a:p>
            <a:pPr lvl="0"/>
            <a:fld id="{6465D936-9D13-4109-9D6C-BA3F0D02F03A}" type="slidenum">
              <a:rPr lang="en-US" smtClean="0"/>
              <a:pPr lvl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81633" tIns="40817" rIns="81633" bIns="40817" anchor="t" compatLnSpc="1"/>
          <a:lstStyle/>
          <a:p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ags" Target="../tags/tag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  <p:custDataLst>
              <p:tags r:id="rId11"/>
            </p:custDataLst>
          </p:nvPr>
        </p:nvSpPr>
        <p:spPr>
          <a:xfrm>
            <a:off x="457200" y="1028700"/>
            <a:ext cx="8229600" cy="3657600"/>
          </a:xfrm>
          <a:prstGeom prst="rect">
            <a:avLst/>
          </a:prstGeom>
        </p:spPr>
        <p:txBody>
          <a:bodyPr vert="horz" lIns="81633" tIns="40817" rIns="81633" bIns="40817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1" name="Footer Placeholder 2"/>
          <p:cNvSpPr txBox="1">
            <a:spLocks/>
          </p:cNvSpPr>
          <p:nvPr>
            <p:custDataLst>
              <p:tags r:id="rId12"/>
            </p:custDataLst>
          </p:nvPr>
        </p:nvSpPr>
        <p:spPr>
          <a:xfrm>
            <a:off x="457200" y="228600"/>
            <a:ext cx="82296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lIns="81633" tIns="40817" rIns="81633" bIns="40817"/>
          <a:lstStyle>
            <a:defPPr>
              <a:defRPr lang="en-US"/>
            </a:defPPr>
            <a:lvl1pPr marL="0" algn="r" defTabSz="914400" rtl="0" eaLnBrk="1" latinLnBrk="0" hangingPunct="1">
              <a:defRPr kumimoji="0"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/>
            <a:r>
              <a:rPr lang="en-US" b="0" kern="1000" spc="89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Segoe UI" pitchFamily="34" charset="0"/>
              </a:rPr>
              <a:t>CS123</a:t>
            </a:r>
            <a:r>
              <a:rPr lang="en-US" b="0" kern="1000" spc="89" baseline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Segoe UI" pitchFamily="34" charset="0"/>
              </a:rPr>
              <a:t> | </a:t>
            </a:r>
            <a:r>
              <a:rPr lang="en-US" b="0" kern="1000" spc="89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Segoe UI" pitchFamily="34" charset="0"/>
              </a:rPr>
              <a:t>INTRODUCTION</a:t>
            </a:r>
            <a:r>
              <a:rPr lang="en-US" b="0" kern="1000" spc="89" baseline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Segoe UI" pitchFamily="34" charset="0"/>
              </a:rPr>
              <a:t> TO COMPUTER GRAPHICS</a:t>
            </a:r>
            <a:endParaRPr lang="en-US" b="0" kern="1000" spc="89">
              <a:solidFill>
                <a:schemeClr val="tx1">
                  <a:lumMod val="50000"/>
                  <a:lumOff val="50000"/>
                </a:schemeClr>
              </a:solidFill>
              <a:latin typeface="+mj-lt"/>
              <a:cs typeface="Segoe UI" pitchFamily="34" charset="0"/>
            </a:endParaRPr>
          </a:p>
        </p:txBody>
      </p:sp>
      <p:sp>
        <p:nvSpPr>
          <p:cNvPr id="24" name="Footer Placeholder 5"/>
          <p:cNvSpPr>
            <a:spLocks noGrp="1"/>
          </p:cNvSpPr>
          <p:nvPr>
            <p:ph type="ftr" sz="quarter" idx="3"/>
            <p:custDataLst>
              <p:tags r:id="rId13"/>
            </p:custDataLst>
          </p:nvPr>
        </p:nvSpPr>
        <p:spPr>
          <a:xfrm>
            <a:off x="2135873" y="4800600"/>
            <a:ext cx="5105400" cy="240983"/>
          </a:xfrm>
          <a:prstGeom prst="rect">
            <a:avLst/>
          </a:prstGeom>
          <a:noFill/>
        </p:spPr>
        <p:txBody>
          <a:bodyPr lIns="81633" tIns="40817" rIns="81633" bIns="40817"/>
          <a:lstStyle>
            <a:lvl1pPr algn="l">
              <a:defRPr sz="1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9/17/19</a:t>
            </a:r>
          </a:p>
        </p:txBody>
      </p:sp>
      <p:sp>
        <p:nvSpPr>
          <p:cNvPr id="25" name="Slide Number Placeholder 6"/>
          <p:cNvSpPr>
            <a:spLocks noGrp="1"/>
          </p:cNvSpPr>
          <p:nvPr>
            <p:ph type="sldNum" sz="quarter" idx="4"/>
            <p:custDataLst>
              <p:tags r:id="rId14"/>
            </p:custDataLst>
          </p:nvPr>
        </p:nvSpPr>
        <p:spPr>
          <a:xfrm>
            <a:off x="7467601" y="4800600"/>
            <a:ext cx="1219200" cy="238601"/>
          </a:xfrm>
          <a:prstGeom prst="rect">
            <a:avLst/>
          </a:prstGeom>
          <a:noFill/>
        </p:spPr>
        <p:txBody>
          <a:bodyPr lIns="81633" tIns="40817" rIns="81633" bIns="40817"/>
          <a:lstStyle>
            <a:lvl1pPr algn="r">
              <a:defRPr sz="1200" b="0">
                <a:solidFill>
                  <a:schemeClr val="tx1"/>
                </a:solidFill>
                <a:latin typeface="+mj-lt"/>
              </a:defRPr>
            </a:lvl1pPr>
          </a:lstStyle>
          <a:p>
            <a:fld id="{A36BEA56-5100-4882-8187-942FAC3ACCD0}" type="slidenum">
              <a:rPr lang="en-US" smtClean="0"/>
              <a:pPr/>
              <a:t>‹#›</a:t>
            </a:fld>
            <a:r>
              <a:rPr lang="en-US"/>
              <a:t>/49</a:t>
            </a:r>
          </a:p>
        </p:txBody>
      </p:sp>
      <p:sp>
        <p:nvSpPr>
          <p:cNvPr id="4" name="Rectangle 3"/>
          <p:cNvSpPr/>
          <p:nvPr>
            <p:custDataLst>
              <p:tags r:id="rId15"/>
            </p:custDataLst>
          </p:nvPr>
        </p:nvSpPr>
        <p:spPr>
          <a:xfrm>
            <a:off x="457200" y="4800601"/>
            <a:ext cx="1752600" cy="267097"/>
          </a:xfrm>
          <a:prstGeom prst="rect">
            <a:avLst/>
          </a:prstGeom>
        </p:spPr>
        <p:txBody>
          <a:bodyPr wrap="square" lIns="81633" tIns="40817" rIns="81633" bIns="40817">
            <a:spAutoFit/>
          </a:bodyPr>
          <a:lstStyle/>
          <a:p>
            <a:r>
              <a:rPr lang="en-US" sz="1200" b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Andries van Dam © </a:t>
            </a:r>
          </a:p>
        </p:txBody>
      </p:sp>
      <p:sp>
        <p:nvSpPr>
          <p:cNvPr id="16" name="Title Placeholder 15"/>
          <p:cNvSpPr>
            <a:spLocks noGrp="1"/>
          </p:cNvSpPr>
          <p:nvPr>
            <p:ph type="title"/>
            <p:custDataLst>
              <p:tags r:id="rId16"/>
            </p:custDataLst>
          </p:nvPr>
        </p:nvSpPr>
        <p:spPr>
          <a:xfrm>
            <a:off x="457200" y="514351"/>
            <a:ext cx="8229600" cy="457200"/>
          </a:xfrm>
          <a:prstGeom prst="rect">
            <a:avLst/>
          </a:prstGeom>
        </p:spPr>
        <p:txBody>
          <a:bodyPr vert="horz" lIns="81633" tIns="40817" rIns="81633" bIns="40817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2500" b="0" kern="1200" spc="0" baseline="0">
          <a:solidFill>
            <a:srgbClr val="920000"/>
          </a:solidFill>
          <a:latin typeface="+mj-lt"/>
          <a:ea typeface="+mj-ea"/>
          <a:cs typeface="Segoe UI" pitchFamily="34" charset="0"/>
        </a:defRPr>
      </a:lvl1pPr>
    </p:titleStyle>
    <p:bodyStyle>
      <a:lvl1pPr marL="244900" indent="-244900" algn="l" rtl="0" eaLnBrk="1" latinLnBrk="0" hangingPunct="1">
        <a:spcBef>
          <a:spcPts val="535"/>
        </a:spcBef>
        <a:buClr>
          <a:schemeClr val="accent1"/>
        </a:buClr>
        <a:buSzPct val="76000"/>
        <a:buFont typeface="Wingdings 3"/>
        <a:buChar char="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489800" indent="-244900" algn="l" rtl="0" eaLnBrk="1" latinLnBrk="0" hangingPunct="1">
        <a:spcBef>
          <a:spcPts val="446"/>
        </a:spcBef>
        <a:buClr>
          <a:schemeClr val="accent2"/>
        </a:buClr>
        <a:buSzPct val="76000"/>
        <a:buFont typeface="Wingdings 3"/>
        <a:buChar char="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734700" indent="-204083" algn="l" rtl="0" eaLnBrk="1" latinLnBrk="0" hangingPunct="1">
        <a:spcBef>
          <a:spcPts val="446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79600" indent="-204083" algn="l" rtl="0" eaLnBrk="1" latinLnBrk="0" hangingPunct="1">
        <a:spcBef>
          <a:spcPts val="357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24500" indent="-204083" algn="l" rtl="0" eaLnBrk="1" latinLnBrk="0" hangingPunct="1">
        <a:spcBef>
          <a:spcPts val="268"/>
        </a:spcBef>
        <a:buClr>
          <a:schemeClr val="accent2"/>
        </a:buClr>
        <a:buSzPct val="70000"/>
        <a:buFont typeface="Wingdings"/>
        <a:buChar char="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469400" indent="-163267" algn="l" rtl="0" eaLnBrk="1" latinLnBrk="0" hangingPunct="1">
        <a:spcBef>
          <a:spcPts val="268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5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632666" indent="-163267" algn="l" rtl="0" eaLnBrk="1" latinLnBrk="0" hangingPunct="1">
        <a:spcBef>
          <a:spcPts val="268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1795933" indent="-163267" algn="l" rtl="0" eaLnBrk="1" latinLnBrk="0" hangingPunct="1">
        <a:spcBef>
          <a:spcPts val="268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1959199" indent="-163267" algn="l" rtl="0" eaLnBrk="1" latinLnBrk="0" hangingPunct="1">
        <a:spcBef>
          <a:spcPts val="268"/>
        </a:spcBef>
        <a:buClr>
          <a:srgbClr val="9FB8CD"/>
        </a:buClr>
        <a:buSzPct val="75000"/>
        <a:buFont typeface="Wingdings 3"/>
        <a:buChar char=""/>
        <a:defRPr kumimoji="0" lang="en-US" sz="11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08167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81633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2245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63266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04083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44899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285716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26533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comments" Target="../comments/comment1.xml"/><Relationship Id="rId5" Type="http://schemas.openxmlformats.org/officeDocument/2006/relationships/image" Target="../media/image4.gif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2.xml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3.xml"/><Relationship Id="rId4" Type="http://schemas.openxmlformats.org/officeDocument/2006/relationships/image" Target="../media/image37.jpe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13" Type="http://schemas.openxmlformats.org/officeDocument/2006/relationships/oleObject" Target="../embeddings/oleObject5.bin"/><Relationship Id="rId18" Type="http://schemas.openxmlformats.org/officeDocument/2006/relationships/image" Target="../media/image46.wmf"/><Relationship Id="rId3" Type="http://schemas.openxmlformats.org/officeDocument/2006/relationships/notesSlide" Target="../notesSlides/notesSlide5.xml"/><Relationship Id="rId7" Type="http://schemas.openxmlformats.org/officeDocument/2006/relationships/oleObject" Target="../embeddings/oleObject2.bin"/><Relationship Id="rId12" Type="http://schemas.openxmlformats.org/officeDocument/2006/relationships/image" Target="../media/image41.emf"/><Relationship Id="rId17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5.wmf"/><Relationship Id="rId20" Type="http://schemas.openxmlformats.org/officeDocument/2006/relationships/comments" Target="../comments/comment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8.wmf"/><Relationship Id="rId11" Type="http://schemas.openxmlformats.org/officeDocument/2006/relationships/oleObject" Target="../embeddings/oleObject4.bin"/><Relationship Id="rId5" Type="http://schemas.openxmlformats.org/officeDocument/2006/relationships/oleObject" Target="../embeddings/oleObject1.bin"/><Relationship Id="rId15" Type="http://schemas.openxmlformats.org/officeDocument/2006/relationships/image" Target="../media/image44.wmf"/><Relationship Id="rId10" Type="http://schemas.openxmlformats.org/officeDocument/2006/relationships/image" Target="../media/image40.emf"/><Relationship Id="rId19" Type="http://schemas.openxmlformats.org/officeDocument/2006/relationships/image" Target="../media/image47.png"/><Relationship Id="rId4" Type="http://schemas.openxmlformats.org/officeDocument/2006/relationships/image" Target="../media/image43.png"/><Relationship Id="rId9" Type="http://schemas.openxmlformats.org/officeDocument/2006/relationships/oleObject" Target="../embeddings/oleObject3.bin"/><Relationship Id="rId14" Type="http://schemas.openxmlformats.org/officeDocument/2006/relationships/image" Target="../media/image42.w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comments" Target="../comments/comment5.xml"/><Relationship Id="rId5" Type="http://schemas.openxmlformats.org/officeDocument/2006/relationships/image" Target="../media/image48.wmf"/><Relationship Id="rId4" Type="http://schemas.openxmlformats.org/officeDocument/2006/relationships/oleObject" Target="../embeddings/oleObject7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wmf"/><Relationship Id="rId13" Type="http://schemas.openxmlformats.org/officeDocument/2006/relationships/image" Target="../media/image38.png"/><Relationship Id="rId3" Type="http://schemas.openxmlformats.org/officeDocument/2006/relationships/notesSlide" Target="../notesSlides/notesSlide7.xml"/><Relationship Id="rId7" Type="http://schemas.openxmlformats.org/officeDocument/2006/relationships/oleObject" Target="../embeddings/oleObject8.bin"/><Relationship Id="rId12" Type="http://schemas.openxmlformats.org/officeDocument/2006/relationships/image" Target="../media/image3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2.png"/><Relationship Id="rId11" Type="http://schemas.openxmlformats.org/officeDocument/2006/relationships/image" Target="../media/image50.wmf"/><Relationship Id="rId5" Type="http://schemas.openxmlformats.org/officeDocument/2006/relationships/image" Target="../media/image51.png"/><Relationship Id="rId10" Type="http://schemas.openxmlformats.org/officeDocument/2006/relationships/oleObject" Target="../embeddings/oleObject9.bin"/><Relationship Id="rId4" Type="http://schemas.openxmlformats.org/officeDocument/2006/relationships/image" Target="../media/image43.png"/><Relationship Id="rId9" Type="http://schemas.openxmlformats.org/officeDocument/2006/relationships/image" Target="../media/image53.wmf"/><Relationship Id="rId14" Type="http://schemas.openxmlformats.org/officeDocument/2006/relationships/image" Target="../media/image39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6.xml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4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41.png"/><Relationship Id="rId5" Type="http://schemas.openxmlformats.org/officeDocument/2006/relationships/image" Target="../media/image54.wmf"/><Relationship Id="rId4" Type="http://schemas.openxmlformats.org/officeDocument/2006/relationships/oleObject" Target="../embeddings/oleObject10.bin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57.wmf"/><Relationship Id="rId5" Type="http://schemas.openxmlformats.org/officeDocument/2006/relationships/oleObject" Target="../embeddings/oleObject11.bin"/><Relationship Id="rId4" Type="http://schemas.openxmlformats.org/officeDocument/2006/relationships/hyperlink" Target="http://www.cs.brown.edu/exploratories/freeSoftware/repository/edu/brown/cs/exploratories/applets/transformationGame/transformation_game_guide.html" TargetMode="Externa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5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3.bin"/><Relationship Id="rId11" Type="http://schemas.openxmlformats.org/officeDocument/2006/relationships/image" Target="../media/image61.wmf"/><Relationship Id="rId5" Type="http://schemas.openxmlformats.org/officeDocument/2006/relationships/image" Target="../media/image58.wmf"/><Relationship Id="rId10" Type="http://schemas.openxmlformats.org/officeDocument/2006/relationships/oleObject" Target="../embeddings/oleObject15.bin"/><Relationship Id="rId4" Type="http://schemas.openxmlformats.org/officeDocument/2006/relationships/oleObject" Target="../embeddings/oleObject12.bin"/><Relationship Id="rId9" Type="http://schemas.openxmlformats.org/officeDocument/2006/relationships/image" Target="../media/image60.wmf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7.xml"/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6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6.bin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wmf"/><Relationship Id="rId3" Type="http://schemas.openxmlformats.org/officeDocument/2006/relationships/notesSlide" Target="../notesSlides/notesSlide17.xml"/><Relationship Id="rId7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63.emf"/><Relationship Id="rId5" Type="http://schemas.openxmlformats.org/officeDocument/2006/relationships/oleObject" Target="../embeddings/oleObject17.bin"/><Relationship Id="rId10" Type="http://schemas.openxmlformats.org/officeDocument/2006/relationships/image" Target="../media/image65.wmf"/><Relationship Id="rId4" Type="http://schemas.openxmlformats.org/officeDocument/2006/relationships/image" Target="../media/image66.png"/><Relationship Id="rId9" Type="http://schemas.openxmlformats.org/officeDocument/2006/relationships/oleObject" Target="../embeddings/oleObject19.bin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6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21.bin"/><Relationship Id="rId5" Type="http://schemas.openxmlformats.org/officeDocument/2006/relationships/image" Target="../media/image67.wmf"/><Relationship Id="rId4" Type="http://schemas.openxmlformats.org/officeDocument/2006/relationships/oleObject" Target="../embeddings/oleObject20.bin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69.wmf"/><Relationship Id="rId4" Type="http://schemas.openxmlformats.org/officeDocument/2006/relationships/oleObject" Target="../embeddings/oleObject22.bin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comments" Target="../comments/comment8.xml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.bin"/><Relationship Id="rId3" Type="http://schemas.openxmlformats.org/officeDocument/2006/relationships/notesSlide" Target="../notesSlides/notesSlide21.xml"/><Relationship Id="rId7" Type="http://schemas.openxmlformats.org/officeDocument/2006/relationships/image" Target="../media/image7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24.bin"/><Relationship Id="rId5" Type="http://schemas.openxmlformats.org/officeDocument/2006/relationships/image" Target="../media/image73.wmf"/><Relationship Id="rId4" Type="http://schemas.openxmlformats.org/officeDocument/2006/relationships/oleObject" Target="../embeddings/oleObject23.bin"/><Relationship Id="rId9" Type="http://schemas.openxmlformats.org/officeDocument/2006/relationships/image" Target="../media/image75.wmf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9.xml"/><Relationship Id="rId4" Type="http://schemas.openxmlformats.org/officeDocument/2006/relationships/image" Target="../media/image77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0.xml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.bin"/><Relationship Id="rId13" Type="http://schemas.openxmlformats.org/officeDocument/2006/relationships/image" Target="../media/image84.emf"/><Relationship Id="rId3" Type="http://schemas.openxmlformats.org/officeDocument/2006/relationships/notesSlide" Target="../notesSlides/notesSlide25.xml"/><Relationship Id="rId7" Type="http://schemas.openxmlformats.org/officeDocument/2006/relationships/image" Target="../media/image81.emf"/><Relationship Id="rId12" Type="http://schemas.openxmlformats.org/officeDocument/2006/relationships/oleObject" Target="../embeddings/oleObject30.bin"/><Relationship Id="rId17" Type="http://schemas.openxmlformats.org/officeDocument/2006/relationships/image" Target="../media/image86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32.bin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27.bin"/><Relationship Id="rId11" Type="http://schemas.openxmlformats.org/officeDocument/2006/relationships/image" Target="../media/image83.emf"/><Relationship Id="rId5" Type="http://schemas.openxmlformats.org/officeDocument/2006/relationships/image" Target="../media/image80.emf"/><Relationship Id="rId15" Type="http://schemas.openxmlformats.org/officeDocument/2006/relationships/image" Target="../media/image85.emf"/><Relationship Id="rId10" Type="http://schemas.openxmlformats.org/officeDocument/2006/relationships/oleObject" Target="../embeddings/oleObject29.bin"/><Relationship Id="rId4" Type="http://schemas.openxmlformats.org/officeDocument/2006/relationships/oleObject" Target="../embeddings/oleObject26.bin"/><Relationship Id="rId9" Type="http://schemas.openxmlformats.org/officeDocument/2006/relationships/image" Target="../media/image82.emf"/><Relationship Id="rId14" Type="http://schemas.openxmlformats.org/officeDocument/2006/relationships/oleObject" Target="../embeddings/oleObject31.bin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alphaModFix/>
            <a:lum/>
          </a:blip>
          <a:srcRect/>
          <a:stretch>
            <a:fillRect/>
          </a:stretch>
        </p:blipFill>
        <p:spPr>
          <a:xfrm flipH="1">
            <a:off x="1005839" y="1192012"/>
            <a:ext cx="1709483" cy="1555363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alphaModFix/>
            <a:lum/>
          </a:blip>
          <a:srcRect/>
          <a:stretch>
            <a:fillRect/>
          </a:stretch>
        </p:blipFill>
        <p:spPr>
          <a:xfrm>
            <a:off x="3727081" y="1192012"/>
            <a:ext cx="1658459" cy="1600187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alphaModFix/>
            <a:lum/>
          </a:blip>
          <a:srcRect/>
          <a:stretch>
            <a:fillRect/>
          </a:stretch>
        </p:blipFill>
        <p:spPr>
          <a:xfrm>
            <a:off x="6229963" y="1020065"/>
            <a:ext cx="2014877" cy="1944082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Geometric Transformations</a:t>
            </a: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2D and 3D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/>
            <a:r>
              <a:rPr lang="en-US"/>
              <a:t>9/17/19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D8B3611-F5D1-3B45-8410-47E6D1B54A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801327C-57EA-43B5-9CE4-E6D00B415A4A}" type="slidenum">
              <a:rPr lang="en-US" smtClean="0"/>
              <a:pPr/>
              <a:t>1</a:t>
            </a:fld>
            <a:r>
              <a:rPr lang="en-US"/>
              <a:t>/49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720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EBB5A8D-CA42-BE49-B3F4-B8FCB27BC42A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Already saw: Difference of points -&gt; vector</a:t>
                </a:r>
              </a:p>
              <a:p>
                <a:r>
                  <a:rPr lang="en-US" dirty="0"/>
                  <a:t>New: Point + vector -&gt; point</a:t>
                </a:r>
              </a:p>
              <a:p>
                <a:pPr lvl="1"/>
                <a:r>
                  <a:rPr lang="en-US" dirty="0"/>
                  <a:t>P + v  is the result of displacing P by amount v</a:t>
                </a:r>
              </a:p>
              <a:p>
                <a:pPr lvl="1"/>
                <a:r>
                  <a:rPr lang="en-US" dirty="0"/>
                  <a:t>In coordinates,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eqAr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Algebra works out nicely. </a:t>
                </a:r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, then the difference-of-points,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, turns out to be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EBB5A8D-CA42-BE49-B3F4-B8FCB27BC4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309" t="-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6357FC-BCAE-FE4F-BA2A-607822AC83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/>
            <a:r>
              <a:rPr lang="en-US"/>
              <a:t>9/17/19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70EDCB-153F-F44A-8186-4FB882604C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F6AC72-CFE3-4E9A-849A-DB746648375C}" type="slidenum">
              <a:rPr lang="en-US" smtClean="0"/>
              <a:pPr/>
              <a:t>10</a:t>
            </a:fld>
            <a:r>
              <a:rPr lang="en-US"/>
              <a:t>/48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9D9D691-83A9-EF4B-96FF-EA0BA777B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Mixing points and vectors</a:t>
            </a:r>
          </a:p>
        </p:txBody>
      </p:sp>
    </p:spTree>
    <p:extLst>
      <p:ext uri="{BB962C8B-B14F-4D97-AF65-F5344CB8AC3E}">
        <p14:creationId xmlns:p14="http://schemas.microsoft.com/office/powerpoint/2010/main" val="2364594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E690D88-2C9E-9B4D-8D74-A21E3528883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Examples of transformations and their uses</a:t>
            </a:r>
          </a:p>
          <a:p>
            <a:r>
              <a:rPr lang="en-US" dirty="0"/>
              <a:t>Points and vectors</a:t>
            </a:r>
          </a:p>
          <a:p>
            <a:r>
              <a:rPr lang="en-US" i="1" dirty="0"/>
              <a:t>A special kind of transformation</a:t>
            </a:r>
          </a:p>
          <a:p>
            <a:r>
              <a:rPr lang="en-US" dirty="0"/>
              <a:t>The dot product and matrix product</a:t>
            </a:r>
          </a:p>
          <a:p>
            <a:r>
              <a:rPr lang="en-US" dirty="0"/>
              <a:t>Matrix transformations</a:t>
            </a:r>
          </a:p>
          <a:p>
            <a:r>
              <a:rPr lang="en-US" dirty="0"/>
              <a:t>Composition of matrix transformations</a:t>
            </a:r>
          </a:p>
          <a:p>
            <a:r>
              <a:rPr lang="en-US" dirty="0"/>
              <a:t>Inverse transformations; inverse matrices</a:t>
            </a:r>
          </a:p>
          <a:p>
            <a:r>
              <a:rPr lang="en-US" dirty="0"/>
              <a:t>Building specific transformations</a:t>
            </a:r>
          </a:p>
          <a:p>
            <a:r>
              <a:rPr lang="en-US" dirty="0"/>
              <a:t>What about translation</a:t>
            </a:r>
          </a:p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578BF1-BA24-974C-914B-F5911E6B63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/>
            <a:r>
              <a:rPr lang="en-US"/>
              <a:t>9/17/19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769487-4865-B848-A98E-8E519A0EEA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F6AC72-CFE3-4E9A-849A-DB746648375C}" type="slidenum">
              <a:rPr lang="en-US" smtClean="0"/>
              <a:pPr/>
              <a:t>11</a:t>
            </a:fld>
            <a:r>
              <a:rPr lang="en-US"/>
              <a:t>/48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B5D37FB-FCE0-B04E-9172-0F7402483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7160672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53491D83-F877-0048-A7DC-2B38AA53F8EA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1085850"/>
                <a:ext cx="8432800" cy="3600450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We can transform vectors to new vectors</a:t>
                </a:r>
              </a:p>
              <a:p>
                <a:pPr lvl="1"/>
                <a:r>
                  <a:rPr lang="en-US" dirty="0"/>
                  <a:t>We could write down a rule like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>
                    <a:sym typeface="Wingdings" pitchFamily="2" charset="2"/>
                  </a:rPr>
                  <a:t>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/>
                  <a:t>, for instance</a:t>
                </a:r>
              </a:p>
              <a:p>
                <a:r>
                  <a:rPr lang="en-US" dirty="0"/>
                  <a:t>Certain </a:t>
                </a:r>
                <a:r>
                  <a:rPr lang="en-US" i="1" dirty="0"/>
                  <a:t>special</a:t>
                </a:r>
                <a:r>
                  <a:rPr lang="en-US" dirty="0"/>
                  <a:t> transformations of vectors have very nice properties: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They “preserve addition and scalar multiplication”</a:t>
                </a:r>
              </a:p>
              <a:p>
                <a:pPr lvl="1"/>
                <a:r>
                  <a:rPr lang="en-US" dirty="0"/>
                  <a:t>Example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/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Exercise: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eqAr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eqAr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/>
                  <a:t> Compute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To get you started: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eqAr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2⋅1+1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1−1</m:t>
                            </m:r>
                          </m:e>
                        </m:eqAr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eqAr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e>
                        </m:eqAr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eqAr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e>
                        </m:eqAr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e>
                        </m:eqAr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Cool fact: the formula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, replacing the constants, is the formula for </a:t>
                </a:r>
                <a:r>
                  <a:rPr lang="en-US" i="1" dirty="0"/>
                  <a:t>any linear transformation. </a:t>
                </a:r>
                <a:endParaRPr lang="en-US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53491D83-F877-0048-A7DC-2B38AA53F8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085850"/>
                <a:ext cx="8432800" cy="3600450"/>
              </a:xfrm>
              <a:blipFill>
                <a:blip r:embed="rId2"/>
                <a:stretch>
                  <a:fillRect l="-301" t="-2465" r="-7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8BC2D6-8620-514D-9472-AC814AF53B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/>
            <a:r>
              <a:rPr lang="en-US"/>
              <a:t>9/17/19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281780-A0D4-BD46-BF45-7CF32BA71F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F6AC72-CFE3-4E9A-849A-DB746648375C}" type="slidenum">
              <a:rPr lang="en-US" smtClean="0"/>
              <a:pPr/>
              <a:t>12</a:t>
            </a:fld>
            <a:r>
              <a:rPr lang="en-US"/>
              <a:t>/48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1DFB63E-63AD-FC40-8E33-5F601536F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 important ways to transform vectors</a:t>
            </a:r>
          </a:p>
        </p:txBody>
      </p:sp>
    </p:spTree>
    <p:extLst>
      <p:ext uri="{BB962C8B-B14F-4D97-AF65-F5344CB8AC3E}">
        <p14:creationId xmlns:p14="http://schemas.microsoft.com/office/powerpoint/2010/main" val="9013866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E690D88-2C9E-9B4D-8D74-A21E3528883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Examples of transformations and their uses</a:t>
            </a:r>
          </a:p>
          <a:p>
            <a:r>
              <a:rPr lang="en-US" dirty="0"/>
              <a:t>Points and vectors</a:t>
            </a:r>
          </a:p>
          <a:p>
            <a:r>
              <a:rPr lang="en-US" dirty="0"/>
              <a:t>A special kind of transformation</a:t>
            </a:r>
          </a:p>
          <a:p>
            <a:r>
              <a:rPr lang="en-US" i="1" dirty="0"/>
              <a:t>The dot product and matrix product</a:t>
            </a:r>
          </a:p>
          <a:p>
            <a:r>
              <a:rPr lang="en-US" dirty="0"/>
              <a:t>Matrix transformations</a:t>
            </a:r>
          </a:p>
          <a:p>
            <a:r>
              <a:rPr lang="en-US" dirty="0"/>
              <a:t>Composition of matrix transformations</a:t>
            </a:r>
          </a:p>
          <a:p>
            <a:r>
              <a:rPr lang="en-US" dirty="0"/>
              <a:t>Inverse transformations; inverse matrices</a:t>
            </a:r>
          </a:p>
          <a:p>
            <a:r>
              <a:rPr lang="en-US" dirty="0"/>
              <a:t>Building specific transformations</a:t>
            </a:r>
          </a:p>
          <a:p>
            <a:r>
              <a:rPr lang="en-US" dirty="0"/>
              <a:t>What about translation</a:t>
            </a:r>
          </a:p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578BF1-BA24-974C-914B-F5911E6B63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/>
            <a:r>
              <a:rPr lang="en-US"/>
              <a:t>9/17/19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769487-4865-B848-A98E-8E519A0EEA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F6AC72-CFE3-4E9A-849A-DB746648375C}" type="slidenum">
              <a:rPr lang="en-US" smtClean="0"/>
              <a:pPr/>
              <a:t>13</a:t>
            </a:fld>
            <a:r>
              <a:rPr lang="en-US"/>
              <a:t>/48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B5D37FB-FCE0-B04E-9172-0F7402483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37919898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0AB2CD3-7234-5742-8066-AA3CE56A75E6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Suppose avocados cost 1 dollar each, and kiwi-fruit cost 2 dollars each. You buy 3 avocados and 7 kiwis</a:t>
                </a:r>
              </a:p>
              <a:p>
                <a:r>
                  <a:rPr lang="en-US" dirty="0"/>
                  <a:t>Total cost: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3⋅1+7⋅2=17</m:t>
                    </m:r>
                  </m:oMath>
                </a14:m>
                <a:r>
                  <a:rPr lang="en-US" dirty="0"/>
                  <a:t> dollars.</a:t>
                </a:r>
              </a:p>
              <a:p>
                <a:pPr lvl="1"/>
                <a:r>
                  <a:rPr lang="en-US" dirty="0"/>
                  <a:t>Take each COST; multiply by corresponding COUNT; and accumulate (add up)</a:t>
                </a:r>
              </a:p>
              <a:p>
                <a:pPr lvl="1"/>
                <a:r>
                  <a:rPr lang="en-US" dirty="0"/>
                  <a:t>“MAC” (multiply and accumulate) is a standard assembly-language instruction because this happens so often!</a:t>
                </a:r>
              </a:p>
              <a:p>
                <a:pPr lvl="1"/>
                <a:r>
                  <a:rPr lang="en-US" dirty="0"/>
                  <a:t>Take two lists, multiply term by term, and add up</a:t>
                </a:r>
              </a:p>
              <a:p>
                <a:pPr lvl="1"/>
                <a:r>
                  <a:rPr lang="en-US" dirty="0"/>
                  <a:t>We do this for vectors as well, call it the </a:t>
                </a:r>
                <a:r>
                  <a:rPr lang="en-US" i="1" dirty="0"/>
                  <a:t>dot product</a:t>
                </a:r>
              </a:p>
              <a:p>
                <a:r>
                  <a:rPr lang="en-US" i="1" dirty="0"/>
                  <a:t>Dot product</a:t>
                </a:r>
                <a:r>
                  <a:rPr lang="en-US" dirty="0"/>
                  <a:t> of vectors: consumes two vectors, produces a </a:t>
                </a:r>
                <a:r>
                  <a:rPr lang="en-US" i="1" dirty="0"/>
                  <a:t>number </a:t>
                </a:r>
                <a:r>
                  <a:rPr lang="en-US" dirty="0"/>
                  <a:t>[weird]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eqAr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eqAr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𝑏𝑑</m:t>
                    </m:r>
                  </m:oMath>
                </a14:m>
                <a:r>
                  <a:rPr lang="en-US" dirty="0"/>
                  <a:t>  (and similarly for vectors with more elements)</a:t>
                </a:r>
              </a:p>
              <a:p>
                <a:pPr lvl="1"/>
                <a:r>
                  <a:rPr lang="en-US" dirty="0"/>
                  <a:t>Commutative</a:t>
                </a:r>
              </a:p>
              <a:p>
                <a:pPr lvl="1"/>
                <a:r>
                  <a:rPr lang="en-US" dirty="0"/>
                  <a:t>Associative doesn’t even make sense!</a:t>
                </a:r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0AB2CD3-7234-5742-8066-AA3CE56A75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309" t="-17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6AF9BB-52B4-424D-A0FA-8289119545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/>
            <a:r>
              <a:rPr lang="en-US"/>
              <a:t>9/17/19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0B913E-F285-9140-B9BB-0166926A70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F6AC72-CFE3-4E9A-849A-DB746648375C}" type="slidenum">
              <a:rPr lang="en-US" smtClean="0"/>
              <a:pPr/>
              <a:t>14</a:t>
            </a:fld>
            <a:r>
              <a:rPr lang="en-US"/>
              <a:t>/48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534248E-29B3-3A46-A623-5E973E2D9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Dot product of vectors </a:t>
            </a:r>
          </a:p>
        </p:txBody>
      </p:sp>
    </p:spTree>
    <p:extLst>
      <p:ext uri="{BB962C8B-B14F-4D97-AF65-F5344CB8AC3E}">
        <p14:creationId xmlns:p14="http://schemas.microsoft.com/office/powerpoint/2010/main" val="3033041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C1026B64-F501-064E-ABED-BB5748B4484C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Turns out to have geometric value as well as value for shopping trips!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eqAr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eqAr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is the squared </a:t>
                </a:r>
                <a:r>
                  <a:rPr lang="en-US" i="1" dirty="0"/>
                  <a:t>length </a:t>
                </a:r>
                <a:r>
                  <a:rPr lang="en-US" dirty="0"/>
                  <a:t>of the vector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den>
                        </m:f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eqAr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eqAr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exactly when they’re perpendicular!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 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is the angle between the arrows,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/>
                  <a:t> is the length of the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C1026B64-F501-064E-ABED-BB5748B4484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309" t="-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B43FB5-1F17-A84C-846A-426F60D483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/>
            <a:r>
              <a:rPr lang="en-US"/>
              <a:t>9/17/19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39C0EB-353B-7B4C-801F-CE34260BC6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F6AC72-CFE3-4E9A-849A-DB746648375C}" type="slidenum">
              <a:rPr lang="en-US" smtClean="0"/>
              <a:pPr/>
              <a:t>15</a:t>
            </a:fld>
            <a:r>
              <a:rPr lang="en-US"/>
              <a:t>/48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636C95D-FE9C-D84A-856A-D4AC47CD2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Dot products again</a:t>
            </a:r>
          </a:p>
        </p:txBody>
      </p:sp>
    </p:spTree>
    <p:extLst>
      <p:ext uri="{BB962C8B-B14F-4D97-AF65-F5344CB8AC3E}">
        <p14:creationId xmlns:p14="http://schemas.microsoft.com/office/powerpoint/2010/main" val="91547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588FE130-4C1B-454C-A2FF-D2F9CD493D81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is a 2 x 2 matrix</a:t>
                </a:r>
              </a:p>
              <a:p>
                <a:r>
                  <a:rPr lang="en-US" dirty="0"/>
                  <a:t>Can view it as a list of two vectors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eqAr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eqAr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/>
                  <a:t> Frequently useful point of view!</a:t>
                </a:r>
              </a:p>
              <a:p>
                <a:r>
                  <a:rPr lang="en-US" dirty="0"/>
                  <a:t>“Transpose” is an operation on matrices – “flip across the NW-to-SE diagonal”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, for instance.</a:t>
                </a:r>
              </a:p>
              <a:p>
                <a:r>
                  <a:rPr lang="en-US" dirty="0"/>
                  <a:t>Because transpose comes up a lot, we also sometimes view a matrix as a list of two (or more) “row vectors”</a:t>
                </a:r>
              </a:p>
              <a:p>
                <a:r>
                  <a:rPr lang="en-US" dirty="0"/>
                  <a:t>In this example, A consists of the rows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/>
                  <a:t>We add matrices term-by-term (they have to be the same size!)</a:t>
                </a:r>
              </a:p>
              <a:p>
                <a:r>
                  <a:rPr lang="en-US" dirty="0"/>
                  <a:t>We multiply by a scalar just as with vectors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588FE130-4C1B-454C-A2FF-D2F9CD493D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309" b="-24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C2E1D5-381C-9D4C-A68B-DBDEBAD4E9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/>
            <a:r>
              <a:rPr lang="en-US"/>
              <a:t>9/17/19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1C12A1-E3FE-3E4A-B943-992987F420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F6AC72-CFE3-4E9A-849A-DB746648375C}" type="slidenum">
              <a:rPr lang="en-US" smtClean="0"/>
              <a:pPr/>
              <a:t>16</a:t>
            </a:fld>
            <a:r>
              <a:rPr lang="en-US"/>
              <a:t>/48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910D9AD-D66E-5A44-A6AE-58DCACBE7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Vectors (in bracket form) are a special kind of </a:t>
            </a:r>
            <a:r>
              <a:rPr lang="en-US" i="1" dirty="0"/>
              <a:t>matrix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218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BAE8A2B-0FCD-224A-9B4D-9086078E1FE9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If we’re a little informal, we can extend dot product to work between row-vectors and column vectors, and say that </a:t>
                </a:r>
                <a:br>
                  <a:rPr lang="en-US" dirty="0"/>
                </a:b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eqAr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𝑏𝑑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Then we can define multiplication of matrices using this. </a:t>
                </a:r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eqAr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r>
                  <a:rPr lang="en-US" dirty="0"/>
                  <a:t> The number of columns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is the number of rows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. Product will be 3 x 2 (number of ROWS of A by number of COLS of B)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Fill in with all possible dot products!</a:t>
                </a:r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BAE8A2B-0FCD-224A-9B4D-9086078E1F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772" t="-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5E0AA1-C697-C34D-B10D-28505BB143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/>
            <a:r>
              <a:rPr lang="en-US" dirty="0"/>
              <a:t>9/17/19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814FFD-EAC8-FF41-9960-4994345336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F6AC72-CFE3-4E9A-849A-DB746648375C}" type="slidenum">
              <a:rPr lang="en-US" smtClean="0"/>
              <a:pPr/>
              <a:t>17</a:t>
            </a:fld>
            <a:r>
              <a:rPr lang="en-US"/>
              <a:t>/48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6E139B5-D9A5-974B-9FD5-60477FACC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Matrix product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AD9818E-9D82-7145-85C9-6731DC6467B5}"/>
                  </a:ext>
                </a:extLst>
              </p:cNvPr>
              <p:cNvSpPr/>
              <p:nvPr/>
            </p:nvSpPr>
            <p:spPr>
              <a:xfrm>
                <a:off x="4952639" y="3399959"/>
                <a:ext cx="915122" cy="4771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AD9818E-9D82-7145-85C9-6731DC6467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2639" y="3399959"/>
                <a:ext cx="915122" cy="477182"/>
              </a:xfrm>
              <a:prstGeom prst="rect">
                <a:avLst/>
              </a:prstGeom>
              <a:blipFill>
                <a:blip r:embed="rId3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FB7A5C2-201F-5343-818E-09C95D3E16A2}"/>
                  </a:ext>
                </a:extLst>
              </p:cNvPr>
              <p:cNvSpPr/>
              <p:nvPr/>
            </p:nvSpPr>
            <p:spPr>
              <a:xfrm>
                <a:off x="4267714" y="3913283"/>
                <a:ext cx="777905" cy="6697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FB7A5C2-201F-5343-818E-09C95D3E16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714" y="3913283"/>
                <a:ext cx="777905" cy="66973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A62BF6C0-260D-D84A-B22C-61C1E87104F2}"/>
                  </a:ext>
                </a:extLst>
              </p:cNvPr>
              <p:cNvSpPr/>
              <p:nvPr/>
            </p:nvSpPr>
            <p:spPr>
              <a:xfrm>
                <a:off x="5015529" y="3883368"/>
                <a:ext cx="332142" cy="3231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A62BF6C0-260D-D84A-B22C-61C1E87104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5529" y="3883368"/>
                <a:ext cx="332142" cy="3231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3E28BAF-E8A1-754B-8983-34342F9E67A6}"/>
                  </a:ext>
                </a:extLst>
              </p:cNvPr>
              <p:cNvSpPr txBox="1"/>
              <p:nvPr/>
            </p:nvSpPr>
            <p:spPr>
              <a:xfrm>
                <a:off x="4995333" y="3970866"/>
                <a:ext cx="645625" cy="5986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/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?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?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?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?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?</m:t>
                                    </m:r>
                                  </m:e>
                                </m:mr>
                              </m:m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3E28BAF-E8A1-754B-8983-34342F9E67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5333" y="3970866"/>
                <a:ext cx="645625" cy="598625"/>
              </a:xfrm>
              <a:prstGeom prst="rect">
                <a:avLst/>
              </a:prstGeom>
              <a:blipFill>
                <a:blip r:embed="rId6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0AE4645-6C41-FF43-8CE8-FD50C585AD30}"/>
              </a:ext>
            </a:extLst>
          </p:cNvPr>
          <p:cNvCxnSpPr/>
          <p:nvPr/>
        </p:nvCxnSpPr>
        <p:spPr>
          <a:xfrm>
            <a:off x="4394200" y="4055533"/>
            <a:ext cx="728133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046F4B4-83C7-9A48-AF4F-62468CA1C5C1}"/>
              </a:ext>
            </a:extLst>
          </p:cNvPr>
          <p:cNvCxnSpPr>
            <a:cxnSpLocks/>
          </p:cNvCxnSpPr>
          <p:nvPr/>
        </p:nvCxnSpPr>
        <p:spPr>
          <a:xfrm>
            <a:off x="5173133" y="3445933"/>
            <a:ext cx="0" cy="5334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1791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BAE8A2B-0FCD-224A-9B4D-9086078E1FE9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338667" y="1111250"/>
                <a:ext cx="8229600" cy="360045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Fill in with all possible dot products!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Practice: what is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Answer: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That’s exactly the formula for our model “linear transformation” from a few slides ago!</a:t>
                </a:r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BAE8A2B-0FCD-224A-9B4D-9086078E1F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338667" y="1111250"/>
                <a:ext cx="8229600" cy="3600450"/>
              </a:xfrm>
              <a:blipFill>
                <a:blip r:embed="rId2"/>
                <a:stretch>
                  <a:fillRect l="-6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5E0AA1-C697-C34D-B10D-28505BB143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21933" y="4834467"/>
            <a:ext cx="5257800" cy="240983"/>
          </a:xfrm>
        </p:spPr>
        <p:txBody>
          <a:bodyPr/>
          <a:lstStyle/>
          <a:p>
            <a:pPr lvl="0"/>
            <a:r>
              <a:rPr lang="en-US" dirty="0"/>
              <a:t>9/17/19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814FFD-EAC8-FF41-9960-4994345336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F6AC72-CFE3-4E9A-849A-DB746648375C}" type="slidenum">
              <a:rPr lang="en-US" smtClean="0"/>
              <a:pPr/>
              <a:t>18</a:t>
            </a:fld>
            <a:r>
              <a:rPr lang="en-US"/>
              <a:t>/48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6E139B5-D9A5-974B-9FD5-60477FACC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Matrix product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AD9818E-9D82-7145-85C9-6731DC6467B5}"/>
                  </a:ext>
                </a:extLst>
              </p:cNvPr>
              <p:cNvSpPr/>
              <p:nvPr/>
            </p:nvSpPr>
            <p:spPr>
              <a:xfrm>
                <a:off x="4961105" y="1384892"/>
                <a:ext cx="915122" cy="4771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AD9818E-9D82-7145-85C9-6731DC6467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1105" y="1384892"/>
                <a:ext cx="915122" cy="477182"/>
              </a:xfrm>
              <a:prstGeom prst="rect">
                <a:avLst/>
              </a:prstGeom>
              <a:blipFill>
                <a:blip r:embed="rId3"/>
                <a:stretch>
                  <a:fillRect b="-2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FB7A5C2-201F-5343-818E-09C95D3E16A2}"/>
                  </a:ext>
                </a:extLst>
              </p:cNvPr>
              <p:cNvSpPr/>
              <p:nvPr/>
            </p:nvSpPr>
            <p:spPr>
              <a:xfrm>
                <a:off x="4276180" y="1898216"/>
                <a:ext cx="777905" cy="6697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FB7A5C2-201F-5343-818E-09C95D3E16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6180" y="1898216"/>
                <a:ext cx="777905" cy="669735"/>
              </a:xfrm>
              <a:prstGeom prst="rect">
                <a:avLst/>
              </a:prstGeom>
              <a:blipFill>
                <a:blip r:embed="rId4"/>
                <a:stretch>
                  <a:fillRect b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3E28BAF-E8A1-754B-8983-34342F9E67A6}"/>
                  </a:ext>
                </a:extLst>
              </p:cNvPr>
              <p:cNvSpPr txBox="1"/>
              <p:nvPr/>
            </p:nvSpPr>
            <p:spPr>
              <a:xfrm>
                <a:off x="4969932" y="1955799"/>
                <a:ext cx="804836" cy="5743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14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18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e>
                                </m:mr>
                              </m:m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3E28BAF-E8A1-754B-8983-34342F9E67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9932" y="1955799"/>
                <a:ext cx="804836" cy="574388"/>
              </a:xfrm>
              <a:prstGeom prst="rect">
                <a:avLst/>
              </a:prstGeom>
              <a:blipFill>
                <a:blip r:embed="rId5"/>
                <a:stretch>
                  <a:fillRect t="-2174" b="-10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0AE4645-6C41-FF43-8CE8-FD50C585AD30}"/>
              </a:ext>
            </a:extLst>
          </p:cNvPr>
          <p:cNvCxnSpPr/>
          <p:nvPr/>
        </p:nvCxnSpPr>
        <p:spPr>
          <a:xfrm>
            <a:off x="4402666" y="2040466"/>
            <a:ext cx="728133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046F4B4-83C7-9A48-AF4F-62468CA1C5C1}"/>
              </a:ext>
            </a:extLst>
          </p:cNvPr>
          <p:cNvCxnSpPr>
            <a:cxnSpLocks/>
          </p:cNvCxnSpPr>
          <p:nvPr/>
        </p:nvCxnSpPr>
        <p:spPr>
          <a:xfrm>
            <a:off x="5181599" y="1430866"/>
            <a:ext cx="0" cy="5334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7721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E690D88-2C9E-9B4D-8D74-A21E3528883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Examples of transformations and their uses</a:t>
            </a:r>
          </a:p>
          <a:p>
            <a:r>
              <a:rPr lang="en-US" dirty="0"/>
              <a:t>Points and vectors</a:t>
            </a:r>
          </a:p>
          <a:p>
            <a:r>
              <a:rPr lang="en-US" dirty="0"/>
              <a:t>A special kind of transformation</a:t>
            </a:r>
          </a:p>
          <a:p>
            <a:r>
              <a:rPr lang="en-US" dirty="0"/>
              <a:t>The dot product and matrix product</a:t>
            </a:r>
          </a:p>
          <a:p>
            <a:r>
              <a:rPr lang="en-US" i="1" dirty="0"/>
              <a:t>Matrix transformations</a:t>
            </a:r>
          </a:p>
          <a:p>
            <a:r>
              <a:rPr lang="en-US" dirty="0"/>
              <a:t>Composition of matrix transformations</a:t>
            </a:r>
          </a:p>
          <a:p>
            <a:r>
              <a:rPr lang="en-US" dirty="0"/>
              <a:t>Inverse transformations; inverse matrices</a:t>
            </a:r>
          </a:p>
          <a:p>
            <a:r>
              <a:rPr lang="en-US" dirty="0"/>
              <a:t>Building specific transformations</a:t>
            </a:r>
          </a:p>
          <a:p>
            <a:r>
              <a:rPr lang="en-US" dirty="0"/>
              <a:t>What about translation</a:t>
            </a:r>
          </a:p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578BF1-BA24-974C-914B-F5911E6B63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/>
            <a:r>
              <a:rPr lang="en-US"/>
              <a:t>9/17/19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769487-4865-B848-A98E-8E519A0EEA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F6AC72-CFE3-4E9A-849A-DB746648375C}" type="slidenum">
              <a:rPr lang="en-US" smtClean="0"/>
              <a:pPr/>
              <a:t>19</a:t>
            </a:fld>
            <a:r>
              <a:rPr lang="en-US"/>
              <a:t>/48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B5D37FB-FCE0-B04E-9172-0F7402483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388100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E690D88-2C9E-9B4D-8D74-A21E3528883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i="1" dirty="0"/>
              <a:t>Examples of transformations and their uses</a:t>
            </a:r>
          </a:p>
          <a:p>
            <a:r>
              <a:rPr lang="en-US" dirty="0"/>
              <a:t>Points and vectors</a:t>
            </a:r>
          </a:p>
          <a:p>
            <a:r>
              <a:rPr lang="en-US" dirty="0"/>
              <a:t>A special kind of transformation</a:t>
            </a:r>
          </a:p>
          <a:p>
            <a:r>
              <a:rPr lang="en-US" dirty="0"/>
              <a:t>The dot product and matrix product</a:t>
            </a:r>
          </a:p>
          <a:p>
            <a:r>
              <a:rPr lang="en-US" dirty="0"/>
              <a:t>Matrix transformations</a:t>
            </a:r>
          </a:p>
          <a:p>
            <a:r>
              <a:rPr lang="en-US" dirty="0"/>
              <a:t>Composition of matrix transformations</a:t>
            </a:r>
          </a:p>
          <a:p>
            <a:r>
              <a:rPr lang="en-US" dirty="0"/>
              <a:t>Inverse transformations; inverse matrices</a:t>
            </a:r>
          </a:p>
          <a:p>
            <a:r>
              <a:rPr lang="en-US" dirty="0"/>
              <a:t>Building specific transformations</a:t>
            </a:r>
          </a:p>
          <a:p>
            <a:r>
              <a:rPr lang="en-US" dirty="0"/>
              <a:t>What about translation</a:t>
            </a:r>
          </a:p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578BF1-BA24-974C-914B-F5911E6B63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/>
            <a:r>
              <a:rPr lang="en-US"/>
              <a:t>9/17/19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769487-4865-B848-A98E-8E519A0EEA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F6AC72-CFE3-4E9A-849A-DB746648375C}" type="slidenum">
              <a:rPr lang="en-US" smtClean="0"/>
              <a:pPr/>
              <a:t>2</a:t>
            </a:fld>
            <a:r>
              <a:rPr lang="en-US"/>
              <a:t>/48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B5D37FB-FCE0-B04E-9172-0F7402483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38102344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846167C-D883-5942-AC96-488BF3936A6E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Just as in the last slide…</a:t>
                </a:r>
                <a:r>
                  <a:rPr lang="en-US" i="1" dirty="0"/>
                  <a:t>every</a:t>
                </a:r>
                <a:r>
                  <a:rPr lang="en-US" dirty="0"/>
                  <a:t> linear transformation can be rewritten as multiplication by some matrix full of numbers. </a:t>
                </a:r>
              </a:p>
              <a:p>
                <a:r>
                  <a:rPr lang="en-US" dirty="0"/>
                  <a:t>If M is a matrix, people sometimes say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𝑀𝑣</m:t>
                    </m:r>
                  </m:oMath>
                </a14:m>
                <a:r>
                  <a:rPr lang="en-US" dirty="0"/>
                  <a:t> is a “matrix transformation”</a:t>
                </a:r>
              </a:p>
              <a:p>
                <a:r>
                  <a:rPr lang="en-US" dirty="0"/>
                  <a:t>In fact, people get sloppy about the difference between a </a:t>
                </a:r>
                <a:r>
                  <a:rPr lang="en-US" b="1" dirty="0"/>
                  <a:t>matrix</a:t>
                </a:r>
                <a:r>
                  <a:rPr lang="en-US" dirty="0"/>
                  <a:t> and the </a:t>
                </a:r>
                <a:r>
                  <a:rPr lang="en-US" b="1" dirty="0"/>
                  <a:t>transformation</a:t>
                </a:r>
                <a:r>
                  <a:rPr lang="en-US" dirty="0"/>
                  <a:t> it represents or defines.</a:t>
                </a:r>
              </a:p>
              <a:p>
                <a:pPr lvl="1"/>
                <a:r>
                  <a:rPr lang="en-US" dirty="0"/>
                  <a:t>You shouldn’t do this</a:t>
                </a:r>
              </a:p>
              <a:p>
                <a:pPr lvl="1"/>
                <a:r>
                  <a:rPr lang="en-US" dirty="0"/>
                  <a:t>You should get used to other people doing it</a:t>
                </a:r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846167C-D883-5942-AC96-488BF3936A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309" t="-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EA93FF-92D5-C749-937B-57CFF10660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/>
            <a:r>
              <a:rPr lang="en-US"/>
              <a:t>9/17/19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6B9951-80A0-4344-B128-F14A3C3B4A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F6AC72-CFE3-4E9A-849A-DB746648375C}" type="slidenum">
              <a:rPr lang="en-US" smtClean="0"/>
              <a:pPr/>
              <a:t>20</a:t>
            </a:fld>
            <a:r>
              <a:rPr lang="en-US"/>
              <a:t>/48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F4E07F5-2B0D-9140-9805-E8DD45208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Slightly Amazing Fact</a:t>
            </a:r>
          </a:p>
        </p:txBody>
      </p:sp>
    </p:spTree>
    <p:extLst>
      <p:ext uri="{BB962C8B-B14F-4D97-AF65-F5344CB8AC3E}">
        <p14:creationId xmlns:p14="http://schemas.microsoft.com/office/powerpoint/2010/main" val="40189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E690D88-2C9E-9B4D-8D74-A21E3528883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Examples of transformations and their uses</a:t>
            </a:r>
          </a:p>
          <a:p>
            <a:r>
              <a:rPr lang="en-US" dirty="0"/>
              <a:t>Points and vectors</a:t>
            </a:r>
          </a:p>
          <a:p>
            <a:r>
              <a:rPr lang="en-US" dirty="0"/>
              <a:t>A special kind of transformation</a:t>
            </a:r>
          </a:p>
          <a:p>
            <a:r>
              <a:rPr lang="en-US" dirty="0"/>
              <a:t>The dot product and matrix product</a:t>
            </a:r>
          </a:p>
          <a:p>
            <a:r>
              <a:rPr lang="en-US" dirty="0"/>
              <a:t>Matrix transformations</a:t>
            </a:r>
          </a:p>
          <a:p>
            <a:r>
              <a:rPr lang="en-US" i="1" dirty="0"/>
              <a:t>Composition of matrix transformations</a:t>
            </a:r>
          </a:p>
          <a:p>
            <a:r>
              <a:rPr lang="en-US" dirty="0"/>
              <a:t>Inverse transformations; inverse matrices</a:t>
            </a:r>
          </a:p>
          <a:p>
            <a:r>
              <a:rPr lang="en-US" dirty="0"/>
              <a:t>Building specific transformations</a:t>
            </a:r>
          </a:p>
          <a:p>
            <a:r>
              <a:rPr lang="en-US" dirty="0"/>
              <a:t>What about translation</a:t>
            </a:r>
          </a:p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578BF1-BA24-974C-914B-F5911E6B63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/>
            <a:r>
              <a:rPr lang="en-US"/>
              <a:t>9/17/19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769487-4865-B848-A98E-8E519A0EEA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F6AC72-CFE3-4E9A-849A-DB746648375C}" type="slidenum">
              <a:rPr lang="en-US" smtClean="0"/>
              <a:pPr/>
              <a:t>21</a:t>
            </a:fld>
            <a:r>
              <a:rPr lang="en-US"/>
              <a:t>/48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B5D37FB-FCE0-B04E-9172-0F7402483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13389431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F2070B1-EF9B-FE48-BC04-661A2CAA43EE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 is a vector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numbers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is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matrix. </a:t>
                </a:r>
              </a:p>
              <a:p>
                <a:r>
                  <a:rPr lang="en-US" dirty="0"/>
                  <a:t>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𝑀𝑣</m:t>
                    </m:r>
                  </m:oMath>
                </a14:m>
                <a:r>
                  <a:rPr lang="en-US" dirty="0"/>
                  <a:t> makes sense, and is a vector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numbers. </a:t>
                </a:r>
              </a:p>
              <a:p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 is a matrix of size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. </a:t>
                </a:r>
              </a:p>
              <a:p>
                <a:r>
                  <a:rPr lang="en-US" dirty="0"/>
                  <a:t>We can multiply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to get a vector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numbers.</a:t>
                </a:r>
              </a:p>
              <a:p>
                <a:r>
                  <a:rPr lang="en-US" dirty="0"/>
                  <a:t>In terms of transformations, if we define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𝑀𝑣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𝐾𝑤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dirty="0"/>
                  <a:t>we can look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𝐾𝑀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en-US" i="1" dirty="0"/>
                  <a:t>The matrix for the composite transformation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∘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i="1" dirty="0"/>
                  <a:t>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𝐾𝑀</m:t>
                    </m:r>
                  </m:oMath>
                </a14:m>
                <a:r>
                  <a:rPr lang="en-US" i="1" dirty="0"/>
                  <a:t>.</a:t>
                </a:r>
              </a:p>
              <a:p>
                <a:pPr marL="0" indent="0">
                  <a:buNone/>
                </a:pPr>
                <a:r>
                  <a:rPr lang="en-US" i="1" dirty="0"/>
                  <a:t>Informally: “To do M first, then K, you multiply by KM”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F2070B1-EF9B-FE48-BC04-661A2CAA43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772" t="-17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A058E9-AED5-524F-B11C-43DAFEDBF5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/>
            <a:r>
              <a:rPr lang="en-US"/>
              <a:t>9/17/19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E52ABA-136F-2A40-92AA-0587BBFD8D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F6AC72-CFE3-4E9A-849A-DB746648375C}" type="slidenum">
              <a:rPr lang="en-US" smtClean="0"/>
              <a:pPr/>
              <a:t>22</a:t>
            </a:fld>
            <a:r>
              <a:rPr lang="en-US"/>
              <a:t>/48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7D67888-49F4-9648-BB76-657D34D90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4034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E690D88-2C9E-9B4D-8D74-A21E3528883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Examples of transformations and their uses</a:t>
            </a:r>
          </a:p>
          <a:p>
            <a:r>
              <a:rPr lang="en-US" dirty="0"/>
              <a:t>Points and vectors</a:t>
            </a:r>
          </a:p>
          <a:p>
            <a:r>
              <a:rPr lang="en-US" dirty="0"/>
              <a:t>A special kind of transformation</a:t>
            </a:r>
          </a:p>
          <a:p>
            <a:r>
              <a:rPr lang="en-US" dirty="0"/>
              <a:t>The dot product and matrix product</a:t>
            </a:r>
          </a:p>
          <a:p>
            <a:r>
              <a:rPr lang="en-US" dirty="0"/>
              <a:t>Matrix transformations</a:t>
            </a:r>
          </a:p>
          <a:p>
            <a:r>
              <a:rPr lang="en-US" dirty="0"/>
              <a:t>Composition of matrix transformations</a:t>
            </a:r>
          </a:p>
          <a:p>
            <a:r>
              <a:rPr lang="en-US" i="1" dirty="0"/>
              <a:t>Inverse transformations; inverse matrices</a:t>
            </a:r>
          </a:p>
          <a:p>
            <a:r>
              <a:rPr lang="en-US" dirty="0"/>
              <a:t>Building specific transformations</a:t>
            </a:r>
          </a:p>
          <a:p>
            <a:r>
              <a:rPr lang="en-US" dirty="0"/>
              <a:t>What about translation</a:t>
            </a:r>
          </a:p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578BF1-BA24-974C-914B-F5911E6B63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/>
            <a:r>
              <a:rPr lang="en-US"/>
              <a:t>9/17/19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769487-4865-B848-A98E-8E519A0EEA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F6AC72-CFE3-4E9A-849A-DB746648375C}" type="slidenum">
              <a:rPr lang="en-US" smtClean="0"/>
              <a:pPr/>
              <a:t>23</a:t>
            </a:fld>
            <a:r>
              <a:rPr lang="en-US"/>
              <a:t>/48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B5D37FB-FCE0-B04E-9172-0F7402483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24662454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21BC1C1-D1AC-7041-A3A9-86BFDC2485E1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fontScale="92500"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eqAr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eqAr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The matrix in that transformation is so special that it’s got a special name and letter: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is called the </a:t>
                </a:r>
                <a:r>
                  <a:rPr lang="en-US" i="1" dirty="0"/>
                  <a:t>2 by 2 identity matrix</a:t>
                </a:r>
              </a:p>
              <a:p>
                <a:pPr lvl="1"/>
                <a:r>
                  <a:rPr lang="en-US" i="1" dirty="0"/>
                  <a:t>Similar matrix for 3x3, 4x4, etc.</a:t>
                </a:r>
              </a:p>
              <a:p>
                <a:r>
                  <a:rPr lang="en-US" dirty="0"/>
                  <a:t>Suppose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𝑀𝑣</m:t>
                    </m:r>
                  </m:oMath>
                </a14:m>
                <a:r>
                  <a:rPr lang="en-US" dirty="0"/>
                  <a:t> and S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𝐾𝑤</m:t>
                    </m:r>
                  </m:oMath>
                </a14:m>
                <a:r>
                  <a:rPr lang="en-US" dirty="0"/>
                  <a:t>, and </a:t>
                </a:r>
                <a:r>
                  <a:rPr lang="en-US"/>
                  <a:t>both M and K </a:t>
                </a:r>
                <a:r>
                  <a:rPr lang="en-US" dirty="0"/>
                  <a:t>are 2x2 matrices. </a:t>
                </a:r>
              </a:p>
              <a:p>
                <a:r>
                  <a:rPr lang="en-US" dirty="0"/>
                  <a:t>Further suppose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Let’s look 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</m:t>
                    </m:r>
                    <m:d>
                      <m:dPr>
                        <m:ctrlPr>
                          <a:rPr lang="en-US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. It’s…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𝑀𝑣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𝐾𝑀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𝐼𝑣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In other words, whatever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does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undoes</a:t>
                </a:r>
                <a:r>
                  <a:rPr lang="en-US" dirty="0"/>
                  <a:t> it!</a:t>
                </a:r>
              </a:p>
              <a:p>
                <a:r>
                  <a:rPr lang="en-US" dirty="0"/>
                  <a:t>We say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are </a:t>
                </a:r>
                <a:r>
                  <a:rPr lang="en-US" i="1" dirty="0"/>
                  <a:t>inverse transformations</a:t>
                </a:r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 are </a:t>
                </a:r>
                <a:r>
                  <a:rPr lang="en-US" i="1" dirty="0"/>
                  <a:t>inverse matrices.</a:t>
                </a:r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21BC1C1-D1AC-7041-A3A9-86BFDC2485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309" b="-10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6E019C-79C9-C343-805B-A7D4999E4E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/>
            <a:r>
              <a:rPr lang="en-US"/>
              <a:t>9/17/19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0B2E71-A593-5945-80E2-2AC334FA7C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F6AC72-CFE3-4E9A-849A-DB746648375C}" type="slidenum">
              <a:rPr lang="en-US" smtClean="0"/>
              <a:pPr/>
              <a:t>24</a:t>
            </a:fld>
            <a:r>
              <a:rPr lang="en-US"/>
              <a:t>/48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B9AEE27-BD19-B64A-97EF-C3ACE17CC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Let’s look at a special matrix transformation</a:t>
            </a:r>
          </a:p>
        </p:txBody>
      </p:sp>
    </p:spTree>
    <p:extLst>
      <p:ext uri="{BB962C8B-B14F-4D97-AF65-F5344CB8AC3E}">
        <p14:creationId xmlns:p14="http://schemas.microsoft.com/office/powerpoint/2010/main" val="28582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3BCECEF-5641-084A-B544-A0CA8BB26D9E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Suppose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𝑀𝑣</m:t>
                    </m:r>
                  </m:oMath>
                </a14:m>
                <a:r>
                  <a:rPr lang="en-US" dirty="0"/>
                  <a:t> sends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, but we’d like a matrix transformation that does just the opposite.</a:t>
                </a:r>
              </a:p>
              <a:p>
                <a:r>
                  <a:rPr lang="en-US" dirty="0"/>
                  <a:t>If we could find a matrix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dirty="0"/>
                  <a:t>, we’d be done!</a:t>
                </a:r>
              </a:p>
              <a:p>
                <a:pPr lvl="1"/>
                <a:r>
                  <a:rPr lang="en-US" dirty="0"/>
                  <a:t>Not always possible (more on this later)</a:t>
                </a:r>
              </a:p>
              <a:p>
                <a:pPr lvl="1"/>
                <a:r>
                  <a:rPr lang="en-US" dirty="0"/>
                  <a:t>When it </a:t>
                </a:r>
                <a:r>
                  <a:rPr lang="en-US" i="1" dirty="0"/>
                  <a:t>is</a:t>
                </a:r>
                <a:r>
                  <a:rPr lang="en-US" dirty="0"/>
                  <a:t> possible, we’ve got a built-in GLM function to do it for us!</a:t>
                </a:r>
              </a:p>
              <a:p>
                <a:pPr lvl="1"/>
                <a:r>
                  <a:rPr lang="en-US" dirty="0"/>
                  <a:t>Special case for 2-by-2 matrices: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𝑏𝑐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In general, for larger matrices, formula is a </a:t>
                </a:r>
                <a:r>
                  <a:rPr lang="en-US" i="1" dirty="0"/>
                  <a:t>lot</a:t>
                </a:r>
                <a:r>
                  <a:rPr lang="en-US" dirty="0"/>
                  <a:t> more complicated</a:t>
                </a:r>
              </a:p>
              <a:p>
                <a:pPr lvl="1"/>
                <a:r>
                  <a:rPr lang="en-US" dirty="0"/>
                  <a:t>When does it fail? When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We call the matrix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 the </a:t>
                </a:r>
                <a:r>
                  <a:rPr lang="en-US" i="1" dirty="0"/>
                  <a:t>inverse</a:t>
                </a:r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, and write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b="0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3BCECEF-5641-084A-B544-A0CA8BB26D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309" t="-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BE9349-8AE2-E44E-BD57-B952B25814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/>
            <a:r>
              <a:rPr lang="en-US"/>
              <a:t>9/17/19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B3C8FD-2F68-C348-A857-DFE6B77AA0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F6AC72-CFE3-4E9A-849A-DB746648375C}" type="slidenum">
              <a:rPr lang="en-US" smtClean="0"/>
              <a:pPr/>
              <a:t>25</a:t>
            </a:fld>
            <a:r>
              <a:rPr lang="en-US"/>
              <a:t>/48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EAB78EC-B7A9-7448-A3C9-24D683F36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Inverses</a:t>
            </a:r>
          </a:p>
        </p:txBody>
      </p:sp>
    </p:spTree>
    <p:extLst>
      <p:ext uri="{BB962C8B-B14F-4D97-AF65-F5344CB8AC3E}">
        <p14:creationId xmlns:p14="http://schemas.microsoft.com/office/powerpoint/2010/main" val="1360890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E690D88-2C9E-9B4D-8D74-A21E3528883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Examples of transformations and their uses</a:t>
            </a:r>
          </a:p>
          <a:p>
            <a:r>
              <a:rPr lang="en-US" dirty="0"/>
              <a:t>Points and vectors</a:t>
            </a:r>
          </a:p>
          <a:p>
            <a:r>
              <a:rPr lang="en-US" dirty="0"/>
              <a:t>A special kind of transformation</a:t>
            </a:r>
          </a:p>
          <a:p>
            <a:r>
              <a:rPr lang="en-US" dirty="0"/>
              <a:t>The dot product and matrix product</a:t>
            </a:r>
          </a:p>
          <a:p>
            <a:r>
              <a:rPr lang="en-US" dirty="0"/>
              <a:t>Matrix transformations</a:t>
            </a:r>
          </a:p>
          <a:p>
            <a:r>
              <a:rPr lang="en-US" dirty="0"/>
              <a:t>Composition of matrix transformations</a:t>
            </a:r>
          </a:p>
          <a:p>
            <a:r>
              <a:rPr lang="en-US" dirty="0"/>
              <a:t>Inverse transformations; inverse matrices</a:t>
            </a:r>
          </a:p>
          <a:p>
            <a:r>
              <a:rPr lang="en-US" i="1" dirty="0"/>
              <a:t>Building specific transformations</a:t>
            </a:r>
          </a:p>
          <a:p>
            <a:r>
              <a:rPr lang="en-US" dirty="0"/>
              <a:t>What about translation</a:t>
            </a:r>
          </a:p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578BF1-BA24-974C-914B-F5911E6B63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/>
            <a:r>
              <a:rPr lang="en-US"/>
              <a:t>9/17/19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769487-4865-B848-A98E-8E519A0EEA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F6AC72-CFE3-4E9A-849A-DB746648375C}" type="slidenum">
              <a:rPr lang="en-US" smtClean="0"/>
              <a:pPr/>
              <a:t>26</a:t>
            </a:fld>
            <a:r>
              <a:rPr lang="en-US"/>
              <a:t>/48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B5D37FB-FCE0-B04E-9172-0F7402483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12138805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52AE6055-AC69-0F42-998E-1CFF73C7E716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Send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/>
                  <a:t> and send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are very special vectors, called “standard basis vectors”: all zero except one “1”. </a:t>
                </a:r>
              </a:p>
              <a:p>
                <a:r>
                  <a:rPr lang="en-US" dirty="0"/>
                  <a:t>We seek a 2 x 2 matrix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But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/>
                  <a:t>. So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=5.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Similarly,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=7.  </m:t>
                    </m:r>
                  </m:oMath>
                </a14:m>
                <a:r>
                  <a:rPr lang="en-US" dirty="0"/>
                  <a:t> So our matrix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What if we wanted to send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7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/>
                  <a:t>? </a:t>
                </a:r>
              </a:p>
              <a:p>
                <a:r>
                  <a:rPr lang="en-US" dirty="0"/>
                  <a:t>We’d use the </a:t>
                </a:r>
                <a:r>
                  <a:rPr lang="en-US" i="1" dirty="0"/>
                  <a:t>inverse</a:t>
                </a:r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, which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14−15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−5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−7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mr>
                        </m:m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/>
                  <a:t> Done!</a:t>
                </a:r>
              </a:p>
              <a:p>
                <a:r>
                  <a:rPr lang="en-US" dirty="0"/>
                  <a:t>We can generally solve the problem of “send each basis vector somewhere”</a:t>
                </a:r>
              </a:p>
              <a:p>
                <a:r>
                  <a:rPr lang="en-US" dirty="0"/>
                  <a:t>We can also solve the dual problem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52AE6055-AC69-0F42-998E-1CFF73C7E7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309" b="-17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5236DF-7119-534A-AAD5-8036969B43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/>
            <a:r>
              <a:rPr lang="en-US"/>
              <a:t>9/17/19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85274E-763D-E84F-8A07-B87AF3430F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F6AC72-CFE3-4E9A-849A-DB746648375C}" type="slidenum">
              <a:rPr lang="en-US" smtClean="0"/>
              <a:pPr/>
              <a:t>27</a:t>
            </a:fld>
            <a:r>
              <a:rPr lang="en-US"/>
              <a:t>/48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41874EB-9C3E-E841-AB7B-44AB4D559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Suppose we want to build a transformation</a:t>
            </a:r>
          </a:p>
        </p:txBody>
      </p:sp>
    </p:spTree>
    <p:extLst>
      <p:ext uri="{BB962C8B-B14F-4D97-AF65-F5344CB8AC3E}">
        <p14:creationId xmlns:p14="http://schemas.microsoft.com/office/powerpoint/2010/main" val="2401388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E690D88-2C9E-9B4D-8D74-A21E3528883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Examples of transformations and their uses</a:t>
            </a:r>
          </a:p>
          <a:p>
            <a:r>
              <a:rPr lang="en-US" dirty="0"/>
              <a:t>Points and vectors</a:t>
            </a:r>
          </a:p>
          <a:p>
            <a:r>
              <a:rPr lang="en-US" dirty="0"/>
              <a:t>A special kind of transformation</a:t>
            </a:r>
          </a:p>
          <a:p>
            <a:r>
              <a:rPr lang="en-US" dirty="0"/>
              <a:t>The dot product and matrix product</a:t>
            </a:r>
          </a:p>
          <a:p>
            <a:r>
              <a:rPr lang="en-US" dirty="0"/>
              <a:t>Matrix transformations</a:t>
            </a:r>
          </a:p>
          <a:p>
            <a:r>
              <a:rPr lang="en-US" dirty="0"/>
              <a:t>Composition of matrix transformations</a:t>
            </a:r>
          </a:p>
          <a:p>
            <a:r>
              <a:rPr lang="en-US" dirty="0"/>
              <a:t>Inverse transformations; inverse matrices</a:t>
            </a:r>
          </a:p>
          <a:p>
            <a:r>
              <a:rPr lang="en-US" i="1" dirty="0"/>
              <a:t>Building specific transformations</a:t>
            </a:r>
          </a:p>
          <a:p>
            <a:r>
              <a:rPr lang="en-US" dirty="0"/>
              <a:t>What about translation</a:t>
            </a:r>
          </a:p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578BF1-BA24-974C-914B-F5911E6B63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/>
            <a:r>
              <a:rPr lang="en-US"/>
              <a:t>9/17/19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769487-4865-B848-A98E-8E519A0EEA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F6AC72-CFE3-4E9A-849A-DB746648375C}" type="slidenum">
              <a:rPr lang="en-US" smtClean="0"/>
              <a:pPr/>
              <a:t>28</a:t>
            </a:fld>
            <a:r>
              <a:rPr lang="en-US"/>
              <a:t>/48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B5D37FB-FCE0-B04E-9172-0F7402483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21778093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8A0B6C87-2C45-434E-A3E4-5EF6277AC0DF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T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send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7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/>
                  <a:t>, 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How could we send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7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eqAr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Answer: first send them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dirty="0"/>
                  <a:t>then send those to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7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eqAr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Matrix to do that second thing?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1" smtClean="0">
                        <a:latin typeface="Cambria Math" panose="02040503050406030204" pitchFamily="18" charset="0"/>
                      </a:rPr>
                      <m:t>K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. </a:t>
                </a:r>
              </a:p>
              <a:p>
                <a:r>
                  <a:rPr lang="en-US" dirty="0"/>
                  <a:t>Matrix to achieve overall goal?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Only tricky part? </a:t>
                </a:r>
              </a:p>
              <a:p>
                <a:pPr lvl="1"/>
                <a:r>
                  <a:rPr lang="en-US" dirty="0"/>
                  <a:t>Remembering which order!</a:t>
                </a:r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8A0B6C87-2C45-434E-A3E4-5EF6277AC0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3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329577-0D49-AA4D-9E95-D690DCA53F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/>
            <a:r>
              <a:rPr lang="en-US"/>
              <a:t>9/17/19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EAFC25-9D35-5943-83B8-FCAECF86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F6AC72-CFE3-4E9A-849A-DB746648375C}" type="slidenum">
              <a:rPr lang="en-US" smtClean="0"/>
              <a:pPr/>
              <a:t>29</a:t>
            </a:fld>
            <a:r>
              <a:rPr lang="en-US"/>
              <a:t>/48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593D15E-9FCB-7941-A305-0A365B29F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215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 txBox="1">
            <a:spLocks/>
          </p:cNvSpPr>
          <p:nvPr/>
        </p:nvSpPr>
        <p:spPr>
          <a:xfrm>
            <a:off x="457200" y="795254"/>
            <a:ext cx="8686800" cy="4062496"/>
          </a:xfrm>
          <a:prstGeom prst="rect">
            <a:avLst/>
          </a:prstGeom>
        </p:spPr>
        <p:txBody>
          <a:bodyPr vert="horz" lIns="81633" tIns="40817" rIns="81633" bIns="40817">
            <a:normAutofit/>
          </a:bodyPr>
          <a:lstStyle/>
          <a:p>
            <a:pPr marL="244900" marR="0" lvl="0" indent="-244900" algn="l" defTabSz="914400" rtl="0" eaLnBrk="1" fontAlgn="auto" latinLnBrk="0" hangingPunct="1">
              <a:lnSpc>
                <a:spcPct val="100000"/>
              </a:lnSpc>
              <a:spcBef>
                <a:spcPts val="535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lang="en-US" sz="1800" dirty="0"/>
              <a:t>Windowing transformation maps contents of 2D clip rectangle (“window”) to a “viewport” rectangle on the screen, e.g., interior canvas (“client area”) of a window manager’s window; also called window-to-viewport transformation</a:t>
            </a:r>
          </a:p>
          <a:p>
            <a:pPr marL="244900" marR="0" lvl="0" indent="-244900" algn="l" defTabSz="914400" rtl="0" eaLnBrk="1" fontAlgn="auto" latinLnBrk="0" hangingPunct="1">
              <a:lnSpc>
                <a:spcPct val="100000"/>
              </a:lnSpc>
              <a:spcBef>
                <a:spcPts val="535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lang="en-US" sz="1800" dirty="0"/>
              <a:t>Sends rectangle with bounding coordinates (u</a:t>
            </a:r>
            <a:r>
              <a:rPr lang="en-US" sz="1800" baseline="-25000" dirty="0"/>
              <a:t>1 </a:t>
            </a:r>
            <a:r>
              <a:rPr lang="en-US" sz="1800" dirty="0"/>
              <a:t>, v</a:t>
            </a:r>
            <a:r>
              <a:rPr lang="en-US" sz="1800" baseline="-25000" dirty="0"/>
              <a:t>1</a:t>
            </a:r>
            <a:r>
              <a:rPr lang="en-US" sz="1800" dirty="0"/>
              <a:t>), (u</a:t>
            </a:r>
            <a:r>
              <a:rPr lang="en-US" sz="1800" baseline="-25000" dirty="0"/>
              <a:t>2 </a:t>
            </a:r>
            <a:r>
              <a:rPr lang="en-US" sz="1800" dirty="0"/>
              <a:t>, v</a:t>
            </a:r>
            <a:r>
              <a:rPr lang="en-US" sz="1800" baseline="-25000" dirty="0"/>
              <a:t>2</a:t>
            </a:r>
            <a:r>
              <a:rPr lang="en-US" sz="1800" dirty="0"/>
              <a:t>) to (x</a:t>
            </a:r>
            <a:r>
              <a:rPr lang="en-US" sz="1800" baseline="-25000" dirty="0"/>
              <a:t>1 </a:t>
            </a:r>
            <a:r>
              <a:rPr lang="en-US" sz="1800" dirty="0"/>
              <a:t>, y</a:t>
            </a:r>
            <a:r>
              <a:rPr lang="en-US" sz="1800" baseline="-25000" dirty="0"/>
              <a:t>1</a:t>
            </a:r>
            <a:r>
              <a:rPr lang="en-US" sz="1800" dirty="0"/>
              <a:t>), (x</a:t>
            </a:r>
            <a:r>
              <a:rPr lang="en-US" sz="1800" baseline="-25000" dirty="0"/>
              <a:t>2 </a:t>
            </a:r>
            <a:r>
              <a:rPr lang="en-US" sz="1800" dirty="0"/>
              <a:t>, y</a:t>
            </a:r>
            <a:r>
              <a:rPr lang="en-US" sz="1800" baseline="-25000" dirty="0"/>
              <a:t>2</a:t>
            </a:r>
            <a:r>
              <a:rPr lang="en-US" sz="1800" dirty="0"/>
              <a:t>)</a:t>
            </a:r>
          </a:p>
          <a:p>
            <a:pPr marL="244900" marR="0" lvl="0" indent="-244900" algn="l" defTabSz="914400" rtl="0" eaLnBrk="1" fontAlgn="auto" latinLnBrk="0" hangingPunct="1">
              <a:lnSpc>
                <a:spcPct val="100000"/>
              </a:lnSpc>
              <a:spcBef>
                <a:spcPts val="535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lang="en-US" sz="1800" i="1" dirty="0"/>
          </a:p>
          <a:p>
            <a:pPr marL="244900" marR="0" lvl="0" indent="-244900" algn="l" defTabSz="914400" rtl="0" eaLnBrk="1" fontAlgn="auto" latinLnBrk="0" hangingPunct="1">
              <a:lnSpc>
                <a:spcPct val="100000"/>
              </a:lnSpc>
              <a:spcBef>
                <a:spcPts val="535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lang="en-US" sz="1800" i="1" dirty="0"/>
          </a:p>
          <a:p>
            <a:pPr marL="244900" marR="0" lvl="0" indent="-244900" algn="l" defTabSz="914400" rtl="0" eaLnBrk="1" fontAlgn="auto" latinLnBrk="0" hangingPunct="1">
              <a:lnSpc>
                <a:spcPct val="100000"/>
              </a:lnSpc>
              <a:spcBef>
                <a:spcPts val="535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lang="en-US" sz="1800" i="1" dirty="0"/>
          </a:p>
          <a:p>
            <a:pPr marL="244900" marR="0" lvl="0" indent="-244900" algn="l" defTabSz="914400" rtl="0" eaLnBrk="1" fontAlgn="auto" latinLnBrk="0" hangingPunct="1">
              <a:lnSpc>
                <a:spcPct val="100000"/>
              </a:lnSpc>
              <a:spcBef>
                <a:spcPts val="535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lang="en-US" sz="1800" i="1" dirty="0"/>
          </a:p>
          <a:p>
            <a:pPr marL="244900" marR="0" lvl="0" indent="-244900" algn="l" defTabSz="914400" rtl="0" eaLnBrk="1" fontAlgn="auto" latinLnBrk="0" hangingPunct="1">
              <a:lnSpc>
                <a:spcPct val="100000"/>
              </a:lnSpc>
              <a:spcBef>
                <a:spcPts val="535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lang="en-US" sz="1800" i="1" dirty="0"/>
          </a:p>
          <a:p>
            <a:pPr marL="244900" marR="0" lvl="0" indent="-244900" algn="l" defTabSz="914400" rtl="0" eaLnBrk="1" fontAlgn="auto" latinLnBrk="0" hangingPunct="1">
              <a:lnSpc>
                <a:spcPct val="100000"/>
              </a:lnSpc>
              <a:spcBef>
                <a:spcPts val="535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lang="en-US" sz="1800" i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/>
            <a:r>
              <a:rPr lang="en-US"/>
              <a:t>9/17/19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087"/>
            <a:ext cx="8229600" cy="457200"/>
          </a:xfrm>
        </p:spPr>
        <p:txBody>
          <a:bodyPr>
            <a:normAutofit fontScale="90000"/>
          </a:bodyPr>
          <a:lstStyle/>
          <a:p>
            <a:r>
              <a:rPr lang="en-US" dirty="0"/>
              <a:t>Windowing Transformations (CG terminology)</a:t>
            </a:r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8" r="9194"/>
          <a:stretch/>
        </p:blipFill>
        <p:spPr bwMode="auto">
          <a:xfrm>
            <a:off x="941608" y="2000963"/>
            <a:ext cx="2358258" cy="1941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3195" y="2127281"/>
            <a:ext cx="2385293" cy="17725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ight Arrow 3"/>
          <p:cNvSpPr/>
          <p:nvPr/>
        </p:nvSpPr>
        <p:spPr>
          <a:xfrm>
            <a:off x="3733800" y="2674363"/>
            <a:ext cx="793957" cy="5104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4041" tIns="37021" rIns="74041" bIns="37021"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1BD26F-5735-AE4B-9C01-722C820E4B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F6AC72-CFE3-4E9A-849A-DB746648375C}" type="slidenum">
              <a:rPr lang="en-US" smtClean="0"/>
              <a:pPr/>
              <a:t>3</a:t>
            </a:fld>
            <a:r>
              <a:rPr lang="en-US"/>
              <a:t>/48</a:t>
            </a:r>
          </a:p>
        </p:txBody>
      </p:sp>
    </p:spTree>
    <p:extLst>
      <p:ext uri="{BB962C8B-B14F-4D97-AF65-F5344CB8AC3E}">
        <p14:creationId xmlns:p14="http://schemas.microsoft.com/office/powerpoint/2010/main" val="2404689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4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83658F95-CEBB-3547-B8A6-F63BB66D6310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Scale up by factor of 3:</a:t>
                </a:r>
              </a:p>
              <a:p>
                <a:pPr lvl="1"/>
                <a:r>
                  <a:rPr lang="en-US" dirty="0"/>
                  <a:t>Converts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similarly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Matrix for transformation is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Flip across y-axis:</a:t>
                </a:r>
              </a:p>
              <a:p>
                <a:pPr lvl="1"/>
                <a:r>
                  <a:rPr lang="en-US" dirty="0"/>
                  <a:t>Converts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Matrix for transformation is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Rotate plane 90 degrees CCW so positive-x-axis goes to positive y-axis</a:t>
                </a:r>
              </a:p>
              <a:p>
                <a:pPr lvl="1"/>
                <a:r>
                  <a:rPr lang="en-US" dirty="0"/>
                  <a:t>Converts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Matrix for transformation is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83658F95-CEBB-3547-B8A6-F63BB66D63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309" t="-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7AD405-D259-3F47-9C95-FF9B6F0412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/>
            <a:r>
              <a:rPr lang="en-US"/>
              <a:t>9/17/19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39FE32-B146-B748-87AE-ED7D13C2F9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F6AC72-CFE3-4E9A-849A-DB746648375C}" type="slidenum">
              <a:rPr lang="en-US" smtClean="0"/>
              <a:pPr/>
              <a:t>30</a:t>
            </a:fld>
            <a:r>
              <a:rPr lang="en-US"/>
              <a:t>/48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FE7306B-FB23-7448-8A2B-B2FDD8F8C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Concrete examples</a:t>
            </a:r>
          </a:p>
        </p:txBody>
      </p:sp>
    </p:spTree>
    <p:extLst>
      <p:ext uri="{BB962C8B-B14F-4D97-AF65-F5344CB8AC3E}">
        <p14:creationId xmlns:p14="http://schemas.microsoft.com/office/powerpoint/2010/main" val="3210621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E690D88-2C9E-9B4D-8D74-A21E3528883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Examples of transformations and their uses</a:t>
            </a:r>
          </a:p>
          <a:p>
            <a:r>
              <a:rPr lang="en-US" dirty="0"/>
              <a:t>Points and vectors</a:t>
            </a:r>
          </a:p>
          <a:p>
            <a:r>
              <a:rPr lang="en-US" dirty="0"/>
              <a:t>A special kind of transformation</a:t>
            </a:r>
          </a:p>
          <a:p>
            <a:r>
              <a:rPr lang="en-US" dirty="0"/>
              <a:t>The dot product and matrix product</a:t>
            </a:r>
          </a:p>
          <a:p>
            <a:r>
              <a:rPr lang="en-US" dirty="0"/>
              <a:t>Matrix transformations</a:t>
            </a:r>
          </a:p>
          <a:p>
            <a:r>
              <a:rPr lang="en-US" dirty="0"/>
              <a:t>Composition of matrix transformations</a:t>
            </a:r>
          </a:p>
          <a:p>
            <a:r>
              <a:rPr lang="en-US" dirty="0"/>
              <a:t>Inverse transformations; inverse matrices</a:t>
            </a:r>
          </a:p>
          <a:p>
            <a:r>
              <a:rPr lang="en-US" dirty="0"/>
              <a:t>Building specific transformations</a:t>
            </a:r>
          </a:p>
          <a:p>
            <a:r>
              <a:rPr lang="en-US" i="1" dirty="0"/>
              <a:t>What about translation</a:t>
            </a:r>
          </a:p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578BF1-BA24-974C-914B-F5911E6B63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/>
            <a:r>
              <a:rPr lang="en-US"/>
              <a:t>9/17/19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769487-4865-B848-A98E-8E519A0EEA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F6AC72-CFE3-4E9A-849A-DB746648375C}" type="slidenum">
              <a:rPr lang="en-US" smtClean="0"/>
              <a:pPr/>
              <a:t>31</a:t>
            </a:fld>
            <a:r>
              <a:rPr lang="en-US"/>
              <a:t>/48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B5D37FB-FCE0-B04E-9172-0F7402483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13577755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CB74CC9D-FA69-0B48-989B-17DA7B753D60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Every linear transformation sends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/>
                  <a:t>. </a:t>
                </a:r>
              </a:p>
              <a:p>
                <a:r>
                  <a:rPr lang="en-US" dirty="0"/>
                  <a:t>Besides, “translation” only makes sense for points, not for vectors --- what’s it mean to translate a displacement? </a:t>
                </a:r>
              </a:p>
              <a:p>
                <a:r>
                  <a:rPr lang="en-US" dirty="0"/>
                  <a:t>So far we’ve represented vectors in the plane by vertical bracketed lists with 2 entries, and points by horizontal parenthesized lists.  </a:t>
                </a:r>
              </a:p>
              <a:p>
                <a:r>
                  <a:rPr lang="en-US" dirty="0"/>
                  <a:t>If we’d represented them with 4 entries, with the last two always being zero, everything would still have worked fine.</a:t>
                </a:r>
              </a:p>
              <a:p>
                <a:pPr lvl="1"/>
                <a:r>
                  <a:rPr lang="en-US" dirty="0"/>
                  <a:t>The representation is different from the entity!</a:t>
                </a:r>
              </a:p>
              <a:p>
                <a:r>
                  <a:rPr lang="en-US" dirty="0"/>
                  <a:t>We’re going to choose a </a:t>
                </a:r>
                <a:r>
                  <a:rPr lang="en-US" i="1" dirty="0"/>
                  <a:t>new</a:t>
                </a:r>
                <a:r>
                  <a:rPr lang="en-US" dirty="0"/>
                  <a:t> representation for vectors: the vector we’ve been calling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/>
                  <a:t> will henceforth be written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eqAr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b="0" dirty="0"/>
                  <a:t> (For a little while.)</a:t>
                </a:r>
              </a:p>
              <a:p>
                <a:r>
                  <a:rPr lang="en-US" dirty="0"/>
                  <a:t>The point we’ve been calling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will henceforth be written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CB74CC9D-FA69-0B48-989B-17DA7B753D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309" t="-704" r="-4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D612E3-F52B-164B-B459-849932205E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/>
            <a:r>
              <a:rPr lang="en-US"/>
              <a:t>9/17/19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28B769-34E1-1C4E-9226-CAA7C60546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F6AC72-CFE3-4E9A-849A-DB746648375C}" type="slidenum">
              <a:rPr lang="en-US" smtClean="0"/>
              <a:pPr/>
              <a:t>32</a:t>
            </a:fld>
            <a:r>
              <a:rPr lang="en-US"/>
              <a:t>/48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653F3A6-DF40-754A-ABDE-86F1ACF30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about translation?</a:t>
            </a:r>
          </a:p>
        </p:txBody>
      </p:sp>
    </p:spTree>
    <p:extLst>
      <p:ext uri="{BB962C8B-B14F-4D97-AF65-F5344CB8AC3E}">
        <p14:creationId xmlns:p14="http://schemas.microsoft.com/office/powerpoint/2010/main" val="543662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A101F74-77D6-E842-A35D-4A2F7E66CD3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Vectors (in the plane) are “all vectors in 3-space with last coordinate 0”</a:t>
            </a:r>
          </a:p>
          <a:p>
            <a:r>
              <a:rPr lang="en-US" dirty="0"/>
              <a:t>Points (in the plane) are “all vectors in 3-space with last coordinate 1”</a:t>
            </a:r>
          </a:p>
          <a:p>
            <a:r>
              <a:rPr lang="en-US" dirty="0"/>
              <a:t>All other vectors in 3-space have no meaning (yet).</a:t>
            </a:r>
          </a:p>
          <a:p>
            <a:r>
              <a:rPr lang="en-US" dirty="0"/>
              <a:t>What happens if we take the difference of two points? We get last </a:t>
            </a:r>
            <a:r>
              <a:rPr lang="en-US" dirty="0" err="1"/>
              <a:t>coord</a:t>
            </a:r>
            <a:r>
              <a:rPr lang="en-US" dirty="0"/>
              <a:t> = 0, so it’s a vector!</a:t>
            </a:r>
          </a:p>
          <a:p>
            <a:r>
              <a:rPr lang="en-US" dirty="0"/>
              <a:t>What about the sum of a point and a vector? Last </a:t>
            </a:r>
            <a:r>
              <a:rPr lang="en-US" dirty="0" err="1"/>
              <a:t>coord</a:t>
            </a:r>
            <a:r>
              <a:rPr lang="en-US" dirty="0"/>
              <a:t> = 1, so it’s a point!</a:t>
            </a:r>
          </a:p>
          <a:p>
            <a:r>
              <a:rPr lang="en-US" dirty="0"/>
              <a:t>This new representation captures all our old rules!</a:t>
            </a:r>
          </a:p>
          <a:p>
            <a:r>
              <a:rPr lang="en-US" dirty="0"/>
              <a:t>Dot product: we’ll </a:t>
            </a:r>
            <a:r>
              <a:rPr lang="en-US" i="1" dirty="0"/>
              <a:t>only</a:t>
            </a:r>
            <a:r>
              <a:rPr lang="en-US" dirty="0"/>
              <a:t> use it for vectors, so the extra ”0” won’t matter.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4A696E-8317-154E-9534-8DE0BFA28B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/>
            <a:r>
              <a:rPr lang="en-US"/>
              <a:t>9/17/19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164A32-13A3-FE4F-B8D6-9B9F7BED84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F6AC72-CFE3-4E9A-849A-DB746648375C}" type="slidenum">
              <a:rPr lang="en-US" smtClean="0"/>
              <a:pPr/>
              <a:t>33</a:t>
            </a:fld>
            <a:r>
              <a:rPr lang="en-US"/>
              <a:t>/48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A7797BC-8E6A-7143-B09D-12EA565E0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These are called “homogeneous coordinates”</a:t>
            </a:r>
          </a:p>
        </p:txBody>
      </p:sp>
    </p:spTree>
    <p:extLst>
      <p:ext uri="{BB962C8B-B14F-4D97-AF65-F5344CB8AC3E}">
        <p14:creationId xmlns:p14="http://schemas.microsoft.com/office/powerpoint/2010/main" val="259430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8BC2B161-828E-2E40-AFB1-EEAD505805A1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We can now make the prior examples work on </a:t>
                </a:r>
                <a:r>
                  <a:rPr lang="en-US" i="1" dirty="0"/>
                  <a:t>points</a:t>
                </a:r>
                <a:r>
                  <a:rPr lang="en-US" dirty="0"/>
                  <a:t>: </a:t>
                </a:r>
              </a:p>
              <a:p>
                <a:r>
                  <a:rPr lang="en-US" dirty="0"/>
                  <a:t>scale up by 3?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Others: add the extra 1 at the bottom right, same way. </a:t>
                </a:r>
              </a:p>
              <a:p>
                <a:r>
                  <a:rPr lang="en-US" dirty="0"/>
                  <a:t>Seems wasteful… but look at</a:t>
                </a:r>
              </a:p>
              <a:p>
                <a:pPr marL="0" indent="0">
                  <a:buNone/>
                </a:pPr>
                <a:r>
                  <a:rPr lang="en-US" b="0" dirty="0"/>
                  <a:t>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eqAr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+2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/>
                  <a:t>;</a:t>
                </a:r>
              </a:p>
              <a:p>
                <a:r>
                  <a:rPr lang="en-US" dirty="0"/>
                  <a:t>Apply this to points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=1)</m:t>
                    </m:r>
                  </m:oMath>
                </a14:m>
                <a:r>
                  <a:rPr lang="en-US" dirty="0"/>
                  <a:t> and you get </a:t>
                </a:r>
                <a:r>
                  <a:rPr lang="en-US" i="1" dirty="0"/>
                  <a:t>translated</a:t>
                </a:r>
                <a:r>
                  <a:rPr lang="en-US" dirty="0"/>
                  <a:t> points</a:t>
                </a:r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8BC2B161-828E-2E40-AFB1-EEAD505805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309" t="-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A1D6C0-1D09-D643-9FF8-06A110528D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/>
            <a:r>
              <a:rPr lang="en-US"/>
              <a:t>9/17/19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204389-19FB-D64C-9699-0F6237F46E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F6AC72-CFE3-4E9A-849A-DB746648375C}" type="slidenum">
              <a:rPr lang="en-US" smtClean="0"/>
              <a:pPr/>
              <a:t>34</a:t>
            </a:fld>
            <a:r>
              <a:rPr lang="en-US"/>
              <a:t>/48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0853909-7CCE-F343-BD8C-5A5EF58D6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do homogeneous coordinates give us? </a:t>
            </a:r>
          </a:p>
        </p:txBody>
      </p:sp>
    </p:spTree>
    <p:extLst>
      <p:ext uri="{BB962C8B-B14F-4D97-AF65-F5344CB8AC3E}">
        <p14:creationId xmlns:p14="http://schemas.microsoft.com/office/powerpoint/2010/main" val="2286147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7094FC7-6394-8942-9029-AE659CBF454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We’re using 3 x 3 matrices to do both linear transformations of </a:t>
            </a:r>
            <a:r>
              <a:rPr lang="en-US" i="1" dirty="0"/>
              <a:t>vectors</a:t>
            </a:r>
            <a:r>
              <a:rPr lang="en-US" dirty="0"/>
              <a:t> in the plane, AND more general (“affine”) transformations of </a:t>
            </a:r>
            <a:r>
              <a:rPr lang="en-US" i="1" dirty="0"/>
              <a:t>points</a:t>
            </a:r>
            <a:r>
              <a:rPr lang="en-US" dirty="0"/>
              <a:t> in the plane</a:t>
            </a:r>
          </a:p>
          <a:p>
            <a:r>
              <a:rPr lang="en-US" dirty="0"/>
              <a:t>What these matrices mean when we get a third coordinate that’s not 0 or 1? Nothing…</a:t>
            </a:r>
          </a:p>
          <a:p>
            <a:pPr lvl="1"/>
            <a:r>
              <a:rPr lang="en-US" dirty="0"/>
              <a:t>Yet. It’ll turn out to be useful later</a:t>
            </a:r>
          </a:p>
          <a:p>
            <a:pPr lvl="1"/>
            <a:r>
              <a:rPr lang="en-US" dirty="0"/>
              <a:t>By long tradition, the extra coordinate is called </a:t>
            </a:r>
            <a:r>
              <a:rPr lang="en-US" i="1" dirty="0"/>
              <a:t>w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6E6CA8-BE63-0A4C-B5C2-804B16D796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/>
            <a:r>
              <a:rPr lang="en-US"/>
              <a:t>9/17/19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9AD87A-01BF-2346-8946-9CD713A1D6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F6AC72-CFE3-4E9A-849A-DB746648375C}" type="slidenum">
              <a:rPr lang="en-US" smtClean="0"/>
              <a:pPr/>
              <a:t>35</a:t>
            </a:fld>
            <a:r>
              <a:rPr lang="en-US"/>
              <a:t>/48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BE15FB0-6941-0F48-8E0D-C5EC549D7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Whew!</a:t>
            </a:r>
          </a:p>
        </p:txBody>
      </p:sp>
    </p:spTree>
    <p:extLst>
      <p:ext uri="{BB962C8B-B14F-4D97-AF65-F5344CB8AC3E}">
        <p14:creationId xmlns:p14="http://schemas.microsoft.com/office/powerpoint/2010/main" val="3461679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889BBE6-FD01-5341-B4E5-60CD0E6EE89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Concrete examples of transforms</a:t>
            </a:r>
          </a:p>
          <a:p>
            <a:r>
              <a:rPr lang="en-US" dirty="0"/>
              <a:t>Example applications in modeling of complex assemblies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2E67F9-A397-D94E-AD40-68820574C1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/>
            <a:r>
              <a:rPr lang="en-US"/>
              <a:t>9/17/19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FFA13D-B6CB-E04B-8E47-5780D46E19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F6AC72-CFE3-4E9A-849A-DB746648375C}" type="slidenum">
              <a:rPr lang="en-US" smtClean="0"/>
              <a:pPr/>
              <a:t>36</a:t>
            </a:fld>
            <a:r>
              <a:rPr lang="en-US"/>
              <a:t>/48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8F21E40-38A9-5549-9913-BD24B0EA1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Overview of next segment</a:t>
            </a:r>
          </a:p>
        </p:txBody>
      </p:sp>
    </p:spTree>
    <p:extLst>
      <p:ext uri="{BB962C8B-B14F-4D97-AF65-F5344CB8AC3E}">
        <p14:creationId xmlns:p14="http://schemas.microsoft.com/office/powerpoint/2010/main" val="39663163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424800" y="1082597"/>
            <a:ext cx="4833000" cy="3600450"/>
          </a:xfrm>
        </p:spPr>
        <p:txBody>
          <a:bodyPr>
            <a:normAutofit/>
          </a:bodyPr>
          <a:lstStyle/>
          <a:p>
            <a:pPr lvl="1">
              <a:buClr>
                <a:schemeClr val="accent1"/>
              </a:buClr>
            </a:pPr>
            <a:r>
              <a:rPr lang="en-US" sz="1900" dirty="0">
                <a:solidFill>
                  <a:schemeClr val="tx1"/>
                </a:solidFill>
              </a:rPr>
              <a:t>Graphical use: transformations of points around the origin (</a:t>
            </a:r>
            <a:r>
              <a:rPr lang="en-US" sz="1900" b="1" dirty="0">
                <a:solidFill>
                  <a:schemeClr val="tx1"/>
                </a:solidFill>
              </a:rPr>
              <a:t>leaves the origin invariant</a:t>
            </a:r>
            <a:r>
              <a:rPr lang="en-US" sz="1900" dirty="0">
                <a:solidFill>
                  <a:schemeClr val="tx1"/>
                </a:solidFill>
              </a:rPr>
              <a:t>)</a:t>
            </a:r>
          </a:p>
          <a:p>
            <a:pPr lvl="2">
              <a:buClr>
                <a:schemeClr val="accent2"/>
              </a:buClr>
            </a:pPr>
            <a:r>
              <a:rPr lang="en-US" sz="1600" dirty="0">
                <a:solidFill>
                  <a:schemeClr val="tx2"/>
                </a:solidFill>
              </a:rPr>
              <a:t>These include </a:t>
            </a:r>
            <a:r>
              <a:rPr lang="en-US" sz="1600" i="1" dirty="0">
                <a:solidFill>
                  <a:schemeClr val="tx2"/>
                </a:solidFill>
              </a:rPr>
              <a:t>Scaling </a:t>
            </a:r>
            <a:r>
              <a:rPr lang="en-US" sz="1600" dirty="0">
                <a:solidFill>
                  <a:schemeClr val="tx2"/>
                </a:solidFill>
              </a:rPr>
              <a:t>and </a:t>
            </a:r>
            <a:r>
              <a:rPr lang="en-US" sz="1600" i="1" dirty="0">
                <a:solidFill>
                  <a:schemeClr val="tx2"/>
                </a:solidFill>
              </a:rPr>
              <a:t>Rotations</a:t>
            </a:r>
            <a:endParaRPr lang="en-US" sz="1600" dirty="0">
              <a:solidFill>
                <a:schemeClr val="tx2"/>
              </a:solidFill>
            </a:endParaRPr>
          </a:p>
          <a:p>
            <a:pPr lvl="2">
              <a:buClr>
                <a:schemeClr val="accent2"/>
              </a:buClr>
            </a:pPr>
            <a:r>
              <a:rPr lang="en-US" sz="1600" dirty="0">
                <a:solidFill>
                  <a:schemeClr val="tx2"/>
                </a:solidFill>
              </a:rPr>
              <a:t>Any linear transformation of a point will result in another point in the same coordinate system, transformed about the origin</a:t>
            </a:r>
          </a:p>
          <a:p>
            <a:pPr lvl="2">
              <a:buClr>
                <a:schemeClr val="accent2"/>
              </a:buClr>
            </a:pPr>
            <a:r>
              <a:rPr lang="en-US" sz="1600" dirty="0">
                <a:solidFill>
                  <a:schemeClr val="tx2"/>
                </a:solidFill>
              </a:rPr>
              <a:t>Note: Translation, by its very nature, is not linear!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/>
            <a:r>
              <a:rPr lang="en-US"/>
              <a:t>9/17/19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Linear Transformations (4/4)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alphaModFix/>
            <a:lum/>
          </a:blip>
          <a:srcRect t="4949"/>
          <a:stretch>
            <a:fillRect/>
          </a:stretch>
        </p:blipFill>
        <p:spPr>
          <a:xfrm>
            <a:off x="5723860" y="2724150"/>
            <a:ext cx="2671789" cy="175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print">
            <a:alphaModFix/>
            <a:lum/>
          </a:blip>
          <a:srcRect t="1" b="6486"/>
          <a:stretch/>
        </p:blipFill>
        <p:spPr>
          <a:xfrm>
            <a:off x="5798432" y="514350"/>
            <a:ext cx="2583606" cy="189120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6ACD3A-CDE0-1940-90C1-A3F1590CF5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F6AC72-CFE3-4E9A-849A-DB746648375C}" type="slidenum">
              <a:rPr lang="en-US" smtClean="0"/>
              <a:pPr/>
              <a:t>37</a:t>
            </a:fld>
            <a:r>
              <a:rPr lang="en-US"/>
              <a:t>/48</a:t>
            </a:r>
          </a:p>
        </p:txBody>
      </p:sp>
    </p:spTree>
    <p:extLst>
      <p:ext uri="{BB962C8B-B14F-4D97-AF65-F5344CB8AC3E}">
        <p14:creationId xmlns:p14="http://schemas.microsoft.com/office/powerpoint/2010/main" val="47302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8"/>
          <p:cNvPicPr>
            <a:picLocks noChangeAspect="1"/>
          </p:cNvPicPr>
          <p:nvPr/>
        </p:nvPicPr>
        <p:blipFill>
          <a:blip r:embed="rId4" cstate="print">
            <a:alphaModFix/>
            <a:lum/>
          </a:blip>
          <a:srcRect/>
          <a:stretch>
            <a:fillRect/>
          </a:stretch>
        </p:blipFill>
        <p:spPr>
          <a:xfrm>
            <a:off x="4551324" y="1327459"/>
            <a:ext cx="4435151" cy="232965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" name="Group 77"/>
          <p:cNvGrpSpPr>
            <a:grpSpLocks/>
          </p:cNvGrpSpPr>
          <p:nvPr/>
        </p:nvGrpSpPr>
        <p:grpSpPr bwMode="auto">
          <a:xfrm>
            <a:off x="5929086" y="2452914"/>
            <a:ext cx="341770" cy="395061"/>
            <a:chOff x="3552" y="3696"/>
            <a:chExt cx="288" cy="624"/>
          </a:xfrm>
        </p:grpSpPr>
        <p:sp>
          <p:nvSpPr>
            <p:cNvPr id="7" name="Rectangle 78"/>
            <p:cNvSpPr>
              <a:spLocks noChangeArrowheads="1"/>
            </p:cNvSpPr>
            <p:nvPr/>
          </p:nvSpPr>
          <p:spPr bwMode="auto">
            <a:xfrm>
              <a:off x="3552" y="4032"/>
              <a:ext cx="288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AutoShape 79"/>
            <p:cNvSpPr>
              <a:spLocks noChangeArrowheads="1"/>
            </p:cNvSpPr>
            <p:nvPr/>
          </p:nvSpPr>
          <p:spPr bwMode="auto">
            <a:xfrm>
              <a:off x="3552" y="3696"/>
              <a:ext cx="288" cy="336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6146800" y="2682875"/>
            <a:ext cx="24764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/>
              <a:t> 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/>
            <a:r>
              <a:rPr lang="en-US"/>
              <a:t>9/17/19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Scaling in 2D (1/2)</a:t>
            </a:r>
          </a:p>
        </p:txBody>
      </p:sp>
      <p:sp>
        <p:nvSpPr>
          <p:cNvPr id="9" name="Text Box 81"/>
          <p:cNvSpPr txBox="1">
            <a:spLocks noChangeArrowheads="1"/>
          </p:cNvSpPr>
          <p:nvPr/>
        </p:nvSpPr>
        <p:spPr bwMode="gray">
          <a:xfrm>
            <a:off x="5452799" y="814006"/>
            <a:ext cx="2258859" cy="382542"/>
          </a:xfrm>
          <a:prstGeom prst="rect">
            <a:avLst/>
          </a:prstGeom>
          <a:solidFill>
            <a:schemeClr val="bg1"/>
          </a:solidFill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square" lIns="74041" tIns="37021" rIns="74041" bIns="37021">
            <a:spAutoFit/>
          </a:bodyPr>
          <a:lstStyle/>
          <a:p>
            <a:pPr algn="l"/>
            <a:r>
              <a:rPr lang="en-US" sz="1000" dirty="0">
                <a:latin typeface="Verdana" pitchFamily="34" charset="0"/>
              </a:rPr>
              <a:t>Side effect: House shifts position relative to origin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6732787" y="2469601"/>
            <a:ext cx="1607351" cy="333456"/>
            <a:chOff x="6884698" y="2463250"/>
            <a:chExt cx="1325825" cy="245025"/>
          </a:xfrm>
        </p:grpSpPr>
        <p:sp>
          <p:nvSpPr>
            <p:cNvPr id="18" name="Oval 71"/>
            <p:cNvSpPr>
              <a:spLocks noChangeArrowheads="1"/>
            </p:cNvSpPr>
            <p:nvPr/>
          </p:nvSpPr>
          <p:spPr bwMode="auto">
            <a:xfrm>
              <a:off x="7094221" y="2563904"/>
              <a:ext cx="45719" cy="45719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Oval 71"/>
            <p:cNvSpPr>
              <a:spLocks noChangeArrowheads="1"/>
            </p:cNvSpPr>
            <p:nvPr/>
          </p:nvSpPr>
          <p:spPr bwMode="auto">
            <a:xfrm>
              <a:off x="7939562" y="2563904"/>
              <a:ext cx="45719" cy="45719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3" name="Content Placeholder 2"/>
          <p:cNvSpPr txBox="1">
            <a:spLocks/>
          </p:cNvSpPr>
          <p:nvPr/>
        </p:nvSpPr>
        <p:spPr>
          <a:xfrm>
            <a:off x="457200" y="895350"/>
            <a:ext cx="4419600" cy="3829050"/>
          </a:xfrm>
          <a:prstGeom prst="rect">
            <a:avLst/>
          </a:prstGeom>
        </p:spPr>
        <p:txBody>
          <a:bodyPr vert="horz" lIns="81633" tIns="40817" rIns="81633" bIns="40817">
            <a:normAutofit fontScale="92500" lnSpcReduction="10000"/>
          </a:bodyPr>
          <a:lstStyle/>
          <a:p>
            <a:pPr marL="244900" marR="0" lvl="0" indent="-244900" algn="l" defTabSz="914400" rtl="0" eaLnBrk="1" fontAlgn="auto" latinLnBrk="0" hangingPunct="1">
              <a:lnSpc>
                <a:spcPct val="100000"/>
              </a:lnSpc>
              <a:spcBef>
                <a:spcPts val="535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lang="en-US" sz="1946"/>
              <a:t>Scale </a:t>
            </a:r>
            <a:r>
              <a:rPr lang="en-US" sz="1946" b="1" i="1"/>
              <a:t>x</a:t>
            </a:r>
            <a:r>
              <a:rPr lang="en-US" sz="1946"/>
              <a:t> by 3, </a:t>
            </a:r>
            <a:r>
              <a:rPr lang="en-US" sz="1946" b="1" i="1"/>
              <a:t>y</a:t>
            </a:r>
            <a:r>
              <a:rPr lang="en-US" sz="1946"/>
              <a:t> by 2 (</a:t>
            </a:r>
            <a:r>
              <a:rPr lang="en-US" sz="1946" i="1" err="1"/>
              <a:t>S</a:t>
            </a:r>
            <a:r>
              <a:rPr lang="en-US" sz="1946" i="1" baseline="-25000" err="1"/>
              <a:t>x</a:t>
            </a:r>
            <a:r>
              <a:rPr lang="en-US" sz="1946" i="1"/>
              <a:t> = 3,  </a:t>
            </a:r>
            <a:r>
              <a:rPr lang="en-US" sz="1946" i="1" err="1"/>
              <a:t>S</a:t>
            </a:r>
            <a:r>
              <a:rPr lang="en-US" sz="1946" i="1" baseline="-25000" err="1"/>
              <a:t>y</a:t>
            </a:r>
            <a:r>
              <a:rPr lang="en-US" sz="1946" i="1"/>
              <a:t> = 2</a:t>
            </a:r>
            <a:r>
              <a:rPr lang="en-US" sz="1946"/>
              <a:t>)</a:t>
            </a:r>
          </a:p>
          <a:p>
            <a:pPr marL="615109" lvl="1" indent="-244900" defTabSz="914400">
              <a:spcBef>
                <a:spcPts val="535"/>
              </a:spcBef>
              <a:buClr>
                <a:schemeClr val="accent2"/>
              </a:buClr>
              <a:buSzPct val="76000"/>
              <a:buFont typeface="Wingdings 3"/>
              <a:buChar char=""/>
            </a:pPr>
            <a:endParaRPr lang="en-US" b="1" i="1"/>
          </a:p>
          <a:p>
            <a:pPr marL="615109" lvl="1" indent="-244900" defTabSz="914400">
              <a:spcBef>
                <a:spcPts val="535"/>
              </a:spcBef>
              <a:buClr>
                <a:schemeClr val="accent2"/>
              </a:buClr>
              <a:buSzPct val="76000"/>
              <a:buFont typeface="Wingdings 3"/>
              <a:buChar char=""/>
            </a:pPr>
            <a:r>
              <a:rPr lang="en-US" b="1" i="1"/>
              <a:t>v = </a:t>
            </a:r>
            <a:r>
              <a:rPr lang="en-US"/>
              <a:t>      (original vertex); </a:t>
            </a:r>
            <a:r>
              <a:rPr lang="en-US" b="1" i="1"/>
              <a:t>v’ =   </a:t>
            </a:r>
            <a:r>
              <a:rPr lang="en-US"/>
              <a:t>     (new vertex)</a:t>
            </a:r>
          </a:p>
          <a:p>
            <a:pPr marL="615109" lvl="1" indent="-244900" defTabSz="914400">
              <a:spcBef>
                <a:spcPts val="535"/>
              </a:spcBef>
              <a:buClr>
                <a:schemeClr val="accent2"/>
              </a:buClr>
              <a:buSzPct val="76000"/>
              <a:buFont typeface="Wingdings 3"/>
              <a:buChar char=""/>
            </a:pPr>
            <a:endParaRPr lang="en-US"/>
          </a:p>
          <a:p>
            <a:pPr marL="244900" indent="-244900" defTabSz="914400">
              <a:spcBef>
                <a:spcPts val="535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r>
              <a:rPr lang="en-US" sz="1600" b="1" i="1" err="1"/>
              <a:t>v</a:t>
            </a:r>
            <a:r>
              <a:rPr lang="en-US" sz="1600" b="1" i="1"/>
              <a:t>’ = </a:t>
            </a:r>
            <a:r>
              <a:rPr lang="en-US" sz="1600" b="1" i="1" err="1"/>
              <a:t>Sv</a:t>
            </a:r>
            <a:endParaRPr lang="en-US" sz="1600"/>
          </a:p>
          <a:p>
            <a:pPr marL="244900" indent="-244900" defTabSz="914400">
              <a:spcBef>
                <a:spcPts val="535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r>
              <a:rPr lang="en-US" sz="1600"/>
              <a:t>Derive </a:t>
            </a:r>
            <a:r>
              <a:rPr lang="en-US" sz="1600" b="1" i="1"/>
              <a:t>S</a:t>
            </a:r>
            <a:r>
              <a:rPr lang="en-US" sz="1600"/>
              <a:t> by determining how </a:t>
            </a:r>
            <a:r>
              <a:rPr lang="en-US" sz="1600" b="1" i="1"/>
              <a:t>e</a:t>
            </a:r>
            <a:r>
              <a:rPr lang="en-US" sz="1600" b="1" i="1" baseline="-25000"/>
              <a:t>1</a:t>
            </a:r>
            <a:r>
              <a:rPr lang="en-US" sz="1600"/>
              <a:t> and </a:t>
            </a:r>
            <a:r>
              <a:rPr lang="en-US" sz="1600" b="1" i="1"/>
              <a:t>e</a:t>
            </a:r>
            <a:r>
              <a:rPr lang="en-US" sz="1600" b="1" i="1" baseline="-25000"/>
              <a:t>2</a:t>
            </a:r>
            <a:r>
              <a:rPr lang="en-US" sz="1600"/>
              <a:t> should be transformed</a:t>
            </a:r>
          </a:p>
          <a:p>
            <a:pPr defTabSz="914400">
              <a:spcBef>
                <a:spcPts val="535"/>
              </a:spcBef>
              <a:buClr>
                <a:schemeClr val="accent1"/>
              </a:buClr>
              <a:buSzPct val="76000"/>
            </a:pPr>
            <a:endParaRPr lang="en-US" sz="1600"/>
          </a:p>
          <a:p>
            <a:pPr marL="615109" lvl="1" indent="-244900" defTabSz="914400">
              <a:spcBef>
                <a:spcPts val="535"/>
              </a:spcBef>
              <a:buClr>
                <a:schemeClr val="accent2"/>
              </a:buClr>
              <a:buSzPct val="76000"/>
              <a:buFont typeface="Wingdings 3"/>
              <a:buChar char=""/>
            </a:pPr>
            <a:r>
              <a:rPr kumimoji="0" lang="en-US" u="none" strike="noStrike" kern="1200" cap="none" spc="0" normalizeH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                                      (scale in </a:t>
            </a:r>
            <a:r>
              <a:rPr lang="en-US"/>
              <a:t>X by </a:t>
            </a:r>
            <a:r>
              <a:rPr lang="en-US" i="1" err="1"/>
              <a:t>S</a:t>
            </a:r>
            <a:r>
              <a:rPr lang="en-US" i="1" baseline="-25000" err="1"/>
              <a:t>x</a:t>
            </a:r>
            <a:r>
              <a:rPr lang="en-US" i="1"/>
              <a:t>)</a:t>
            </a:r>
          </a:p>
          <a:p>
            <a:pPr marL="615109" lvl="1" indent="-244900" defTabSz="914400">
              <a:spcBef>
                <a:spcPts val="535"/>
              </a:spcBef>
              <a:buClr>
                <a:schemeClr val="accent2"/>
              </a:buClr>
              <a:buSzPct val="76000"/>
              <a:buFont typeface="Wingdings 3"/>
              <a:buChar char=""/>
            </a:pPr>
            <a:endParaRPr lang="en-US" i="1"/>
          </a:p>
          <a:p>
            <a:pPr marL="615109" lvl="1" indent="-244900" defTabSz="914400">
              <a:spcBef>
                <a:spcPts val="535"/>
              </a:spcBef>
              <a:buClr>
                <a:schemeClr val="accent2"/>
              </a:buClr>
              <a:buSzPct val="76000"/>
              <a:buFont typeface="Wingdings 3"/>
              <a:buChar char=""/>
            </a:pPr>
            <a:r>
              <a:rPr kumimoji="0" lang="en-US" i="1" u="none" strike="noStrike" kern="1200" cap="none" spc="0" normalizeH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                                      </a:t>
            </a:r>
            <a:r>
              <a:rPr kumimoji="0" lang="en-US" u="none" strike="noStrike" kern="1200" cap="none" spc="0" normalizeH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(scale in Y by </a:t>
            </a:r>
            <a:r>
              <a:rPr kumimoji="0" lang="en-US" i="1" u="none" strike="noStrike" kern="1200" cap="none" spc="0" normalizeH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</a:t>
            </a:r>
            <a:r>
              <a:rPr kumimoji="0" lang="en-US" i="1" u="none" strike="noStrike" kern="1200" cap="none" spc="0" normalizeH="0" baseline="-2500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</a:t>
            </a:r>
            <a:r>
              <a:rPr lang="en-US"/>
              <a:t>)</a:t>
            </a:r>
          </a:p>
          <a:p>
            <a:pPr marL="615109" lvl="1" indent="-244900" defTabSz="914400">
              <a:spcBef>
                <a:spcPts val="535"/>
              </a:spcBef>
              <a:buClr>
                <a:schemeClr val="accent2"/>
              </a:buClr>
              <a:buSzPct val="76000"/>
              <a:buFont typeface="Wingdings 3"/>
              <a:buChar char=""/>
            </a:pPr>
            <a:endParaRPr kumimoji="0" lang="en-US" sz="1600" u="none" strike="noStrike" kern="1200" cap="none" spc="0" normalizeH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15109" lvl="1" indent="-244900" defTabSz="914400">
              <a:spcBef>
                <a:spcPts val="535"/>
              </a:spcBef>
              <a:buClr>
                <a:schemeClr val="accent2"/>
              </a:buClr>
              <a:buSzPct val="76000"/>
              <a:buFont typeface="Wingdings 3"/>
              <a:buChar char=""/>
            </a:pPr>
            <a:endParaRPr lang="en-US" sz="1600"/>
          </a:p>
          <a:p>
            <a:pPr marL="244900" indent="-244900" defTabSz="914400">
              <a:spcBef>
                <a:spcPts val="535"/>
              </a:spcBef>
              <a:buClr>
                <a:schemeClr val="accent2"/>
              </a:buClr>
              <a:buSzPct val="76000"/>
              <a:buFont typeface="Wingdings 3"/>
              <a:buChar char=""/>
            </a:pPr>
            <a:r>
              <a:rPr lang="en-US" sz="1600"/>
              <a:t>Thus we obtain</a:t>
            </a:r>
          </a:p>
        </p:txBody>
      </p:sp>
      <p:graphicFrame>
        <p:nvGraphicFramePr>
          <p:cNvPr id="34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445441"/>
              </p:ext>
            </p:extLst>
          </p:nvPr>
        </p:nvGraphicFramePr>
        <p:xfrm>
          <a:off x="1406666" y="1345432"/>
          <a:ext cx="2667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5" name="Equation" r:id="rId5" imgW="266400" imgH="457200" progId="Equation.3">
                  <p:embed/>
                </p:oleObj>
              </mc:Choice>
              <mc:Fallback>
                <p:oleObj name="Equation" r:id="rId5" imgW="266400" imgH="457200" progId="Equation.3">
                  <p:embed/>
                  <p:pic>
                    <p:nvPicPr>
                      <p:cNvPr id="34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6666" y="1345432"/>
                        <a:ext cx="2667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4" name="Object 10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7374859"/>
              </p:ext>
            </p:extLst>
          </p:nvPr>
        </p:nvGraphicFramePr>
        <p:xfrm>
          <a:off x="3292475" y="1354138"/>
          <a:ext cx="2921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6" name="Equation" r:id="rId7" imgW="291960" imgH="457200" progId="Equation.3">
                  <p:embed/>
                </p:oleObj>
              </mc:Choice>
              <mc:Fallback>
                <p:oleObj name="Equation" r:id="rId7" imgW="291960" imgH="457200" progId="Equation.3">
                  <p:embed/>
                  <p:pic>
                    <p:nvPicPr>
                      <p:cNvPr id="4094" name="Object 10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2475" y="1354138"/>
                        <a:ext cx="2921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5031867"/>
              </p:ext>
            </p:extLst>
          </p:nvPr>
        </p:nvGraphicFramePr>
        <p:xfrm>
          <a:off x="1210472" y="2800350"/>
          <a:ext cx="19812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7" name="Equation" r:id="rId9" imgW="1651000" imgH="444500" progId="Equation.3">
                  <p:embed/>
                </p:oleObj>
              </mc:Choice>
              <mc:Fallback>
                <p:oleObj name="Equation" r:id="rId9" imgW="1651000" imgH="444500" progId="Equation.3">
                  <p:embed/>
                  <p:pic>
                    <p:nvPicPr>
                      <p:cNvPr id="35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0472" y="2800350"/>
                        <a:ext cx="19812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473" name="Object 10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720394"/>
              </p:ext>
            </p:extLst>
          </p:nvPr>
        </p:nvGraphicFramePr>
        <p:xfrm>
          <a:off x="1200994" y="3390612"/>
          <a:ext cx="1981200" cy="5511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8" name="Equation" r:id="rId11" imgW="1689100" imgH="469900" progId="Equation.3">
                  <p:embed/>
                </p:oleObj>
              </mc:Choice>
              <mc:Fallback>
                <p:oleObj name="Equation" r:id="rId11" imgW="1689100" imgH="469900" progId="Equation.3">
                  <p:embed/>
                  <p:pic>
                    <p:nvPicPr>
                      <p:cNvPr id="105473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0994" y="3390612"/>
                        <a:ext cx="1981200" cy="55116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474" name="Object 10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8656684"/>
              </p:ext>
            </p:extLst>
          </p:nvPr>
        </p:nvGraphicFramePr>
        <p:xfrm>
          <a:off x="2178050" y="4087813"/>
          <a:ext cx="1055688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9" name="Equation" r:id="rId13" imgW="825480" imgH="482400" progId="Equation.3">
                  <p:embed/>
                </p:oleObj>
              </mc:Choice>
              <mc:Fallback>
                <p:oleObj name="Equation" r:id="rId13" imgW="825480" imgH="482400" progId="Equation.3">
                  <p:embed/>
                  <p:pic>
                    <p:nvPicPr>
                      <p:cNvPr id="105474" name="Object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8050" y="4087813"/>
                        <a:ext cx="1055688" cy="615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087" name="Picture 1015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6683210" y="2343377"/>
            <a:ext cx="293914" cy="349023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4088" name="Picture 1016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8209228" y="2362048"/>
            <a:ext cx="288886" cy="343052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5" name="TextBox 4"/>
          <p:cNvSpPr txBox="1"/>
          <p:nvPr/>
        </p:nvSpPr>
        <p:spPr>
          <a:xfrm>
            <a:off x="5802315" y="2687136"/>
            <a:ext cx="24764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/>
              <a:t>  </a:t>
            </a:r>
          </a:p>
        </p:txBody>
      </p:sp>
      <p:grpSp>
        <p:nvGrpSpPr>
          <p:cNvPr id="43" name="Group 77"/>
          <p:cNvGrpSpPr>
            <a:grpSpLocks/>
          </p:cNvGrpSpPr>
          <p:nvPr/>
        </p:nvGrpSpPr>
        <p:grpSpPr bwMode="auto">
          <a:xfrm>
            <a:off x="7017425" y="1456274"/>
            <a:ext cx="1029077" cy="1171589"/>
            <a:chOff x="3552" y="3696"/>
            <a:chExt cx="288" cy="624"/>
          </a:xfrm>
        </p:grpSpPr>
        <p:sp>
          <p:nvSpPr>
            <p:cNvPr id="44" name="Rectangle 78"/>
            <p:cNvSpPr>
              <a:spLocks noChangeArrowheads="1"/>
            </p:cNvSpPr>
            <p:nvPr/>
          </p:nvSpPr>
          <p:spPr bwMode="auto">
            <a:xfrm>
              <a:off x="3552" y="4032"/>
              <a:ext cx="288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AutoShape 79"/>
            <p:cNvSpPr>
              <a:spLocks noChangeArrowheads="1"/>
            </p:cNvSpPr>
            <p:nvPr/>
          </p:nvSpPr>
          <p:spPr bwMode="auto">
            <a:xfrm>
              <a:off x="3552" y="3696"/>
              <a:ext cx="288" cy="336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742AE1BF-4CB2-4900-BF2A-35F079D7797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361592"/>
              </p:ext>
            </p:extLst>
          </p:nvPr>
        </p:nvGraphicFramePr>
        <p:xfrm>
          <a:off x="1524000" y="539750"/>
          <a:ext cx="60960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0" name="Bitmap Image" r:id="rId17" imgW="0" imgH="0" progId="Paint.Picture">
                  <p:embed/>
                </p:oleObj>
              </mc:Choice>
              <mc:Fallback>
                <p:oleObj name="Bitmap Image" r:id="rId17" imgW="0" imgH="0" progId="Paint.Picture">
                  <p:embed/>
                  <p:pic>
                    <p:nvPicPr>
                      <p:cNvPr id="12" name="Object 11">
                        <a:extLst>
                          <a:ext uri="{FF2B5EF4-FFF2-40B4-BE49-F238E27FC236}">
                            <a16:creationId xmlns:a16="http://schemas.microsoft.com/office/drawing/2014/main" id="{742AE1BF-4CB2-4900-BF2A-35F079D77975}"/>
                          </a:ext>
                        </a:extLst>
                      </p:cNvPr>
                      <p:cNvPicPr/>
                      <p:nvPr/>
                    </p:nvPicPr>
                    <p:blipFill/>
                    <p:spPr>
                      <a:xfrm>
                        <a:off x="1524000" y="539750"/>
                        <a:ext cx="6096000" cy="406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" name="Group 20">
            <a:extLst>
              <a:ext uri="{FF2B5EF4-FFF2-40B4-BE49-F238E27FC236}">
                <a16:creationId xmlns:a16="http://schemas.microsoft.com/office/drawing/2014/main" id="{56FC5250-D940-4912-803A-DEEAE0F8A3EE}"/>
              </a:ext>
            </a:extLst>
          </p:cNvPr>
          <p:cNvGrpSpPr/>
          <p:nvPr/>
        </p:nvGrpSpPr>
        <p:grpSpPr>
          <a:xfrm>
            <a:off x="5675875" y="2617757"/>
            <a:ext cx="906354" cy="400284"/>
            <a:chOff x="5675875" y="2617757"/>
            <a:chExt cx="906354" cy="400284"/>
          </a:xfrm>
        </p:grpSpPr>
        <p:pic>
          <p:nvPicPr>
            <p:cNvPr id="4090" name="Picture 1018"/>
            <p:cNvPicPr>
              <a:picLocks noChangeAspect="1" noChangeArrowheads="1"/>
            </p:cNvPicPr>
            <p:nvPr/>
          </p:nvPicPr>
          <p:blipFill>
            <a:blip r:embed="rId18"/>
            <a:srcRect/>
            <a:stretch>
              <a:fillRect/>
            </a:stretch>
          </p:blipFill>
          <p:spPr bwMode="auto">
            <a:xfrm>
              <a:off x="6308724" y="2617757"/>
              <a:ext cx="273505" cy="366743"/>
            </a:xfrm>
            <a:prstGeom prst="rect">
              <a:avLst/>
            </a:prstGeom>
            <a:solidFill>
              <a:schemeClr val="bg1"/>
            </a:solidFill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19DE73F2-C683-475F-A7C1-F7B1172D08FE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75875" y="2627863"/>
              <a:ext cx="195089" cy="390178"/>
            </a:xfrm>
            <a:prstGeom prst="rect">
              <a:avLst/>
            </a:prstGeom>
          </p:spPr>
        </p:pic>
      </p:grp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0730EBE8-4AD6-D44F-85C1-BE1D77B0FD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F6AC72-CFE3-4E9A-849A-DB746648375C}" type="slidenum">
              <a:rPr lang="en-US" smtClean="0"/>
              <a:pPr/>
              <a:t>38</a:t>
            </a:fld>
            <a:r>
              <a:rPr lang="en-US"/>
              <a:t>/48</a:t>
            </a:r>
          </a:p>
        </p:txBody>
      </p:sp>
    </p:spTree>
    <p:extLst>
      <p:ext uri="{BB962C8B-B14F-4D97-AF65-F5344CB8AC3E}">
        <p14:creationId xmlns:p14="http://schemas.microsoft.com/office/powerpoint/2010/main" val="324490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0" dur="200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5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2659E-6 -2.4946E-6 L 0.15255 -0.10991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619" y="-5496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4" dur="200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6" dur="200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uiExpand="1"/>
      <p:bldP spid="9" grpId="0" animBg="1"/>
      <p:bldP spid="33" grpId="0" uiExpand="1" build="p"/>
      <p:bldP spid="5" grpId="0" uiExpand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/>
            <a:r>
              <a:rPr lang="en-US"/>
              <a:t>9/17/19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7393"/>
            <a:ext cx="8229600" cy="457200"/>
          </a:xfrm>
        </p:spPr>
        <p:txBody>
          <a:bodyPr>
            <a:normAutofit fontScale="90000"/>
          </a:bodyPr>
          <a:lstStyle/>
          <a:p>
            <a:pPr lvl="0"/>
            <a:r>
              <a:rPr lang="en-US"/>
              <a:t>Scaling in 2D (2/2)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81000" y="1047750"/>
            <a:ext cx="4114800" cy="3829050"/>
          </a:xfrm>
          <a:prstGeom prst="rect">
            <a:avLst/>
          </a:prstGeom>
        </p:spPr>
        <p:txBody>
          <a:bodyPr vert="horz" lIns="81633" tIns="40817" rIns="81633" bIns="40817">
            <a:normAutofit/>
          </a:bodyPr>
          <a:lstStyle/>
          <a:p>
            <a:pPr marL="244900" indent="-244900" defTabSz="914400">
              <a:spcBef>
                <a:spcPts val="535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r>
              <a:rPr lang="en-US" sz="1800" b="1" i="1"/>
              <a:t>S</a:t>
            </a:r>
            <a:r>
              <a:rPr lang="en-US" sz="1800"/>
              <a:t> is a diagonal matrix; we can quickly check using matrix multiplication that our derivation is correct:</a:t>
            </a:r>
          </a:p>
          <a:p>
            <a:pPr marL="244900" indent="-244900" defTabSz="914400">
              <a:spcBef>
                <a:spcPts val="535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endParaRPr lang="en-US" sz="1800"/>
          </a:p>
          <a:p>
            <a:pPr marL="244900" indent="-244900" defTabSz="914400">
              <a:spcBef>
                <a:spcPts val="535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endParaRPr lang="en-US" sz="1800"/>
          </a:p>
          <a:p>
            <a:pPr marL="244900" indent="-244900" defTabSz="914400">
              <a:spcBef>
                <a:spcPts val="535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endParaRPr lang="en-US" sz="1800"/>
          </a:p>
          <a:p>
            <a:pPr marL="244900" indent="-244900" defTabSz="914400">
              <a:spcBef>
                <a:spcPts val="535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r>
              <a:rPr lang="en-US" sz="1800" b="1" i="1"/>
              <a:t>S </a:t>
            </a:r>
            <a:r>
              <a:rPr lang="en-US" sz="1800"/>
              <a:t>multiplies each coordinate of </a:t>
            </a:r>
            <a:r>
              <a:rPr lang="en-US" sz="1800" b="1" i="1"/>
              <a:t>v</a:t>
            </a:r>
            <a:r>
              <a:rPr lang="en-US" sz="1800"/>
              <a:t> by the appropriate scaling factor, as expected </a:t>
            </a:r>
          </a:p>
          <a:p>
            <a:pPr marL="244900" indent="-244900" defTabSz="914400">
              <a:spcBef>
                <a:spcPts val="535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r>
              <a:rPr lang="en-US" sz="1800"/>
              <a:t>In general, the </a:t>
            </a:r>
            <a:r>
              <a:rPr lang="en-US" sz="1800" i="1" err="1"/>
              <a:t>i</a:t>
            </a:r>
            <a:r>
              <a:rPr lang="en-US" sz="1800" baseline="30000" err="1"/>
              <a:t>th</a:t>
            </a:r>
            <a:r>
              <a:rPr lang="en-US" sz="1800"/>
              <a:t> entry of </a:t>
            </a:r>
            <a:r>
              <a:rPr lang="en-US" sz="1800" b="1" i="1" err="1"/>
              <a:t>Dv</a:t>
            </a:r>
            <a:r>
              <a:rPr lang="en-US" sz="1800"/>
              <a:t>, where </a:t>
            </a:r>
            <a:r>
              <a:rPr lang="en-US" sz="1800" b="1" i="1"/>
              <a:t>D</a:t>
            </a:r>
            <a:r>
              <a:rPr lang="en-US" sz="1800"/>
              <a:t> is diagonal, is (</a:t>
            </a:r>
            <a:r>
              <a:rPr lang="en-US" sz="1800" b="1" i="1"/>
              <a:t>D</a:t>
            </a:r>
            <a:r>
              <a:rPr lang="en-US" sz="1800" i="1"/>
              <a:t>[</a:t>
            </a:r>
            <a:r>
              <a:rPr lang="en-US" sz="1800" i="1" err="1"/>
              <a:t>i,i</a:t>
            </a:r>
            <a:r>
              <a:rPr lang="en-US" sz="1800" i="1"/>
              <a:t>]</a:t>
            </a:r>
            <a:r>
              <a:rPr lang="en-US" sz="1800"/>
              <a:t> * </a:t>
            </a:r>
            <a:r>
              <a:rPr lang="en-US" sz="1800" b="1" i="1"/>
              <a:t>v</a:t>
            </a:r>
            <a:r>
              <a:rPr lang="en-US" sz="1800" i="1"/>
              <a:t>[</a:t>
            </a:r>
            <a:r>
              <a:rPr lang="en-US" sz="1800" i="1" err="1"/>
              <a:t>i</a:t>
            </a:r>
            <a:r>
              <a:rPr lang="en-US" sz="1800" i="1"/>
              <a:t>]</a:t>
            </a:r>
            <a:r>
              <a:rPr lang="en-US" sz="1800"/>
              <a:t>), product of two scalars 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4339389"/>
              </p:ext>
            </p:extLst>
          </p:nvPr>
        </p:nvGraphicFramePr>
        <p:xfrm>
          <a:off x="1019175" y="2035175"/>
          <a:ext cx="2928938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name="Equation" r:id="rId4" imgW="2006280" imgH="482400" progId="Equation.3">
                  <p:embed/>
                </p:oleObj>
              </mc:Choice>
              <mc:Fallback>
                <p:oleObj name="Equation" r:id="rId4" imgW="2006280" imgH="482400" progId="Equation.3">
                  <p:embed/>
                  <p:pic>
                    <p:nvPicPr>
                      <p:cNvPr id="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9175" y="2035175"/>
                        <a:ext cx="2928938" cy="704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Content Placeholder 2"/>
          <p:cNvSpPr txBox="1">
            <a:spLocks/>
          </p:cNvSpPr>
          <p:nvPr/>
        </p:nvSpPr>
        <p:spPr>
          <a:xfrm>
            <a:off x="4572000" y="1047750"/>
            <a:ext cx="4419600" cy="3829050"/>
          </a:xfrm>
          <a:prstGeom prst="rect">
            <a:avLst/>
          </a:prstGeom>
        </p:spPr>
        <p:txBody>
          <a:bodyPr vert="horz" lIns="81633" tIns="40817" rIns="81633" bIns="40817">
            <a:normAutofit/>
          </a:bodyPr>
          <a:lstStyle/>
          <a:p>
            <a:pPr marL="244900" marR="0" lvl="0" indent="-244900" algn="l" defTabSz="914400" rtl="0" eaLnBrk="1" fontAlgn="auto" latinLnBrk="0" hangingPunct="1">
              <a:lnSpc>
                <a:spcPct val="100000"/>
              </a:lnSpc>
              <a:spcBef>
                <a:spcPts val="535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lang="en-US" sz="1800" dirty="0"/>
              <a:t>Properties of scaling to look out for:</a:t>
            </a:r>
          </a:p>
          <a:p>
            <a:pPr marL="615109" lvl="1" indent="-244900" defTabSz="914400">
              <a:spcBef>
                <a:spcPts val="535"/>
              </a:spcBef>
              <a:buClr>
                <a:schemeClr val="accent2"/>
              </a:buClr>
              <a:buSzPct val="76000"/>
              <a:buFont typeface="Wingdings 3"/>
              <a:buChar char=""/>
            </a:pPr>
            <a:r>
              <a:rPr lang="en-US" sz="1600" dirty="0">
                <a:solidFill>
                  <a:schemeClr val="tx2"/>
                </a:solidFill>
              </a:rPr>
              <a:t>Does not preserve angles between lines  in the plane (except when scaling is </a:t>
            </a:r>
            <a:r>
              <a:rPr lang="en-US" sz="1600" dirty="0">
                <a:solidFill>
                  <a:srgbClr val="FF0000"/>
                </a:solidFill>
              </a:rPr>
              <a:t>uniform</a:t>
            </a:r>
            <a:r>
              <a:rPr lang="en-US" sz="1600" dirty="0">
                <a:solidFill>
                  <a:schemeClr val="tx2"/>
                </a:solidFill>
              </a:rPr>
              <a:t>, i.e. </a:t>
            </a:r>
            <a:r>
              <a:rPr lang="en-US" sz="1600" dirty="0" err="1">
                <a:solidFill>
                  <a:schemeClr val="tx2"/>
                </a:solidFill>
              </a:rPr>
              <a:t>s</a:t>
            </a:r>
            <a:r>
              <a:rPr lang="en-US" sz="1600" baseline="-25000" dirty="0" err="1">
                <a:solidFill>
                  <a:schemeClr val="tx2"/>
                </a:solidFill>
              </a:rPr>
              <a:t>x</a:t>
            </a:r>
            <a:r>
              <a:rPr lang="en-US" sz="1600" dirty="0">
                <a:solidFill>
                  <a:schemeClr val="tx2"/>
                </a:solidFill>
              </a:rPr>
              <a:t> = </a:t>
            </a:r>
            <a:r>
              <a:rPr lang="en-US" sz="1600" dirty="0" err="1">
                <a:solidFill>
                  <a:schemeClr val="tx2"/>
                </a:solidFill>
              </a:rPr>
              <a:t>s</a:t>
            </a:r>
            <a:r>
              <a:rPr lang="en-US" sz="1600" baseline="-25000" dirty="0" err="1">
                <a:solidFill>
                  <a:schemeClr val="tx2"/>
                </a:solidFill>
              </a:rPr>
              <a:t>y</a:t>
            </a:r>
            <a:r>
              <a:rPr lang="en-US" sz="1600" dirty="0">
                <a:solidFill>
                  <a:schemeClr val="tx2"/>
                </a:solidFill>
              </a:rPr>
              <a:t>)</a:t>
            </a:r>
          </a:p>
          <a:p>
            <a:pPr marL="615109" lvl="1" indent="-244900" defTabSz="914400">
              <a:spcBef>
                <a:spcPts val="535"/>
              </a:spcBef>
              <a:buClr>
                <a:schemeClr val="accent2"/>
              </a:buClr>
              <a:buSzPct val="76000"/>
              <a:buFont typeface="Wingdings 3"/>
              <a:buChar char=""/>
            </a:pPr>
            <a:r>
              <a:rPr lang="en-US" sz="1600" dirty="0">
                <a:solidFill>
                  <a:schemeClr val="tx2"/>
                </a:solidFill>
              </a:rPr>
              <a:t>If the object doesn’t start at the origin, scaling will move it closer to or farther from the origin (often not desired)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0C08B9-6553-9D4E-B499-5B6C9707D3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F6AC72-CFE3-4E9A-849A-DB746648375C}" type="slidenum">
              <a:rPr lang="en-US" smtClean="0"/>
              <a:pPr/>
              <a:t>39</a:t>
            </a:fld>
            <a:r>
              <a:rPr lang="en-US"/>
              <a:t>/48</a:t>
            </a:r>
          </a:p>
        </p:txBody>
      </p:sp>
    </p:spTree>
    <p:extLst>
      <p:ext uri="{BB962C8B-B14F-4D97-AF65-F5344CB8AC3E}">
        <p14:creationId xmlns:p14="http://schemas.microsoft.com/office/powerpoint/2010/main" val="3447917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allAtOnce"/>
      <p:bldP spid="9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9A8D6154-83EE-8D41-8679-3CA621CA2CD2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Take any point P in the view frustum and compute where P “projects to” on the view plane</a:t>
                </a:r>
              </a:p>
              <a:p>
                <a:r>
                  <a:rPr lang="en-US" dirty="0"/>
                  <a:t>In our baby renderer, we did this with the view plane being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en-US" dirty="0"/>
                  <a:t>. </a:t>
                </a:r>
              </a:p>
              <a:p>
                <a:r>
                  <a:rPr lang="en-US" dirty="0"/>
                  <a:t>The transformation ended up being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=(−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,−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,−1)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9A8D6154-83EE-8D41-8679-3CA621CA2C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309" t="-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36A8CA-6CA1-8C47-A3D2-167CBF7EE0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/>
            <a:r>
              <a:rPr lang="en-US"/>
              <a:t>9/17/19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512361-6B53-D64A-8924-50E476294E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F6AC72-CFE3-4E9A-849A-DB746648375C}" type="slidenum">
              <a:rPr lang="en-US" smtClean="0"/>
              <a:pPr/>
              <a:t>4</a:t>
            </a:fld>
            <a:r>
              <a:rPr lang="en-US"/>
              <a:t>/48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B38EAE6-8419-D343-A9E8-E69D2728E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Camera transformation</a:t>
            </a:r>
          </a:p>
        </p:txBody>
      </p:sp>
    </p:spTree>
    <p:extLst>
      <p:ext uri="{BB962C8B-B14F-4D97-AF65-F5344CB8AC3E}">
        <p14:creationId xmlns:p14="http://schemas.microsoft.com/office/powerpoint/2010/main" val="3434900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7"/>
          <p:cNvPicPr>
            <a:picLocks noChangeAspect="1"/>
          </p:cNvPicPr>
          <p:nvPr/>
        </p:nvPicPr>
        <p:blipFill rotWithShape="1">
          <a:blip r:embed="rId4" cstate="print">
            <a:alphaModFix/>
            <a:lum/>
          </a:blip>
          <a:srcRect t="-4940" b="4940"/>
          <a:stretch/>
        </p:blipFill>
        <p:spPr>
          <a:xfrm>
            <a:off x="4094859" y="514350"/>
            <a:ext cx="3829941" cy="20574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" name="Group 73"/>
          <p:cNvGrpSpPr>
            <a:grpSpLocks/>
          </p:cNvGrpSpPr>
          <p:nvPr/>
        </p:nvGrpSpPr>
        <p:grpSpPr bwMode="auto">
          <a:xfrm>
            <a:off x="6035229" y="1555786"/>
            <a:ext cx="392200" cy="482564"/>
            <a:chOff x="3552" y="3696"/>
            <a:chExt cx="288" cy="624"/>
          </a:xfrm>
        </p:grpSpPr>
        <p:sp>
          <p:nvSpPr>
            <p:cNvPr id="25" name="Rectangle 74"/>
            <p:cNvSpPr>
              <a:spLocks noChangeArrowheads="1"/>
            </p:cNvSpPr>
            <p:nvPr/>
          </p:nvSpPr>
          <p:spPr bwMode="auto">
            <a:xfrm>
              <a:off x="3552" y="4032"/>
              <a:ext cx="288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AutoShape 75"/>
            <p:cNvSpPr>
              <a:spLocks noChangeArrowheads="1"/>
            </p:cNvSpPr>
            <p:nvPr/>
          </p:nvSpPr>
          <p:spPr bwMode="auto">
            <a:xfrm>
              <a:off x="3552" y="3696"/>
              <a:ext cx="288" cy="336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/>
            <a:r>
              <a:rPr lang="en-US"/>
              <a:t>9/17/19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4351"/>
            <a:ext cx="4126425" cy="457200"/>
          </a:xfrm>
        </p:spPr>
        <p:txBody>
          <a:bodyPr>
            <a:normAutofit fontScale="90000"/>
          </a:bodyPr>
          <a:lstStyle/>
          <a:p>
            <a:r>
              <a:rPr lang="en-US"/>
              <a:t>Rotation in 2D (1/2)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375401" y="1716302"/>
            <a:ext cx="1648952" cy="543020"/>
            <a:chOff x="4375401" y="1716302"/>
            <a:chExt cx="1648952" cy="543020"/>
          </a:xfrm>
        </p:grpSpPr>
        <p:sp>
          <p:nvSpPr>
            <p:cNvPr id="8" name="Line 57"/>
            <p:cNvSpPr>
              <a:spLocks noChangeShapeType="1"/>
            </p:cNvSpPr>
            <p:nvPr/>
          </p:nvSpPr>
          <p:spPr bwMode="auto">
            <a:xfrm flipV="1">
              <a:off x="4583625" y="2038350"/>
              <a:ext cx="1440728" cy="2209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" name="Line 66"/>
            <p:cNvSpPr>
              <a:spLocks noChangeShapeType="1"/>
            </p:cNvSpPr>
            <p:nvPr/>
          </p:nvSpPr>
          <p:spPr bwMode="auto">
            <a:xfrm rot="19007594" flipV="1">
              <a:off x="4375401" y="1716302"/>
              <a:ext cx="1326034" cy="1030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" name="Arc 70"/>
            <p:cNvSpPr>
              <a:spLocks/>
            </p:cNvSpPr>
            <p:nvPr/>
          </p:nvSpPr>
          <p:spPr bwMode="auto">
            <a:xfrm>
              <a:off x="4800600" y="1962150"/>
              <a:ext cx="190378" cy="237469"/>
            </a:xfrm>
            <a:custGeom>
              <a:avLst/>
              <a:gdLst>
                <a:gd name="T0" fmla="*/ 0 w 21600"/>
                <a:gd name="T1" fmla="*/ 0 h 20569"/>
                <a:gd name="T2" fmla="*/ 0 w 21600"/>
                <a:gd name="T3" fmla="*/ 0 h 20569"/>
                <a:gd name="T4" fmla="*/ 0 w 21600"/>
                <a:gd name="T5" fmla="*/ 0 h 20569"/>
                <a:gd name="T6" fmla="*/ 0 60000 65536"/>
                <a:gd name="T7" fmla="*/ 0 60000 65536"/>
                <a:gd name="T8" fmla="*/ 0 60000 65536"/>
                <a:gd name="T9" fmla="*/ 0 w 21600"/>
                <a:gd name="T10" fmla="*/ 0 h 20569"/>
                <a:gd name="T11" fmla="*/ 21600 w 21600"/>
                <a:gd name="T12" fmla="*/ 20569 h 2056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0569" fill="none" extrusionOk="0">
                  <a:moveTo>
                    <a:pt x="6593" y="-1"/>
                  </a:moveTo>
                  <a:cubicBezTo>
                    <a:pt x="15534" y="2865"/>
                    <a:pt x="21600" y="11179"/>
                    <a:pt x="21600" y="20569"/>
                  </a:cubicBezTo>
                </a:path>
                <a:path w="21600" h="20569" stroke="0" extrusionOk="0">
                  <a:moveTo>
                    <a:pt x="6593" y="-1"/>
                  </a:moveTo>
                  <a:cubicBezTo>
                    <a:pt x="15534" y="2865"/>
                    <a:pt x="21600" y="11179"/>
                    <a:pt x="21600" y="20569"/>
                  </a:cubicBezTo>
                  <a:lnTo>
                    <a:pt x="0" y="20569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3" name="Group 73"/>
          <p:cNvGrpSpPr>
            <a:grpSpLocks/>
          </p:cNvGrpSpPr>
          <p:nvPr/>
        </p:nvGrpSpPr>
        <p:grpSpPr bwMode="auto">
          <a:xfrm>
            <a:off x="6031497" y="1555786"/>
            <a:ext cx="392200" cy="482564"/>
            <a:chOff x="3552" y="3696"/>
            <a:chExt cx="288" cy="624"/>
          </a:xfrm>
        </p:grpSpPr>
        <p:sp>
          <p:nvSpPr>
            <p:cNvPr id="15" name="Rectangle 74"/>
            <p:cNvSpPr>
              <a:spLocks noChangeArrowheads="1"/>
            </p:cNvSpPr>
            <p:nvPr/>
          </p:nvSpPr>
          <p:spPr bwMode="auto">
            <a:xfrm>
              <a:off x="3552" y="4032"/>
              <a:ext cx="288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AutoShape 75"/>
            <p:cNvSpPr>
              <a:spLocks noChangeArrowheads="1"/>
            </p:cNvSpPr>
            <p:nvPr/>
          </p:nvSpPr>
          <p:spPr bwMode="auto">
            <a:xfrm>
              <a:off x="3552" y="3696"/>
              <a:ext cx="288" cy="336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4104" name="Picture 8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16" b="8391"/>
          <a:stretch/>
        </p:blipFill>
        <p:spPr bwMode="auto">
          <a:xfrm>
            <a:off x="4953000" y="2647949"/>
            <a:ext cx="2010501" cy="1200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5" name="Picture 9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399" y="2647949"/>
            <a:ext cx="1508177" cy="1216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Content Placeholder 2"/>
          <p:cNvSpPr txBox="1">
            <a:spLocks/>
          </p:cNvSpPr>
          <p:nvPr/>
        </p:nvSpPr>
        <p:spPr>
          <a:xfrm>
            <a:off x="381000" y="895350"/>
            <a:ext cx="4419600" cy="3829050"/>
          </a:xfrm>
          <a:prstGeom prst="rect">
            <a:avLst/>
          </a:prstGeom>
        </p:spPr>
        <p:txBody>
          <a:bodyPr vert="horz" lIns="81633" tIns="40817" rIns="81633" bIns="40817">
            <a:normAutofit/>
          </a:bodyPr>
          <a:lstStyle/>
          <a:p>
            <a:pPr marL="244900" marR="0" lvl="0" indent="-244900" algn="l" defTabSz="914400" rtl="0" eaLnBrk="1" fontAlgn="auto" latinLnBrk="0" hangingPunct="1">
              <a:lnSpc>
                <a:spcPct val="100000"/>
              </a:lnSpc>
              <a:spcBef>
                <a:spcPts val="535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lang="en-US" sz="1946"/>
              <a:t>Rotate by </a:t>
            </a:r>
            <a:r>
              <a:rPr lang="en-US" sz="1946" i="1" err="1"/>
              <a:t>θ</a:t>
            </a:r>
            <a:r>
              <a:rPr lang="en-US" sz="1946"/>
              <a:t> about the origin</a:t>
            </a:r>
          </a:p>
          <a:p>
            <a:pPr marL="244900" lvl="0" indent="-244900" defTabSz="914400">
              <a:spcBef>
                <a:spcPts val="535"/>
              </a:spcBef>
              <a:buClr>
                <a:schemeClr val="accent1"/>
              </a:buClr>
              <a:buSzPct val="76000"/>
              <a:buFont typeface="Wingdings 3"/>
              <a:buChar char=""/>
              <a:defRPr/>
            </a:pPr>
            <a:r>
              <a:rPr lang="en-US" sz="1946" b="1" i="1"/>
              <a:t>v’ </a:t>
            </a:r>
            <a:r>
              <a:rPr lang="en-US" sz="1946" i="1"/>
              <a:t>= </a:t>
            </a:r>
            <a:r>
              <a:rPr lang="en-US" sz="1946" b="1" i="1" err="1"/>
              <a:t>R</a:t>
            </a:r>
            <a:r>
              <a:rPr lang="en-US" sz="1946" b="1" i="1" baseline="-25000" err="1"/>
              <a:t>θ</a:t>
            </a:r>
            <a:r>
              <a:rPr lang="en-US" sz="1946" b="1" i="1" err="1"/>
              <a:t>v</a:t>
            </a:r>
            <a:r>
              <a:rPr lang="en-US" sz="1946"/>
              <a:t>, where</a:t>
            </a:r>
            <a:endParaRPr lang="en-US" sz="1600" b="1" i="1"/>
          </a:p>
          <a:p>
            <a:pPr marL="615109" lvl="1" indent="-244900" defTabSz="914400">
              <a:spcBef>
                <a:spcPts val="535"/>
              </a:spcBef>
              <a:buClr>
                <a:schemeClr val="accent2"/>
              </a:buClr>
              <a:buSzPct val="76000"/>
              <a:buFont typeface="Wingdings 3"/>
              <a:buChar char=""/>
            </a:pPr>
            <a:r>
              <a:rPr lang="en-US" sz="1900" b="1" i="1"/>
              <a:t>v </a:t>
            </a:r>
            <a:r>
              <a:rPr lang="en-US" sz="1900" i="1"/>
              <a:t>=         </a:t>
            </a:r>
            <a:r>
              <a:rPr lang="en-US" sz="1900"/>
              <a:t>(original vertex)</a:t>
            </a:r>
          </a:p>
          <a:p>
            <a:pPr marL="615109" lvl="1" indent="-244900" defTabSz="914400">
              <a:spcBef>
                <a:spcPts val="535"/>
              </a:spcBef>
              <a:buClr>
                <a:schemeClr val="accent2"/>
              </a:buClr>
              <a:buSzPct val="76000"/>
              <a:buFont typeface="Wingdings 3"/>
              <a:buChar char=""/>
            </a:pPr>
            <a:r>
              <a:rPr lang="en-US" sz="1900" b="1" i="1"/>
              <a:t>v’ </a:t>
            </a:r>
            <a:r>
              <a:rPr lang="en-US" sz="1900" i="1"/>
              <a:t>=</a:t>
            </a:r>
            <a:r>
              <a:rPr lang="en-US" sz="1900"/>
              <a:t>        (new vertex)</a:t>
            </a:r>
          </a:p>
          <a:p>
            <a:pPr lvl="1" defTabSz="914400">
              <a:spcBef>
                <a:spcPts val="535"/>
              </a:spcBef>
              <a:buClr>
                <a:schemeClr val="accent2"/>
              </a:buClr>
              <a:buSzPct val="76000"/>
            </a:pPr>
            <a:r>
              <a:rPr lang="en-US" sz="1900" b="1" i="1"/>
              <a:t> </a:t>
            </a:r>
            <a:endParaRPr lang="en-US" sz="1800" b="1" i="1"/>
          </a:p>
          <a:p>
            <a:pPr marL="244900" indent="-244900" defTabSz="914400">
              <a:spcBef>
                <a:spcPts val="535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r>
              <a:rPr lang="en-US" sz="1946"/>
              <a:t>Derive </a:t>
            </a:r>
            <a:r>
              <a:rPr lang="en-US" sz="1946" b="1" i="1"/>
              <a:t>R</a:t>
            </a:r>
            <a:r>
              <a:rPr lang="en-US" sz="1946" b="1" i="1" baseline="-25000"/>
              <a:t>θ</a:t>
            </a:r>
            <a:r>
              <a:rPr lang="en-US" sz="1946" baseline="-25000"/>
              <a:t> </a:t>
            </a:r>
            <a:r>
              <a:rPr lang="en-US" sz="1946"/>
              <a:t> by determining how </a:t>
            </a:r>
            <a:r>
              <a:rPr lang="en-US" sz="1946" b="1" i="1"/>
              <a:t>e</a:t>
            </a:r>
            <a:r>
              <a:rPr lang="en-US" sz="1946" b="1" i="1" baseline="-25000"/>
              <a:t>1</a:t>
            </a:r>
            <a:r>
              <a:rPr lang="en-US" sz="1946" b="1" i="1"/>
              <a:t> </a:t>
            </a:r>
            <a:r>
              <a:rPr lang="en-US" sz="1946"/>
              <a:t>and </a:t>
            </a:r>
            <a:r>
              <a:rPr lang="en-US" sz="1946" b="1" i="1"/>
              <a:t>e</a:t>
            </a:r>
            <a:r>
              <a:rPr lang="en-US" sz="1946" b="1" i="1" baseline="-25000"/>
              <a:t>2</a:t>
            </a:r>
            <a:r>
              <a:rPr lang="en-US" sz="1946"/>
              <a:t> should be transformed:</a:t>
            </a:r>
          </a:p>
          <a:p>
            <a:pPr defTabSz="914400">
              <a:spcBef>
                <a:spcPts val="535"/>
              </a:spcBef>
              <a:buClr>
                <a:schemeClr val="accent1"/>
              </a:buClr>
              <a:buSzPct val="76000"/>
            </a:pPr>
            <a:endParaRPr lang="en-US" sz="1600" baseline="-25000"/>
          </a:p>
          <a:p>
            <a:pPr marL="615109" lvl="1" indent="-244900" defTabSz="914400">
              <a:spcBef>
                <a:spcPts val="535"/>
              </a:spcBef>
              <a:buClr>
                <a:schemeClr val="accent2"/>
              </a:buClr>
              <a:buSzPct val="76000"/>
              <a:buFont typeface="Wingdings 3"/>
              <a:buChar char=""/>
            </a:pPr>
            <a:r>
              <a:rPr lang="en-US" sz="1600" baseline="-25000"/>
              <a:t> </a:t>
            </a:r>
          </a:p>
          <a:p>
            <a:pPr lvl="1" defTabSz="914400">
              <a:spcBef>
                <a:spcPts val="535"/>
              </a:spcBef>
              <a:buClr>
                <a:schemeClr val="accent2"/>
              </a:buClr>
              <a:buSzPct val="76000"/>
            </a:pPr>
            <a:endParaRPr lang="en-US" sz="1600"/>
          </a:p>
          <a:p>
            <a:pPr marL="615109" lvl="1" indent="-244900" defTabSz="914400">
              <a:spcBef>
                <a:spcPts val="535"/>
              </a:spcBef>
              <a:buClr>
                <a:schemeClr val="accent2"/>
              </a:buClr>
              <a:buSzPct val="76000"/>
              <a:buFont typeface="Wingdings 3"/>
              <a:buChar char=""/>
            </a:pPr>
            <a:r>
              <a:rPr lang="en-US" sz="1600" baseline="-25000"/>
              <a:t>                                                            </a:t>
            </a:r>
          </a:p>
        </p:txBody>
      </p:sp>
      <p:graphicFrame>
        <p:nvGraphicFramePr>
          <p:cNvPr id="4481" name="Object 38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1855507"/>
              </p:ext>
            </p:extLst>
          </p:nvPr>
        </p:nvGraphicFramePr>
        <p:xfrm>
          <a:off x="1499051" y="1619572"/>
          <a:ext cx="228600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1" name="Equation" r:id="rId7" imgW="266400" imgH="457200" progId="Equation.3">
                  <p:embed/>
                </p:oleObj>
              </mc:Choice>
              <mc:Fallback>
                <p:oleObj name="Equation" r:id="rId7" imgW="266400" imgH="457200" progId="Equation.3">
                  <p:embed/>
                  <p:pic>
                    <p:nvPicPr>
                      <p:cNvPr id="4481" name="Object 3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9051" y="1619572"/>
                        <a:ext cx="228600" cy="392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476" name="Picture 380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4991100" y="1962150"/>
            <a:ext cx="136525" cy="133350"/>
          </a:xfrm>
          <a:prstGeom prst="rect">
            <a:avLst/>
          </a:prstGeom>
          <a:solidFill>
            <a:schemeClr val="bg1"/>
          </a:solidFill>
        </p:spPr>
      </p:pic>
      <p:graphicFrame>
        <p:nvGraphicFramePr>
          <p:cNvPr id="4484" name="Object 38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6180183"/>
              </p:ext>
            </p:extLst>
          </p:nvPr>
        </p:nvGraphicFramePr>
        <p:xfrm>
          <a:off x="1499051" y="2053832"/>
          <a:ext cx="250825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2" name="Equation" r:id="rId10" imgW="291960" imgH="457200" progId="Equation.3">
                  <p:embed/>
                </p:oleObj>
              </mc:Choice>
              <mc:Fallback>
                <p:oleObj name="Equation" r:id="rId10" imgW="291960" imgH="457200" progId="Equation.3">
                  <p:embed/>
                  <p:pic>
                    <p:nvPicPr>
                      <p:cNvPr id="4484" name="Object 3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9051" y="2053832"/>
                        <a:ext cx="250825" cy="392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7" name="Object 13">
                <a:extLst>
                  <a:ext uri="{FF2B5EF4-FFF2-40B4-BE49-F238E27FC236}">
                    <a16:creationId xmlns:a16="http://schemas.microsoft.com/office/drawing/2014/main" id="{37C4E328-BD5C-46EC-8A67-A734F02142B7}"/>
                  </a:ext>
                </a:extLst>
              </p:cNvPr>
              <p:cNvSpPr txBox="1"/>
              <p:nvPr/>
            </p:nvSpPr>
            <p:spPr bwMode="auto">
              <a:xfrm>
                <a:off x="1005452" y="3327402"/>
                <a:ext cx="2256296" cy="690561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r>
                  <a:rPr lang="en-US" sz="180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e</a:t>
                </a:r>
                <a:r>
                  <a:rPr lang="en-US" sz="1800" baseline="-2500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1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8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1800" b="0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1 </m:t>
                              </m:r>
                            </m:e>
                          </m:mr>
                          <m:mr>
                            <m:e>
                              <m:r>
                                <a:rPr lang="en-US" sz="1800" b="0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180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→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8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8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18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8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𝑐𝑜𝑠</m:t>
                            </m:r>
                            <m:r>
                              <a:rPr lang="en-US" sz="18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⁡(</m:t>
                            </m:r>
                            <m:r>
                              <a:rPr lang="el-GR" sz="18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sz="18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e>
                            <m:r>
                              <a:rPr lang="en-US" sz="18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𝑠𝑖𝑛</m:t>
                            </m:r>
                            <m:r>
                              <a:rPr lang="en-US" sz="18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⁡(</m:t>
                            </m:r>
                            <m:r>
                              <a:rPr lang="el-GR" sz="1800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sz="18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eqArr>
                      </m:e>
                    </m:d>
                  </m:oMath>
                </a14:m>
                <a:endParaRPr 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7" name="Object 13">
                <a:extLst>
                  <a:ext uri="{FF2B5EF4-FFF2-40B4-BE49-F238E27FC236}">
                    <a16:creationId xmlns:a16="http://schemas.microsoft.com/office/drawing/2014/main" id="{37C4E328-BD5C-46EC-8A67-A734F02142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05452" y="3327402"/>
                <a:ext cx="2256296" cy="690561"/>
              </a:xfrm>
              <a:prstGeom prst="rect">
                <a:avLst/>
              </a:prstGeom>
              <a:blipFill>
                <a:blip r:embed="rId12"/>
                <a:stretch>
                  <a:fillRect l="-24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Object 13">
                <a:extLst>
                  <a:ext uri="{FF2B5EF4-FFF2-40B4-BE49-F238E27FC236}">
                    <a16:creationId xmlns:a16="http://schemas.microsoft.com/office/drawing/2014/main" id="{581EB685-1BC3-45F4-A253-4C9CCDF926FC}"/>
                  </a:ext>
                </a:extLst>
              </p:cNvPr>
              <p:cNvSpPr txBox="1"/>
              <p:nvPr/>
            </p:nvSpPr>
            <p:spPr bwMode="auto">
              <a:xfrm>
                <a:off x="1005452" y="3920337"/>
                <a:ext cx="2340018" cy="690561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r>
                  <a:rPr lang="en-US" sz="180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e</a:t>
                </a:r>
                <a:r>
                  <a:rPr lang="en-US" sz="1800" baseline="-2500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2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8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8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18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0</m:t>
                            </m:r>
                          </m:e>
                          <m:e>
                            <m:r>
                              <a:rPr lang="en-US" sz="18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1</m:t>
                            </m:r>
                          </m:e>
                        </m:eqArr>
                        <m:r>
                          <a:rPr lang="en-US" sz="18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sz="180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→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8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800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18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8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𝑠𝑖𝑛</m:t>
                            </m:r>
                            <m:r>
                              <a:rPr lang="en-US" sz="1800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⁡(</m:t>
                            </m:r>
                            <m:r>
                              <a:rPr lang="el-GR" sz="1800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sz="1800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e>
                            <m:r>
                              <a:rPr lang="en-US" sz="1800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sz="180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𝑜𝑠</m:t>
                            </m:r>
                            <m:r>
                              <a:rPr lang="en-US" sz="180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⁡(</m:t>
                            </m:r>
                            <m:r>
                              <a:rPr lang="el-GR" sz="1800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sz="1800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eqArr>
                      </m:e>
                    </m:d>
                  </m:oMath>
                </a14:m>
                <a:endParaRPr 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8" name="Object 13">
                <a:extLst>
                  <a:ext uri="{FF2B5EF4-FFF2-40B4-BE49-F238E27FC236}">
                    <a16:creationId xmlns:a16="http://schemas.microsoft.com/office/drawing/2014/main" id="{581EB685-1BC3-45F4-A253-4C9CCDF926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05452" y="3920337"/>
                <a:ext cx="2340018" cy="690561"/>
              </a:xfrm>
              <a:prstGeom prst="rect">
                <a:avLst/>
              </a:prstGeom>
              <a:blipFill>
                <a:blip r:embed="rId13"/>
                <a:stretch>
                  <a:fillRect l="-23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3509E738-A824-48EC-915D-BCB5DFB4D592}"/>
              </a:ext>
            </a:extLst>
          </p:cNvPr>
          <p:cNvSpPr txBox="1"/>
          <p:nvPr/>
        </p:nvSpPr>
        <p:spPr>
          <a:xfrm>
            <a:off x="3015253" y="3339176"/>
            <a:ext cx="1875835" cy="5693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(first column of </a:t>
            </a:r>
            <a:r>
              <a:rPr lang="en-US" sz="1600" b="1" i="1" err="1"/>
              <a:t>R</a:t>
            </a:r>
            <a:r>
              <a:rPr lang="en-US" sz="1600" b="1" i="1" baseline="-25000" err="1"/>
              <a:t>θ</a:t>
            </a:r>
            <a:r>
              <a:rPr lang="en-US" sz="1600"/>
              <a:t>)</a:t>
            </a:r>
          </a:p>
          <a:p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78B1209-13F4-46E1-AC2E-D669E0B12A66}"/>
              </a:ext>
            </a:extLst>
          </p:cNvPr>
          <p:cNvSpPr txBox="1"/>
          <p:nvPr/>
        </p:nvSpPr>
        <p:spPr>
          <a:xfrm>
            <a:off x="3118903" y="3944309"/>
            <a:ext cx="2127505" cy="5693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(second column of </a:t>
            </a:r>
            <a:r>
              <a:rPr lang="en-US" sz="1600" b="1" i="1" err="1"/>
              <a:t>R</a:t>
            </a:r>
            <a:r>
              <a:rPr lang="en-US" sz="1600" b="1" i="1" baseline="-25000" err="1"/>
              <a:t>θ</a:t>
            </a:r>
            <a:r>
              <a:rPr lang="en-US" sz="1600"/>
              <a:t>)</a:t>
            </a:r>
          </a:p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Object 13">
                <a:extLst>
                  <a:ext uri="{FF2B5EF4-FFF2-40B4-BE49-F238E27FC236}">
                    <a16:creationId xmlns:a16="http://schemas.microsoft.com/office/drawing/2014/main" id="{42703C5B-C0CC-4E60-A37B-3674911E4CBB}"/>
                  </a:ext>
                </a:extLst>
              </p:cNvPr>
              <p:cNvSpPr txBox="1"/>
              <p:nvPr/>
            </p:nvSpPr>
            <p:spPr bwMode="auto">
              <a:xfrm>
                <a:off x="5246408" y="4017963"/>
                <a:ext cx="2905121" cy="690561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r>
                  <a:rPr lang="en-US" sz="180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⇒ R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800" i="1" baseline="-250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sz="1800" b="0" i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8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1800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  <m:r>
                                <a:rPr lang="en-US" sz="1800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el-GR" sz="1800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sz="1800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sz="1800" b="0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800" b="0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  <m:r>
                                <a:rPr lang="en-US" sz="1800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l-GR" sz="1800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sz="1800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r>
                                <a:rPr lang="en-US" sz="1800" b="0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  <m:r>
                                <a:rPr lang="en-US" sz="1800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el-GR" sz="1800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sz="1800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sz="1800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  <m:r>
                                <a:rPr lang="en-US" sz="1800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el-GR" sz="1800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sz="1800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1800" i="1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1" name="Object 13">
                <a:extLst>
                  <a:ext uri="{FF2B5EF4-FFF2-40B4-BE49-F238E27FC236}">
                    <a16:creationId xmlns:a16="http://schemas.microsoft.com/office/drawing/2014/main" id="{42703C5B-C0CC-4E60-A37B-3674911E4C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246408" y="4017963"/>
                <a:ext cx="2905121" cy="690561"/>
              </a:xfrm>
              <a:prstGeom prst="rect">
                <a:avLst/>
              </a:prstGeom>
              <a:blipFill>
                <a:blip r:embed="rId14"/>
                <a:stretch>
                  <a:fillRect l="-18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06E3702-20F0-B347-BEB1-FB3F02E91C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F6AC72-CFE3-4E9A-849A-DB746648375C}" type="slidenum">
              <a:rPr lang="en-US" smtClean="0"/>
              <a:pPr/>
              <a:t>40</a:t>
            </a:fld>
            <a:r>
              <a:rPr lang="en-US"/>
              <a:t>/48</a:t>
            </a:r>
          </a:p>
        </p:txBody>
      </p:sp>
    </p:spTree>
    <p:extLst>
      <p:ext uri="{BB962C8B-B14F-4D97-AF65-F5344CB8AC3E}">
        <p14:creationId xmlns:p14="http://schemas.microsoft.com/office/powerpoint/2010/main" val="620059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5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809 -0.16049 L -0.04045 -0.16049 C -0.02274 -0.16049 -2.77778E-6 -0.11697 -2.77778E-6 -0.08024 L -2.77778E-6 -2.71605E-6 " pathEditMode="relative" rAng="0" ptsTypes="FfFF">
                                      <p:cBhvr>
                                        <p:cTn id="23" dur="2000" spd="-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45" y="8025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700000">
                                      <p:cBhvr>
                                        <p:cTn id="25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uiExpand="1" build="allAtOnce"/>
      <p:bldP spid="27" grpId="0"/>
      <p:bldP spid="28" grpId="0"/>
      <p:bldP spid="7" grpId="0"/>
      <p:bldP spid="30" grpId="0"/>
      <p:bldP spid="31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/>
            <a:r>
              <a:rPr lang="en-US"/>
              <a:t>9/17/19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Rotation in 2D (2/2)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971550"/>
            <a:ext cx="8229600" cy="3499924"/>
          </a:xfrm>
          <a:prstGeom prst="rect">
            <a:avLst/>
          </a:prstGeom>
        </p:spPr>
        <p:txBody>
          <a:bodyPr vert="horz" lIns="81633" tIns="40817" rIns="81633" bIns="40817">
            <a:normAutofit/>
          </a:bodyPr>
          <a:lstStyle/>
          <a:p>
            <a:pPr marL="244900" marR="0" lvl="0" indent="-244900" algn="l" defTabSz="914400" rtl="0" eaLnBrk="1" fontAlgn="auto" latinLnBrk="0" hangingPunct="1">
              <a:lnSpc>
                <a:spcPct val="100000"/>
              </a:lnSpc>
              <a:spcBef>
                <a:spcPts val="535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lang="en-US" sz="1800" dirty="0"/>
              <a:t>Let’s try matrix-vector multiplication</a:t>
            </a:r>
          </a:p>
          <a:p>
            <a:pPr marL="244900" marR="0" lvl="0" indent="-244900" algn="l" defTabSz="914400" rtl="0" eaLnBrk="1" fontAlgn="auto" latinLnBrk="0" hangingPunct="1">
              <a:lnSpc>
                <a:spcPct val="100000"/>
              </a:lnSpc>
              <a:spcBef>
                <a:spcPts val="535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lang="en-US" sz="1800" dirty="0"/>
          </a:p>
          <a:p>
            <a:pPr marL="244900" marR="0" lvl="0" indent="-244900" algn="l" defTabSz="914400" rtl="0" eaLnBrk="1" fontAlgn="auto" latinLnBrk="0" hangingPunct="1">
              <a:lnSpc>
                <a:spcPct val="100000"/>
              </a:lnSpc>
              <a:spcBef>
                <a:spcPts val="535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lang="en-US" sz="1800" b="1" i="1" dirty="0" err="1"/>
              <a:t>R</a:t>
            </a:r>
            <a:r>
              <a:rPr lang="en-US" sz="1800" b="1" i="1" baseline="-25000" dirty="0" err="1"/>
              <a:t>θ</a:t>
            </a:r>
            <a:r>
              <a:rPr lang="en-US" sz="1800" b="1" i="1" dirty="0" err="1"/>
              <a:t>v</a:t>
            </a:r>
            <a:r>
              <a:rPr lang="en-US" sz="1800" dirty="0"/>
              <a:t>   =</a:t>
            </a:r>
          </a:p>
          <a:p>
            <a:pPr marL="244900" marR="0" lvl="0" indent="-244900" algn="l" defTabSz="914400" rtl="0" eaLnBrk="1" fontAlgn="auto" latinLnBrk="0" hangingPunct="1">
              <a:lnSpc>
                <a:spcPct val="100000"/>
              </a:lnSpc>
              <a:spcBef>
                <a:spcPts val="535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lang="en-US" sz="1800" dirty="0"/>
          </a:p>
          <a:p>
            <a:pPr marL="615109" lvl="1" indent="-244900" defTabSz="914400">
              <a:spcBef>
                <a:spcPts val="535"/>
              </a:spcBef>
              <a:buClr>
                <a:schemeClr val="accent2"/>
              </a:buClr>
              <a:buSzPct val="76000"/>
              <a:buFont typeface="Wingdings 3"/>
              <a:buChar char=""/>
              <a:defRPr/>
            </a:pPr>
            <a:r>
              <a:rPr lang="en-US" sz="1800" dirty="0"/>
              <a:t> </a:t>
            </a:r>
          </a:p>
          <a:p>
            <a:pPr marL="615109" lvl="1" indent="-244900" defTabSz="914400">
              <a:spcBef>
                <a:spcPts val="535"/>
              </a:spcBef>
              <a:buClr>
                <a:schemeClr val="accent2"/>
              </a:buClr>
              <a:buSzPct val="76000"/>
              <a:buFont typeface="Wingdings 3"/>
              <a:buChar char=""/>
              <a:defRPr/>
            </a:pPr>
            <a:r>
              <a:rPr lang="en-US" sz="1800" b="1" i="1" baseline="-25000" dirty="0"/>
              <a:t> </a:t>
            </a:r>
          </a:p>
          <a:p>
            <a:pPr marL="615109" lvl="1" indent="-244900" defTabSz="914400">
              <a:spcBef>
                <a:spcPts val="535"/>
              </a:spcBef>
              <a:buClr>
                <a:schemeClr val="accent2"/>
              </a:buClr>
              <a:buSzPct val="76000"/>
              <a:buFont typeface="Wingdings 3"/>
              <a:buChar char=""/>
              <a:defRPr/>
            </a:pPr>
            <a:endParaRPr lang="en-US" sz="1800" b="1" i="1" baseline="-25000" dirty="0"/>
          </a:p>
          <a:p>
            <a:pPr marL="244900" indent="-244900" defTabSz="914400">
              <a:spcBef>
                <a:spcPts val="535"/>
              </a:spcBef>
              <a:buClr>
                <a:schemeClr val="accent1"/>
              </a:buClr>
              <a:buSzPct val="76000"/>
              <a:buFont typeface="Wingdings 3"/>
              <a:buChar char=""/>
              <a:defRPr/>
            </a:pPr>
            <a:r>
              <a:rPr lang="en-US" sz="1800" dirty="0"/>
              <a:t>Other properties of rotation:</a:t>
            </a:r>
          </a:p>
          <a:p>
            <a:pPr marL="615109" lvl="1" indent="-244900" defTabSz="914400">
              <a:spcBef>
                <a:spcPts val="535"/>
              </a:spcBef>
              <a:buClr>
                <a:schemeClr val="accent2"/>
              </a:buClr>
              <a:buSzPct val="76000"/>
              <a:buFont typeface="Wingdings 3"/>
              <a:buChar char=""/>
              <a:defRPr/>
            </a:pPr>
            <a:r>
              <a:rPr lang="en-US" sz="1600" dirty="0">
                <a:solidFill>
                  <a:srgbClr val="1F497D"/>
                </a:solidFill>
              </a:rPr>
              <a:t>Preserves lengths in objects and angles between parts of objects (rigid-body rotation)</a:t>
            </a:r>
          </a:p>
          <a:p>
            <a:pPr marL="615109" lvl="1" indent="-244900" defTabSz="914400">
              <a:spcBef>
                <a:spcPts val="535"/>
              </a:spcBef>
              <a:buClr>
                <a:schemeClr val="accent2"/>
              </a:buClr>
              <a:buSzPct val="76000"/>
              <a:buFont typeface="Wingdings 3"/>
              <a:buChar char=""/>
              <a:defRPr/>
            </a:pPr>
            <a:r>
              <a:rPr lang="en-US" sz="1600" dirty="0">
                <a:solidFill>
                  <a:srgbClr val="1F497D"/>
                </a:solidFill>
              </a:rPr>
              <a:t>This is rotation </a:t>
            </a:r>
            <a:r>
              <a:rPr lang="en-US" sz="1600" b="1" dirty="0">
                <a:solidFill>
                  <a:srgbClr val="1F497D"/>
                </a:solidFill>
              </a:rPr>
              <a:t>about the </a:t>
            </a:r>
            <a:r>
              <a:rPr lang="en-US" sz="1600" dirty="0">
                <a:solidFill>
                  <a:srgbClr val="1F497D"/>
                </a:solidFill>
              </a:rPr>
              <a:t>origin, not around the center of the object. For objects not centered at the origin, such a rotation will “translate” the center of the object!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5142698"/>
              </p:ext>
            </p:extLst>
          </p:nvPr>
        </p:nvGraphicFramePr>
        <p:xfrm>
          <a:off x="1584325" y="1504950"/>
          <a:ext cx="4697413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3" name="Equation" r:id="rId4" imgW="3124080" imgH="457200" progId="Equation.3">
                  <p:embed/>
                </p:oleObj>
              </mc:Choice>
              <mc:Fallback>
                <p:oleObj name="Equation" r:id="rId4" imgW="3124080" imgH="457200" progId="Equation.3">
                  <p:embed/>
                  <p:pic>
                    <p:nvPicPr>
                      <p:cNvPr id="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4325" y="1504950"/>
                        <a:ext cx="4697413" cy="6858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bject 9">
                <a:extLst>
                  <a:ext uri="{FF2B5EF4-FFF2-40B4-BE49-F238E27FC236}">
                    <a16:creationId xmlns:a16="http://schemas.microsoft.com/office/drawing/2014/main" id="{D40AEF48-8BD3-442A-9A90-321B76280144}"/>
                  </a:ext>
                </a:extLst>
              </p:cNvPr>
              <p:cNvSpPr txBox="1"/>
              <p:nvPr/>
            </p:nvSpPr>
            <p:spPr bwMode="auto">
              <a:xfrm>
                <a:off x="996296" y="2340512"/>
                <a:ext cx="2005894" cy="381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normAutofit/>
              </a:bodyPr>
              <a:lstStyle/>
              <a:p>
                <a:r>
                  <a:rPr lang="en-US"/>
                  <a:t>x’ = x cos(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US"/>
                  <a:t>) – y sin(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US"/>
                  <a:t>)</a:t>
                </a:r>
              </a:p>
            </p:txBody>
          </p:sp>
        </mc:Choice>
        <mc:Fallback xmlns="">
          <p:sp>
            <p:nvSpPr>
              <p:cNvPr id="10" name="Object 9">
                <a:extLst>
                  <a:ext uri="{FF2B5EF4-FFF2-40B4-BE49-F238E27FC236}">
                    <a16:creationId xmlns:a16="http://schemas.microsoft.com/office/drawing/2014/main" id="{D40AEF48-8BD3-442A-9A90-321B762801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96296" y="2340512"/>
                <a:ext cx="2005894" cy="381000"/>
              </a:xfrm>
              <a:prstGeom prst="rect">
                <a:avLst/>
              </a:prstGeom>
              <a:blipFill>
                <a:blip r:embed="rId6"/>
                <a:stretch>
                  <a:fillRect l="-1216" b="-4839"/>
                </a:stretch>
              </a:blipFill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bject 9">
                <a:extLst>
                  <a:ext uri="{FF2B5EF4-FFF2-40B4-BE49-F238E27FC236}">
                    <a16:creationId xmlns:a16="http://schemas.microsoft.com/office/drawing/2014/main" id="{9EABB38E-58F6-4697-A37C-6486E5C680F9}"/>
                  </a:ext>
                </a:extLst>
              </p:cNvPr>
              <p:cNvSpPr txBox="1"/>
              <p:nvPr/>
            </p:nvSpPr>
            <p:spPr bwMode="auto">
              <a:xfrm>
                <a:off x="996296" y="2622366"/>
                <a:ext cx="2005894" cy="381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normAutofit/>
              </a:bodyPr>
              <a:lstStyle/>
              <a:p>
                <a:r>
                  <a:rPr lang="en-US"/>
                  <a:t>y’ = x sin(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US"/>
                  <a:t>) + y cos(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US"/>
                  <a:t>)</a:t>
                </a:r>
              </a:p>
            </p:txBody>
          </p:sp>
        </mc:Choice>
        <mc:Fallback xmlns="">
          <p:sp>
            <p:nvSpPr>
              <p:cNvPr id="13" name="Object 9">
                <a:extLst>
                  <a:ext uri="{FF2B5EF4-FFF2-40B4-BE49-F238E27FC236}">
                    <a16:creationId xmlns:a16="http://schemas.microsoft.com/office/drawing/2014/main" id="{9EABB38E-58F6-4697-A37C-6486E5C680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96296" y="2622366"/>
                <a:ext cx="2005894" cy="381000"/>
              </a:xfrm>
              <a:prstGeom prst="rect">
                <a:avLst/>
              </a:prstGeom>
              <a:blipFill>
                <a:blip r:embed="rId7"/>
                <a:stretch>
                  <a:fillRect l="-1216" b="-4762"/>
                </a:stretch>
              </a:blipFill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81B14B-364B-E443-AC16-B23CAD66A1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F6AC72-CFE3-4E9A-849A-DB746648375C}" type="slidenum">
              <a:rPr lang="en-US" smtClean="0"/>
              <a:pPr/>
              <a:t>41</a:t>
            </a:fld>
            <a:r>
              <a:rPr lang="en-US"/>
              <a:t>/48</a:t>
            </a:r>
          </a:p>
        </p:txBody>
      </p:sp>
    </p:spTree>
    <p:extLst>
      <p:ext uri="{BB962C8B-B14F-4D97-AF65-F5344CB8AC3E}">
        <p14:creationId xmlns:p14="http://schemas.microsoft.com/office/powerpoint/2010/main" val="4025223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0" grpId="0"/>
      <p:bldP spid="13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55679" y="971550"/>
            <a:ext cx="8617499" cy="3797079"/>
          </a:xfrm>
        </p:spPr>
        <p:txBody>
          <a:bodyPr>
            <a:noAutofit/>
          </a:bodyPr>
          <a:lstStyle/>
          <a:p>
            <a:r>
              <a:rPr lang="en-US" sz="1700"/>
              <a:t>Let’s homogenize our all matrices! Doesn’t affect linearity of scaling and rotation</a:t>
            </a:r>
          </a:p>
          <a:p>
            <a:r>
              <a:rPr lang="en-US" sz="1700"/>
              <a:t>Our new transformation matrices look like this…</a:t>
            </a:r>
          </a:p>
          <a:p>
            <a:endParaRPr lang="en-US" sz="1700"/>
          </a:p>
          <a:p>
            <a:endParaRPr lang="en-US" sz="1500"/>
          </a:p>
          <a:p>
            <a:endParaRPr lang="en-US" sz="1500"/>
          </a:p>
          <a:p>
            <a:endParaRPr lang="en-US" sz="1500"/>
          </a:p>
          <a:p>
            <a:endParaRPr lang="en-US" sz="1500"/>
          </a:p>
          <a:p>
            <a:endParaRPr lang="en-US" sz="1500"/>
          </a:p>
          <a:p>
            <a:pPr marL="0" indent="0">
              <a:buNone/>
            </a:pPr>
            <a:endParaRPr lang="en-US" sz="1500"/>
          </a:p>
          <a:p>
            <a:pPr marL="0" indent="0">
              <a:buNone/>
            </a:pPr>
            <a:endParaRPr lang="en-US" sz="1700"/>
          </a:p>
          <a:p>
            <a:pPr>
              <a:spcBef>
                <a:spcPts val="1600"/>
              </a:spcBef>
            </a:pPr>
            <a:r>
              <a:rPr lang="en-US" sz="1700"/>
              <a:t>Note: These transformations are called </a:t>
            </a:r>
            <a:r>
              <a:rPr lang="en-US" sz="1700">
                <a:solidFill>
                  <a:srgbClr val="920000"/>
                </a:solidFill>
                <a:latin typeface="+mj-lt"/>
                <a:ea typeface="+mj-ea"/>
                <a:cs typeface="Segoe UI" pitchFamily="34" charset="0"/>
              </a:rPr>
              <a:t>affine</a:t>
            </a:r>
            <a:r>
              <a:rPr lang="en-US" sz="1700"/>
              <a:t> transformations, which means they preserve ratios of distances between points on a straight line (but not necessarily (0, 0) ) </a:t>
            </a:r>
          </a:p>
          <a:p>
            <a:endParaRPr lang="en-US" sz="170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/>
            <a:r>
              <a:rPr lang="en-US"/>
              <a:t>9/17/19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Transformations Homogenized</a:t>
            </a:r>
          </a:p>
        </p:txBody>
      </p:sp>
      <p:graphicFrame>
        <p:nvGraphicFramePr>
          <p:cNvPr id="5" name="Table 4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806863259"/>
              </p:ext>
            </p:extLst>
          </p:nvPr>
        </p:nvGraphicFramePr>
        <p:xfrm>
          <a:off x="1371600" y="1581150"/>
          <a:ext cx="5803078" cy="26444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15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015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3827">
                <a:tc>
                  <a:txBody>
                    <a:bodyPr/>
                    <a:lstStyle/>
                    <a:p>
                      <a:r>
                        <a:rPr lang="en-US" sz="1200"/>
                        <a:t>Transformation</a:t>
                      </a:r>
                    </a:p>
                  </a:txBody>
                  <a:tcPr marL="79958" marR="79958" marT="29987" marB="29987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Matrix</a:t>
                      </a:r>
                    </a:p>
                  </a:txBody>
                  <a:tcPr marL="79958" marR="79958" marT="29987" marB="2998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8024">
                <a:tc>
                  <a:txBody>
                    <a:bodyPr/>
                    <a:lstStyle/>
                    <a:p>
                      <a:r>
                        <a:rPr lang="en-US" sz="2300"/>
                        <a:t>Scaling</a:t>
                      </a:r>
                    </a:p>
                  </a:txBody>
                  <a:tcPr marL="79958" marR="79958" marT="29987" marB="29987"/>
                </a:tc>
                <a:tc>
                  <a:txBody>
                    <a:bodyPr/>
                    <a:lstStyle/>
                    <a:p>
                      <a:pPr algn="ctr"/>
                      <a:endParaRPr lang="en-US" sz="1500"/>
                    </a:p>
                  </a:txBody>
                  <a:tcPr marL="79958" marR="79958" marT="29987" marB="2998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4567">
                <a:tc>
                  <a:txBody>
                    <a:bodyPr/>
                    <a:lstStyle/>
                    <a:p>
                      <a:r>
                        <a:rPr lang="en-US" sz="2300"/>
                        <a:t>Rotation</a:t>
                      </a:r>
                    </a:p>
                  </a:txBody>
                  <a:tcPr marL="79958" marR="79958" marT="29987" marB="29987"/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79958" marR="79958" marT="29987" marB="2998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08024">
                <a:tc>
                  <a:txBody>
                    <a:bodyPr/>
                    <a:lstStyle/>
                    <a:p>
                      <a:r>
                        <a:rPr lang="en-US" sz="2300"/>
                        <a:t>Translation</a:t>
                      </a:r>
                    </a:p>
                  </a:txBody>
                  <a:tcPr marL="79958" marR="79958" marT="29987" marB="29987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79958" marR="79958" marT="29987" marB="2998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18" name="Group 17">
            <a:extLst>
              <a:ext uri="{FF2B5EF4-FFF2-40B4-BE49-F238E27FC236}">
                <a16:creationId xmlns:a16="http://schemas.microsoft.com/office/drawing/2014/main" id="{9E50A7BD-58F1-4287-80A5-BFD9D8293F05}"/>
              </a:ext>
            </a:extLst>
          </p:cNvPr>
          <p:cNvGrpSpPr/>
          <p:nvPr/>
        </p:nvGrpSpPr>
        <p:grpSpPr>
          <a:xfrm>
            <a:off x="4630561" y="1900041"/>
            <a:ext cx="2150454" cy="2430659"/>
            <a:chOff x="4630561" y="1900041"/>
            <a:chExt cx="2150454" cy="243065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Object 4">
                  <a:extLst>
                    <a:ext uri="{FF2B5EF4-FFF2-40B4-BE49-F238E27FC236}">
                      <a16:creationId xmlns:a16="http://schemas.microsoft.com/office/drawing/2014/main" id="{5516CAA6-A2BD-4070-8211-024BCD5A56CC}"/>
                    </a:ext>
                  </a:extLst>
                </p:cNvPr>
                <p:cNvSpPr txBox="1"/>
                <p:nvPr/>
              </p:nvSpPr>
              <p:spPr bwMode="auto">
                <a:xfrm>
                  <a:off x="4978439" y="3460750"/>
                  <a:ext cx="1320721" cy="86995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160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160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sz="1600" b="0" i="1" smtClean="0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1600" b="0" i="1" smtClean="0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1600" b="0" i="1" smtClean="0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𝑑𝑥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1600" b="0" i="1" smtClean="0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1600" b="0" i="1" smtClean="0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1600" b="0" i="1" smtClean="0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𝑑𝑦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1600" i="1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1600" i="1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1600" i="1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sz="160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2" name="Object 4">
                  <a:extLst>
                    <a:ext uri="{FF2B5EF4-FFF2-40B4-BE49-F238E27FC236}">
                      <a16:creationId xmlns:a16="http://schemas.microsoft.com/office/drawing/2014/main" id="{5516CAA6-A2BD-4070-8211-024BCD5A56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978439" y="3460750"/>
                  <a:ext cx="1320721" cy="86995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Object 4">
                  <a:extLst>
                    <a:ext uri="{FF2B5EF4-FFF2-40B4-BE49-F238E27FC236}">
                      <a16:creationId xmlns:a16="http://schemas.microsoft.com/office/drawing/2014/main" id="{AE665A2C-AC0B-4FE9-93EF-5971BB91DD89}"/>
                    </a:ext>
                  </a:extLst>
                </p:cNvPr>
                <p:cNvSpPr txBox="1"/>
                <p:nvPr/>
              </p:nvSpPr>
              <p:spPr bwMode="auto">
                <a:xfrm>
                  <a:off x="4630561" y="2664883"/>
                  <a:ext cx="2150454" cy="86995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160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160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sz="1600" i="1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𝑐𝑜𝑠</m:t>
                                  </m:r>
                                  <m:r>
                                    <a:rPr lang="en-US" sz="1600" i="1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⁡(</m:t>
                                  </m:r>
                                  <m:r>
                                    <a:rPr lang="el-GR" sz="1600" i="1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  <m:r>
                                    <a:rPr lang="en-US" sz="1600" i="1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e>
                                  <m:r>
                                    <a:rPr lang="en-US" sz="1600" b="0" i="1" smtClean="0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600" b="0" i="1" smtClean="0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𝑠𝑖𝑛</m:t>
                                  </m:r>
                                  <m:r>
                                    <a:rPr lang="en-US" sz="1600" i="1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⁡(</m:t>
                                  </m:r>
                                  <m:r>
                                    <a:rPr lang="el-GR" sz="1600" i="1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  <m:r>
                                    <a:rPr lang="en-US" sz="1600" i="1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e>
                                  <m:r>
                                    <a:rPr lang="en-US" sz="1600" b="0" i="1" smtClean="0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1600" b="0" i="1" smtClean="0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𝑠𝑖𝑛</m:t>
                                  </m:r>
                                  <m:r>
                                    <a:rPr lang="en-US" sz="1600" i="1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l-GR" sz="1600" i="1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  <m:r>
                                    <a:rPr lang="en-US" sz="1600" i="1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e>
                                  <m:r>
                                    <a:rPr lang="en-US" sz="1600" i="1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𝑐𝑜𝑠</m:t>
                                  </m:r>
                                  <m:r>
                                    <a:rPr lang="en-US" sz="1600" i="1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⁡(</m:t>
                                  </m:r>
                                  <m:r>
                                    <a:rPr lang="el-GR" sz="1600" i="1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  <m:r>
                                    <a:rPr lang="en-US" sz="1600" i="1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e>
                                  <m:r>
                                    <a:rPr lang="en-US" sz="1600" b="0" i="1" smtClean="0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1600" i="1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1600" i="1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1600" i="1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sz="160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4" name="Object 4">
                  <a:extLst>
                    <a:ext uri="{FF2B5EF4-FFF2-40B4-BE49-F238E27FC236}">
                      <a16:creationId xmlns:a16="http://schemas.microsoft.com/office/drawing/2014/main" id="{AE665A2C-AC0B-4FE9-93EF-5971BB91DD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630561" y="2664883"/>
                  <a:ext cx="2150454" cy="86995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Object 4">
                  <a:extLst>
                    <a:ext uri="{FF2B5EF4-FFF2-40B4-BE49-F238E27FC236}">
                      <a16:creationId xmlns:a16="http://schemas.microsoft.com/office/drawing/2014/main" id="{B9C07161-ED04-421D-97F2-46D2D316918D}"/>
                    </a:ext>
                  </a:extLst>
                </p:cNvPr>
                <p:cNvSpPr txBox="1"/>
                <p:nvPr/>
              </p:nvSpPr>
              <p:spPr bwMode="auto">
                <a:xfrm>
                  <a:off x="5045427" y="1900041"/>
                  <a:ext cx="1320721" cy="86995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160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1600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sz="1600" b="0" i="1" smtClean="0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sz="1600" b="0" i="1" baseline="-25000" smtClean="0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e>
                                  <m:r>
                                    <a:rPr lang="en-US" sz="1600" b="0" i="1" smtClean="0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1600" b="0" i="1" smtClean="0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1600" b="0" i="1" smtClean="0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1600" b="0" i="1" smtClean="0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sz="1600" b="0" i="1" baseline="-25000" smtClean="0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e>
                                  <m:r>
                                    <a:rPr lang="en-US" sz="1600" b="0" i="1" smtClean="0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1600" i="1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1600" i="1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1600" i="1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sz="160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6" name="Object 4">
                  <a:extLst>
                    <a:ext uri="{FF2B5EF4-FFF2-40B4-BE49-F238E27FC236}">
                      <a16:creationId xmlns:a16="http://schemas.microsoft.com/office/drawing/2014/main" id="{B9C07161-ED04-421D-97F2-46D2D31691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045427" y="1900041"/>
                  <a:ext cx="1320721" cy="86995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783659-0B9D-3649-A7DD-C3940AF719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F6AC72-CFE3-4E9A-849A-DB746648375C}" type="slidenum">
              <a:rPr lang="en-US" smtClean="0"/>
              <a:pPr/>
              <a:t>42</a:t>
            </a:fld>
            <a:r>
              <a:rPr lang="en-US"/>
              <a:t>/48</a:t>
            </a:r>
          </a:p>
        </p:txBody>
      </p:sp>
    </p:spTree>
    <p:extLst>
      <p:ext uri="{BB962C8B-B14F-4D97-AF65-F5344CB8AC3E}">
        <p14:creationId xmlns:p14="http://schemas.microsoft.com/office/powerpoint/2010/main" val="805420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EFB61D7-C888-7640-BF4F-680C1631A67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Translation, rotation, and scaling are great building blocks</a:t>
            </a:r>
          </a:p>
          <a:p>
            <a:r>
              <a:rPr lang="en-US" dirty="0"/>
              <a:t>With (quite a lot of) work, you can express any affine transformation through a sequence of these</a:t>
            </a:r>
          </a:p>
          <a:p>
            <a:r>
              <a:rPr lang="en-US" dirty="0"/>
              <a:t>Often much easier just to say “what does the composite transformation do to a few simple points or vectors?” and then use the general approach from section 1.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05DADE-E9B7-1F44-A104-AD29636A6F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/>
            <a:r>
              <a:rPr lang="en-US"/>
              <a:t>9/17/19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AE8020-DDAB-A14E-AD19-93CBB0D67C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F6AC72-CFE3-4E9A-849A-DB746648375C}" type="slidenum">
              <a:rPr lang="en-US" smtClean="0"/>
              <a:pPr/>
              <a:t>43</a:t>
            </a:fld>
            <a:r>
              <a:rPr lang="en-US"/>
              <a:t>/48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5DFBE8A-4721-2A4E-9D3B-F15D4BC0C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Building blocks</a:t>
            </a:r>
          </a:p>
        </p:txBody>
      </p:sp>
    </p:spTree>
    <p:extLst>
      <p:ext uri="{BB962C8B-B14F-4D97-AF65-F5344CB8AC3E}">
        <p14:creationId xmlns:p14="http://schemas.microsoft.com/office/powerpoint/2010/main" val="3051318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14402"/>
            <a:ext cx="8229600" cy="983359"/>
          </a:xfrm>
        </p:spPr>
        <p:txBody>
          <a:bodyPr>
            <a:normAutofit/>
          </a:bodyPr>
          <a:lstStyle/>
          <a:p>
            <a:r>
              <a:rPr lang="en-US" dirty="0"/>
              <a:t>When we want to undo a transformation, we’ll need to find the matrix’s inverse.</a:t>
            </a:r>
          </a:p>
          <a:p>
            <a:r>
              <a:rPr lang="en-US" dirty="0"/>
              <a:t>Thanks to homogenization, all our building blocks are invertible!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/>
            <a:r>
              <a:rPr lang="en-US"/>
              <a:t>9/17/19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Inverses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5899535"/>
              </p:ext>
            </p:extLst>
          </p:nvPr>
        </p:nvGraphicFramePr>
        <p:xfrm>
          <a:off x="457200" y="1718310"/>
          <a:ext cx="8225280" cy="28125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1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1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1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8858">
                <a:tc>
                  <a:txBody>
                    <a:bodyPr/>
                    <a:lstStyle/>
                    <a:p>
                      <a:r>
                        <a:rPr lang="en-US" sz="1200"/>
                        <a:t>Transformation</a:t>
                      </a:r>
                    </a:p>
                  </a:txBody>
                  <a:tcPr marL="82944" marR="82944" marT="31107" marB="31107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Matrix</a:t>
                      </a:r>
                      <a:r>
                        <a:rPr lang="en-US" sz="1200" baseline="0"/>
                        <a:t> Inverse</a:t>
                      </a:r>
                      <a:endParaRPr lang="en-US" sz="1200"/>
                    </a:p>
                  </a:txBody>
                  <a:tcPr marL="82944" marR="82944" marT="31107" marB="31107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Does it make</a:t>
                      </a:r>
                      <a:r>
                        <a:rPr lang="en-US" sz="1200" baseline="0"/>
                        <a:t> sense?</a:t>
                      </a:r>
                      <a:endParaRPr lang="en-US" sz="1200"/>
                    </a:p>
                  </a:txBody>
                  <a:tcPr marL="82944" marR="82944" marT="31107" marB="3110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9020">
                <a:tc>
                  <a:txBody>
                    <a:bodyPr/>
                    <a:lstStyle/>
                    <a:p>
                      <a:r>
                        <a:rPr lang="en-US" sz="2400"/>
                        <a:t>Scaling</a:t>
                      </a:r>
                    </a:p>
                  </a:txBody>
                  <a:tcPr marL="82944" marR="82944" marT="31107" marB="31107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82944" marR="82944" marT="31107" marB="31107">
                    <a:blipFill rotWithShape="1">
                      <a:blip r:embed="rId3"/>
                      <a:stretch>
                        <a:fillRect l="-100223" t="-31618" r="-100445" b="-209559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If you scale something by factor </a:t>
                      </a:r>
                      <a:r>
                        <a:rPr lang="en-US" sz="1200" i="1"/>
                        <a:t>a</a:t>
                      </a:r>
                      <a:r>
                        <a:rPr lang="en-US" sz="1200"/>
                        <a:t>, the</a:t>
                      </a:r>
                      <a:r>
                        <a:rPr lang="en-US" sz="1200" baseline="0"/>
                        <a:t> </a:t>
                      </a:r>
                      <a:r>
                        <a:rPr lang="en-US" sz="1200"/>
                        <a:t>inverse is scaling by 1/</a:t>
                      </a:r>
                      <a:r>
                        <a:rPr lang="en-US" sz="1200" i="1"/>
                        <a:t>a</a:t>
                      </a:r>
                      <a:endParaRPr lang="en-US" sz="1200"/>
                    </a:p>
                    <a:p>
                      <a:endParaRPr lang="en-US" sz="1200"/>
                    </a:p>
                  </a:txBody>
                  <a:tcPr marL="82944" marR="82944" marT="31107" marB="3110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95433">
                <a:tc>
                  <a:txBody>
                    <a:bodyPr/>
                    <a:lstStyle/>
                    <a:p>
                      <a:r>
                        <a:rPr lang="en-US" sz="2400"/>
                        <a:t>Rotation</a:t>
                      </a:r>
                    </a:p>
                  </a:txBody>
                  <a:tcPr marL="82944" marR="82944" marT="31107" marB="31107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82944" marR="82944" marT="31107" marB="31107">
                    <a:blipFill rotWithShape="1">
                      <a:blip r:embed="rId3"/>
                      <a:stretch>
                        <a:fillRect l="-100223" t="-109146" r="-100445" b="-73780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aseline="0"/>
                        <a:t>Inverse of rotation by </a:t>
                      </a:r>
                      <a:r>
                        <a:rPr lang="en-US" sz="1200" i="1" baseline="0" err="1"/>
                        <a:t>θ</a:t>
                      </a:r>
                      <a:r>
                        <a:rPr lang="en-US" sz="1200" baseline="0"/>
                        <a:t> is rotation by   </a:t>
                      </a:r>
                      <a:r>
                        <a:rPr lang="en-US" sz="1200" i="1" baseline="0"/>
                        <a:t>–</a:t>
                      </a:r>
                      <a:r>
                        <a:rPr lang="en-US" sz="1200" i="1" baseline="0" err="1"/>
                        <a:t>θ</a:t>
                      </a:r>
                      <a:r>
                        <a:rPr lang="en-US" sz="1200" baseline="0"/>
                        <a:t>. The properties </a:t>
                      </a:r>
                      <a:r>
                        <a:rPr lang="en-US" sz="1200" i="1" baseline="0"/>
                        <a:t>sin(-</a:t>
                      </a:r>
                      <a:r>
                        <a:rPr lang="en-US" sz="1200" i="1" baseline="0" err="1"/>
                        <a:t>θ</a:t>
                      </a:r>
                      <a:r>
                        <a:rPr lang="en-US" sz="1200" i="1" baseline="0"/>
                        <a:t>) = -sin(</a:t>
                      </a:r>
                      <a:r>
                        <a:rPr lang="en-US" sz="1200" i="1" baseline="0" err="1"/>
                        <a:t>θ</a:t>
                      </a:r>
                      <a:r>
                        <a:rPr lang="en-US" sz="1200" i="1" baseline="0"/>
                        <a:t>)</a:t>
                      </a:r>
                      <a:r>
                        <a:rPr lang="en-US" sz="1200" i="0" baseline="0"/>
                        <a:t> and </a:t>
                      </a:r>
                      <a:r>
                        <a:rPr lang="en-US" sz="1200" i="1" baseline="0" err="1"/>
                        <a:t>cos</a:t>
                      </a:r>
                      <a:r>
                        <a:rPr lang="en-US" sz="1200" i="1" baseline="0"/>
                        <a:t>(-</a:t>
                      </a:r>
                      <a:r>
                        <a:rPr lang="en-US" sz="1200" i="1" baseline="0" err="1"/>
                        <a:t>θ</a:t>
                      </a:r>
                      <a:r>
                        <a:rPr lang="en-US" sz="1200" i="1" baseline="0"/>
                        <a:t>) = </a:t>
                      </a:r>
                      <a:r>
                        <a:rPr lang="en-US" sz="1200" i="1" baseline="0" err="1"/>
                        <a:t>cos</a:t>
                      </a:r>
                      <a:r>
                        <a:rPr lang="en-US" sz="1200" i="1" baseline="0"/>
                        <a:t>(</a:t>
                      </a:r>
                      <a:r>
                        <a:rPr lang="en-US" sz="1200" i="1" baseline="0" err="1"/>
                        <a:t>θ</a:t>
                      </a:r>
                      <a:r>
                        <a:rPr lang="en-US" sz="1200" i="1" baseline="0"/>
                        <a:t>)</a:t>
                      </a:r>
                      <a:r>
                        <a:rPr lang="en-US" sz="1200" i="0" baseline="0"/>
                        <a:t> give this matrix. Also, the </a:t>
                      </a:r>
                      <a:r>
                        <a:rPr lang="en-US" sz="1200" baseline="0"/>
                        <a:t>matrix is orthonormal, so inverse is just the transpose (see next slide).</a:t>
                      </a:r>
                      <a:endParaRPr lang="en-US" sz="1200"/>
                    </a:p>
                  </a:txBody>
                  <a:tcPr marL="82944" marR="82944" marT="31107" marB="3110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9251">
                <a:tc>
                  <a:txBody>
                    <a:bodyPr/>
                    <a:lstStyle/>
                    <a:p>
                      <a:r>
                        <a:rPr lang="en-US" sz="2400"/>
                        <a:t>Translation</a:t>
                      </a:r>
                    </a:p>
                  </a:txBody>
                  <a:tcPr marL="82944" marR="82944" marT="31107" marB="31107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2944" marR="82944" marT="31107" marB="31107">
                    <a:blipFill rotWithShape="1">
                      <a:blip r:embed="rId3"/>
                      <a:stretch>
                        <a:fillRect l="-100223" t="-283471" r="-100445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If you translate by </a:t>
                      </a:r>
                      <a:r>
                        <a:rPr lang="en-US" sz="1200" b="1" i="1" dirty="0"/>
                        <a:t>x</a:t>
                      </a:r>
                      <a:r>
                        <a:rPr lang="en-US" sz="1200" dirty="0"/>
                        <a:t>,</a:t>
                      </a:r>
                      <a:r>
                        <a:rPr lang="en-US" sz="1200" baseline="0" dirty="0"/>
                        <a:t> </a:t>
                      </a:r>
                      <a:r>
                        <a:rPr lang="en-US" sz="1200" dirty="0"/>
                        <a:t>the inverse is</a:t>
                      </a:r>
                      <a:r>
                        <a:rPr lang="en-US" sz="1200" baseline="0" dirty="0"/>
                        <a:t> </a:t>
                      </a:r>
                      <a:r>
                        <a:rPr lang="en-US" sz="1200" dirty="0"/>
                        <a:t>translation by </a:t>
                      </a:r>
                      <a:r>
                        <a:rPr lang="en-US" sz="1200" i="1" dirty="0"/>
                        <a:t>-</a:t>
                      </a:r>
                      <a:r>
                        <a:rPr lang="en-US" sz="1200" b="1" i="1" dirty="0"/>
                        <a:t>x</a:t>
                      </a:r>
                      <a:endParaRPr lang="en-US" sz="1200" dirty="0"/>
                    </a:p>
                    <a:p>
                      <a:endParaRPr lang="en-US" sz="1200" dirty="0"/>
                    </a:p>
                  </a:txBody>
                  <a:tcPr marL="82944" marR="82944" marT="31107" marB="3110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0425C4-0A2F-4C45-A2A8-22DBC9AFAE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F6AC72-CFE3-4E9A-849A-DB746648375C}" type="slidenum">
              <a:rPr lang="en-US" smtClean="0"/>
              <a:pPr/>
              <a:t>44</a:t>
            </a:fld>
            <a:r>
              <a:rPr lang="en-US"/>
              <a:t>/48</a:t>
            </a:r>
          </a:p>
        </p:txBody>
      </p:sp>
    </p:spTree>
    <p:extLst>
      <p:ext uri="{BB962C8B-B14F-4D97-AF65-F5344CB8AC3E}">
        <p14:creationId xmlns:p14="http://schemas.microsoft.com/office/powerpoint/2010/main" val="2131413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/>
            <a:r>
              <a:rPr lang="en-US"/>
              <a:t>9/17/19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Applications of affine transformations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47749"/>
            <a:ext cx="8229600" cy="3606411"/>
          </a:xfrm>
          <a:prstGeom prst="rect">
            <a:avLst/>
          </a:prstGeom>
        </p:spPr>
        <p:txBody>
          <a:bodyPr vert="horz" lIns="81633" tIns="40817" rIns="81633" bIns="40817">
            <a:normAutofit/>
          </a:bodyPr>
          <a:lstStyle/>
          <a:p>
            <a:pPr marL="244900" marR="0" lvl="0" indent="-244900" algn="l" defTabSz="914400" rtl="0" eaLnBrk="1" fontAlgn="auto" latinLnBrk="0" hangingPunct="1">
              <a:lnSpc>
                <a:spcPct val="100000"/>
              </a:lnSpc>
              <a:spcBef>
                <a:spcPts val="535"/>
              </a:spcBef>
              <a:spcAft>
                <a:spcPts val="0"/>
              </a:spcAft>
              <a:buClr>
                <a:schemeClr val="accent1"/>
              </a:buClr>
              <a:buSzPct val="76000"/>
              <a:tabLst/>
              <a:defRPr/>
            </a:pPr>
            <a:r>
              <a:rPr lang="en-US" sz="2000">
                <a:solidFill>
                  <a:schemeClr val="accent2"/>
                </a:solidFill>
              </a:rPr>
              <a:t>Some uses we’ll see later:</a:t>
            </a:r>
          </a:p>
          <a:p>
            <a:pPr marL="244900" marR="0" lvl="0" indent="-244900" algn="l" defTabSz="914400" rtl="0" eaLnBrk="1" fontAlgn="auto" latinLnBrk="0" hangingPunct="1">
              <a:lnSpc>
                <a:spcPct val="100000"/>
              </a:lnSpc>
              <a:spcBef>
                <a:spcPts val="535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lang="en-US" sz="1800"/>
              <a:t>Placing sub-objects in parent’s coordinate system to construct hierarchical scene graph</a:t>
            </a:r>
          </a:p>
          <a:p>
            <a:pPr marL="615109" lvl="1" indent="-244900" defTabSz="914400">
              <a:spcBef>
                <a:spcPts val="535"/>
              </a:spcBef>
              <a:buClr>
                <a:schemeClr val="accent2"/>
              </a:buClr>
              <a:buSzPct val="76000"/>
              <a:buFont typeface="Wingdings 3"/>
              <a:buChar char=""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Transforming</a:t>
            </a:r>
            <a:r>
              <a:rPr kumimoji="0" lang="en-US" sz="1600" b="0" i="0" u="none" strike="noStrike" kern="1200" cap="none" spc="0" normalizeH="0" noProof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primitives in their own coordinate systems</a:t>
            </a:r>
          </a:p>
          <a:p>
            <a:pPr marL="244900" indent="-244900" defTabSz="914400">
              <a:spcBef>
                <a:spcPts val="535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r>
              <a:rPr lang="en-US" sz="1800" baseline="0"/>
              <a:t>View volume </a:t>
            </a:r>
            <a:r>
              <a:rPr lang="en-US" sz="1800"/>
              <a:t>normalization</a:t>
            </a:r>
          </a:p>
          <a:p>
            <a:pPr marL="615109" lvl="1" indent="-244900" defTabSz="914400">
              <a:spcBef>
                <a:spcPts val="535"/>
              </a:spcBef>
              <a:buClr>
                <a:schemeClr val="accent2"/>
              </a:buClr>
              <a:buSzPct val="76000"/>
              <a:buFont typeface="Wingdings 3"/>
              <a:buChar char=""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Mapping</a:t>
            </a:r>
            <a:r>
              <a:rPr kumimoji="0" lang="en-US" sz="1600" b="0" i="0" u="none" strike="noStrike" kern="1200" cap="none" spc="0" normalizeH="0" noProof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arbitrary view volume into canonical view volume along </a:t>
            </a:r>
            <a:r>
              <a:rPr kumimoji="0" lang="en-US" sz="1600" b="0" i="1" u="none" strike="noStrike" kern="1200" cap="none" spc="0" normalizeH="0" noProof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</a:t>
            </a:r>
            <a:r>
              <a:rPr kumimoji="0" lang="en-US" sz="1600" b="0" u="none" strike="noStrike" kern="1200" cap="none" spc="0" normalizeH="0" noProof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-axis</a:t>
            </a:r>
          </a:p>
          <a:p>
            <a:pPr marL="244900" indent="-244900" defTabSz="914400">
              <a:spcBef>
                <a:spcPts val="535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r>
              <a:rPr lang="en-US" sz="1800" i="0" baseline="0"/>
              <a:t>Parallel</a:t>
            </a:r>
            <a:r>
              <a:rPr lang="en-US" sz="1800" i="0"/>
              <a:t> (orthographic, oblique) and perspective projections</a:t>
            </a:r>
          </a:p>
          <a:p>
            <a:pPr marL="244900" indent="-244900" defTabSz="914400">
              <a:spcBef>
                <a:spcPts val="535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r>
              <a:rPr kumimoji="0" lang="en-US" sz="1800" b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Perspective</a:t>
            </a:r>
            <a:r>
              <a:rPr kumimoji="0" lang="en-US" sz="1800" b="0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transformation (turn viewing pyramid into a cuboid to turn </a:t>
            </a:r>
            <a:r>
              <a:rPr lang="en-US" sz="1800"/>
              <a:t>perspective projection into parallel projection) after perspective foreshortening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F12056-0FA0-2C4D-B24C-5ED5939E82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F6AC72-CFE3-4E9A-849A-DB746648375C}" type="slidenum">
              <a:rPr lang="en-US" smtClean="0"/>
              <a:pPr/>
              <a:t>45</a:t>
            </a:fld>
            <a:r>
              <a:rPr lang="en-US"/>
              <a:t>/48</a:t>
            </a:r>
          </a:p>
        </p:txBody>
      </p:sp>
    </p:spTree>
    <p:extLst>
      <p:ext uri="{BB962C8B-B14F-4D97-AF65-F5344CB8AC3E}">
        <p14:creationId xmlns:p14="http://schemas.microsoft.com/office/powerpoint/2010/main" val="1008899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/>
            <a:r>
              <a:rPr lang="en-US"/>
              <a:t>9/17/19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Composition of Transformations (2D) (2/2)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971550"/>
            <a:ext cx="8382000" cy="3600450"/>
          </a:xfrm>
          <a:prstGeom prst="rect">
            <a:avLst/>
          </a:prstGeom>
        </p:spPr>
        <p:txBody>
          <a:bodyPr vert="horz" lIns="81633" tIns="40817" rIns="81633" bIns="40817">
            <a:normAutofit fontScale="92500" lnSpcReduction="10000"/>
          </a:bodyPr>
          <a:lstStyle/>
          <a:p>
            <a:pPr marL="244900" marR="0" lvl="0" indent="-244900" algn="l" defTabSz="914400" rtl="0" eaLnBrk="1" fontAlgn="auto" latinLnBrk="0" hangingPunct="1">
              <a:lnSpc>
                <a:spcPct val="100000"/>
              </a:lnSpc>
              <a:spcBef>
                <a:spcPts val="535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en-US" sz="1600" b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We can now form compositions of transformation matrices to form</a:t>
            </a:r>
            <a:r>
              <a:rPr kumimoji="0" lang="en-US" sz="1600" b="0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 more complex transformation</a:t>
            </a:r>
          </a:p>
          <a:p>
            <a:pPr marL="244900" marR="0" lvl="0" indent="-244900" algn="l" defTabSz="914400" rtl="0" eaLnBrk="1" fontAlgn="auto" latinLnBrk="0" hangingPunct="1">
              <a:lnSpc>
                <a:spcPct val="100000"/>
              </a:lnSpc>
              <a:spcBef>
                <a:spcPts val="535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lang="en-US" sz="1600" baseline="0"/>
              <a:t>For example, </a:t>
            </a:r>
            <a:r>
              <a:rPr lang="en-US" sz="1600" b="1" i="1" baseline="0" err="1"/>
              <a:t>TRSv</a:t>
            </a:r>
            <a:r>
              <a:rPr lang="en-US" sz="1600" baseline="0"/>
              <a:t>, which scales a point, then rotates it, then translates it:</a:t>
            </a:r>
          </a:p>
          <a:p>
            <a:pPr marL="244900" marR="0" lvl="0" indent="-244900" algn="l" defTabSz="914400" rtl="0" eaLnBrk="1" fontAlgn="auto" latinLnBrk="0" hangingPunct="1">
              <a:lnSpc>
                <a:spcPct val="100000"/>
              </a:lnSpc>
              <a:spcBef>
                <a:spcPts val="535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kumimoji="0" lang="en-US" sz="1600" b="0" u="none" strike="noStrike" kern="1200" cap="none" spc="0" normalizeH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44900" marR="0" lvl="0" indent="-244900" algn="l" defTabSz="914400" rtl="0" eaLnBrk="1" fontAlgn="auto" latinLnBrk="0" hangingPunct="1">
              <a:lnSpc>
                <a:spcPct val="100000"/>
              </a:lnSpc>
              <a:spcBef>
                <a:spcPts val="535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lang="en-US" sz="1600" baseline="0"/>
          </a:p>
          <a:p>
            <a:pPr marL="244900" marR="0" lvl="0" indent="-244900" algn="l" defTabSz="914400" rtl="0" eaLnBrk="1" fontAlgn="auto" latinLnBrk="0" hangingPunct="1">
              <a:lnSpc>
                <a:spcPct val="100000"/>
              </a:lnSpc>
              <a:spcBef>
                <a:spcPts val="535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kumimoji="0" lang="en-US" sz="1600" b="0" u="none" strike="noStrike" kern="1200" cap="none" spc="0" normalizeH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44900" marR="0" lvl="0" indent="-244900" algn="l" defTabSz="914400" rtl="0" eaLnBrk="1" fontAlgn="auto" latinLnBrk="0" hangingPunct="1">
              <a:lnSpc>
                <a:spcPct val="100000"/>
              </a:lnSpc>
              <a:spcBef>
                <a:spcPts val="535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lang="en-US" sz="1600" baseline="0"/>
              <a:t>Note that we apply the matrices in sequence right to left. We can use associativity</a:t>
            </a:r>
            <a:r>
              <a:rPr lang="en-US" sz="1600"/>
              <a:t> to compose them first; it is often useful to be able to apply a single matrix if, for example, we want to use it to transform many points at once</a:t>
            </a:r>
          </a:p>
          <a:p>
            <a:pPr marL="244900" marR="0" lvl="0" indent="-244900" algn="l" defTabSz="914400" rtl="0" eaLnBrk="1" fontAlgn="auto" latinLnBrk="0" hangingPunct="1">
              <a:lnSpc>
                <a:spcPct val="100000"/>
              </a:lnSpc>
              <a:spcBef>
                <a:spcPts val="535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lang="en-US" sz="1600" b="1"/>
              <a:t>Important: order matters! </a:t>
            </a:r>
            <a:r>
              <a:rPr lang="en-US" sz="1600"/>
              <a:t>Matrix multiplication is </a:t>
            </a:r>
            <a:r>
              <a:rPr lang="en-US" sz="1600" b="1"/>
              <a:t>NOT commutative</a:t>
            </a:r>
            <a:r>
              <a:rPr lang="en-US" sz="1600"/>
              <a:t>.</a:t>
            </a:r>
          </a:p>
          <a:p>
            <a:pPr marL="244900" marR="0" lvl="0" indent="-244900" algn="l" defTabSz="914400" rtl="0" eaLnBrk="1" fontAlgn="auto" latinLnBrk="0" hangingPunct="1">
              <a:lnSpc>
                <a:spcPct val="100000"/>
              </a:lnSpc>
              <a:spcBef>
                <a:spcPts val="535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lang="en-US" sz="1600"/>
              <a:t>Be sure to check out the Transformation Game at </a:t>
            </a:r>
            <a:r>
              <a:rPr lang="en-US" sz="1600">
                <a:hlinkClick r:id="rId4"/>
              </a:rPr>
              <a:t>http://www.cs.brown.edu/exploratories/freeSoftware/repository/edu/brown/cs/exploratories/applets/transformationGame/transformation_game_guide.html</a:t>
            </a:r>
            <a:endParaRPr lang="en-US" sz="1600"/>
          </a:p>
          <a:p>
            <a:pPr marL="244900" marR="0" lvl="0" indent="-244900" algn="l" defTabSz="914400" rtl="0" eaLnBrk="1" fontAlgn="auto" latinLnBrk="0" hangingPunct="1">
              <a:lnSpc>
                <a:spcPct val="100000"/>
              </a:lnSpc>
              <a:spcBef>
                <a:spcPts val="535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en-US" sz="160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Let’s see an example…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295013"/>
              </p:ext>
            </p:extLst>
          </p:nvPr>
        </p:nvGraphicFramePr>
        <p:xfrm>
          <a:off x="938213" y="1711325"/>
          <a:ext cx="3535362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2" name="Equation" r:id="rId5" imgW="2933640" imgH="711000" progId="Equation.3">
                  <p:embed/>
                </p:oleObj>
              </mc:Choice>
              <mc:Fallback>
                <p:oleObj name="Equation" r:id="rId5" imgW="2933640" imgH="711000" progId="Equation.3">
                  <p:embed/>
                  <p:pic>
                    <p:nvPicPr>
                      <p:cNvPr id="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8213" y="1711325"/>
                        <a:ext cx="3535362" cy="857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6F6652-4881-2248-8147-8893B48EF0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F6AC72-CFE3-4E9A-849A-DB746648375C}" type="slidenum">
              <a:rPr lang="en-US" smtClean="0"/>
              <a:pPr/>
              <a:t>46</a:t>
            </a:fld>
            <a:r>
              <a:rPr lang="en-US"/>
              <a:t>/48</a:t>
            </a:r>
          </a:p>
        </p:txBody>
      </p:sp>
    </p:spTree>
    <p:extLst>
      <p:ext uri="{BB962C8B-B14F-4D97-AF65-F5344CB8AC3E}">
        <p14:creationId xmlns:p14="http://schemas.microsoft.com/office/powerpoint/2010/main" val="2713485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/>
            <a:r>
              <a:rPr lang="en-US"/>
              <a:t>9/17/19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Transformations in General are not Commutative</a:t>
            </a:r>
          </a:p>
        </p:txBody>
      </p:sp>
      <p:grpSp>
        <p:nvGrpSpPr>
          <p:cNvPr id="6" name="Group 49"/>
          <p:cNvGrpSpPr>
            <a:grpSpLocks/>
          </p:cNvGrpSpPr>
          <p:nvPr/>
        </p:nvGrpSpPr>
        <p:grpSpPr bwMode="auto">
          <a:xfrm>
            <a:off x="3213001" y="1007835"/>
            <a:ext cx="3110400" cy="1579105"/>
            <a:chOff x="768" y="2784"/>
            <a:chExt cx="2304" cy="1558"/>
          </a:xfrm>
        </p:grpSpPr>
        <p:grpSp>
          <p:nvGrpSpPr>
            <p:cNvPr id="7" name="Group 50"/>
            <p:cNvGrpSpPr>
              <a:grpSpLocks/>
            </p:cNvGrpSpPr>
            <p:nvPr/>
          </p:nvGrpSpPr>
          <p:grpSpPr bwMode="auto">
            <a:xfrm>
              <a:off x="912" y="2784"/>
              <a:ext cx="2160" cy="1344"/>
              <a:chOff x="768" y="2832"/>
              <a:chExt cx="2160" cy="1344"/>
            </a:xfrm>
          </p:grpSpPr>
          <p:sp>
            <p:nvSpPr>
              <p:cNvPr id="25" name="Line 51"/>
              <p:cNvSpPr>
                <a:spLocks noChangeShapeType="1"/>
              </p:cNvSpPr>
              <p:nvPr/>
            </p:nvSpPr>
            <p:spPr bwMode="gray">
              <a:xfrm flipV="1">
                <a:off x="816" y="2832"/>
                <a:ext cx="0" cy="12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6" name="Line 52"/>
              <p:cNvSpPr>
                <a:spLocks noChangeShapeType="1"/>
              </p:cNvSpPr>
              <p:nvPr/>
            </p:nvSpPr>
            <p:spPr bwMode="gray">
              <a:xfrm>
                <a:off x="864" y="4128"/>
                <a:ext cx="206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7" name="Line 53"/>
              <p:cNvSpPr>
                <a:spLocks noChangeShapeType="1"/>
              </p:cNvSpPr>
              <p:nvPr/>
            </p:nvSpPr>
            <p:spPr bwMode="gray">
              <a:xfrm>
                <a:off x="1008" y="4080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8" name="Line 54"/>
              <p:cNvSpPr>
                <a:spLocks noChangeShapeType="1"/>
              </p:cNvSpPr>
              <p:nvPr/>
            </p:nvSpPr>
            <p:spPr bwMode="gray">
              <a:xfrm>
                <a:off x="1200" y="4080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9" name="Line 55"/>
              <p:cNvSpPr>
                <a:spLocks noChangeShapeType="1"/>
              </p:cNvSpPr>
              <p:nvPr/>
            </p:nvSpPr>
            <p:spPr bwMode="gray">
              <a:xfrm>
                <a:off x="1584" y="4080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0" name="Line 56"/>
              <p:cNvSpPr>
                <a:spLocks noChangeShapeType="1"/>
              </p:cNvSpPr>
              <p:nvPr/>
            </p:nvSpPr>
            <p:spPr bwMode="gray">
              <a:xfrm>
                <a:off x="1392" y="4080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1" name="Line 57"/>
              <p:cNvSpPr>
                <a:spLocks noChangeShapeType="1"/>
              </p:cNvSpPr>
              <p:nvPr/>
            </p:nvSpPr>
            <p:spPr bwMode="gray">
              <a:xfrm>
                <a:off x="1776" y="4080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2" name="Line 58"/>
              <p:cNvSpPr>
                <a:spLocks noChangeShapeType="1"/>
              </p:cNvSpPr>
              <p:nvPr/>
            </p:nvSpPr>
            <p:spPr bwMode="gray">
              <a:xfrm>
                <a:off x="1968" y="4080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3" name="Line 59"/>
              <p:cNvSpPr>
                <a:spLocks noChangeShapeType="1"/>
              </p:cNvSpPr>
              <p:nvPr/>
            </p:nvSpPr>
            <p:spPr bwMode="gray">
              <a:xfrm>
                <a:off x="2160" y="4080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4" name="Line 60"/>
              <p:cNvSpPr>
                <a:spLocks noChangeShapeType="1"/>
              </p:cNvSpPr>
              <p:nvPr/>
            </p:nvSpPr>
            <p:spPr bwMode="gray">
              <a:xfrm>
                <a:off x="2352" y="4080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5" name="Line 61"/>
              <p:cNvSpPr>
                <a:spLocks noChangeShapeType="1"/>
              </p:cNvSpPr>
              <p:nvPr/>
            </p:nvSpPr>
            <p:spPr bwMode="gray">
              <a:xfrm>
                <a:off x="2544" y="4080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6" name="Line 62"/>
              <p:cNvSpPr>
                <a:spLocks noChangeShapeType="1"/>
              </p:cNvSpPr>
              <p:nvPr/>
            </p:nvSpPr>
            <p:spPr bwMode="gray">
              <a:xfrm>
                <a:off x="2736" y="4080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7" name="Line 63"/>
              <p:cNvSpPr>
                <a:spLocks noChangeShapeType="1"/>
              </p:cNvSpPr>
              <p:nvPr/>
            </p:nvSpPr>
            <p:spPr bwMode="gray">
              <a:xfrm>
                <a:off x="768" y="3936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8" name="Line 64"/>
              <p:cNvSpPr>
                <a:spLocks noChangeShapeType="1"/>
              </p:cNvSpPr>
              <p:nvPr/>
            </p:nvSpPr>
            <p:spPr bwMode="gray">
              <a:xfrm>
                <a:off x="768" y="3744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9" name="Line 65"/>
              <p:cNvSpPr>
                <a:spLocks noChangeShapeType="1"/>
              </p:cNvSpPr>
              <p:nvPr/>
            </p:nvSpPr>
            <p:spPr bwMode="gray">
              <a:xfrm>
                <a:off x="768" y="3552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0" name="Line 66"/>
              <p:cNvSpPr>
                <a:spLocks noChangeShapeType="1"/>
              </p:cNvSpPr>
              <p:nvPr/>
            </p:nvSpPr>
            <p:spPr bwMode="gray">
              <a:xfrm>
                <a:off x="768" y="3360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1" name="Line 67"/>
              <p:cNvSpPr>
                <a:spLocks noChangeShapeType="1"/>
              </p:cNvSpPr>
              <p:nvPr/>
            </p:nvSpPr>
            <p:spPr bwMode="gray">
              <a:xfrm>
                <a:off x="768" y="3168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2" name="Line 68"/>
              <p:cNvSpPr>
                <a:spLocks noChangeShapeType="1"/>
              </p:cNvSpPr>
              <p:nvPr/>
            </p:nvSpPr>
            <p:spPr bwMode="gray">
              <a:xfrm>
                <a:off x="768" y="2976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8" name="Text Box 69"/>
            <p:cNvSpPr txBox="1">
              <a:spLocks noChangeArrowheads="1"/>
            </p:cNvSpPr>
            <p:nvPr/>
          </p:nvSpPr>
          <p:spPr bwMode="gray">
            <a:xfrm>
              <a:off x="864" y="4032"/>
              <a:ext cx="194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 eaLnBrk="1" hangingPunct="1"/>
              <a:r>
                <a:rPr lang="en-US" sz="800"/>
                <a:t> 0</a:t>
              </a:r>
            </a:p>
          </p:txBody>
        </p:sp>
        <p:sp>
          <p:nvSpPr>
            <p:cNvPr id="9" name="Text Box 70"/>
            <p:cNvSpPr txBox="1">
              <a:spLocks noChangeArrowheads="1"/>
            </p:cNvSpPr>
            <p:nvPr/>
          </p:nvSpPr>
          <p:spPr bwMode="gray">
            <a:xfrm>
              <a:off x="1056" y="4128"/>
              <a:ext cx="194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 eaLnBrk="1" hangingPunct="1"/>
              <a:r>
                <a:rPr lang="en-US" sz="800"/>
                <a:t> 1</a:t>
              </a:r>
            </a:p>
          </p:txBody>
        </p:sp>
        <p:sp>
          <p:nvSpPr>
            <p:cNvPr id="10" name="Text Box 71"/>
            <p:cNvSpPr txBox="1">
              <a:spLocks noChangeArrowheads="1"/>
            </p:cNvSpPr>
            <p:nvPr/>
          </p:nvSpPr>
          <p:spPr bwMode="gray">
            <a:xfrm>
              <a:off x="768" y="3792"/>
              <a:ext cx="194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 eaLnBrk="1" hangingPunct="1"/>
              <a:r>
                <a:rPr lang="en-US" sz="800"/>
                <a:t> 1</a:t>
              </a:r>
            </a:p>
          </p:txBody>
        </p:sp>
        <p:sp>
          <p:nvSpPr>
            <p:cNvPr id="11" name="Text Box 72"/>
            <p:cNvSpPr txBox="1">
              <a:spLocks noChangeArrowheads="1"/>
            </p:cNvSpPr>
            <p:nvPr/>
          </p:nvSpPr>
          <p:spPr bwMode="gray">
            <a:xfrm>
              <a:off x="1248" y="4128"/>
              <a:ext cx="194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 eaLnBrk="1" hangingPunct="1"/>
              <a:r>
                <a:rPr lang="en-US" sz="800"/>
                <a:t> 2</a:t>
              </a:r>
            </a:p>
          </p:txBody>
        </p:sp>
        <p:sp>
          <p:nvSpPr>
            <p:cNvPr id="12" name="Text Box 73"/>
            <p:cNvSpPr txBox="1">
              <a:spLocks noChangeArrowheads="1"/>
            </p:cNvSpPr>
            <p:nvPr/>
          </p:nvSpPr>
          <p:spPr bwMode="gray">
            <a:xfrm>
              <a:off x="768" y="3600"/>
              <a:ext cx="194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 eaLnBrk="1" hangingPunct="1"/>
              <a:r>
                <a:rPr lang="en-US" sz="800"/>
                <a:t> 2</a:t>
              </a:r>
            </a:p>
          </p:txBody>
        </p:sp>
        <p:sp>
          <p:nvSpPr>
            <p:cNvPr id="13" name="Text Box 74"/>
            <p:cNvSpPr txBox="1">
              <a:spLocks noChangeArrowheads="1"/>
            </p:cNvSpPr>
            <p:nvPr/>
          </p:nvSpPr>
          <p:spPr bwMode="gray">
            <a:xfrm>
              <a:off x="1440" y="4128"/>
              <a:ext cx="194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 eaLnBrk="1" hangingPunct="1"/>
              <a:r>
                <a:rPr lang="en-US" sz="800"/>
                <a:t> 3</a:t>
              </a:r>
            </a:p>
          </p:txBody>
        </p:sp>
        <p:sp>
          <p:nvSpPr>
            <p:cNvPr id="14" name="Text Box 75"/>
            <p:cNvSpPr txBox="1">
              <a:spLocks noChangeArrowheads="1"/>
            </p:cNvSpPr>
            <p:nvPr/>
          </p:nvSpPr>
          <p:spPr bwMode="gray">
            <a:xfrm>
              <a:off x="1632" y="4128"/>
              <a:ext cx="194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 eaLnBrk="1" hangingPunct="1"/>
              <a:r>
                <a:rPr lang="en-US" sz="800"/>
                <a:t> 4</a:t>
              </a:r>
            </a:p>
          </p:txBody>
        </p:sp>
        <p:sp>
          <p:nvSpPr>
            <p:cNvPr id="15" name="Text Box 76"/>
            <p:cNvSpPr txBox="1">
              <a:spLocks noChangeArrowheads="1"/>
            </p:cNvSpPr>
            <p:nvPr/>
          </p:nvSpPr>
          <p:spPr bwMode="gray">
            <a:xfrm>
              <a:off x="1824" y="4128"/>
              <a:ext cx="194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 eaLnBrk="1" hangingPunct="1"/>
              <a:r>
                <a:rPr lang="en-US" sz="800"/>
                <a:t> 5</a:t>
              </a:r>
            </a:p>
          </p:txBody>
        </p:sp>
        <p:sp>
          <p:nvSpPr>
            <p:cNvPr id="16" name="Text Box 77"/>
            <p:cNvSpPr txBox="1">
              <a:spLocks noChangeArrowheads="1"/>
            </p:cNvSpPr>
            <p:nvPr/>
          </p:nvSpPr>
          <p:spPr bwMode="gray">
            <a:xfrm>
              <a:off x="2016" y="4128"/>
              <a:ext cx="194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 eaLnBrk="1" hangingPunct="1"/>
              <a:r>
                <a:rPr lang="en-US" sz="800"/>
                <a:t> 6</a:t>
              </a:r>
            </a:p>
          </p:txBody>
        </p:sp>
        <p:sp>
          <p:nvSpPr>
            <p:cNvPr id="17" name="Text Box 78"/>
            <p:cNvSpPr txBox="1">
              <a:spLocks noChangeArrowheads="1"/>
            </p:cNvSpPr>
            <p:nvPr/>
          </p:nvSpPr>
          <p:spPr bwMode="gray">
            <a:xfrm>
              <a:off x="2208" y="4128"/>
              <a:ext cx="194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 eaLnBrk="1" hangingPunct="1"/>
              <a:r>
                <a:rPr lang="en-US" sz="800"/>
                <a:t> 7</a:t>
              </a:r>
            </a:p>
          </p:txBody>
        </p:sp>
        <p:sp>
          <p:nvSpPr>
            <p:cNvPr id="18" name="Text Box 79"/>
            <p:cNvSpPr txBox="1">
              <a:spLocks noChangeArrowheads="1"/>
            </p:cNvSpPr>
            <p:nvPr/>
          </p:nvSpPr>
          <p:spPr bwMode="gray">
            <a:xfrm>
              <a:off x="2400" y="4128"/>
              <a:ext cx="194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 eaLnBrk="1" hangingPunct="1"/>
              <a:r>
                <a:rPr lang="en-US" sz="800"/>
                <a:t> 8</a:t>
              </a:r>
            </a:p>
          </p:txBody>
        </p:sp>
        <p:sp>
          <p:nvSpPr>
            <p:cNvPr id="19" name="Text Box 80"/>
            <p:cNvSpPr txBox="1">
              <a:spLocks noChangeArrowheads="1"/>
            </p:cNvSpPr>
            <p:nvPr/>
          </p:nvSpPr>
          <p:spPr bwMode="gray">
            <a:xfrm>
              <a:off x="2592" y="4128"/>
              <a:ext cx="194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 eaLnBrk="1" hangingPunct="1"/>
              <a:r>
                <a:rPr lang="en-US" sz="800"/>
                <a:t> 9</a:t>
              </a:r>
            </a:p>
          </p:txBody>
        </p:sp>
        <p:sp>
          <p:nvSpPr>
            <p:cNvPr id="20" name="Text Box 81"/>
            <p:cNvSpPr txBox="1">
              <a:spLocks noChangeArrowheads="1"/>
            </p:cNvSpPr>
            <p:nvPr/>
          </p:nvSpPr>
          <p:spPr bwMode="gray">
            <a:xfrm>
              <a:off x="2784" y="4129"/>
              <a:ext cx="23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 eaLnBrk="1" hangingPunct="1"/>
              <a:r>
                <a:rPr lang="en-US" sz="800"/>
                <a:t> 10</a:t>
              </a:r>
            </a:p>
          </p:txBody>
        </p:sp>
        <p:sp>
          <p:nvSpPr>
            <p:cNvPr id="21" name="Text Box 82"/>
            <p:cNvSpPr txBox="1">
              <a:spLocks noChangeArrowheads="1"/>
            </p:cNvSpPr>
            <p:nvPr/>
          </p:nvSpPr>
          <p:spPr bwMode="gray">
            <a:xfrm>
              <a:off x="768" y="3408"/>
              <a:ext cx="194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 eaLnBrk="1" hangingPunct="1"/>
              <a:r>
                <a:rPr lang="en-US" sz="800"/>
                <a:t> 3</a:t>
              </a:r>
            </a:p>
          </p:txBody>
        </p:sp>
        <p:sp>
          <p:nvSpPr>
            <p:cNvPr id="22" name="Text Box 83"/>
            <p:cNvSpPr txBox="1">
              <a:spLocks noChangeArrowheads="1"/>
            </p:cNvSpPr>
            <p:nvPr/>
          </p:nvSpPr>
          <p:spPr bwMode="gray">
            <a:xfrm>
              <a:off x="768" y="3216"/>
              <a:ext cx="194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 eaLnBrk="1" hangingPunct="1"/>
              <a:r>
                <a:rPr lang="en-US" sz="800"/>
                <a:t> 4</a:t>
              </a:r>
            </a:p>
          </p:txBody>
        </p:sp>
        <p:sp>
          <p:nvSpPr>
            <p:cNvPr id="23" name="Text Box 84"/>
            <p:cNvSpPr txBox="1">
              <a:spLocks noChangeArrowheads="1"/>
            </p:cNvSpPr>
            <p:nvPr/>
          </p:nvSpPr>
          <p:spPr bwMode="gray">
            <a:xfrm>
              <a:off x="768" y="3024"/>
              <a:ext cx="194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 eaLnBrk="1" hangingPunct="1"/>
              <a:r>
                <a:rPr lang="en-US" sz="800"/>
                <a:t> 5</a:t>
              </a:r>
            </a:p>
          </p:txBody>
        </p:sp>
        <p:sp>
          <p:nvSpPr>
            <p:cNvPr id="24" name="Text Box 85"/>
            <p:cNvSpPr txBox="1">
              <a:spLocks noChangeArrowheads="1"/>
            </p:cNvSpPr>
            <p:nvPr/>
          </p:nvSpPr>
          <p:spPr bwMode="gray">
            <a:xfrm>
              <a:off x="768" y="2832"/>
              <a:ext cx="194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 eaLnBrk="1" hangingPunct="1"/>
              <a:r>
                <a:rPr lang="en-US" sz="800"/>
                <a:t> 6</a:t>
              </a:r>
            </a:p>
          </p:txBody>
        </p:sp>
      </p:grpSp>
      <p:grpSp>
        <p:nvGrpSpPr>
          <p:cNvPr id="43" name="Group 99"/>
          <p:cNvGrpSpPr>
            <a:grpSpLocks/>
          </p:cNvGrpSpPr>
          <p:nvPr/>
        </p:nvGrpSpPr>
        <p:grpSpPr bwMode="auto">
          <a:xfrm>
            <a:off x="2974503" y="2941096"/>
            <a:ext cx="3499200" cy="1717522"/>
            <a:chOff x="960" y="3216"/>
            <a:chExt cx="2592" cy="1696"/>
          </a:xfrm>
        </p:grpSpPr>
        <p:sp>
          <p:nvSpPr>
            <p:cNvPr id="44" name="Text Box 100"/>
            <p:cNvSpPr txBox="1">
              <a:spLocks noChangeArrowheads="1"/>
            </p:cNvSpPr>
            <p:nvPr/>
          </p:nvSpPr>
          <p:spPr bwMode="gray">
            <a:xfrm>
              <a:off x="960" y="3216"/>
              <a:ext cx="192" cy="3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400"/>
                <a:t>Y</a:t>
              </a:r>
            </a:p>
          </p:txBody>
        </p:sp>
        <p:sp>
          <p:nvSpPr>
            <p:cNvPr id="45" name="Text Box 101"/>
            <p:cNvSpPr txBox="1">
              <a:spLocks noChangeArrowheads="1"/>
            </p:cNvSpPr>
            <p:nvPr/>
          </p:nvSpPr>
          <p:spPr bwMode="gray">
            <a:xfrm>
              <a:off x="3360" y="4608"/>
              <a:ext cx="192" cy="3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 eaLnBrk="1" hangingPunct="1"/>
              <a:r>
                <a:rPr lang="en-US" sz="1400"/>
                <a:t>X</a:t>
              </a:r>
            </a:p>
          </p:txBody>
        </p:sp>
        <p:grpSp>
          <p:nvGrpSpPr>
            <p:cNvPr id="46" name="Group 102"/>
            <p:cNvGrpSpPr>
              <a:grpSpLocks/>
            </p:cNvGrpSpPr>
            <p:nvPr/>
          </p:nvGrpSpPr>
          <p:grpSpPr bwMode="auto">
            <a:xfrm>
              <a:off x="1104" y="3264"/>
              <a:ext cx="2304" cy="1558"/>
              <a:chOff x="768" y="2784"/>
              <a:chExt cx="2304" cy="1558"/>
            </a:xfrm>
          </p:grpSpPr>
          <p:grpSp>
            <p:nvGrpSpPr>
              <p:cNvPr id="47" name="Group 103"/>
              <p:cNvGrpSpPr>
                <a:grpSpLocks/>
              </p:cNvGrpSpPr>
              <p:nvPr/>
            </p:nvGrpSpPr>
            <p:grpSpPr bwMode="auto">
              <a:xfrm>
                <a:off x="912" y="2784"/>
                <a:ext cx="2160" cy="1344"/>
                <a:chOff x="768" y="2832"/>
                <a:chExt cx="2160" cy="1344"/>
              </a:xfrm>
            </p:grpSpPr>
            <p:sp>
              <p:nvSpPr>
                <p:cNvPr id="65" name="Line 104"/>
                <p:cNvSpPr>
                  <a:spLocks noChangeShapeType="1"/>
                </p:cNvSpPr>
                <p:nvPr/>
              </p:nvSpPr>
              <p:spPr bwMode="gray">
                <a:xfrm flipV="1">
                  <a:off x="816" y="2832"/>
                  <a:ext cx="0" cy="12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66" name="Line 105"/>
                <p:cNvSpPr>
                  <a:spLocks noChangeShapeType="1"/>
                </p:cNvSpPr>
                <p:nvPr/>
              </p:nvSpPr>
              <p:spPr bwMode="gray">
                <a:xfrm>
                  <a:off x="864" y="4128"/>
                  <a:ext cx="206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67" name="Line 106"/>
                <p:cNvSpPr>
                  <a:spLocks noChangeShapeType="1"/>
                </p:cNvSpPr>
                <p:nvPr/>
              </p:nvSpPr>
              <p:spPr bwMode="gray">
                <a:xfrm>
                  <a:off x="1008" y="4080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68" name="Line 107"/>
                <p:cNvSpPr>
                  <a:spLocks noChangeShapeType="1"/>
                </p:cNvSpPr>
                <p:nvPr/>
              </p:nvSpPr>
              <p:spPr bwMode="gray">
                <a:xfrm>
                  <a:off x="1200" y="4080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69" name="Line 108"/>
                <p:cNvSpPr>
                  <a:spLocks noChangeShapeType="1"/>
                </p:cNvSpPr>
                <p:nvPr/>
              </p:nvSpPr>
              <p:spPr bwMode="gray">
                <a:xfrm>
                  <a:off x="1584" y="4080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70" name="Line 109"/>
                <p:cNvSpPr>
                  <a:spLocks noChangeShapeType="1"/>
                </p:cNvSpPr>
                <p:nvPr/>
              </p:nvSpPr>
              <p:spPr bwMode="gray">
                <a:xfrm>
                  <a:off x="1392" y="4080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71" name="Line 110"/>
                <p:cNvSpPr>
                  <a:spLocks noChangeShapeType="1"/>
                </p:cNvSpPr>
                <p:nvPr/>
              </p:nvSpPr>
              <p:spPr bwMode="gray">
                <a:xfrm>
                  <a:off x="1776" y="4080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72" name="Line 111"/>
                <p:cNvSpPr>
                  <a:spLocks noChangeShapeType="1"/>
                </p:cNvSpPr>
                <p:nvPr/>
              </p:nvSpPr>
              <p:spPr bwMode="gray">
                <a:xfrm>
                  <a:off x="1968" y="4080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73" name="Line 112"/>
                <p:cNvSpPr>
                  <a:spLocks noChangeShapeType="1"/>
                </p:cNvSpPr>
                <p:nvPr/>
              </p:nvSpPr>
              <p:spPr bwMode="gray">
                <a:xfrm>
                  <a:off x="2160" y="4080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74" name="Line 113"/>
                <p:cNvSpPr>
                  <a:spLocks noChangeShapeType="1"/>
                </p:cNvSpPr>
                <p:nvPr/>
              </p:nvSpPr>
              <p:spPr bwMode="gray">
                <a:xfrm>
                  <a:off x="2352" y="4080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75" name="Line 114"/>
                <p:cNvSpPr>
                  <a:spLocks noChangeShapeType="1"/>
                </p:cNvSpPr>
                <p:nvPr/>
              </p:nvSpPr>
              <p:spPr bwMode="gray">
                <a:xfrm>
                  <a:off x="2544" y="4080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76" name="Line 115"/>
                <p:cNvSpPr>
                  <a:spLocks noChangeShapeType="1"/>
                </p:cNvSpPr>
                <p:nvPr/>
              </p:nvSpPr>
              <p:spPr bwMode="gray">
                <a:xfrm>
                  <a:off x="2736" y="4080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77" name="Line 116"/>
                <p:cNvSpPr>
                  <a:spLocks noChangeShapeType="1"/>
                </p:cNvSpPr>
                <p:nvPr/>
              </p:nvSpPr>
              <p:spPr bwMode="gray">
                <a:xfrm>
                  <a:off x="768" y="3936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78" name="Line 117"/>
                <p:cNvSpPr>
                  <a:spLocks noChangeShapeType="1"/>
                </p:cNvSpPr>
                <p:nvPr/>
              </p:nvSpPr>
              <p:spPr bwMode="gray">
                <a:xfrm>
                  <a:off x="768" y="3744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79" name="Line 118"/>
                <p:cNvSpPr>
                  <a:spLocks noChangeShapeType="1"/>
                </p:cNvSpPr>
                <p:nvPr/>
              </p:nvSpPr>
              <p:spPr bwMode="gray">
                <a:xfrm>
                  <a:off x="768" y="3552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80" name="Line 119"/>
                <p:cNvSpPr>
                  <a:spLocks noChangeShapeType="1"/>
                </p:cNvSpPr>
                <p:nvPr/>
              </p:nvSpPr>
              <p:spPr bwMode="gray">
                <a:xfrm>
                  <a:off x="768" y="3360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81" name="Line 120"/>
                <p:cNvSpPr>
                  <a:spLocks noChangeShapeType="1"/>
                </p:cNvSpPr>
                <p:nvPr/>
              </p:nvSpPr>
              <p:spPr bwMode="gray">
                <a:xfrm>
                  <a:off x="768" y="3168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82" name="Line 121"/>
                <p:cNvSpPr>
                  <a:spLocks noChangeShapeType="1"/>
                </p:cNvSpPr>
                <p:nvPr/>
              </p:nvSpPr>
              <p:spPr bwMode="gray">
                <a:xfrm>
                  <a:off x="768" y="2976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sp>
            <p:nvSpPr>
              <p:cNvPr id="48" name="Text Box 122"/>
              <p:cNvSpPr txBox="1">
                <a:spLocks noChangeArrowheads="1"/>
              </p:cNvSpPr>
              <p:nvPr/>
            </p:nvSpPr>
            <p:spPr bwMode="gray">
              <a:xfrm>
                <a:off x="864" y="4032"/>
                <a:ext cx="194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800"/>
                  <a:t> 0</a:t>
                </a:r>
              </a:p>
            </p:txBody>
          </p:sp>
          <p:sp>
            <p:nvSpPr>
              <p:cNvPr id="49" name="Text Box 123"/>
              <p:cNvSpPr txBox="1">
                <a:spLocks noChangeArrowheads="1"/>
              </p:cNvSpPr>
              <p:nvPr/>
            </p:nvSpPr>
            <p:spPr bwMode="gray">
              <a:xfrm>
                <a:off x="1056" y="4128"/>
                <a:ext cx="194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800"/>
                  <a:t> 1</a:t>
                </a:r>
              </a:p>
            </p:txBody>
          </p:sp>
          <p:sp>
            <p:nvSpPr>
              <p:cNvPr id="50" name="Text Box 124"/>
              <p:cNvSpPr txBox="1">
                <a:spLocks noChangeArrowheads="1"/>
              </p:cNvSpPr>
              <p:nvPr/>
            </p:nvSpPr>
            <p:spPr bwMode="gray">
              <a:xfrm>
                <a:off x="768" y="3792"/>
                <a:ext cx="194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800"/>
                  <a:t> 1</a:t>
                </a:r>
              </a:p>
            </p:txBody>
          </p:sp>
          <p:sp>
            <p:nvSpPr>
              <p:cNvPr id="51" name="Text Box 125"/>
              <p:cNvSpPr txBox="1">
                <a:spLocks noChangeArrowheads="1"/>
              </p:cNvSpPr>
              <p:nvPr/>
            </p:nvSpPr>
            <p:spPr bwMode="gray">
              <a:xfrm>
                <a:off x="1248" y="4128"/>
                <a:ext cx="194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800"/>
                  <a:t> 2</a:t>
                </a:r>
              </a:p>
            </p:txBody>
          </p:sp>
          <p:sp>
            <p:nvSpPr>
              <p:cNvPr id="52" name="Text Box 126"/>
              <p:cNvSpPr txBox="1">
                <a:spLocks noChangeArrowheads="1"/>
              </p:cNvSpPr>
              <p:nvPr/>
            </p:nvSpPr>
            <p:spPr bwMode="gray">
              <a:xfrm>
                <a:off x="768" y="3600"/>
                <a:ext cx="194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800"/>
                  <a:t> 2</a:t>
                </a:r>
              </a:p>
            </p:txBody>
          </p:sp>
          <p:sp>
            <p:nvSpPr>
              <p:cNvPr id="53" name="Text Box 127"/>
              <p:cNvSpPr txBox="1">
                <a:spLocks noChangeArrowheads="1"/>
              </p:cNvSpPr>
              <p:nvPr/>
            </p:nvSpPr>
            <p:spPr bwMode="gray">
              <a:xfrm>
                <a:off x="1440" y="4128"/>
                <a:ext cx="194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800"/>
                  <a:t> 3</a:t>
                </a:r>
              </a:p>
            </p:txBody>
          </p:sp>
          <p:sp>
            <p:nvSpPr>
              <p:cNvPr id="54" name="Text Box 128"/>
              <p:cNvSpPr txBox="1">
                <a:spLocks noChangeArrowheads="1"/>
              </p:cNvSpPr>
              <p:nvPr/>
            </p:nvSpPr>
            <p:spPr bwMode="gray">
              <a:xfrm>
                <a:off x="1632" y="4128"/>
                <a:ext cx="194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800"/>
                  <a:t> 4</a:t>
                </a:r>
              </a:p>
            </p:txBody>
          </p:sp>
          <p:sp>
            <p:nvSpPr>
              <p:cNvPr id="55" name="Text Box 129"/>
              <p:cNvSpPr txBox="1">
                <a:spLocks noChangeArrowheads="1"/>
              </p:cNvSpPr>
              <p:nvPr/>
            </p:nvSpPr>
            <p:spPr bwMode="gray">
              <a:xfrm>
                <a:off x="1824" y="4128"/>
                <a:ext cx="194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800"/>
                  <a:t> 5</a:t>
                </a:r>
              </a:p>
            </p:txBody>
          </p:sp>
          <p:sp>
            <p:nvSpPr>
              <p:cNvPr id="56" name="Text Box 130"/>
              <p:cNvSpPr txBox="1">
                <a:spLocks noChangeArrowheads="1"/>
              </p:cNvSpPr>
              <p:nvPr/>
            </p:nvSpPr>
            <p:spPr bwMode="gray">
              <a:xfrm>
                <a:off x="2016" y="4128"/>
                <a:ext cx="194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800"/>
                  <a:t> 6</a:t>
                </a:r>
              </a:p>
            </p:txBody>
          </p:sp>
          <p:sp>
            <p:nvSpPr>
              <p:cNvPr id="57" name="Text Box 131"/>
              <p:cNvSpPr txBox="1">
                <a:spLocks noChangeArrowheads="1"/>
              </p:cNvSpPr>
              <p:nvPr/>
            </p:nvSpPr>
            <p:spPr bwMode="gray">
              <a:xfrm>
                <a:off x="2208" y="4128"/>
                <a:ext cx="194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800"/>
                  <a:t> 7</a:t>
                </a:r>
              </a:p>
            </p:txBody>
          </p:sp>
          <p:sp>
            <p:nvSpPr>
              <p:cNvPr id="58" name="Text Box 132"/>
              <p:cNvSpPr txBox="1">
                <a:spLocks noChangeArrowheads="1"/>
              </p:cNvSpPr>
              <p:nvPr/>
            </p:nvSpPr>
            <p:spPr bwMode="gray">
              <a:xfrm>
                <a:off x="2400" y="4128"/>
                <a:ext cx="194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800"/>
                  <a:t> 8</a:t>
                </a:r>
              </a:p>
            </p:txBody>
          </p:sp>
          <p:sp>
            <p:nvSpPr>
              <p:cNvPr id="59" name="Text Box 133"/>
              <p:cNvSpPr txBox="1">
                <a:spLocks noChangeArrowheads="1"/>
              </p:cNvSpPr>
              <p:nvPr/>
            </p:nvSpPr>
            <p:spPr bwMode="gray">
              <a:xfrm>
                <a:off x="2592" y="4128"/>
                <a:ext cx="194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800"/>
                  <a:t> 9</a:t>
                </a:r>
              </a:p>
            </p:txBody>
          </p:sp>
          <p:sp>
            <p:nvSpPr>
              <p:cNvPr id="60" name="Text Box 134"/>
              <p:cNvSpPr txBox="1">
                <a:spLocks noChangeArrowheads="1"/>
              </p:cNvSpPr>
              <p:nvPr/>
            </p:nvSpPr>
            <p:spPr bwMode="gray">
              <a:xfrm>
                <a:off x="2784" y="4129"/>
                <a:ext cx="232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800"/>
                  <a:t> 10</a:t>
                </a:r>
              </a:p>
            </p:txBody>
          </p:sp>
          <p:sp>
            <p:nvSpPr>
              <p:cNvPr id="61" name="Text Box 135"/>
              <p:cNvSpPr txBox="1">
                <a:spLocks noChangeArrowheads="1"/>
              </p:cNvSpPr>
              <p:nvPr/>
            </p:nvSpPr>
            <p:spPr bwMode="gray">
              <a:xfrm>
                <a:off x="768" y="3408"/>
                <a:ext cx="194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800"/>
                  <a:t> 3</a:t>
                </a:r>
              </a:p>
            </p:txBody>
          </p:sp>
          <p:sp>
            <p:nvSpPr>
              <p:cNvPr id="62" name="Text Box 136"/>
              <p:cNvSpPr txBox="1">
                <a:spLocks noChangeArrowheads="1"/>
              </p:cNvSpPr>
              <p:nvPr/>
            </p:nvSpPr>
            <p:spPr bwMode="gray">
              <a:xfrm>
                <a:off x="768" y="3216"/>
                <a:ext cx="194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800"/>
                  <a:t> 4</a:t>
                </a:r>
              </a:p>
            </p:txBody>
          </p:sp>
          <p:sp>
            <p:nvSpPr>
              <p:cNvPr id="63" name="Text Box 137"/>
              <p:cNvSpPr txBox="1">
                <a:spLocks noChangeArrowheads="1"/>
              </p:cNvSpPr>
              <p:nvPr/>
            </p:nvSpPr>
            <p:spPr bwMode="gray">
              <a:xfrm>
                <a:off x="768" y="3024"/>
                <a:ext cx="194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800"/>
                  <a:t> 5</a:t>
                </a:r>
              </a:p>
            </p:txBody>
          </p:sp>
          <p:sp>
            <p:nvSpPr>
              <p:cNvPr id="64" name="Text Box 138"/>
              <p:cNvSpPr txBox="1">
                <a:spLocks noChangeArrowheads="1"/>
              </p:cNvSpPr>
              <p:nvPr/>
            </p:nvSpPr>
            <p:spPr bwMode="gray">
              <a:xfrm>
                <a:off x="768" y="2832"/>
                <a:ext cx="194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800"/>
                  <a:t> 6</a:t>
                </a:r>
              </a:p>
            </p:txBody>
          </p:sp>
        </p:grpSp>
      </p:grpSp>
      <p:grpSp>
        <p:nvGrpSpPr>
          <p:cNvPr id="83" name="Group 95"/>
          <p:cNvGrpSpPr>
            <a:grpSpLocks/>
          </p:cNvGrpSpPr>
          <p:nvPr/>
        </p:nvGrpSpPr>
        <p:grpSpPr bwMode="auto">
          <a:xfrm>
            <a:off x="3269161" y="2029620"/>
            <a:ext cx="388800" cy="583261"/>
            <a:chOff x="2971800" y="3657600"/>
            <a:chExt cx="428625" cy="857250"/>
          </a:xfrm>
        </p:grpSpPr>
        <p:grpSp>
          <p:nvGrpSpPr>
            <p:cNvPr id="84" name="Group 86"/>
            <p:cNvGrpSpPr>
              <a:grpSpLocks/>
            </p:cNvGrpSpPr>
            <p:nvPr/>
          </p:nvGrpSpPr>
          <p:grpSpPr bwMode="auto">
            <a:xfrm>
              <a:off x="2971800" y="3657600"/>
              <a:ext cx="428625" cy="857250"/>
              <a:chOff x="1632" y="3936"/>
              <a:chExt cx="288" cy="576"/>
            </a:xfrm>
          </p:grpSpPr>
          <p:sp>
            <p:nvSpPr>
              <p:cNvPr id="86" name="Rectangle 87"/>
              <p:cNvSpPr>
                <a:spLocks noChangeArrowheads="1"/>
              </p:cNvSpPr>
              <p:nvPr/>
            </p:nvSpPr>
            <p:spPr bwMode="auto">
              <a:xfrm>
                <a:off x="1632" y="4224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7" name="AutoShape 88"/>
              <p:cNvSpPr>
                <a:spLocks noChangeArrowheads="1"/>
              </p:cNvSpPr>
              <p:nvPr/>
            </p:nvSpPr>
            <p:spPr bwMode="auto">
              <a:xfrm>
                <a:off x="1632" y="3936"/>
                <a:ext cx="288" cy="288"/>
              </a:xfrm>
              <a:prstGeom prst="triangle">
                <a:avLst>
                  <a:gd name="adj" fmla="val 50000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5" name="Oval 94"/>
            <p:cNvSpPr>
              <a:spLocks noChangeArrowheads="1"/>
            </p:cNvSpPr>
            <p:nvPr/>
          </p:nvSpPr>
          <p:spPr bwMode="auto">
            <a:xfrm>
              <a:off x="3154363" y="4038600"/>
              <a:ext cx="46037" cy="46038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8" name="Group 97"/>
          <p:cNvGrpSpPr>
            <a:grpSpLocks/>
          </p:cNvGrpSpPr>
          <p:nvPr/>
        </p:nvGrpSpPr>
        <p:grpSpPr bwMode="auto">
          <a:xfrm>
            <a:off x="3225063" y="4008248"/>
            <a:ext cx="388800" cy="583261"/>
            <a:chOff x="2895600" y="6705600"/>
            <a:chExt cx="428625" cy="857250"/>
          </a:xfrm>
        </p:grpSpPr>
        <p:sp>
          <p:nvSpPr>
            <p:cNvPr id="89" name="Rectangle 140"/>
            <p:cNvSpPr>
              <a:spLocks noChangeArrowheads="1"/>
            </p:cNvSpPr>
            <p:nvPr/>
          </p:nvSpPr>
          <p:spPr bwMode="auto">
            <a:xfrm>
              <a:off x="2895600" y="7134225"/>
              <a:ext cx="428625" cy="4286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" name="AutoShape 141"/>
            <p:cNvSpPr>
              <a:spLocks noChangeArrowheads="1"/>
            </p:cNvSpPr>
            <p:nvPr/>
          </p:nvSpPr>
          <p:spPr bwMode="auto">
            <a:xfrm>
              <a:off x="2895600" y="6705600"/>
              <a:ext cx="428625" cy="428625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" name="Oval 96"/>
            <p:cNvSpPr>
              <a:spLocks noChangeArrowheads="1"/>
            </p:cNvSpPr>
            <p:nvPr/>
          </p:nvSpPr>
          <p:spPr bwMode="auto">
            <a:xfrm>
              <a:off x="3078481" y="7086600"/>
              <a:ext cx="45719" cy="45719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3" name="TextBox 92"/>
          <p:cNvSpPr txBox="1"/>
          <p:nvPr/>
        </p:nvSpPr>
        <p:spPr>
          <a:xfrm>
            <a:off x="1238250" y="1322917"/>
            <a:ext cx="191414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Translate by</a:t>
            </a:r>
          </a:p>
          <a:p>
            <a:r>
              <a:rPr lang="en-US" sz="2000" i="1" err="1"/>
              <a:t>x</a:t>
            </a:r>
            <a:r>
              <a:rPr lang="en-US" sz="2000" i="1"/>
              <a:t> = 6</a:t>
            </a:r>
            <a:r>
              <a:rPr lang="en-US" sz="2000"/>
              <a:t>, </a:t>
            </a:r>
            <a:r>
              <a:rPr lang="en-US" sz="2000" i="1" err="1"/>
              <a:t>y</a:t>
            </a:r>
            <a:r>
              <a:rPr lang="en-US" sz="2000" i="1"/>
              <a:t> = 0</a:t>
            </a:r>
            <a:r>
              <a:rPr lang="en-US" sz="2000"/>
              <a:t>, then</a:t>
            </a:r>
          </a:p>
          <a:p>
            <a:r>
              <a:rPr lang="en-US" sz="2000"/>
              <a:t>rotate by 45</a:t>
            </a:r>
            <a:r>
              <a:rPr lang="en-US" sz="2000" baseline="30000"/>
              <a:t>o</a:t>
            </a:r>
            <a:endParaRPr lang="en-US" sz="2000"/>
          </a:p>
        </p:txBody>
      </p:sp>
      <p:sp>
        <p:nvSpPr>
          <p:cNvPr id="94" name="TextBox 93"/>
          <p:cNvSpPr txBox="1"/>
          <p:nvPr/>
        </p:nvSpPr>
        <p:spPr>
          <a:xfrm>
            <a:off x="1295400" y="3028950"/>
            <a:ext cx="170334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Rotate by 45</a:t>
            </a:r>
            <a:r>
              <a:rPr lang="en-US" sz="2000" baseline="30000"/>
              <a:t>o</a:t>
            </a:r>
            <a:r>
              <a:rPr lang="en-US" sz="2000"/>
              <a:t>,</a:t>
            </a:r>
          </a:p>
          <a:p>
            <a:r>
              <a:rPr lang="en-US" sz="2000"/>
              <a:t>then translate</a:t>
            </a:r>
          </a:p>
          <a:p>
            <a:r>
              <a:rPr lang="en-US" sz="2000"/>
              <a:t>by </a:t>
            </a:r>
            <a:r>
              <a:rPr lang="en-US" sz="2000" i="1" err="1"/>
              <a:t>x</a:t>
            </a:r>
            <a:r>
              <a:rPr lang="en-US" sz="2000" i="1"/>
              <a:t> = 6</a:t>
            </a:r>
            <a:r>
              <a:rPr lang="en-US" sz="2000"/>
              <a:t>, </a:t>
            </a:r>
            <a:r>
              <a:rPr lang="en-US" sz="2000" i="1" err="1"/>
              <a:t>y</a:t>
            </a:r>
            <a:r>
              <a:rPr lang="en-US" sz="2000" i="1"/>
              <a:t> = 0</a:t>
            </a:r>
            <a:endParaRPr lang="en-US" sz="20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F4B70B-13CD-CF4B-B0DC-4D2C8A8A7B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F6AC72-CFE3-4E9A-849A-DB746648375C}" type="slidenum">
              <a:rPr lang="en-US" smtClean="0"/>
              <a:pPr/>
              <a:t>47</a:t>
            </a:fld>
            <a:r>
              <a:rPr lang="en-US"/>
              <a:t>/48</a:t>
            </a:r>
          </a:p>
        </p:txBody>
      </p:sp>
    </p:spTree>
    <p:extLst>
      <p:ext uri="{BB962C8B-B14F-4D97-AF65-F5344CB8AC3E}">
        <p14:creationId xmlns:p14="http://schemas.microsoft.com/office/powerpoint/2010/main" val="2862652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9.06801E-7 -5.88235E-7 L 0.17412 -0.00168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06" y="-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412 -0.00168 C 0.17317 -0.02038 0.17223 -0.03908 0.16766 -0.05483 C 0.16326 -0.07059 0.15523 -0.08487 0.14704 -0.09622 C 0.13885 -0.10777 0.12579 -0.11723 0.11918 -0.12332 C 0.11241 -0.12941 0.10863 -0.13088 0.10611 -0.13277 " pathEditMode="relative" rAng="0" ptsTypes="aaaaa">
                                      <p:cBhvr>
                                        <p:cTn id="21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01" y="-6555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700000">
                                      <p:cBhvr>
                                        <p:cTn id="23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2700000">
                                      <p:cBhvr>
                                        <p:cTn id="38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65743E-6 -3.28013E-6 L 0.17137 -0.00336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568" y="-1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/>
      <p:bldP spid="94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/>
            <a:r>
              <a:rPr lang="en-US"/>
              <a:t>9/17/19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158" y="430251"/>
            <a:ext cx="8229600" cy="535569"/>
          </a:xfrm>
        </p:spPr>
        <p:txBody>
          <a:bodyPr/>
          <a:lstStyle/>
          <a:p>
            <a:r>
              <a:rPr lang="en-US"/>
              <a:t>Aside: Skewing/shearing</a:t>
            </a:r>
          </a:p>
        </p:txBody>
      </p:sp>
      <p:grpSp>
        <p:nvGrpSpPr>
          <p:cNvPr id="69" name="Group 68"/>
          <p:cNvGrpSpPr/>
          <p:nvPr/>
        </p:nvGrpSpPr>
        <p:grpSpPr>
          <a:xfrm>
            <a:off x="5520463" y="362307"/>
            <a:ext cx="3441760" cy="1728886"/>
            <a:chOff x="5708349" y="2846576"/>
            <a:chExt cx="3105787" cy="1584486"/>
          </a:xfrm>
        </p:grpSpPr>
        <p:grpSp>
          <p:nvGrpSpPr>
            <p:cNvPr id="16" name="Group 9"/>
            <p:cNvGrpSpPr>
              <a:grpSpLocks/>
            </p:cNvGrpSpPr>
            <p:nvPr/>
          </p:nvGrpSpPr>
          <p:grpSpPr bwMode="auto">
            <a:xfrm>
              <a:off x="5708349" y="2846576"/>
              <a:ext cx="3105787" cy="1584486"/>
              <a:chOff x="1134" y="3098"/>
              <a:chExt cx="2418" cy="1761"/>
            </a:xfrm>
          </p:grpSpPr>
          <p:sp>
            <p:nvSpPr>
              <p:cNvPr id="22" name="Text Box 10"/>
              <p:cNvSpPr txBox="1">
                <a:spLocks noChangeArrowheads="1"/>
              </p:cNvSpPr>
              <p:nvPr/>
            </p:nvSpPr>
            <p:spPr bwMode="gray">
              <a:xfrm>
                <a:off x="1158" y="3098"/>
                <a:ext cx="192" cy="34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400"/>
                  <a:t>Y</a:t>
                </a:r>
              </a:p>
            </p:txBody>
          </p:sp>
          <p:sp>
            <p:nvSpPr>
              <p:cNvPr id="23" name="Text Box 11"/>
              <p:cNvSpPr txBox="1">
                <a:spLocks noChangeArrowheads="1"/>
              </p:cNvSpPr>
              <p:nvPr/>
            </p:nvSpPr>
            <p:spPr bwMode="gray">
              <a:xfrm>
                <a:off x="3360" y="4517"/>
                <a:ext cx="192" cy="34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sz="1400"/>
                  <a:t>X</a:t>
                </a:r>
              </a:p>
            </p:txBody>
          </p:sp>
          <p:grpSp>
            <p:nvGrpSpPr>
              <p:cNvPr id="24" name="Group 12"/>
              <p:cNvGrpSpPr>
                <a:grpSpLocks/>
              </p:cNvGrpSpPr>
              <p:nvPr/>
            </p:nvGrpSpPr>
            <p:grpSpPr bwMode="auto">
              <a:xfrm>
                <a:off x="1134" y="3306"/>
                <a:ext cx="2274" cy="1541"/>
                <a:chOff x="798" y="2826"/>
                <a:chExt cx="2274" cy="1541"/>
              </a:xfrm>
            </p:grpSpPr>
            <p:grpSp>
              <p:nvGrpSpPr>
                <p:cNvPr id="25" name="Group 13"/>
                <p:cNvGrpSpPr>
                  <a:grpSpLocks/>
                </p:cNvGrpSpPr>
                <p:nvPr/>
              </p:nvGrpSpPr>
              <p:grpSpPr bwMode="auto">
                <a:xfrm>
                  <a:off x="912" y="2826"/>
                  <a:ext cx="2160" cy="1302"/>
                  <a:chOff x="768" y="2874"/>
                  <a:chExt cx="2160" cy="1302"/>
                </a:xfrm>
              </p:grpSpPr>
              <p:sp>
                <p:nvSpPr>
                  <p:cNvPr id="43" name="Line 14"/>
                  <p:cNvSpPr>
                    <a:spLocks noChangeShapeType="1"/>
                  </p:cNvSpPr>
                  <p:nvPr/>
                </p:nvSpPr>
                <p:spPr bwMode="gray">
                  <a:xfrm flipV="1">
                    <a:off x="865" y="2874"/>
                    <a:ext cx="0" cy="124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44" name="Line 15"/>
                  <p:cNvSpPr>
                    <a:spLocks noChangeShapeType="1"/>
                  </p:cNvSpPr>
                  <p:nvPr/>
                </p:nvSpPr>
                <p:spPr bwMode="gray">
                  <a:xfrm>
                    <a:off x="864" y="4128"/>
                    <a:ext cx="2064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45" name="Line 16"/>
                  <p:cNvSpPr>
                    <a:spLocks noChangeShapeType="1"/>
                  </p:cNvSpPr>
                  <p:nvPr/>
                </p:nvSpPr>
                <p:spPr bwMode="gray">
                  <a:xfrm>
                    <a:off x="1008" y="4080"/>
                    <a:ext cx="0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46" name="Line 17"/>
                  <p:cNvSpPr>
                    <a:spLocks noChangeShapeType="1"/>
                  </p:cNvSpPr>
                  <p:nvPr/>
                </p:nvSpPr>
                <p:spPr bwMode="gray">
                  <a:xfrm>
                    <a:off x="1200" y="4080"/>
                    <a:ext cx="0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47" name="Line 18"/>
                  <p:cNvSpPr>
                    <a:spLocks noChangeShapeType="1"/>
                  </p:cNvSpPr>
                  <p:nvPr/>
                </p:nvSpPr>
                <p:spPr bwMode="gray">
                  <a:xfrm>
                    <a:off x="1584" y="4080"/>
                    <a:ext cx="0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48" name="Line 19"/>
                  <p:cNvSpPr>
                    <a:spLocks noChangeShapeType="1"/>
                  </p:cNvSpPr>
                  <p:nvPr/>
                </p:nvSpPr>
                <p:spPr bwMode="gray">
                  <a:xfrm>
                    <a:off x="1392" y="4080"/>
                    <a:ext cx="0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49" name="Line 20"/>
                  <p:cNvSpPr>
                    <a:spLocks noChangeShapeType="1"/>
                  </p:cNvSpPr>
                  <p:nvPr/>
                </p:nvSpPr>
                <p:spPr bwMode="gray">
                  <a:xfrm>
                    <a:off x="1776" y="4080"/>
                    <a:ext cx="0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50" name="Line 21"/>
                  <p:cNvSpPr>
                    <a:spLocks noChangeShapeType="1"/>
                  </p:cNvSpPr>
                  <p:nvPr/>
                </p:nvSpPr>
                <p:spPr bwMode="gray">
                  <a:xfrm>
                    <a:off x="1968" y="4080"/>
                    <a:ext cx="0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51" name="Line 22"/>
                  <p:cNvSpPr>
                    <a:spLocks noChangeShapeType="1"/>
                  </p:cNvSpPr>
                  <p:nvPr/>
                </p:nvSpPr>
                <p:spPr bwMode="gray">
                  <a:xfrm>
                    <a:off x="2160" y="4080"/>
                    <a:ext cx="0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52" name="Line 23"/>
                  <p:cNvSpPr>
                    <a:spLocks noChangeShapeType="1"/>
                  </p:cNvSpPr>
                  <p:nvPr/>
                </p:nvSpPr>
                <p:spPr bwMode="gray">
                  <a:xfrm>
                    <a:off x="2352" y="4080"/>
                    <a:ext cx="0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53" name="Line 24"/>
                  <p:cNvSpPr>
                    <a:spLocks noChangeShapeType="1"/>
                  </p:cNvSpPr>
                  <p:nvPr/>
                </p:nvSpPr>
                <p:spPr bwMode="gray">
                  <a:xfrm>
                    <a:off x="2544" y="4080"/>
                    <a:ext cx="0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54" name="Line 25"/>
                  <p:cNvSpPr>
                    <a:spLocks noChangeShapeType="1"/>
                  </p:cNvSpPr>
                  <p:nvPr/>
                </p:nvSpPr>
                <p:spPr bwMode="gray">
                  <a:xfrm>
                    <a:off x="2736" y="4080"/>
                    <a:ext cx="0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55" name="Line 26"/>
                  <p:cNvSpPr>
                    <a:spLocks noChangeShapeType="1"/>
                  </p:cNvSpPr>
                  <p:nvPr/>
                </p:nvSpPr>
                <p:spPr bwMode="gray">
                  <a:xfrm>
                    <a:off x="768" y="3936"/>
                    <a:ext cx="9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56" name="Line 27"/>
                  <p:cNvSpPr>
                    <a:spLocks noChangeShapeType="1"/>
                  </p:cNvSpPr>
                  <p:nvPr/>
                </p:nvSpPr>
                <p:spPr bwMode="gray">
                  <a:xfrm>
                    <a:off x="768" y="3744"/>
                    <a:ext cx="9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57" name="Line 28"/>
                  <p:cNvSpPr>
                    <a:spLocks noChangeShapeType="1"/>
                  </p:cNvSpPr>
                  <p:nvPr/>
                </p:nvSpPr>
                <p:spPr bwMode="gray">
                  <a:xfrm>
                    <a:off x="768" y="3552"/>
                    <a:ext cx="9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58" name="Line 29"/>
                  <p:cNvSpPr>
                    <a:spLocks noChangeShapeType="1"/>
                  </p:cNvSpPr>
                  <p:nvPr/>
                </p:nvSpPr>
                <p:spPr bwMode="gray">
                  <a:xfrm>
                    <a:off x="768" y="3360"/>
                    <a:ext cx="9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59" name="Line 30"/>
                  <p:cNvSpPr>
                    <a:spLocks noChangeShapeType="1"/>
                  </p:cNvSpPr>
                  <p:nvPr/>
                </p:nvSpPr>
                <p:spPr bwMode="gray">
                  <a:xfrm>
                    <a:off x="768" y="3168"/>
                    <a:ext cx="9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60" name="Line 31"/>
                  <p:cNvSpPr>
                    <a:spLocks noChangeShapeType="1"/>
                  </p:cNvSpPr>
                  <p:nvPr/>
                </p:nvSpPr>
                <p:spPr bwMode="gray">
                  <a:xfrm>
                    <a:off x="768" y="2976"/>
                    <a:ext cx="9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26" name="Text Box 32"/>
                <p:cNvSpPr txBox="1">
                  <a:spLocks noChangeArrowheads="1"/>
                </p:cNvSpPr>
                <p:nvPr/>
              </p:nvSpPr>
              <p:spPr bwMode="gray">
                <a:xfrm>
                  <a:off x="864" y="4032"/>
                  <a:ext cx="204" cy="23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800"/>
                    <a:t> 0</a:t>
                  </a:r>
                </a:p>
              </p:txBody>
            </p:sp>
            <p:sp>
              <p:nvSpPr>
                <p:cNvPr id="27" name="Text Box 33"/>
                <p:cNvSpPr txBox="1">
                  <a:spLocks noChangeArrowheads="1"/>
                </p:cNvSpPr>
                <p:nvPr/>
              </p:nvSpPr>
              <p:spPr bwMode="gray">
                <a:xfrm>
                  <a:off x="1056" y="4128"/>
                  <a:ext cx="204" cy="23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800"/>
                    <a:t> 1</a:t>
                  </a:r>
                </a:p>
              </p:txBody>
            </p:sp>
            <p:sp>
              <p:nvSpPr>
                <p:cNvPr id="28" name="Text Box 34"/>
                <p:cNvSpPr txBox="1">
                  <a:spLocks noChangeArrowheads="1"/>
                </p:cNvSpPr>
                <p:nvPr/>
              </p:nvSpPr>
              <p:spPr bwMode="gray">
                <a:xfrm>
                  <a:off x="800" y="3824"/>
                  <a:ext cx="204" cy="23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800"/>
                    <a:t> 1</a:t>
                  </a:r>
                </a:p>
              </p:txBody>
            </p:sp>
            <p:sp>
              <p:nvSpPr>
                <p:cNvPr id="29" name="Text Box 35"/>
                <p:cNvSpPr txBox="1">
                  <a:spLocks noChangeArrowheads="1"/>
                </p:cNvSpPr>
                <p:nvPr/>
              </p:nvSpPr>
              <p:spPr bwMode="gray">
                <a:xfrm>
                  <a:off x="1248" y="4128"/>
                  <a:ext cx="204" cy="23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800"/>
                    <a:t> 2</a:t>
                  </a:r>
                </a:p>
              </p:txBody>
            </p:sp>
            <p:sp>
              <p:nvSpPr>
                <p:cNvPr id="30" name="Text Box 36"/>
                <p:cNvSpPr txBox="1">
                  <a:spLocks noChangeArrowheads="1"/>
                </p:cNvSpPr>
                <p:nvPr/>
              </p:nvSpPr>
              <p:spPr bwMode="gray">
                <a:xfrm>
                  <a:off x="800" y="3628"/>
                  <a:ext cx="204" cy="23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800"/>
                    <a:t> 2</a:t>
                  </a:r>
                </a:p>
              </p:txBody>
            </p:sp>
            <p:sp>
              <p:nvSpPr>
                <p:cNvPr id="31" name="Text Box 37"/>
                <p:cNvSpPr txBox="1">
                  <a:spLocks noChangeArrowheads="1"/>
                </p:cNvSpPr>
                <p:nvPr/>
              </p:nvSpPr>
              <p:spPr bwMode="gray">
                <a:xfrm>
                  <a:off x="1440" y="4128"/>
                  <a:ext cx="204" cy="23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800"/>
                    <a:t> 3</a:t>
                  </a:r>
                </a:p>
              </p:txBody>
            </p:sp>
            <p:sp>
              <p:nvSpPr>
                <p:cNvPr id="32" name="Text Box 38"/>
                <p:cNvSpPr txBox="1">
                  <a:spLocks noChangeArrowheads="1"/>
                </p:cNvSpPr>
                <p:nvPr/>
              </p:nvSpPr>
              <p:spPr bwMode="gray">
                <a:xfrm>
                  <a:off x="1632" y="4128"/>
                  <a:ext cx="204" cy="23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800"/>
                    <a:t> 4</a:t>
                  </a:r>
                </a:p>
              </p:txBody>
            </p:sp>
            <p:sp>
              <p:nvSpPr>
                <p:cNvPr id="33" name="Text Box 39"/>
                <p:cNvSpPr txBox="1">
                  <a:spLocks noChangeArrowheads="1"/>
                </p:cNvSpPr>
                <p:nvPr/>
              </p:nvSpPr>
              <p:spPr bwMode="gray">
                <a:xfrm>
                  <a:off x="1824" y="4128"/>
                  <a:ext cx="204" cy="23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800"/>
                    <a:t> 5</a:t>
                  </a:r>
                </a:p>
              </p:txBody>
            </p:sp>
            <p:sp>
              <p:nvSpPr>
                <p:cNvPr id="34" name="Text Box 40"/>
                <p:cNvSpPr txBox="1">
                  <a:spLocks noChangeArrowheads="1"/>
                </p:cNvSpPr>
                <p:nvPr/>
              </p:nvSpPr>
              <p:spPr bwMode="gray">
                <a:xfrm>
                  <a:off x="2016" y="4128"/>
                  <a:ext cx="204" cy="23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800"/>
                    <a:t> 6</a:t>
                  </a:r>
                </a:p>
              </p:txBody>
            </p:sp>
            <p:sp>
              <p:nvSpPr>
                <p:cNvPr id="35" name="Text Box 41"/>
                <p:cNvSpPr txBox="1">
                  <a:spLocks noChangeArrowheads="1"/>
                </p:cNvSpPr>
                <p:nvPr/>
              </p:nvSpPr>
              <p:spPr bwMode="gray">
                <a:xfrm>
                  <a:off x="2208" y="4128"/>
                  <a:ext cx="204" cy="23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800"/>
                    <a:t> 7</a:t>
                  </a:r>
                </a:p>
              </p:txBody>
            </p:sp>
            <p:sp>
              <p:nvSpPr>
                <p:cNvPr id="36" name="Text Box 42"/>
                <p:cNvSpPr txBox="1">
                  <a:spLocks noChangeArrowheads="1"/>
                </p:cNvSpPr>
                <p:nvPr/>
              </p:nvSpPr>
              <p:spPr bwMode="gray">
                <a:xfrm>
                  <a:off x="2400" y="4128"/>
                  <a:ext cx="204" cy="23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800"/>
                    <a:t> 8</a:t>
                  </a:r>
                </a:p>
              </p:txBody>
            </p:sp>
            <p:sp>
              <p:nvSpPr>
                <p:cNvPr id="37" name="Text Box 43"/>
                <p:cNvSpPr txBox="1">
                  <a:spLocks noChangeArrowheads="1"/>
                </p:cNvSpPr>
                <p:nvPr/>
              </p:nvSpPr>
              <p:spPr bwMode="gray">
                <a:xfrm>
                  <a:off x="2592" y="4128"/>
                  <a:ext cx="204" cy="23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800"/>
                    <a:t> 9</a:t>
                  </a:r>
                </a:p>
              </p:txBody>
            </p:sp>
            <p:sp>
              <p:nvSpPr>
                <p:cNvPr id="38" name="Text Box 44"/>
                <p:cNvSpPr txBox="1">
                  <a:spLocks noChangeArrowheads="1"/>
                </p:cNvSpPr>
                <p:nvPr/>
              </p:nvSpPr>
              <p:spPr bwMode="gray">
                <a:xfrm>
                  <a:off x="2784" y="4128"/>
                  <a:ext cx="244" cy="23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800"/>
                    <a:t> 10</a:t>
                  </a:r>
                </a:p>
              </p:txBody>
            </p:sp>
            <p:sp>
              <p:nvSpPr>
                <p:cNvPr id="39" name="Text Box 45"/>
                <p:cNvSpPr txBox="1">
                  <a:spLocks noChangeArrowheads="1"/>
                </p:cNvSpPr>
                <p:nvPr/>
              </p:nvSpPr>
              <p:spPr bwMode="gray">
                <a:xfrm>
                  <a:off x="800" y="3443"/>
                  <a:ext cx="204" cy="23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800"/>
                    <a:t> 3</a:t>
                  </a:r>
                </a:p>
              </p:txBody>
            </p:sp>
            <p:sp>
              <p:nvSpPr>
                <p:cNvPr id="40" name="Text Box 46"/>
                <p:cNvSpPr txBox="1">
                  <a:spLocks noChangeArrowheads="1"/>
                </p:cNvSpPr>
                <p:nvPr/>
              </p:nvSpPr>
              <p:spPr bwMode="gray">
                <a:xfrm>
                  <a:off x="800" y="3248"/>
                  <a:ext cx="204" cy="23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800"/>
                    <a:t> 4</a:t>
                  </a:r>
                </a:p>
              </p:txBody>
            </p:sp>
            <p:sp>
              <p:nvSpPr>
                <p:cNvPr id="41" name="Text Box 47"/>
                <p:cNvSpPr txBox="1">
                  <a:spLocks noChangeArrowheads="1"/>
                </p:cNvSpPr>
                <p:nvPr/>
              </p:nvSpPr>
              <p:spPr bwMode="gray">
                <a:xfrm>
                  <a:off x="800" y="3056"/>
                  <a:ext cx="204" cy="23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800"/>
                    <a:t> 5</a:t>
                  </a:r>
                </a:p>
              </p:txBody>
            </p:sp>
            <p:sp>
              <p:nvSpPr>
                <p:cNvPr id="42" name="Text Box 48"/>
                <p:cNvSpPr txBox="1">
                  <a:spLocks noChangeArrowheads="1"/>
                </p:cNvSpPr>
                <p:nvPr/>
              </p:nvSpPr>
              <p:spPr bwMode="gray">
                <a:xfrm>
                  <a:off x="798" y="2857"/>
                  <a:ext cx="204" cy="23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l" eaLnBrk="1" hangingPunct="1"/>
                  <a:r>
                    <a:rPr lang="en-US" sz="800"/>
                    <a:t> 6</a:t>
                  </a:r>
                </a:p>
              </p:txBody>
            </p:sp>
          </p:grpSp>
        </p:grpSp>
        <p:grpSp>
          <p:nvGrpSpPr>
            <p:cNvPr id="68" name="Group 67"/>
            <p:cNvGrpSpPr/>
            <p:nvPr/>
          </p:nvGrpSpPr>
          <p:grpSpPr>
            <a:xfrm>
              <a:off x="6163043" y="3471015"/>
              <a:ext cx="369920" cy="518266"/>
              <a:chOff x="6163043" y="3635671"/>
              <a:chExt cx="369920" cy="518266"/>
            </a:xfrm>
          </p:grpSpPr>
          <p:sp>
            <p:nvSpPr>
              <p:cNvPr id="20" name="Rectangle 50"/>
              <p:cNvSpPr>
                <a:spLocks noChangeArrowheads="1"/>
              </p:cNvSpPr>
              <p:nvPr/>
            </p:nvSpPr>
            <p:spPr bwMode="gray">
              <a:xfrm>
                <a:off x="6163043" y="3894804"/>
                <a:ext cx="369920" cy="25913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" name="AutoShape 51"/>
              <p:cNvSpPr>
                <a:spLocks noChangeArrowheads="1"/>
              </p:cNvSpPr>
              <p:nvPr/>
            </p:nvSpPr>
            <p:spPr bwMode="gray">
              <a:xfrm>
                <a:off x="6163043" y="3635671"/>
                <a:ext cx="369920" cy="259133"/>
              </a:xfrm>
              <a:prstGeom prst="triangle">
                <a:avLst>
                  <a:gd name="adj" fmla="val 50000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8" name="AutoShape 60"/>
            <p:cNvSpPr>
              <a:spLocks noChangeArrowheads="1"/>
            </p:cNvSpPr>
            <p:nvPr/>
          </p:nvSpPr>
          <p:spPr bwMode="gray">
            <a:xfrm>
              <a:off x="6322562" y="3731892"/>
              <a:ext cx="654050" cy="250825"/>
            </a:xfrm>
            <a:prstGeom prst="parallelogram">
              <a:avLst>
                <a:gd name="adj" fmla="val 10313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Line 63"/>
            <p:cNvSpPr>
              <a:spLocks noChangeShapeType="1"/>
            </p:cNvSpPr>
            <p:nvPr/>
          </p:nvSpPr>
          <p:spPr bwMode="gray">
            <a:xfrm flipV="1">
              <a:off x="6585902" y="3471543"/>
              <a:ext cx="416110" cy="2576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" name="Line 65"/>
            <p:cNvSpPr>
              <a:spLocks noChangeShapeType="1"/>
            </p:cNvSpPr>
            <p:nvPr/>
          </p:nvSpPr>
          <p:spPr bwMode="gray">
            <a:xfrm flipV="1">
              <a:off x="6986136" y="3484242"/>
              <a:ext cx="15875" cy="2381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" name="Line 69"/>
            <p:cNvSpPr>
              <a:spLocks noChangeShapeType="1"/>
            </p:cNvSpPr>
            <p:nvPr/>
          </p:nvSpPr>
          <p:spPr bwMode="gray">
            <a:xfrm flipV="1">
              <a:off x="6163043" y="3039127"/>
              <a:ext cx="0" cy="1122907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" name="Line 70"/>
            <p:cNvSpPr>
              <a:spLocks noChangeShapeType="1"/>
            </p:cNvSpPr>
            <p:nvPr/>
          </p:nvSpPr>
          <p:spPr bwMode="gray">
            <a:xfrm flipV="1">
              <a:off x="6532963" y="3039127"/>
              <a:ext cx="0" cy="1122907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" name="Line 71"/>
            <p:cNvSpPr>
              <a:spLocks noChangeShapeType="1"/>
            </p:cNvSpPr>
            <p:nvPr/>
          </p:nvSpPr>
          <p:spPr bwMode="gray">
            <a:xfrm flipV="1">
              <a:off x="6163043" y="3023868"/>
              <a:ext cx="1102494" cy="1138167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" name="Line 72"/>
            <p:cNvSpPr>
              <a:spLocks noChangeShapeType="1"/>
            </p:cNvSpPr>
            <p:nvPr/>
          </p:nvSpPr>
          <p:spPr bwMode="gray">
            <a:xfrm flipV="1">
              <a:off x="6532963" y="3065143"/>
              <a:ext cx="1145324" cy="1096892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graphicFrame>
          <p:nvGraphicFramePr>
            <p:cNvPr id="11" name="Object 7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88148198"/>
                </p:ext>
              </p:extLst>
            </p:nvPr>
          </p:nvGraphicFramePr>
          <p:xfrm>
            <a:off x="6335303" y="4045386"/>
            <a:ext cx="102756" cy="1007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49" name="Equation" r:id="rId4" imgW="126725" imgH="177415" progId="Equation.3">
                    <p:embed/>
                  </p:oleObj>
                </mc:Choice>
                <mc:Fallback>
                  <p:oleObj name="Equation" r:id="rId4" imgW="126725" imgH="177415" progId="Equation.3">
                    <p:embed/>
                    <p:pic>
                      <p:nvPicPr>
                        <p:cNvPr id="11" name="Object 7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35303" y="4045386"/>
                          <a:ext cx="102756" cy="100774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Arc 74"/>
            <p:cNvSpPr>
              <a:spLocks/>
            </p:cNvSpPr>
            <p:nvPr/>
          </p:nvSpPr>
          <p:spPr bwMode="gray">
            <a:xfrm>
              <a:off x="6262237" y="4062093"/>
              <a:ext cx="85765" cy="9994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13" name="Object 7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00731093"/>
                </p:ext>
              </p:extLst>
            </p:nvPr>
          </p:nvGraphicFramePr>
          <p:xfrm>
            <a:off x="7609760" y="3662412"/>
            <a:ext cx="355082" cy="3404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50" name="Equation" r:id="rId6" imgW="406048" imgH="393359" progId="Equation.3">
                    <p:embed/>
                  </p:oleObj>
                </mc:Choice>
                <mc:Fallback>
                  <p:oleObj name="Equation" r:id="rId6" imgW="406048" imgH="393359" progId="Equation.3">
                    <p:embed/>
                    <p:pic>
                      <p:nvPicPr>
                        <p:cNvPr id="13" name="Object 7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09760" y="3662412"/>
                          <a:ext cx="355082" cy="340493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1" name="Group 65"/>
          <p:cNvGrpSpPr>
            <a:grpSpLocks/>
          </p:cNvGrpSpPr>
          <p:nvPr/>
        </p:nvGrpSpPr>
        <p:grpSpPr bwMode="auto">
          <a:xfrm>
            <a:off x="6007536" y="2038350"/>
            <a:ext cx="2197970" cy="1050303"/>
            <a:chOff x="1287514" y="1998126"/>
            <a:chExt cx="2117885" cy="1095109"/>
          </a:xfrm>
        </p:grpSpPr>
        <p:graphicFrame>
          <p:nvGraphicFramePr>
            <p:cNvPr id="62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07335410"/>
                </p:ext>
              </p:extLst>
            </p:nvPr>
          </p:nvGraphicFramePr>
          <p:xfrm>
            <a:off x="1287514" y="1998126"/>
            <a:ext cx="1658938" cy="8128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51" name="Equation" r:id="rId8" imgW="1244600" imgH="609600" progId="Equation.3">
                    <p:embed/>
                  </p:oleObj>
                </mc:Choice>
                <mc:Fallback>
                  <p:oleObj name="Equation" r:id="rId8" imgW="1244600" imgH="609600" progId="Equation.3">
                    <p:embed/>
                    <p:pic>
                      <p:nvPicPr>
                        <p:cNvPr id="62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87514" y="1998126"/>
                          <a:ext cx="1658938" cy="81280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3" name="TextBox 62"/>
            <p:cNvSpPr txBox="1">
              <a:spLocks noChangeArrowheads="1"/>
            </p:cNvSpPr>
            <p:nvPr/>
          </p:nvSpPr>
          <p:spPr bwMode="auto">
            <a:xfrm>
              <a:off x="1601243" y="2772328"/>
              <a:ext cx="1804156" cy="3209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sz="1400">
                  <a:latin typeface="Cambria Math" pitchFamily="18" charset="0"/>
                  <a:ea typeface="Cambria Math" pitchFamily="18" charset="0"/>
                </a:rPr>
                <a:t>2D non-homogeneous</a:t>
              </a:r>
            </a:p>
          </p:txBody>
        </p:sp>
      </p:grpSp>
      <p:grpSp>
        <p:nvGrpSpPr>
          <p:cNvPr id="64" name="Group 64"/>
          <p:cNvGrpSpPr>
            <a:grpSpLocks/>
          </p:cNvGrpSpPr>
          <p:nvPr/>
        </p:nvGrpSpPr>
        <p:grpSpPr bwMode="auto">
          <a:xfrm>
            <a:off x="6019799" y="3105150"/>
            <a:ext cx="2079188" cy="1473301"/>
            <a:chOff x="5298512" y="1840777"/>
            <a:chExt cx="2087351" cy="1564637"/>
          </a:xfrm>
        </p:grpSpPr>
        <p:graphicFrame>
          <p:nvGraphicFramePr>
            <p:cNvPr id="65" name="Object 6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9586052"/>
                </p:ext>
              </p:extLst>
            </p:nvPr>
          </p:nvGraphicFramePr>
          <p:xfrm>
            <a:off x="5298512" y="1840777"/>
            <a:ext cx="1946298" cy="12874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52" name="Equation" r:id="rId10" imgW="1460500" imgH="965200" progId="Equation.3">
                    <p:embed/>
                  </p:oleObj>
                </mc:Choice>
                <mc:Fallback>
                  <p:oleObj name="Equation" r:id="rId10" imgW="1460500" imgH="965200" progId="Equation.3">
                    <p:embed/>
                    <p:pic>
                      <p:nvPicPr>
                        <p:cNvPr id="65" name="Object 6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98512" y="1840777"/>
                          <a:ext cx="1946298" cy="12874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6" name="TextBox 63"/>
            <p:cNvSpPr txBox="1">
              <a:spLocks noChangeArrowheads="1"/>
            </p:cNvSpPr>
            <p:nvPr/>
          </p:nvSpPr>
          <p:spPr bwMode="auto">
            <a:xfrm>
              <a:off x="5862833" y="3078557"/>
              <a:ext cx="1523030" cy="3268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sz="1400">
                  <a:latin typeface="Cambria Math" pitchFamily="18" charset="0"/>
                  <a:ea typeface="Cambria Math" pitchFamily="18" charset="0"/>
                </a:rPr>
                <a:t>2D homogeneous</a:t>
              </a:r>
            </a:p>
          </p:txBody>
        </p:sp>
      </p:grpSp>
      <p:sp>
        <p:nvSpPr>
          <p:cNvPr id="70" name="Content Placeholder 2"/>
          <p:cNvSpPr txBox="1">
            <a:spLocks/>
          </p:cNvSpPr>
          <p:nvPr/>
        </p:nvSpPr>
        <p:spPr>
          <a:xfrm>
            <a:off x="457200" y="895350"/>
            <a:ext cx="5181600" cy="3962400"/>
          </a:xfrm>
          <a:prstGeom prst="rect">
            <a:avLst/>
          </a:prstGeom>
        </p:spPr>
        <p:txBody>
          <a:bodyPr vert="horz" lIns="81633" tIns="40817" rIns="81633" bIns="40817">
            <a:normAutofit/>
          </a:bodyPr>
          <a:lstStyle/>
          <a:p>
            <a:pPr marL="244900" marR="0" lvl="0" indent="-244900" algn="l" defTabSz="914400" rtl="0" eaLnBrk="1" fontAlgn="auto" latinLnBrk="0" hangingPunct="1">
              <a:lnSpc>
                <a:spcPct val="100000"/>
              </a:lnSpc>
              <a:spcBef>
                <a:spcPts val="535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lang="en-US" sz="1800"/>
              <a:t>“Skew” an object to the side, like shearing a card deck by displacing each card relative to the previous one</a:t>
            </a:r>
          </a:p>
          <a:p>
            <a:pPr marL="615109" lvl="1" indent="-244900" defTabSz="914400">
              <a:spcBef>
                <a:spcPts val="535"/>
              </a:spcBef>
              <a:buClr>
                <a:schemeClr val="accent2"/>
              </a:buClr>
              <a:buSzPct val="76000"/>
              <a:buFont typeface="Wingdings 3"/>
              <a:buChar char=""/>
            </a:pPr>
            <a:r>
              <a:rPr kumimoji="0" lang="en-US" sz="1600" u="none" strike="noStrike" kern="1200" cap="none" spc="0" normalizeH="0" baseline="0" noProof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What physical situations mirror</a:t>
            </a:r>
            <a:r>
              <a:rPr kumimoji="0" lang="en-US" sz="1600" u="none" strike="noStrike" kern="1200" cap="none" spc="0" normalizeH="0" noProof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this behavior?</a:t>
            </a:r>
          </a:p>
          <a:p>
            <a:pPr marL="615109" lvl="1" indent="-244900" defTabSz="914400">
              <a:spcBef>
                <a:spcPts val="535"/>
              </a:spcBef>
              <a:buClr>
                <a:schemeClr val="accent2"/>
              </a:buClr>
              <a:buSzPct val="76000"/>
              <a:buFont typeface="Wingdings 3"/>
              <a:buChar char=""/>
            </a:pPr>
            <a:endParaRPr kumimoji="0" lang="en-US" sz="1600" u="none" strike="noStrike" kern="1200" cap="none" spc="0" normalizeH="0" noProof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44900" indent="-244900" defTabSz="914400">
              <a:spcBef>
                <a:spcPts val="535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r>
              <a:rPr lang="en-US" sz="1800"/>
              <a:t>Squares become parallelograms; </a:t>
            </a:r>
            <a:r>
              <a:rPr lang="en-US" sz="1800" i="1" err="1"/>
              <a:t>x</a:t>
            </a:r>
            <a:r>
              <a:rPr lang="en-US" sz="1800"/>
              <a:t>-coordinates skew to right, </a:t>
            </a:r>
            <a:r>
              <a:rPr lang="en-US" sz="1800" i="1" err="1"/>
              <a:t>y</a:t>
            </a:r>
            <a:r>
              <a:rPr lang="en-US" sz="1800"/>
              <a:t> stays the same</a:t>
            </a:r>
          </a:p>
          <a:p>
            <a:pPr marL="244900" indent="-244900" defTabSz="914400">
              <a:spcBef>
                <a:spcPts val="535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endParaRPr kumimoji="0" lang="en-US" sz="1800" u="none" strike="noStrike" kern="1200" cap="none" spc="0" normalizeH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44900" indent="-244900" defTabSz="914400">
              <a:spcBef>
                <a:spcPts val="535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r>
              <a:rPr kumimoji="0" lang="en-US" sz="1800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Notice that the base of the </a:t>
            </a:r>
            <a:r>
              <a:rPr lang="en-US" sz="1800"/>
              <a:t>house (at  </a:t>
            </a:r>
            <a:r>
              <a:rPr lang="en-US" sz="1800" i="1"/>
              <a:t>y = 1</a:t>
            </a:r>
            <a:r>
              <a:rPr lang="en-US" sz="1800"/>
              <a:t>) remains horizontal but shifts right. Why?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670F87-1626-1045-994B-438D4D65E9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F6AC72-CFE3-4E9A-849A-DB746648375C}" type="slidenum">
              <a:rPr lang="en-US" smtClean="0"/>
              <a:pPr/>
              <a:t>48</a:t>
            </a:fld>
            <a:r>
              <a:rPr lang="en-US"/>
              <a:t>/48</a:t>
            </a:r>
          </a:p>
        </p:txBody>
      </p:sp>
    </p:spTree>
    <p:extLst>
      <p:ext uri="{BB962C8B-B14F-4D97-AF65-F5344CB8AC3E}">
        <p14:creationId xmlns:p14="http://schemas.microsoft.com/office/powerpoint/2010/main" val="1707826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133600" y="4811549"/>
            <a:ext cx="5257800" cy="240983"/>
          </a:xfrm>
        </p:spPr>
        <p:txBody>
          <a:bodyPr/>
          <a:lstStyle/>
          <a:p>
            <a:pPr lvl="0"/>
            <a:r>
              <a:rPr lang="en-US"/>
              <a:t>9/17/19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Inverses Revisited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895350"/>
            <a:ext cx="8077200" cy="3962400"/>
          </a:xfrm>
          <a:prstGeom prst="rect">
            <a:avLst/>
          </a:prstGeom>
        </p:spPr>
        <p:txBody>
          <a:bodyPr vert="horz" lIns="81633" tIns="40817" rIns="81633" bIns="40817">
            <a:normAutofit/>
          </a:bodyPr>
          <a:lstStyle/>
          <a:p>
            <a:pPr marL="244900" marR="0" lvl="0" indent="-244900" algn="l" defTabSz="914400" rtl="0" eaLnBrk="1" fontAlgn="auto" latinLnBrk="0" hangingPunct="1">
              <a:lnSpc>
                <a:spcPct val="100000"/>
              </a:lnSpc>
              <a:spcBef>
                <a:spcPts val="535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lang="en-US" sz="1800" dirty="0"/>
              <a:t>What is the inverse of a sequence of transformations?</a:t>
            </a:r>
          </a:p>
          <a:p>
            <a:pPr marL="615109" lvl="1" indent="-244900" defTabSz="914400">
              <a:spcBef>
                <a:spcPts val="535"/>
              </a:spcBef>
              <a:buClr>
                <a:schemeClr val="accent2"/>
              </a:buClr>
              <a:buSzPct val="76000"/>
              <a:buFont typeface="Wingdings 3"/>
              <a:buChar char=""/>
            </a:pPr>
            <a:r>
              <a:rPr lang="en-US" sz="1800" i="1" dirty="0"/>
              <a:t>(</a:t>
            </a:r>
            <a:r>
              <a:rPr lang="en-US" sz="1800" b="1" i="1" dirty="0"/>
              <a:t>M</a:t>
            </a:r>
            <a:r>
              <a:rPr lang="en-US" sz="1800" b="1" i="1" baseline="-25000" dirty="0"/>
              <a:t>1</a:t>
            </a:r>
            <a:r>
              <a:rPr lang="en-US" sz="1800" b="1" i="1" dirty="0"/>
              <a:t>M</a:t>
            </a:r>
            <a:r>
              <a:rPr lang="en-US" sz="1800" b="1" i="1" baseline="-25000" dirty="0"/>
              <a:t>2</a:t>
            </a:r>
            <a:r>
              <a:rPr lang="en-US" sz="1800" i="1" dirty="0"/>
              <a:t>…</a:t>
            </a:r>
            <a:r>
              <a:rPr lang="en-US" sz="1800" b="1" i="1" dirty="0"/>
              <a:t>M</a:t>
            </a:r>
            <a:r>
              <a:rPr lang="en-US" sz="1800" b="1" i="1" baseline="-25000" dirty="0"/>
              <a:t>n</a:t>
            </a:r>
            <a:r>
              <a:rPr lang="en-US" sz="1800" i="1" dirty="0"/>
              <a:t>)</a:t>
            </a:r>
            <a:r>
              <a:rPr lang="en-US" sz="1800" i="1" baseline="30000" dirty="0"/>
              <a:t>-1</a:t>
            </a:r>
            <a:r>
              <a:rPr lang="en-US" sz="1800" i="1" dirty="0"/>
              <a:t> = </a:t>
            </a:r>
            <a:r>
              <a:rPr lang="en-US" sz="1800" b="1" i="1" dirty="0"/>
              <a:t>M</a:t>
            </a:r>
            <a:r>
              <a:rPr lang="en-US" sz="1800" b="1" i="1" baseline="-25000" dirty="0"/>
              <a:t>n</a:t>
            </a:r>
            <a:r>
              <a:rPr lang="en-US" sz="1800" i="1" baseline="30000" dirty="0"/>
              <a:t>-1</a:t>
            </a:r>
            <a:r>
              <a:rPr lang="en-US" sz="1800" b="1" i="1" dirty="0"/>
              <a:t>M</a:t>
            </a:r>
            <a:r>
              <a:rPr lang="en-US" sz="1800" b="1" i="1" baseline="-25000" dirty="0"/>
              <a:t>n-1</a:t>
            </a:r>
            <a:r>
              <a:rPr lang="en-US" sz="1800" i="1" baseline="30000" dirty="0"/>
              <a:t>-1</a:t>
            </a:r>
            <a:r>
              <a:rPr lang="en-US" sz="1800" i="1" dirty="0"/>
              <a:t>…</a:t>
            </a:r>
            <a:r>
              <a:rPr lang="en-US" sz="1800" b="1" i="1" dirty="0"/>
              <a:t>M</a:t>
            </a:r>
            <a:r>
              <a:rPr lang="en-US" sz="1800" b="1" i="1" baseline="-25000" dirty="0"/>
              <a:t>1</a:t>
            </a:r>
            <a:r>
              <a:rPr lang="en-US" sz="1800" i="1" baseline="30000" dirty="0"/>
              <a:t>-1</a:t>
            </a:r>
            <a:endParaRPr lang="en-US" sz="1800" dirty="0"/>
          </a:p>
          <a:p>
            <a:pPr marL="244900" indent="-244900" defTabSz="914400">
              <a:spcBef>
                <a:spcPts val="535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r>
              <a:rPr lang="en-US" sz="1800" dirty="0"/>
              <a:t>Inverse of a sequence of transformations is the composition of the inverses of each transformation in </a:t>
            </a:r>
            <a:r>
              <a:rPr lang="en-US" sz="1800" b="1" dirty="0"/>
              <a:t>reverse</a:t>
            </a:r>
            <a:r>
              <a:rPr lang="en-US" sz="1800" dirty="0"/>
              <a:t> order!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5F7092-F2C8-F342-A7EE-69B9827A81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F6AC72-CFE3-4E9A-849A-DB746648375C}" type="slidenum">
              <a:rPr lang="en-US" smtClean="0"/>
              <a:pPr/>
              <a:t>49</a:t>
            </a:fld>
            <a:r>
              <a:rPr lang="en-US"/>
              <a:t>/48</a:t>
            </a:r>
          </a:p>
        </p:txBody>
      </p:sp>
    </p:spTree>
    <p:extLst>
      <p:ext uri="{BB962C8B-B14F-4D97-AF65-F5344CB8AC3E}">
        <p14:creationId xmlns:p14="http://schemas.microsoft.com/office/powerpoint/2010/main" val="2190692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3FF4462-403A-6E4E-A717-B005189C60BB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It’s a function from one space to another (or itself)</a:t>
                </a:r>
              </a:p>
              <a:p>
                <a:pPr lvl="1"/>
                <a:r>
                  <a:rPr lang="en-US" dirty="0"/>
                  <a:t>Typically used for 2- and 3-dimensional functions instead of 1-dimensional ones</a:t>
                </a:r>
              </a:p>
              <a:p>
                <a:pPr lvl="1"/>
                <a:r>
                  <a:rPr lang="en-US" dirty="0"/>
                  <a:t>Sometimes the domain isn’t all of 3-space, but some limited portion</a:t>
                </a:r>
              </a:p>
              <a:p>
                <a:pPr lvl="2"/>
                <a:r>
                  <a:rPr lang="en-US" dirty="0"/>
                  <a:t>Example: our “camera projection” was only defined for points in the frustum</a:t>
                </a:r>
              </a:p>
              <a:p>
                <a:pPr lvl="2"/>
                <a:r>
                  <a:rPr lang="en-US" dirty="0"/>
                  <a:t>If we tried to compute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,−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,−1</m:t>
                        </m:r>
                      </m:e>
                    </m:d>
                  </m:oMath>
                </a14:m>
                <a:r>
                  <a:rPr lang="en-US" dirty="0"/>
                  <a:t> for a point with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, it’d make no sense!</a:t>
                </a:r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3FF4462-403A-6E4E-A717-B005189C60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309" t="-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78B50C-443A-F345-8F5E-5B21456B69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/>
            <a:r>
              <a:rPr lang="en-US"/>
              <a:t>9/17/19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742E21-43E2-7B40-BA33-A097B3F5F2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F6AC72-CFE3-4E9A-849A-DB746648375C}" type="slidenum">
              <a:rPr lang="en-US" smtClean="0"/>
              <a:pPr/>
              <a:t>5</a:t>
            </a:fld>
            <a:r>
              <a:rPr lang="en-US"/>
              <a:t>/48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E8C5BFC-E314-F349-9EEF-64FDD7D8D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 what </a:t>
            </a:r>
            <a:r>
              <a:rPr lang="en-US" i="1" dirty="0"/>
              <a:t>is</a:t>
            </a:r>
            <a:r>
              <a:rPr lang="en-US" dirty="0"/>
              <a:t> a transformation?</a:t>
            </a:r>
          </a:p>
        </p:txBody>
      </p:sp>
    </p:spTree>
    <p:extLst>
      <p:ext uri="{BB962C8B-B14F-4D97-AF65-F5344CB8AC3E}">
        <p14:creationId xmlns:p14="http://schemas.microsoft.com/office/powerpoint/2010/main" val="683847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 txBox="1">
            <a:spLocks/>
          </p:cNvSpPr>
          <p:nvPr/>
        </p:nvSpPr>
        <p:spPr>
          <a:xfrm>
            <a:off x="457200" y="795254"/>
            <a:ext cx="8686800" cy="4062496"/>
          </a:xfrm>
          <a:prstGeom prst="rect">
            <a:avLst/>
          </a:prstGeom>
        </p:spPr>
        <p:txBody>
          <a:bodyPr vert="horz" lIns="81633" tIns="40817" rIns="81633" bIns="40817">
            <a:normAutofit/>
          </a:bodyPr>
          <a:lstStyle/>
          <a:p>
            <a:pPr marL="244900" marR="0" lvl="0" indent="-244900" algn="l" defTabSz="914400" rtl="0" eaLnBrk="1" fontAlgn="auto" latinLnBrk="0" hangingPunct="1">
              <a:lnSpc>
                <a:spcPct val="100000"/>
              </a:lnSpc>
              <a:spcBef>
                <a:spcPts val="535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lang="en-US" sz="1800" dirty="0"/>
              <a:t>Windowing transformation maps contents of 2D clip rectangle (“window”) to a “viewport” rectangle on the screen, e.g., interior canvas (“client area”) of a window manager’s window; also called window-to-viewport transformation</a:t>
            </a:r>
          </a:p>
          <a:p>
            <a:pPr marL="244900" marR="0" lvl="0" indent="-244900" algn="l" defTabSz="914400" rtl="0" eaLnBrk="1" fontAlgn="auto" latinLnBrk="0" hangingPunct="1">
              <a:lnSpc>
                <a:spcPct val="100000"/>
              </a:lnSpc>
              <a:spcBef>
                <a:spcPts val="535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lang="en-US" sz="1800" dirty="0"/>
              <a:t>Sends rectangle with bounding coordinates (u</a:t>
            </a:r>
            <a:r>
              <a:rPr lang="en-US" sz="1800" baseline="-25000" dirty="0"/>
              <a:t>1 </a:t>
            </a:r>
            <a:r>
              <a:rPr lang="en-US" sz="1800" dirty="0"/>
              <a:t>, v</a:t>
            </a:r>
            <a:r>
              <a:rPr lang="en-US" sz="1800" baseline="-25000" dirty="0"/>
              <a:t>1</a:t>
            </a:r>
            <a:r>
              <a:rPr lang="en-US" sz="1800" dirty="0"/>
              <a:t>), (u</a:t>
            </a:r>
            <a:r>
              <a:rPr lang="en-US" sz="1800" baseline="-25000" dirty="0"/>
              <a:t>2 </a:t>
            </a:r>
            <a:r>
              <a:rPr lang="en-US" sz="1800" dirty="0"/>
              <a:t>, v</a:t>
            </a:r>
            <a:r>
              <a:rPr lang="en-US" sz="1800" baseline="-25000" dirty="0"/>
              <a:t>2</a:t>
            </a:r>
            <a:r>
              <a:rPr lang="en-US" sz="1800" dirty="0"/>
              <a:t>) to (x</a:t>
            </a:r>
            <a:r>
              <a:rPr lang="en-US" sz="1800" baseline="-25000" dirty="0"/>
              <a:t>1 </a:t>
            </a:r>
            <a:r>
              <a:rPr lang="en-US" sz="1800" dirty="0"/>
              <a:t>, y</a:t>
            </a:r>
            <a:r>
              <a:rPr lang="en-US" sz="1800" baseline="-25000" dirty="0"/>
              <a:t>1</a:t>
            </a:r>
            <a:r>
              <a:rPr lang="en-US" sz="1800" dirty="0"/>
              <a:t>), (x</a:t>
            </a:r>
            <a:r>
              <a:rPr lang="en-US" sz="1800" baseline="-25000" dirty="0"/>
              <a:t>2 </a:t>
            </a:r>
            <a:r>
              <a:rPr lang="en-US" sz="1800" dirty="0"/>
              <a:t>, y</a:t>
            </a:r>
            <a:r>
              <a:rPr lang="en-US" sz="1800" baseline="-25000" dirty="0"/>
              <a:t>2</a:t>
            </a:r>
            <a:r>
              <a:rPr lang="en-US" sz="1800" dirty="0"/>
              <a:t>)</a:t>
            </a:r>
          </a:p>
          <a:p>
            <a:pPr marL="244900" marR="0" lvl="0" indent="-244900" algn="l" defTabSz="914400" rtl="0" eaLnBrk="1" fontAlgn="auto" latinLnBrk="0" hangingPunct="1">
              <a:lnSpc>
                <a:spcPct val="100000"/>
              </a:lnSpc>
              <a:spcBef>
                <a:spcPts val="535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lang="en-US" sz="1800" i="1" dirty="0"/>
          </a:p>
          <a:p>
            <a:pPr marL="244900" marR="0" lvl="0" indent="-244900" algn="l" defTabSz="914400" rtl="0" eaLnBrk="1" fontAlgn="auto" latinLnBrk="0" hangingPunct="1">
              <a:lnSpc>
                <a:spcPct val="100000"/>
              </a:lnSpc>
              <a:spcBef>
                <a:spcPts val="535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lang="en-US" sz="1800" i="1" dirty="0"/>
          </a:p>
          <a:p>
            <a:pPr marL="244900" marR="0" lvl="0" indent="-244900" algn="l" defTabSz="914400" rtl="0" eaLnBrk="1" fontAlgn="auto" latinLnBrk="0" hangingPunct="1">
              <a:lnSpc>
                <a:spcPct val="100000"/>
              </a:lnSpc>
              <a:spcBef>
                <a:spcPts val="535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lang="en-US" sz="1800" i="1" dirty="0"/>
          </a:p>
          <a:p>
            <a:pPr marL="244900" marR="0" lvl="0" indent="-244900" algn="l" defTabSz="914400" rtl="0" eaLnBrk="1" fontAlgn="auto" latinLnBrk="0" hangingPunct="1">
              <a:lnSpc>
                <a:spcPct val="100000"/>
              </a:lnSpc>
              <a:spcBef>
                <a:spcPts val="535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lang="en-US" sz="1800" i="1" dirty="0"/>
          </a:p>
          <a:p>
            <a:pPr marL="244900" marR="0" lvl="0" indent="-244900" algn="l" defTabSz="914400" rtl="0" eaLnBrk="1" fontAlgn="auto" latinLnBrk="0" hangingPunct="1">
              <a:lnSpc>
                <a:spcPct val="100000"/>
              </a:lnSpc>
              <a:spcBef>
                <a:spcPts val="535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lang="en-US" sz="1800" i="1" dirty="0"/>
          </a:p>
          <a:p>
            <a:pPr marL="244900" marR="0" lvl="0" indent="-244900" algn="l" defTabSz="914400" rtl="0" eaLnBrk="1" fontAlgn="auto" latinLnBrk="0" hangingPunct="1">
              <a:lnSpc>
                <a:spcPct val="100000"/>
              </a:lnSpc>
              <a:spcBef>
                <a:spcPts val="535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lang="en-US" sz="1800" i="1" dirty="0"/>
          </a:p>
          <a:p>
            <a:pPr marL="244900" marR="0" lvl="0" indent="-244900" algn="l" defTabSz="914400" rtl="0" eaLnBrk="1" fontAlgn="auto" latinLnBrk="0" hangingPunct="1">
              <a:lnSpc>
                <a:spcPct val="100000"/>
              </a:lnSpc>
              <a:spcBef>
                <a:spcPts val="535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lang="en-US" sz="1800" dirty="0"/>
              <a:t>The transformation matrix here is: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/>
            <a:r>
              <a:rPr lang="en-US"/>
              <a:t>9/17/19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087"/>
            <a:ext cx="8229600" cy="457200"/>
          </a:xfrm>
        </p:spPr>
        <p:txBody>
          <a:bodyPr>
            <a:normAutofit fontScale="90000"/>
          </a:bodyPr>
          <a:lstStyle/>
          <a:p>
            <a:r>
              <a:rPr lang="en-US" dirty="0"/>
              <a:t>Back to windowing Transformations (CG terminology)</a:t>
            </a:r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8" r="9194"/>
          <a:stretch/>
        </p:blipFill>
        <p:spPr bwMode="auto">
          <a:xfrm>
            <a:off x="941608" y="2000963"/>
            <a:ext cx="2358258" cy="1941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3195" y="2127281"/>
            <a:ext cx="2385293" cy="17725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ight Arrow 3"/>
          <p:cNvSpPr/>
          <p:nvPr/>
        </p:nvSpPr>
        <p:spPr>
          <a:xfrm>
            <a:off x="3733800" y="2674363"/>
            <a:ext cx="793957" cy="5104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4041" tIns="37021" rIns="74041" bIns="37021" rtlCol="0" anchor="ctr"/>
          <a:lstStyle/>
          <a:p>
            <a:pPr algn="ctr"/>
            <a:endParaRPr lang="en-US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8778049"/>
              </p:ext>
            </p:extLst>
          </p:nvPr>
        </p:nvGraphicFramePr>
        <p:xfrm>
          <a:off x="4405313" y="3937000"/>
          <a:ext cx="3963987" cy="728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9" name="Equation" r:id="rId6" imgW="3873240" imgH="711000" progId="Equation.3">
                  <p:embed/>
                </p:oleObj>
              </mc:Choice>
              <mc:Fallback>
                <p:oleObj name="Equation" r:id="rId6" imgW="3873240" imgH="711000" progId="Equation.3">
                  <p:embed/>
                  <p:pic>
                    <p:nvPicPr>
                      <p:cNvPr id="3" name="Object 2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405313" y="3937000"/>
                        <a:ext cx="3963987" cy="7286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1BD26F-5735-AE4B-9C01-722C820E4B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F6AC72-CFE3-4E9A-849A-DB746648375C}" type="slidenum">
              <a:rPr lang="en-US" smtClean="0"/>
              <a:pPr/>
              <a:t>50</a:t>
            </a:fld>
            <a:r>
              <a:rPr lang="en-US"/>
              <a:t>/48</a:t>
            </a:r>
          </a:p>
        </p:txBody>
      </p:sp>
    </p:spTree>
    <p:extLst>
      <p:ext uri="{BB962C8B-B14F-4D97-AF65-F5344CB8AC3E}">
        <p14:creationId xmlns:p14="http://schemas.microsoft.com/office/powerpoint/2010/main" val="2528127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4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438150"/>
            <a:ext cx="2119681" cy="1869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/>
            <a:r>
              <a:rPr lang="en-US"/>
              <a:t>9/17/19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Dimension++ (3D!)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895350"/>
            <a:ext cx="8382000" cy="3962400"/>
          </a:xfrm>
          <a:prstGeom prst="rect">
            <a:avLst/>
          </a:prstGeom>
        </p:spPr>
        <p:txBody>
          <a:bodyPr vert="horz" lIns="81633" tIns="40817" rIns="81633" bIns="40817">
            <a:normAutofit/>
          </a:bodyPr>
          <a:lstStyle/>
          <a:p>
            <a:pPr marL="244900" marR="0" lvl="0" indent="-244900" algn="l" defTabSz="914400" rtl="0" eaLnBrk="1" fontAlgn="auto" latinLnBrk="0" hangingPunct="1">
              <a:lnSpc>
                <a:spcPct val="100000"/>
              </a:lnSpc>
              <a:spcBef>
                <a:spcPts val="535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lang="en-US" sz="1800"/>
              <a:t>How should we treat geometric transformations in 3D?</a:t>
            </a:r>
          </a:p>
          <a:p>
            <a:pPr marL="244900" marR="0" lvl="0" indent="-244900" algn="l" defTabSz="914400" rtl="0" eaLnBrk="1" fontAlgn="auto" latinLnBrk="0" hangingPunct="1">
              <a:lnSpc>
                <a:spcPct val="100000"/>
              </a:lnSpc>
              <a:spcBef>
                <a:spcPts val="535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lang="en-US" sz="1800"/>
              <a:t>Just add one more coordinate/axis!</a:t>
            </a:r>
          </a:p>
          <a:p>
            <a:pPr marL="244900" marR="0" lvl="0" indent="-244900" algn="l" defTabSz="914400" rtl="0" eaLnBrk="1" fontAlgn="auto" latinLnBrk="0" hangingPunct="1">
              <a:lnSpc>
                <a:spcPct val="100000"/>
              </a:lnSpc>
              <a:spcBef>
                <a:spcPts val="535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lang="en-US" sz="1800"/>
              <a:t>A point is represented as</a:t>
            </a:r>
          </a:p>
          <a:p>
            <a:pPr marL="244900" marR="0" lvl="0" indent="-244900" algn="l" defTabSz="914400" rtl="0" eaLnBrk="1" fontAlgn="auto" latinLnBrk="0" hangingPunct="1">
              <a:lnSpc>
                <a:spcPct val="100000"/>
              </a:lnSpc>
              <a:spcBef>
                <a:spcPts val="535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lang="en-US" sz="1800"/>
          </a:p>
          <a:p>
            <a:pPr marL="244900" marR="0" lvl="0" indent="-244900" algn="l" defTabSz="914400" rtl="0" eaLnBrk="1" fontAlgn="auto" latinLnBrk="0" hangingPunct="1">
              <a:lnSpc>
                <a:spcPct val="100000"/>
              </a:lnSpc>
              <a:spcBef>
                <a:spcPts val="535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lang="en-US" sz="1800"/>
              <a:t>A matrix for a linear transformation </a:t>
            </a:r>
            <a:r>
              <a:rPr lang="en-US" sz="1800" b="1" i="1"/>
              <a:t>T</a:t>
            </a:r>
            <a:r>
              <a:rPr lang="en-US" sz="1800"/>
              <a:t> can be represented as                     </a:t>
            </a:r>
          </a:p>
          <a:p>
            <a:pPr marL="244900" marR="0" lvl="0" indent="-244900" algn="l" defTabSz="914400" rtl="0" eaLnBrk="1" fontAlgn="auto" latinLnBrk="0" hangingPunct="1">
              <a:lnSpc>
                <a:spcPct val="100000"/>
              </a:lnSpc>
              <a:spcBef>
                <a:spcPts val="535"/>
              </a:spcBef>
              <a:spcAft>
                <a:spcPts val="0"/>
              </a:spcAft>
              <a:buClr>
                <a:schemeClr val="accent1"/>
              </a:buClr>
              <a:buSzPct val="76000"/>
              <a:tabLst/>
              <a:defRPr/>
            </a:pPr>
            <a:r>
              <a:rPr lang="en-US" sz="1800"/>
              <a:t>     </a:t>
            </a:r>
          </a:p>
          <a:p>
            <a:pPr marL="244900" marR="0" lvl="0" indent="-244900" algn="l" defTabSz="914400" rtl="0" eaLnBrk="1" fontAlgn="auto" latinLnBrk="0" hangingPunct="1">
              <a:lnSpc>
                <a:spcPct val="100000"/>
              </a:lnSpc>
              <a:spcBef>
                <a:spcPts val="535"/>
              </a:spcBef>
              <a:spcAft>
                <a:spcPts val="0"/>
              </a:spcAft>
              <a:buClr>
                <a:schemeClr val="accent1"/>
              </a:buClr>
              <a:buSzPct val="76000"/>
              <a:tabLst/>
              <a:defRPr/>
            </a:pPr>
            <a:r>
              <a:rPr lang="en-US" sz="1800"/>
              <a:t>    where </a:t>
            </a:r>
            <a:r>
              <a:rPr lang="en-US" sz="1800" i="1"/>
              <a:t>e</a:t>
            </a:r>
            <a:r>
              <a:rPr lang="en-US" sz="1800" i="1" baseline="-25000"/>
              <a:t>3</a:t>
            </a:r>
            <a:r>
              <a:rPr lang="en-US" sz="1800"/>
              <a:t> is the standard basis vector along the </a:t>
            </a:r>
            <a:r>
              <a:rPr lang="en-US" sz="1800" i="1"/>
              <a:t>z</a:t>
            </a:r>
            <a:r>
              <a:rPr lang="en-US" sz="1800"/>
              <a:t>-axis,</a:t>
            </a:r>
          </a:p>
          <a:p>
            <a:pPr marL="244900" marR="0" lvl="0" indent="-244900" algn="l" defTabSz="914400" rtl="0" eaLnBrk="1" fontAlgn="auto" latinLnBrk="0" hangingPunct="1">
              <a:lnSpc>
                <a:spcPct val="100000"/>
              </a:lnSpc>
              <a:spcBef>
                <a:spcPts val="535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endParaRPr lang="en-US" sz="1800"/>
          </a:p>
          <a:p>
            <a:pPr marL="244900" marR="0" lvl="0" indent="-244900" algn="l" defTabSz="914400" rtl="0" eaLnBrk="1" fontAlgn="auto" latinLnBrk="0" hangingPunct="1">
              <a:lnSpc>
                <a:spcPct val="100000"/>
              </a:lnSpc>
              <a:spcBef>
                <a:spcPts val="535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lang="en-US" sz="1800"/>
              <a:t>But remember to use homogeneous coordinates! Embed scale and rotation matrices as upper left </a:t>
            </a:r>
            <a:r>
              <a:rPr lang="en-US" sz="1800" err="1"/>
              <a:t>submatrices</a:t>
            </a:r>
            <a:r>
              <a:rPr lang="en-US" sz="1800"/>
              <a:t> and translation vectors as upper right </a:t>
            </a:r>
            <a:r>
              <a:rPr lang="en-US" sz="1800" err="1"/>
              <a:t>subvectors</a:t>
            </a:r>
            <a:r>
              <a:rPr lang="en-US" sz="1800"/>
              <a:t> of the right column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0511683"/>
              </p:ext>
            </p:extLst>
          </p:nvPr>
        </p:nvGraphicFramePr>
        <p:xfrm>
          <a:off x="882650" y="2606675"/>
          <a:ext cx="1905000" cy="338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8" name="Equation" r:id="rId5" imgW="1358900" imgH="241300" progId="Equation.3">
                  <p:embed/>
                </p:oleObj>
              </mc:Choice>
              <mc:Fallback>
                <p:oleObj name="Equation" r:id="rId5" imgW="1358900" imgH="241300" progId="Equation.3">
                  <p:embed/>
                  <p:pic>
                    <p:nvPicPr>
                      <p:cNvPr id="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2650" y="2606675"/>
                        <a:ext cx="1905000" cy="338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1122595"/>
              </p:ext>
            </p:extLst>
          </p:nvPr>
        </p:nvGraphicFramePr>
        <p:xfrm>
          <a:off x="3238500" y="1519238"/>
          <a:ext cx="301625" cy="804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9" name="Equation" r:id="rId7" imgW="266400" imgH="711000" progId="Equation.3">
                  <p:embed/>
                </p:oleObj>
              </mc:Choice>
              <mc:Fallback>
                <p:oleObj name="Equation" r:id="rId7" imgW="266400" imgH="711000" progId="Equation.3">
                  <p:embed/>
                  <p:pic>
                    <p:nvPicPr>
                      <p:cNvPr id="8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0" y="1519238"/>
                        <a:ext cx="301625" cy="8048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4486230"/>
              </p:ext>
            </p:extLst>
          </p:nvPr>
        </p:nvGraphicFramePr>
        <p:xfrm>
          <a:off x="5969000" y="2709863"/>
          <a:ext cx="315913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0" name="Equation" r:id="rId9" imgW="253800" imgH="711000" progId="Equation.3">
                  <p:embed/>
                </p:oleObj>
              </mc:Choice>
              <mc:Fallback>
                <p:oleObj name="Equation" r:id="rId9" imgW="253800" imgH="711000" progId="Equation.3">
                  <p:embed/>
                  <p:pic>
                    <p:nvPicPr>
                      <p:cNvPr id="9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69000" y="2709863"/>
                        <a:ext cx="315913" cy="8858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2C4E15-E560-904F-B961-D3A1A48D38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F6AC72-CFE3-4E9A-849A-DB746648375C}" type="slidenum">
              <a:rPr lang="en-US" smtClean="0"/>
              <a:pPr/>
              <a:t>51</a:t>
            </a:fld>
            <a:r>
              <a:rPr lang="en-US"/>
              <a:t>/48</a:t>
            </a:r>
          </a:p>
        </p:txBody>
      </p:sp>
    </p:spTree>
    <p:extLst>
      <p:ext uri="{BB962C8B-B14F-4D97-AF65-F5344CB8AC3E}">
        <p14:creationId xmlns:p14="http://schemas.microsoft.com/office/powerpoint/2010/main" val="913701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/>
            <a:r>
              <a:rPr lang="en-US"/>
              <a:t>9/17/19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Transformations in 3D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5734569"/>
              </p:ext>
            </p:extLst>
          </p:nvPr>
        </p:nvGraphicFramePr>
        <p:xfrm>
          <a:off x="457200" y="946657"/>
          <a:ext cx="8458200" cy="37062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9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2430">
                <a:tc>
                  <a:txBody>
                    <a:bodyPr/>
                    <a:lstStyle/>
                    <a:p>
                      <a:r>
                        <a:rPr lang="en-US"/>
                        <a:t>Transformation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Matrix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Comments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65370">
                <a:tc>
                  <a:txBody>
                    <a:bodyPr/>
                    <a:lstStyle/>
                    <a:p>
                      <a:r>
                        <a:rPr lang="en-US" sz="2000"/>
                        <a:t>Scaling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Looks</a:t>
                      </a:r>
                      <a:r>
                        <a:rPr lang="en-US" sz="1600" baseline="0"/>
                        <a:t> just like the 2D version. We just added an </a:t>
                      </a:r>
                      <a:r>
                        <a:rPr lang="en-US" sz="1600" i="1" baseline="0" err="1"/>
                        <a:t>s</a:t>
                      </a:r>
                      <a:r>
                        <a:rPr lang="en-US" sz="1600" i="1" baseline="-25000" err="1"/>
                        <a:t>z</a:t>
                      </a:r>
                      <a:r>
                        <a:rPr lang="en-US" sz="1600" i="0" baseline="0"/>
                        <a:t> term.</a:t>
                      </a:r>
                    </a:p>
                    <a:p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r>
                        <a:rPr lang="en-US" sz="2000"/>
                        <a:t>Rotation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           (see</a:t>
                      </a:r>
                      <a:r>
                        <a:rPr lang="en-US" sz="1600" baseline="0"/>
                        <a:t> next slide)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/>
                        <a:t>In 2D, only one axis of rotation; now there are infinitely many! Must take all into account. See next slide...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15422">
                <a:tc>
                  <a:txBody>
                    <a:bodyPr/>
                    <a:lstStyle/>
                    <a:p>
                      <a:r>
                        <a:rPr lang="en-US" sz="2000"/>
                        <a:t>Translation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Similar to the 2D version, just with one more entry</a:t>
                      </a:r>
                      <a:r>
                        <a:rPr lang="en-US" sz="1600" baseline="0"/>
                        <a:t> </a:t>
                      </a:r>
                      <a:r>
                        <a:rPr lang="en-US" sz="1600" i="1" baseline="0" err="1"/>
                        <a:t>dz</a:t>
                      </a:r>
                      <a:r>
                        <a:rPr lang="en-US" sz="1600" i="0" baseline="0"/>
                        <a:t>, representing change in the </a:t>
                      </a:r>
                      <a:r>
                        <a:rPr lang="en-US" sz="1600" i="1" baseline="0" err="1"/>
                        <a:t>z</a:t>
                      </a:r>
                      <a:r>
                        <a:rPr lang="en-US" sz="1600" i="0" baseline="0"/>
                        <a:t>-direction.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7037825"/>
              </p:ext>
            </p:extLst>
          </p:nvPr>
        </p:nvGraphicFramePr>
        <p:xfrm>
          <a:off x="3938588" y="1320800"/>
          <a:ext cx="1216025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9" name="Equation" r:id="rId4" imgW="1066680" imgH="914400" progId="Equation.3">
                  <p:embed/>
                </p:oleObj>
              </mc:Choice>
              <mc:Fallback>
                <p:oleObj name="Equation" r:id="rId4" imgW="1066680" imgH="914400" progId="Equation.3">
                  <p:embed/>
                  <p:pic>
                    <p:nvPicPr>
                      <p:cNvPr id="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8588" y="1320800"/>
                        <a:ext cx="1216025" cy="1041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667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7196489"/>
              </p:ext>
            </p:extLst>
          </p:nvPr>
        </p:nvGraphicFramePr>
        <p:xfrm>
          <a:off x="3956050" y="3556000"/>
          <a:ext cx="1114425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0" name="Equation" r:id="rId6" imgW="977760" imgH="914400" progId="Equation.3">
                  <p:embed/>
                </p:oleObj>
              </mc:Choice>
              <mc:Fallback>
                <p:oleObj name="Equation" r:id="rId6" imgW="977760" imgH="914400" progId="Equation.3">
                  <p:embed/>
                  <p:pic>
                    <p:nvPicPr>
                      <p:cNvPr id="15667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6050" y="3556000"/>
                        <a:ext cx="1114425" cy="1041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90825BB-A63D-4749-8509-378492E36E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F6AC72-CFE3-4E9A-849A-DB746648375C}" type="slidenum">
              <a:rPr lang="en-US" smtClean="0"/>
              <a:pPr/>
              <a:t>52</a:t>
            </a:fld>
            <a:r>
              <a:rPr lang="en-US"/>
              <a:t>/48</a:t>
            </a:r>
          </a:p>
        </p:txBody>
      </p:sp>
    </p:spTree>
    <p:extLst>
      <p:ext uri="{BB962C8B-B14F-4D97-AF65-F5344CB8AC3E}">
        <p14:creationId xmlns:p14="http://schemas.microsoft.com/office/powerpoint/2010/main" val="3327506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/>
            <a:r>
              <a:rPr lang="en-US"/>
              <a:t>9/17/19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Rodrigues’s Formula…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09600" y="971550"/>
            <a:ext cx="6400800" cy="3962400"/>
          </a:xfrm>
          <a:prstGeom prst="rect">
            <a:avLst/>
          </a:prstGeom>
        </p:spPr>
        <p:txBody>
          <a:bodyPr vert="horz" lIns="81633" tIns="40817" rIns="81633" bIns="40817">
            <a:normAutofit/>
          </a:bodyPr>
          <a:lstStyle/>
          <a:p>
            <a:pPr marL="244900" marR="0" lvl="0" indent="-244900" algn="l" defTabSz="914400" rtl="0" eaLnBrk="1" fontAlgn="auto" latinLnBrk="0" hangingPunct="1">
              <a:lnSpc>
                <a:spcPct val="100000"/>
              </a:lnSpc>
              <a:spcBef>
                <a:spcPts val="535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lang="en-US" sz="1800"/>
              <a:t>Rotation by angle </a:t>
            </a:r>
            <a:r>
              <a:rPr lang="en-US" sz="1800" i="1" err="1"/>
              <a:t>θ</a:t>
            </a:r>
            <a:r>
              <a:rPr lang="en-US" sz="1800"/>
              <a:t> around vector </a:t>
            </a:r>
            <a:r>
              <a:rPr lang="en-US" sz="1800" b="1" i="1" err="1"/>
              <a:t>u</a:t>
            </a:r>
            <a:r>
              <a:rPr lang="en-US" sz="1800" b="1" i="1"/>
              <a:t> </a:t>
            </a:r>
            <a:r>
              <a:rPr lang="en-US" sz="1800" i="1"/>
              <a:t>= </a:t>
            </a:r>
            <a:r>
              <a:rPr lang="en-US" sz="1800"/>
              <a:t>[</a:t>
            </a:r>
            <a:r>
              <a:rPr lang="en-US" sz="1800" i="1" err="1"/>
              <a:t>u</a:t>
            </a:r>
            <a:r>
              <a:rPr lang="en-US" sz="1800" i="1" baseline="-25000" err="1"/>
              <a:t>x</a:t>
            </a:r>
            <a:r>
              <a:rPr lang="en-US" sz="1800" i="1"/>
              <a:t>  </a:t>
            </a:r>
            <a:r>
              <a:rPr lang="en-US" sz="1800" i="1" err="1"/>
              <a:t>u</a:t>
            </a:r>
            <a:r>
              <a:rPr lang="en-US" sz="1800" i="1" baseline="-25000" err="1"/>
              <a:t>y</a:t>
            </a:r>
            <a:r>
              <a:rPr lang="en-US" sz="1800" i="1"/>
              <a:t>  </a:t>
            </a:r>
            <a:r>
              <a:rPr lang="en-US" sz="1800" i="1" err="1"/>
              <a:t>u</a:t>
            </a:r>
            <a:r>
              <a:rPr lang="en-US" sz="1800" i="1" baseline="-25000" err="1"/>
              <a:t>z</a:t>
            </a:r>
            <a:r>
              <a:rPr lang="en-US" sz="1800" err="1"/>
              <a:t>]</a:t>
            </a:r>
            <a:r>
              <a:rPr lang="en-US" sz="1800" i="1" baseline="30000" err="1"/>
              <a:t>T</a:t>
            </a:r>
            <a:endParaRPr lang="en-US" sz="1800"/>
          </a:p>
          <a:p>
            <a:pPr marL="615109" lvl="1" indent="-244900" defTabSz="914400">
              <a:spcBef>
                <a:spcPts val="535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r>
              <a:rPr lang="en-US" sz="1800"/>
              <a:t>Note: this is an arbitrary </a:t>
            </a:r>
            <a:r>
              <a:rPr lang="en-US" sz="1800" b="1"/>
              <a:t>unit</a:t>
            </a:r>
            <a:r>
              <a:rPr lang="en-US" sz="1800"/>
              <a:t> vector </a:t>
            </a:r>
            <a:r>
              <a:rPr lang="en-US" sz="1800" b="1" i="1" err="1"/>
              <a:t>u</a:t>
            </a:r>
            <a:r>
              <a:rPr lang="en-US" sz="1800"/>
              <a:t> in </a:t>
            </a:r>
            <a:r>
              <a:rPr lang="en-US" sz="1800" i="1"/>
              <a:t>xyz</a:t>
            </a:r>
            <a:r>
              <a:rPr lang="en-US" sz="1800"/>
              <a:t>-space</a:t>
            </a:r>
          </a:p>
          <a:p>
            <a:pPr marL="244900" indent="-244900" defTabSz="914400">
              <a:spcBef>
                <a:spcPts val="535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r>
              <a:rPr lang="en-US" sz="1800"/>
              <a:t>Here’s a not so friendly-looking rotation matrix</a:t>
            </a:r>
          </a:p>
          <a:p>
            <a:pPr marL="244900" indent="-244900" defTabSz="914400">
              <a:spcBef>
                <a:spcPts val="535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endParaRPr lang="en-US" sz="1800"/>
          </a:p>
          <a:p>
            <a:pPr marL="244900" indent="-244900" defTabSz="914400">
              <a:spcBef>
                <a:spcPts val="535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endParaRPr lang="en-US" sz="1800"/>
          </a:p>
          <a:p>
            <a:pPr marL="244900" indent="-244900" defTabSz="914400">
              <a:spcBef>
                <a:spcPts val="535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endParaRPr lang="en-US" sz="1800"/>
          </a:p>
          <a:p>
            <a:pPr marL="244900" indent="-244900" defTabSz="914400">
              <a:spcBef>
                <a:spcPts val="535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endParaRPr lang="en-US" sz="1800"/>
          </a:p>
          <a:p>
            <a:pPr marL="244900" indent="-244900" defTabSz="914400">
              <a:spcBef>
                <a:spcPts val="535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r>
              <a:rPr lang="en-US" sz="1800"/>
              <a:t>This is called the coordinate form of </a:t>
            </a:r>
            <a:r>
              <a:rPr lang="en-US" sz="1800" err="1"/>
              <a:t>Rodrigues’s</a:t>
            </a:r>
            <a:r>
              <a:rPr lang="en-US" sz="1800"/>
              <a:t> formula</a:t>
            </a:r>
          </a:p>
          <a:p>
            <a:pPr marL="244900" indent="-244900" defTabSz="914400">
              <a:spcBef>
                <a:spcPts val="535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r>
              <a:rPr lang="en-US" sz="1800"/>
              <a:t>Let’s try a different approach…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3165172"/>
              </p:ext>
            </p:extLst>
          </p:nvPr>
        </p:nvGraphicFramePr>
        <p:xfrm>
          <a:off x="788988" y="2028825"/>
          <a:ext cx="8085137" cy="1239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0" name="Equation" r:id="rId4" imgW="4800600" imgH="736560" progId="Equation.3">
                  <p:embed/>
                </p:oleObj>
              </mc:Choice>
              <mc:Fallback>
                <p:oleObj name="Equation" r:id="rId4" imgW="4800600" imgH="736560" progId="Equation.3">
                  <p:embed/>
                  <p:pic>
                    <p:nvPicPr>
                      <p:cNvPr id="8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8988" y="2028825"/>
                        <a:ext cx="8085137" cy="1239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5A2154-3812-3D41-AD92-7C2E5451D9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F6AC72-CFE3-4E9A-849A-DB746648375C}" type="slidenum">
              <a:rPr lang="en-US" smtClean="0"/>
              <a:pPr/>
              <a:t>53</a:t>
            </a:fld>
            <a:r>
              <a:rPr lang="en-US"/>
              <a:t>/48</a:t>
            </a:r>
          </a:p>
        </p:txBody>
      </p:sp>
    </p:spTree>
    <p:extLst>
      <p:ext uri="{BB962C8B-B14F-4D97-AF65-F5344CB8AC3E}">
        <p14:creationId xmlns:p14="http://schemas.microsoft.com/office/powerpoint/2010/main" val="1337966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304800" y="757880"/>
            <a:ext cx="8839200" cy="4881945"/>
          </a:xfrm>
          <a:prstGeom prst="rect">
            <a:avLst/>
          </a:prstGeom>
        </p:spPr>
        <p:txBody>
          <a:bodyPr vert="horz" lIns="81633" tIns="40817" rIns="81633" bIns="40817">
            <a:normAutofit/>
          </a:bodyPr>
          <a:lstStyle/>
          <a:p>
            <a:pPr marL="244900" marR="0" lvl="0" indent="-244900" algn="l" defTabSz="914400" rtl="0" eaLnBrk="1" fontAlgn="auto" latinLnBrk="0" hangingPunct="1">
              <a:lnSpc>
                <a:spcPct val="100000"/>
              </a:lnSpc>
              <a:spcBef>
                <a:spcPts val="535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lang="en-US" sz="1600" dirty="0"/>
              <a:t>Every rotation can be represented as the composition of 3 different angles of </a:t>
            </a:r>
            <a:r>
              <a:rPr lang="en-US" sz="1600" b="1" dirty="0"/>
              <a:t>counter-clockwise</a:t>
            </a:r>
            <a:r>
              <a:rPr lang="en-US" sz="1600" dirty="0"/>
              <a:t> rotation around 3 axes, namely</a:t>
            </a:r>
          </a:p>
          <a:p>
            <a:pPr marL="615109" lvl="1" indent="-244900" defTabSz="914400">
              <a:spcBef>
                <a:spcPts val="535"/>
              </a:spcBef>
              <a:buClr>
                <a:schemeClr val="accent2"/>
              </a:buClr>
              <a:buSzPct val="76000"/>
              <a:buFont typeface="Wingdings 3"/>
              <a:buChar char=""/>
            </a:pPr>
            <a:r>
              <a:rPr lang="en-US" sz="1600" i="1" dirty="0"/>
              <a:t>x</a:t>
            </a:r>
            <a:r>
              <a:rPr lang="en-US" sz="1600" dirty="0"/>
              <a:t> axis in the </a:t>
            </a:r>
            <a:r>
              <a:rPr lang="en-US" sz="1600" i="1" dirty="0" err="1"/>
              <a:t>yz</a:t>
            </a:r>
            <a:r>
              <a:rPr lang="en-US" sz="1600" dirty="0"/>
              <a:t> plane by </a:t>
            </a:r>
            <a:r>
              <a:rPr lang="en-US" sz="1600" i="1" dirty="0" err="1"/>
              <a:t>ψ</a:t>
            </a:r>
            <a:r>
              <a:rPr lang="en-US" sz="1600" dirty="0"/>
              <a:t>;         </a:t>
            </a:r>
            <a:r>
              <a:rPr lang="en-US" sz="1600" i="1" dirty="0"/>
              <a:t>y</a:t>
            </a:r>
            <a:r>
              <a:rPr lang="en-US" sz="1600" dirty="0"/>
              <a:t> axis in the </a:t>
            </a:r>
            <a:r>
              <a:rPr lang="en-US" sz="1600" i="1" dirty="0" err="1"/>
              <a:t>zx</a:t>
            </a:r>
            <a:r>
              <a:rPr lang="en-US" sz="1600" dirty="0"/>
              <a:t> plane by </a:t>
            </a:r>
            <a:r>
              <a:rPr lang="en-US" sz="1600" i="1" dirty="0" err="1"/>
              <a:t>θ</a:t>
            </a:r>
            <a:r>
              <a:rPr lang="en-US" sz="1600" dirty="0"/>
              <a:t>;          </a:t>
            </a:r>
            <a:r>
              <a:rPr lang="en-US" sz="1600" i="1" dirty="0"/>
              <a:t>z</a:t>
            </a:r>
            <a:r>
              <a:rPr lang="en-US" sz="1600" dirty="0"/>
              <a:t> axis in the </a:t>
            </a:r>
            <a:r>
              <a:rPr lang="en-US" sz="1600" i="1" dirty="0" err="1"/>
              <a:t>xy</a:t>
            </a:r>
            <a:r>
              <a:rPr lang="en-US" sz="1600" dirty="0"/>
              <a:t> plane by </a:t>
            </a:r>
            <a:r>
              <a:rPr lang="en-US" sz="1600" i="1" dirty="0" err="1">
                <a:latin typeface="Lucida Grande"/>
                <a:ea typeface="Lucida Grande"/>
                <a:cs typeface="Lucida Grande"/>
              </a:rPr>
              <a:t>ϕ</a:t>
            </a:r>
            <a:endParaRPr lang="en-US" sz="1600" i="1" dirty="0">
              <a:latin typeface="Lucida Grande"/>
              <a:ea typeface="Lucida Grande"/>
              <a:cs typeface="Lucida Grande"/>
            </a:endParaRPr>
          </a:p>
          <a:p>
            <a:pPr marL="244900" indent="-244900" defTabSz="914400">
              <a:spcBef>
                <a:spcPts val="535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r>
              <a:rPr lang="en-US" sz="1600" dirty="0"/>
              <a:t>Also known as Euler angles, make problem of rotation much easier</a:t>
            </a:r>
            <a:endParaRPr lang="en-US" sz="1600" i="1" dirty="0">
              <a:latin typeface="Lucida Grande"/>
              <a:ea typeface="Lucida Grande"/>
              <a:cs typeface="Lucida Grande"/>
            </a:endParaRPr>
          </a:p>
          <a:p>
            <a:pPr marL="244900" indent="-244900" defTabSz="914400">
              <a:spcBef>
                <a:spcPts val="535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endParaRPr lang="en-US" sz="1600" i="1" dirty="0">
              <a:latin typeface="Lucida Grande"/>
              <a:ea typeface="Lucida Grande"/>
              <a:cs typeface="Lucida Grande"/>
            </a:endParaRPr>
          </a:p>
          <a:p>
            <a:pPr defTabSz="914400">
              <a:spcBef>
                <a:spcPts val="535"/>
              </a:spcBef>
              <a:buClr>
                <a:schemeClr val="accent1"/>
              </a:buClr>
              <a:buSzPct val="76000"/>
            </a:pPr>
            <a:endParaRPr lang="en-US" sz="1600" i="1" dirty="0">
              <a:latin typeface="Lucida Grande"/>
              <a:ea typeface="Lucida Grande"/>
              <a:cs typeface="Lucida Grande"/>
            </a:endParaRPr>
          </a:p>
          <a:p>
            <a:pPr defTabSz="914400">
              <a:spcBef>
                <a:spcPts val="535"/>
              </a:spcBef>
              <a:buClr>
                <a:schemeClr val="accent1"/>
              </a:buClr>
              <a:buSzPct val="76000"/>
            </a:pPr>
            <a:endParaRPr lang="en-US" sz="1600" i="1" dirty="0">
              <a:latin typeface="Lucida Grande"/>
              <a:ea typeface="Lucida Grande"/>
              <a:cs typeface="Lucida Grande"/>
            </a:endParaRPr>
          </a:p>
          <a:p>
            <a:pPr defTabSz="914400">
              <a:spcBef>
                <a:spcPts val="535"/>
              </a:spcBef>
              <a:buClr>
                <a:schemeClr val="accent1"/>
              </a:buClr>
              <a:buSzPct val="76000"/>
            </a:pPr>
            <a:endParaRPr lang="en-US" sz="1600" i="1" dirty="0">
              <a:latin typeface="Lucida Grande"/>
              <a:ea typeface="Lucida Grande"/>
              <a:cs typeface="Lucida Grande"/>
            </a:endParaRPr>
          </a:p>
          <a:p>
            <a:pPr marL="244900" indent="-244900" defTabSz="914400">
              <a:spcBef>
                <a:spcPts val="535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endParaRPr lang="en-US" sz="1600" i="1" dirty="0">
              <a:latin typeface="Lucida Grande"/>
              <a:ea typeface="Lucida Grande"/>
              <a:cs typeface="Lucida Grande"/>
            </a:endParaRPr>
          </a:p>
          <a:p>
            <a:pPr defTabSz="914400">
              <a:spcBef>
                <a:spcPts val="535"/>
              </a:spcBef>
              <a:buClr>
                <a:schemeClr val="accent1"/>
              </a:buClr>
              <a:buSzPct val="76000"/>
            </a:pPr>
            <a:endParaRPr lang="en-US" sz="1600" i="1" dirty="0">
              <a:latin typeface="Lucida Grande"/>
              <a:ea typeface="Lucida Grande"/>
              <a:cs typeface="Lucida Grande"/>
            </a:endParaRPr>
          </a:p>
          <a:p>
            <a:pPr marL="244900" indent="-244900" defTabSz="914400">
              <a:spcBef>
                <a:spcPts val="535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r>
              <a:rPr lang="en-US" sz="1600" dirty="0">
                <a:ea typeface="Lucida Grande"/>
                <a:cs typeface="Lucida Grande"/>
              </a:rPr>
              <a:t>Note these differ only in how the 3x3 submatrix is embedded in the homogeneous matrix, but the row-column order is different for </a:t>
            </a:r>
            <a:r>
              <a:rPr lang="en-US" sz="1600" i="1" dirty="0" err="1"/>
              <a:t>R</a:t>
            </a:r>
            <a:r>
              <a:rPr lang="en-US" sz="1600" i="1" baseline="-25000" dirty="0" err="1"/>
              <a:t>zx</a:t>
            </a:r>
            <a:endParaRPr lang="en-US" sz="1600" dirty="0"/>
          </a:p>
          <a:p>
            <a:pPr marL="244900" indent="-244900" defTabSz="914400">
              <a:spcBef>
                <a:spcPts val="535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r>
              <a:rPr lang="en-US" sz="1600" dirty="0">
                <a:ea typeface="Lucida Grande"/>
                <a:cs typeface="Lucida Grande"/>
              </a:rPr>
              <a:t>You can compose these matrices to form a composite rotation matrix</a:t>
            </a:r>
            <a:endParaRPr lang="en-US" sz="1600" b="1" i="1" dirty="0">
              <a:latin typeface="Lucida Grande"/>
              <a:ea typeface="Lucida Grande"/>
              <a:cs typeface="Lucida Grande"/>
            </a:endParaRPr>
          </a:p>
          <a:p>
            <a:pPr marL="244900" indent="-244900" defTabSz="914400">
              <a:spcBef>
                <a:spcPts val="535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endParaRPr lang="en-US" sz="16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/>
            <a:r>
              <a:rPr lang="en-US"/>
              <a:t>9/17/19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0484"/>
            <a:ext cx="8229600" cy="457200"/>
          </a:xfrm>
        </p:spPr>
        <p:txBody>
          <a:bodyPr>
            <a:normAutofit fontScale="90000"/>
          </a:bodyPr>
          <a:lstStyle/>
          <a:p>
            <a:r>
              <a:rPr lang="en-US" dirty="0"/>
              <a:t>Euler angles (1/2)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6071778"/>
              </p:ext>
            </p:extLst>
          </p:nvPr>
        </p:nvGraphicFramePr>
        <p:xfrm>
          <a:off x="624887" y="1977077"/>
          <a:ext cx="7891707" cy="17793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05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305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305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7480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baseline="0"/>
                        <a:t> </a:t>
                      </a:r>
                      <a:r>
                        <a:rPr lang="en-US" b="0" i="1" err="1"/>
                        <a:t>R</a:t>
                      </a:r>
                      <a:r>
                        <a:rPr lang="en-US" b="0" i="1" baseline="-25000" err="1"/>
                        <a:t>yz</a:t>
                      </a:r>
                      <a:r>
                        <a:rPr lang="en-US" b="0" i="0" baseline="0"/>
                        <a:t>(</a:t>
                      </a:r>
                      <a:r>
                        <a:rPr lang="en-US" b="0" i="1" baseline="0" err="1"/>
                        <a:t>ψ</a:t>
                      </a:r>
                      <a:r>
                        <a:rPr lang="en-US" b="0" i="0" baseline="0"/>
                        <a:t>):</a:t>
                      </a:r>
                      <a:r>
                        <a:rPr lang="en-US" b="0" baseline="0"/>
                        <a:t> rotation about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1" baseline="0"/>
                        <a:t>x </a:t>
                      </a:r>
                      <a:r>
                        <a:rPr lang="en-US" b="0" baseline="0"/>
                        <a:t>axis by </a:t>
                      </a:r>
                      <a:r>
                        <a:rPr lang="en-US" b="0" i="1" baseline="0"/>
                        <a:t>ψ</a:t>
                      </a:r>
                      <a:r>
                        <a:rPr lang="en-US" b="0" baseline="0"/>
                        <a:t> </a:t>
                      </a:r>
                      <a:endParaRPr lang="en-US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1" err="1"/>
                        <a:t>R</a:t>
                      </a:r>
                      <a:r>
                        <a:rPr lang="en-US" b="0" i="1" baseline="-25000" err="1"/>
                        <a:t>zx</a:t>
                      </a:r>
                      <a:r>
                        <a:rPr lang="en-US" b="0" i="0" baseline="0"/>
                        <a:t>(</a:t>
                      </a:r>
                      <a:r>
                        <a:rPr lang="en-US" b="0" i="1" baseline="0"/>
                        <a:t>θ</a:t>
                      </a:r>
                      <a:r>
                        <a:rPr lang="en-US" b="0" i="0" baseline="0"/>
                        <a:t>):</a:t>
                      </a:r>
                      <a:r>
                        <a:rPr lang="en-US" b="0" baseline="0"/>
                        <a:t> rotation about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baseline="0"/>
                        <a:t> </a:t>
                      </a:r>
                      <a:r>
                        <a:rPr lang="en-US" b="0" i="1" baseline="0"/>
                        <a:t>y</a:t>
                      </a:r>
                      <a:r>
                        <a:rPr lang="en-US" b="0" baseline="0"/>
                        <a:t> axis by </a:t>
                      </a:r>
                      <a:r>
                        <a:rPr lang="en-US" b="0" i="1" baseline="0"/>
                        <a:t>θ</a:t>
                      </a:r>
                      <a:endParaRPr lang="en-US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1" err="1"/>
                        <a:t>R</a:t>
                      </a:r>
                      <a:r>
                        <a:rPr lang="en-US" sz="1800" b="0" i="1" baseline="-25000" err="1"/>
                        <a:t>xy</a:t>
                      </a:r>
                      <a:r>
                        <a:rPr lang="en-US" sz="1800" b="0"/>
                        <a:t>(</a:t>
                      </a:r>
                      <a:r>
                        <a:rPr lang="en-US" sz="1800" b="0" i="1" err="1"/>
                        <a:t>ϕ</a:t>
                      </a:r>
                      <a:r>
                        <a:rPr lang="en-US" sz="1800" b="0"/>
                        <a:t>): rotation about </a:t>
                      </a:r>
                    </a:p>
                    <a:p>
                      <a:r>
                        <a:rPr lang="en-US" sz="1800" b="0" i="1"/>
                        <a:t>z</a:t>
                      </a:r>
                      <a:r>
                        <a:rPr lang="en-US" sz="1800" b="0"/>
                        <a:t> axis by </a:t>
                      </a:r>
                      <a:r>
                        <a:rPr lang="en-US" sz="1800" b="0" i="1" err="1"/>
                        <a:t>ϕ</a:t>
                      </a:r>
                      <a:endParaRPr lang="en-US" sz="1700" b="0">
                        <a:ea typeface="Lucida Grande"/>
                        <a:cs typeface="Lucida Grande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0457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73F6CAF7-8FE4-4FB5-B24D-4FDEA8D515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266" y="2729935"/>
            <a:ext cx="1780186" cy="104860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FF0190B-C391-4788-AE6A-7C0EEA7635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7598" y="2729935"/>
            <a:ext cx="1786283" cy="101202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AC4A7C8-9560-462C-9EA5-DECC48C85DE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1883" y="2711645"/>
            <a:ext cx="1725318" cy="104860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B7B90C-3DB2-F545-854F-63F387A85E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F6AC72-CFE3-4E9A-849A-DB746648375C}" type="slidenum">
              <a:rPr lang="en-US" smtClean="0"/>
              <a:pPr/>
              <a:t>54</a:t>
            </a:fld>
            <a:r>
              <a:rPr lang="en-US"/>
              <a:t>/48</a:t>
            </a:r>
          </a:p>
        </p:txBody>
      </p:sp>
    </p:spTree>
    <p:extLst>
      <p:ext uri="{BB962C8B-B14F-4D97-AF65-F5344CB8AC3E}">
        <p14:creationId xmlns:p14="http://schemas.microsoft.com/office/powerpoint/2010/main" val="3278871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91B3A70-886B-7F4B-A7A2-B46024D1150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Always write coordinates in the same (cyclic) order: </a:t>
            </a:r>
            <a:r>
              <a:rPr lang="en-US" dirty="0" err="1"/>
              <a:t>xyz</a:t>
            </a:r>
            <a:r>
              <a:rPr lang="en-US" dirty="0"/>
              <a:t>. So </a:t>
            </a:r>
            <a:r>
              <a:rPr lang="en-US" dirty="0" err="1"/>
              <a:t>yzx</a:t>
            </a:r>
            <a:r>
              <a:rPr lang="en-US" dirty="0"/>
              <a:t>, </a:t>
            </a:r>
            <a:r>
              <a:rPr lang="en-US" dirty="0" err="1"/>
              <a:t>zxy</a:t>
            </a:r>
            <a:r>
              <a:rPr lang="en-US" dirty="0"/>
              <a:t> are good, too. </a:t>
            </a:r>
          </a:p>
          <a:p>
            <a:r>
              <a:rPr lang="en-US" dirty="0"/>
              <a:t>”Rotation around x” is really “rotate +y towards +z”</a:t>
            </a:r>
          </a:p>
          <a:p>
            <a:r>
              <a:rPr lang="en-US" dirty="0"/>
              <a:t>”Rotation around y” is really “rotate +z towards +x”</a:t>
            </a:r>
          </a:p>
          <a:p>
            <a:r>
              <a:rPr lang="en-US" dirty="0"/>
              <a:t>”Rotation around z” is really “rotate +x towards +y”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1BFF92-D3D9-6140-96D2-17CF511B60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/>
            <a:r>
              <a:rPr lang="en-US"/>
              <a:t>9/17/19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2517E7-07CF-4B44-B7B7-151E8C8634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F6AC72-CFE3-4E9A-849A-DB746648375C}" type="slidenum">
              <a:rPr lang="en-US" smtClean="0"/>
              <a:pPr/>
              <a:t>55</a:t>
            </a:fld>
            <a:r>
              <a:rPr lang="en-US"/>
              <a:t>/48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414BAD8-0EE6-704E-8E52-86C86BE5E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Secret Sauce</a:t>
            </a:r>
          </a:p>
        </p:txBody>
      </p:sp>
    </p:spTree>
    <p:extLst>
      <p:ext uri="{BB962C8B-B14F-4D97-AF65-F5344CB8AC3E}">
        <p14:creationId xmlns:p14="http://schemas.microsoft.com/office/powerpoint/2010/main" val="413193164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63C25D5-6709-C04D-949D-756FD0ACADA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Use Rodrigues.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756B51-21AE-4E4B-90CF-05F00B9023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/>
            <a:r>
              <a:rPr lang="en-US"/>
              <a:t>9/17/19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260BF8-6E67-AE40-BDA2-E58D5ADDE5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F6AC72-CFE3-4E9A-849A-DB746648375C}" type="slidenum">
              <a:rPr lang="en-US" smtClean="0"/>
              <a:pPr/>
              <a:t>56</a:t>
            </a:fld>
            <a:r>
              <a:rPr lang="en-US"/>
              <a:t>/48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D205C34-B033-6E40-9C47-350AF31D7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Serious advice from someone who’s used rotations a lot</a:t>
            </a:r>
          </a:p>
        </p:txBody>
      </p:sp>
    </p:spTree>
    <p:extLst>
      <p:ext uri="{BB962C8B-B14F-4D97-AF65-F5344CB8AC3E}">
        <p14:creationId xmlns:p14="http://schemas.microsoft.com/office/powerpoint/2010/main" val="178083078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771780"/>
            <a:ext cx="8229600" cy="4038600"/>
          </a:xfrm>
        </p:spPr>
        <p:txBody>
          <a:bodyPr>
            <a:normAutofit fontScale="85000" lnSpcReduction="20000"/>
          </a:bodyPr>
          <a:lstStyle/>
          <a:p>
            <a:r>
              <a:rPr lang="en-US"/>
              <a:t>Inverses are once again parallel to their 2D versions…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Composition works exactly the same way…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/>
            <a:r>
              <a:rPr lang="en-US"/>
              <a:t>9/17/19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90781"/>
            <a:ext cx="8229600" cy="457200"/>
          </a:xfrm>
        </p:spPr>
        <p:txBody>
          <a:bodyPr>
            <a:normAutofit fontScale="90000"/>
          </a:bodyPr>
          <a:lstStyle/>
          <a:p>
            <a:r>
              <a:rPr lang="en-US"/>
              <a:t>Inverses and Composition in 3D!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1543671"/>
              </p:ext>
            </p:extLst>
          </p:nvPr>
        </p:nvGraphicFramePr>
        <p:xfrm>
          <a:off x="533400" y="1070919"/>
          <a:ext cx="8077200" cy="33871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6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4314">
                <a:tc>
                  <a:txBody>
                    <a:bodyPr/>
                    <a:lstStyle/>
                    <a:p>
                      <a:r>
                        <a:rPr lang="en-US"/>
                        <a:t>Transformation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Inverse</a:t>
                      </a:r>
                      <a:r>
                        <a:rPr lang="en-US" baseline="0"/>
                        <a:t> Matrix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3957">
                <a:tc>
                  <a:txBody>
                    <a:bodyPr/>
                    <a:lstStyle/>
                    <a:p>
                      <a:r>
                        <a:rPr lang="en-US"/>
                        <a:t>Scaling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84237">
                <a:tc>
                  <a:txBody>
                    <a:bodyPr/>
                    <a:lstStyle/>
                    <a:p>
                      <a:r>
                        <a:rPr lang="en-US"/>
                        <a:t>Rotation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i="1">
                          <a:solidFill>
                            <a:srgbClr val="000000"/>
                          </a:solidFill>
                        </a:rPr>
                        <a:t>                         R</a:t>
                      </a:r>
                      <a:r>
                        <a:rPr lang="en-US" sz="1400" b="1" i="1" baseline="-25000">
                          <a:solidFill>
                            <a:srgbClr val="000000"/>
                          </a:solidFill>
                        </a:rPr>
                        <a:t>yz</a:t>
                      </a:r>
                      <a:r>
                        <a:rPr lang="en-US" sz="1400" b="1" i="1" baseline="30000">
                          <a:solidFill>
                            <a:srgbClr val="000000"/>
                          </a:solidFill>
                        </a:rPr>
                        <a:t>-1 </a:t>
                      </a:r>
                      <a:r>
                        <a:rPr lang="en-US" sz="1400" i="1">
                          <a:solidFill>
                            <a:srgbClr val="000000"/>
                          </a:solidFill>
                        </a:rPr>
                        <a:t>(ψ)</a:t>
                      </a:r>
                      <a:r>
                        <a:rPr lang="en-US" sz="1400" b="1" i="1">
                          <a:solidFill>
                            <a:srgbClr val="000000"/>
                          </a:solidFill>
                        </a:rPr>
                        <a:t>                         R</a:t>
                      </a:r>
                      <a:r>
                        <a:rPr lang="en-US" sz="1400" b="1" i="1" baseline="-25000">
                          <a:solidFill>
                            <a:srgbClr val="000000"/>
                          </a:solidFill>
                        </a:rPr>
                        <a:t>zx</a:t>
                      </a:r>
                      <a:r>
                        <a:rPr lang="en-US" sz="1400" b="1" i="1" baseline="30000">
                          <a:solidFill>
                            <a:srgbClr val="000000"/>
                          </a:solidFill>
                        </a:rPr>
                        <a:t>-1</a:t>
                      </a:r>
                      <a:r>
                        <a:rPr lang="en-US" sz="1400" i="1">
                          <a:solidFill>
                            <a:srgbClr val="000000"/>
                          </a:solidFill>
                        </a:rPr>
                        <a:t>(θ)                      </a:t>
                      </a:r>
                      <a:r>
                        <a:rPr lang="en-US" sz="1400" b="1" i="1">
                          <a:solidFill>
                            <a:srgbClr val="000000"/>
                          </a:solidFill>
                        </a:rPr>
                        <a:t>R</a:t>
                      </a:r>
                      <a:r>
                        <a:rPr lang="en-US" sz="1400" b="1" i="1" baseline="-25000">
                          <a:solidFill>
                            <a:srgbClr val="000000"/>
                          </a:solidFill>
                        </a:rPr>
                        <a:t>xy</a:t>
                      </a:r>
                      <a:r>
                        <a:rPr lang="en-US" sz="1400" b="1" i="1" baseline="30000">
                          <a:solidFill>
                            <a:srgbClr val="000000"/>
                          </a:solidFill>
                        </a:rPr>
                        <a:t>-1</a:t>
                      </a:r>
                      <a:r>
                        <a:rPr lang="en-US" sz="1400" i="1">
                          <a:solidFill>
                            <a:srgbClr val="000000"/>
                          </a:solidFill>
                        </a:rPr>
                        <a:t>(</a:t>
                      </a:r>
                      <a:r>
                        <a:rPr lang="en-US" sz="1400" i="1">
                          <a:solidFill>
                            <a:srgbClr val="000000"/>
                          </a:solidFill>
                          <a:latin typeface="Lucida Grande"/>
                          <a:ea typeface="Lucida Grande"/>
                          <a:cs typeface="Lucida Grande"/>
                        </a:rPr>
                        <a:t>ϕ</a:t>
                      </a:r>
                      <a:r>
                        <a:rPr lang="en-US" sz="1400" i="1">
                          <a:solidFill>
                            <a:srgbClr val="000000"/>
                          </a:solidFill>
                        </a:rPr>
                        <a:t>)</a:t>
                      </a:r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03242">
                <a:tc>
                  <a:txBody>
                    <a:bodyPr/>
                    <a:lstStyle/>
                    <a:p>
                      <a:r>
                        <a:rPr lang="en-US"/>
                        <a:t>Translation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9813638"/>
              </p:ext>
            </p:extLst>
          </p:nvPr>
        </p:nvGraphicFramePr>
        <p:xfrm>
          <a:off x="4960144" y="1423813"/>
          <a:ext cx="1392237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0" name="Equation" r:id="rId4" imgW="1473120" imgH="914400" progId="Equation.3">
                  <p:embed/>
                </p:oleObj>
              </mc:Choice>
              <mc:Fallback>
                <p:oleObj name="Equation" r:id="rId4" imgW="1473120" imgH="914400" progId="Equation.3">
                  <p:embed/>
                  <p:pic>
                    <p:nvPicPr>
                      <p:cNvPr id="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0144" y="1423813"/>
                        <a:ext cx="1392237" cy="8636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86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0001825"/>
              </p:ext>
            </p:extLst>
          </p:nvPr>
        </p:nvGraphicFramePr>
        <p:xfrm>
          <a:off x="5143499" y="3513869"/>
          <a:ext cx="1025525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1" name="Equation" r:id="rId6" imgW="1091880" imgH="914400" progId="Equation.3">
                  <p:embed/>
                </p:oleObj>
              </mc:Choice>
              <mc:Fallback>
                <p:oleObj name="Equation" r:id="rId6" imgW="1091880" imgH="914400" progId="Equation.3">
                  <p:embed/>
                  <p:pic>
                    <p:nvPicPr>
                      <p:cNvPr id="16486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3499" y="3513869"/>
                        <a:ext cx="1025525" cy="860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8017665"/>
              </p:ext>
            </p:extLst>
          </p:nvPr>
        </p:nvGraphicFramePr>
        <p:xfrm>
          <a:off x="3433763" y="2549096"/>
          <a:ext cx="44450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2" name="Equation" r:id="rId8" imgW="4444920" imgH="914400" progId="Equation.3">
                  <p:embed/>
                </p:oleObj>
              </mc:Choice>
              <mc:Fallback>
                <p:oleObj name="Equation" r:id="rId8" imgW="4444920" imgH="914400" progId="Equation.3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433763" y="2549096"/>
                        <a:ext cx="4445000" cy="914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05F1546-27AC-C249-9481-8635A6DA4A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F6AC72-CFE3-4E9A-849A-DB746648375C}" type="slidenum">
              <a:rPr lang="en-US" smtClean="0"/>
              <a:pPr/>
              <a:t>57</a:t>
            </a:fld>
            <a:r>
              <a:rPr lang="en-US"/>
              <a:t>/48</a:t>
            </a:r>
          </a:p>
        </p:txBody>
      </p:sp>
    </p:spTree>
    <p:extLst>
      <p:ext uri="{BB962C8B-B14F-4D97-AF65-F5344CB8AC3E}">
        <p14:creationId xmlns:p14="http://schemas.microsoft.com/office/powerpoint/2010/main" val="1308683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13896"/>
            <a:ext cx="8305802" cy="3886704"/>
          </a:xfrm>
        </p:spPr>
        <p:txBody>
          <a:bodyPr>
            <a:normAutofit fontScale="92500" lnSpcReduction="20000"/>
          </a:bodyPr>
          <a:lstStyle/>
          <a:p>
            <a:r>
              <a:rPr lang="en-US" sz="1900" dirty="0"/>
              <a:t>Objects are typically composites: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lnSpc>
                <a:spcPct val="80000"/>
              </a:lnSpc>
              <a:buNone/>
            </a:pPr>
            <a:endParaRPr lang="en-US" sz="1600" dirty="0"/>
          </a:p>
          <a:p>
            <a:pPr>
              <a:lnSpc>
                <a:spcPct val="80000"/>
              </a:lnSpc>
            </a:pPr>
            <a:r>
              <a:rPr lang="en-US" sz="1600" dirty="0"/>
              <a:t>3D scenes are often stored in a directed acyclic graph (DAG) called a </a:t>
            </a:r>
            <a:r>
              <a:rPr lang="en-US" sz="1600" b="1" dirty="0"/>
              <a:t>scene graph</a:t>
            </a:r>
          </a:p>
          <a:p>
            <a:pPr lvl="1">
              <a:lnSpc>
                <a:spcPct val="80000"/>
              </a:lnSpc>
            </a:pPr>
            <a:r>
              <a:rPr lang="en-US" sz="1500" dirty="0"/>
              <a:t>WPF (Windows Presentation Foundation)</a:t>
            </a:r>
          </a:p>
          <a:p>
            <a:pPr lvl="1">
              <a:lnSpc>
                <a:spcPct val="80000"/>
              </a:lnSpc>
            </a:pPr>
            <a:r>
              <a:rPr lang="en-US" sz="1500" dirty="0"/>
              <a:t>Open Scene Graph (used in the Cave)</a:t>
            </a:r>
          </a:p>
          <a:p>
            <a:pPr lvl="1">
              <a:lnSpc>
                <a:spcPct val="80000"/>
              </a:lnSpc>
            </a:pPr>
            <a:r>
              <a:rPr lang="en-US" sz="1500" dirty="0"/>
              <a:t>X3D </a:t>
            </a:r>
            <a:r>
              <a:rPr lang="en-US" sz="1500" dirty="0">
                <a:cs typeface="Times New Roman" pitchFamily="18" charset="0"/>
              </a:rPr>
              <a:t>™</a:t>
            </a:r>
            <a:r>
              <a:rPr lang="en-US" sz="1500" dirty="0"/>
              <a:t> (VRML </a:t>
            </a:r>
            <a:r>
              <a:rPr lang="en-US" sz="1500" dirty="0">
                <a:cs typeface="Times New Roman" pitchFamily="18" charset="0"/>
              </a:rPr>
              <a:t>™ was a precursor to X3D</a:t>
            </a:r>
            <a:r>
              <a:rPr lang="en-US" sz="1500" dirty="0"/>
              <a:t>)</a:t>
            </a:r>
          </a:p>
          <a:p>
            <a:pPr lvl="1">
              <a:lnSpc>
                <a:spcPct val="80000"/>
              </a:lnSpc>
            </a:pPr>
            <a:r>
              <a:rPr lang="en-US" sz="1500" dirty="0"/>
              <a:t>most game engines</a:t>
            </a:r>
          </a:p>
          <a:p>
            <a:r>
              <a:rPr lang="en-US" sz="1600" dirty="0"/>
              <a:t>Typical scene graph format:</a:t>
            </a:r>
          </a:p>
          <a:p>
            <a:pPr lvl="1"/>
            <a:r>
              <a:rPr lang="en-US" sz="1500" b="1" dirty="0"/>
              <a:t>objects </a:t>
            </a:r>
            <a:r>
              <a:rPr lang="en-US" sz="1500" dirty="0"/>
              <a:t>(cubes, sphere, cone, </a:t>
            </a:r>
            <a:r>
              <a:rPr lang="en-US" sz="1500" dirty="0" err="1"/>
              <a:t>polyhedra</a:t>
            </a:r>
            <a:r>
              <a:rPr lang="en-US" sz="1500" dirty="0"/>
              <a:t> etc.): </a:t>
            </a:r>
          </a:p>
          <a:p>
            <a:pPr lvl="1"/>
            <a:r>
              <a:rPr lang="en-US" sz="1500" dirty="0"/>
              <a:t>stored as nodes (default: unit size at origin)</a:t>
            </a:r>
          </a:p>
          <a:p>
            <a:pPr lvl="1"/>
            <a:r>
              <a:rPr lang="en-US" sz="1500" b="1" dirty="0"/>
              <a:t>attributes</a:t>
            </a:r>
            <a:r>
              <a:rPr lang="en-US" sz="1500" dirty="0"/>
              <a:t> (color, texture map, etc.): stored as separate nodes</a:t>
            </a:r>
          </a:p>
          <a:p>
            <a:pPr lvl="1"/>
            <a:r>
              <a:rPr lang="en-US" sz="1500" b="1" dirty="0"/>
              <a:t>Transformations</a:t>
            </a:r>
            <a:r>
              <a:rPr lang="en-US" sz="1500" dirty="0"/>
              <a:t>: also nodes</a:t>
            </a:r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/>
            <a:r>
              <a:rPr lang="en-US"/>
              <a:t>9/17/19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8150"/>
            <a:ext cx="8229600" cy="457200"/>
          </a:xfrm>
        </p:spPr>
        <p:txBody>
          <a:bodyPr>
            <a:normAutofit fontScale="90000"/>
          </a:bodyPr>
          <a:lstStyle/>
          <a:p>
            <a:r>
              <a:rPr lang="en-US" dirty="0"/>
              <a:t>Transformations and the scene graph (1/5)</a:t>
            </a:r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4254984" y="541836"/>
            <a:ext cx="3739855" cy="1810633"/>
            <a:chOff x="672" y="1826"/>
            <a:chExt cx="2724" cy="1486"/>
          </a:xfrm>
        </p:grpSpPr>
        <p:sp>
          <p:nvSpPr>
            <p:cNvPr id="5" name="AutoShape 57"/>
            <p:cNvSpPr>
              <a:spLocks noChangeArrowheads="1"/>
            </p:cNvSpPr>
            <p:nvPr/>
          </p:nvSpPr>
          <p:spPr bwMode="auto">
            <a:xfrm>
              <a:off x="780" y="3186"/>
              <a:ext cx="624" cy="126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1080" y="2784"/>
              <a:ext cx="48" cy="4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7" name="AutoShape 60"/>
            <p:cNvSpPr>
              <a:spLocks noChangeArrowheads="1"/>
            </p:cNvSpPr>
            <p:nvPr/>
          </p:nvSpPr>
          <p:spPr bwMode="auto">
            <a:xfrm flipH="1">
              <a:off x="1152" y="2304"/>
              <a:ext cx="384" cy="384"/>
            </a:xfrm>
            <a:prstGeom prst="cube">
              <a:avLst>
                <a:gd name="adj" fmla="val 8697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 sz="2600"/>
            </a:p>
          </p:txBody>
        </p:sp>
        <p:sp>
          <p:nvSpPr>
            <p:cNvPr id="8" name="AutoShape 58"/>
            <p:cNvSpPr>
              <a:spLocks noChangeArrowheads="1"/>
            </p:cNvSpPr>
            <p:nvPr/>
          </p:nvSpPr>
          <p:spPr bwMode="auto">
            <a:xfrm flipH="1">
              <a:off x="864" y="2208"/>
              <a:ext cx="480" cy="624"/>
            </a:xfrm>
            <a:prstGeom prst="cube">
              <a:avLst>
                <a:gd name="adj" fmla="val 275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9" name="AutoShape 56"/>
            <p:cNvSpPr>
              <a:spLocks noChangeArrowheads="1"/>
            </p:cNvSpPr>
            <p:nvPr/>
          </p:nvSpPr>
          <p:spPr bwMode="auto">
            <a:xfrm flipH="1">
              <a:off x="1008" y="2112"/>
              <a:ext cx="192" cy="192"/>
            </a:xfrm>
            <a:prstGeom prst="cube">
              <a:avLst>
                <a:gd name="adj" fmla="val 275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0" name="AutoShape 61"/>
            <p:cNvSpPr>
              <a:spLocks noChangeArrowheads="1"/>
            </p:cNvSpPr>
            <p:nvPr/>
          </p:nvSpPr>
          <p:spPr bwMode="auto">
            <a:xfrm rot="-1151477" flipH="1" flipV="1">
              <a:off x="672" y="2400"/>
              <a:ext cx="337" cy="329"/>
            </a:xfrm>
            <a:prstGeom prst="cube">
              <a:avLst>
                <a:gd name="adj" fmla="val 86718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 sz="2600"/>
            </a:p>
          </p:txBody>
        </p:sp>
        <p:sp>
          <p:nvSpPr>
            <p:cNvPr id="11" name="Text Box 28"/>
            <p:cNvSpPr txBox="1">
              <a:spLocks noChangeArrowheads="1"/>
            </p:cNvSpPr>
            <p:nvPr/>
          </p:nvSpPr>
          <p:spPr bwMode="auto">
            <a:xfrm>
              <a:off x="2143" y="2165"/>
              <a:ext cx="449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algn="l" eaLnBrk="1" hangingPunct="1"/>
              <a:r>
                <a:rPr lang="en-US" sz="1000"/>
                <a:t>ROBOT</a:t>
              </a:r>
            </a:p>
          </p:txBody>
        </p:sp>
        <p:sp>
          <p:nvSpPr>
            <p:cNvPr id="13" name="Text Box 30"/>
            <p:cNvSpPr txBox="1">
              <a:spLocks noChangeArrowheads="1"/>
            </p:cNvSpPr>
            <p:nvPr/>
          </p:nvSpPr>
          <p:spPr bwMode="auto">
            <a:xfrm>
              <a:off x="1762" y="2458"/>
              <a:ext cx="556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algn="l" eaLnBrk="1" hangingPunct="1"/>
              <a:r>
                <a:rPr lang="en-US" sz="1000"/>
                <a:t>upper body</a:t>
              </a:r>
            </a:p>
          </p:txBody>
        </p:sp>
        <p:sp>
          <p:nvSpPr>
            <p:cNvPr id="14" name="Text Box 31"/>
            <p:cNvSpPr txBox="1">
              <a:spLocks noChangeArrowheads="1"/>
            </p:cNvSpPr>
            <p:nvPr/>
          </p:nvSpPr>
          <p:spPr bwMode="auto">
            <a:xfrm>
              <a:off x="2630" y="2458"/>
              <a:ext cx="556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algn="l" eaLnBrk="1" hangingPunct="1"/>
              <a:r>
                <a:rPr lang="en-US" sz="1000"/>
                <a:t>lower body</a:t>
              </a:r>
            </a:p>
          </p:txBody>
        </p:sp>
        <p:sp>
          <p:nvSpPr>
            <p:cNvPr id="15" name="Text Box 32"/>
            <p:cNvSpPr txBox="1">
              <a:spLocks noChangeArrowheads="1"/>
            </p:cNvSpPr>
            <p:nvPr/>
          </p:nvSpPr>
          <p:spPr bwMode="auto">
            <a:xfrm>
              <a:off x="1621" y="2972"/>
              <a:ext cx="311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algn="l" eaLnBrk="1" hangingPunct="1"/>
              <a:r>
                <a:rPr lang="en-US" sz="1000"/>
                <a:t>head</a:t>
              </a:r>
            </a:p>
          </p:txBody>
        </p:sp>
        <p:sp>
          <p:nvSpPr>
            <p:cNvPr id="18" name="Text Box 36"/>
            <p:cNvSpPr txBox="1">
              <a:spLocks noChangeArrowheads="1"/>
            </p:cNvSpPr>
            <p:nvPr/>
          </p:nvSpPr>
          <p:spPr bwMode="white">
            <a:xfrm>
              <a:off x="3096" y="2843"/>
              <a:ext cx="300" cy="269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algn="l" eaLnBrk="1" hangingPunct="1"/>
              <a:r>
                <a:rPr lang="en-US" sz="1000"/>
                <a:t>base</a:t>
              </a:r>
            </a:p>
          </p:txBody>
        </p:sp>
        <p:sp>
          <p:nvSpPr>
            <p:cNvPr id="19" name="Line 37"/>
            <p:cNvSpPr>
              <a:spLocks noChangeShapeType="1"/>
            </p:cNvSpPr>
            <p:nvPr/>
          </p:nvSpPr>
          <p:spPr bwMode="auto">
            <a:xfrm flipH="1">
              <a:off x="1776" y="2658"/>
              <a:ext cx="54" cy="3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0" name="Line 38"/>
            <p:cNvSpPr>
              <a:spLocks noChangeShapeType="1"/>
            </p:cNvSpPr>
            <p:nvPr/>
          </p:nvSpPr>
          <p:spPr bwMode="auto">
            <a:xfrm>
              <a:off x="1998" y="269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1" name="Line 39"/>
            <p:cNvSpPr>
              <a:spLocks noChangeShapeType="1"/>
            </p:cNvSpPr>
            <p:nvPr/>
          </p:nvSpPr>
          <p:spPr bwMode="auto">
            <a:xfrm>
              <a:off x="2238" y="269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2" name="Line 40"/>
            <p:cNvSpPr>
              <a:spLocks noChangeShapeType="1"/>
            </p:cNvSpPr>
            <p:nvPr/>
          </p:nvSpPr>
          <p:spPr bwMode="auto">
            <a:xfrm>
              <a:off x="2375" y="2658"/>
              <a:ext cx="68" cy="3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3" name="Line 41"/>
            <p:cNvSpPr>
              <a:spLocks noChangeShapeType="1"/>
            </p:cNvSpPr>
            <p:nvPr/>
          </p:nvSpPr>
          <p:spPr bwMode="auto">
            <a:xfrm flipV="1">
              <a:off x="2016" y="2362"/>
              <a:ext cx="33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4" name="Line 42"/>
            <p:cNvSpPr>
              <a:spLocks noChangeShapeType="1"/>
            </p:cNvSpPr>
            <p:nvPr/>
          </p:nvSpPr>
          <p:spPr bwMode="auto">
            <a:xfrm>
              <a:off x="2352" y="2362"/>
              <a:ext cx="48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5" name="Line 44"/>
            <p:cNvSpPr>
              <a:spLocks noChangeShapeType="1"/>
            </p:cNvSpPr>
            <p:nvPr/>
          </p:nvSpPr>
          <p:spPr bwMode="auto">
            <a:xfrm flipH="1">
              <a:off x="2851" y="2658"/>
              <a:ext cx="124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6" name="Line 45"/>
            <p:cNvSpPr>
              <a:spLocks noChangeShapeType="1"/>
            </p:cNvSpPr>
            <p:nvPr/>
          </p:nvSpPr>
          <p:spPr bwMode="auto">
            <a:xfrm>
              <a:off x="2987" y="2658"/>
              <a:ext cx="273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7" name="Rectangle 26"/>
            <p:cNvSpPr>
              <a:spLocks noChangeArrowheads="1"/>
            </p:cNvSpPr>
            <p:nvPr/>
          </p:nvSpPr>
          <p:spPr bwMode="auto">
            <a:xfrm>
              <a:off x="1762" y="2812"/>
              <a:ext cx="96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8" name="Rectangle 27"/>
            <p:cNvSpPr>
              <a:spLocks noChangeArrowheads="1"/>
            </p:cNvSpPr>
            <p:nvPr/>
          </p:nvSpPr>
          <p:spPr bwMode="auto">
            <a:xfrm>
              <a:off x="1950" y="2794"/>
              <a:ext cx="96" cy="96"/>
            </a:xfrm>
            <a:prstGeom prst="rect">
              <a:avLst/>
            </a:prstGeom>
            <a:solidFill>
              <a:srgbClr val="5F5F5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9" name="Rectangle 28"/>
            <p:cNvSpPr>
              <a:spLocks noChangeArrowheads="1"/>
            </p:cNvSpPr>
            <p:nvPr/>
          </p:nvSpPr>
          <p:spPr bwMode="auto">
            <a:xfrm>
              <a:off x="2210" y="2794"/>
              <a:ext cx="96" cy="96"/>
            </a:xfrm>
            <a:prstGeom prst="rect">
              <a:avLst/>
            </a:prstGeom>
            <a:solidFill>
              <a:srgbClr val="808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0" name="Rectangle 29"/>
            <p:cNvSpPr>
              <a:spLocks noChangeArrowheads="1"/>
            </p:cNvSpPr>
            <p:nvPr/>
          </p:nvSpPr>
          <p:spPr bwMode="auto">
            <a:xfrm>
              <a:off x="2375" y="2794"/>
              <a:ext cx="96" cy="96"/>
            </a:xfrm>
            <a:prstGeom prst="rect">
              <a:avLst/>
            </a:prstGeom>
            <a:solidFill>
              <a:srgbClr val="B2B2B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1" name="Rectangle 30"/>
            <p:cNvSpPr>
              <a:spLocks noChangeArrowheads="1"/>
            </p:cNvSpPr>
            <p:nvPr/>
          </p:nvSpPr>
          <p:spPr bwMode="auto">
            <a:xfrm>
              <a:off x="2112" y="2410"/>
              <a:ext cx="96" cy="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2" name="Rectangle 31"/>
            <p:cNvSpPr>
              <a:spLocks noChangeArrowheads="1"/>
            </p:cNvSpPr>
            <p:nvPr/>
          </p:nvSpPr>
          <p:spPr bwMode="auto">
            <a:xfrm>
              <a:off x="2592" y="2410"/>
              <a:ext cx="96" cy="9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3" name="Rectangle 32"/>
            <p:cNvSpPr>
              <a:spLocks noChangeArrowheads="1"/>
            </p:cNvSpPr>
            <p:nvPr/>
          </p:nvSpPr>
          <p:spPr bwMode="auto">
            <a:xfrm>
              <a:off x="2856" y="2747"/>
              <a:ext cx="96" cy="96"/>
            </a:xfrm>
            <a:prstGeom prst="rect">
              <a:avLst/>
            </a:prstGeom>
            <a:solidFill>
              <a:srgbClr val="777777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4" name="Rectangle 33"/>
            <p:cNvSpPr>
              <a:spLocks noChangeArrowheads="1"/>
            </p:cNvSpPr>
            <p:nvPr/>
          </p:nvSpPr>
          <p:spPr bwMode="auto">
            <a:xfrm>
              <a:off x="3096" y="2747"/>
              <a:ext cx="96" cy="96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7" name="Text Box 62"/>
            <p:cNvSpPr txBox="1">
              <a:spLocks noChangeArrowheads="1"/>
            </p:cNvSpPr>
            <p:nvPr/>
          </p:nvSpPr>
          <p:spPr bwMode="gray">
            <a:xfrm>
              <a:off x="2083" y="1826"/>
              <a:ext cx="660" cy="286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eaLnBrk="1" hangingPunct="1"/>
              <a:r>
                <a:rPr lang="en-US" sz="1100"/>
                <a:t>Scene Graph</a:t>
              </a:r>
            </a:p>
          </p:txBody>
        </p:sp>
        <p:sp>
          <p:nvSpPr>
            <p:cNvPr id="38" name="Text Box 35"/>
            <p:cNvSpPr txBox="1">
              <a:spLocks noChangeArrowheads="1"/>
            </p:cNvSpPr>
            <p:nvPr/>
          </p:nvSpPr>
          <p:spPr bwMode="auto">
            <a:xfrm>
              <a:off x="2565" y="2874"/>
              <a:ext cx="491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algn="l" eaLnBrk="1" hangingPunct="1"/>
              <a:r>
                <a:rPr lang="en-US" sz="1000"/>
                <a:t>stanchion</a:t>
              </a:r>
            </a:p>
          </p:txBody>
        </p:sp>
        <p:sp>
          <p:nvSpPr>
            <p:cNvPr id="16" name="Text Box 33"/>
            <p:cNvSpPr txBox="1">
              <a:spLocks noChangeArrowheads="1"/>
            </p:cNvSpPr>
            <p:nvPr/>
          </p:nvSpPr>
          <p:spPr bwMode="auto">
            <a:xfrm>
              <a:off x="1854" y="2972"/>
              <a:ext cx="330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algn="l" eaLnBrk="1" hangingPunct="1"/>
              <a:r>
                <a:rPr lang="en-US" sz="1000"/>
                <a:t>trunk</a:t>
              </a:r>
            </a:p>
          </p:txBody>
        </p:sp>
        <p:sp>
          <p:nvSpPr>
            <p:cNvPr id="17" name="Text Box 34"/>
            <p:cNvSpPr txBox="1">
              <a:spLocks noChangeArrowheads="1"/>
            </p:cNvSpPr>
            <p:nvPr/>
          </p:nvSpPr>
          <p:spPr bwMode="auto">
            <a:xfrm>
              <a:off x="2102" y="2972"/>
              <a:ext cx="279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ctr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algn="l" eaLnBrk="1" hangingPunct="1"/>
              <a:r>
                <a:rPr lang="en-US" sz="1000"/>
                <a:t>arm</a:t>
              </a:r>
            </a:p>
          </p:txBody>
        </p:sp>
      </p:grpSp>
      <p:sp>
        <p:nvSpPr>
          <p:cNvPr id="41" name="Text Box 34"/>
          <p:cNvSpPr txBox="1">
            <a:spLocks noChangeArrowheads="1"/>
          </p:cNvSpPr>
          <p:nvPr/>
        </p:nvSpPr>
        <p:spPr bwMode="auto">
          <a:xfrm>
            <a:off x="6498348" y="1952690"/>
            <a:ext cx="384617" cy="2462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l" eaLnBrk="1" hangingPunct="1"/>
            <a:r>
              <a:rPr lang="en-US" sz="1000"/>
              <a:t>arm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047894" y="4494040"/>
            <a:ext cx="30961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/>
              <a:t>Example </a:t>
            </a:r>
            <a:r>
              <a:rPr lang="en-US" sz="1200" i="1" err="1"/>
              <a:t>scenegraph</a:t>
            </a:r>
            <a:r>
              <a:rPr lang="en-US" sz="1200" i="1"/>
              <a:t> from a game engine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04A7A4A5-94DD-4D4A-8058-053CB177EE5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7284" y="2780826"/>
            <a:ext cx="2119834" cy="1230110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47BDE7CD-88E3-6E40-9975-2CE685D5A99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72" t="38235" r="24536" b="-422"/>
          <a:stretch/>
        </p:blipFill>
        <p:spPr>
          <a:xfrm>
            <a:off x="5312272" y="2753283"/>
            <a:ext cx="1630904" cy="1253432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74179616-B385-43C6-850C-2D9CA5D5E152}"/>
              </a:ext>
            </a:extLst>
          </p:cNvPr>
          <p:cNvSpPr txBox="1"/>
          <p:nvPr/>
        </p:nvSpPr>
        <p:spPr>
          <a:xfrm>
            <a:off x="5744890" y="4052013"/>
            <a:ext cx="1696379" cy="669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err="1"/>
              <a:t>Juwal</a:t>
            </a:r>
            <a:r>
              <a:rPr lang="en-US" sz="900"/>
              <a:t> Bose: Creating a Simple 3D Endless Runner Game Using Three.js</a:t>
            </a:r>
          </a:p>
          <a:p>
            <a:endParaRPr lang="en-US" sz="1050"/>
          </a:p>
        </p:txBody>
      </p:sp>
      <p:sp>
        <p:nvSpPr>
          <p:cNvPr id="35" name="Slide Number Placeholder 34">
            <a:extLst>
              <a:ext uri="{FF2B5EF4-FFF2-40B4-BE49-F238E27FC236}">
                <a16:creationId xmlns:a16="http://schemas.microsoft.com/office/drawing/2014/main" id="{B076163D-9458-E34C-95DB-DC9533629A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F6AC72-CFE3-4E9A-849A-DB746648375C}" type="slidenum">
              <a:rPr lang="en-US" smtClean="0"/>
              <a:pPr/>
              <a:t>58</a:t>
            </a:fld>
            <a:r>
              <a:rPr lang="en-US"/>
              <a:t>/48</a:t>
            </a:r>
          </a:p>
        </p:txBody>
      </p:sp>
    </p:spTree>
    <p:extLst>
      <p:ext uri="{BB962C8B-B14F-4D97-AF65-F5344CB8AC3E}">
        <p14:creationId xmlns:p14="http://schemas.microsoft.com/office/powerpoint/2010/main" val="2121373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1" grpId="0"/>
      <p:bldP spid="40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1900"/>
              <a:t>For your assignments use simplified format:</a:t>
            </a:r>
          </a:p>
          <a:p>
            <a:pPr lvl="1"/>
            <a:r>
              <a:rPr lang="en-US" sz="1700"/>
              <a:t>Attributes stored as a components of each object node (no separate attribute node)</a:t>
            </a:r>
          </a:p>
          <a:p>
            <a:pPr lvl="1"/>
            <a:r>
              <a:rPr lang="en-US" sz="1700"/>
              <a:t>A transform node affects its </a:t>
            </a:r>
            <a:r>
              <a:rPr lang="en-US" sz="1700" err="1"/>
              <a:t>subtree</a:t>
            </a:r>
            <a:endParaRPr lang="en-US" sz="1700"/>
          </a:p>
          <a:p>
            <a:pPr lvl="1"/>
            <a:r>
              <a:rPr lang="en-US" sz="1700"/>
              <a:t>Only leaf nodes are graphical objects.</a:t>
            </a:r>
          </a:p>
          <a:p>
            <a:pPr lvl="1"/>
            <a:r>
              <a:rPr lang="en-US" sz="1700"/>
              <a:t>All internal nodes that are not transform nodes are object group nodes</a:t>
            </a:r>
          </a:p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/>
            <a:r>
              <a:rPr lang="en-US"/>
              <a:t>9/17/19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Transformations and the scene graph (2/5)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10E3F8-2E7C-754E-9EA3-5D20F88CF6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F6AC72-CFE3-4E9A-849A-DB746648375C}" type="slidenum">
              <a:rPr lang="en-US" smtClean="0"/>
              <a:pPr/>
              <a:t>59</a:t>
            </a:fld>
            <a:r>
              <a:rPr lang="en-US"/>
              <a:t>/48</a:t>
            </a:r>
          </a:p>
        </p:txBody>
      </p:sp>
    </p:spTree>
    <p:extLst>
      <p:ext uri="{BB962C8B-B14F-4D97-AF65-F5344CB8AC3E}">
        <p14:creationId xmlns:p14="http://schemas.microsoft.com/office/powerpoint/2010/main" val="2782159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E690D88-2C9E-9B4D-8D74-A21E3528883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Examples of transformations and their uses</a:t>
            </a:r>
          </a:p>
          <a:p>
            <a:r>
              <a:rPr lang="en-US" i="1" dirty="0"/>
              <a:t>Points and vectors</a:t>
            </a:r>
          </a:p>
          <a:p>
            <a:r>
              <a:rPr lang="en-US" dirty="0"/>
              <a:t>A special kind of transformation</a:t>
            </a:r>
          </a:p>
          <a:p>
            <a:r>
              <a:rPr lang="en-US" dirty="0"/>
              <a:t>The dot product and matrix product</a:t>
            </a:r>
          </a:p>
          <a:p>
            <a:r>
              <a:rPr lang="en-US" dirty="0"/>
              <a:t>Matrix transformations</a:t>
            </a:r>
          </a:p>
          <a:p>
            <a:r>
              <a:rPr lang="en-US" dirty="0"/>
              <a:t>Composition of matrix transformations</a:t>
            </a:r>
          </a:p>
          <a:p>
            <a:r>
              <a:rPr lang="en-US" dirty="0"/>
              <a:t>Inverse transformations; inverse matrices</a:t>
            </a:r>
          </a:p>
          <a:p>
            <a:r>
              <a:rPr lang="en-US" dirty="0"/>
              <a:t>Building specific transformations</a:t>
            </a:r>
          </a:p>
          <a:p>
            <a:r>
              <a:rPr lang="en-US" dirty="0"/>
              <a:t>What about translation</a:t>
            </a:r>
          </a:p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578BF1-BA24-974C-914B-F5911E6B63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/>
            <a:r>
              <a:rPr lang="en-US"/>
              <a:t>9/17/19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769487-4865-B848-A98E-8E519A0EEA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F6AC72-CFE3-4E9A-849A-DB746648375C}" type="slidenum">
              <a:rPr lang="en-US" smtClean="0"/>
              <a:pPr/>
              <a:t>6</a:t>
            </a:fld>
            <a:r>
              <a:rPr lang="en-US"/>
              <a:t>/48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B5D37FB-FCE0-B04E-9172-0F7402483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385299067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/>
            <a:r>
              <a:rPr lang="en-US"/>
              <a:t>9/17/19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087"/>
            <a:ext cx="8229600" cy="457200"/>
          </a:xfrm>
        </p:spPr>
        <p:txBody>
          <a:bodyPr>
            <a:normAutofit fontScale="90000"/>
          </a:bodyPr>
          <a:lstStyle/>
          <a:p>
            <a:r>
              <a:rPr lang="en-US"/>
              <a:t>Transformations and the scene graph (3/5)</a:t>
            </a:r>
          </a:p>
        </p:txBody>
      </p:sp>
      <p:grpSp>
        <p:nvGrpSpPr>
          <p:cNvPr id="102" name="Group 1173"/>
          <p:cNvGrpSpPr>
            <a:grpSpLocks/>
          </p:cNvGrpSpPr>
          <p:nvPr/>
        </p:nvGrpSpPr>
        <p:grpSpPr bwMode="auto">
          <a:xfrm>
            <a:off x="514399" y="2946569"/>
            <a:ext cx="1211010" cy="1150053"/>
            <a:chOff x="3013" y="1528"/>
            <a:chExt cx="683" cy="865"/>
          </a:xfrm>
        </p:grpSpPr>
        <p:sp>
          <p:nvSpPr>
            <p:cNvPr id="103" name="Line 1174"/>
            <p:cNvSpPr>
              <a:spLocks noChangeShapeType="1"/>
            </p:cNvSpPr>
            <p:nvPr/>
          </p:nvSpPr>
          <p:spPr bwMode="auto">
            <a:xfrm flipV="1">
              <a:off x="3195" y="1528"/>
              <a:ext cx="0" cy="5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" name="Line 1175"/>
            <p:cNvSpPr>
              <a:spLocks noChangeShapeType="1"/>
            </p:cNvSpPr>
            <p:nvPr/>
          </p:nvSpPr>
          <p:spPr bwMode="auto">
            <a:xfrm>
              <a:off x="3195" y="2074"/>
              <a:ext cx="50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" name="Line 1176"/>
            <p:cNvSpPr>
              <a:spLocks noChangeShapeType="1"/>
            </p:cNvSpPr>
            <p:nvPr/>
          </p:nvSpPr>
          <p:spPr bwMode="auto">
            <a:xfrm flipH="1">
              <a:off x="3013" y="2074"/>
              <a:ext cx="182" cy="31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4" name="Group 1073"/>
          <p:cNvGrpSpPr>
            <a:grpSpLocks/>
          </p:cNvGrpSpPr>
          <p:nvPr/>
        </p:nvGrpSpPr>
        <p:grpSpPr bwMode="auto">
          <a:xfrm>
            <a:off x="237919" y="2928147"/>
            <a:ext cx="1244160" cy="1296136"/>
            <a:chOff x="912" y="1056"/>
            <a:chExt cx="864" cy="1200"/>
          </a:xfrm>
        </p:grpSpPr>
        <p:sp>
          <p:nvSpPr>
            <p:cNvPr id="115" name="AutoShape 1031"/>
            <p:cNvSpPr>
              <a:spLocks noChangeArrowheads="1"/>
            </p:cNvSpPr>
            <p:nvPr/>
          </p:nvSpPr>
          <p:spPr bwMode="auto">
            <a:xfrm>
              <a:off x="1020" y="2130"/>
              <a:ext cx="624" cy="126"/>
            </a:xfrm>
            <a:prstGeom prst="can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" name="Rectangle 1032"/>
            <p:cNvSpPr>
              <a:spLocks noChangeArrowheads="1"/>
            </p:cNvSpPr>
            <p:nvPr/>
          </p:nvSpPr>
          <p:spPr bwMode="auto">
            <a:xfrm>
              <a:off x="1320" y="1728"/>
              <a:ext cx="48" cy="4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" name="AutoShape 1033"/>
            <p:cNvSpPr>
              <a:spLocks noChangeArrowheads="1"/>
            </p:cNvSpPr>
            <p:nvPr/>
          </p:nvSpPr>
          <p:spPr bwMode="auto">
            <a:xfrm flipH="1">
              <a:off x="1392" y="1248"/>
              <a:ext cx="384" cy="384"/>
            </a:xfrm>
            <a:prstGeom prst="cube">
              <a:avLst>
                <a:gd name="adj" fmla="val 8697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600"/>
            </a:p>
          </p:txBody>
        </p:sp>
        <p:sp>
          <p:nvSpPr>
            <p:cNvPr id="118" name="AutoShape 1034"/>
            <p:cNvSpPr>
              <a:spLocks noChangeArrowheads="1"/>
            </p:cNvSpPr>
            <p:nvPr/>
          </p:nvSpPr>
          <p:spPr bwMode="auto">
            <a:xfrm flipH="1">
              <a:off x="1104" y="1152"/>
              <a:ext cx="480" cy="624"/>
            </a:xfrm>
            <a:prstGeom prst="cube">
              <a:avLst>
                <a:gd name="adj" fmla="val 275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" name="AutoShape 1035"/>
            <p:cNvSpPr>
              <a:spLocks noChangeArrowheads="1"/>
            </p:cNvSpPr>
            <p:nvPr/>
          </p:nvSpPr>
          <p:spPr bwMode="auto">
            <a:xfrm flipH="1">
              <a:off x="1248" y="1056"/>
              <a:ext cx="192" cy="192"/>
            </a:xfrm>
            <a:prstGeom prst="cube">
              <a:avLst>
                <a:gd name="adj" fmla="val 275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" name="AutoShape 1036"/>
            <p:cNvSpPr>
              <a:spLocks noChangeArrowheads="1"/>
            </p:cNvSpPr>
            <p:nvPr/>
          </p:nvSpPr>
          <p:spPr bwMode="auto">
            <a:xfrm rot="-1151477" flipH="1" flipV="1">
              <a:off x="912" y="1344"/>
              <a:ext cx="337" cy="329"/>
            </a:xfrm>
            <a:prstGeom prst="cube">
              <a:avLst>
                <a:gd name="adj" fmla="val 86718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endParaRPr lang="en-US" sz="2600"/>
            </a:p>
          </p:txBody>
        </p:sp>
      </p:grpSp>
      <p:sp>
        <p:nvSpPr>
          <p:cNvPr id="250" name="Rectangle 249"/>
          <p:cNvSpPr/>
          <p:nvPr/>
        </p:nvSpPr>
        <p:spPr>
          <a:xfrm>
            <a:off x="514399" y="2306346"/>
            <a:ext cx="161350" cy="132151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4041" tIns="37021" rIns="74041" bIns="37021" rtlCol="0" anchor="ctr"/>
          <a:lstStyle/>
          <a:p>
            <a:pPr algn="ctr"/>
            <a:endParaRPr lang="en-US"/>
          </a:p>
        </p:txBody>
      </p:sp>
      <p:sp>
        <p:nvSpPr>
          <p:cNvPr id="251" name="TextBox 250"/>
          <p:cNvSpPr txBox="1"/>
          <p:nvPr/>
        </p:nvSpPr>
        <p:spPr>
          <a:xfrm>
            <a:off x="700363" y="2225647"/>
            <a:ext cx="981487" cy="382542"/>
          </a:xfrm>
          <a:prstGeom prst="rect">
            <a:avLst/>
          </a:prstGeom>
          <a:noFill/>
        </p:spPr>
        <p:txBody>
          <a:bodyPr wrap="none" lIns="74041" tIns="37021" rIns="74041" bIns="37021" rtlCol="0">
            <a:spAutoFit/>
          </a:bodyPr>
          <a:lstStyle/>
          <a:p>
            <a:r>
              <a:rPr lang="en-US" sz="1000"/>
              <a:t>Represents a </a:t>
            </a:r>
          </a:p>
          <a:p>
            <a:r>
              <a:rPr lang="en-US" sz="1000"/>
              <a:t>transformation</a:t>
            </a:r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9176" y="2221569"/>
            <a:ext cx="3608592" cy="22438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Content Placeholder 2"/>
          <p:cNvSpPr txBox="1">
            <a:spLocks/>
          </p:cNvSpPr>
          <p:nvPr/>
        </p:nvSpPr>
        <p:spPr>
          <a:xfrm>
            <a:off x="431539" y="819150"/>
            <a:ext cx="8229600" cy="1428791"/>
          </a:xfrm>
          <a:prstGeom prst="rect">
            <a:avLst/>
          </a:prstGeom>
        </p:spPr>
        <p:txBody>
          <a:bodyPr vert="horz" lIns="81633" tIns="40817" rIns="81633" bIns="40817">
            <a:normAutofit/>
          </a:bodyPr>
          <a:lstStyle>
            <a:lvl1pPr marL="244900" indent="-244900" algn="l" rtl="0" eaLnBrk="1" latinLnBrk="0" hangingPunct="1">
              <a:spcBef>
                <a:spcPts val="535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89800" indent="-244900" algn="l" rtl="0" eaLnBrk="1" latinLnBrk="0" hangingPunct="1">
              <a:spcBef>
                <a:spcPts val="446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734700" indent="-204083" algn="l" rtl="0" eaLnBrk="1" latinLnBrk="0" hangingPunct="1">
              <a:spcBef>
                <a:spcPts val="446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79600" indent="-204083" algn="l" rtl="0" eaLnBrk="1" latinLnBrk="0" hangingPunct="1">
              <a:spcBef>
                <a:spcPts val="357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24500" indent="-204083" algn="l" rtl="0" eaLnBrk="1" latinLnBrk="0" hangingPunct="1">
              <a:spcBef>
                <a:spcPts val="268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9400" indent="-163267" algn="l" rtl="0" eaLnBrk="1" latinLnBrk="0" hangingPunct="1">
              <a:spcBef>
                <a:spcPts val="268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5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32666" indent="-163267" algn="l" rtl="0" eaLnBrk="1" latinLnBrk="0" hangingPunct="1">
              <a:spcBef>
                <a:spcPts val="268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95933" indent="-163267" algn="l" rtl="0" eaLnBrk="1" latinLnBrk="0" hangingPunct="1">
              <a:spcBef>
                <a:spcPts val="268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59199" indent="-163267" algn="l" rtl="0" eaLnBrk="1" latinLnBrk="0" hangingPunct="1">
              <a:spcBef>
                <a:spcPts val="268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1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/>
              <a:t>Step 1:  </a:t>
            </a:r>
            <a:r>
              <a:rPr lang="en-US" sz="2000"/>
              <a:t>Various transformations are applied to each of the leaves (object primitives—head, base, etc.)</a:t>
            </a:r>
          </a:p>
          <a:p>
            <a:r>
              <a:rPr lang="en-US" sz="2000" b="1"/>
              <a:t>Step 2:  </a:t>
            </a:r>
            <a:r>
              <a:rPr lang="en-US" sz="2000"/>
              <a:t>Transformations are then applied to groups of objects (form upper and lower body, etc…)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72214" y="2016765"/>
            <a:ext cx="313469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This format means that instead of designing new primitives for every single shape we need, we can just apply transformations to a smaller set of primitives to form complex composite 3D shapes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99930" y="4430909"/>
            <a:ext cx="66817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Together the above hierarchy of transformations forms the “robot” scene as a whole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A1C2942-B7A4-434E-9518-3611E6A78A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F6AC72-CFE3-4E9A-849A-DB746648375C}" type="slidenum">
              <a:rPr lang="en-US" smtClean="0"/>
              <a:pPr/>
              <a:t>60</a:t>
            </a:fld>
            <a:r>
              <a:rPr lang="en-US"/>
              <a:t>/48</a:t>
            </a:r>
          </a:p>
        </p:txBody>
      </p:sp>
    </p:spTree>
    <p:extLst>
      <p:ext uri="{BB962C8B-B14F-4D97-AF65-F5344CB8AC3E}">
        <p14:creationId xmlns:p14="http://schemas.microsoft.com/office/powerpoint/2010/main" val="2223137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0" grpId="0" animBg="1"/>
      <p:bldP spid="251" grpId="0"/>
      <p:bldP spid="21" grpId="0" build="p"/>
      <p:bldP spid="4" grpId="0"/>
      <p:bldP spid="5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/>
            <a:r>
              <a:rPr lang="en-US"/>
              <a:t>9/17/19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087"/>
            <a:ext cx="8229600" cy="457200"/>
          </a:xfrm>
        </p:spPr>
        <p:txBody>
          <a:bodyPr>
            <a:normAutofit fontScale="90000"/>
          </a:bodyPr>
          <a:lstStyle/>
          <a:p>
            <a:r>
              <a:rPr lang="en-US"/>
              <a:t>Transformations and the scene graph (4/5)</a:t>
            </a:r>
          </a:p>
        </p:txBody>
      </p:sp>
      <p:sp>
        <p:nvSpPr>
          <p:cNvPr id="32" name="Text Box 53"/>
          <p:cNvSpPr txBox="1">
            <a:spLocks noChangeArrowheads="1"/>
          </p:cNvSpPr>
          <p:nvPr/>
        </p:nvSpPr>
        <p:spPr bwMode="auto">
          <a:xfrm>
            <a:off x="6092845" y="3349894"/>
            <a:ext cx="2073600" cy="91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4041" tIns="37021" rIns="74041" bIns="37021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>
              <a:lnSpc>
                <a:spcPct val="130000"/>
              </a:lnSpc>
            </a:pPr>
            <a:r>
              <a:rPr lang="en-US" sz="1400"/>
              <a:t>object nodes (geometry)</a:t>
            </a:r>
          </a:p>
          <a:p>
            <a:pPr algn="l">
              <a:lnSpc>
                <a:spcPct val="130000"/>
              </a:lnSpc>
            </a:pPr>
            <a:r>
              <a:rPr lang="en-US" sz="1400"/>
              <a:t>transformation nodes</a:t>
            </a:r>
          </a:p>
          <a:p>
            <a:pPr algn="l">
              <a:lnSpc>
                <a:spcPct val="130000"/>
              </a:lnSpc>
            </a:pPr>
            <a:r>
              <a:rPr lang="en-US" sz="1400"/>
              <a:t>group nodes</a:t>
            </a:r>
          </a:p>
        </p:txBody>
      </p:sp>
      <p:sp>
        <p:nvSpPr>
          <p:cNvPr id="33" name="Oval 57"/>
          <p:cNvSpPr>
            <a:spLocks noChangeArrowheads="1"/>
          </p:cNvSpPr>
          <p:nvPr/>
        </p:nvSpPr>
        <p:spPr bwMode="auto">
          <a:xfrm>
            <a:off x="5884600" y="4032656"/>
            <a:ext cx="207360" cy="155536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74041" tIns="37021" rIns="74041" bIns="37021" anchor="ctr"/>
          <a:lstStyle/>
          <a:p>
            <a:endParaRPr lang="en-US"/>
          </a:p>
        </p:txBody>
      </p:sp>
      <p:sp>
        <p:nvSpPr>
          <p:cNvPr id="34" name="AutoShape 70"/>
          <p:cNvSpPr>
            <a:spLocks noChangeArrowheads="1"/>
          </p:cNvSpPr>
          <p:nvPr/>
        </p:nvSpPr>
        <p:spPr bwMode="auto">
          <a:xfrm>
            <a:off x="5884600" y="3750918"/>
            <a:ext cx="207360" cy="155536"/>
          </a:xfrm>
          <a:prstGeom prst="plus">
            <a:avLst>
              <a:gd name="adj" fmla="val 25000"/>
            </a:avLst>
          </a:prstGeom>
          <a:solidFill>
            <a:srgbClr val="A50021"/>
          </a:solidFill>
          <a:ln w="9525">
            <a:solidFill>
              <a:srgbClr val="A50021"/>
            </a:solidFill>
            <a:miter lim="800000"/>
            <a:headEnd/>
            <a:tailEnd/>
          </a:ln>
        </p:spPr>
        <p:txBody>
          <a:bodyPr wrap="none" lIns="74041" tIns="37021" rIns="74041" bIns="37021" anchor="ctr"/>
          <a:lstStyle/>
          <a:p>
            <a:endParaRPr lang="en-US"/>
          </a:p>
        </p:txBody>
      </p:sp>
      <p:sp>
        <p:nvSpPr>
          <p:cNvPr id="35" name="Rectangle 78"/>
          <p:cNvSpPr>
            <a:spLocks noChangeArrowheads="1"/>
          </p:cNvSpPr>
          <p:nvPr/>
        </p:nvSpPr>
        <p:spPr bwMode="auto">
          <a:xfrm>
            <a:off x="5885485" y="3444328"/>
            <a:ext cx="207360" cy="155536"/>
          </a:xfrm>
          <a:prstGeom prst="rect">
            <a:avLst/>
          </a:prstGeom>
          <a:solidFill>
            <a:srgbClr val="66FF33"/>
          </a:solidFill>
          <a:ln w="9525">
            <a:solidFill>
              <a:srgbClr val="66FF33"/>
            </a:solidFill>
            <a:miter lim="800000"/>
            <a:headEnd/>
            <a:tailEnd/>
          </a:ln>
        </p:spPr>
        <p:txBody>
          <a:bodyPr wrap="none" lIns="74041" tIns="37021" rIns="74041" bIns="37021" anchor="ctr"/>
          <a:lstStyle/>
          <a:p>
            <a:endParaRPr lang="en-US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1123950"/>
            <a:ext cx="2954880" cy="2242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Content Placeholder 2"/>
          <p:cNvSpPr txBox="1">
            <a:spLocks/>
          </p:cNvSpPr>
          <p:nvPr/>
        </p:nvSpPr>
        <p:spPr>
          <a:xfrm>
            <a:off x="457200" y="971550"/>
            <a:ext cx="5207261" cy="3886200"/>
          </a:xfrm>
          <a:prstGeom prst="rect">
            <a:avLst/>
          </a:prstGeom>
        </p:spPr>
        <p:txBody>
          <a:bodyPr vert="horz" lIns="81633" tIns="40817" rIns="81633" bIns="40817">
            <a:normAutofit/>
          </a:bodyPr>
          <a:lstStyle>
            <a:lvl1pPr marL="244900" indent="-244900" algn="l" rtl="0" eaLnBrk="1" latinLnBrk="0" hangingPunct="1">
              <a:spcBef>
                <a:spcPts val="535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89800" indent="-244900" algn="l" rtl="0" eaLnBrk="1" latinLnBrk="0" hangingPunct="1">
              <a:spcBef>
                <a:spcPts val="446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734700" indent="-204083" algn="l" rtl="0" eaLnBrk="1" latinLnBrk="0" hangingPunct="1">
              <a:spcBef>
                <a:spcPts val="446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79600" indent="-204083" algn="l" rtl="0" eaLnBrk="1" latinLnBrk="0" hangingPunct="1">
              <a:spcBef>
                <a:spcPts val="357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24500" indent="-204083" algn="l" rtl="0" eaLnBrk="1" latinLnBrk="0" hangingPunct="1">
              <a:spcBef>
                <a:spcPts val="268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9400" indent="-163267" algn="l" rtl="0" eaLnBrk="1" latinLnBrk="0" hangingPunct="1">
              <a:spcBef>
                <a:spcPts val="268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5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32666" indent="-163267" algn="l" rtl="0" eaLnBrk="1" latinLnBrk="0" hangingPunct="1">
              <a:spcBef>
                <a:spcPts val="268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95933" indent="-163267" algn="l" rtl="0" eaLnBrk="1" latinLnBrk="0" hangingPunct="1">
              <a:spcBef>
                <a:spcPts val="268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59199" indent="-163267" algn="l" rtl="0" eaLnBrk="1" latinLnBrk="0" hangingPunct="1">
              <a:spcBef>
                <a:spcPts val="268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1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00" dirty="0"/>
              <a:t>A </a:t>
            </a:r>
            <a:r>
              <a:rPr lang="en-US" sz="1900" b="1" dirty="0"/>
              <a:t>cumulative transformation matrix (</a:t>
            </a:r>
            <a:r>
              <a:rPr lang="en-US" sz="1900" b="1" i="1" dirty="0"/>
              <a:t>CTM</a:t>
            </a:r>
            <a:r>
              <a:rPr lang="en-US" sz="1900" b="1" dirty="0"/>
              <a:t>) </a:t>
            </a:r>
            <a:r>
              <a:rPr lang="en-US" sz="1900" dirty="0"/>
              <a:t>builds as you move up the tree</a:t>
            </a:r>
          </a:p>
          <a:p>
            <a:r>
              <a:rPr lang="en-US" sz="1900" dirty="0"/>
              <a:t>Note that higher level transformation matrices are appended to the front of the sequence</a:t>
            </a:r>
          </a:p>
          <a:p>
            <a:r>
              <a:rPr lang="en-US" sz="1900" dirty="0"/>
              <a:t>Example:</a:t>
            </a:r>
          </a:p>
          <a:p>
            <a:pPr lvl="1"/>
            <a:r>
              <a:rPr lang="en-US" sz="1500" dirty="0"/>
              <a:t>For object 1 (o1), </a:t>
            </a:r>
            <a:r>
              <a:rPr lang="en-US" sz="1500" b="1" i="1" dirty="0"/>
              <a:t>CTM</a:t>
            </a:r>
            <a:r>
              <a:rPr lang="en-US" sz="1500" i="1" dirty="0"/>
              <a:t> = </a:t>
            </a:r>
            <a:r>
              <a:rPr lang="en-US" sz="1500" b="1" i="1" dirty="0"/>
              <a:t>M</a:t>
            </a:r>
            <a:r>
              <a:rPr lang="en-US" sz="1500" b="1" i="1" baseline="-25000" dirty="0"/>
              <a:t>1</a:t>
            </a:r>
            <a:endParaRPr lang="en-US" sz="1500" dirty="0"/>
          </a:p>
          <a:p>
            <a:pPr lvl="1"/>
            <a:r>
              <a:rPr lang="en-US" sz="1500" dirty="0"/>
              <a:t>For o2, </a:t>
            </a:r>
            <a:r>
              <a:rPr lang="en-US" sz="1500" b="1" i="1" dirty="0"/>
              <a:t>CTM</a:t>
            </a:r>
            <a:r>
              <a:rPr lang="en-US" sz="1500" i="1" dirty="0"/>
              <a:t> = </a:t>
            </a:r>
            <a:r>
              <a:rPr lang="en-US" sz="1500" b="1" i="1" dirty="0"/>
              <a:t>M</a:t>
            </a:r>
            <a:r>
              <a:rPr lang="en-US" sz="1500" b="1" i="1" baseline="-25000" dirty="0"/>
              <a:t>2</a:t>
            </a:r>
            <a:r>
              <a:rPr lang="en-US" sz="1500" b="1" i="1" dirty="0"/>
              <a:t>M</a:t>
            </a:r>
            <a:r>
              <a:rPr lang="en-US" sz="1500" b="1" i="1" baseline="-25000" dirty="0"/>
              <a:t>3</a:t>
            </a:r>
            <a:endParaRPr lang="en-US" sz="1500" b="1" i="1" dirty="0"/>
          </a:p>
          <a:p>
            <a:pPr lvl="1"/>
            <a:r>
              <a:rPr lang="en-US" sz="1500" dirty="0"/>
              <a:t>For o3, </a:t>
            </a:r>
            <a:r>
              <a:rPr lang="en-US" sz="1500" b="1" i="1" dirty="0"/>
              <a:t>CTM</a:t>
            </a:r>
            <a:r>
              <a:rPr lang="en-US" sz="1500" i="1" dirty="0"/>
              <a:t> = </a:t>
            </a:r>
            <a:r>
              <a:rPr lang="en-US" sz="1500" b="1" i="1" dirty="0"/>
              <a:t>M</a:t>
            </a:r>
            <a:r>
              <a:rPr lang="en-US" sz="1500" b="1" i="1" baseline="-25000" dirty="0"/>
              <a:t>2</a:t>
            </a:r>
            <a:r>
              <a:rPr lang="en-US" sz="1500" b="1" i="1" dirty="0"/>
              <a:t>M</a:t>
            </a:r>
            <a:r>
              <a:rPr lang="en-US" sz="1500" b="1" i="1" baseline="-25000" dirty="0"/>
              <a:t>4</a:t>
            </a:r>
            <a:r>
              <a:rPr lang="en-US" sz="1500" b="1" i="1" dirty="0"/>
              <a:t>M</a:t>
            </a:r>
            <a:r>
              <a:rPr lang="en-US" sz="1500" b="1" i="1" baseline="-25000" dirty="0"/>
              <a:t>5</a:t>
            </a:r>
            <a:endParaRPr lang="en-US" sz="1500" b="1" i="1" dirty="0"/>
          </a:p>
          <a:p>
            <a:pPr lvl="1"/>
            <a:r>
              <a:rPr lang="en-US" sz="1500" dirty="0"/>
              <a:t>For a vertex </a:t>
            </a:r>
            <a:r>
              <a:rPr lang="en-US" sz="1500" i="1" dirty="0"/>
              <a:t>v</a:t>
            </a:r>
            <a:r>
              <a:rPr lang="en-US" sz="1500" dirty="0"/>
              <a:t> in o3, position in world coordinate system is </a:t>
            </a:r>
            <a:r>
              <a:rPr lang="en-US" sz="1400" b="1" i="1" dirty="0">
                <a:solidFill>
                  <a:schemeClr val="tx2"/>
                </a:solidFill>
              </a:rPr>
              <a:t>CTM</a:t>
            </a:r>
            <a:r>
              <a:rPr lang="en-US" sz="1400" dirty="0">
                <a:solidFill>
                  <a:schemeClr val="tx2"/>
                </a:solidFill>
              </a:rPr>
              <a:t> </a:t>
            </a:r>
            <a:r>
              <a:rPr lang="en-US" sz="1400" i="1" dirty="0">
                <a:solidFill>
                  <a:schemeClr val="tx2"/>
                </a:solidFill>
              </a:rPr>
              <a:t>v = (</a:t>
            </a:r>
            <a:r>
              <a:rPr lang="en-US" sz="1400" b="1" i="1" dirty="0">
                <a:solidFill>
                  <a:schemeClr val="tx2"/>
                </a:solidFill>
              </a:rPr>
              <a:t>M</a:t>
            </a:r>
            <a:r>
              <a:rPr lang="en-US" sz="1400" b="1" i="1" baseline="-25000" dirty="0">
                <a:solidFill>
                  <a:schemeClr val="tx2"/>
                </a:solidFill>
              </a:rPr>
              <a:t>2</a:t>
            </a:r>
            <a:r>
              <a:rPr lang="en-US" sz="1400" b="1" i="1" dirty="0">
                <a:solidFill>
                  <a:schemeClr val="tx2"/>
                </a:solidFill>
              </a:rPr>
              <a:t>M</a:t>
            </a:r>
            <a:r>
              <a:rPr lang="en-US" sz="1400" b="1" i="1" baseline="-25000" dirty="0">
                <a:solidFill>
                  <a:schemeClr val="tx2"/>
                </a:solidFill>
              </a:rPr>
              <a:t>4</a:t>
            </a:r>
            <a:r>
              <a:rPr lang="en-US" sz="1400" b="1" i="1" dirty="0">
                <a:solidFill>
                  <a:schemeClr val="tx2"/>
                </a:solidFill>
              </a:rPr>
              <a:t>M</a:t>
            </a:r>
            <a:r>
              <a:rPr lang="en-US" sz="1400" b="1" i="1" baseline="-25000" dirty="0">
                <a:solidFill>
                  <a:schemeClr val="tx2"/>
                </a:solidFill>
              </a:rPr>
              <a:t>5</a:t>
            </a:r>
            <a:r>
              <a:rPr lang="en-US" sz="1400" i="1" dirty="0">
                <a:solidFill>
                  <a:schemeClr val="tx2"/>
                </a:solidFill>
              </a:rPr>
              <a:t>) v</a:t>
            </a:r>
            <a:endParaRPr lang="en-US" sz="1400" b="1" i="1" dirty="0">
              <a:solidFill>
                <a:schemeClr val="tx2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096000" y="1200150"/>
            <a:ext cx="45722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/>
              <a:t>M</a:t>
            </a:r>
            <a:r>
              <a:rPr lang="en-US" b="1" i="1" baseline="-25000"/>
              <a:t>1</a:t>
            </a:r>
            <a:endParaRPr lang="en-US" b="1" i="1"/>
          </a:p>
        </p:txBody>
      </p:sp>
      <p:sp>
        <p:nvSpPr>
          <p:cNvPr id="19" name="TextBox 18"/>
          <p:cNvSpPr txBox="1"/>
          <p:nvPr/>
        </p:nvSpPr>
        <p:spPr>
          <a:xfrm>
            <a:off x="7162800" y="1276350"/>
            <a:ext cx="45722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/>
              <a:t>M</a:t>
            </a:r>
            <a:r>
              <a:rPr lang="en-US" b="1" i="1" baseline="-25000"/>
              <a:t>2</a:t>
            </a:r>
            <a:endParaRPr lang="en-US" b="1" i="1"/>
          </a:p>
        </p:txBody>
      </p:sp>
      <p:sp>
        <p:nvSpPr>
          <p:cNvPr id="20" name="TextBox 19"/>
          <p:cNvSpPr txBox="1"/>
          <p:nvPr/>
        </p:nvSpPr>
        <p:spPr>
          <a:xfrm>
            <a:off x="6781800" y="1962150"/>
            <a:ext cx="45722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/>
              <a:t>M</a:t>
            </a:r>
            <a:r>
              <a:rPr lang="en-US" b="1" i="1" baseline="-25000"/>
              <a:t>3</a:t>
            </a:r>
            <a:endParaRPr lang="en-US" b="1" i="1"/>
          </a:p>
        </p:txBody>
      </p:sp>
      <p:sp>
        <p:nvSpPr>
          <p:cNvPr id="21" name="TextBox 20"/>
          <p:cNvSpPr txBox="1"/>
          <p:nvPr/>
        </p:nvSpPr>
        <p:spPr>
          <a:xfrm>
            <a:off x="7924800" y="2038350"/>
            <a:ext cx="45722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/>
              <a:t>M</a:t>
            </a:r>
            <a:r>
              <a:rPr lang="en-US" b="1" i="1" baseline="-25000"/>
              <a:t>4</a:t>
            </a:r>
            <a:endParaRPr lang="en-US" b="1" i="1"/>
          </a:p>
        </p:txBody>
      </p:sp>
      <p:sp>
        <p:nvSpPr>
          <p:cNvPr id="22" name="TextBox 21"/>
          <p:cNvSpPr txBox="1"/>
          <p:nvPr/>
        </p:nvSpPr>
        <p:spPr>
          <a:xfrm>
            <a:off x="8229600" y="2647950"/>
            <a:ext cx="45722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/>
              <a:t>M</a:t>
            </a:r>
            <a:r>
              <a:rPr lang="en-US" b="1" i="1" baseline="-25000"/>
              <a:t>5</a:t>
            </a:r>
            <a:endParaRPr lang="en-US" b="1" i="1"/>
          </a:p>
        </p:txBody>
      </p:sp>
      <p:sp>
        <p:nvSpPr>
          <p:cNvPr id="31" name="Rectangle 65"/>
          <p:cNvSpPr>
            <a:spLocks noChangeArrowheads="1"/>
          </p:cNvSpPr>
          <p:nvPr/>
        </p:nvSpPr>
        <p:spPr bwMode="auto">
          <a:xfrm>
            <a:off x="5791884" y="3349894"/>
            <a:ext cx="2350080" cy="91499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74041" tIns="37021" rIns="74041" bIns="37021" anchor="ctr"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BBD010-4CC3-0C47-950F-DD3408D7F0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F6AC72-CFE3-4E9A-849A-DB746648375C}" type="slidenum">
              <a:rPr lang="en-US" smtClean="0"/>
              <a:pPr/>
              <a:t>61</a:t>
            </a:fld>
            <a:r>
              <a:rPr lang="en-US"/>
              <a:t>/48</a:t>
            </a:r>
          </a:p>
        </p:txBody>
      </p:sp>
    </p:spTree>
    <p:extLst>
      <p:ext uri="{BB962C8B-B14F-4D97-AF65-F5344CB8AC3E}">
        <p14:creationId xmlns:p14="http://schemas.microsoft.com/office/powerpoint/2010/main" val="2098791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 animBg="1"/>
      <p:bldP spid="34" grpId="0" animBg="1"/>
      <p:bldP spid="35" grpId="0" animBg="1"/>
      <p:bldP spid="17" grpId="0" uiExpand="1" build="p"/>
      <p:bldP spid="18" grpId="0"/>
      <p:bldP spid="19" grpId="0"/>
      <p:bldP spid="20" grpId="0"/>
      <p:bldP spid="21" grpId="0"/>
      <p:bldP spid="22" grpId="0"/>
      <p:bldP spid="31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/>
            <a:r>
              <a:rPr lang="en-US"/>
              <a:t>9/17/19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087"/>
            <a:ext cx="8229600" cy="457200"/>
          </a:xfrm>
        </p:spPr>
        <p:txBody>
          <a:bodyPr>
            <a:normAutofit fontScale="90000"/>
          </a:bodyPr>
          <a:lstStyle/>
          <a:p>
            <a:r>
              <a:rPr lang="en-US"/>
              <a:t>Transformations and the scene graph (5/5)</a:t>
            </a:r>
          </a:p>
        </p:txBody>
      </p:sp>
      <p:grpSp>
        <p:nvGrpSpPr>
          <p:cNvPr id="94" name="Group 86"/>
          <p:cNvGrpSpPr>
            <a:grpSpLocks/>
          </p:cNvGrpSpPr>
          <p:nvPr/>
        </p:nvGrpSpPr>
        <p:grpSpPr bwMode="auto">
          <a:xfrm>
            <a:off x="4491004" y="1339761"/>
            <a:ext cx="4610880" cy="2670397"/>
            <a:chOff x="336" y="1920"/>
            <a:chExt cx="3202" cy="2003"/>
          </a:xfrm>
        </p:grpSpPr>
        <p:grpSp>
          <p:nvGrpSpPr>
            <p:cNvPr id="96" name="Group 84"/>
            <p:cNvGrpSpPr>
              <a:grpSpLocks/>
            </p:cNvGrpSpPr>
            <p:nvPr/>
          </p:nvGrpSpPr>
          <p:grpSpPr bwMode="auto">
            <a:xfrm>
              <a:off x="1920" y="1920"/>
              <a:ext cx="1618" cy="889"/>
              <a:chOff x="1920" y="1920"/>
              <a:chExt cx="1618" cy="889"/>
            </a:xfrm>
          </p:grpSpPr>
          <p:sp>
            <p:nvSpPr>
              <p:cNvPr id="129" name="Line 52"/>
              <p:cNvSpPr>
                <a:spLocks noChangeShapeType="1"/>
              </p:cNvSpPr>
              <p:nvPr/>
            </p:nvSpPr>
            <p:spPr bwMode="auto">
              <a:xfrm flipH="1">
                <a:off x="2016" y="1968"/>
                <a:ext cx="528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0" name="Line 51"/>
              <p:cNvSpPr>
                <a:spLocks noChangeShapeType="1"/>
              </p:cNvSpPr>
              <p:nvPr/>
            </p:nvSpPr>
            <p:spPr bwMode="auto">
              <a:xfrm>
                <a:off x="2496" y="1968"/>
                <a:ext cx="528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1" name="Oval 20"/>
              <p:cNvSpPr>
                <a:spLocks noChangeArrowheads="1"/>
              </p:cNvSpPr>
              <p:nvPr/>
            </p:nvSpPr>
            <p:spPr bwMode="auto">
              <a:xfrm>
                <a:off x="2448" y="1920"/>
                <a:ext cx="144" cy="144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" name="Text Box 37"/>
              <p:cNvSpPr txBox="1">
                <a:spLocks noChangeArrowheads="1"/>
              </p:cNvSpPr>
              <p:nvPr/>
            </p:nvSpPr>
            <p:spPr bwMode="auto">
              <a:xfrm>
                <a:off x="2544" y="1920"/>
                <a:ext cx="480" cy="2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l"/>
                <a:r>
                  <a:rPr lang="en-US" sz="1100"/>
                  <a:t>group3</a:t>
                </a:r>
              </a:p>
            </p:txBody>
          </p:sp>
          <p:sp>
            <p:nvSpPr>
              <p:cNvPr id="133" name="Text Box 38"/>
              <p:cNvSpPr txBox="1">
                <a:spLocks noChangeArrowheads="1"/>
              </p:cNvSpPr>
              <p:nvPr/>
            </p:nvSpPr>
            <p:spPr bwMode="auto">
              <a:xfrm>
                <a:off x="2088" y="2558"/>
                <a:ext cx="480" cy="2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l"/>
                <a:r>
                  <a:rPr lang="en-US" sz="1100"/>
                  <a:t>obj3</a:t>
                </a:r>
              </a:p>
            </p:txBody>
          </p:sp>
          <p:sp>
            <p:nvSpPr>
              <p:cNvPr id="134" name="Text Box 39"/>
              <p:cNvSpPr txBox="1">
                <a:spLocks noChangeArrowheads="1"/>
              </p:cNvSpPr>
              <p:nvPr/>
            </p:nvSpPr>
            <p:spPr bwMode="auto">
              <a:xfrm>
                <a:off x="3106" y="2544"/>
                <a:ext cx="432" cy="2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l"/>
                <a:r>
                  <a:rPr lang="en-US" sz="1100"/>
                  <a:t>obj4</a:t>
                </a:r>
              </a:p>
            </p:txBody>
          </p:sp>
          <p:sp>
            <p:nvSpPr>
              <p:cNvPr id="137" name="AutoShape 71"/>
              <p:cNvSpPr>
                <a:spLocks noChangeArrowheads="1"/>
              </p:cNvSpPr>
              <p:nvPr/>
            </p:nvSpPr>
            <p:spPr bwMode="auto">
              <a:xfrm>
                <a:off x="2688" y="2208"/>
                <a:ext cx="144" cy="144"/>
              </a:xfrm>
              <a:prstGeom prst="plus">
                <a:avLst>
                  <a:gd name="adj" fmla="val 25000"/>
                </a:avLst>
              </a:prstGeom>
              <a:solidFill>
                <a:srgbClr val="A50021"/>
              </a:solidFill>
              <a:ln w="9525">
                <a:solidFill>
                  <a:srgbClr val="A5002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8" name="AutoShape 72"/>
              <p:cNvSpPr>
                <a:spLocks noChangeArrowheads="1"/>
              </p:cNvSpPr>
              <p:nvPr/>
            </p:nvSpPr>
            <p:spPr bwMode="auto">
              <a:xfrm>
                <a:off x="2208" y="2208"/>
                <a:ext cx="144" cy="144"/>
              </a:xfrm>
              <a:prstGeom prst="plus">
                <a:avLst>
                  <a:gd name="adj" fmla="val 25000"/>
                </a:avLst>
              </a:prstGeom>
              <a:solidFill>
                <a:srgbClr val="A50021"/>
              </a:solidFill>
              <a:ln w="9525">
                <a:solidFill>
                  <a:srgbClr val="A5002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9" name="Rectangle 79"/>
              <p:cNvSpPr>
                <a:spLocks noChangeArrowheads="1"/>
              </p:cNvSpPr>
              <p:nvPr/>
            </p:nvSpPr>
            <p:spPr bwMode="auto">
              <a:xfrm>
                <a:off x="2976" y="2592"/>
                <a:ext cx="144" cy="144"/>
              </a:xfrm>
              <a:prstGeom prst="rect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0" name="Rectangle 80"/>
              <p:cNvSpPr>
                <a:spLocks noChangeArrowheads="1"/>
              </p:cNvSpPr>
              <p:nvPr/>
            </p:nvSpPr>
            <p:spPr bwMode="auto">
              <a:xfrm>
                <a:off x="1920" y="2592"/>
                <a:ext cx="144" cy="144"/>
              </a:xfrm>
              <a:prstGeom prst="rect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7" name="Group 85"/>
            <p:cNvGrpSpPr>
              <a:grpSpLocks/>
            </p:cNvGrpSpPr>
            <p:nvPr/>
          </p:nvGrpSpPr>
          <p:grpSpPr bwMode="auto">
            <a:xfrm>
              <a:off x="336" y="1968"/>
              <a:ext cx="2352" cy="1955"/>
              <a:chOff x="336" y="1968"/>
              <a:chExt cx="2352" cy="1955"/>
            </a:xfrm>
          </p:grpSpPr>
          <p:sp>
            <p:nvSpPr>
              <p:cNvPr id="99" name="Line 50"/>
              <p:cNvSpPr>
                <a:spLocks noChangeShapeType="1"/>
              </p:cNvSpPr>
              <p:nvPr/>
            </p:nvSpPr>
            <p:spPr bwMode="auto">
              <a:xfrm flipH="1">
                <a:off x="1296" y="3144"/>
                <a:ext cx="384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" name="Line 49"/>
              <p:cNvSpPr>
                <a:spLocks noChangeShapeType="1"/>
              </p:cNvSpPr>
              <p:nvPr/>
            </p:nvSpPr>
            <p:spPr bwMode="auto">
              <a:xfrm>
                <a:off x="1680" y="3144"/>
                <a:ext cx="480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" name="Line 48"/>
              <p:cNvSpPr>
                <a:spLocks noChangeShapeType="1"/>
              </p:cNvSpPr>
              <p:nvPr/>
            </p:nvSpPr>
            <p:spPr bwMode="auto">
              <a:xfrm>
                <a:off x="1248" y="2856"/>
                <a:ext cx="432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" name="Line 47"/>
              <p:cNvSpPr>
                <a:spLocks noChangeShapeType="1"/>
              </p:cNvSpPr>
              <p:nvPr/>
            </p:nvSpPr>
            <p:spPr bwMode="auto">
              <a:xfrm>
                <a:off x="720" y="2856"/>
                <a:ext cx="24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" name="Line 46"/>
              <p:cNvSpPr>
                <a:spLocks noChangeShapeType="1"/>
              </p:cNvSpPr>
              <p:nvPr/>
            </p:nvSpPr>
            <p:spPr bwMode="auto">
              <a:xfrm>
                <a:off x="1008" y="2568"/>
                <a:ext cx="288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" name="Line 45"/>
              <p:cNvSpPr>
                <a:spLocks noChangeShapeType="1"/>
              </p:cNvSpPr>
              <p:nvPr/>
            </p:nvSpPr>
            <p:spPr bwMode="auto">
              <a:xfrm flipH="1">
                <a:off x="432" y="2616"/>
                <a:ext cx="576" cy="5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" name="Line 44"/>
              <p:cNvSpPr>
                <a:spLocks noChangeShapeType="1"/>
              </p:cNvSpPr>
              <p:nvPr/>
            </p:nvSpPr>
            <p:spPr bwMode="auto">
              <a:xfrm>
                <a:off x="1032" y="2112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" name="Oval 9"/>
              <p:cNvSpPr>
                <a:spLocks noChangeArrowheads="1"/>
              </p:cNvSpPr>
              <p:nvPr/>
            </p:nvSpPr>
            <p:spPr bwMode="auto">
              <a:xfrm>
                <a:off x="960" y="2016"/>
                <a:ext cx="144" cy="144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7" name="Oval 11"/>
              <p:cNvSpPr>
                <a:spLocks noChangeArrowheads="1"/>
              </p:cNvSpPr>
              <p:nvPr/>
            </p:nvSpPr>
            <p:spPr bwMode="auto">
              <a:xfrm>
                <a:off x="960" y="2520"/>
                <a:ext cx="144" cy="144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8" name="Oval 14"/>
              <p:cNvSpPr>
                <a:spLocks noChangeArrowheads="1"/>
              </p:cNvSpPr>
              <p:nvPr/>
            </p:nvSpPr>
            <p:spPr bwMode="auto">
              <a:xfrm>
                <a:off x="912" y="3048"/>
                <a:ext cx="144" cy="144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9" name="Oval 15"/>
              <p:cNvSpPr>
                <a:spLocks noChangeArrowheads="1"/>
              </p:cNvSpPr>
              <p:nvPr/>
            </p:nvSpPr>
            <p:spPr bwMode="auto">
              <a:xfrm>
                <a:off x="1632" y="3096"/>
                <a:ext cx="144" cy="144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0" name="Oval 19"/>
              <p:cNvSpPr>
                <a:spLocks noChangeArrowheads="1"/>
              </p:cNvSpPr>
              <p:nvPr/>
            </p:nvSpPr>
            <p:spPr bwMode="auto">
              <a:xfrm>
                <a:off x="2112" y="3672"/>
                <a:ext cx="144" cy="144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1" name="Text Box 25"/>
              <p:cNvSpPr txBox="1">
                <a:spLocks noChangeArrowheads="1"/>
              </p:cNvSpPr>
              <p:nvPr/>
            </p:nvSpPr>
            <p:spPr bwMode="auto">
              <a:xfrm>
                <a:off x="1056" y="1968"/>
                <a:ext cx="480" cy="2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</a:pPr>
                <a:r>
                  <a:rPr lang="en-US" sz="1100"/>
                  <a:t>root</a:t>
                </a:r>
              </a:p>
            </p:txBody>
          </p:sp>
          <p:sp>
            <p:nvSpPr>
              <p:cNvPr id="113" name="Text Box 27"/>
              <p:cNvSpPr txBox="1">
                <a:spLocks noChangeArrowheads="1"/>
              </p:cNvSpPr>
              <p:nvPr/>
            </p:nvSpPr>
            <p:spPr bwMode="auto">
              <a:xfrm>
                <a:off x="1056" y="2472"/>
                <a:ext cx="480" cy="2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</a:pPr>
                <a:r>
                  <a:rPr lang="en-US" sz="1100"/>
                  <a:t>group1</a:t>
                </a:r>
              </a:p>
            </p:txBody>
          </p:sp>
          <p:sp>
            <p:nvSpPr>
              <p:cNvPr id="116" name="Text Box 30"/>
              <p:cNvSpPr txBox="1">
                <a:spLocks noChangeArrowheads="1"/>
              </p:cNvSpPr>
              <p:nvPr/>
            </p:nvSpPr>
            <p:spPr bwMode="auto">
              <a:xfrm>
                <a:off x="480" y="3048"/>
                <a:ext cx="480" cy="2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l"/>
                <a:r>
                  <a:rPr lang="en-US" sz="1100"/>
                  <a:t>obj1</a:t>
                </a:r>
              </a:p>
            </p:txBody>
          </p:sp>
          <p:sp>
            <p:nvSpPr>
              <p:cNvPr id="117" name="Text Box 31"/>
              <p:cNvSpPr txBox="1">
                <a:spLocks noChangeArrowheads="1"/>
              </p:cNvSpPr>
              <p:nvPr/>
            </p:nvSpPr>
            <p:spPr bwMode="auto">
              <a:xfrm>
                <a:off x="1008" y="3048"/>
                <a:ext cx="480" cy="2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l"/>
                <a:r>
                  <a:rPr lang="en-US" sz="1100"/>
                  <a:t>group3</a:t>
                </a:r>
              </a:p>
            </p:txBody>
          </p:sp>
          <p:sp>
            <p:nvSpPr>
              <p:cNvPr id="119" name="Text Box 34"/>
              <p:cNvSpPr txBox="1">
                <a:spLocks noChangeArrowheads="1"/>
              </p:cNvSpPr>
              <p:nvPr/>
            </p:nvSpPr>
            <p:spPr bwMode="auto">
              <a:xfrm>
                <a:off x="1728" y="3096"/>
                <a:ext cx="480" cy="2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l"/>
                <a:r>
                  <a:rPr lang="en-US" sz="1100"/>
                  <a:t>group2</a:t>
                </a:r>
              </a:p>
            </p:txBody>
          </p:sp>
          <p:sp>
            <p:nvSpPr>
              <p:cNvPr id="120" name="Text Box 35"/>
              <p:cNvSpPr txBox="1">
                <a:spLocks noChangeArrowheads="1"/>
              </p:cNvSpPr>
              <p:nvPr/>
            </p:nvSpPr>
            <p:spPr bwMode="auto">
              <a:xfrm>
                <a:off x="2208" y="3672"/>
                <a:ext cx="480" cy="2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l"/>
                <a:r>
                  <a:rPr lang="en-US" sz="1100"/>
                  <a:t>group3</a:t>
                </a:r>
              </a:p>
            </p:txBody>
          </p:sp>
          <p:sp>
            <p:nvSpPr>
              <p:cNvPr id="121" name="Text Box 36"/>
              <p:cNvSpPr txBox="1">
                <a:spLocks noChangeArrowheads="1"/>
              </p:cNvSpPr>
              <p:nvPr/>
            </p:nvSpPr>
            <p:spPr bwMode="auto">
              <a:xfrm>
                <a:off x="1296" y="3672"/>
                <a:ext cx="480" cy="2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l"/>
                <a:r>
                  <a:rPr lang="en-US" sz="1100"/>
                  <a:t>obj2</a:t>
                </a:r>
              </a:p>
            </p:txBody>
          </p:sp>
          <p:sp>
            <p:nvSpPr>
              <p:cNvPr id="122" name="AutoShape 73"/>
              <p:cNvSpPr>
                <a:spLocks noChangeArrowheads="1"/>
              </p:cNvSpPr>
              <p:nvPr/>
            </p:nvSpPr>
            <p:spPr bwMode="auto">
              <a:xfrm>
                <a:off x="1872" y="3408"/>
                <a:ext cx="144" cy="144"/>
              </a:xfrm>
              <a:prstGeom prst="plus">
                <a:avLst>
                  <a:gd name="adj" fmla="val 25000"/>
                </a:avLst>
              </a:prstGeom>
              <a:solidFill>
                <a:srgbClr val="A50021"/>
              </a:solidFill>
              <a:ln w="9525">
                <a:solidFill>
                  <a:srgbClr val="A5002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" name="AutoShape 74"/>
              <p:cNvSpPr>
                <a:spLocks noChangeArrowheads="1"/>
              </p:cNvSpPr>
              <p:nvPr/>
            </p:nvSpPr>
            <p:spPr bwMode="auto">
              <a:xfrm>
                <a:off x="1392" y="3408"/>
                <a:ext cx="144" cy="144"/>
              </a:xfrm>
              <a:prstGeom prst="plus">
                <a:avLst>
                  <a:gd name="adj" fmla="val 25000"/>
                </a:avLst>
              </a:prstGeom>
              <a:solidFill>
                <a:srgbClr val="A50021"/>
              </a:solidFill>
              <a:ln w="9525">
                <a:solidFill>
                  <a:srgbClr val="A5002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4" name="AutoShape 75"/>
              <p:cNvSpPr>
                <a:spLocks noChangeArrowheads="1"/>
              </p:cNvSpPr>
              <p:nvPr/>
            </p:nvSpPr>
            <p:spPr bwMode="auto">
              <a:xfrm>
                <a:off x="1200" y="2784"/>
                <a:ext cx="144" cy="144"/>
              </a:xfrm>
              <a:prstGeom prst="plus">
                <a:avLst>
                  <a:gd name="adj" fmla="val 25000"/>
                </a:avLst>
              </a:prstGeom>
              <a:solidFill>
                <a:srgbClr val="A50021"/>
              </a:solidFill>
              <a:ln w="9525">
                <a:solidFill>
                  <a:srgbClr val="A5002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5" name="AutoShape 76"/>
              <p:cNvSpPr>
                <a:spLocks noChangeArrowheads="1"/>
              </p:cNvSpPr>
              <p:nvPr/>
            </p:nvSpPr>
            <p:spPr bwMode="auto">
              <a:xfrm>
                <a:off x="672" y="2784"/>
                <a:ext cx="144" cy="144"/>
              </a:xfrm>
              <a:prstGeom prst="plus">
                <a:avLst>
                  <a:gd name="adj" fmla="val 25000"/>
                </a:avLst>
              </a:prstGeom>
              <a:solidFill>
                <a:srgbClr val="A50021"/>
              </a:solidFill>
              <a:ln w="9525">
                <a:solidFill>
                  <a:srgbClr val="A5002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6" name="AutoShape 77"/>
              <p:cNvSpPr>
                <a:spLocks noChangeArrowheads="1"/>
              </p:cNvSpPr>
              <p:nvPr/>
            </p:nvSpPr>
            <p:spPr bwMode="auto">
              <a:xfrm>
                <a:off x="960" y="2256"/>
                <a:ext cx="144" cy="144"/>
              </a:xfrm>
              <a:prstGeom prst="plus">
                <a:avLst>
                  <a:gd name="adj" fmla="val 25000"/>
                </a:avLst>
              </a:prstGeom>
              <a:solidFill>
                <a:srgbClr val="A50021"/>
              </a:solidFill>
              <a:ln w="9525">
                <a:solidFill>
                  <a:srgbClr val="A5002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" name="Rectangle 81"/>
              <p:cNvSpPr>
                <a:spLocks noChangeArrowheads="1"/>
              </p:cNvSpPr>
              <p:nvPr/>
            </p:nvSpPr>
            <p:spPr bwMode="auto">
              <a:xfrm>
                <a:off x="336" y="3072"/>
                <a:ext cx="144" cy="144"/>
              </a:xfrm>
              <a:prstGeom prst="rect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8" name="Rectangle 82"/>
              <p:cNvSpPr>
                <a:spLocks noChangeArrowheads="1"/>
              </p:cNvSpPr>
              <p:nvPr/>
            </p:nvSpPr>
            <p:spPr bwMode="auto">
              <a:xfrm>
                <a:off x="1152" y="3696"/>
                <a:ext cx="144" cy="144"/>
              </a:xfrm>
              <a:prstGeom prst="rect">
                <a:avLst/>
              </a:prstGeom>
              <a:solidFill>
                <a:srgbClr val="66FF33"/>
              </a:solidFill>
              <a:ln w="9525">
                <a:solidFill>
                  <a:srgbClr val="66FF33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51" name="Content Placeholder 2"/>
          <p:cNvSpPr txBox="1">
            <a:spLocks/>
          </p:cNvSpPr>
          <p:nvPr/>
        </p:nvSpPr>
        <p:spPr>
          <a:xfrm>
            <a:off x="431539" y="895350"/>
            <a:ext cx="3835661" cy="4248150"/>
          </a:xfrm>
          <a:prstGeom prst="rect">
            <a:avLst/>
          </a:prstGeom>
        </p:spPr>
        <p:txBody>
          <a:bodyPr vert="horz" lIns="81633" tIns="40817" rIns="81633" bIns="40817">
            <a:normAutofit/>
          </a:bodyPr>
          <a:lstStyle>
            <a:lvl1pPr marL="244900" indent="-244900" algn="l" rtl="0" eaLnBrk="1" latinLnBrk="0" hangingPunct="1">
              <a:spcBef>
                <a:spcPts val="535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89800" indent="-244900" algn="l" rtl="0" eaLnBrk="1" latinLnBrk="0" hangingPunct="1">
              <a:spcBef>
                <a:spcPts val="446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734700" indent="-204083" algn="l" rtl="0" eaLnBrk="1" latinLnBrk="0" hangingPunct="1">
              <a:spcBef>
                <a:spcPts val="446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79600" indent="-204083" algn="l" rtl="0" eaLnBrk="1" latinLnBrk="0" hangingPunct="1">
              <a:spcBef>
                <a:spcPts val="357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24500" indent="-204083" algn="l" rtl="0" eaLnBrk="1" latinLnBrk="0" hangingPunct="1">
              <a:spcBef>
                <a:spcPts val="268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9400" indent="-163267" algn="l" rtl="0" eaLnBrk="1" latinLnBrk="0" hangingPunct="1">
              <a:spcBef>
                <a:spcPts val="268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5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32666" indent="-163267" algn="l" rtl="0" eaLnBrk="1" latinLnBrk="0" hangingPunct="1">
              <a:spcBef>
                <a:spcPts val="268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95933" indent="-163267" algn="l" rtl="0" eaLnBrk="1" latinLnBrk="0" hangingPunct="1">
              <a:spcBef>
                <a:spcPts val="268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59199" indent="-163267" algn="l" rtl="0" eaLnBrk="1" latinLnBrk="0" hangingPunct="1">
              <a:spcBef>
                <a:spcPts val="268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1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700"/>
              <a:t>You can easily reuse groups of objects (sub-trees in the scene graph) if they have been defined already</a:t>
            </a:r>
          </a:p>
          <a:p>
            <a:r>
              <a:rPr lang="en-US" sz="1700"/>
              <a:t>This might occur if you have multiple similar components to your scene. For example, the robot’s 2 arms</a:t>
            </a:r>
          </a:p>
          <a:p>
            <a:r>
              <a:rPr lang="en-US" sz="1700"/>
              <a:t>Here, group 3 has been used twice. </a:t>
            </a:r>
          </a:p>
          <a:p>
            <a:r>
              <a:rPr lang="en-US" sz="1700"/>
              <a:t>Transformations defined within group 3 itself do not change; there are different </a:t>
            </a:r>
            <a:r>
              <a:rPr lang="en-US" sz="1700" b="1" i="1" err="1"/>
              <a:t>CTM</a:t>
            </a:r>
            <a:r>
              <a:rPr lang="en-US" sz="1700" err="1"/>
              <a:t>s</a:t>
            </a:r>
            <a:r>
              <a:rPr lang="en-US" sz="1700"/>
              <a:t> for each use of group 3 as a whole</a:t>
            </a:r>
          </a:p>
          <a:p>
            <a:r>
              <a:rPr lang="en-US" sz="1700" b="1" i="1"/>
              <a:t>T</a:t>
            </a:r>
            <a:r>
              <a:rPr lang="en-US" sz="1700" b="1" i="1" baseline="-25000"/>
              <a:t>0</a:t>
            </a:r>
            <a:r>
              <a:rPr lang="en-US" sz="1700" b="1" i="1"/>
              <a:t>T</a:t>
            </a:r>
            <a:r>
              <a:rPr lang="en-US" sz="1700" b="1" i="1" baseline="-25000"/>
              <a:t>1</a:t>
            </a:r>
            <a:r>
              <a:rPr lang="en-US" sz="1700"/>
              <a:t> vs. </a:t>
            </a:r>
            <a:r>
              <a:rPr lang="en-US" sz="1700" b="1" i="1"/>
              <a:t>T</a:t>
            </a:r>
            <a:r>
              <a:rPr lang="en-US" sz="1700" b="1" i="1" baseline="-25000"/>
              <a:t>0</a:t>
            </a:r>
            <a:r>
              <a:rPr lang="en-US" sz="1700" b="1" i="1"/>
              <a:t>T</a:t>
            </a:r>
            <a:r>
              <a:rPr lang="en-US" sz="1700" b="1" i="1" baseline="-25000"/>
              <a:t>2</a:t>
            </a:r>
            <a:r>
              <a:rPr lang="en-US" sz="1700" b="1" i="1"/>
              <a:t>T</a:t>
            </a:r>
            <a:r>
              <a:rPr lang="en-US" sz="1700" b="1" i="1" baseline="-25000"/>
              <a:t>4</a:t>
            </a:r>
            <a:endParaRPr lang="en-US" sz="1700" b="1" i="1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8136028"/>
              </p:ext>
            </p:extLst>
          </p:nvPr>
        </p:nvGraphicFramePr>
        <p:xfrm>
          <a:off x="5672884" y="1724158"/>
          <a:ext cx="233083" cy="3048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0" name="Equation" r:id="rId4" imgW="165100" imgH="215900" progId="Equation.3">
                  <p:embed/>
                </p:oleObj>
              </mc:Choice>
              <mc:Fallback>
                <p:oleObj name="Equation" r:id="rId4" imgW="165100" imgH="215900" progId="Equation.3">
                  <p:embed/>
                  <p:pic>
                    <p:nvPicPr>
                      <p:cNvPr id="3" name="Object 2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672884" y="1724158"/>
                        <a:ext cx="233083" cy="3048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Object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0652722"/>
              </p:ext>
            </p:extLst>
          </p:nvPr>
        </p:nvGraphicFramePr>
        <p:xfrm>
          <a:off x="4758484" y="2409958"/>
          <a:ext cx="2286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1" name="Equation" r:id="rId6" imgW="152400" imgH="203200" progId="Equation.3">
                  <p:embed/>
                </p:oleObj>
              </mc:Choice>
              <mc:Fallback>
                <p:oleObj name="Equation" r:id="rId6" imgW="152400" imgH="203200" progId="Equation.3">
                  <p:embed/>
                  <p:pic>
                    <p:nvPicPr>
                      <p:cNvPr id="52" name="Object 5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758484" y="2409958"/>
                        <a:ext cx="2286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" name="Object 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9796940"/>
              </p:ext>
            </p:extLst>
          </p:nvPr>
        </p:nvGraphicFramePr>
        <p:xfrm>
          <a:off x="5977684" y="2333758"/>
          <a:ext cx="233363" cy="287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2" name="Equation" r:id="rId8" imgW="165100" imgH="203200" progId="Equation.3">
                  <p:embed/>
                </p:oleObj>
              </mc:Choice>
              <mc:Fallback>
                <p:oleObj name="Equation" r:id="rId8" imgW="165100" imgH="203200" progId="Equation.3">
                  <p:embed/>
                  <p:pic>
                    <p:nvPicPr>
                      <p:cNvPr id="53" name="Object 52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977684" y="2333758"/>
                        <a:ext cx="233363" cy="287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" name="Object 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5199991"/>
              </p:ext>
            </p:extLst>
          </p:nvPr>
        </p:nvGraphicFramePr>
        <p:xfrm>
          <a:off x="5749084" y="3248158"/>
          <a:ext cx="233083" cy="3048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3" name="Equation" r:id="rId10" imgW="165100" imgH="215900" progId="Equation.3">
                  <p:embed/>
                </p:oleObj>
              </mc:Choice>
              <mc:Fallback>
                <p:oleObj name="Equation" r:id="rId10" imgW="165100" imgH="215900" progId="Equation.3">
                  <p:embed/>
                  <p:pic>
                    <p:nvPicPr>
                      <p:cNvPr id="54" name="Object 53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749084" y="3248158"/>
                        <a:ext cx="233083" cy="3048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" name="Object 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0308363"/>
              </p:ext>
            </p:extLst>
          </p:nvPr>
        </p:nvGraphicFramePr>
        <p:xfrm>
          <a:off x="6968284" y="3248158"/>
          <a:ext cx="233363" cy="287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4" name="Equation" r:id="rId12" imgW="165100" imgH="203200" progId="Equation.3">
                  <p:embed/>
                </p:oleObj>
              </mc:Choice>
              <mc:Fallback>
                <p:oleObj name="Equation" r:id="rId12" imgW="165100" imgH="203200" progId="Equation.3">
                  <p:embed/>
                  <p:pic>
                    <p:nvPicPr>
                      <p:cNvPr id="55" name="Object 54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6968284" y="3248158"/>
                        <a:ext cx="233363" cy="287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" name="Object 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7867226"/>
              </p:ext>
            </p:extLst>
          </p:nvPr>
        </p:nvGraphicFramePr>
        <p:xfrm>
          <a:off x="6892084" y="1571758"/>
          <a:ext cx="233083" cy="3048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5" name="Equation" r:id="rId14" imgW="165100" imgH="215900" progId="Equation.3">
                  <p:embed/>
                </p:oleObj>
              </mc:Choice>
              <mc:Fallback>
                <p:oleObj name="Equation" r:id="rId14" imgW="165100" imgH="215900" progId="Equation.3">
                  <p:embed/>
                  <p:pic>
                    <p:nvPicPr>
                      <p:cNvPr id="56" name="Object 55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6892084" y="1571758"/>
                        <a:ext cx="233083" cy="3048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" name="Object 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0716522"/>
              </p:ext>
            </p:extLst>
          </p:nvPr>
        </p:nvGraphicFramePr>
        <p:xfrm>
          <a:off x="8187484" y="1571758"/>
          <a:ext cx="233083" cy="3048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6" name="Equation" r:id="rId16" imgW="165100" imgH="215900" progId="Equation.3">
                  <p:embed/>
                </p:oleObj>
              </mc:Choice>
              <mc:Fallback>
                <p:oleObj name="Equation" r:id="rId16" imgW="165100" imgH="215900" progId="Equation.3">
                  <p:embed/>
                  <p:pic>
                    <p:nvPicPr>
                      <p:cNvPr id="57" name="Object 56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8187484" y="1571758"/>
                        <a:ext cx="233083" cy="3048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007196-4D56-8647-AF16-42B3FDBA89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F6AC72-CFE3-4E9A-849A-DB746648375C}" type="slidenum">
              <a:rPr lang="en-US" smtClean="0"/>
              <a:pPr/>
              <a:t>62</a:t>
            </a:fld>
            <a:r>
              <a:rPr lang="en-US"/>
              <a:t>/48</a:t>
            </a:r>
          </a:p>
        </p:txBody>
      </p:sp>
    </p:spTree>
    <p:extLst>
      <p:ext uri="{BB962C8B-B14F-4D97-AF65-F5344CB8AC3E}">
        <p14:creationId xmlns:p14="http://schemas.microsoft.com/office/powerpoint/2010/main" val="2223137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/>
              <a:t>More information can be found in the textbook</a:t>
            </a:r>
          </a:p>
          <a:p>
            <a:endParaRPr lang="en-US" sz="2000"/>
          </a:p>
          <a:p>
            <a:r>
              <a:rPr lang="en-US" sz="2000"/>
              <a:t>Read Chapters 10 and 11 for more detail and advanced topics on transformations</a:t>
            </a:r>
          </a:p>
          <a:p>
            <a:endParaRPr lang="en-US" sz="2000"/>
          </a:p>
          <a:p>
            <a:r>
              <a:rPr lang="en-US" sz="2000"/>
              <a:t>Chapter 7 discusses the 2D/3D coordinate space geometry</a:t>
            </a:r>
          </a:p>
          <a:p>
            <a:endParaRPr lang="en-US" sz="2000"/>
          </a:p>
          <a:p>
            <a:r>
              <a:rPr lang="en-US" sz="2000"/>
              <a:t>Chapter 12 goes into more detail about some of the linear algebra involved in graphics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/>
            <a:r>
              <a:rPr lang="en-US"/>
              <a:t>9/17/19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Further Reading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407734-93ED-8348-A39D-DBB1456F97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F6AC72-CFE3-4E9A-849A-DB746648375C}" type="slidenum">
              <a:rPr lang="en-US" smtClean="0"/>
              <a:pPr/>
              <a:t>63</a:t>
            </a:fld>
            <a:r>
              <a:rPr lang="en-US"/>
              <a:t>/48</a:t>
            </a:r>
          </a:p>
        </p:txBody>
      </p:sp>
    </p:spTree>
    <p:extLst>
      <p:ext uri="{BB962C8B-B14F-4D97-AF65-F5344CB8AC3E}">
        <p14:creationId xmlns:p14="http://schemas.microsoft.com/office/powerpoint/2010/main" val="3919415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6BF51E4-5D84-4149-BF3F-913C6DA29E6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9F54E3-A281-5A40-B8E4-1454BB2FF4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/>
            <a:r>
              <a:rPr lang="en-US"/>
              <a:t>9/17/19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60C920-F1AA-5345-BED2-2F150204E2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F6AC72-CFE3-4E9A-849A-DB746648375C}" type="slidenum">
              <a:rPr lang="en-US" smtClean="0"/>
              <a:pPr/>
              <a:t>64</a:t>
            </a:fld>
            <a:r>
              <a:rPr lang="en-US"/>
              <a:t>/48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E5ECEF2-F31E-154C-85E1-78284AA6A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FIN</a:t>
            </a:r>
          </a:p>
        </p:txBody>
      </p:sp>
    </p:spTree>
    <p:extLst>
      <p:ext uri="{BB962C8B-B14F-4D97-AF65-F5344CB8AC3E}">
        <p14:creationId xmlns:p14="http://schemas.microsoft.com/office/powerpoint/2010/main" val="418349793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905BCC0-8B0E-CA4A-87A1-89D68BDA54C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“Andy” approach:</a:t>
            </a:r>
          </a:p>
          <a:p>
            <a:pPr lvl="1"/>
            <a:r>
              <a:rPr lang="en-US" dirty="0"/>
              <a:t>Move rectangle to origin</a:t>
            </a:r>
          </a:p>
          <a:p>
            <a:pPr lvl="1"/>
            <a:r>
              <a:rPr lang="en-US" dirty="0"/>
              <a:t>Scale down (nonuniformly) to unit square</a:t>
            </a:r>
          </a:p>
          <a:p>
            <a:pPr lvl="1"/>
            <a:r>
              <a:rPr lang="en-US" dirty="0"/>
              <a:t>Scale up to proportions of target rectangle</a:t>
            </a:r>
          </a:p>
          <a:p>
            <a:pPr lvl="1"/>
            <a:r>
              <a:rPr lang="en-US" dirty="0"/>
              <a:t>Move rectangle out to target location</a:t>
            </a:r>
          </a:p>
          <a:p>
            <a:r>
              <a:rPr lang="en-US" dirty="0"/>
              <a:t>The “Spike” approach</a:t>
            </a:r>
          </a:p>
          <a:p>
            <a:pPr lvl="1"/>
            <a:r>
              <a:rPr lang="en-US" dirty="0"/>
              <a:t>Send (u1, v1) to (1,0) and (u2, v2) to (0, 1)</a:t>
            </a:r>
          </a:p>
          <a:p>
            <a:pPr lvl="1"/>
            <a:r>
              <a:rPr lang="en-US" dirty="0"/>
              <a:t>Send (1, 0) to (x1, y1) and (0, 1) to (x2, y2)</a:t>
            </a:r>
          </a:p>
          <a:p>
            <a:pPr lvl="1"/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9F2691-2F06-EA4C-969C-970B06FA34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/>
            <a:r>
              <a:rPr lang="en-US"/>
              <a:t>9/17/19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0B63DC-40EB-5C4F-9579-282A64A3E9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F6AC72-CFE3-4E9A-849A-DB746648375C}" type="slidenum">
              <a:rPr lang="en-US" smtClean="0"/>
              <a:pPr/>
              <a:t>65</a:t>
            </a:fld>
            <a:r>
              <a:rPr lang="en-US"/>
              <a:t>/48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841192F-8D39-6E4E-BCFD-1911300C6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Two possible approaches to finding that</a:t>
            </a:r>
          </a:p>
        </p:txBody>
      </p:sp>
    </p:spTree>
    <p:extLst>
      <p:ext uri="{BB962C8B-B14F-4D97-AF65-F5344CB8AC3E}">
        <p14:creationId xmlns:p14="http://schemas.microsoft.com/office/powerpoint/2010/main" val="200443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6278AF1-551C-9945-9348-7B5D2BB1BEA7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i="1" dirty="0"/>
                  <a:t>Points</a:t>
                </a:r>
                <a:r>
                  <a:rPr lang="en-US" dirty="0"/>
                  <a:t> are the things you’re used to from geometry class</a:t>
                </a:r>
              </a:p>
              <a:p>
                <a:r>
                  <a:rPr lang="en-US" i="1" dirty="0"/>
                  <a:t>Usually</a:t>
                </a:r>
                <a:r>
                  <a:rPr lang="en-US" dirty="0"/>
                  <a:t> written in “Cartesian coordinates”, so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(2,1)</m:t>
                    </m:r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is a point in the plane,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(7, −2, 3)</m:t>
                    </m:r>
                  </m:oMath>
                </a14:m>
                <a:r>
                  <a:rPr lang="en-US" dirty="0"/>
                  <a:t> is a point in 3-space. </a:t>
                </a:r>
              </a:p>
              <a:p>
                <a:r>
                  <a:rPr lang="en-US" dirty="0"/>
                  <a:t>Given two points in the plane, like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(2, 1)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(5,3)</m:t>
                    </m:r>
                  </m:oMath>
                </a14:m>
                <a:r>
                  <a:rPr lang="en-US" dirty="0"/>
                  <a:t>, we can </a:t>
                </a:r>
                <a:r>
                  <a:rPr lang="en-US" i="1" dirty="0"/>
                  <a:t>displace</a:t>
                </a:r>
                <a:r>
                  <a:rPr lang="en-US" dirty="0"/>
                  <a:t> the first to the second by moving it 3 units to the right and 2 units up. </a:t>
                </a:r>
              </a:p>
              <a:p>
                <a:r>
                  <a:rPr lang="en-US" dirty="0"/>
                  <a:t>How much would we display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0, 1</m:t>
                        </m:r>
                      </m:e>
                    </m:d>
                  </m:oMath>
                </a14:m>
                <a:r>
                  <a:rPr lang="en-US" dirty="0"/>
                  <a:t> to turn it into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(3,3)</m:t>
                    </m:r>
                  </m:oMath>
                </a14:m>
                <a:r>
                  <a:rPr lang="en-US" dirty="0"/>
                  <a:t>?</a:t>
                </a:r>
              </a:p>
              <a:p>
                <a:r>
                  <a:rPr lang="en-US" dirty="0"/>
                  <a:t>That’s the same </a:t>
                </a:r>
                <a:r>
                  <a:rPr lang="en-US" i="1" dirty="0"/>
                  <a:t>displacement</a:t>
                </a:r>
                <a:r>
                  <a:rPr lang="en-US" dirty="0"/>
                  <a:t>. We call such displacements </a:t>
                </a:r>
                <a:r>
                  <a:rPr lang="en-US" i="1" dirty="0"/>
                  <a:t>vectors</a:t>
                </a:r>
                <a:r>
                  <a:rPr lang="en-US" dirty="0"/>
                  <a:t>, and write them in column form: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NB: my temperature (98.6) and my age (65) are both written as numbers, but that doesn’t make them the same kind of thing.</a:t>
                </a:r>
              </a:p>
              <a:p>
                <a:pPr lvl="1"/>
                <a:r>
                  <a:rPr lang="en-US" dirty="0"/>
                  <a:t>Similarly, </a:t>
                </a:r>
                <a:r>
                  <a:rPr lang="en-US" i="1" dirty="0"/>
                  <a:t>points</a:t>
                </a:r>
                <a:r>
                  <a:rPr lang="en-US" dirty="0"/>
                  <a:t> and </a:t>
                </a:r>
                <a:r>
                  <a:rPr lang="en-US" i="1" dirty="0"/>
                  <a:t>vectors</a:t>
                </a:r>
                <a:r>
                  <a:rPr lang="en-US" dirty="0"/>
                  <a:t> are both expressed by lists of numbers, but they are different kinds of things </a:t>
                </a:r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6278AF1-551C-9945-9348-7B5D2BB1BE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309" t="-17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117BDB-02F8-E549-B140-7511402C7B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/>
            <a:r>
              <a:rPr lang="en-US"/>
              <a:t>9/17/19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A8C525-3E83-E444-9DE8-32AD0B3234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F6AC72-CFE3-4E9A-849A-DB746648375C}" type="slidenum">
              <a:rPr lang="en-US" smtClean="0"/>
              <a:pPr/>
              <a:t>7</a:t>
            </a:fld>
            <a:r>
              <a:rPr lang="en-US"/>
              <a:t>/48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0447CDE-9E4A-D44C-BC7A-5B1DF9F4C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Points and Vectors (1)</a:t>
            </a:r>
          </a:p>
        </p:txBody>
      </p:sp>
    </p:spTree>
    <p:extLst>
      <p:ext uri="{BB962C8B-B14F-4D97-AF65-F5344CB8AC3E}">
        <p14:creationId xmlns:p14="http://schemas.microsoft.com/office/powerpoint/2010/main" val="3996082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8733A27-0689-9046-A745-9B70FC4C2BA0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1085850"/>
                <a:ext cx="4614333" cy="3600450"/>
              </a:xfrm>
            </p:spPr>
            <p:txBody>
              <a:bodyPr/>
              <a:lstStyle/>
              <a:p>
                <a:r>
                  <a:rPr lang="en-US" dirty="0"/>
                  <a:t>Vectors are often drawn as arrows</a:t>
                </a:r>
              </a:p>
              <a:p>
                <a:r>
                  <a:rPr lang="en-US" dirty="0"/>
                  <a:t>The two arrows in the picture indicate the same displacement</a:t>
                </a:r>
              </a:p>
              <a:p>
                <a:pPr lvl="1"/>
                <a:r>
                  <a:rPr lang="en-US" dirty="0"/>
                  <a:t>We say that as vectors they’re “the same”</a:t>
                </a:r>
              </a:p>
              <a:p>
                <a:r>
                  <a:rPr lang="en-US" dirty="0"/>
                  <a:t>To find displacement </a:t>
                </a:r>
                <a:r>
                  <a:rPr lang="en-US" b="1" dirty="0"/>
                  <a:t>from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to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subtract coordinates term-wise, and put in a column: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It doesn’t make sense to “double” a point</a:t>
                </a:r>
              </a:p>
              <a:p>
                <a:pPr lvl="1"/>
                <a:r>
                  <a:rPr lang="en-US" dirty="0"/>
                  <a:t>Make two copies???</a:t>
                </a:r>
              </a:p>
              <a:p>
                <a:r>
                  <a:rPr lang="en-US" dirty="0"/>
                  <a:t>It </a:t>
                </a:r>
                <a:r>
                  <a:rPr lang="en-US" i="1" dirty="0"/>
                  <a:t>does</a:t>
                </a:r>
                <a:r>
                  <a:rPr lang="en-US" dirty="0"/>
                  <a:t> make sense to double a displacement, or to add two displacements</a:t>
                </a:r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8733A27-0689-9046-A745-9B70FC4C2B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085850"/>
                <a:ext cx="4614333" cy="3600450"/>
              </a:xfrm>
              <a:blipFill>
                <a:blip r:embed="rId2"/>
                <a:stretch>
                  <a:fillRect l="-551" t="-704" r="-1102" b="-10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1283B6-6D54-794E-9401-6744F2B4F5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/>
            <a:r>
              <a:rPr lang="en-US"/>
              <a:t>9/17/19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6E40B3-5A9A-4E43-9FD5-5000E43A1D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F6AC72-CFE3-4E9A-849A-DB746648375C}" type="slidenum">
              <a:rPr lang="en-US" smtClean="0"/>
              <a:pPr/>
              <a:t>8</a:t>
            </a:fld>
            <a:r>
              <a:rPr lang="en-US"/>
              <a:t>/48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703313E-1DBC-5440-86CA-19AFFE4C6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Points and Vectors (2)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190C18D-2A8F-794B-A2B7-7D2D66598740}"/>
              </a:ext>
            </a:extLst>
          </p:cNvPr>
          <p:cNvGrpSpPr/>
          <p:nvPr/>
        </p:nvGrpSpPr>
        <p:grpSpPr>
          <a:xfrm>
            <a:off x="5536606" y="1295400"/>
            <a:ext cx="2880578" cy="2896336"/>
            <a:chOff x="5536606" y="1295400"/>
            <a:chExt cx="2880578" cy="289633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3B847D5-1A8F-214B-81E7-CB74B95B03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36606" y="1295400"/>
              <a:ext cx="2880578" cy="2896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1A93754-6DD1-4E47-8B24-7DFF66AB82E8}"/>
                </a:ext>
              </a:extLst>
            </p:cNvPr>
            <p:cNvSpPr/>
            <p:nvPr/>
          </p:nvSpPr>
          <p:spPr>
            <a:xfrm>
              <a:off x="7162799" y="2192865"/>
              <a:ext cx="84666" cy="846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75729863-08C0-474A-855A-476A6F973E62}"/>
                </a:ext>
              </a:extLst>
            </p:cNvPr>
            <p:cNvSpPr/>
            <p:nvPr/>
          </p:nvSpPr>
          <p:spPr>
            <a:xfrm>
              <a:off x="7696201" y="1676395"/>
              <a:ext cx="84666" cy="846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68FF4C08-A6CA-B647-AD6D-1EB8575A6BAE}"/>
                </a:ext>
              </a:extLst>
            </p:cNvPr>
            <p:cNvCxnSpPr>
              <a:endCxn id="8" idx="2"/>
            </p:cNvCxnSpPr>
            <p:nvPr/>
          </p:nvCxnSpPr>
          <p:spPr>
            <a:xfrm flipV="1">
              <a:off x="7230533" y="1718728"/>
              <a:ext cx="465668" cy="44873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3BB8D03-12E4-914B-859C-79E932BDA91F}"/>
                </a:ext>
              </a:extLst>
            </p:cNvPr>
            <p:cNvSpPr txBox="1"/>
            <p:nvPr/>
          </p:nvSpPr>
          <p:spPr>
            <a:xfrm>
              <a:off x="6646333" y="1989666"/>
              <a:ext cx="651934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(1,2)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8A740D8-12DC-0547-B945-1A274E32D7AA}"/>
                </a:ext>
              </a:extLst>
            </p:cNvPr>
            <p:cNvSpPr txBox="1"/>
            <p:nvPr/>
          </p:nvSpPr>
          <p:spPr>
            <a:xfrm>
              <a:off x="7730066" y="1540933"/>
              <a:ext cx="651934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(3,5)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5A62CEE-9C56-FE4C-8C9A-19F45D16AA87}"/>
                </a:ext>
              </a:extLst>
            </p:cNvPr>
            <p:cNvSpPr/>
            <p:nvPr/>
          </p:nvSpPr>
          <p:spPr>
            <a:xfrm>
              <a:off x="7188199" y="2709332"/>
              <a:ext cx="84666" cy="846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2556C77-A531-8545-9FAC-86763E135736}"/>
                </a:ext>
              </a:extLst>
            </p:cNvPr>
            <p:cNvSpPr/>
            <p:nvPr/>
          </p:nvSpPr>
          <p:spPr>
            <a:xfrm>
              <a:off x="7721601" y="2192862"/>
              <a:ext cx="84666" cy="8466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AB899C5F-40F0-534B-8D22-BF3EEB09BF70}"/>
                </a:ext>
              </a:extLst>
            </p:cNvPr>
            <p:cNvCxnSpPr>
              <a:endCxn id="14" idx="2"/>
            </p:cNvCxnSpPr>
            <p:nvPr/>
          </p:nvCxnSpPr>
          <p:spPr>
            <a:xfrm flipV="1">
              <a:off x="7255933" y="2235195"/>
              <a:ext cx="465668" cy="44873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4BEE484-0190-0043-A920-3600632425A8}"/>
                </a:ext>
              </a:extLst>
            </p:cNvPr>
            <p:cNvSpPr txBox="1"/>
            <p:nvPr/>
          </p:nvSpPr>
          <p:spPr>
            <a:xfrm>
              <a:off x="6671733" y="2506133"/>
              <a:ext cx="651934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(1,0)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DFA1095-E710-8D46-B046-4297ACA4B2EA}"/>
                </a:ext>
              </a:extLst>
            </p:cNvPr>
            <p:cNvSpPr txBox="1"/>
            <p:nvPr/>
          </p:nvSpPr>
          <p:spPr>
            <a:xfrm>
              <a:off x="7755466" y="2057400"/>
              <a:ext cx="651934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(3,3)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57699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7ECE108-420A-974A-8152-B13D2FC52F54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Addition of vectors: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/>
                  <a:t>+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Corresponds to displacing to the right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and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, and displacing up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and then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Operation is commutative: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/>
                  <a:t>+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eqAr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as well.</a:t>
                </a:r>
              </a:p>
              <a:p>
                <a:r>
                  <a:rPr lang="en-US" dirty="0"/>
                  <a:t>“Scaling up or down” a vector: s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/>
                  <a:t> [called ‘scalar multiplication’]</a:t>
                </a:r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no change. 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If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2</m:t>
                    </m:r>
                    <m:r>
                      <m:rPr>
                        <m:nor/>
                      </m:rPr>
                      <a:rPr lang="en-US" dirty="0"/>
                      <m:t>, </m:t>
                    </m:r>
                    <m:r>
                      <m:rPr>
                        <m:nor/>
                      </m:rPr>
                      <a:rPr lang="en-US" b="0" i="0" dirty="0" smtClean="0"/>
                      <m:t>moves</m:t>
                    </m:r>
                    <m:r>
                      <m:rPr>
                        <m:nor/>
                      </m:rPr>
                      <a:rPr lang="en-US" b="0" i="0" dirty="0" smtClean="0"/>
                      <m:t> </m:t>
                    </m:r>
                    <m:r>
                      <m:rPr>
                        <m:nor/>
                      </m:rPr>
                      <a:rPr lang="en-US" b="0" i="0" dirty="0" smtClean="0"/>
                      <m:t>things</m:t>
                    </m:r>
                    <m:r>
                      <m:rPr>
                        <m:nor/>
                      </m:rPr>
                      <a:rPr lang="en-US" b="0" i="0" dirty="0" smtClean="0"/>
                      <m:t> </m:t>
                    </m:r>
                    <m:r>
                      <m:rPr>
                        <m:nor/>
                      </m:rPr>
                      <a:rPr lang="en-US" b="0" i="0" dirty="0" smtClean="0"/>
                      <m:t>twice</m:t>
                    </m:r>
                    <m:r>
                      <m:rPr>
                        <m:nor/>
                      </m:rPr>
                      <a:rPr lang="en-US" b="0" i="0" dirty="0" smtClean="0"/>
                      <m:t> </m:t>
                    </m:r>
                    <m:r>
                      <m:rPr>
                        <m:nor/>
                      </m:rPr>
                      <a:rPr lang="en-US" b="0" i="0" dirty="0" smtClean="0"/>
                      <m:t>as</m:t>
                    </m:r>
                    <m:r>
                      <m:rPr>
                        <m:nor/>
                      </m:rPr>
                      <a:rPr lang="en-US" b="0" i="0" dirty="0" smtClean="0"/>
                      <m:t> </m:t>
                    </m:r>
                    <m:r>
                      <m:rPr>
                        <m:nor/>
                      </m:rPr>
                      <a:rPr lang="en-US" b="0" i="0" dirty="0" smtClean="0"/>
                      <m:t>far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en-US" dirty="0"/>
                  <a:t>, moves things in the opposite direction</a:t>
                </a:r>
              </a:p>
              <a:p>
                <a:pPr lvl="1"/>
                <a:r>
                  <a:rPr lang="en-US" dirty="0"/>
                  <a:t>Definition makes sense </a:t>
                </a:r>
                <a:r>
                  <a:rPr lang="en-US" i="1" dirty="0"/>
                  <a:t>only</a:t>
                </a:r>
                <a:r>
                  <a:rPr lang="en-US" dirty="0"/>
                  <a:t> 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is a number</a:t>
                </a:r>
              </a:p>
              <a:p>
                <a:pPr lvl="1"/>
                <a:r>
                  <a:rPr lang="en-US" dirty="0"/>
                  <a:t>Commutative: (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𝑠𝑡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eqArr>
                      </m:e>
                    </m:d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𝑠𝑡𝑎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𝑠𝑡𝑏</m:t>
                            </m:r>
                          </m:e>
                        </m:eqAr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𝑡𝑠𝑎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𝑡𝑠𝑏</m:t>
                            </m:r>
                          </m:e>
                        </m:eqAr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𝑡𝑠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eqAr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Both operations also associative: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eqAr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eqAr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eqAr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eqAr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eqAr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/>
                  <a:t>, for example</a:t>
                </a:r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7ECE108-420A-974A-8152-B13D2FC52F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3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881A7E-68E7-C146-9422-951BAE823A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lvl="0"/>
            <a:r>
              <a:rPr lang="en-US"/>
              <a:t>9/17/19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8A359D-95DD-9041-ABC0-B6A820889A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F6AC72-CFE3-4E9A-849A-DB746648375C}" type="slidenum">
              <a:rPr lang="en-US" smtClean="0"/>
              <a:pPr/>
              <a:t>9</a:t>
            </a:fld>
            <a:r>
              <a:rPr lang="en-US"/>
              <a:t>/48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A3E1605-E4FC-2D4E-B176-1DE328EDA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Operations on vectors</a:t>
            </a:r>
          </a:p>
        </p:txBody>
      </p:sp>
    </p:spTree>
    <p:extLst>
      <p:ext uri="{BB962C8B-B14F-4D97-AF65-F5344CB8AC3E}">
        <p14:creationId xmlns:p14="http://schemas.microsoft.com/office/powerpoint/2010/main" val="3609353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vliKU3m3X5RRyAxxgLvCJ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Oyblfqltkd8Zh3s1Rv5hG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4UMeDX8B1H5AFHSnaLo4W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kTWolHRvxGUatgy1MokIb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UHnL9ukjSBGPzTheCqKwa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FvdBP9Y0Je3TYf0AxnaeO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tEGFJxLUYEhw2SxxFakRR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MGU2e1SnlVAl2zUaqrePf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Csc830I0TWr0S0KHjK1Ai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VGPYDuKTC1cn4sP5YSFl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U1HUpI7uOE5hwvi4mdfZk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eFkNAHDC239JaItBhpktG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NuWhReL8VWiiMOhI41M7d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hNVjMTvs63juecY8QSJGJ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YeJuND8dcccfc8myrRCtQ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Yiz4KWbToxO9OGAh5SjSQ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7hYZPLiqR3fhJfqVJTb2jN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r3kFXaLK9YpR1B5VbTsxt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R5q9mmY8QwjBxWv5kg6j6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jopjEXZ9QgcScefONpL08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yp38q5ybrasyL2J2I08GG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2pFKgQwtHy5brP0gvxTAEP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yeXSpjt96aoF6Cq6tEpl2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1pEtc4KGKSrcv0oo9f2IKC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mkcJMdte61dnf5MDrI0Nc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fkZS6nEyW5p2h90lYthD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hC8imCA0JOaD4RJU65Ax5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7XcODC6Kwwzo42mJN01XV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SD48B3mb2N5aFVuJZugch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e0Pnaj4zz9LmkazuvGakw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YSHNjh1tF9jhp3jeT37td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ojBj9vZz2X4D2WFnZMx6t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23LwagN6c2n1uoc08vu6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HOpP4Eu5ifa665PHik8TX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dL0myv3lW7tLgxxCkIMVK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1g1shaZD1CnvGP0wOIh3R6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yI7EsvbLjbBcvZThl3HVu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5fzIx6wZvSSU0sJ9vx8QQ3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5DuwUrWZabLssyWUpEMOj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hvwa7Pwz4E1Vu52zCyySI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e0gAzCIb4f0mlZ0Kj6tA6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qx4RSP2dfrZygwTwgTQTA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U7J3zReso8C7zJwHKT9QZ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nMIuRNQzKdwDCX7PfaZN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kvBQbaWF3k5Kw8sAfOE0S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V8W90y9WJKMlJXk50rBOo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BV7zAVEYQbxwQAxHNhqNt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Rgdaua9ycdswx01qYeiKT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Nd6JxiEjoAVP4QlpquOiZ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3k2xGmjcuISgtZ4KCQUSO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BIVa4yNOVABtaMH0Ch0c6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WOnmlFRYo7vbIkBvhKoGN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EZPi3CeCSCLoM6MId8WXc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YZ3mo60fOppD9nx3BfJMf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u0vkhLm5d9QIuUddtk9Cc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AjUCTCrYjeI4sK3Il3ZU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lBa6jEEYe2ZdkCK8ISRW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2atf3JqbKxhstTesOII0CX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S123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Droid Office">
      <a:majorFont>
        <a:latin typeface="Droid Sans"/>
        <a:ea typeface=""/>
        <a:cs typeface=""/>
      </a:majorFont>
      <a:minorFont>
        <a:latin typeface="Cambria"/>
        <a:ea typeface=""/>
        <a:cs typeface="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2049</TotalTime>
  <Words>5324</Words>
  <Application>Microsoft Macintosh PowerPoint</Application>
  <PresentationFormat>On-screen Show (16:9)</PresentationFormat>
  <Paragraphs>839</Paragraphs>
  <Slides>65</Slides>
  <Notes>26</Notes>
  <HiddenSlides>0</HiddenSlides>
  <MMClips>0</MMClips>
  <ScaleCrop>false</ScaleCrop>
  <HeadingPairs>
    <vt:vector size="8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65</vt:i4>
      </vt:variant>
    </vt:vector>
  </HeadingPairs>
  <TitlesOfParts>
    <vt:vector size="81" baseType="lpstr">
      <vt:lpstr>Arial</vt:lpstr>
      <vt:lpstr>Bitstream Vera Sans</vt:lpstr>
      <vt:lpstr>Calibri</vt:lpstr>
      <vt:lpstr>Cambria</vt:lpstr>
      <vt:lpstr>Cambria Math</vt:lpstr>
      <vt:lpstr>Droid Sans</vt:lpstr>
      <vt:lpstr>Lucida Grande</vt:lpstr>
      <vt:lpstr>Segoe UI</vt:lpstr>
      <vt:lpstr>StarSymbol</vt:lpstr>
      <vt:lpstr>Times New Roman</vt:lpstr>
      <vt:lpstr>Verdana</vt:lpstr>
      <vt:lpstr>Wingdings</vt:lpstr>
      <vt:lpstr>Wingdings 3</vt:lpstr>
      <vt:lpstr>CS123 Theme</vt:lpstr>
      <vt:lpstr>Equation</vt:lpstr>
      <vt:lpstr>Bitmap Image</vt:lpstr>
      <vt:lpstr>Geometric Transformations</vt:lpstr>
      <vt:lpstr>Overview</vt:lpstr>
      <vt:lpstr>Windowing Transformations (CG terminology)</vt:lpstr>
      <vt:lpstr>Camera transformation</vt:lpstr>
      <vt:lpstr>So what is a transformation?</vt:lpstr>
      <vt:lpstr>Overview</vt:lpstr>
      <vt:lpstr>Points and Vectors (1)</vt:lpstr>
      <vt:lpstr>Points and Vectors (2)</vt:lpstr>
      <vt:lpstr>Operations on vectors</vt:lpstr>
      <vt:lpstr>Mixing points and vectors</vt:lpstr>
      <vt:lpstr>Overview</vt:lpstr>
      <vt:lpstr>An important ways to transform vectors</vt:lpstr>
      <vt:lpstr>Overview</vt:lpstr>
      <vt:lpstr>Dot product of vectors </vt:lpstr>
      <vt:lpstr>Dot products again</vt:lpstr>
      <vt:lpstr>Vectors (in bracket form) are a special kind of matrix </vt:lpstr>
      <vt:lpstr>Matrix product</vt:lpstr>
      <vt:lpstr>Matrix product</vt:lpstr>
      <vt:lpstr>Overview</vt:lpstr>
      <vt:lpstr>Slightly Amazing Fact</vt:lpstr>
      <vt:lpstr>Overview</vt:lpstr>
      <vt:lpstr>PowerPoint Presentation</vt:lpstr>
      <vt:lpstr>Overview</vt:lpstr>
      <vt:lpstr>Let’s look at a special matrix transformation</vt:lpstr>
      <vt:lpstr>Inverses</vt:lpstr>
      <vt:lpstr>Overview</vt:lpstr>
      <vt:lpstr>Suppose we want to build a transformation</vt:lpstr>
      <vt:lpstr>Overview</vt:lpstr>
      <vt:lpstr>PowerPoint Presentation</vt:lpstr>
      <vt:lpstr>Concrete examples</vt:lpstr>
      <vt:lpstr>Overview</vt:lpstr>
      <vt:lpstr>What about translation?</vt:lpstr>
      <vt:lpstr>These are called “homogeneous coordinates”</vt:lpstr>
      <vt:lpstr>What do homogeneous coordinates give us? </vt:lpstr>
      <vt:lpstr>Whew!</vt:lpstr>
      <vt:lpstr>Overview of next segment</vt:lpstr>
      <vt:lpstr>Linear Transformations (4/4)</vt:lpstr>
      <vt:lpstr>Scaling in 2D (1/2)</vt:lpstr>
      <vt:lpstr>Scaling in 2D (2/2)</vt:lpstr>
      <vt:lpstr>Rotation in 2D (1/2)</vt:lpstr>
      <vt:lpstr>Rotation in 2D (2/2)</vt:lpstr>
      <vt:lpstr>Transformations Homogenized</vt:lpstr>
      <vt:lpstr>Building blocks</vt:lpstr>
      <vt:lpstr>Inverses</vt:lpstr>
      <vt:lpstr>Applications of affine transformations</vt:lpstr>
      <vt:lpstr>Composition of Transformations (2D) (2/2)</vt:lpstr>
      <vt:lpstr>Transformations in General are not Commutative</vt:lpstr>
      <vt:lpstr>Aside: Skewing/shearing</vt:lpstr>
      <vt:lpstr>Inverses Revisited</vt:lpstr>
      <vt:lpstr>Back to windowing Transformations (CG terminology)</vt:lpstr>
      <vt:lpstr>Dimension++ (3D!)</vt:lpstr>
      <vt:lpstr>Transformations in 3D</vt:lpstr>
      <vt:lpstr>Rodrigues’s Formula…</vt:lpstr>
      <vt:lpstr>Euler angles (1/2)</vt:lpstr>
      <vt:lpstr>Secret Sauce</vt:lpstr>
      <vt:lpstr>Serious advice from someone who’s used rotations a lot</vt:lpstr>
      <vt:lpstr>Inverses and Composition in 3D!</vt:lpstr>
      <vt:lpstr>Transformations and the scene graph (1/5)</vt:lpstr>
      <vt:lpstr>Transformations and the scene graph (2/5)</vt:lpstr>
      <vt:lpstr>Transformations and the scene graph (3/5)</vt:lpstr>
      <vt:lpstr>Transformations and the scene graph (4/5)</vt:lpstr>
      <vt:lpstr>Transformations and the scene graph (5/5)</vt:lpstr>
      <vt:lpstr>Further Reading</vt:lpstr>
      <vt:lpstr>FIN</vt:lpstr>
      <vt:lpstr>Two possible approaches to finding that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Roger;ben@herila.net</dc:creator>
  <cp:lastModifiedBy>Microsoft Office User</cp:lastModifiedBy>
  <cp:revision>24</cp:revision>
  <cp:lastPrinted>2011-10-04T14:19:57Z</cp:lastPrinted>
  <dcterms:created xsi:type="dcterms:W3CDTF">2013-08-01T21:09:42Z</dcterms:created>
  <dcterms:modified xsi:type="dcterms:W3CDTF">2020-09-23T20:23:47Z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  <property fmtid="{D5CDD505-2E9C-101B-9397-08002B2CF9AE}" pid="3" name="Tfs.LastKnownPath">
    <vt:lpwstr>https://d.docs.live.net/4ca69cd8cfda002d/Lectures/CS123_04_Transformations_9.18.18.pptx</vt:lpwstr>
  </property>
</Properties>
</file>