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0" r:id="rId2"/>
  </p:sldMasterIdLst>
  <p:notesMasterIdLst>
    <p:notesMasterId r:id="rId30"/>
  </p:notesMasterIdLst>
  <p:sldIdLst>
    <p:sldId id="347" r:id="rId3"/>
    <p:sldId id="348" r:id="rId4"/>
    <p:sldId id="349" r:id="rId5"/>
    <p:sldId id="350" r:id="rId6"/>
    <p:sldId id="351" r:id="rId7"/>
    <p:sldId id="333" r:id="rId8"/>
    <p:sldId id="329" r:id="rId9"/>
    <p:sldId id="334" r:id="rId10"/>
    <p:sldId id="332" r:id="rId11"/>
    <p:sldId id="352" r:id="rId12"/>
    <p:sldId id="304" r:id="rId13"/>
    <p:sldId id="290" r:id="rId14"/>
    <p:sldId id="291" r:id="rId15"/>
    <p:sldId id="305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</p:sldIdLst>
  <p:sldSz cx="9144000" cy="6858000" type="screen4x3"/>
  <p:notesSz cx="6858000" cy="9144000"/>
  <p:defaultTextStyle>
    <a:defPPr>
      <a:defRPr lang="en-US"/>
    </a:defPPr>
    <a:lvl1pPr marL="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48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98" algn="l" defTabSz="9143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7" autoAdjust="0"/>
    <p:restoredTop sz="94660"/>
  </p:normalViewPr>
  <p:slideViewPr>
    <p:cSldViewPr>
      <p:cViewPr varScale="1">
        <p:scale>
          <a:sx n="82" d="100"/>
          <a:sy n="82" d="100"/>
        </p:scale>
        <p:origin x="1075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slide" Target="slides/slide24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34" Type="http://schemas.openxmlformats.org/officeDocument/2006/relationships/tableStyles" Target="tableStyles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33" Type="http://schemas.openxmlformats.org/officeDocument/2006/relationships/theme" Target="theme/theme1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slide" Target="slides/slide27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32" Type="http://schemas.openxmlformats.org/officeDocument/2006/relationships/viewProps" Target="viewProps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slide" Target="slides/slide26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31" Type="http://schemas.openxmlformats.org/officeDocument/2006/relationships/presProps" Target="presProp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slide" Target="slides/slide25.xml" /><Relationship Id="rId30" Type="http://schemas.openxmlformats.org/officeDocument/2006/relationships/notesMaster" Target="notesMasters/notesMaster1.xml" 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 /><Relationship Id="rId1" Type="http://schemas.openxmlformats.org/officeDocument/2006/relationships/image" Target="../media/image2.wmf" 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 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 /><Relationship Id="rId1" Type="http://schemas.openxmlformats.org/officeDocument/2006/relationships/image" Target="../media/image26.wmf" 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 /><Relationship Id="rId1" Type="http://schemas.openxmlformats.org/officeDocument/2006/relationships/image" Target="../media/image28.wmf" 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 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 /><Relationship Id="rId1" Type="http://schemas.openxmlformats.org/officeDocument/2006/relationships/image" Target="../media/image31.wmf" 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 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 /><Relationship Id="rId1" Type="http://schemas.openxmlformats.org/officeDocument/2006/relationships/image" Target="../media/image34.wmf" 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 /><Relationship Id="rId1" Type="http://schemas.openxmlformats.org/officeDocument/2006/relationships/image" Target="../media/image36.wmf" 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 /><Relationship Id="rId1" Type="http://schemas.openxmlformats.org/officeDocument/2006/relationships/image" Target="../media/image38.wmf" 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 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 /><Relationship Id="rId1" Type="http://schemas.openxmlformats.org/officeDocument/2006/relationships/image" Target="../media/image4.wmf" 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 /><Relationship Id="rId1" Type="http://schemas.openxmlformats.org/officeDocument/2006/relationships/image" Target="../media/image41.wmf" 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 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image" Target="../media/image8.wmf" /><Relationship Id="rId1" Type="http://schemas.openxmlformats.org/officeDocument/2006/relationships/image" Target="../media/image7.wmf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 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 /><Relationship Id="rId1" Type="http://schemas.openxmlformats.org/officeDocument/2006/relationships/image" Target="../media/image13.wmf" 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 /><Relationship Id="rId2" Type="http://schemas.openxmlformats.org/officeDocument/2006/relationships/image" Target="../media/image16.wmf" /><Relationship Id="rId1" Type="http://schemas.openxmlformats.org/officeDocument/2006/relationships/image" Target="../media/image15.wmf" 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 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0DA3C-7636-4FCE-8179-58B70AE7E410}" type="datetimeFigureOut">
              <a:rPr lang="en-US" smtClean="0"/>
              <a:pPr/>
              <a:t>3/11/2019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080EA7-0396-45CD-8275-0FD32CCD1C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47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5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00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9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4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99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48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98" algn="l" defTabSz="9143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1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1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8"/>
            <a:ext cx="7772400" cy="1199704"/>
          </a:xfrm>
        </p:spPr>
        <p:txBody>
          <a:bodyPr lIns="45715" rIns="45715"/>
          <a:lstStyle>
            <a:lvl1pPr marL="0" marR="64001" indent="0" algn="r">
              <a:buNone/>
              <a:defRPr>
                <a:solidFill>
                  <a:schemeClr val="tx2"/>
                </a:solidFill>
              </a:defRPr>
            </a:lvl1pPr>
            <a:lvl2pPr marL="457150" indent="0" algn="ctr">
              <a:buNone/>
            </a:lvl2pPr>
            <a:lvl3pPr marL="914300" indent="0" algn="ctr">
              <a:buNone/>
            </a:lvl3pPr>
            <a:lvl4pPr marL="1371449" indent="0" algn="ctr">
              <a:buNone/>
            </a:lvl4pPr>
            <a:lvl5pPr marL="1828599" indent="0" algn="ctr">
              <a:buNone/>
            </a:lvl5pPr>
            <a:lvl6pPr marL="2285749" indent="0" algn="ctr">
              <a:buNone/>
            </a:lvl6pPr>
            <a:lvl7pPr marL="2742899" indent="0" algn="ctr">
              <a:buNone/>
            </a:lvl7pPr>
            <a:lvl8pPr marL="3200048" indent="0" algn="ctr">
              <a:buNone/>
            </a:lvl8pPr>
            <a:lvl9pPr marL="3657198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4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3D Transformation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3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30" rIns="9143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3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3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1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6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6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1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1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1" y="274321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30" tIns="0" rIns="91430" anchor="t"/>
          <a:lstStyle>
            <a:lvl1pPr marL="0" marR="18286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3D Transformation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3" y="6407945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4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1" y="5791254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0" tIns="45715" rIns="91430" bIns="45715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6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4" y="274641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3D Transformation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1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1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048A8C8-D0DE-4A54-AB22-FF7B45861603}" type="slidenum">
              <a:rPr lang="en-IE"/>
              <a:pPr/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5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5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4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8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4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19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0" indent="0">
              <a:buNone/>
              <a:defRPr sz="2000" b="1"/>
            </a:lvl2pPr>
            <a:lvl3pPr marL="914300" indent="0">
              <a:buNone/>
              <a:defRPr sz="1800" b="1"/>
            </a:lvl3pPr>
            <a:lvl4pPr marL="1371449" indent="0">
              <a:buNone/>
              <a:defRPr sz="1600" b="1"/>
            </a:lvl4pPr>
            <a:lvl5pPr marL="1828599" indent="0">
              <a:buNone/>
              <a:defRPr sz="1600" b="1"/>
            </a:lvl5pPr>
            <a:lvl6pPr marL="2285749" indent="0">
              <a:buNone/>
              <a:defRPr sz="1600" b="1"/>
            </a:lvl6pPr>
            <a:lvl7pPr marL="2742899" indent="0">
              <a:buNone/>
              <a:defRPr sz="1600" b="1"/>
            </a:lvl7pPr>
            <a:lvl8pPr marL="3200048" indent="0">
              <a:buNone/>
              <a:defRPr sz="1600" b="1"/>
            </a:lvl8pPr>
            <a:lvl9pPr marL="36571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50" indent="0">
              <a:buNone/>
              <a:defRPr sz="2000" b="1"/>
            </a:lvl2pPr>
            <a:lvl3pPr marL="914300" indent="0">
              <a:buNone/>
              <a:defRPr sz="1800" b="1"/>
            </a:lvl3pPr>
            <a:lvl4pPr marL="1371449" indent="0">
              <a:buNone/>
              <a:defRPr sz="1600" b="1"/>
            </a:lvl4pPr>
            <a:lvl5pPr marL="1828599" indent="0">
              <a:buNone/>
              <a:defRPr sz="1600" b="1"/>
            </a:lvl5pPr>
            <a:lvl6pPr marL="2285749" indent="0">
              <a:buNone/>
              <a:defRPr sz="1600" b="1"/>
            </a:lvl6pPr>
            <a:lvl7pPr marL="2742899" indent="0">
              <a:buNone/>
              <a:defRPr sz="1600" b="1"/>
            </a:lvl7pPr>
            <a:lvl8pPr marL="3200048" indent="0">
              <a:buNone/>
              <a:defRPr sz="1600" b="1"/>
            </a:lvl8pPr>
            <a:lvl9pPr marL="365719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50" indent="0">
              <a:buNone/>
              <a:defRPr sz="1200"/>
            </a:lvl2pPr>
            <a:lvl3pPr marL="914300" indent="0">
              <a:buNone/>
              <a:defRPr sz="1000"/>
            </a:lvl3pPr>
            <a:lvl4pPr marL="1371449" indent="0">
              <a:buNone/>
              <a:defRPr sz="900"/>
            </a:lvl4pPr>
            <a:lvl5pPr marL="1828599" indent="0">
              <a:buNone/>
              <a:defRPr sz="900"/>
            </a:lvl5pPr>
            <a:lvl6pPr marL="2285749" indent="0">
              <a:buNone/>
              <a:defRPr sz="900"/>
            </a:lvl6pPr>
            <a:lvl7pPr marL="2742899" indent="0">
              <a:buNone/>
              <a:defRPr sz="900"/>
            </a:lvl7pPr>
            <a:lvl8pPr marL="3200048" indent="0">
              <a:buNone/>
              <a:defRPr sz="900"/>
            </a:lvl8pPr>
            <a:lvl9pPr marL="365719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50" indent="0">
              <a:buNone/>
              <a:defRPr sz="2800"/>
            </a:lvl2pPr>
            <a:lvl3pPr marL="914300" indent="0">
              <a:buNone/>
              <a:defRPr sz="2400"/>
            </a:lvl3pPr>
            <a:lvl4pPr marL="1371449" indent="0">
              <a:buNone/>
              <a:defRPr sz="2000"/>
            </a:lvl4pPr>
            <a:lvl5pPr marL="1828599" indent="0">
              <a:buNone/>
              <a:defRPr sz="2000"/>
            </a:lvl5pPr>
            <a:lvl6pPr marL="2285749" indent="0">
              <a:buNone/>
              <a:defRPr sz="2000"/>
            </a:lvl6pPr>
            <a:lvl7pPr marL="2742899" indent="0">
              <a:buNone/>
              <a:defRPr sz="2000"/>
            </a:lvl7pPr>
            <a:lvl8pPr marL="3200048" indent="0">
              <a:buNone/>
              <a:defRPr sz="2000"/>
            </a:lvl8pPr>
            <a:lvl9pPr marL="365719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50" indent="0">
              <a:buNone/>
              <a:defRPr sz="1200"/>
            </a:lvl2pPr>
            <a:lvl3pPr marL="914300" indent="0">
              <a:buNone/>
              <a:defRPr sz="1000"/>
            </a:lvl3pPr>
            <a:lvl4pPr marL="1371449" indent="0">
              <a:buNone/>
              <a:defRPr sz="900"/>
            </a:lvl4pPr>
            <a:lvl5pPr marL="1828599" indent="0">
              <a:buNone/>
              <a:defRPr sz="900"/>
            </a:lvl5pPr>
            <a:lvl6pPr marL="2285749" indent="0">
              <a:buNone/>
              <a:defRPr sz="900"/>
            </a:lvl6pPr>
            <a:lvl7pPr marL="2742899" indent="0">
              <a:buNone/>
              <a:defRPr sz="900"/>
            </a:lvl7pPr>
            <a:lvl8pPr marL="3200048" indent="0">
              <a:buNone/>
              <a:defRPr sz="900"/>
            </a:lvl8pPr>
            <a:lvl9pPr marL="365719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3D Transformation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theme" Target="../theme/theme2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image" Target="../media/image1.jpe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0" tIns="45715" rIns="91430" bIns="4571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3D Transformation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6356351"/>
            <a:ext cx="2895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3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3" indent="-342863" algn="l" defTabSz="9143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69" indent="-285719" algn="l" defTabSz="9143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4" indent="-228574" algn="l" defTabSz="9143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24" indent="-228574" algn="l" defTabSz="9143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74" indent="-228574" algn="l" defTabSz="9143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23" indent="-228574" algn="l" defTabSz="9143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73" indent="-228574" algn="l" defTabSz="9143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23" indent="-228574" algn="l" defTabSz="9143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73" indent="-228574" algn="l" defTabSz="9143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8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8" algn="l" defTabSz="9143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4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30" tIns="45715" rIns="91430" bIns="45715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1" y="5791254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30" tIns="45715" rIns="91430" bIns="45715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6" y="5787739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0" tIns="45715" rIns="91430" bIns="45715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 lIns="91430" tIns="45715" rIns="91430" bIns="45715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3D Transformation</a:t>
            </a: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3" y="6407945"/>
            <a:ext cx="2350681" cy="365125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5"/>
            <a:ext cx="365760" cy="365125"/>
          </a:xfrm>
          <a:prstGeom prst="rect">
            <a:avLst/>
          </a:prstGeom>
        </p:spPr>
        <p:txBody>
          <a:bodyPr vert="horz" lIns="91430" tIns="45715" rIns="91430" bIns="45715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20" indent="-256004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23" indent="-228574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441" indent="-228574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874" indent="-228574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49" indent="-228574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24" indent="-228574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99" indent="-228574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174" indent="-228574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749" indent="-228574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 /><Relationship Id="rId3" Type="http://schemas.openxmlformats.org/officeDocument/2006/relationships/oleObject" Target="../embeddings/oleObject12.bin" /><Relationship Id="rId7" Type="http://schemas.openxmlformats.org/officeDocument/2006/relationships/oleObject" Target="../embeddings/oleObject14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7.vml" /><Relationship Id="rId6" Type="http://schemas.openxmlformats.org/officeDocument/2006/relationships/image" Target="../media/image16.wmf" /><Relationship Id="rId5" Type="http://schemas.openxmlformats.org/officeDocument/2006/relationships/oleObject" Target="../embeddings/oleObject13.bin" /><Relationship Id="rId4" Type="http://schemas.openxmlformats.org/officeDocument/2006/relationships/image" Target="../media/image15.wmf" /><Relationship Id="rId9" Type="http://schemas.openxmlformats.org/officeDocument/2006/relationships/image" Target="../media/image18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 /><Relationship Id="rId2" Type="http://schemas.openxmlformats.org/officeDocument/2006/relationships/slideLayout" Target="../slideLayouts/slideLayout23.xml" /><Relationship Id="rId1" Type="http://schemas.openxmlformats.org/officeDocument/2006/relationships/vmlDrawing" Target="../drawings/vmlDrawing8.vml" /><Relationship Id="rId4" Type="http://schemas.openxmlformats.org/officeDocument/2006/relationships/image" Target="../media/image19.emf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3.jpeg" /><Relationship Id="rId4" Type="http://schemas.openxmlformats.org/officeDocument/2006/relationships/image" Target="../media/image22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9.vml" /><Relationship Id="rId4" Type="http://schemas.openxmlformats.org/officeDocument/2006/relationships/image" Target="../media/image24.wmf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0.vml" /><Relationship Id="rId4" Type="http://schemas.openxmlformats.org/officeDocument/2006/relationships/image" Target="../media/image25.wmf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1.vml" /><Relationship Id="rId6" Type="http://schemas.openxmlformats.org/officeDocument/2006/relationships/image" Target="../media/image27.wmf" /><Relationship Id="rId5" Type="http://schemas.openxmlformats.org/officeDocument/2006/relationships/oleObject" Target="../embeddings/oleObject19.bin" /><Relationship Id="rId4" Type="http://schemas.openxmlformats.org/officeDocument/2006/relationships/image" Target="../media/image26.wmf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2.vml" /><Relationship Id="rId6" Type="http://schemas.openxmlformats.org/officeDocument/2006/relationships/image" Target="../media/image29.wmf" /><Relationship Id="rId5" Type="http://schemas.openxmlformats.org/officeDocument/2006/relationships/oleObject" Target="../embeddings/oleObject21.bin" /><Relationship Id="rId4" Type="http://schemas.openxmlformats.org/officeDocument/2006/relationships/image" Target="../media/image28.wmf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3.vml" /><Relationship Id="rId4" Type="http://schemas.openxmlformats.org/officeDocument/2006/relationships/image" Target="../media/image30.wmf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4.vml" /><Relationship Id="rId6" Type="http://schemas.openxmlformats.org/officeDocument/2006/relationships/image" Target="../media/image24.wmf" /><Relationship Id="rId5" Type="http://schemas.openxmlformats.org/officeDocument/2006/relationships/oleObject" Target="../embeddings/oleObject24.bin" /><Relationship Id="rId4" Type="http://schemas.openxmlformats.org/officeDocument/2006/relationships/image" Target="../media/image31.wmf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 /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5.vml" /><Relationship Id="rId4" Type="http://schemas.openxmlformats.org/officeDocument/2006/relationships/image" Target="../media/image33.wmf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6.vml" /><Relationship Id="rId6" Type="http://schemas.openxmlformats.org/officeDocument/2006/relationships/image" Target="../media/image35.wmf" /><Relationship Id="rId5" Type="http://schemas.openxmlformats.org/officeDocument/2006/relationships/oleObject" Target="../embeddings/oleObject27.bin" /><Relationship Id="rId4" Type="http://schemas.openxmlformats.org/officeDocument/2006/relationships/image" Target="../media/image34.wmf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7.vml" /><Relationship Id="rId6" Type="http://schemas.openxmlformats.org/officeDocument/2006/relationships/image" Target="../media/image37.wmf" /><Relationship Id="rId5" Type="http://schemas.openxmlformats.org/officeDocument/2006/relationships/oleObject" Target="../embeddings/oleObject29.bin" /><Relationship Id="rId4" Type="http://schemas.openxmlformats.org/officeDocument/2006/relationships/image" Target="../media/image36.wmf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8.vml" /><Relationship Id="rId6" Type="http://schemas.openxmlformats.org/officeDocument/2006/relationships/image" Target="../media/image39.wmf" /><Relationship Id="rId5" Type="http://schemas.openxmlformats.org/officeDocument/2006/relationships/oleObject" Target="../embeddings/oleObject31.bin" /><Relationship Id="rId4" Type="http://schemas.openxmlformats.org/officeDocument/2006/relationships/image" Target="../media/image38.wmf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9.vml" /><Relationship Id="rId4" Type="http://schemas.openxmlformats.org/officeDocument/2006/relationships/image" Target="../media/image40.wmf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20.vml" /><Relationship Id="rId6" Type="http://schemas.openxmlformats.org/officeDocument/2006/relationships/image" Target="../media/image42.wmf" /><Relationship Id="rId5" Type="http://schemas.openxmlformats.org/officeDocument/2006/relationships/oleObject" Target="../embeddings/oleObject34.bin" /><Relationship Id="rId4" Type="http://schemas.openxmlformats.org/officeDocument/2006/relationships/image" Target="../media/image41.wmf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1.vml" /><Relationship Id="rId6" Type="http://schemas.openxmlformats.org/officeDocument/2006/relationships/image" Target="../media/image3.wmf" /><Relationship Id="rId5" Type="http://schemas.openxmlformats.org/officeDocument/2006/relationships/oleObject" Target="../embeddings/oleObject2.bin" /><Relationship Id="rId4" Type="http://schemas.openxmlformats.org/officeDocument/2006/relationships/image" Target="../media/image2.wmf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2.vml" /><Relationship Id="rId6" Type="http://schemas.openxmlformats.org/officeDocument/2006/relationships/image" Target="../media/image5.wmf" /><Relationship Id="rId5" Type="http://schemas.openxmlformats.org/officeDocument/2006/relationships/oleObject" Target="../embeddings/oleObject4.bin" /><Relationship Id="rId4" Type="http://schemas.openxmlformats.org/officeDocument/2006/relationships/image" Target="../media/image4.wmf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3.vml" /><Relationship Id="rId4" Type="http://schemas.openxmlformats.org/officeDocument/2006/relationships/image" Target="../media/image6.wmf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 /><Relationship Id="rId3" Type="http://schemas.openxmlformats.org/officeDocument/2006/relationships/oleObject" Target="../embeddings/oleObject6.bin" /><Relationship Id="rId7" Type="http://schemas.openxmlformats.org/officeDocument/2006/relationships/oleObject" Target="../embeddings/oleObject8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4.vml" /><Relationship Id="rId6" Type="http://schemas.openxmlformats.org/officeDocument/2006/relationships/image" Target="../media/image8.wmf" /><Relationship Id="rId5" Type="http://schemas.openxmlformats.org/officeDocument/2006/relationships/oleObject" Target="../embeddings/oleObject7.bin" /><Relationship Id="rId4" Type="http://schemas.openxmlformats.org/officeDocument/2006/relationships/image" Target="../media/image7.wmf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5.vml" /><Relationship Id="rId6" Type="http://schemas.openxmlformats.org/officeDocument/2006/relationships/image" Target="../media/image10.wmf" /><Relationship Id="rId5" Type="http://schemas.openxmlformats.org/officeDocument/2006/relationships/oleObject" Target="../embeddings/oleObject9.bin" /><Relationship Id="rId4" Type="http://schemas.openxmlformats.org/officeDocument/2006/relationships/image" Target="../media/image12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 /><Relationship Id="rId2" Type="http://schemas.openxmlformats.org/officeDocument/2006/relationships/slideLayout" Target="../slideLayouts/slideLayout13.xml" /><Relationship Id="rId1" Type="http://schemas.openxmlformats.org/officeDocument/2006/relationships/vmlDrawing" Target="../drawings/vmlDrawing6.vml" /><Relationship Id="rId6" Type="http://schemas.openxmlformats.org/officeDocument/2006/relationships/image" Target="../media/image14.wmf" /><Relationship Id="rId5" Type="http://schemas.openxmlformats.org/officeDocument/2006/relationships/oleObject" Target="../embeddings/oleObject11.bin" /><Relationship Id="rId4" Type="http://schemas.openxmlformats.org/officeDocument/2006/relationships/image" Target="../media/image13.wm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6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Three-Dimensional Transformations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3D Rotation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Positive rotation angles produce counterclockwise rotations about a coordinate axis, assuming that we are looking in the negative direction along that coordinate axis</a:t>
            </a:r>
          </a:p>
          <a:p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Coordinate-Axis Rotations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Z-axis rotation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X-axis rotation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Y-axis rotation</a:t>
            </a:r>
          </a:p>
          <a:p>
            <a:pPr lvl="1"/>
            <a:endParaRPr lang="en-US" altLang="ko-KR" dirty="0">
              <a:ea typeface="굴림" pitchFamily="50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General 3D Rotations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Rotation about an axis that is parallel to one of the coordinate axes</a:t>
            </a:r>
          </a:p>
          <a:p>
            <a:pPr lvl="1"/>
            <a:r>
              <a:rPr lang="en-US" altLang="ko-KR" dirty="0">
                <a:ea typeface="굴림" pitchFamily="50" charset="-127"/>
              </a:rPr>
              <a:t>Rotation about an arbitrary axis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Coordinate-Axis Rotations</a:t>
            </a:r>
          </a:p>
        </p:txBody>
      </p:sp>
      <p:sp>
        <p:nvSpPr>
          <p:cNvPr id="140291" name="Rectangle 3"/>
          <p:cNvSpPr>
            <a:spLocks noChangeArrowheads="1"/>
          </p:cNvSpPr>
          <p:nvPr/>
        </p:nvSpPr>
        <p:spPr bwMode="auto">
          <a:xfrm>
            <a:off x="533401" y="1600200"/>
            <a:ext cx="2879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/>
          <a:lstStyle/>
          <a:p>
            <a:pPr marL="342863" indent="-342863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altLang="ko-KR" sz="2400" dirty="0">
                <a:latin typeface="Arial" charset="0"/>
                <a:ea typeface="돋움" pitchFamily="50" charset="-127"/>
              </a:rPr>
              <a:t>Z-Axis Rotation</a:t>
            </a:r>
          </a:p>
        </p:txBody>
      </p:sp>
      <p:sp>
        <p:nvSpPr>
          <p:cNvPr id="140292" name="Rectangle 4"/>
          <p:cNvSpPr>
            <a:spLocks noChangeArrowheads="1"/>
          </p:cNvSpPr>
          <p:nvPr/>
        </p:nvSpPr>
        <p:spPr bwMode="auto">
          <a:xfrm>
            <a:off x="3276601" y="1600200"/>
            <a:ext cx="2879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5" tIns="46033" rIns="92065" bIns="46033"/>
          <a:lstStyle/>
          <a:p>
            <a:pPr marL="342863" indent="-342863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altLang="ko-KR" sz="2400" dirty="0">
                <a:latin typeface="Arial" charset="0"/>
                <a:ea typeface="돋움" pitchFamily="50" charset="-127"/>
              </a:rPr>
              <a:t>X-Axis Rotation</a:t>
            </a:r>
          </a:p>
        </p:txBody>
      </p:sp>
      <p:sp>
        <p:nvSpPr>
          <p:cNvPr id="140293" name="Rectangle 5"/>
          <p:cNvSpPr>
            <a:spLocks noChangeArrowheads="1"/>
          </p:cNvSpPr>
          <p:nvPr/>
        </p:nvSpPr>
        <p:spPr bwMode="auto">
          <a:xfrm>
            <a:off x="6035676" y="1600200"/>
            <a:ext cx="28797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65" tIns="46033" rIns="92065" bIns="46033"/>
          <a:lstStyle/>
          <a:p>
            <a:pPr marL="342863" indent="-342863">
              <a:lnSpc>
                <a:spcPct val="9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n-US" altLang="ko-KR" sz="2400" dirty="0">
                <a:latin typeface="Arial" charset="0"/>
                <a:ea typeface="돋움" pitchFamily="50" charset="-127"/>
              </a:rPr>
              <a:t>Y-Axis Rotation</a:t>
            </a:r>
            <a:endParaRPr lang="en-US" altLang="ko-KR" sz="2800" dirty="0"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140294" name="Object 6"/>
          <p:cNvGraphicFramePr>
            <a:graphicFrameLocks noChangeAspect="1"/>
          </p:cNvGraphicFramePr>
          <p:nvPr/>
        </p:nvGraphicFramePr>
        <p:xfrm>
          <a:off x="609601" y="2514601"/>
          <a:ext cx="251460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수식" r:id="rId3" imgW="2070000" imgH="914400" progId="Equation.3">
                  <p:embed/>
                </p:oleObj>
              </mc:Choice>
              <mc:Fallback>
                <p:oleObj name="수식" r:id="rId3" imgW="2070000" imgH="914400" progId="Equation.3">
                  <p:embed/>
                  <p:pic>
                    <p:nvPicPr>
                      <p:cNvPr id="1402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1" y="2514601"/>
                        <a:ext cx="2514600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1" name="Object 13"/>
          <p:cNvGraphicFramePr>
            <a:graphicFrameLocks noChangeAspect="1"/>
          </p:cNvGraphicFramePr>
          <p:nvPr/>
        </p:nvGraphicFramePr>
        <p:xfrm>
          <a:off x="3505200" y="2514601"/>
          <a:ext cx="2513013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수식" r:id="rId5" imgW="2070000" imgH="914400" progId="Equation.3">
                  <p:embed/>
                </p:oleObj>
              </mc:Choice>
              <mc:Fallback>
                <p:oleObj name="수식" r:id="rId5" imgW="2070000" imgH="914400" progId="Equation.3">
                  <p:embed/>
                  <p:pic>
                    <p:nvPicPr>
                      <p:cNvPr id="14030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514601"/>
                        <a:ext cx="2513013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2" name="Object 14"/>
          <p:cNvGraphicFramePr>
            <a:graphicFrameLocks noChangeAspect="1"/>
          </p:cNvGraphicFramePr>
          <p:nvPr/>
        </p:nvGraphicFramePr>
        <p:xfrm>
          <a:off x="6324600" y="2514600"/>
          <a:ext cx="251301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수식" r:id="rId7" imgW="2070000" imgH="914400" progId="Equation.3">
                  <p:embed/>
                </p:oleObj>
              </mc:Choice>
              <mc:Fallback>
                <p:oleObj name="수식" r:id="rId7" imgW="2070000" imgH="914400" progId="Equation.3">
                  <p:embed/>
                  <p:pic>
                    <p:nvPicPr>
                      <p:cNvPr id="1403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514600"/>
                        <a:ext cx="2513013" cy="1131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3733800"/>
            <a:ext cx="9144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000" dirty="0"/>
              <a:t>3D Rotation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1"/>
            <a:ext cx="79311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solidFill>
                  <a:srgbClr val="FF0000"/>
                </a:solidFill>
              </a:rPr>
              <a:t>z-axis rotation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x’=x </a:t>
            </a:r>
            <a:r>
              <a:rPr lang="en-US" sz="2400" dirty="0" err="1"/>
              <a:t>cos</a:t>
            </a:r>
            <a:r>
              <a:rPr lang="en-US" sz="2400" dirty="0"/>
              <a:t> θ - y sin 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y’=x sin θ + y </a:t>
            </a:r>
            <a:r>
              <a:rPr lang="en-US" sz="2400" dirty="0" err="1"/>
              <a:t>cos</a:t>
            </a:r>
            <a:r>
              <a:rPr lang="en-US" sz="2400" dirty="0"/>
              <a:t> 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/>
              <a:t>z’=z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8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dirty="0"/>
              <a:t>or, </a:t>
            </a:r>
            <a:r>
              <a:rPr lang="en-US" sz="2800" b="1" dirty="0"/>
              <a:t>P’</a:t>
            </a:r>
            <a:r>
              <a:rPr lang="en-US" sz="2800" dirty="0"/>
              <a:t> = </a:t>
            </a:r>
            <a:r>
              <a:rPr lang="en-US" sz="2800" b="1" dirty="0" err="1"/>
              <a:t>R</a:t>
            </a:r>
            <a:r>
              <a:rPr lang="en-US" sz="2800" b="1" baseline="-25000" dirty="0" err="1"/>
              <a:t>z</a:t>
            </a:r>
            <a:r>
              <a:rPr lang="en-US" sz="2800" dirty="0"/>
              <a:t>(θ)·</a:t>
            </a:r>
            <a:r>
              <a:rPr lang="en-US" sz="2800" b="1" dirty="0"/>
              <a:t>P</a:t>
            </a:r>
          </a:p>
        </p:txBody>
      </p:sp>
      <p:graphicFrame>
        <p:nvGraphicFramePr>
          <p:cNvPr id="19458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3352800"/>
          <a:ext cx="4535487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enklem" r:id="rId3" imgW="2197080" imgH="914400" progId="Equation.3">
                  <p:embed/>
                </p:oleObj>
              </mc:Choice>
              <mc:Fallback>
                <p:oleObj name="Denklem" r:id="rId3" imgW="2197080" imgH="914400" progId="Equation.3">
                  <p:embed/>
                  <p:pic>
                    <p:nvPicPr>
                      <p:cNvPr id="194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352800"/>
                        <a:ext cx="4535487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dirty="0"/>
              <a:t>3D Rotation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93115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z-axis rotation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x’=x </a:t>
            </a:r>
            <a:r>
              <a:rPr lang="en-US" sz="2000" dirty="0" err="1"/>
              <a:t>cos</a:t>
            </a:r>
            <a:r>
              <a:rPr lang="en-US" sz="2000" dirty="0"/>
              <a:t> θ - y sin 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y’=x sin θ + y </a:t>
            </a:r>
            <a:r>
              <a:rPr lang="en-US" sz="2000" dirty="0" err="1"/>
              <a:t>cos</a:t>
            </a:r>
            <a:r>
              <a:rPr lang="en-US" sz="2000" dirty="0"/>
              <a:t> 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z’=z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Other axis rotations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x→ y→ z→ 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x-axis rotation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y’=y </a:t>
            </a:r>
            <a:r>
              <a:rPr lang="en-US" sz="2000" dirty="0" err="1"/>
              <a:t>cos</a:t>
            </a:r>
            <a:r>
              <a:rPr lang="en-US" sz="2000" dirty="0"/>
              <a:t> θ - z sin 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z’=y sin θ + z </a:t>
            </a:r>
            <a:r>
              <a:rPr lang="en-US" sz="2000" dirty="0" err="1"/>
              <a:t>cos</a:t>
            </a:r>
            <a:r>
              <a:rPr lang="en-US" sz="2000" dirty="0"/>
              <a:t> 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x’=x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400" dirty="0">
                <a:solidFill>
                  <a:srgbClr val="FF0000"/>
                </a:solidFill>
              </a:rPr>
              <a:t>y-axis rotation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z’=z </a:t>
            </a:r>
            <a:r>
              <a:rPr lang="en-US" sz="2000" dirty="0" err="1"/>
              <a:t>cos</a:t>
            </a:r>
            <a:r>
              <a:rPr lang="en-US" sz="2000" dirty="0"/>
              <a:t> θ - x sin 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x’=z sin θ + x </a:t>
            </a:r>
            <a:r>
              <a:rPr lang="en-US" sz="2000" dirty="0" err="1"/>
              <a:t>cos</a:t>
            </a:r>
            <a:r>
              <a:rPr lang="en-US" sz="2000" dirty="0"/>
              <a:t> θ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/>
              <a:t>y’=y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114801" y="3810001"/>
            <a:ext cx="2133599" cy="341632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or, </a:t>
            </a:r>
            <a:r>
              <a:rPr lang="en-US" b="1" dirty="0"/>
              <a:t>P’</a:t>
            </a:r>
            <a:r>
              <a:rPr lang="en-US" dirty="0"/>
              <a:t> = </a:t>
            </a:r>
            <a:r>
              <a:rPr lang="en-US" b="1" dirty="0"/>
              <a:t>R</a:t>
            </a:r>
            <a:r>
              <a:rPr lang="en-US" b="1" baseline="-25000" dirty="0"/>
              <a:t>x</a:t>
            </a:r>
            <a:r>
              <a:rPr lang="en-US" dirty="0"/>
              <a:t>(θ)·</a:t>
            </a:r>
            <a:r>
              <a:rPr lang="en-US" b="1" dirty="0"/>
              <a:t>P</a:t>
            </a:r>
          </a:p>
        </p:txBody>
      </p:sp>
      <p:sp>
        <p:nvSpPr>
          <p:cNvPr id="5" name="Rectangle 4"/>
          <p:cNvSpPr/>
          <p:nvPr/>
        </p:nvSpPr>
        <p:spPr>
          <a:xfrm>
            <a:off x="4038600" y="5029200"/>
            <a:ext cx="1905000" cy="369332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r>
              <a:rPr lang="en-US" dirty="0"/>
              <a:t>or, </a:t>
            </a:r>
            <a:r>
              <a:rPr lang="en-US" b="1" dirty="0"/>
              <a:t>P’</a:t>
            </a:r>
            <a:r>
              <a:rPr lang="en-US" dirty="0"/>
              <a:t> = </a:t>
            </a:r>
            <a:r>
              <a:rPr lang="en-US" b="1" dirty="0"/>
              <a:t>R</a:t>
            </a:r>
            <a:r>
              <a:rPr lang="en-US" b="1" baseline="-25000" dirty="0"/>
              <a:t>y</a:t>
            </a:r>
            <a:r>
              <a:rPr lang="en-US" dirty="0"/>
              <a:t>(θ)·</a:t>
            </a:r>
            <a:r>
              <a:rPr lang="en-US" b="1" dirty="0"/>
              <a:t>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General 3D Rotations : </a:t>
            </a:r>
            <a:r>
              <a:rPr lang="en-US" altLang="ko-KR" b="1" dirty="0">
                <a:ea typeface="굴림" pitchFamily="50" charset="-127"/>
              </a:rPr>
              <a:t>CASE 1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1"/>
            <a:ext cx="8229600" cy="5257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ko-KR" sz="2600" b="1" dirty="0">
                <a:solidFill>
                  <a:schemeClr val="accent2"/>
                </a:solidFill>
                <a:ea typeface="굴림" pitchFamily="50" charset="-127"/>
              </a:rPr>
              <a:t>Rotation about an Axis that is Parallel to One of the Coordinate Axes</a:t>
            </a:r>
          </a:p>
          <a:p>
            <a:pPr lvl="1">
              <a:lnSpc>
                <a:spcPct val="90000"/>
              </a:lnSpc>
            </a:pPr>
            <a:r>
              <a:rPr lang="en-US" altLang="ko-KR" sz="2600" b="1" dirty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Translate </a:t>
            </a:r>
            <a:r>
              <a:rPr lang="en-US" altLang="ko-KR" sz="2600" dirty="0">
                <a:ea typeface="굴림" pitchFamily="50" charset="-127"/>
              </a:rPr>
              <a:t>the</a:t>
            </a:r>
            <a:r>
              <a:rPr lang="en-US" altLang="ko-KR" sz="2600" dirty="0">
                <a:solidFill>
                  <a:srgbClr val="FF0000"/>
                </a:solidFill>
                <a:ea typeface="굴림" pitchFamily="50" charset="-127"/>
              </a:rPr>
              <a:t> </a:t>
            </a:r>
            <a:r>
              <a:rPr lang="en-US" altLang="ko-KR" sz="2600" dirty="0">
                <a:ea typeface="굴림" pitchFamily="50" charset="-127"/>
              </a:rPr>
              <a:t>object so that the rotation axis </a:t>
            </a:r>
            <a:r>
              <a:rPr lang="en-US" altLang="ko-KR" sz="2600" u="sng" dirty="0">
                <a:ea typeface="굴림" pitchFamily="50" charset="-127"/>
              </a:rPr>
              <a:t>coincides with the parallel coordinate axis</a:t>
            </a:r>
          </a:p>
          <a:p>
            <a:pPr lvl="1">
              <a:lnSpc>
                <a:spcPct val="90000"/>
              </a:lnSpc>
            </a:pPr>
            <a:r>
              <a:rPr lang="en-US" altLang="ko-KR" sz="2600" dirty="0">
                <a:ea typeface="굴림" pitchFamily="50" charset="-127"/>
              </a:rPr>
              <a:t>Perform the specified </a:t>
            </a:r>
            <a:r>
              <a:rPr lang="en-US" altLang="ko-KR" sz="2600" b="1" dirty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rotation</a:t>
            </a:r>
            <a:r>
              <a:rPr lang="en-US" altLang="ko-KR" sz="2600" dirty="0">
                <a:ea typeface="굴림" pitchFamily="50" charset="-127"/>
              </a:rPr>
              <a:t> about that axis</a:t>
            </a:r>
          </a:p>
          <a:p>
            <a:pPr lvl="1">
              <a:lnSpc>
                <a:spcPct val="90000"/>
              </a:lnSpc>
            </a:pPr>
            <a:r>
              <a:rPr lang="en-US" altLang="ko-KR" sz="2600" b="1" dirty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Translate</a:t>
            </a:r>
            <a:r>
              <a:rPr lang="en-US" altLang="ko-KR" sz="2600" dirty="0">
                <a:solidFill>
                  <a:schemeClr val="accent2">
                    <a:lumMod val="75000"/>
                  </a:schemeClr>
                </a:solidFill>
                <a:ea typeface="굴림" pitchFamily="50" charset="-127"/>
              </a:rPr>
              <a:t> </a:t>
            </a:r>
            <a:r>
              <a:rPr lang="en-US" altLang="ko-KR" sz="2600" dirty="0">
                <a:ea typeface="굴림" pitchFamily="50" charset="-127"/>
              </a:rPr>
              <a:t>the object so that the rotation axis is </a:t>
            </a:r>
            <a:r>
              <a:rPr lang="en-US" altLang="ko-KR" sz="2600" u="sng" dirty="0">
                <a:ea typeface="굴림" pitchFamily="50" charset="-127"/>
              </a:rPr>
              <a:t>moved back to its original position</a:t>
            </a: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r>
              <a:rPr lang="en-US" altLang="ko-KR" sz="2400" dirty="0">
                <a:ea typeface="굴림" pitchFamily="50" charset="-127"/>
              </a:rPr>
              <a:t>Any  coordinate position </a:t>
            </a:r>
            <a:r>
              <a:rPr lang="en-US" altLang="ko-KR" sz="2400" b="1" dirty="0">
                <a:ea typeface="굴림" pitchFamily="50" charset="-127"/>
              </a:rPr>
              <a:t>P </a:t>
            </a:r>
            <a:r>
              <a:rPr lang="en-US" altLang="ko-KR" sz="2400" dirty="0">
                <a:ea typeface="굴림" pitchFamily="50" charset="-127"/>
              </a:rPr>
              <a:t>on the object in this fig. is transformed  with the sequence shown as below </a:t>
            </a: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  <a:p>
            <a:pPr lvl="1">
              <a:lnSpc>
                <a:spcPct val="90000"/>
              </a:lnSpc>
            </a:pPr>
            <a:endParaRPr lang="en-US" altLang="ko-KR" sz="2400" u="sng" dirty="0">
              <a:ea typeface="굴림" pitchFamily="50" charset="-127"/>
            </a:endParaRPr>
          </a:p>
        </p:txBody>
      </p:sp>
      <p:pic>
        <p:nvPicPr>
          <p:cNvPr id="142340" name="Picture 4" descr="t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1" y="3048000"/>
            <a:ext cx="2057400" cy="2133600"/>
          </a:xfrm>
          <a:prstGeom prst="rect">
            <a:avLst/>
          </a:prstGeom>
          <a:noFill/>
        </p:spPr>
      </p:pic>
      <p:pic>
        <p:nvPicPr>
          <p:cNvPr id="142341" name="Picture 5" descr="t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3048000"/>
            <a:ext cx="1984375" cy="2133600"/>
          </a:xfrm>
          <a:prstGeom prst="rect">
            <a:avLst/>
          </a:prstGeom>
          <a:noFill/>
        </p:spPr>
      </p:pic>
      <p:pic>
        <p:nvPicPr>
          <p:cNvPr id="142342" name="Picture 6" descr="t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95601" y="3048000"/>
            <a:ext cx="1984375" cy="2133600"/>
          </a:xfrm>
          <a:prstGeom prst="rect">
            <a:avLst/>
          </a:prstGeom>
          <a:noFill/>
        </p:spPr>
      </p:pic>
      <p:pic>
        <p:nvPicPr>
          <p:cNvPr id="142343" name="Picture 7" descr="t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14401" y="3048000"/>
            <a:ext cx="2228850" cy="2133600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3124201" y="6172201"/>
            <a:ext cx="2514600" cy="341632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dirty="0"/>
              <a:t> </a:t>
            </a:r>
            <a:r>
              <a:rPr lang="en-US" b="1" dirty="0"/>
              <a:t>P’</a:t>
            </a:r>
            <a:r>
              <a:rPr lang="en-US" dirty="0"/>
              <a:t> = T</a:t>
            </a:r>
            <a:r>
              <a:rPr lang="en-US" baseline="30000" dirty="0"/>
              <a:t>-1</a:t>
            </a:r>
            <a:r>
              <a:rPr lang="en-US" dirty="0"/>
              <a:t>·</a:t>
            </a:r>
            <a:r>
              <a:rPr lang="en-US" b="1" dirty="0"/>
              <a:t>R</a:t>
            </a:r>
            <a:r>
              <a:rPr lang="en-US" b="1" baseline="-25000" dirty="0"/>
              <a:t>x</a:t>
            </a:r>
            <a:r>
              <a:rPr lang="en-US" dirty="0"/>
              <a:t>(θ)·T·</a:t>
            </a:r>
            <a:r>
              <a:rPr lang="en-US" b="1" dirty="0"/>
              <a:t>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General 3D Rotations : CASE 2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1"/>
            <a:ext cx="8229600" cy="4495800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  <a:ea typeface="굴림" pitchFamily="50" charset="-127"/>
              </a:rPr>
              <a:t>Rotation about an Arbitrary Axis</a:t>
            </a:r>
          </a:p>
        </p:txBody>
      </p:sp>
      <p:sp>
        <p:nvSpPr>
          <p:cNvPr id="143364" name="Text Box 4"/>
          <p:cNvSpPr txBox="1">
            <a:spLocks noChangeArrowheads="1"/>
          </p:cNvSpPr>
          <p:nvPr/>
        </p:nvSpPr>
        <p:spPr bwMode="auto">
          <a:xfrm>
            <a:off x="4800600" y="1600201"/>
            <a:ext cx="4114800" cy="41909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2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 marL="457200" indent="-457200">
              <a:spcBef>
                <a:spcPct val="0"/>
              </a:spcBef>
              <a:buClrTx/>
              <a:buFontTx/>
              <a:buNone/>
            </a:pPr>
            <a:r>
              <a:rPr lang="en-US" altLang="ko-KR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altLang="ko-KR" sz="2400" b="1" dirty="0">
                <a:solidFill>
                  <a:schemeClr val="accent2"/>
                </a:solidFill>
                <a:latin typeface="Arial" charset="0"/>
              </a:rPr>
              <a:t>Basic Idea</a:t>
            </a:r>
          </a:p>
          <a:p>
            <a:pPr marL="457200" indent="-457200">
              <a:spcBef>
                <a:spcPct val="0"/>
              </a:spcBef>
              <a:buClrTx/>
              <a:buFontTx/>
              <a:buNone/>
            </a:pPr>
            <a:endParaRPr lang="en-US" altLang="ko-KR" sz="1000" b="1" dirty="0">
              <a:solidFill>
                <a:srgbClr val="000080"/>
              </a:solidFill>
              <a:latin typeface="Arial" charset="0"/>
            </a:endParaRPr>
          </a:p>
          <a:p>
            <a:pPr marL="457200" indent="-457200" algn="l">
              <a:spcBef>
                <a:spcPct val="0"/>
              </a:spcBef>
              <a:buClrTx/>
              <a:buFontTx/>
              <a:buAutoNum type="arabicPeriod"/>
            </a:pPr>
            <a:r>
              <a:rPr lang="en-US" altLang="ko-KR" sz="1800" b="1" dirty="0">
                <a:solidFill>
                  <a:schemeClr val="tx1"/>
                </a:solidFill>
              </a:rPr>
              <a:t>Translate (x1, y1, z1) to the origin</a:t>
            </a:r>
          </a:p>
          <a:p>
            <a:pPr marL="457200" indent="-457200" algn="l">
              <a:lnSpc>
                <a:spcPct val="14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ko-KR" sz="1800" b="1" dirty="0">
                <a:solidFill>
                  <a:schemeClr val="tx1"/>
                </a:solidFill>
              </a:rPr>
              <a:t>Rotate (x’2, y’2, z’2) on to the z axis</a:t>
            </a:r>
          </a:p>
          <a:p>
            <a:pPr marL="457200" indent="-457200" algn="l">
              <a:lnSpc>
                <a:spcPct val="13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ko-KR" sz="1800" b="1" dirty="0">
                <a:solidFill>
                  <a:schemeClr val="tx1"/>
                </a:solidFill>
              </a:rPr>
              <a:t>Rotate the object around the z-axis</a:t>
            </a:r>
          </a:p>
          <a:p>
            <a:pPr marL="457200" indent="-457200" algn="l">
              <a:lnSpc>
                <a:spcPct val="14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ko-KR" sz="1800" b="1" dirty="0">
                <a:solidFill>
                  <a:schemeClr val="tx1"/>
                </a:solidFill>
              </a:rPr>
              <a:t>Rotate the axis to the original orientation</a:t>
            </a:r>
          </a:p>
          <a:p>
            <a:pPr marL="457200" indent="-457200" algn="l">
              <a:lnSpc>
                <a:spcPct val="140000"/>
              </a:lnSpc>
              <a:spcBef>
                <a:spcPct val="0"/>
              </a:spcBef>
              <a:buClrTx/>
              <a:buFontTx/>
              <a:buAutoNum type="arabicPeriod"/>
            </a:pPr>
            <a:r>
              <a:rPr lang="en-US" altLang="ko-KR" sz="1800" b="1" dirty="0">
                <a:solidFill>
                  <a:schemeClr val="tx1"/>
                </a:solidFill>
              </a:rPr>
              <a:t>Translate the rotation axis to the original position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7" name="Line 7"/>
          <p:cNvSpPr>
            <a:spLocks noChangeShapeType="1"/>
          </p:cNvSpPr>
          <p:nvPr/>
        </p:nvSpPr>
        <p:spPr bwMode="auto">
          <a:xfrm flipH="1">
            <a:off x="914400" y="42973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8" name="Line 8"/>
          <p:cNvSpPr>
            <a:spLocks noChangeShapeType="1"/>
          </p:cNvSpPr>
          <p:nvPr/>
        </p:nvSpPr>
        <p:spPr bwMode="auto">
          <a:xfrm flipV="1">
            <a:off x="2590800" y="3078163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819400" y="23923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0" name="Line 10"/>
          <p:cNvSpPr>
            <a:spLocks noChangeShapeType="1"/>
          </p:cNvSpPr>
          <p:nvPr/>
        </p:nvSpPr>
        <p:spPr bwMode="auto">
          <a:xfrm flipV="1">
            <a:off x="2438400" y="39163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1" name="AutoShape 11"/>
          <p:cNvSpPr>
            <a:spLocks noChangeArrowheads="1"/>
          </p:cNvSpPr>
          <p:nvPr/>
        </p:nvSpPr>
        <p:spPr bwMode="auto">
          <a:xfrm>
            <a:off x="2819400" y="2544763"/>
            <a:ext cx="228600" cy="228600"/>
          </a:xfrm>
          <a:prstGeom prst="curvedRightArrow">
            <a:avLst>
              <a:gd name="adj1" fmla="val 20000"/>
              <a:gd name="adj2" fmla="val 40000"/>
              <a:gd name="adj3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2" name="Text Box 12"/>
          <p:cNvSpPr txBox="1">
            <a:spLocks noChangeArrowheads="1"/>
          </p:cNvSpPr>
          <p:nvPr/>
        </p:nvSpPr>
        <p:spPr bwMode="auto">
          <a:xfrm>
            <a:off x="1828800" y="2849563"/>
            <a:ext cx="9779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(x</a:t>
            </a:r>
            <a:r>
              <a:rPr lang="en-US" altLang="ko-KR" sz="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,y</a:t>
            </a:r>
            <a:r>
              <a:rPr lang="en-US" altLang="ko-KR" sz="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,z</a:t>
            </a:r>
            <a:r>
              <a:rPr lang="en-US" altLang="ko-KR" sz="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2</a:t>
            </a: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)</a:t>
            </a:r>
          </a:p>
        </p:txBody>
      </p:sp>
      <p:sp>
        <p:nvSpPr>
          <p:cNvPr id="143373" name="Text Box 13"/>
          <p:cNvSpPr txBox="1">
            <a:spLocks noChangeArrowheads="1"/>
          </p:cNvSpPr>
          <p:nvPr/>
        </p:nvSpPr>
        <p:spPr bwMode="auto">
          <a:xfrm>
            <a:off x="1612900" y="3763963"/>
            <a:ext cx="9779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(x</a:t>
            </a:r>
            <a:r>
              <a:rPr lang="en-US" altLang="ko-KR" sz="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,y</a:t>
            </a:r>
            <a:r>
              <a:rPr lang="en-US" altLang="ko-KR" sz="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,z</a:t>
            </a:r>
            <a:r>
              <a:rPr lang="en-US" altLang="ko-KR" sz="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1</a:t>
            </a: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)</a:t>
            </a:r>
          </a:p>
        </p:txBody>
      </p:sp>
      <p:sp>
        <p:nvSpPr>
          <p:cNvPr id="143374" name="Line 14"/>
          <p:cNvSpPr>
            <a:spLocks noChangeShapeType="1"/>
          </p:cNvSpPr>
          <p:nvPr/>
        </p:nvSpPr>
        <p:spPr bwMode="auto">
          <a:xfrm flipH="1">
            <a:off x="3124200" y="3230563"/>
            <a:ext cx="2286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5" name="Line 15"/>
          <p:cNvSpPr>
            <a:spLocks noChangeShapeType="1"/>
          </p:cNvSpPr>
          <p:nvPr/>
        </p:nvSpPr>
        <p:spPr bwMode="auto">
          <a:xfrm>
            <a:off x="3124200" y="3763963"/>
            <a:ext cx="381000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6" name="Line 16"/>
          <p:cNvSpPr>
            <a:spLocks noChangeShapeType="1"/>
          </p:cNvSpPr>
          <p:nvPr/>
        </p:nvSpPr>
        <p:spPr bwMode="auto">
          <a:xfrm flipH="1" flipV="1">
            <a:off x="3352800" y="3230563"/>
            <a:ext cx="152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7" name="Line 17"/>
          <p:cNvSpPr>
            <a:spLocks noChangeShapeType="1"/>
          </p:cNvSpPr>
          <p:nvPr/>
        </p:nvSpPr>
        <p:spPr bwMode="auto">
          <a:xfrm>
            <a:off x="3352800" y="3230563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8" name="Line 18"/>
          <p:cNvSpPr>
            <a:spLocks noChangeShapeType="1"/>
          </p:cNvSpPr>
          <p:nvPr/>
        </p:nvSpPr>
        <p:spPr bwMode="auto">
          <a:xfrm flipH="1">
            <a:off x="3505200" y="3611563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3379" name="Text Box 19"/>
          <p:cNvSpPr txBox="1">
            <a:spLocks noChangeArrowheads="1"/>
          </p:cNvSpPr>
          <p:nvPr/>
        </p:nvSpPr>
        <p:spPr bwMode="auto">
          <a:xfrm>
            <a:off x="3581400" y="43576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3380" name="Text Box 20"/>
          <p:cNvSpPr txBox="1">
            <a:spLocks noChangeArrowheads="1"/>
          </p:cNvSpPr>
          <p:nvPr/>
        </p:nvSpPr>
        <p:spPr bwMode="auto">
          <a:xfrm>
            <a:off x="1066800" y="48910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3381" name="Text Box 21"/>
          <p:cNvSpPr txBox="1">
            <a:spLocks noChangeArrowheads="1"/>
          </p:cNvSpPr>
          <p:nvPr/>
        </p:nvSpPr>
        <p:spPr bwMode="auto">
          <a:xfrm>
            <a:off x="1835150" y="22240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3382" name="Text Box 22"/>
          <p:cNvSpPr txBox="1">
            <a:spLocks noChangeArrowheads="1"/>
          </p:cNvSpPr>
          <p:nvPr/>
        </p:nvSpPr>
        <p:spPr bwMode="auto">
          <a:xfrm>
            <a:off x="4114800" y="4254500"/>
            <a:ext cx="528638" cy="4095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rPr>
              <a:t>R</a:t>
            </a:r>
            <a:r>
              <a:rPr lang="en-US" altLang="ko-KR" baseline="300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-1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3383" name="Text Box 23"/>
          <p:cNvSpPr txBox="1">
            <a:spLocks noChangeArrowheads="1"/>
          </p:cNvSpPr>
          <p:nvPr/>
        </p:nvSpPr>
        <p:spPr bwMode="auto">
          <a:xfrm>
            <a:off x="4114800" y="5000625"/>
            <a:ext cx="539750" cy="4095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rPr>
              <a:t>T</a:t>
            </a:r>
            <a:r>
              <a:rPr lang="en-US" altLang="ko-KR" baseline="300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-1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3384" name="Text Box 24"/>
          <p:cNvSpPr txBox="1">
            <a:spLocks noChangeArrowheads="1"/>
          </p:cNvSpPr>
          <p:nvPr/>
        </p:nvSpPr>
        <p:spPr bwMode="auto">
          <a:xfrm>
            <a:off x="4114800" y="3171825"/>
            <a:ext cx="533400" cy="4095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rPr>
              <a:t>R</a:t>
            </a:r>
          </a:p>
        </p:txBody>
      </p:sp>
      <p:sp>
        <p:nvSpPr>
          <p:cNvPr id="143385" name="Text Box 25"/>
          <p:cNvSpPr txBox="1">
            <a:spLocks noChangeArrowheads="1"/>
          </p:cNvSpPr>
          <p:nvPr/>
        </p:nvSpPr>
        <p:spPr bwMode="auto">
          <a:xfrm>
            <a:off x="4114800" y="2638425"/>
            <a:ext cx="539750" cy="40957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rPr>
              <a:t>T</a:t>
            </a:r>
          </a:p>
        </p:txBody>
      </p:sp>
      <p:graphicFrame>
        <p:nvGraphicFramePr>
          <p:cNvPr id="143386" name="Object 26"/>
          <p:cNvGraphicFramePr>
            <a:graphicFrameLocks noChangeAspect="1"/>
          </p:cNvGraphicFramePr>
          <p:nvPr/>
        </p:nvGraphicFramePr>
        <p:xfrm>
          <a:off x="1417638" y="5835650"/>
          <a:ext cx="62309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3" imgW="2781000" imgH="253800" progId="Equation.3">
                  <p:embed/>
                </p:oleObj>
              </mc:Choice>
              <mc:Fallback>
                <p:oleObj name="Equation" r:id="rId3" imgW="2781000" imgH="253800" progId="Equation.3">
                  <p:embed/>
                  <p:pic>
                    <p:nvPicPr>
                      <p:cNvPr id="143386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835650"/>
                        <a:ext cx="6230937" cy="5651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General 3D Rotations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itchFamily="50" charset="-127"/>
              </a:rPr>
              <a:t>Step 1. Translation</a:t>
            </a:r>
          </a:p>
        </p:txBody>
      </p:sp>
      <p:graphicFrame>
        <p:nvGraphicFramePr>
          <p:cNvPr id="144388" name="Object 4"/>
          <p:cNvGraphicFramePr>
            <a:graphicFrameLocks noChangeAspect="1"/>
          </p:cNvGraphicFramePr>
          <p:nvPr/>
        </p:nvGraphicFramePr>
        <p:xfrm>
          <a:off x="5103813" y="2884488"/>
          <a:ext cx="2439987" cy="168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3" imgW="1320480" imgH="914400" progId="Equation.3">
                  <p:embed/>
                </p:oleObj>
              </mc:Choice>
              <mc:Fallback>
                <p:oleObj name="Equation" r:id="rId3" imgW="1320480" imgH="914400" progId="Equation.3">
                  <p:embed/>
                  <p:pic>
                    <p:nvPicPr>
                      <p:cNvPr id="144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3813" y="2884488"/>
                        <a:ext cx="2439987" cy="1687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914400" y="2224088"/>
            <a:ext cx="3035300" cy="3033712"/>
            <a:chOff x="912" y="1689"/>
            <a:chExt cx="1912" cy="1911"/>
          </a:xfrm>
        </p:grpSpPr>
        <p:sp>
          <p:nvSpPr>
            <p:cNvPr id="144390" name="Line 6"/>
            <p:cNvSpPr>
              <a:spLocks noChangeShapeType="1"/>
            </p:cNvSpPr>
            <p:nvPr/>
          </p:nvSpPr>
          <p:spPr bwMode="auto">
            <a:xfrm flipV="1">
              <a:off x="1440" y="1747"/>
              <a:ext cx="0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391" name="Line 7"/>
            <p:cNvSpPr>
              <a:spLocks noChangeShapeType="1"/>
            </p:cNvSpPr>
            <p:nvPr/>
          </p:nvSpPr>
          <p:spPr bwMode="auto">
            <a:xfrm>
              <a:off x="1440" y="2995"/>
              <a:ext cx="134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392" name="Line 8"/>
            <p:cNvSpPr>
              <a:spLocks noChangeShapeType="1"/>
            </p:cNvSpPr>
            <p:nvPr/>
          </p:nvSpPr>
          <p:spPr bwMode="auto">
            <a:xfrm flipH="1">
              <a:off x="912" y="2995"/>
              <a:ext cx="528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393" name="Line 9"/>
            <p:cNvSpPr>
              <a:spLocks noChangeShapeType="1"/>
            </p:cNvSpPr>
            <p:nvPr/>
          </p:nvSpPr>
          <p:spPr bwMode="auto">
            <a:xfrm flipV="1">
              <a:off x="1968" y="2227"/>
              <a:ext cx="144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394" name="Line 10"/>
            <p:cNvSpPr>
              <a:spLocks noChangeShapeType="1"/>
            </p:cNvSpPr>
            <p:nvPr/>
          </p:nvSpPr>
          <p:spPr bwMode="auto">
            <a:xfrm flipV="1">
              <a:off x="2112" y="1795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395" name="Line 11"/>
            <p:cNvSpPr>
              <a:spLocks noChangeShapeType="1"/>
            </p:cNvSpPr>
            <p:nvPr/>
          </p:nvSpPr>
          <p:spPr bwMode="auto">
            <a:xfrm flipV="1">
              <a:off x="1872" y="2755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396" name="Text Box 12"/>
            <p:cNvSpPr txBox="1">
              <a:spLocks noChangeArrowheads="1"/>
            </p:cNvSpPr>
            <p:nvPr/>
          </p:nvSpPr>
          <p:spPr bwMode="auto">
            <a:xfrm>
              <a:off x="2208" y="2064"/>
              <a:ext cx="6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(x</a:t>
              </a:r>
              <a:r>
                <a:rPr lang="en-US" altLang="ko-KR" sz="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2</a:t>
              </a: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,y</a:t>
              </a:r>
              <a:r>
                <a:rPr lang="en-US" altLang="ko-KR" sz="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2</a:t>
              </a: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,z</a:t>
              </a:r>
              <a:r>
                <a:rPr lang="en-US" altLang="ko-KR" sz="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2</a:t>
              </a: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)</a:t>
              </a:r>
            </a:p>
          </p:txBody>
        </p:sp>
        <p:sp>
          <p:nvSpPr>
            <p:cNvPr id="144397" name="Text Box 13"/>
            <p:cNvSpPr txBox="1">
              <a:spLocks noChangeArrowheads="1"/>
            </p:cNvSpPr>
            <p:nvPr/>
          </p:nvSpPr>
          <p:spPr bwMode="auto">
            <a:xfrm>
              <a:off x="2064" y="2640"/>
              <a:ext cx="616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(x</a:t>
              </a:r>
              <a:r>
                <a:rPr lang="en-US" altLang="ko-KR" sz="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1</a:t>
              </a: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,y</a:t>
              </a:r>
              <a:r>
                <a:rPr lang="en-US" altLang="ko-KR" sz="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1</a:t>
              </a: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,z</a:t>
              </a:r>
              <a:r>
                <a:rPr lang="en-US" altLang="ko-KR" sz="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1</a:t>
              </a: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)</a:t>
              </a:r>
            </a:p>
          </p:txBody>
        </p:sp>
        <p:sp>
          <p:nvSpPr>
            <p:cNvPr id="144398" name="Text Box 14"/>
            <p:cNvSpPr txBox="1">
              <a:spLocks noChangeArrowheads="1"/>
            </p:cNvSpPr>
            <p:nvPr/>
          </p:nvSpPr>
          <p:spPr bwMode="auto">
            <a:xfrm>
              <a:off x="2592" y="3033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44399" name="Text Box 15"/>
            <p:cNvSpPr txBox="1">
              <a:spLocks noChangeArrowheads="1"/>
            </p:cNvSpPr>
            <p:nvPr/>
          </p:nvSpPr>
          <p:spPr bwMode="auto">
            <a:xfrm>
              <a:off x="1008" y="336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44400" name="Text Box 16"/>
            <p:cNvSpPr txBox="1">
              <a:spLocks noChangeArrowheads="1"/>
            </p:cNvSpPr>
            <p:nvPr/>
          </p:nvSpPr>
          <p:spPr bwMode="auto">
            <a:xfrm>
              <a:off x="1492" y="1689"/>
              <a:ext cx="188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44401" name="Line 17"/>
            <p:cNvSpPr>
              <a:spLocks noChangeShapeType="1"/>
            </p:cNvSpPr>
            <p:nvPr/>
          </p:nvSpPr>
          <p:spPr bwMode="auto">
            <a:xfrm flipV="1">
              <a:off x="1440" y="2496"/>
              <a:ext cx="144" cy="52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402" name="Line 18"/>
            <p:cNvSpPr>
              <a:spLocks noChangeShapeType="1"/>
            </p:cNvSpPr>
            <p:nvPr/>
          </p:nvSpPr>
          <p:spPr bwMode="auto">
            <a:xfrm flipV="1">
              <a:off x="1584" y="2064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403" name="Line 19"/>
            <p:cNvSpPr>
              <a:spLocks noChangeShapeType="1"/>
            </p:cNvSpPr>
            <p:nvPr/>
          </p:nvSpPr>
          <p:spPr bwMode="auto">
            <a:xfrm flipV="1">
              <a:off x="1344" y="3024"/>
              <a:ext cx="96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4404" name="AutoShape 20"/>
            <p:cNvSpPr>
              <a:spLocks noChangeArrowheads="1"/>
            </p:cNvSpPr>
            <p:nvPr/>
          </p:nvSpPr>
          <p:spPr bwMode="auto">
            <a:xfrm rot="-1560849">
              <a:off x="1584" y="2832"/>
              <a:ext cx="240" cy="96"/>
            </a:xfrm>
            <a:prstGeom prst="leftArrow">
              <a:avLst>
                <a:gd name="adj1" fmla="val 50000"/>
                <a:gd name="adj2" fmla="val 625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General 3D Rotations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itchFamily="50" charset="-127"/>
              </a:rPr>
              <a:t>Step 2. Establish [ T</a:t>
            </a:r>
            <a:r>
              <a:rPr kumimoji="1" lang="en-US" altLang="ko-KR" baseline="-25000">
                <a:ea typeface="굴림" pitchFamily="50" charset="-127"/>
              </a:rPr>
              <a:t>R</a:t>
            </a:r>
            <a:r>
              <a:rPr kumimoji="1" lang="en-US" altLang="ko-KR">
                <a:ea typeface="굴림" pitchFamily="50" charset="-127"/>
              </a:rPr>
              <a:t> ]</a:t>
            </a:r>
            <a:r>
              <a:rPr kumimoji="1" lang="en-US" altLang="ko-KR" baseline="30000">
                <a:ea typeface="굴림" pitchFamily="50" charset="-127"/>
                <a:sym typeface="Symbol" pitchFamily="18" charset="2"/>
              </a:rPr>
              <a:t></a:t>
            </a:r>
            <a:r>
              <a:rPr kumimoji="1" lang="en-US" altLang="ko-KR" baseline="-25000">
                <a:ea typeface="굴림" pitchFamily="50" charset="-127"/>
                <a:sym typeface="Symbol" pitchFamily="18" charset="2"/>
              </a:rPr>
              <a:t>x</a:t>
            </a:r>
            <a:r>
              <a:rPr kumimoji="1" lang="en-US" altLang="ko-KR">
                <a:ea typeface="굴림" pitchFamily="50" charset="-127"/>
              </a:rPr>
              <a:t>   </a:t>
            </a:r>
            <a:r>
              <a:rPr kumimoji="1" lang="en-US" altLang="ko-KR" i="1">
                <a:ea typeface="굴림" pitchFamily="50" charset="-127"/>
              </a:rPr>
              <a:t>x</a:t>
            </a:r>
            <a:r>
              <a:rPr kumimoji="1" lang="en-US" altLang="ko-KR">
                <a:ea typeface="굴림" pitchFamily="50" charset="-127"/>
              </a:rPr>
              <a:t> axis</a:t>
            </a:r>
          </a:p>
        </p:txBody>
      </p:sp>
      <p:graphicFrame>
        <p:nvGraphicFramePr>
          <p:cNvPr id="145412" name="Object 4"/>
          <p:cNvGraphicFramePr>
            <a:graphicFrameLocks noChangeAspect="1"/>
          </p:cNvGraphicFramePr>
          <p:nvPr/>
        </p:nvGraphicFramePr>
        <p:xfrm>
          <a:off x="4117975" y="4008438"/>
          <a:ext cx="5022850" cy="131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Equation" r:id="rId3" imgW="3504960" imgH="914400" progId="Equation.3">
                  <p:embed/>
                </p:oleObj>
              </mc:Choice>
              <mc:Fallback>
                <p:oleObj name="Equation" r:id="rId3" imgW="3504960" imgH="914400" progId="Equation.3">
                  <p:embed/>
                  <p:pic>
                    <p:nvPicPr>
                      <p:cNvPr id="1454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7975" y="4008438"/>
                        <a:ext cx="5022850" cy="1311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3" name="Text Box 5"/>
          <p:cNvSpPr txBox="1">
            <a:spLocks noChangeArrowheads="1"/>
          </p:cNvSpPr>
          <p:nvPr/>
        </p:nvSpPr>
        <p:spPr bwMode="auto">
          <a:xfrm>
            <a:off x="1978025" y="3262313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(a,b,c)</a:t>
            </a:r>
          </a:p>
        </p:txBody>
      </p:sp>
      <p:sp>
        <p:nvSpPr>
          <p:cNvPr id="145414" name="Text Box 6"/>
          <p:cNvSpPr txBox="1">
            <a:spLocks noChangeArrowheads="1"/>
          </p:cNvSpPr>
          <p:nvPr/>
        </p:nvSpPr>
        <p:spPr bwMode="auto">
          <a:xfrm>
            <a:off x="530225" y="3033713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(0,b,c)</a:t>
            </a:r>
          </a:p>
        </p:txBody>
      </p:sp>
      <p:sp>
        <p:nvSpPr>
          <p:cNvPr id="145415" name="Line 7"/>
          <p:cNvSpPr>
            <a:spLocks noChangeShapeType="1"/>
          </p:cNvSpPr>
          <p:nvPr/>
        </p:nvSpPr>
        <p:spPr bwMode="auto">
          <a:xfrm flipV="1">
            <a:off x="1749425" y="3490913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16" name="Line 8"/>
          <p:cNvSpPr>
            <a:spLocks noChangeShapeType="1"/>
          </p:cNvSpPr>
          <p:nvPr/>
        </p:nvSpPr>
        <p:spPr bwMode="auto">
          <a:xfrm flipH="1">
            <a:off x="1292225" y="34909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1292225" y="3490913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18" name="Line 10"/>
          <p:cNvSpPr>
            <a:spLocks noChangeShapeType="1"/>
          </p:cNvSpPr>
          <p:nvPr/>
        </p:nvSpPr>
        <p:spPr bwMode="auto">
          <a:xfrm>
            <a:off x="1292225" y="3490913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19" name="Line 11"/>
          <p:cNvSpPr>
            <a:spLocks noChangeShapeType="1"/>
          </p:cNvSpPr>
          <p:nvPr/>
        </p:nvSpPr>
        <p:spPr bwMode="auto">
          <a:xfrm>
            <a:off x="1292225" y="3490913"/>
            <a:ext cx="457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0" name="Line 12"/>
          <p:cNvSpPr>
            <a:spLocks noChangeShapeType="1"/>
          </p:cNvSpPr>
          <p:nvPr/>
        </p:nvSpPr>
        <p:spPr bwMode="auto">
          <a:xfrm>
            <a:off x="1978025" y="349091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1" name="Line 13"/>
          <p:cNvSpPr>
            <a:spLocks noChangeShapeType="1"/>
          </p:cNvSpPr>
          <p:nvPr/>
        </p:nvSpPr>
        <p:spPr bwMode="auto">
          <a:xfrm>
            <a:off x="1292225" y="4710113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2" name="Line 14"/>
          <p:cNvSpPr>
            <a:spLocks noChangeShapeType="1"/>
          </p:cNvSpPr>
          <p:nvPr/>
        </p:nvSpPr>
        <p:spPr bwMode="auto">
          <a:xfrm flipV="1">
            <a:off x="1978025" y="4252913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3" name="Line 15"/>
          <p:cNvSpPr>
            <a:spLocks noChangeShapeType="1"/>
          </p:cNvSpPr>
          <p:nvPr/>
        </p:nvSpPr>
        <p:spPr bwMode="auto">
          <a:xfrm flipV="1">
            <a:off x="1978025" y="3033713"/>
            <a:ext cx="3810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4" name="Line 16"/>
          <p:cNvSpPr>
            <a:spLocks noChangeShapeType="1"/>
          </p:cNvSpPr>
          <p:nvPr/>
        </p:nvSpPr>
        <p:spPr bwMode="auto">
          <a:xfrm flipV="1">
            <a:off x="1292225" y="3033713"/>
            <a:ext cx="457200" cy="457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25" name="Line 17"/>
          <p:cNvSpPr>
            <a:spLocks noChangeShapeType="1"/>
          </p:cNvSpPr>
          <p:nvPr/>
        </p:nvSpPr>
        <p:spPr bwMode="auto">
          <a:xfrm>
            <a:off x="1749425" y="3033713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6" name="Line 18"/>
          <p:cNvSpPr>
            <a:spLocks noChangeShapeType="1"/>
          </p:cNvSpPr>
          <p:nvPr/>
        </p:nvSpPr>
        <p:spPr bwMode="auto">
          <a:xfrm>
            <a:off x="2359025" y="3033713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7" name="Oval 19"/>
          <p:cNvSpPr>
            <a:spLocks noChangeArrowheads="1"/>
          </p:cNvSpPr>
          <p:nvPr/>
        </p:nvSpPr>
        <p:spPr bwMode="auto">
          <a:xfrm>
            <a:off x="1216025" y="3414713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28" name="AutoShape 20"/>
          <p:cNvSpPr>
            <a:spLocks/>
          </p:cNvSpPr>
          <p:nvPr/>
        </p:nvSpPr>
        <p:spPr bwMode="auto">
          <a:xfrm>
            <a:off x="76200" y="3859213"/>
            <a:ext cx="990600" cy="530225"/>
          </a:xfrm>
          <a:prstGeom prst="borderCallout1">
            <a:avLst>
              <a:gd name="adj1" fmla="val 21556"/>
              <a:gd name="adj2" fmla="val 107694"/>
              <a:gd name="adj3" fmla="val -50301"/>
              <a:gd name="adj4" fmla="val 114264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Projected Point</a:t>
            </a:r>
          </a:p>
        </p:txBody>
      </p:sp>
      <p:sp>
        <p:nvSpPr>
          <p:cNvPr id="145429" name="Freeform 21"/>
          <p:cNvSpPr>
            <a:spLocks/>
          </p:cNvSpPr>
          <p:nvPr/>
        </p:nvSpPr>
        <p:spPr bwMode="auto">
          <a:xfrm>
            <a:off x="1597025" y="4100513"/>
            <a:ext cx="76200" cy="304800"/>
          </a:xfrm>
          <a:custGeom>
            <a:avLst/>
            <a:gdLst/>
            <a:ahLst/>
            <a:cxnLst>
              <a:cxn ang="0">
                <a:pos x="56" y="192"/>
              </a:cxn>
              <a:cxn ang="0">
                <a:pos x="8" y="96"/>
              </a:cxn>
              <a:cxn ang="0">
                <a:pos x="104" y="0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30" name="Freeform 22"/>
          <p:cNvSpPr>
            <a:spLocks/>
          </p:cNvSpPr>
          <p:nvPr/>
        </p:nvSpPr>
        <p:spPr bwMode="auto">
          <a:xfrm flipH="1">
            <a:off x="1825625" y="4100513"/>
            <a:ext cx="76200" cy="381000"/>
          </a:xfrm>
          <a:custGeom>
            <a:avLst/>
            <a:gdLst/>
            <a:ahLst/>
            <a:cxnLst>
              <a:cxn ang="0">
                <a:pos x="56" y="192"/>
              </a:cxn>
              <a:cxn ang="0">
                <a:pos x="8" y="96"/>
              </a:cxn>
              <a:cxn ang="0">
                <a:pos x="104" y="0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5431" name="Text Box 23"/>
          <p:cNvSpPr txBox="1">
            <a:spLocks noChangeArrowheads="1"/>
          </p:cNvSpPr>
          <p:nvPr/>
        </p:nvSpPr>
        <p:spPr bwMode="auto">
          <a:xfrm>
            <a:off x="1344613" y="4024313"/>
            <a:ext cx="3286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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5432" name="Text Box 24"/>
          <p:cNvSpPr txBox="1">
            <a:spLocks noChangeArrowheads="1"/>
          </p:cNvSpPr>
          <p:nvPr/>
        </p:nvSpPr>
        <p:spPr bwMode="auto">
          <a:xfrm>
            <a:off x="1825625" y="3948113"/>
            <a:ext cx="3286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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5433" name="Line 25"/>
          <p:cNvSpPr>
            <a:spLocks noChangeShapeType="1"/>
          </p:cNvSpPr>
          <p:nvPr/>
        </p:nvSpPr>
        <p:spPr bwMode="auto">
          <a:xfrm>
            <a:off x="1749425" y="4252913"/>
            <a:ext cx="304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34" name="Oval 26"/>
          <p:cNvSpPr>
            <a:spLocks noChangeArrowheads="1"/>
          </p:cNvSpPr>
          <p:nvPr/>
        </p:nvSpPr>
        <p:spPr bwMode="auto">
          <a:xfrm>
            <a:off x="2054225" y="4862513"/>
            <a:ext cx="76200" cy="762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35" name="AutoShape 27"/>
          <p:cNvSpPr>
            <a:spLocks/>
          </p:cNvSpPr>
          <p:nvPr/>
        </p:nvSpPr>
        <p:spPr bwMode="auto">
          <a:xfrm>
            <a:off x="2260600" y="5200650"/>
            <a:ext cx="941388" cy="530225"/>
          </a:xfrm>
          <a:prstGeom prst="borderCallout2">
            <a:avLst>
              <a:gd name="adj1" fmla="val 21556"/>
              <a:gd name="adj2" fmla="val -8093"/>
              <a:gd name="adj3" fmla="val 21556"/>
              <a:gd name="adj4" fmla="val -10116"/>
              <a:gd name="adj5" fmla="val -41616"/>
              <a:gd name="adj6" fmla="val -20236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Rotated Point</a:t>
            </a:r>
          </a:p>
        </p:txBody>
      </p:sp>
      <p:graphicFrame>
        <p:nvGraphicFramePr>
          <p:cNvPr id="145436" name="Object 28"/>
          <p:cNvGraphicFramePr>
            <a:graphicFrameLocks noChangeAspect="1"/>
          </p:cNvGraphicFramePr>
          <p:nvPr/>
        </p:nvGraphicFramePr>
        <p:xfrm>
          <a:off x="4953000" y="2211388"/>
          <a:ext cx="2362200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수식" r:id="rId5" imgW="1346040" imgH="888840" progId="Equation.3">
                  <p:embed/>
                </p:oleObj>
              </mc:Choice>
              <mc:Fallback>
                <p:oleObj name="수식" r:id="rId5" imgW="1346040" imgH="888840" progId="Equation.3">
                  <p:embed/>
                  <p:pic>
                    <p:nvPicPr>
                      <p:cNvPr id="145436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11388"/>
                        <a:ext cx="2362200" cy="155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37" name="Line 29"/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38" name="Text Box 30"/>
          <p:cNvSpPr txBox="1">
            <a:spLocks noChangeArrowheads="1"/>
          </p:cNvSpPr>
          <p:nvPr/>
        </p:nvSpPr>
        <p:spPr bwMode="auto">
          <a:xfrm>
            <a:off x="3581400" y="43576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5439" name="Line 31"/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40" name="Text Box 32"/>
          <p:cNvSpPr txBox="1">
            <a:spLocks noChangeArrowheads="1"/>
          </p:cNvSpPr>
          <p:nvPr/>
        </p:nvSpPr>
        <p:spPr bwMode="auto">
          <a:xfrm>
            <a:off x="1835150" y="22240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5441" name="Line 33"/>
          <p:cNvSpPr>
            <a:spLocks noChangeShapeType="1"/>
          </p:cNvSpPr>
          <p:nvPr/>
        </p:nvSpPr>
        <p:spPr bwMode="auto">
          <a:xfrm flipH="1">
            <a:off x="914400" y="4297363"/>
            <a:ext cx="838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5442" name="Text Box 34"/>
          <p:cNvSpPr txBox="1">
            <a:spLocks noChangeArrowheads="1"/>
          </p:cNvSpPr>
          <p:nvPr/>
        </p:nvSpPr>
        <p:spPr bwMode="auto">
          <a:xfrm>
            <a:off x="1066800" y="48910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ko-KR"/>
              <a:t>cgvr.korea.ac.kr</a:t>
            </a: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Arbitrary Axis Rotation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itchFamily="50" charset="-127"/>
              </a:rPr>
              <a:t>Step 3. Rotate  about  </a:t>
            </a:r>
            <a:r>
              <a:rPr kumimoji="1" lang="en-US" altLang="ko-KR" i="1">
                <a:ea typeface="굴림" pitchFamily="50" charset="-127"/>
              </a:rPr>
              <a:t>y</a:t>
            </a:r>
            <a:r>
              <a:rPr kumimoji="1" lang="en-US" altLang="ko-KR">
                <a:ea typeface="굴림" pitchFamily="50" charset="-127"/>
              </a:rPr>
              <a:t> axis by  </a:t>
            </a:r>
            <a:r>
              <a:rPr kumimoji="1" lang="en-US" altLang="ko-KR" b="1">
                <a:ea typeface="돋움" pitchFamily="50" charset="-127"/>
                <a:sym typeface="Symbol" pitchFamily="18" charset="2"/>
              </a:rPr>
              <a:t></a:t>
            </a:r>
          </a:p>
          <a:p>
            <a:endParaRPr lang="en-US" altLang="ko-KR">
              <a:ea typeface="굴림" pitchFamily="50" charset="-127"/>
            </a:endParaRPr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 flipH="1">
            <a:off x="457200" y="4267200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1981200" y="3246438"/>
            <a:ext cx="8318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(a,b,c)</a:t>
            </a:r>
          </a:p>
        </p:txBody>
      </p:sp>
      <p:sp>
        <p:nvSpPr>
          <p:cNvPr id="146438" name="Text Box 6"/>
          <p:cNvSpPr txBox="1">
            <a:spLocks noChangeArrowheads="1"/>
          </p:cNvSpPr>
          <p:nvPr/>
        </p:nvSpPr>
        <p:spPr bwMode="auto">
          <a:xfrm>
            <a:off x="2133600" y="4738688"/>
            <a:ext cx="8445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(a,0,d)</a:t>
            </a:r>
          </a:p>
        </p:txBody>
      </p:sp>
      <p:sp>
        <p:nvSpPr>
          <p:cNvPr id="146439" name="Line 7"/>
          <p:cNvSpPr>
            <a:spLocks noChangeShapeType="1"/>
          </p:cNvSpPr>
          <p:nvPr/>
        </p:nvSpPr>
        <p:spPr bwMode="auto">
          <a:xfrm flipV="1">
            <a:off x="1752600" y="3475038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0" name="Line 8"/>
          <p:cNvSpPr>
            <a:spLocks noChangeShapeType="1"/>
          </p:cNvSpPr>
          <p:nvPr/>
        </p:nvSpPr>
        <p:spPr bwMode="auto">
          <a:xfrm>
            <a:off x="1295400" y="3475038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1" name="Line 9"/>
          <p:cNvSpPr>
            <a:spLocks noChangeShapeType="1"/>
          </p:cNvSpPr>
          <p:nvPr/>
        </p:nvSpPr>
        <p:spPr bwMode="auto">
          <a:xfrm>
            <a:off x="1143000" y="48768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42" name="Oval 10"/>
          <p:cNvSpPr>
            <a:spLocks noChangeArrowheads="1"/>
          </p:cNvSpPr>
          <p:nvPr/>
        </p:nvSpPr>
        <p:spPr bwMode="auto">
          <a:xfrm>
            <a:off x="1143000" y="48006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3" name="Freeform 11"/>
          <p:cNvSpPr>
            <a:spLocks/>
          </p:cNvSpPr>
          <p:nvPr/>
        </p:nvSpPr>
        <p:spPr bwMode="auto">
          <a:xfrm rot="5400000" flipH="1" flipV="1">
            <a:off x="1676400" y="4343400"/>
            <a:ext cx="76200" cy="228600"/>
          </a:xfrm>
          <a:custGeom>
            <a:avLst/>
            <a:gdLst/>
            <a:ahLst/>
            <a:cxnLst>
              <a:cxn ang="0">
                <a:pos x="56" y="192"/>
              </a:cxn>
              <a:cxn ang="0">
                <a:pos x="8" y="96"/>
              </a:cxn>
              <a:cxn ang="0">
                <a:pos x="104" y="0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44" name="Text Box 12"/>
          <p:cNvSpPr txBox="1">
            <a:spLocks noChangeArrowheads="1"/>
          </p:cNvSpPr>
          <p:nvPr/>
        </p:nvSpPr>
        <p:spPr bwMode="auto">
          <a:xfrm>
            <a:off x="1598613" y="4433888"/>
            <a:ext cx="30956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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6445" name="Line 13"/>
          <p:cNvSpPr>
            <a:spLocks noChangeShapeType="1"/>
          </p:cNvSpPr>
          <p:nvPr/>
        </p:nvSpPr>
        <p:spPr bwMode="auto">
          <a:xfrm>
            <a:off x="1752600" y="4237038"/>
            <a:ext cx="304800" cy="639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6446" name="Oval 14"/>
          <p:cNvSpPr>
            <a:spLocks noChangeArrowheads="1"/>
          </p:cNvSpPr>
          <p:nvPr/>
        </p:nvSpPr>
        <p:spPr bwMode="auto">
          <a:xfrm>
            <a:off x="914400" y="50292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7" name="Line 15"/>
          <p:cNvSpPr>
            <a:spLocks noChangeShapeType="1"/>
          </p:cNvSpPr>
          <p:nvPr/>
        </p:nvSpPr>
        <p:spPr bwMode="auto">
          <a:xfrm>
            <a:off x="1295400" y="4724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8" name="Line 16"/>
          <p:cNvSpPr>
            <a:spLocks noChangeShapeType="1"/>
          </p:cNvSpPr>
          <p:nvPr/>
        </p:nvSpPr>
        <p:spPr bwMode="auto">
          <a:xfrm flipH="1">
            <a:off x="1295400" y="47244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49" name="Freeform 17"/>
          <p:cNvSpPr>
            <a:spLocks/>
          </p:cNvSpPr>
          <p:nvPr/>
        </p:nvSpPr>
        <p:spPr bwMode="auto">
          <a:xfrm>
            <a:off x="1066800" y="4876800"/>
            <a:ext cx="990600" cy="228600"/>
          </a:xfrm>
          <a:custGeom>
            <a:avLst/>
            <a:gdLst/>
            <a:ahLst/>
            <a:cxnLst>
              <a:cxn ang="0">
                <a:pos x="624" y="0"/>
              </a:cxn>
              <a:cxn ang="0">
                <a:pos x="384" y="96"/>
              </a:cxn>
              <a:cxn ang="0">
                <a:pos x="0" y="144"/>
              </a:cxn>
            </a:cxnLst>
            <a:rect l="0" t="0" r="r" b="b"/>
            <a:pathLst>
              <a:path w="624" h="144">
                <a:moveTo>
                  <a:pt x="624" y="0"/>
                </a:moveTo>
                <a:cubicBezTo>
                  <a:pt x="556" y="36"/>
                  <a:pt x="488" y="72"/>
                  <a:pt x="384" y="96"/>
                </a:cubicBezTo>
                <a:cubicBezTo>
                  <a:pt x="280" y="120"/>
                  <a:pt x="140" y="132"/>
                  <a:pt x="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0" name="Text Box 18"/>
          <p:cNvSpPr txBox="1">
            <a:spLocks noChangeArrowheads="1"/>
          </p:cNvSpPr>
          <p:nvPr/>
        </p:nvSpPr>
        <p:spPr bwMode="auto">
          <a:xfrm>
            <a:off x="1885950" y="3810000"/>
            <a:ext cx="247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i="1">
                <a:solidFill>
                  <a:schemeClr val="tx1"/>
                </a:solidFill>
                <a:ea typeface="돋움" pitchFamily="50" charset="-127"/>
                <a:sym typeface="Symbol" pitchFamily="18" charset="2"/>
              </a:rPr>
              <a:t>l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6451" name="Freeform 19"/>
          <p:cNvSpPr>
            <a:spLocks/>
          </p:cNvSpPr>
          <p:nvPr/>
        </p:nvSpPr>
        <p:spPr bwMode="auto">
          <a:xfrm>
            <a:off x="1981200" y="3505200"/>
            <a:ext cx="241300" cy="1371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240"/>
              </a:cxn>
              <a:cxn ang="0">
                <a:pos x="144" y="528"/>
              </a:cxn>
              <a:cxn ang="0">
                <a:pos x="48" y="864"/>
              </a:cxn>
            </a:cxnLst>
            <a:rect l="0" t="0" r="r" b="b"/>
            <a:pathLst>
              <a:path w="152" h="864">
                <a:moveTo>
                  <a:pt x="0" y="0"/>
                </a:moveTo>
                <a:cubicBezTo>
                  <a:pt x="36" y="76"/>
                  <a:pt x="72" y="152"/>
                  <a:pt x="96" y="240"/>
                </a:cubicBezTo>
                <a:cubicBezTo>
                  <a:pt x="120" y="328"/>
                  <a:pt x="152" y="424"/>
                  <a:pt x="144" y="528"/>
                </a:cubicBezTo>
                <a:cubicBezTo>
                  <a:pt x="136" y="632"/>
                  <a:pt x="92" y="748"/>
                  <a:pt x="48" y="86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2" name="Text Box 20"/>
          <p:cNvSpPr txBox="1">
            <a:spLocks noChangeArrowheads="1"/>
          </p:cNvSpPr>
          <p:nvPr/>
        </p:nvSpPr>
        <p:spPr bwMode="auto">
          <a:xfrm>
            <a:off x="1270000" y="42052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i="1">
                <a:solidFill>
                  <a:schemeClr val="tx1"/>
                </a:solidFill>
                <a:ea typeface="돋움" pitchFamily="50" charset="-127"/>
                <a:sym typeface="Symbol" pitchFamily="18" charset="2"/>
              </a:rPr>
              <a:t>d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146453" name="Object 21"/>
          <p:cNvGraphicFramePr>
            <a:graphicFrameLocks noChangeAspect="1"/>
          </p:cNvGraphicFramePr>
          <p:nvPr/>
        </p:nvGraphicFramePr>
        <p:xfrm>
          <a:off x="4953000" y="2209800"/>
          <a:ext cx="27432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3" imgW="1612800" imgH="914400" progId="Equation.3">
                  <p:embed/>
                </p:oleObj>
              </mc:Choice>
              <mc:Fallback>
                <p:oleObj name="Equation" r:id="rId3" imgW="1612800" imgH="914400" progId="Equation.3">
                  <p:embed/>
                  <p:pic>
                    <p:nvPicPr>
                      <p:cNvPr id="146453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209800"/>
                        <a:ext cx="27432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54" name="Object 22"/>
          <p:cNvGraphicFramePr>
            <a:graphicFrameLocks noChangeAspect="1"/>
          </p:cNvGraphicFramePr>
          <p:nvPr/>
        </p:nvGraphicFramePr>
        <p:xfrm>
          <a:off x="4070350" y="4008438"/>
          <a:ext cx="5053013" cy="1335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5" imgW="3466800" imgH="914400" progId="Equation.3">
                  <p:embed/>
                </p:oleObj>
              </mc:Choice>
              <mc:Fallback>
                <p:oleObj name="Equation" r:id="rId5" imgW="3466800" imgH="914400" progId="Equation.3">
                  <p:embed/>
                  <p:pic>
                    <p:nvPicPr>
                      <p:cNvPr id="14645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0350" y="4008438"/>
                        <a:ext cx="5053013" cy="1335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55" name="Line 23"/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6" name="Text Box 24"/>
          <p:cNvSpPr txBox="1">
            <a:spLocks noChangeArrowheads="1"/>
          </p:cNvSpPr>
          <p:nvPr/>
        </p:nvSpPr>
        <p:spPr bwMode="auto">
          <a:xfrm>
            <a:off x="3581400" y="43576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6457" name="Line 25"/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6458" name="Text Box 26"/>
          <p:cNvSpPr txBox="1">
            <a:spLocks noChangeArrowheads="1"/>
          </p:cNvSpPr>
          <p:nvPr/>
        </p:nvSpPr>
        <p:spPr bwMode="auto">
          <a:xfrm>
            <a:off x="1835150" y="22240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6459" name="AutoShape 27"/>
          <p:cNvSpPr>
            <a:spLocks/>
          </p:cNvSpPr>
          <p:nvPr/>
        </p:nvSpPr>
        <p:spPr bwMode="auto">
          <a:xfrm>
            <a:off x="88900" y="3859213"/>
            <a:ext cx="990600" cy="530225"/>
          </a:xfrm>
          <a:prstGeom prst="borderCallout1">
            <a:avLst>
              <a:gd name="adj1" fmla="val 21556"/>
              <a:gd name="adj2" fmla="val 107694"/>
              <a:gd name="adj3" fmla="val 160181"/>
              <a:gd name="adj4" fmla="val 112981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Projected Point</a:t>
            </a:r>
          </a:p>
        </p:txBody>
      </p:sp>
      <p:sp>
        <p:nvSpPr>
          <p:cNvPr id="146460" name="Text Box 28"/>
          <p:cNvSpPr txBox="1">
            <a:spLocks noChangeArrowheads="1"/>
          </p:cNvSpPr>
          <p:nvPr/>
        </p:nvSpPr>
        <p:spPr bwMode="auto">
          <a:xfrm>
            <a:off x="609600" y="53482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6461" name="AutoShape 29"/>
          <p:cNvSpPr>
            <a:spLocks/>
          </p:cNvSpPr>
          <p:nvPr/>
        </p:nvSpPr>
        <p:spPr bwMode="auto">
          <a:xfrm>
            <a:off x="2260600" y="5200650"/>
            <a:ext cx="941388" cy="530225"/>
          </a:xfrm>
          <a:prstGeom prst="borderCallout2">
            <a:avLst>
              <a:gd name="adj1" fmla="val 21556"/>
              <a:gd name="adj2" fmla="val -8093"/>
              <a:gd name="adj3" fmla="val 21556"/>
              <a:gd name="adj4" fmla="val -114505"/>
              <a:gd name="adj5" fmla="val -5986"/>
              <a:gd name="adj6" fmla="val -131199"/>
            </a:avLst>
          </a:prstGeom>
          <a:noFill/>
          <a:ln w="12700">
            <a:solidFill>
              <a:schemeClr val="tx1"/>
            </a:solidFill>
            <a:miter lim="800000"/>
            <a:headEnd/>
            <a:tailEnd type="arrow" w="med" len="med"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Rotated Point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Arbitrary Axis Rotation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itchFamily="50" charset="-127"/>
              </a:rPr>
              <a:t>Step 4. Rotate  about  </a:t>
            </a:r>
            <a:r>
              <a:rPr kumimoji="1" lang="en-US" altLang="ko-KR" i="1">
                <a:ea typeface="굴림" pitchFamily="50" charset="-127"/>
              </a:rPr>
              <a:t>z</a:t>
            </a:r>
            <a:r>
              <a:rPr kumimoji="1" lang="en-US" altLang="ko-KR">
                <a:ea typeface="굴림" pitchFamily="50" charset="-127"/>
              </a:rPr>
              <a:t> axis by the desired angle </a:t>
            </a:r>
            <a:r>
              <a:rPr kumimoji="1" lang="en-US" altLang="ko-KR" b="1">
                <a:ea typeface="돋움" pitchFamily="50" charset="-127"/>
                <a:sym typeface="Symbol" pitchFamily="18" charset="2"/>
              </a:rPr>
              <a:t></a:t>
            </a:r>
          </a:p>
          <a:p>
            <a:endParaRPr lang="en-US" altLang="ko-KR">
              <a:ea typeface="굴림" pitchFamily="50" charset="-127"/>
            </a:endParaRP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 flipH="1">
            <a:off x="457200" y="4281488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461" name="Text Box 5"/>
          <p:cNvSpPr txBox="1">
            <a:spLocks noChangeArrowheads="1"/>
          </p:cNvSpPr>
          <p:nvPr/>
        </p:nvSpPr>
        <p:spPr bwMode="auto">
          <a:xfrm>
            <a:off x="763588" y="4586288"/>
            <a:ext cx="303212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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>
            <a:off x="990600" y="4281488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463" name="Oval 7"/>
          <p:cNvSpPr>
            <a:spLocks noChangeArrowheads="1"/>
          </p:cNvSpPr>
          <p:nvPr/>
        </p:nvSpPr>
        <p:spPr bwMode="auto">
          <a:xfrm>
            <a:off x="914400" y="5043488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7464" name="Text Box 8"/>
          <p:cNvSpPr txBox="1">
            <a:spLocks noChangeArrowheads="1"/>
          </p:cNvSpPr>
          <p:nvPr/>
        </p:nvSpPr>
        <p:spPr bwMode="auto">
          <a:xfrm>
            <a:off x="1295400" y="4205288"/>
            <a:ext cx="247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i="1">
                <a:solidFill>
                  <a:schemeClr val="tx1"/>
                </a:solidFill>
                <a:ea typeface="돋움" pitchFamily="50" charset="-127"/>
                <a:sym typeface="Symbol" pitchFamily="18" charset="2"/>
              </a:rPr>
              <a:t>l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7465" name="AutoShape 9"/>
          <p:cNvSpPr>
            <a:spLocks noChangeArrowheads="1"/>
          </p:cNvSpPr>
          <p:nvPr/>
        </p:nvSpPr>
        <p:spPr bwMode="auto">
          <a:xfrm rot="5163755">
            <a:off x="1066800" y="4662488"/>
            <a:ext cx="152400" cy="304800"/>
          </a:xfrm>
          <a:prstGeom prst="curvedRightArrow">
            <a:avLst>
              <a:gd name="adj1" fmla="val 40000"/>
              <a:gd name="adj2" fmla="val 80000"/>
              <a:gd name="adj3" fmla="val 33333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7466" name="Object 10"/>
          <p:cNvGraphicFramePr>
            <a:graphicFrameLocks noChangeAspect="1"/>
          </p:cNvGraphicFramePr>
          <p:nvPr/>
        </p:nvGraphicFramePr>
        <p:xfrm>
          <a:off x="4870450" y="3124200"/>
          <a:ext cx="367030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1968480" imgH="914400" progId="Equation.3">
                  <p:embed/>
                </p:oleObj>
              </mc:Choice>
              <mc:Fallback>
                <p:oleObj name="Equation" r:id="rId3" imgW="1968480" imgH="914400" progId="Equation.3">
                  <p:embed/>
                  <p:pic>
                    <p:nvPicPr>
                      <p:cNvPr id="147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3124200"/>
                        <a:ext cx="3670300" cy="170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7" name="Line 11"/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7468" name="Text Box 12"/>
          <p:cNvSpPr txBox="1">
            <a:spLocks noChangeArrowheads="1"/>
          </p:cNvSpPr>
          <p:nvPr/>
        </p:nvSpPr>
        <p:spPr bwMode="auto">
          <a:xfrm>
            <a:off x="1835150" y="22240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7469" name="Line 13"/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7470" name="Text Box 14"/>
          <p:cNvSpPr txBox="1">
            <a:spLocks noChangeArrowheads="1"/>
          </p:cNvSpPr>
          <p:nvPr/>
        </p:nvSpPr>
        <p:spPr bwMode="auto">
          <a:xfrm>
            <a:off x="3581400" y="43576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7471" name="Text Box 15"/>
          <p:cNvSpPr txBox="1">
            <a:spLocks noChangeArrowheads="1"/>
          </p:cNvSpPr>
          <p:nvPr/>
        </p:nvSpPr>
        <p:spPr bwMode="auto">
          <a:xfrm>
            <a:off x="609600" y="53482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3D transformation methods are extended from 2D methods by including considerations for the z coordinate</a:t>
            </a:r>
          </a:p>
          <a:p>
            <a:pPr eaLnBrk="1" hangingPunct="1">
              <a:defRPr/>
            </a:pPr>
            <a:r>
              <a:rPr lang="en-US" dirty="0"/>
              <a:t>A 3D homogenous coordinate is represented as a four-element column vector</a:t>
            </a:r>
          </a:p>
          <a:p>
            <a:pPr lvl="1" eaLnBrk="1" hangingPunct="1">
              <a:defRPr/>
            </a:pPr>
            <a:r>
              <a:rPr lang="en-US" dirty="0"/>
              <a:t>Each geometric transformation operator is a </a:t>
            </a:r>
          </a:p>
          <a:p>
            <a:pPr lvl="1" eaLnBrk="1" hangingPunct="1">
              <a:buNone/>
              <a:defRPr/>
            </a:pPr>
            <a:r>
              <a:rPr lang="en-US" dirty="0"/>
              <a:t>    4 by 4 matrix</a:t>
            </a:r>
          </a:p>
        </p:txBody>
      </p:sp>
      <p:sp>
        <p:nvSpPr>
          <p:cNvPr id="440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Geometric Transformations in </a:t>
            </a:r>
            <a:br>
              <a:rPr lang="en-US" sz="4000" dirty="0"/>
            </a:br>
            <a:r>
              <a:rPr lang="en-US" sz="4000" dirty="0"/>
              <a:t>Three-Dimensional Space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Arbitrary Axis Rotation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굴림" pitchFamily="50" charset="-127"/>
              </a:rPr>
              <a:t>Step 5. Apply the reverse transformation to place the axis back in its initial position</a:t>
            </a:r>
          </a:p>
          <a:p>
            <a:endParaRPr lang="en-US" altLang="ko-KR">
              <a:ea typeface="굴림" pitchFamily="50" charset="-127"/>
            </a:endParaRPr>
          </a:p>
        </p:txBody>
      </p:sp>
      <p:sp>
        <p:nvSpPr>
          <p:cNvPr id="148485" name="Line 5"/>
          <p:cNvSpPr>
            <a:spLocks noChangeShapeType="1"/>
          </p:cNvSpPr>
          <p:nvPr/>
        </p:nvSpPr>
        <p:spPr bwMode="auto">
          <a:xfrm flipV="1">
            <a:off x="1752600" y="2316163"/>
            <a:ext cx="0" cy="1981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1752600" y="4297363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 flipV="1">
            <a:off x="2590800" y="3078163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8" name="Line 8"/>
          <p:cNvSpPr>
            <a:spLocks noChangeShapeType="1"/>
          </p:cNvSpPr>
          <p:nvPr/>
        </p:nvSpPr>
        <p:spPr bwMode="auto">
          <a:xfrm flipV="1">
            <a:off x="2819400" y="23923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89" name="Line 9"/>
          <p:cNvSpPr>
            <a:spLocks noChangeShapeType="1"/>
          </p:cNvSpPr>
          <p:nvPr/>
        </p:nvSpPr>
        <p:spPr bwMode="auto">
          <a:xfrm flipV="1">
            <a:off x="2438400" y="3916363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0" name="Text Box 10"/>
          <p:cNvSpPr txBox="1">
            <a:spLocks noChangeArrowheads="1"/>
          </p:cNvSpPr>
          <p:nvPr/>
        </p:nvSpPr>
        <p:spPr bwMode="auto">
          <a:xfrm>
            <a:off x="3581400" y="43576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8491" name="Text Box 11"/>
          <p:cNvSpPr txBox="1">
            <a:spLocks noChangeArrowheads="1"/>
          </p:cNvSpPr>
          <p:nvPr/>
        </p:nvSpPr>
        <p:spPr bwMode="auto">
          <a:xfrm>
            <a:off x="1835150" y="22240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8492" name="Text Box 12"/>
          <p:cNvSpPr txBox="1">
            <a:spLocks noChangeArrowheads="1"/>
          </p:cNvSpPr>
          <p:nvPr/>
        </p:nvSpPr>
        <p:spPr bwMode="auto">
          <a:xfrm>
            <a:off x="2362200" y="3276600"/>
            <a:ext cx="247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i="1">
                <a:solidFill>
                  <a:schemeClr val="tx1"/>
                </a:solidFill>
                <a:ea typeface="돋움" pitchFamily="50" charset="-127"/>
                <a:sym typeface="Symbol" pitchFamily="18" charset="2"/>
              </a:rPr>
              <a:t>l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8493" name="Line 13"/>
          <p:cNvSpPr>
            <a:spLocks noChangeShapeType="1"/>
          </p:cNvSpPr>
          <p:nvPr/>
        </p:nvSpPr>
        <p:spPr bwMode="auto">
          <a:xfrm flipV="1">
            <a:off x="1752600" y="3505200"/>
            <a:ext cx="228600" cy="838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4" name="Line 14"/>
          <p:cNvSpPr>
            <a:spLocks noChangeShapeType="1"/>
          </p:cNvSpPr>
          <p:nvPr/>
        </p:nvSpPr>
        <p:spPr bwMode="auto">
          <a:xfrm flipV="1">
            <a:off x="1981200" y="28194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48495" name="AutoShape 15"/>
          <p:cNvSpPr>
            <a:spLocks noChangeArrowheads="1"/>
          </p:cNvSpPr>
          <p:nvPr/>
        </p:nvSpPr>
        <p:spPr bwMode="auto">
          <a:xfrm rot="-1560849" flipH="1" flipV="1">
            <a:off x="2057400" y="3733800"/>
            <a:ext cx="381000" cy="152400"/>
          </a:xfrm>
          <a:prstGeom prst="leftArrow">
            <a:avLst>
              <a:gd name="adj1" fmla="val 50000"/>
              <a:gd name="adj2" fmla="val 625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96" name="Line 16"/>
          <p:cNvSpPr>
            <a:spLocks noChangeShapeType="1"/>
          </p:cNvSpPr>
          <p:nvPr/>
        </p:nvSpPr>
        <p:spPr bwMode="auto">
          <a:xfrm flipH="1">
            <a:off x="457200" y="4281488"/>
            <a:ext cx="1295400" cy="1295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97" name="Line 17"/>
          <p:cNvSpPr>
            <a:spLocks noChangeShapeType="1"/>
          </p:cNvSpPr>
          <p:nvPr/>
        </p:nvSpPr>
        <p:spPr bwMode="auto">
          <a:xfrm flipH="1">
            <a:off x="990600" y="4281488"/>
            <a:ext cx="762000" cy="762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8498" name="Text Box 18"/>
          <p:cNvSpPr txBox="1">
            <a:spLocks noChangeArrowheads="1"/>
          </p:cNvSpPr>
          <p:nvPr/>
        </p:nvSpPr>
        <p:spPr bwMode="auto">
          <a:xfrm>
            <a:off x="1295400" y="4205288"/>
            <a:ext cx="2476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i="1">
                <a:solidFill>
                  <a:schemeClr val="tx1"/>
                </a:solidFill>
                <a:ea typeface="돋움" pitchFamily="50" charset="-127"/>
                <a:sym typeface="Symbol" pitchFamily="18" charset="2"/>
              </a:rPr>
              <a:t>l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8499" name="Text Box 19"/>
          <p:cNvSpPr txBox="1">
            <a:spLocks noChangeArrowheads="1"/>
          </p:cNvSpPr>
          <p:nvPr/>
        </p:nvSpPr>
        <p:spPr bwMode="auto">
          <a:xfrm>
            <a:off x="609600" y="53482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48500" name="AutoShape 20"/>
          <p:cNvSpPr>
            <a:spLocks noChangeArrowheads="1"/>
          </p:cNvSpPr>
          <p:nvPr/>
        </p:nvSpPr>
        <p:spPr bwMode="auto">
          <a:xfrm rot="11123022" flipH="1">
            <a:off x="1581150" y="4111625"/>
            <a:ext cx="469900" cy="458788"/>
          </a:xfrm>
          <a:custGeom>
            <a:avLst/>
            <a:gdLst>
              <a:gd name="G0" fmla="+- 3858690 0 0"/>
              <a:gd name="G1" fmla="+- -8636529 0 0"/>
              <a:gd name="G2" fmla="+- 3858690 0 -8636529"/>
              <a:gd name="G3" fmla="+- 10800 0 0"/>
              <a:gd name="G4" fmla="+- 0 0 385869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7183 0 0"/>
              <a:gd name="G9" fmla="+- 0 0 -8636529"/>
              <a:gd name="G10" fmla="+- 7183 0 2700"/>
              <a:gd name="G11" fmla="cos G10 3858690"/>
              <a:gd name="G12" fmla="sin G10 3858690"/>
              <a:gd name="G13" fmla="cos 13500 3858690"/>
              <a:gd name="G14" fmla="sin 13500 3858690"/>
              <a:gd name="G15" fmla="+- G11 10800 0"/>
              <a:gd name="G16" fmla="+- G12 10800 0"/>
              <a:gd name="G17" fmla="+- G13 10800 0"/>
              <a:gd name="G18" fmla="+- G14 10800 0"/>
              <a:gd name="G19" fmla="*/ 7183 1 2"/>
              <a:gd name="G20" fmla="+- G19 5400 0"/>
              <a:gd name="G21" fmla="cos G20 3858690"/>
              <a:gd name="G22" fmla="sin G20 3858690"/>
              <a:gd name="G23" fmla="+- G21 10800 0"/>
              <a:gd name="G24" fmla="+- G12 G23 G22"/>
              <a:gd name="G25" fmla="+- G22 G23 G11"/>
              <a:gd name="G26" fmla="cos 10800 3858690"/>
              <a:gd name="G27" fmla="sin 10800 3858690"/>
              <a:gd name="G28" fmla="cos 7183 3858690"/>
              <a:gd name="G29" fmla="sin 7183 385869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8636529"/>
              <a:gd name="G36" fmla="sin G34 -8636529"/>
              <a:gd name="G37" fmla="+/ -8636529 385869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7183 G39"/>
              <a:gd name="G43" fmla="sin 7183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9487 w 21600"/>
              <a:gd name="T5" fmla="*/ 4383 h 21600"/>
              <a:gd name="T6" fmla="*/ 4808 w 21600"/>
              <a:gd name="T7" fmla="*/ 4094 h 21600"/>
              <a:gd name="T8" fmla="*/ 16577 w 21600"/>
              <a:gd name="T9" fmla="*/ 6532 h 21600"/>
              <a:gd name="T10" fmla="*/ 17777 w 21600"/>
              <a:gd name="T11" fmla="*/ 22357 h 21600"/>
              <a:gd name="T12" fmla="*/ 11587 w 21600"/>
              <a:gd name="T13" fmla="*/ 20827 h 21600"/>
              <a:gd name="T14" fmla="*/ 13117 w 21600"/>
              <a:gd name="T15" fmla="*/ 14637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4512" y="16949"/>
                </a:moveTo>
                <a:cubicBezTo>
                  <a:pt x="16666" y="15648"/>
                  <a:pt x="17983" y="13316"/>
                  <a:pt x="17983" y="10800"/>
                </a:cubicBezTo>
                <a:cubicBezTo>
                  <a:pt x="17983" y="6832"/>
                  <a:pt x="14767" y="3617"/>
                  <a:pt x="10800" y="3617"/>
                </a:cubicBezTo>
                <a:cubicBezTo>
                  <a:pt x="9034" y="3616"/>
                  <a:pt x="7330" y="4267"/>
                  <a:pt x="6013" y="5443"/>
                </a:cubicBezTo>
                <a:lnTo>
                  <a:pt x="3603" y="2746"/>
                </a:lnTo>
                <a:cubicBezTo>
                  <a:pt x="5583" y="977"/>
                  <a:pt x="8145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cubicBezTo>
                  <a:pt x="21600" y="14583"/>
                  <a:pt x="19620" y="18090"/>
                  <a:pt x="16381" y="20045"/>
                </a:cubicBezTo>
                <a:lnTo>
                  <a:pt x="17777" y="22357"/>
                </a:lnTo>
                <a:lnTo>
                  <a:pt x="11587" y="20827"/>
                </a:lnTo>
                <a:lnTo>
                  <a:pt x="13117" y="14637"/>
                </a:lnTo>
                <a:lnTo>
                  <a:pt x="14512" y="16949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8501" name="Line 21"/>
          <p:cNvSpPr>
            <a:spLocks noChangeShapeType="1"/>
          </p:cNvSpPr>
          <p:nvPr/>
        </p:nvSpPr>
        <p:spPr bwMode="auto">
          <a:xfrm flipV="1">
            <a:off x="1600200" y="4343400"/>
            <a:ext cx="152400" cy="685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48502" name="Object 22"/>
          <p:cNvGraphicFramePr>
            <a:graphicFrameLocks noChangeAspect="1"/>
          </p:cNvGraphicFramePr>
          <p:nvPr/>
        </p:nvGraphicFramePr>
        <p:xfrm>
          <a:off x="3381375" y="2568575"/>
          <a:ext cx="5654675" cy="284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7" name="Equation" r:id="rId3" imgW="3695400" imgH="1854000" progId="Equation.3">
                  <p:embed/>
                </p:oleObj>
              </mc:Choice>
              <mc:Fallback>
                <p:oleObj name="Equation" r:id="rId3" imgW="3695400" imgH="1854000" progId="Equation.3">
                  <p:embed/>
                  <p:pic>
                    <p:nvPicPr>
                      <p:cNvPr id="1485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2568575"/>
                        <a:ext cx="5654675" cy="284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7" name="Object 27"/>
          <p:cNvGraphicFramePr>
            <a:graphicFrameLocks noChangeAspect="1"/>
          </p:cNvGraphicFramePr>
          <p:nvPr/>
        </p:nvGraphicFramePr>
        <p:xfrm>
          <a:off x="1417638" y="5835650"/>
          <a:ext cx="623093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5" imgW="2781000" imgH="253800" progId="Equation.3">
                  <p:embed/>
                </p:oleObj>
              </mc:Choice>
              <mc:Fallback>
                <p:oleObj name="Equation" r:id="rId5" imgW="2781000" imgH="253800" progId="Equation.3">
                  <p:embed/>
                  <p:pic>
                    <p:nvPicPr>
                      <p:cNvPr id="14850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835650"/>
                        <a:ext cx="6230937" cy="565150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ChangeArrowheads="1"/>
          </p:cNvSpPr>
          <p:nvPr/>
        </p:nvSpPr>
        <p:spPr bwMode="auto">
          <a:xfrm>
            <a:off x="685800" y="1882775"/>
            <a:ext cx="7772400" cy="1187450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r>
              <a:rPr lang="en-US" altLang="ko-KR" sz="2400">
                <a:solidFill>
                  <a:schemeClr val="tx2"/>
                </a:solidFill>
                <a:latin typeface="Tahoma" pitchFamily="34" charset="0"/>
              </a:rPr>
              <a:t>Find the new coordinates of a unit cube 90º-rotated about an axis defined by its endpoints A(2,1,0) and B(3,3,1).</a:t>
            </a:r>
          </a:p>
        </p:txBody>
      </p:sp>
      <p:cxnSp>
        <p:nvCxnSpPr>
          <p:cNvPr id="149507" name="AutoShape 3"/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0"/>
            </a:avLst>
          </a:prstGeom>
          <a:noFill/>
          <a:ln w="12700">
            <a:noFill/>
            <a:round/>
            <a:headEnd/>
            <a:tailEnd type="triangle" w="med" len="med"/>
          </a:ln>
          <a:effectLst/>
        </p:spPr>
      </p:cxnSp>
      <p:pic>
        <p:nvPicPr>
          <p:cNvPr id="149509" name="Picture 5" descr="3dr_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3429000"/>
            <a:ext cx="2514600" cy="2368550"/>
          </a:xfrm>
          <a:prstGeom prst="rect">
            <a:avLst/>
          </a:prstGeom>
          <a:noFill/>
        </p:spPr>
      </p:pic>
      <p:sp>
        <p:nvSpPr>
          <p:cNvPr id="149510" name="Text Box 6"/>
          <p:cNvSpPr txBox="1">
            <a:spLocks noChangeArrowheads="1"/>
          </p:cNvSpPr>
          <p:nvPr/>
        </p:nvSpPr>
        <p:spPr bwMode="auto">
          <a:xfrm>
            <a:off x="3883025" y="5867400"/>
            <a:ext cx="1379538" cy="3667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돋움" pitchFamily="50" charset="-127"/>
              </a:rPr>
              <a:t>A Unit Cube</a:t>
            </a:r>
            <a:endParaRPr lang="en-US" altLang="ko-KR" sz="2800">
              <a:solidFill>
                <a:schemeClr val="tx2"/>
              </a:solidFill>
              <a:latin typeface="Tahoma" pitchFamily="34" charset="0"/>
              <a:ea typeface="돋움" pitchFamily="50" charset="-127"/>
            </a:endParaRP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>
                <a:ea typeface="돋움" pitchFamily="50" charset="-127"/>
              </a:rPr>
              <a:t>Step1. Translate point A to the origin</a:t>
            </a:r>
          </a:p>
        </p:txBody>
      </p:sp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1828800" y="4876800"/>
            <a:ext cx="8540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A’(0,0,0)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676400" y="3429000"/>
            <a:ext cx="2843213" cy="2357438"/>
            <a:chOff x="1306" y="2352"/>
            <a:chExt cx="1547" cy="1297"/>
          </a:xfrm>
        </p:grpSpPr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 flipV="1">
              <a:off x="1666" y="2390"/>
              <a:ext cx="0" cy="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535" name="Line 7"/>
            <p:cNvSpPr>
              <a:spLocks noChangeShapeType="1"/>
            </p:cNvSpPr>
            <p:nvPr/>
          </p:nvSpPr>
          <p:spPr bwMode="auto">
            <a:xfrm>
              <a:off x="1666" y="3203"/>
              <a:ext cx="9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536" name="Line 8"/>
            <p:cNvSpPr>
              <a:spLocks noChangeShapeType="1"/>
            </p:cNvSpPr>
            <p:nvPr/>
          </p:nvSpPr>
          <p:spPr bwMode="auto">
            <a:xfrm flipH="1">
              <a:off x="1306" y="3203"/>
              <a:ext cx="360" cy="3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 flipV="1">
              <a:off x="1690" y="2928"/>
              <a:ext cx="576" cy="2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0538" name="Text Box 10"/>
            <p:cNvSpPr txBox="1">
              <a:spLocks noChangeArrowheads="1"/>
            </p:cNvSpPr>
            <p:nvPr/>
          </p:nvSpPr>
          <p:spPr bwMode="auto">
            <a:xfrm>
              <a:off x="1859" y="2600"/>
              <a:ext cx="100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50539" name="Text Box 11"/>
            <p:cNvSpPr txBox="1">
              <a:spLocks noChangeArrowheads="1"/>
            </p:cNvSpPr>
            <p:nvPr/>
          </p:nvSpPr>
          <p:spPr bwMode="auto">
            <a:xfrm>
              <a:off x="1766" y="2975"/>
              <a:ext cx="100" cy="20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endParaRPr lang="en-US" sz="1800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50540" name="Text Box 12"/>
            <p:cNvSpPr txBox="1">
              <a:spLocks noChangeArrowheads="1"/>
            </p:cNvSpPr>
            <p:nvPr/>
          </p:nvSpPr>
          <p:spPr bwMode="auto">
            <a:xfrm>
              <a:off x="2435" y="3228"/>
              <a:ext cx="162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x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50541" name="Text Box 13"/>
            <p:cNvSpPr txBox="1">
              <a:spLocks noChangeArrowheads="1"/>
            </p:cNvSpPr>
            <p:nvPr/>
          </p:nvSpPr>
          <p:spPr bwMode="auto">
            <a:xfrm>
              <a:off x="1354" y="3447"/>
              <a:ext cx="16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z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50542" name="Text Box 14"/>
            <p:cNvSpPr txBox="1">
              <a:spLocks noChangeArrowheads="1"/>
            </p:cNvSpPr>
            <p:nvPr/>
          </p:nvSpPr>
          <p:spPr bwMode="auto">
            <a:xfrm>
              <a:off x="1684" y="2352"/>
              <a:ext cx="163" cy="20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y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  <p:sp>
          <p:nvSpPr>
            <p:cNvPr id="150543" name="Text Box 15"/>
            <p:cNvSpPr txBox="1">
              <a:spLocks noChangeArrowheads="1"/>
            </p:cNvSpPr>
            <p:nvPr/>
          </p:nvSpPr>
          <p:spPr bwMode="auto">
            <a:xfrm>
              <a:off x="2388" y="2784"/>
              <a:ext cx="465" cy="1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latinLnBrk="0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400">
                  <a:solidFill>
                    <a:schemeClr val="tx1"/>
                  </a:solidFill>
                  <a:latin typeface="Arial" charset="0"/>
                  <a:ea typeface="돋움" pitchFamily="50" charset="-127"/>
                </a:rPr>
                <a:t>B’(1,2,1)</a:t>
              </a:r>
              <a:endParaRPr lang="en-US" altLang="ko-KR">
                <a:solidFill>
                  <a:schemeClr val="tx1"/>
                </a:solidFill>
                <a:latin typeface="Arial" charset="0"/>
                <a:ea typeface="돋움" pitchFamily="50" charset="-127"/>
              </a:endParaRPr>
            </a:p>
          </p:txBody>
        </p:sp>
      </p:grpSp>
      <p:graphicFrame>
        <p:nvGraphicFramePr>
          <p:cNvPr id="150544" name="Object 16"/>
          <p:cNvGraphicFramePr>
            <a:graphicFrameLocks noChangeAspect="1"/>
          </p:cNvGraphicFramePr>
          <p:nvPr/>
        </p:nvGraphicFramePr>
        <p:xfrm>
          <a:off x="4892675" y="3733800"/>
          <a:ext cx="2487613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3" imgW="1269720" imgH="914400" progId="Equation.3">
                  <p:embed/>
                </p:oleObj>
              </mc:Choice>
              <mc:Fallback>
                <p:oleObj name="Equation" r:id="rId3" imgW="1269720" imgH="914400" progId="Equation.3">
                  <p:embed/>
                  <p:pic>
                    <p:nvPicPr>
                      <p:cNvPr id="1505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2675" y="3733800"/>
                        <a:ext cx="2487613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554" name="AutoShape 2"/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0"/>
            </a:avLst>
          </a:prstGeom>
          <a:noFill/>
          <a:ln w="12700">
            <a:noFill/>
            <a:round/>
            <a:headEnd/>
            <a:tailEnd type="triangle" w="med" len="med"/>
          </a:ln>
          <a:effectLst/>
        </p:spPr>
      </p:cxnSp>
      <p:sp>
        <p:nvSpPr>
          <p:cNvPr id="151555" name="Line 3"/>
          <p:cNvSpPr>
            <a:spLocks noChangeShapeType="1"/>
          </p:cNvSpPr>
          <p:nvPr/>
        </p:nvSpPr>
        <p:spPr bwMode="auto">
          <a:xfrm flipV="1">
            <a:off x="2476500" y="3489325"/>
            <a:ext cx="0" cy="129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1556" name="Line 4"/>
          <p:cNvSpPr>
            <a:spLocks noChangeShapeType="1"/>
          </p:cNvSpPr>
          <p:nvPr/>
        </p:nvSpPr>
        <p:spPr bwMode="auto">
          <a:xfrm>
            <a:off x="2476500" y="4779963"/>
            <a:ext cx="14557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1557" name="Line 5"/>
          <p:cNvSpPr>
            <a:spLocks noChangeShapeType="1"/>
          </p:cNvSpPr>
          <p:nvPr/>
        </p:nvSpPr>
        <p:spPr bwMode="auto">
          <a:xfrm flipH="1">
            <a:off x="1905000" y="4779963"/>
            <a:ext cx="571500" cy="5476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1558" name="Text Box 6"/>
          <p:cNvSpPr txBox="1">
            <a:spLocks noChangeArrowheads="1"/>
          </p:cNvSpPr>
          <p:nvPr/>
        </p:nvSpPr>
        <p:spPr bwMode="auto">
          <a:xfrm>
            <a:off x="3676650" y="481965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1962150" y="5167313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1560" name="Text Box 8"/>
          <p:cNvSpPr txBox="1">
            <a:spLocks noChangeArrowheads="1"/>
          </p:cNvSpPr>
          <p:nvPr/>
        </p:nvSpPr>
        <p:spPr bwMode="auto">
          <a:xfrm>
            <a:off x="2486025" y="3429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2895600" y="4495800"/>
            <a:ext cx="247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i="1">
                <a:solidFill>
                  <a:schemeClr val="tx1"/>
                </a:solidFill>
                <a:ea typeface="돋움" pitchFamily="50" charset="-127"/>
                <a:sym typeface="Symbol" pitchFamily="18" charset="2"/>
              </a:rPr>
              <a:t>l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151562" name="Object 10"/>
          <p:cNvGraphicFramePr>
            <a:graphicFrameLocks noChangeAspect="1"/>
          </p:cNvGraphicFramePr>
          <p:nvPr/>
        </p:nvGraphicFramePr>
        <p:xfrm>
          <a:off x="5195888" y="4648200"/>
          <a:ext cx="3121025" cy="185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Equation" r:id="rId3" imgW="1968480" imgH="1168200" progId="Equation.3">
                  <p:embed/>
                </p:oleObj>
              </mc:Choice>
              <mc:Fallback>
                <p:oleObj name="Equation" r:id="rId3" imgW="1968480" imgH="1168200" progId="Equation.3">
                  <p:embed/>
                  <p:pic>
                    <p:nvPicPr>
                      <p:cNvPr id="151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5888" y="4648200"/>
                        <a:ext cx="3121025" cy="185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63" name="Object 11"/>
          <p:cNvGraphicFramePr>
            <a:graphicFrameLocks noChangeAspect="1"/>
          </p:cNvGraphicFramePr>
          <p:nvPr/>
        </p:nvGraphicFramePr>
        <p:xfrm>
          <a:off x="4953000" y="2549525"/>
          <a:ext cx="25146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수식" r:id="rId5" imgW="1841400" imgH="1422360" progId="Equation.3">
                  <p:embed/>
                </p:oleObj>
              </mc:Choice>
              <mc:Fallback>
                <p:oleObj name="수식" r:id="rId5" imgW="1841400" imgH="1422360" progId="Equation.3">
                  <p:embed/>
                  <p:pic>
                    <p:nvPicPr>
                      <p:cNvPr id="151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49525"/>
                        <a:ext cx="25146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64" name="Line 12"/>
          <p:cNvSpPr>
            <a:spLocks noChangeShapeType="1"/>
          </p:cNvSpPr>
          <p:nvPr/>
        </p:nvSpPr>
        <p:spPr bwMode="auto">
          <a:xfrm flipV="1">
            <a:off x="2438400" y="4343400"/>
            <a:ext cx="914400" cy="4699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3352800" y="4038600"/>
            <a:ext cx="854075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B’(1,2,1)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1566" name="Line 14"/>
          <p:cNvSpPr>
            <a:spLocks noChangeShapeType="1"/>
          </p:cNvSpPr>
          <p:nvPr/>
        </p:nvSpPr>
        <p:spPr bwMode="auto">
          <a:xfrm rot="3431968" flipV="1">
            <a:off x="2406650" y="4832350"/>
            <a:ext cx="914400" cy="393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67" name="Line 15"/>
          <p:cNvSpPr>
            <a:spLocks noChangeShapeType="1"/>
          </p:cNvSpPr>
          <p:nvPr/>
        </p:nvSpPr>
        <p:spPr bwMode="auto">
          <a:xfrm rot="4477159" flipV="1">
            <a:off x="2035175" y="4460875"/>
            <a:ext cx="533400" cy="2413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68" name="Line 16"/>
          <p:cNvSpPr>
            <a:spLocks noChangeShapeType="1"/>
          </p:cNvSpPr>
          <p:nvPr/>
        </p:nvSpPr>
        <p:spPr bwMode="auto">
          <a:xfrm>
            <a:off x="2133600" y="4343400"/>
            <a:ext cx="12192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1569" name="Freeform 17"/>
          <p:cNvSpPr>
            <a:spLocks/>
          </p:cNvSpPr>
          <p:nvPr/>
        </p:nvSpPr>
        <p:spPr bwMode="auto">
          <a:xfrm>
            <a:off x="2286000" y="4648200"/>
            <a:ext cx="76200" cy="228600"/>
          </a:xfrm>
          <a:custGeom>
            <a:avLst/>
            <a:gdLst/>
            <a:ahLst/>
            <a:cxnLst>
              <a:cxn ang="0">
                <a:pos x="56" y="192"/>
              </a:cxn>
              <a:cxn ang="0">
                <a:pos x="8" y="96"/>
              </a:cxn>
              <a:cxn ang="0">
                <a:pos x="104" y="0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70" name="Text Box 18"/>
          <p:cNvSpPr txBox="1">
            <a:spLocks noChangeArrowheads="1"/>
          </p:cNvSpPr>
          <p:nvPr/>
        </p:nvSpPr>
        <p:spPr bwMode="auto">
          <a:xfrm>
            <a:off x="1981200" y="4586288"/>
            <a:ext cx="328613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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1174750" y="3825875"/>
            <a:ext cx="141605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Projected point </a:t>
            </a:r>
          </a:p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(0,2,1)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1572" name="Freeform 20"/>
          <p:cNvSpPr>
            <a:spLocks/>
          </p:cNvSpPr>
          <p:nvPr/>
        </p:nvSpPr>
        <p:spPr bwMode="auto">
          <a:xfrm rot="402477">
            <a:off x="3279775" y="4343400"/>
            <a:ext cx="152400" cy="914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240"/>
              </a:cxn>
              <a:cxn ang="0">
                <a:pos x="144" y="528"/>
              </a:cxn>
              <a:cxn ang="0">
                <a:pos x="48" y="864"/>
              </a:cxn>
            </a:cxnLst>
            <a:rect l="0" t="0" r="r" b="b"/>
            <a:pathLst>
              <a:path w="152" h="864">
                <a:moveTo>
                  <a:pt x="0" y="0"/>
                </a:moveTo>
                <a:cubicBezTo>
                  <a:pt x="36" y="76"/>
                  <a:pt x="72" y="152"/>
                  <a:pt x="96" y="240"/>
                </a:cubicBezTo>
                <a:cubicBezTo>
                  <a:pt x="120" y="328"/>
                  <a:pt x="152" y="424"/>
                  <a:pt x="144" y="528"/>
                </a:cubicBezTo>
                <a:cubicBezTo>
                  <a:pt x="136" y="632"/>
                  <a:pt x="92" y="748"/>
                  <a:pt x="48" y="86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arrow" w="sm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3065463" y="5330825"/>
            <a:ext cx="9699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B”(1,0,</a:t>
            </a: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5</a:t>
            </a: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)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1574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  <p:sp>
        <p:nvSpPr>
          <p:cNvPr id="151575" name="Rectangle 2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ko-KR">
                <a:ea typeface="돋움" pitchFamily="50" charset="-127"/>
              </a:rPr>
              <a:t>Step 2. Rotate axis </a:t>
            </a:r>
            <a:r>
              <a:rPr kumimoji="1" lang="en-US" altLang="ko-KR" i="1">
                <a:ea typeface="돋움" pitchFamily="50" charset="-127"/>
              </a:rPr>
              <a:t>A’B’</a:t>
            </a:r>
            <a:r>
              <a:rPr kumimoji="1" lang="en-US" altLang="ko-KR">
                <a:ea typeface="돋움" pitchFamily="50" charset="-127"/>
              </a:rPr>
              <a:t> about the x axis by and angle </a:t>
            </a:r>
            <a:r>
              <a:rPr kumimoji="1" lang="en-US" altLang="ko-KR">
                <a:ea typeface="돋움" pitchFamily="50" charset="-127"/>
                <a:sym typeface="Symbol" pitchFamily="18" charset="2"/>
              </a:rPr>
              <a:t>, until it lies on the </a:t>
            </a:r>
            <a:r>
              <a:rPr kumimoji="1" lang="en-US" altLang="ko-KR" i="1">
                <a:ea typeface="돋움" pitchFamily="50" charset="-127"/>
                <a:sym typeface="Symbol" pitchFamily="18" charset="2"/>
              </a:rPr>
              <a:t>xz</a:t>
            </a:r>
            <a:r>
              <a:rPr kumimoji="1" lang="en-US" altLang="ko-KR">
                <a:ea typeface="돋움" pitchFamily="50" charset="-127"/>
                <a:sym typeface="Symbol" pitchFamily="18" charset="2"/>
              </a:rPr>
              <a:t> plane.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2578" name="AutoShape 2"/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0"/>
            </a:avLst>
          </a:prstGeom>
          <a:noFill/>
          <a:ln w="12700">
            <a:noFill/>
            <a:round/>
            <a:headEnd/>
            <a:tailEnd type="triangle" w="med" len="med"/>
          </a:ln>
          <a:effectLst/>
        </p:spPr>
      </p:cxnSp>
      <p:sp>
        <p:nvSpPr>
          <p:cNvPr id="152579" name="Line 3"/>
          <p:cNvSpPr>
            <a:spLocks noChangeShapeType="1"/>
          </p:cNvSpPr>
          <p:nvPr/>
        </p:nvSpPr>
        <p:spPr bwMode="auto">
          <a:xfrm flipV="1">
            <a:off x="2681288" y="3108325"/>
            <a:ext cx="0" cy="1290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580" name="Line 4"/>
          <p:cNvSpPr>
            <a:spLocks noChangeShapeType="1"/>
          </p:cNvSpPr>
          <p:nvPr/>
        </p:nvSpPr>
        <p:spPr bwMode="auto">
          <a:xfrm>
            <a:off x="2681288" y="4398963"/>
            <a:ext cx="14557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581" name="Line 5"/>
          <p:cNvSpPr>
            <a:spLocks noChangeShapeType="1"/>
          </p:cNvSpPr>
          <p:nvPr/>
        </p:nvSpPr>
        <p:spPr bwMode="auto">
          <a:xfrm flipH="1">
            <a:off x="1500188" y="4398963"/>
            <a:ext cx="1181100" cy="11636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82" name="Text Box 6"/>
          <p:cNvSpPr txBox="1">
            <a:spLocks noChangeArrowheads="1"/>
          </p:cNvSpPr>
          <p:nvPr/>
        </p:nvSpPr>
        <p:spPr bwMode="auto">
          <a:xfrm>
            <a:off x="3881438" y="443865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2583" name="Text Box 7"/>
          <p:cNvSpPr txBox="1">
            <a:spLocks noChangeArrowheads="1"/>
          </p:cNvSpPr>
          <p:nvPr/>
        </p:nvSpPr>
        <p:spPr bwMode="auto">
          <a:xfrm>
            <a:off x="1957388" y="53482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2584" name="Text Box 8"/>
          <p:cNvSpPr txBox="1">
            <a:spLocks noChangeArrowheads="1"/>
          </p:cNvSpPr>
          <p:nvPr/>
        </p:nvSpPr>
        <p:spPr bwMode="auto">
          <a:xfrm>
            <a:off x="2690813" y="30480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2585" name="Text Box 9"/>
          <p:cNvSpPr txBox="1">
            <a:spLocks noChangeArrowheads="1"/>
          </p:cNvSpPr>
          <p:nvPr/>
        </p:nvSpPr>
        <p:spPr bwMode="auto">
          <a:xfrm>
            <a:off x="3100388" y="4343400"/>
            <a:ext cx="2476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i="1">
                <a:solidFill>
                  <a:schemeClr val="tx1"/>
                </a:solidFill>
                <a:ea typeface="돋움" pitchFamily="50" charset="-127"/>
                <a:sym typeface="Symbol" pitchFamily="18" charset="2"/>
              </a:rPr>
              <a:t>l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graphicFrame>
        <p:nvGraphicFramePr>
          <p:cNvPr id="152586" name="Object 10"/>
          <p:cNvGraphicFramePr>
            <a:graphicFrameLocks noChangeAspect="1"/>
          </p:cNvGraphicFramePr>
          <p:nvPr/>
        </p:nvGraphicFramePr>
        <p:xfrm>
          <a:off x="5087938" y="4283075"/>
          <a:ext cx="3084512" cy="18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9" name="Equation" r:id="rId3" imgW="1904760" imgH="1168200" progId="Equation.3">
                  <p:embed/>
                </p:oleObj>
              </mc:Choice>
              <mc:Fallback>
                <p:oleObj name="Equation" r:id="rId3" imgW="1904760" imgH="1168200" progId="Equation.3">
                  <p:embed/>
                  <p:pic>
                    <p:nvPicPr>
                      <p:cNvPr id="1525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4283075"/>
                        <a:ext cx="3084512" cy="189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7" name="Object 11"/>
          <p:cNvGraphicFramePr>
            <a:graphicFrameLocks noChangeAspect="1"/>
          </p:cNvGraphicFramePr>
          <p:nvPr/>
        </p:nvGraphicFramePr>
        <p:xfrm>
          <a:off x="5087938" y="2667000"/>
          <a:ext cx="165576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5" imgW="1180800" imgH="914400" progId="Equation.3">
                  <p:embed/>
                </p:oleObj>
              </mc:Choice>
              <mc:Fallback>
                <p:oleObj name="Equation" r:id="rId5" imgW="1180800" imgH="914400" progId="Equation.3">
                  <p:embed/>
                  <p:pic>
                    <p:nvPicPr>
                      <p:cNvPr id="1525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7938" y="2667000"/>
                        <a:ext cx="1655762" cy="1285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8" name="Line 12"/>
          <p:cNvSpPr>
            <a:spLocks noChangeShapeType="1"/>
          </p:cNvSpPr>
          <p:nvPr/>
        </p:nvSpPr>
        <p:spPr bwMode="auto">
          <a:xfrm rot="3431968" flipV="1">
            <a:off x="2611438" y="4451350"/>
            <a:ext cx="914400" cy="393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89" name="Freeform 13"/>
          <p:cNvSpPr>
            <a:spLocks/>
          </p:cNvSpPr>
          <p:nvPr/>
        </p:nvSpPr>
        <p:spPr bwMode="auto">
          <a:xfrm rot="-6442104">
            <a:off x="2643188" y="4419600"/>
            <a:ext cx="76200" cy="228600"/>
          </a:xfrm>
          <a:custGeom>
            <a:avLst/>
            <a:gdLst/>
            <a:ahLst/>
            <a:cxnLst>
              <a:cxn ang="0">
                <a:pos x="56" y="192"/>
              </a:cxn>
              <a:cxn ang="0">
                <a:pos x="8" y="96"/>
              </a:cxn>
              <a:cxn ang="0">
                <a:pos x="104" y="0"/>
              </a:cxn>
            </a:cxnLst>
            <a:rect l="0" t="0" r="r" b="b"/>
            <a:pathLst>
              <a:path w="104" h="192">
                <a:moveTo>
                  <a:pt x="56" y="192"/>
                </a:moveTo>
                <a:cubicBezTo>
                  <a:pt x="28" y="160"/>
                  <a:pt x="0" y="128"/>
                  <a:pt x="8" y="96"/>
                </a:cubicBezTo>
                <a:cubicBezTo>
                  <a:pt x="16" y="64"/>
                  <a:pt x="60" y="32"/>
                  <a:pt x="104" y="0"/>
                </a:cubicBezTo>
              </a:path>
            </a:pathLst>
          </a:custGeom>
          <a:noFill/>
          <a:ln w="31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90" name="Text Box 14"/>
          <p:cNvSpPr txBox="1">
            <a:spLocks noChangeArrowheads="1"/>
          </p:cNvSpPr>
          <p:nvPr/>
        </p:nvSpPr>
        <p:spPr bwMode="auto">
          <a:xfrm>
            <a:off x="2563813" y="4495800"/>
            <a:ext cx="309562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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2591" name="Freeform 15"/>
          <p:cNvSpPr>
            <a:spLocks/>
          </p:cNvSpPr>
          <p:nvPr/>
        </p:nvSpPr>
        <p:spPr bwMode="auto">
          <a:xfrm rot="5032275">
            <a:off x="2671763" y="4391025"/>
            <a:ext cx="215900" cy="1339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240"/>
              </a:cxn>
              <a:cxn ang="0">
                <a:pos x="144" y="528"/>
              </a:cxn>
              <a:cxn ang="0">
                <a:pos x="48" y="864"/>
              </a:cxn>
            </a:cxnLst>
            <a:rect l="0" t="0" r="r" b="b"/>
            <a:pathLst>
              <a:path w="152" h="864">
                <a:moveTo>
                  <a:pt x="0" y="0"/>
                </a:moveTo>
                <a:cubicBezTo>
                  <a:pt x="36" y="76"/>
                  <a:pt x="72" y="152"/>
                  <a:pt x="96" y="240"/>
                </a:cubicBezTo>
                <a:cubicBezTo>
                  <a:pt x="120" y="328"/>
                  <a:pt x="152" y="424"/>
                  <a:pt x="144" y="528"/>
                </a:cubicBezTo>
                <a:cubicBezTo>
                  <a:pt x="136" y="632"/>
                  <a:pt x="92" y="748"/>
                  <a:pt x="48" y="86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dash"/>
            <a:round/>
            <a:headEnd type="none" w="med" len="med"/>
            <a:tailEnd type="arrow" w="sm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92" name="Text Box 16"/>
          <p:cNvSpPr txBox="1">
            <a:spLocks noChangeArrowheads="1"/>
          </p:cNvSpPr>
          <p:nvPr/>
        </p:nvSpPr>
        <p:spPr bwMode="auto">
          <a:xfrm>
            <a:off x="3221038" y="4949825"/>
            <a:ext cx="1068387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B”(1,0, </a:t>
            </a: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</a:t>
            </a: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 5)</a:t>
            </a:r>
          </a:p>
        </p:txBody>
      </p:sp>
      <p:sp>
        <p:nvSpPr>
          <p:cNvPr id="152593" name="Line 17"/>
          <p:cNvSpPr>
            <a:spLocks noChangeShapeType="1"/>
          </p:cNvSpPr>
          <p:nvPr/>
        </p:nvSpPr>
        <p:spPr bwMode="auto">
          <a:xfrm rot="3431968" flipH="1" flipV="1">
            <a:off x="2258219" y="4271169"/>
            <a:ext cx="179388" cy="9207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94" name="Oval 18"/>
          <p:cNvSpPr>
            <a:spLocks noChangeArrowheads="1"/>
          </p:cNvSpPr>
          <p:nvPr/>
        </p:nvSpPr>
        <p:spPr bwMode="auto">
          <a:xfrm>
            <a:off x="1957388" y="5029200"/>
            <a:ext cx="76200" cy="762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2595" name="Text Box 19"/>
          <p:cNvSpPr txBox="1">
            <a:spLocks noChangeArrowheads="1"/>
          </p:cNvSpPr>
          <p:nvPr/>
        </p:nvSpPr>
        <p:spPr bwMode="auto">
          <a:xfrm>
            <a:off x="1366838" y="4721225"/>
            <a:ext cx="792162" cy="30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(0,0,</a:t>
            </a: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  <a:sym typeface="Symbol" pitchFamily="18" charset="2"/>
              </a:rPr>
              <a:t>6</a:t>
            </a:r>
            <a:r>
              <a:rPr lang="en-US" altLang="ko-KR" sz="1400">
                <a:solidFill>
                  <a:schemeClr val="tx1"/>
                </a:solidFill>
                <a:latin typeface="Arial" charset="0"/>
                <a:ea typeface="돋움" pitchFamily="50" charset="-127"/>
              </a:rPr>
              <a:t>)</a:t>
            </a:r>
            <a:endParaRPr lang="en-US" altLang="ko-KR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5259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  <p:sp>
        <p:nvSpPr>
          <p:cNvPr id="152597" name="Rectangle 2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ko-KR">
                <a:ea typeface="돋움" pitchFamily="50" charset="-127"/>
              </a:rPr>
              <a:t>Step 3. Rotate axis </a:t>
            </a:r>
            <a:r>
              <a:rPr kumimoji="1" lang="en-US" altLang="ko-KR" i="1">
                <a:ea typeface="돋움" pitchFamily="50" charset="-127"/>
              </a:rPr>
              <a:t>A’B’’</a:t>
            </a:r>
            <a:r>
              <a:rPr kumimoji="1" lang="en-US" altLang="ko-KR">
                <a:ea typeface="돋움" pitchFamily="50" charset="-127"/>
              </a:rPr>
              <a:t> about the y axis by and angle </a:t>
            </a:r>
            <a:r>
              <a:rPr kumimoji="1" lang="en-US" altLang="ko-KR">
                <a:ea typeface="돋움" pitchFamily="50" charset="-127"/>
                <a:sym typeface="Symbol" pitchFamily="18" charset="2"/>
              </a:rPr>
              <a:t>, until it coincides with the z axis.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3602" name="AutoShape 2"/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0"/>
            </a:avLst>
          </a:prstGeom>
          <a:noFill/>
          <a:ln w="12700">
            <a:noFill/>
            <a:round/>
            <a:headEnd/>
            <a:tailEnd type="triangle" w="med" len="med"/>
          </a:ln>
          <a:effectLst/>
        </p:spPr>
      </p:cxnSp>
      <p:sp>
        <p:nvSpPr>
          <p:cNvPr id="1536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ko-KR">
                <a:ea typeface="돋움" pitchFamily="50" charset="-127"/>
              </a:rPr>
              <a:t>Step 4. Rotate the cube 90° about the z axis </a:t>
            </a:r>
          </a:p>
          <a:p>
            <a:pPr lvl="1"/>
            <a:endParaRPr kumimoji="1" lang="en-US" altLang="ko-KR">
              <a:ea typeface="돋움" pitchFamily="50" charset="-127"/>
            </a:endParaRPr>
          </a:p>
          <a:p>
            <a:pPr lvl="1"/>
            <a:endParaRPr kumimoji="1" lang="en-US" altLang="ko-KR">
              <a:ea typeface="돋움" pitchFamily="50" charset="-127"/>
            </a:endParaRPr>
          </a:p>
          <a:p>
            <a:pPr lvl="1"/>
            <a:endParaRPr kumimoji="1" lang="en-US" altLang="ko-KR">
              <a:ea typeface="돋움" pitchFamily="50" charset="-127"/>
            </a:endParaRPr>
          </a:p>
          <a:p>
            <a:pPr lvl="1"/>
            <a:endParaRPr kumimoji="1" lang="en-US" altLang="ko-KR">
              <a:ea typeface="돋움" pitchFamily="50" charset="-127"/>
            </a:endParaRPr>
          </a:p>
          <a:p>
            <a:pPr lvl="1"/>
            <a:r>
              <a:rPr kumimoji="1" lang="en-US" altLang="ko-KR">
                <a:ea typeface="굴림" pitchFamily="50" charset="-127"/>
              </a:rPr>
              <a:t>Finally, the concatenated rotation matrix about the arbitrary axis AB becomes,</a:t>
            </a:r>
          </a:p>
        </p:txBody>
      </p:sp>
      <p:graphicFrame>
        <p:nvGraphicFramePr>
          <p:cNvPr id="153610" name="Object 10"/>
          <p:cNvGraphicFramePr>
            <a:graphicFrameLocks noChangeAspect="1"/>
          </p:cNvGraphicFramePr>
          <p:nvPr/>
        </p:nvGraphicFramePr>
        <p:xfrm>
          <a:off x="1328738" y="5013325"/>
          <a:ext cx="64865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3" name="Equation" r:id="rId3" imgW="2895480" imgH="253800" progId="Equation.3">
                  <p:embed/>
                </p:oleObj>
              </mc:Choice>
              <mc:Fallback>
                <p:oleObj name="Equation" r:id="rId3" imgW="2895480" imgH="253800" progId="Equation.3">
                  <p:embed/>
                  <p:pic>
                    <p:nvPicPr>
                      <p:cNvPr id="153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5013325"/>
                        <a:ext cx="6486525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4" name="Object 4"/>
          <p:cNvGraphicFramePr>
            <a:graphicFrameLocks noChangeAspect="1"/>
          </p:cNvGraphicFramePr>
          <p:nvPr/>
        </p:nvGraphicFramePr>
        <p:xfrm>
          <a:off x="2771775" y="1984375"/>
          <a:ext cx="3109913" cy="174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5" imgW="1625400" imgH="914400" progId="Equation.3">
                  <p:embed/>
                </p:oleObj>
              </mc:Choice>
              <mc:Fallback>
                <p:oleObj name="Equation" r:id="rId5" imgW="1625400" imgH="914400" progId="Equation.3">
                  <p:embed/>
                  <p:pic>
                    <p:nvPicPr>
                      <p:cNvPr id="153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984375"/>
                        <a:ext cx="3109913" cy="174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626" name="AutoShape 2"/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0"/>
            </a:avLst>
          </a:prstGeom>
          <a:noFill/>
          <a:ln w="12700">
            <a:noFill/>
            <a:round/>
            <a:headEnd/>
            <a:tailEnd type="triangle" w="med" len="med"/>
          </a:ln>
          <a:effectLst/>
        </p:spPr>
      </p:cxnSp>
      <p:graphicFrame>
        <p:nvGraphicFramePr>
          <p:cNvPr id="154627" name="Object 3"/>
          <p:cNvGraphicFramePr>
            <a:graphicFrameLocks noChangeAspect="1"/>
          </p:cNvGraphicFramePr>
          <p:nvPr/>
        </p:nvGraphicFramePr>
        <p:xfrm>
          <a:off x="1000125" y="1465263"/>
          <a:ext cx="7024688" cy="458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Equation" r:id="rId3" imgW="5016240" imgH="3276360" progId="Equation.3">
                  <p:embed/>
                </p:oleObj>
              </mc:Choice>
              <mc:Fallback>
                <p:oleObj name="Equation" r:id="rId3" imgW="5016240" imgH="3276360" progId="Equation.3">
                  <p:embed/>
                  <p:pic>
                    <p:nvPicPr>
                      <p:cNvPr id="1546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1465263"/>
                        <a:ext cx="7024688" cy="4583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6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650" name="AutoShape 2"/>
          <p:cNvCxnSpPr>
            <a:cxnSpLocks noChangeShapeType="1"/>
          </p:cNvCxnSpPr>
          <p:nvPr/>
        </p:nvCxnSpPr>
        <p:spPr bwMode="auto">
          <a:xfrm>
            <a:off x="8763000" y="3619500"/>
            <a:ext cx="1588" cy="1588"/>
          </a:xfrm>
          <a:prstGeom prst="curvedConnector3">
            <a:avLst>
              <a:gd name="adj1" fmla="val 14400000"/>
            </a:avLst>
          </a:prstGeom>
          <a:noFill/>
          <a:ln w="12700">
            <a:noFill/>
            <a:round/>
            <a:headEnd/>
            <a:tailEnd type="triangle" w="med" len="med"/>
          </a:ln>
          <a:effectLst/>
        </p:spPr>
      </p:cxnSp>
      <p:graphicFrame>
        <p:nvGraphicFramePr>
          <p:cNvPr id="155651" name="Object 3"/>
          <p:cNvGraphicFramePr>
            <a:graphicFrameLocks noChangeAspect="1"/>
          </p:cNvGraphicFramePr>
          <p:nvPr/>
        </p:nvGraphicFramePr>
        <p:xfrm>
          <a:off x="3754438" y="2060575"/>
          <a:ext cx="16335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Equation" r:id="rId3" imgW="939600" imgH="215640" progId="Equation.3">
                  <p:embed/>
                </p:oleObj>
              </mc:Choice>
              <mc:Fallback>
                <p:oleObj name="Equation" r:id="rId3" imgW="939600" imgH="215640" progId="Equation.3">
                  <p:embed/>
                  <p:pic>
                    <p:nvPicPr>
                      <p:cNvPr id="155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2060575"/>
                        <a:ext cx="1633537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5652" name="Object 4"/>
          <p:cNvGraphicFramePr>
            <a:graphicFrameLocks noChangeAspect="1"/>
          </p:cNvGraphicFramePr>
          <p:nvPr/>
        </p:nvGraphicFramePr>
        <p:xfrm>
          <a:off x="612775" y="3068638"/>
          <a:ext cx="7918450" cy="297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5" imgW="4940280" imgH="1854000" progId="Equation.3">
                  <p:embed/>
                </p:oleObj>
              </mc:Choice>
              <mc:Fallback>
                <p:oleObj name="Equation" r:id="rId5" imgW="4940280" imgH="1854000" progId="Equation.3">
                  <p:embed/>
                  <p:pic>
                    <p:nvPicPr>
                      <p:cNvPr id="155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068638"/>
                        <a:ext cx="7918450" cy="297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53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85750"/>
            <a:ext cx="6934200" cy="762000"/>
          </a:xfrm>
        </p:spPr>
        <p:txBody>
          <a:bodyPr/>
          <a:lstStyle/>
          <a:p>
            <a:r>
              <a:rPr lang="en-US" altLang="ko-KR">
                <a:ea typeface="굴림" pitchFamily="50" charset="-127"/>
              </a:rPr>
              <a:t>Example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kumimoji="1" lang="en-US" altLang="ko-KR" sz="2400">
                <a:ea typeface="돋움" pitchFamily="50" charset="-127"/>
              </a:rPr>
              <a:t>Multiplying </a:t>
            </a:r>
            <a:r>
              <a:rPr kumimoji="1" lang="en-US" altLang="ko-KR" sz="2400" b="1">
                <a:latin typeface="Times New Roman" pitchFamily="18" charset="0"/>
                <a:ea typeface="돋움" pitchFamily="50" charset="-127"/>
              </a:rPr>
              <a:t>R</a:t>
            </a:r>
            <a:r>
              <a:rPr kumimoji="1" lang="en-US" altLang="ko-KR" sz="2400">
                <a:latin typeface="Times New Roman" pitchFamily="18" charset="0"/>
                <a:ea typeface="돋움" pitchFamily="50" charset="-127"/>
              </a:rPr>
              <a:t>(</a:t>
            </a:r>
            <a:r>
              <a:rPr kumimoji="1" lang="el-GR" altLang="ko-KR" sz="2400" i="1">
                <a:latin typeface="Times New Roman" pitchFamily="18" charset="0"/>
                <a:ea typeface="돋움" pitchFamily="50" charset="-127"/>
                <a:cs typeface="Times New Roman" pitchFamily="18" charset="0"/>
              </a:rPr>
              <a:t>θ</a:t>
            </a:r>
            <a:r>
              <a:rPr kumimoji="1" lang="en-US" altLang="ko-KR" sz="2400">
                <a:latin typeface="Times New Roman" pitchFamily="18" charset="0"/>
                <a:ea typeface="돋움" pitchFamily="50" charset="-127"/>
                <a:cs typeface="Arial" charset="0"/>
              </a:rPr>
              <a:t>)</a:t>
            </a:r>
            <a:r>
              <a:rPr kumimoji="1" lang="en-US" altLang="ko-KR" sz="2400">
                <a:ea typeface="돋움" pitchFamily="50" charset="-127"/>
              </a:rPr>
              <a:t> by the point matrix of the original cube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3D Translation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690872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Translation of a Point</a:t>
            </a:r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/>
        </p:nvGraphicFramePr>
        <p:xfrm>
          <a:off x="1219200" y="2209800"/>
          <a:ext cx="48895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수식" r:id="rId3" imgW="2158920" imgH="241200" progId="Equation.3">
                  <p:embed/>
                </p:oleObj>
              </mc:Choice>
              <mc:Fallback>
                <p:oleObj name="수식" r:id="rId3" imgW="2158920" imgH="241200" progId="Equation.3">
                  <p:embed/>
                  <p:pic>
                    <p:nvPicPr>
                      <p:cNvPr id="136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209800"/>
                        <a:ext cx="4889500" cy="5429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4724400" y="3810000"/>
          <a:ext cx="3938588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수식" r:id="rId5" imgW="1562040" imgH="914400" progId="Equation.3">
                  <p:embed/>
                </p:oleObj>
              </mc:Choice>
              <mc:Fallback>
                <p:oleObj name="수식" r:id="rId5" imgW="1562040" imgH="914400" progId="Equation.3">
                  <p:embed/>
                  <p:pic>
                    <p:nvPicPr>
                      <p:cNvPr id="136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810000"/>
                        <a:ext cx="3938588" cy="2074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/>
        </p:nvSpPr>
        <p:spPr>
          <a:xfrm>
            <a:off x="6324600" y="3244334"/>
            <a:ext cx="1371600" cy="3693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P’=P·T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2209800" y="5105400"/>
            <a:ext cx="1600200" cy="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2209800" y="3505200"/>
            <a:ext cx="0" cy="1600200"/>
          </a:xfrm>
          <a:prstGeom prst="line">
            <a:avLst/>
          </a:prstGeom>
          <a:noFill/>
          <a:ln w="31750">
            <a:solidFill>
              <a:schemeClr val="fol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7"/>
          <p:cNvSpPr>
            <a:spLocks noChangeShapeType="1"/>
          </p:cNvSpPr>
          <p:nvPr/>
        </p:nvSpPr>
        <p:spPr bwMode="auto">
          <a:xfrm flipH="1">
            <a:off x="1752600" y="5105400"/>
            <a:ext cx="457200" cy="91440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819150" y="4738688"/>
            <a:ext cx="781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effectLst>
                  <a:outerShdw blurRad="38100" dist="38100" dir="2700000" algn="tl">
                    <a:srgbClr val="C0C0C0"/>
                  </a:outerShdw>
                </a:effectLst>
              </a:rPr>
              <a:t>(x,y,z)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2647950" y="4648201"/>
            <a:ext cx="1543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T=(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t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,t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,t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</a:p>
        </p:txBody>
      </p:sp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1752600" y="4419600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3048000" y="396240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en-US" sz="16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x’,y’,z</a:t>
            </a:r>
            <a:r>
              <a:rPr lang="en-US" sz="16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’)</a:t>
            </a:r>
          </a:p>
        </p:txBody>
      </p:sp>
      <p:sp>
        <p:nvSpPr>
          <p:cNvPr id="31" name="Oval 9"/>
          <p:cNvSpPr>
            <a:spLocks noChangeArrowheads="1"/>
          </p:cNvSpPr>
          <p:nvPr/>
        </p:nvSpPr>
        <p:spPr bwMode="auto">
          <a:xfrm flipH="1">
            <a:off x="2971800" y="4343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8"/>
          <p:cNvSpPr>
            <a:spLocks noChangeArrowheads="1"/>
          </p:cNvSpPr>
          <p:nvPr/>
        </p:nvSpPr>
        <p:spPr bwMode="auto">
          <a:xfrm>
            <a:off x="1676400" y="4876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3886200" y="5181600"/>
            <a:ext cx="41623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ea typeface="돋움" pitchFamily="50" charset="-127"/>
              </a:rPr>
              <a:t>x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 flipV="1">
            <a:off x="1352550" y="5793204"/>
            <a:ext cx="32385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ea typeface="돋움" pitchFamily="50" charset="-127"/>
              </a:rPr>
              <a:t>z</a:t>
            </a: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057400" y="3124200"/>
            <a:ext cx="3810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solidFill>
                  <a:schemeClr val="tx1"/>
                </a:solidFill>
                <a:ea typeface="돋움" pitchFamily="50" charset="-127"/>
              </a:rPr>
              <a:t>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3D Scaling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525963"/>
          </a:xfrm>
        </p:spPr>
        <p:txBody>
          <a:bodyPr/>
          <a:lstStyle/>
          <a:p>
            <a:r>
              <a:rPr lang="en-US" altLang="ko-KR" dirty="0">
                <a:ea typeface="굴림" pitchFamily="50" charset="-127"/>
              </a:rPr>
              <a:t>Uniform Scaling </a:t>
            </a:r>
            <a:r>
              <a:rPr lang="en-US" altLang="ko-KR" sz="2000" dirty="0">
                <a:ea typeface="굴림" pitchFamily="50" charset="-127"/>
              </a:rPr>
              <a:t>(</a:t>
            </a:r>
            <a:r>
              <a:rPr lang="en-US" sz="2000" dirty="0"/>
              <a:t>Scaling relative to the coordinate origin)</a:t>
            </a:r>
          </a:p>
          <a:p>
            <a:endParaRPr lang="en-US" altLang="ko-KR" sz="3200" b="1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1066800" y="2438400"/>
          <a:ext cx="4545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수식" r:id="rId3" imgW="2006280" imgH="241200" progId="Equation.3">
                  <p:embed/>
                </p:oleObj>
              </mc:Choice>
              <mc:Fallback>
                <p:oleObj name="수식" r:id="rId3" imgW="2006280" imgH="241200" progId="Equation.3">
                  <p:embed/>
                  <p:pic>
                    <p:nvPicPr>
                      <p:cNvPr id="137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438400"/>
                        <a:ext cx="4545013" cy="542925"/>
                      </a:xfrm>
                      <a:prstGeom prst="rect">
                        <a:avLst/>
                      </a:prstGeom>
                      <a:solidFill>
                        <a:schemeClr val="hlink"/>
                      </a:solidFill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21" name="Object 5"/>
          <p:cNvGraphicFramePr>
            <a:graphicFrameLocks noChangeAspect="1"/>
          </p:cNvGraphicFramePr>
          <p:nvPr/>
        </p:nvGraphicFramePr>
        <p:xfrm>
          <a:off x="4648200" y="3733800"/>
          <a:ext cx="41148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수식" r:id="rId5" imgW="1676160" imgH="914400" progId="Equation.3">
                  <p:embed/>
                </p:oleObj>
              </mc:Choice>
              <mc:Fallback>
                <p:oleObj name="수식" r:id="rId5" imgW="1676160" imgH="914400" progId="Equation.3">
                  <p:embed/>
                  <p:pic>
                    <p:nvPicPr>
                      <p:cNvPr id="1372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733800"/>
                        <a:ext cx="4114800" cy="201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222" name="Line 6"/>
          <p:cNvSpPr>
            <a:spLocks noChangeShapeType="1"/>
          </p:cNvSpPr>
          <p:nvPr/>
        </p:nvSpPr>
        <p:spPr bwMode="auto">
          <a:xfrm flipV="1">
            <a:off x="2590800" y="3505200"/>
            <a:ext cx="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 flipH="1">
            <a:off x="1524000" y="5181600"/>
            <a:ext cx="1066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2590800" y="5181600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25" name="AutoShape 9"/>
          <p:cNvSpPr>
            <a:spLocks noChangeArrowheads="1"/>
          </p:cNvSpPr>
          <p:nvPr/>
        </p:nvSpPr>
        <p:spPr bwMode="auto">
          <a:xfrm>
            <a:off x="2819400" y="5029200"/>
            <a:ext cx="228600" cy="381000"/>
          </a:xfrm>
          <a:prstGeom prst="cube">
            <a:avLst>
              <a:gd name="adj" fmla="val 25000"/>
            </a:avLst>
          </a:prstGeom>
          <a:noFill/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226" name="AutoShape 10"/>
          <p:cNvSpPr>
            <a:spLocks noChangeArrowheads="1"/>
          </p:cNvSpPr>
          <p:nvPr/>
        </p:nvSpPr>
        <p:spPr bwMode="auto">
          <a:xfrm>
            <a:off x="3200400" y="4724400"/>
            <a:ext cx="685800" cy="990600"/>
          </a:xfrm>
          <a:prstGeom prst="cube">
            <a:avLst>
              <a:gd name="adj" fmla="val 25000"/>
            </a:avLst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227" name="Text Box 11"/>
          <p:cNvSpPr txBox="1">
            <a:spLocks noChangeArrowheads="1"/>
          </p:cNvSpPr>
          <p:nvPr/>
        </p:nvSpPr>
        <p:spPr bwMode="auto">
          <a:xfrm>
            <a:off x="3829050" y="55626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ea typeface="돋움" pitchFamily="50" charset="-127"/>
              </a:rPr>
              <a:t>x</a:t>
            </a:r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1682750" y="5835650"/>
            <a:ext cx="274638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ea typeface="돋움" pitchFamily="50" charset="-127"/>
              </a:rPr>
              <a:t>z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2667000" y="34290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>
                <a:solidFill>
                  <a:schemeClr val="tx1"/>
                </a:solidFill>
                <a:ea typeface="돋움" pitchFamily="50" charset="-127"/>
              </a:rPr>
              <a:t>y</a:t>
            </a:r>
          </a:p>
        </p:txBody>
      </p:sp>
      <p:sp>
        <p:nvSpPr>
          <p:cNvPr id="137230" name="Line 14"/>
          <p:cNvSpPr>
            <a:spLocks noChangeShapeType="1"/>
          </p:cNvSpPr>
          <p:nvPr/>
        </p:nvSpPr>
        <p:spPr bwMode="auto">
          <a:xfrm flipV="1">
            <a:off x="2590800" y="4419600"/>
            <a:ext cx="1600200" cy="7620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7231" name="Line 15"/>
          <p:cNvSpPr>
            <a:spLocks noChangeShapeType="1"/>
          </p:cNvSpPr>
          <p:nvPr/>
        </p:nvSpPr>
        <p:spPr bwMode="auto">
          <a:xfrm>
            <a:off x="2590800" y="5181600"/>
            <a:ext cx="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7232" name="Line 16"/>
          <p:cNvSpPr>
            <a:spLocks noChangeShapeType="1"/>
          </p:cNvSpPr>
          <p:nvPr/>
        </p:nvSpPr>
        <p:spPr bwMode="auto">
          <a:xfrm>
            <a:off x="2590800" y="5181600"/>
            <a:ext cx="1143000" cy="91440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53200" y="3276600"/>
            <a:ext cx="1219200" cy="36933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P’</a:t>
            </a:r>
            <a:r>
              <a:rPr lang="en-US" dirty="0"/>
              <a:t> = </a:t>
            </a:r>
            <a:r>
              <a:rPr lang="en-US" b="1" dirty="0"/>
              <a:t>S</a:t>
            </a:r>
            <a:r>
              <a:rPr lang="en-US" dirty="0"/>
              <a:t>·</a:t>
            </a:r>
            <a:r>
              <a:rPr lang="en-US" b="1" dirty="0"/>
              <a:t>P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itchFamily="50" charset="-127"/>
              </a:rPr>
              <a:t>Relative Scaling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Scaling with a Selected </a:t>
            </a:r>
            <a:r>
              <a:rPr lang="en-US" sz="2400" dirty="0"/>
              <a:t>fixed point (</a:t>
            </a:r>
            <a:r>
              <a:rPr lang="en-US" sz="2400" dirty="0" err="1"/>
              <a:t>x</a:t>
            </a:r>
            <a:r>
              <a:rPr lang="en-US" sz="2400" baseline="-25000" dirty="0" err="1"/>
              <a:t>f</a:t>
            </a:r>
            <a:r>
              <a:rPr lang="en-US" sz="2400" dirty="0"/>
              <a:t>, </a:t>
            </a:r>
            <a:r>
              <a:rPr lang="en-US" sz="2400" dirty="0" err="1"/>
              <a:t>y</a:t>
            </a:r>
            <a:r>
              <a:rPr lang="en-US" sz="2400" baseline="-25000" dirty="0" err="1"/>
              <a:t>f</a:t>
            </a:r>
            <a:r>
              <a:rPr lang="en-US" sz="2400" baseline="-25000" dirty="0"/>
              <a:t> , </a:t>
            </a:r>
            <a:r>
              <a:rPr lang="en-US" sz="2400" dirty="0" err="1"/>
              <a:t>z</a:t>
            </a:r>
            <a:r>
              <a:rPr lang="en-US" sz="2400" baseline="-25000" dirty="0" err="1"/>
              <a:t>f</a:t>
            </a:r>
            <a:r>
              <a:rPr lang="en-US" sz="2400" dirty="0"/>
              <a:t>)</a:t>
            </a:r>
            <a:endParaRPr lang="en-US" altLang="ko-KR" sz="2400" dirty="0">
              <a:ea typeface="굴림" pitchFamily="50" charset="-127"/>
            </a:endParaRPr>
          </a:p>
          <a:p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/>
        </p:nvGraphicFramePr>
        <p:xfrm>
          <a:off x="690563" y="4724400"/>
          <a:ext cx="784066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수식" r:id="rId3" imgW="6476760" imgH="914400" progId="Equation.3">
                  <p:embed/>
                </p:oleObj>
              </mc:Choice>
              <mc:Fallback>
                <p:oleObj name="수식" r:id="rId3" imgW="6476760" imgH="914400" progId="Equation.3">
                  <p:embed/>
                  <p:pic>
                    <p:nvPicPr>
                      <p:cNvPr id="1382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4724400"/>
                        <a:ext cx="7840662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5" name="Line 5"/>
          <p:cNvSpPr>
            <a:spLocks noChangeShapeType="1"/>
          </p:cNvSpPr>
          <p:nvPr/>
        </p:nvSpPr>
        <p:spPr bwMode="auto">
          <a:xfrm flipV="1">
            <a:off x="1474788" y="2425700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46" name="Line 6"/>
          <p:cNvSpPr>
            <a:spLocks noChangeShapeType="1"/>
          </p:cNvSpPr>
          <p:nvPr/>
        </p:nvSpPr>
        <p:spPr bwMode="auto">
          <a:xfrm flipH="1">
            <a:off x="882650" y="3232150"/>
            <a:ext cx="592138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47" name="Line 7"/>
          <p:cNvSpPr>
            <a:spLocks noChangeShapeType="1"/>
          </p:cNvSpPr>
          <p:nvPr/>
        </p:nvSpPr>
        <p:spPr bwMode="auto">
          <a:xfrm>
            <a:off x="1474788" y="3232150"/>
            <a:ext cx="738187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48" name="AutoShape 8"/>
          <p:cNvSpPr>
            <a:spLocks noChangeArrowheads="1"/>
          </p:cNvSpPr>
          <p:nvPr/>
        </p:nvSpPr>
        <p:spPr bwMode="auto">
          <a:xfrm>
            <a:off x="1844675" y="2963863"/>
            <a:ext cx="220663" cy="201612"/>
          </a:xfrm>
          <a:prstGeom prst="cube">
            <a:avLst>
              <a:gd name="adj" fmla="val 25000"/>
            </a:avLst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49" name="Line 9"/>
          <p:cNvSpPr>
            <a:spLocks noChangeShapeType="1"/>
          </p:cNvSpPr>
          <p:nvPr/>
        </p:nvSpPr>
        <p:spPr bwMode="auto">
          <a:xfrm flipV="1">
            <a:off x="3395663" y="2425700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0" name="Line 10"/>
          <p:cNvSpPr>
            <a:spLocks noChangeShapeType="1"/>
          </p:cNvSpPr>
          <p:nvPr/>
        </p:nvSpPr>
        <p:spPr bwMode="auto">
          <a:xfrm flipH="1">
            <a:off x="2805113" y="3232150"/>
            <a:ext cx="59055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1" name="Line 11"/>
          <p:cNvSpPr>
            <a:spLocks noChangeShapeType="1"/>
          </p:cNvSpPr>
          <p:nvPr/>
        </p:nvSpPr>
        <p:spPr bwMode="auto">
          <a:xfrm>
            <a:off x="3395663" y="3232150"/>
            <a:ext cx="739775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2" name="AutoShape 12"/>
          <p:cNvSpPr>
            <a:spLocks noChangeArrowheads="1"/>
          </p:cNvSpPr>
          <p:nvPr/>
        </p:nvSpPr>
        <p:spPr bwMode="auto">
          <a:xfrm>
            <a:off x="3395663" y="3030538"/>
            <a:ext cx="222250" cy="201612"/>
          </a:xfrm>
          <a:prstGeom prst="cube">
            <a:avLst>
              <a:gd name="adj" fmla="val 25000"/>
            </a:avLst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8253" name="Line 13"/>
          <p:cNvSpPr>
            <a:spLocks noChangeShapeType="1"/>
          </p:cNvSpPr>
          <p:nvPr/>
        </p:nvSpPr>
        <p:spPr bwMode="auto">
          <a:xfrm flipV="1">
            <a:off x="5168900" y="2425700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4" name="Line 14"/>
          <p:cNvSpPr>
            <a:spLocks noChangeShapeType="1"/>
          </p:cNvSpPr>
          <p:nvPr/>
        </p:nvSpPr>
        <p:spPr bwMode="auto">
          <a:xfrm flipH="1">
            <a:off x="4578350" y="3232150"/>
            <a:ext cx="59055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5" name="Line 15"/>
          <p:cNvSpPr>
            <a:spLocks noChangeShapeType="1"/>
          </p:cNvSpPr>
          <p:nvPr/>
        </p:nvSpPr>
        <p:spPr bwMode="auto">
          <a:xfrm>
            <a:off x="5168900" y="3232150"/>
            <a:ext cx="739775" cy="334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6" name="AutoShape 16"/>
          <p:cNvSpPr>
            <a:spLocks noChangeArrowheads="1"/>
          </p:cNvSpPr>
          <p:nvPr/>
        </p:nvSpPr>
        <p:spPr bwMode="auto">
          <a:xfrm>
            <a:off x="5168900" y="2762250"/>
            <a:ext cx="517525" cy="469900"/>
          </a:xfrm>
          <a:prstGeom prst="cube">
            <a:avLst>
              <a:gd name="adj" fmla="val 25000"/>
            </a:avLst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7" name="Line 17"/>
          <p:cNvSpPr>
            <a:spLocks noChangeShapeType="1"/>
          </p:cNvSpPr>
          <p:nvPr/>
        </p:nvSpPr>
        <p:spPr bwMode="auto">
          <a:xfrm flipV="1">
            <a:off x="7091363" y="2465388"/>
            <a:ext cx="0" cy="806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8" name="Line 18"/>
          <p:cNvSpPr>
            <a:spLocks noChangeShapeType="1"/>
          </p:cNvSpPr>
          <p:nvPr/>
        </p:nvSpPr>
        <p:spPr bwMode="auto">
          <a:xfrm flipH="1">
            <a:off x="6499225" y="3271838"/>
            <a:ext cx="592138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59" name="Line 19"/>
          <p:cNvSpPr>
            <a:spLocks noChangeShapeType="1"/>
          </p:cNvSpPr>
          <p:nvPr/>
        </p:nvSpPr>
        <p:spPr bwMode="auto">
          <a:xfrm>
            <a:off x="7091363" y="3271838"/>
            <a:ext cx="738187" cy="334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60" name="AutoShape 20"/>
          <p:cNvSpPr>
            <a:spLocks noChangeArrowheads="1"/>
          </p:cNvSpPr>
          <p:nvPr/>
        </p:nvSpPr>
        <p:spPr bwMode="auto">
          <a:xfrm>
            <a:off x="7461250" y="2733675"/>
            <a:ext cx="515938" cy="469900"/>
          </a:xfrm>
          <a:prstGeom prst="cube">
            <a:avLst>
              <a:gd name="adj" fmla="val 25000"/>
            </a:avLst>
          </a:prstGeom>
          <a:solidFill>
            <a:srgbClr val="CCCCE6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61" name="Oval 21"/>
          <p:cNvSpPr>
            <a:spLocks noChangeArrowheads="1"/>
          </p:cNvSpPr>
          <p:nvPr/>
        </p:nvSpPr>
        <p:spPr bwMode="auto">
          <a:xfrm flipH="1" flipV="1">
            <a:off x="1830388" y="3124200"/>
            <a:ext cx="74612" cy="6667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62" name="Oval 22"/>
          <p:cNvSpPr>
            <a:spLocks noChangeArrowheads="1"/>
          </p:cNvSpPr>
          <p:nvPr/>
        </p:nvSpPr>
        <p:spPr bwMode="auto">
          <a:xfrm flipH="1" flipV="1">
            <a:off x="3352800" y="3200400"/>
            <a:ext cx="73025" cy="6667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63" name="Oval 23"/>
          <p:cNvSpPr>
            <a:spLocks noChangeArrowheads="1"/>
          </p:cNvSpPr>
          <p:nvPr/>
        </p:nvSpPr>
        <p:spPr bwMode="auto">
          <a:xfrm flipH="1" flipV="1">
            <a:off x="5105400" y="3200400"/>
            <a:ext cx="74613" cy="66675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64" name="Oval 24"/>
          <p:cNvSpPr>
            <a:spLocks noChangeArrowheads="1"/>
          </p:cNvSpPr>
          <p:nvPr/>
        </p:nvSpPr>
        <p:spPr bwMode="auto">
          <a:xfrm flipH="1" flipV="1">
            <a:off x="7386638" y="3203575"/>
            <a:ext cx="74612" cy="68263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accent2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8265" name="Text Box 25"/>
          <p:cNvSpPr txBox="1">
            <a:spLocks noChangeArrowheads="1"/>
          </p:cNvSpPr>
          <p:nvPr/>
        </p:nvSpPr>
        <p:spPr bwMode="auto">
          <a:xfrm>
            <a:off x="1978025" y="347662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66" name="Text Box 26"/>
          <p:cNvSpPr txBox="1">
            <a:spLocks noChangeArrowheads="1"/>
          </p:cNvSpPr>
          <p:nvPr/>
        </p:nvSpPr>
        <p:spPr bwMode="auto">
          <a:xfrm>
            <a:off x="3917950" y="347662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67" name="Text Box 27"/>
          <p:cNvSpPr txBox="1">
            <a:spLocks noChangeArrowheads="1"/>
          </p:cNvSpPr>
          <p:nvPr/>
        </p:nvSpPr>
        <p:spPr bwMode="auto">
          <a:xfrm>
            <a:off x="5691188" y="3476625"/>
            <a:ext cx="3111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68" name="Text Box 28"/>
          <p:cNvSpPr txBox="1">
            <a:spLocks noChangeArrowheads="1"/>
          </p:cNvSpPr>
          <p:nvPr/>
        </p:nvSpPr>
        <p:spPr bwMode="auto">
          <a:xfrm>
            <a:off x="7612063" y="35163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x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69" name="Text Box 29"/>
          <p:cNvSpPr txBox="1">
            <a:spLocks noChangeArrowheads="1"/>
          </p:cNvSpPr>
          <p:nvPr/>
        </p:nvSpPr>
        <p:spPr bwMode="auto">
          <a:xfrm>
            <a:off x="6583363" y="35829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70" name="Text Box 30"/>
          <p:cNvSpPr txBox="1">
            <a:spLocks noChangeArrowheads="1"/>
          </p:cNvSpPr>
          <p:nvPr/>
        </p:nvSpPr>
        <p:spPr bwMode="auto">
          <a:xfrm>
            <a:off x="4643438" y="3543300"/>
            <a:ext cx="29845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71" name="Text Box 31"/>
          <p:cNvSpPr txBox="1">
            <a:spLocks noChangeArrowheads="1"/>
          </p:cNvSpPr>
          <p:nvPr/>
        </p:nvSpPr>
        <p:spPr bwMode="auto">
          <a:xfrm>
            <a:off x="2813050" y="35829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72" name="Text Box 32"/>
          <p:cNvSpPr txBox="1">
            <a:spLocks noChangeArrowheads="1"/>
          </p:cNvSpPr>
          <p:nvPr/>
        </p:nvSpPr>
        <p:spPr bwMode="auto">
          <a:xfrm>
            <a:off x="873125" y="3582988"/>
            <a:ext cx="2984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z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73" name="Text Box 33"/>
          <p:cNvSpPr txBox="1">
            <a:spLocks noChangeArrowheads="1"/>
          </p:cNvSpPr>
          <p:nvPr/>
        </p:nvSpPr>
        <p:spPr bwMode="auto">
          <a:xfrm>
            <a:off x="1460500" y="2306638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74" name="Text Box 34"/>
          <p:cNvSpPr txBox="1">
            <a:spLocks noChangeArrowheads="1"/>
          </p:cNvSpPr>
          <p:nvPr/>
        </p:nvSpPr>
        <p:spPr bwMode="auto">
          <a:xfrm>
            <a:off x="3400425" y="2335213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75" name="Text Box 35"/>
          <p:cNvSpPr txBox="1">
            <a:spLocks noChangeArrowheads="1"/>
          </p:cNvSpPr>
          <p:nvPr/>
        </p:nvSpPr>
        <p:spPr bwMode="auto">
          <a:xfrm>
            <a:off x="5173663" y="2335213"/>
            <a:ext cx="3111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76" name="Text Box 36"/>
          <p:cNvSpPr txBox="1">
            <a:spLocks noChangeArrowheads="1"/>
          </p:cNvSpPr>
          <p:nvPr/>
        </p:nvSpPr>
        <p:spPr bwMode="auto">
          <a:xfrm>
            <a:off x="7094538" y="2373313"/>
            <a:ext cx="31115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Arial" charset="0"/>
                <a:ea typeface="돋움" pitchFamily="50" charset="-127"/>
              </a:rPr>
              <a:t>y</a:t>
            </a:r>
            <a:endParaRPr lang="en-US" altLang="ko-KR" b="1">
              <a:solidFill>
                <a:schemeClr val="tx1"/>
              </a:solidFill>
              <a:latin typeface="Arial" charset="0"/>
              <a:ea typeface="돋움" pitchFamily="50" charset="-127"/>
            </a:endParaRPr>
          </a:p>
        </p:txBody>
      </p:sp>
      <p:sp>
        <p:nvSpPr>
          <p:cNvPr id="138277" name="Text Box 37"/>
          <p:cNvSpPr txBox="1">
            <a:spLocks noChangeArrowheads="1"/>
          </p:cNvSpPr>
          <p:nvPr/>
        </p:nvSpPr>
        <p:spPr bwMode="auto">
          <a:xfrm>
            <a:off x="661988" y="4033838"/>
            <a:ext cx="1816100" cy="3667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돋움" pitchFamily="50" charset="-127"/>
              </a:rPr>
              <a:t>Original position</a:t>
            </a:r>
          </a:p>
        </p:txBody>
      </p:sp>
      <p:sp>
        <p:nvSpPr>
          <p:cNvPr id="138278" name="Text Box 38"/>
          <p:cNvSpPr txBox="1">
            <a:spLocks noChangeArrowheads="1"/>
          </p:cNvSpPr>
          <p:nvPr/>
        </p:nvSpPr>
        <p:spPr bwMode="auto">
          <a:xfrm>
            <a:off x="2936875" y="4033838"/>
            <a:ext cx="1119188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돋움" pitchFamily="50" charset="-127"/>
              </a:rPr>
              <a:t>Translate</a:t>
            </a:r>
          </a:p>
        </p:txBody>
      </p:sp>
      <p:sp>
        <p:nvSpPr>
          <p:cNvPr id="138279" name="Text Box 39"/>
          <p:cNvSpPr txBox="1">
            <a:spLocks noChangeArrowheads="1"/>
          </p:cNvSpPr>
          <p:nvPr/>
        </p:nvSpPr>
        <p:spPr bwMode="auto">
          <a:xfrm>
            <a:off x="4887913" y="4033838"/>
            <a:ext cx="895350" cy="366712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돋움" pitchFamily="50" charset="-127"/>
              </a:rPr>
              <a:t>Scaling</a:t>
            </a:r>
          </a:p>
        </p:txBody>
      </p:sp>
      <p:sp>
        <p:nvSpPr>
          <p:cNvPr id="138280" name="Text Box 40"/>
          <p:cNvSpPr txBox="1">
            <a:spLocks noChangeArrowheads="1"/>
          </p:cNvSpPr>
          <p:nvPr/>
        </p:nvSpPr>
        <p:spPr bwMode="auto">
          <a:xfrm>
            <a:off x="6243638" y="4038600"/>
            <a:ext cx="2063750" cy="366713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800">
                <a:solidFill>
                  <a:schemeClr val="tx2"/>
                </a:solidFill>
                <a:latin typeface="Tahoma" pitchFamily="34" charset="0"/>
                <a:ea typeface="돋움" pitchFamily="50" charset="-127"/>
              </a:rPr>
              <a:t>Inverse Translate</a:t>
            </a:r>
          </a:p>
        </p:txBody>
      </p:sp>
      <p:sp>
        <p:nvSpPr>
          <p:cNvPr id="138281" name="AutoShape 41"/>
          <p:cNvSpPr>
            <a:spLocks noChangeArrowheads="1"/>
          </p:cNvSpPr>
          <p:nvPr/>
        </p:nvSpPr>
        <p:spPr bwMode="auto">
          <a:xfrm>
            <a:off x="2438400" y="2895600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82" name="AutoShape 42"/>
          <p:cNvSpPr>
            <a:spLocks noChangeArrowheads="1"/>
          </p:cNvSpPr>
          <p:nvPr/>
        </p:nvSpPr>
        <p:spPr bwMode="auto">
          <a:xfrm>
            <a:off x="4191000" y="2895600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8283" name="AutoShape 43"/>
          <p:cNvSpPr>
            <a:spLocks noChangeArrowheads="1"/>
          </p:cNvSpPr>
          <p:nvPr/>
        </p:nvSpPr>
        <p:spPr bwMode="auto">
          <a:xfrm>
            <a:off x="6096000" y="2895600"/>
            <a:ext cx="457200" cy="304800"/>
          </a:xfrm>
          <a:prstGeom prst="rightArrow">
            <a:avLst>
              <a:gd name="adj1" fmla="val 42704"/>
              <a:gd name="adj2" fmla="val 60938"/>
            </a:avLst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3-D Reflection can be performed relative to a selected reflection axis or w.r.t selected reflection plane. The 3-D reflection matrixes are set up similarly to those for 2-D.</a:t>
            </a:r>
          </a:p>
          <a:p>
            <a:r>
              <a:rPr lang="en-US" b="1" dirty="0"/>
              <a:t>In 2-D </a:t>
            </a:r>
            <a:r>
              <a:rPr lang="en-US" dirty="0"/>
              <a:t>, Reflection w.r.t </a:t>
            </a:r>
            <a:r>
              <a:rPr lang="en-US" b="1" dirty="0"/>
              <a:t>axis</a:t>
            </a:r>
            <a:r>
              <a:rPr lang="en-US" dirty="0"/>
              <a:t> is equivalent to 180 degree rotations about the axis in 3- D space</a:t>
            </a:r>
          </a:p>
          <a:p>
            <a:r>
              <a:rPr lang="en-US" dirty="0"/>
              <a:t>whereas ,in </a:t>
            </a:r>
            <a:r>
              <a:rPr lang="en-US" b="1" dirty="0"/>
              <a:t>3-D</a:t>
            </a:r>
            <a:r>
              <a:rPr lang="en-US" dirty="0"/>
              <a:t> Reflection w.r.t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b="1" dirty="0"/>
              <a:t>plane</a:t>
            </a:r>
            <a:r>
              <a:rPr lang="en-US" dirty="0"/>
              <a:t> are equivalent to 180 degree rotations in 4-D space.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3D 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ea typeface="굴림" pitchFamily="50" charset="-127"/>
              </a:rPr>
              <a:t>Other Transformations : </a:t>
            </a:r>
            <a:r>
              <a:rPr lang="en-US" altLang="ko-KR" sz="3000" dirty="0">
                <a:solidFill>
                  <a:schemeClr val="tx1"/>
                </a:solidFill>
                <a:ea typeface="굴림" pitchFamily="50" charset="-127"/>
              </a:rPr>
              <a:t>REFLECTION</a:t>
            </a:r>
            <a:endParaRPr lang="en-US" sz="3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7685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9"/>
            <a:ext cx="8229600" cy="639762"/>
          </a:xfrm>
        </p:spPr>
        <p:txBody>
          <a:bodyPr>
            <a:normAutofit/>
          </a:bodyPr>
          <a:lstStyle/>
          <a:p>
            <a:r>
              <a:rPr lang="en-US" altLang="ko-KR" sz="3000" b="1" dirty="0">
                <a:ea typeface="굴림" pitchFamily="50" charset="-127"/>
              </a:rPr>
              <a:t>Other Transformations : REFLECTION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000" b="1" dirty="0">
                <a:ea typeface="굴림" pitchFamily="50" charset="-127"/>
              </a:rPr>
              <a:t>Reflection Relative to the XY Plane</a:t>
            </a:r>
          </a:p>
        </p:txBody>
      </p:sp>
      <p:sp>
        <p:nvSpPr>
          <p:cNvPr id="156676" name="Line 4"/>
          <p:cNvSpPr>
            <a:spLocks noChangeShapeType="1"/>
          </p:cNvSpPr>
          <p:nvPr/>
        </p:nvSpPr>
        <p:spPr bwMode="auto">
          <a:xfrm flipV="1">
            <a:off x="1600200" y="1981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156677" name="Line 5"/>
          <p:cNvSpPr>
            <a:spLocks noChangeShapeType="1"/>
          </p:cNvSpPr>
          <p:nvPr/>
        </p:nvSpPr>
        <p:spPr bwMode="auto">
          <a:xfrm flipH="1">
            <a:off x="990600" y="27432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156678" name="Line 6"/>
          <p:cNvSpPr>
            <a:spLocks noChangeShapeType="1"/>
          </p:cNvSpPr>
          <p:nvPr/>
        </p:nvSpPr>
        <p:spPr bwMode="auto">
          <a:xfrm>
            <a:off x="1600201" y="27432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156679" name="Text Box 7"/>
          <p:cNvSpPr txBox="1">
            <a:spLocks noChangeArrowheads="1"/>
          </p:cNvSpPr>
          <p:nvPr/>
        </p:nvSpPr>
        <p:spPr bwMode="auto">
          <a:xfrm>
            <a:off x="2286000" y="2971800"/>
            <a:ext cx="3048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x</a:t>
            </a:r>
          </a:p>
        </p:txBody>
      </p:sp>
      <p:sp>
        <p:nvSpPr>
          <p:cNvPr id="156680" name="Text Box 8"/>
          <p:cNvSpPr txBox="1">
            <a:spLocks noChangeArrowheads="1"/>
          </p:cNvSpPr>
          <p:nvPr/>
        </p:nvSpPr>
        <p:spPr bwMode="auto">
          <a:xfrm>
            <a:off x="685800" y="27432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z</a:t>
            </a:r>
          </a:p>
        </p:txBody>
      </p:sp>
      <p:sp>
        <p:nvSpPr>
          <p:cNvPr id="156681" name="Text Box 9"/>
          <p:cNvSpPr txBox="1">
            <a:spLocks noChangeArrowheads="1"/>
          </p:cNvSpPr>
          <p:nvPr/>
        </p:nvSpPr>
        <p:spPr bwMode="auto">
          <a:xfrm>
            <a:off x="1676400" y="18288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y</a:t>
            </a:r>
          </a:p>
        </p:txBody>
      </p:sp>
      <p:sp>
        <p:nvSpPr>
          <p:cNvPr id="156682" name="Line 10"/>
          <p:cNvSpPr>
            <a:spLocks noChangeShapeType="1"/>
          </p:cNvSpPr>
          <p:nvPr/>
        </p:nvSpPr>
        <p:spPr bwMode="auto">
          <a:xfrm flipV="1">
            <a:off x="3352800" y="1981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156683" name="Line 11"/>
          <p:cNvSpPr>
            <a:spLocks noChangeShapeType="1"/>
          </p:cNvSpPr>
          <p:nvPr/>
        </p:nvSpPr>
        <p:spPr bwMode="auto">
          <a:xfrm flipH="1">
            <a:off x="3352801" y="2438401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156684" name="Line 12"/>
          <p:cNvSpPr>
            <a:spLocks noChangeShapeType="1"/>
          </p:cNvSpPr>
          <p:nvPr/>
        </p:nvSpPr>
        <p:spPr bwMode="auto">
          <a:xfrm>
            <a:off x="3352801" y="27432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156685" name="Text Box 13"/>
          <p:cNvSpPr txBox="1">
            <a:spLocks noChangeArrowheads="1"/>
          </p:cNvSpPr>
          <p:nvPr/>
        </p:nvSpPr>
        <p:spPr bwMode="auto">
          <a:xfrm>
            <a:off x="4114800" y="29718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x</a:t>
            </a:r>
          </a:p>
        </p:txBody>
      </p:sp>
      <p:sp>
        <p:nvSpPr>
          <p:cNvPr id="156686" name="Text Box 14"/>
          <p:cNvSpPr txBox="1">
            <a:spLocks noChangeArrowheads="1"/>
          </p:cNvSpPr>
          <p:nvPr/>
        </p:nvSpPr>
        <p:spPr bwMode="auto">
          <a:xfrm>
            <a:off x="4038600" y="24384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z</a:t>
            </a:r>
          </a:p>
        </p:txBody>
      </p:sp>
      <p:sp>
        <p:nvSpPr>
          <p:cNvPr id="156687" name="Text Box 15"/>
          <p:cNvSpPr txBox="1">
            <a:spLocks noChangeArrowheads="1"/>
          </p:cNvSpPr>
          <p:nvPr/>
        </p:nvSpPr>
        <p:spPr bwMode="auto">
          <a:xfrm>
            <a:off x="3505200" y="19050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y</a:t>
            </a:r>
          </a:p>
        </p:txBody>
      </p:sp>
      <p:sp>
        <p:nvSpPr>
          <p:cNvPr id="156688" name="AutoShape 16"/>
          <p:cNvSpPr>
            <a:spLocks noChangeArrowheads="1"/>
          </p:cNvSpPr>
          <p:nvPr/>
        </p:nvSpPr>
        <p:spPr bwMode="auto">
          <a:xfrm>
            <a:off x="2667001" y="2070499"/>
            <a:ext cx="209653" cy="735802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156693" name="Rectangle 21"/>
          <p:cNvSpPr>
            <a:spLocks noChangeArrowheads="1"/>
          </p:cNvSpPr>
          <p:nvPr/>
        </p:nvSpPr>
        <p:spPr bwMode="auto">
          <a:xfrm>
            <a:off x="6553200" y="2286000"/>
            <a:ext cx="457200" cy="381000"/>
          </a:xfrm>
          <a:prstGeom prst="rect">
            <a:avLst/>
          </a:prstGeom>
          <a:solidFill>
            <a:schemeClr val="hlink">
              <a:alpha val="5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graphicFrame>
        <p:nvGraphicFramePr>
          <p:cNvPr id="156694" name="Object 22"/>
          <p:cNvGraphicFramePr>
            <a:graphicFrameLocks noChangeAspect="1"/>
          </p:cNvGraphicFramePr>
          <p:nvPr/>
        </p:nvGraphicFramePr>
        <p:xfrm>
          <a:off x="4953001" y="1524001"/>
          <a:ext cx="3036887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3" imgW="1600200" imgH="914400" progId="Equation.3">
                  <p:embed/>
                </p:oleObj>
              </mc:Choice>
              <mc:Fallback>
                <p:oleObj name="Equation" r:id="rId3" imgW="1600200" imgH="914400" progId="Equation.3">
                  <p:embed/>
                  <p:pic>
                    <p:nvPicPr>
                      <p:cNvPr id="156694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1" y="1524001"/>
                        <a:ext cx="3036887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>
          <a:xfrm>
            <a:off x="381000" y="3429000"/>
            <a:ext cx="6477000" cy="400110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000" dirty="0">
                <a:ea typeface="굴림" pitchFamily="50" charset="-127"/>
              </a:rPr>
              <a:t>  </a:t>
            </a:r>
            <a:r>
              <a:rPr lang="en-US" altLang="ko-KR" sz="2000" b="1" dirty="0">
                <a:ea typeface="굴림" pitchFamily="50" charset="-127"/>
              </a:rPr>
              <a:t>Reflection Relative to the XZ Plane</a:t>
            </a:r>
            <a:endParaRPr lang="en-US" sz="2000" b="1" dirty="0"/>
          </a:p>
        </p:txBody>
      </p:sp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5105400" y="3505201"/>
          <a:ext cx="32004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5" imgW="1600200" imgH="914400" progId="Equation.3">
                  <p:embed/>
                </p:oleObj>
              </mc:Choice>
              <mc:Fallback>
                <p:oleObj name="Equation" r:id="rId5" imgW="1600200" imgH="914400" progId="Equation.3">
                  <p:embed/>
                  <p:pic>
                    <p:nvPicPr>
                      <p:cNvPr id="665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505201"/>
                        <a:ext cx="320040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Line 4"/>
          <p:cNvSpPr>
            <a:spLocks noChangeShapeType="1"/>
          </p:cNvSpPr>
          <p:nvPr/>
        </p:nvSpPr>
        <p:spPr bwMode="auto">
          <a:xfrm flipV="1">
            <a:off x="1752600" y="3810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29" name="Line 5"/>
          <p:cNvSpPr>
            <a:spLocks noChangeShapeType="1"/>
          </p:cNvSpPr>
          <p:nvPr/>
        </p:nvSpPr>
        <p:spPr bwMode="auto">
          <a:xfrm flipH="1">
            <a:off x="1143001" y="4572001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>
            <a:off x="1752601" y="45720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2438401" y="4800600"/>
            <a:ext cx="3048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x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838200" y="45720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z</a:t>
            </a:r>
          </a:p>
        </p:txBody>
      </p:sp>
      <p:sp>
        <p:nvSpPr>
          <p:cNvPr id="33" name="Text Box 9"/>
          <p:cNvSpPr txBox="1">
            <a:spLocks noChangeArrowheads="1"/>
          </p:cNvSpPr>
          <p:nvPr/>
        </p:nvSpPr>
        <p:spPr bwMode="auto">
          <a:xfrm>
            <a:off x="1828800" y="36576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y</a:t>
            </a:r>
          </a:p>
        </p:txBody>
      </p:sp>
      <p:sp>
        <p:nvSpPr>
          <p:cNvPr id="34" name="Line 10"/>
          <p:cNvSpPr>
            <a:spLocks noChangeShapeType="1"/>
          </p:cNvSpPr>
          <p:nvPr/>
        </p:nvSpPr>
        <p:spPr bwMode="auto">
          <a:xfrm>
            <a:off x="4038600" y="38862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 flipH="1" flipV="1">
            <a:off x="4038601" y="3886200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squar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36" name="Line 12"/>
          <p:cNvSpPr>
            <a:spLocks noChangeShapeType="1"/>
          </p:cNvSpPr>
          <p:nvPr/>
        </p:nvSpPr>
        <p:spPr bwMode="auto">
          <a:xfrm flipH="1">
            <a:off x="3429001" y="3886201"/>
            <a:ext cx="609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4800600" y="39624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x</a:t>
            </a:r>
          </a:p>
        </p:txBody>
      </p:sp>
      <p:sp>
        <p:nvSpPr>
          <p:cNvPr id="38" name="Text Box 14"/>
          <p:cNvSpPr txBox="1">
            <a:spLocks noChangeArrowheads="1"/>
          </p:cNvSpPr>
          <p:nvPr/>
        </p:nvSpPr>
        <p:spPr bwMode="auto">
          <a:xfrm>
            <a:off x="3276600" y="4343400"/>
            <a:ext cx="4572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z</a:t>
            </a: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4191000" y="45720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y</a:t>
            </a:r>
          </a:p>
        </p:txBody>
      </p:sp>
      <p:sp>
        <p:nvSpPr>
          <p:cNvPr id="40" name="AutoShape 16"/>
          <p:cNvSpPr>
            <a:spLocks noChangeArrowheads="1"/>
          </p:cNvSpPr>
          <p:nvPr/>
        </p:nvSpPr>
        <p:spPr bwMode="auto">
          <a:xfrm>
            <a:off x="2743201" y="3975500"/>
            <a:ext cx="209653" cy="735802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6400800" y="3886201"/>
            <a:ext cx="457200" cy="381000"/>
          </a:xfrm>
          <a:prstGeom prst="rect">
            <a:avLst/>
          </a:prstGeom>
          <a:solidFill>
            <a:schemeClr val="hlink">
              <a:alpha val="5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5029200" y="5181600"/>
          <a:ext cx="30480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7" imgW="1600200" imgH="914400" progId="Equation.3">
                  <p:embed/>
                </p:oleObj>
              </mc:Choice>
              <mc:Fallback>
                <p:oleObj name="Equation" r:id="rId7" imgW="1600200" imgH="914400" progId="Equation.3">
                  <p:embed/>
                  <p:pic>
                    <p:nvPicPr>
                      <p:cNvPr id="66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181600"/>
                        <a:ext cx="3048000" cy="1441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Rectangle 21"/>
          <p:cNvSpPr>
            <a:spLocks noChangeArrowheads="1"/>
          </p:cNvSpPr>
          <p:nvPr/>
        </p:nvSpPr>
        <p:spPr bwMode="auto">
          <a:xfrm>
            <a:off x="5943600" y="5181601"/>
            <a:ext cx="457200" cy="381000"/>
          </a:xfrm>
          <a:prstGeom prst="rect">
            <a:avLst/>
          </a:prstGeom>
          <a:solidFill>
            <a:schemeClr val="hlink">
              <a:alpha val="5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57201" y="4953000"/>
            <a:ext cx="4724400" cy="400110"/>
          </a:xfrm>
          <a:prstGeom prst="rect">
            <a:avLst/>
          </a:prstGeom>
        </p:spPr>
        <p:txBody>
          <a:bodyPr wrap="square" lIns="91430" tIns="45715" rIns="91430" bIns="45715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altLang="ko-KR" sz="2000" dirty="0">
                <a:ea typeface="굴림" pitchFamily="50" charset="-127"/>
              </a:rPr>
              <a:t> </a:t>
            </a:r>
            <a:r>
              <a:rPr lang="en-US" altLang="ko-KR" sz="2000" b="1" dirty="0">
                <a:ea typeface="굴림" pitchFamily="50" charset="-127"/>
              </a:rPr>
              <a:t>Reflection Relative to the YZ Plane</a:t>
            </a:r>
            <a:endParaRPr lang="en-US" sz="2000" b="1" dirty="0"/>
          </a:p>
        </p:txBody>
      </p:sp>
      <p:sp>
        <p:nvSpPr>
          <p:cNvPr id="46" name="Line 4"/>
          <p:cNvSpPr>
            <a:spLocks noChangeShapeType="1"/>
          </p:cNvSpPr>
          <p:nvPr/>
        </p:nvSpPr>
        <p:spPr bwMode="auto">
          <a:xfrm flipV="1">
            <a:off x="1600200" y="5528846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47" name="Line 5"/>
          <p:cNvSpPr>
            <a:spLocks noChangeShapeType="1"/>
          </p:cNvSpPr>
          <p:nvPr/>
        </p:nvSpPr>
        <p:spPr bwMode="auto">
          <a:xfrm flipH="1">
            <a:off x="990600" y="6290847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600201" y="6290846"/>
            <a:ext cx="6858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2438401" y="6553200"/>
            <a:ext cx="3048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x</a:t>
            </a: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685800" y="6290846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z</a:t>
            </a:r>
          </a:p>
        </p:txBody>
      </p:sp>
      <p:sp>
        <p:nvSpPr>
          <p:cNvPr id="51" name="Text Box 9"/>
          <p:cNvSpPr txBox="1">
            <a:spLocks noChangeArrowheads="1"/>
          </p:cNvSpPr>
          <p:nvPr/>
        </p:nvSpPr>
        <p:spPr bwMode="auto">
          <a:xfrm>
            <a:off x="1676400" y="5376446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y</a:t>
            </a:r>
          </a:p>
        </p:txBody>
      </p:sp>
      <p:sp>
        <p:nvSpPr>
          <p:cNvPr id="52" name="AutoShape 16"/>
          <p:cNvSpPr>
            <a:spLocks noChangeArrowheads="1"/>
          </p:cNvSpPr>
          <p:nvPr/>
        </p:nvSpPr>
        <p:spPr bwMode="auto">
          <a:xfrm>
            <a:off x="2743201" y="5575699"/>
            <a:ext cx="209653" cy="735802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53" name="Line 4"/>
          <p:cNvSpPr>
            <a:spLocks noChangeShapeType="1"/>
          </p:cNvSpPr>
          <p:nvPr/>
        </p:nvSpPr>
        <p:spPr bwMode="auto">
          <a:xfrm flipV="1">
            <a:off x="4572000" y="5410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54" name="Line 5"/>
          <p:cNvSpPr>
            <a:spLocks noChangeShapeType="1"/>
          </p:cNvSpPr>
          <p:nvPr/>
        </p:nvSpPr>
        <p:spPr bwMode="auto">
          <a:xfrm flipH="1">
            <a:off x="3886201" y="6172201"/>
            <a:ext cx="685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55" name="Text Box 8"/>
          <p:cNvSpPr txBox="1">
            <a:spLocks noChangeArrowheads="1"/>
          </p:cNvSpPr>
          <p:nvPr/>
        </p:nvSpPr>
        <p:spPr bwMode="auto">
          <a:xfrm>
            <a:off x="4114800" y="652145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z</a:t>
            </a:r>
          </a:p>
        </p:txBody>
      </p:sp>
      <p:sp>
        <p:nvSpPr>
          <p:cNvPr id="56" name="Text Box 9"/>
          <p:cNvSpPr txBox="1">
            <a:spLocks noChangeArrowheads="1"/>
          </p:cNvSpPr>
          <p:nvPr/>
        </p:nvSpPr>
        <p:spPr bwMode="auto">
          <a:xfrm>
            <a:off x="4648200" y="5257800"/>
            <a:ext cx="28575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y</a:t>
            </a:r>
          </a:p>
        </p:txBody>
      </p:sp>
      <p:sp>
        <p:nvSpPr>
          <p:cNvPr id="57" name="Line 12"/>
          <p:cNvSpPr>
            <a:spLocks noChangeShapeType="1"/>
          </p:cNvSpPr>
          <p:nvPr/>
        </p:nvSpPr>
        <p:spPr bwMode="auto">
          <a:xfrm flipH="1" flipV="1">
            <a:off x="3810001" y="6019800"/>
            <a:ext cx="7620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1430" tIns="45715" rIns="91430" bIns="45715" anchor="ctr">
            <a:spAutoFit/>
          </a:bodyPr>
          <a:lstStyle/>
          <a:p>
            <a:endParaRPr lang="en-US"/>
          </a:p>
        </p:txBody>
      </p:sp>
      <p:sp>
        <p:nvSpPr>
          <p:cNvPr id="59" name="Text Box 7"/>
          <p:cNvSpPr txBox="1">
            <a:spLocks noChangeArrowheads="1"/>
          </p:cNvSpPr>
          <p:nvPr/>
        </p:nvSpPr>
        <p:spPr bwMode="auto">
          <a:xfrm>
            <a:off x="3352801" y="5791200"/>
            <a:ext cx="304800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5" rIns="91430" bIns="45715">
            <a:spAutoFit/>
          </a:bodyPr>
          <a:lstStyle/>
          <a:p>
            <a:pPr latinLnBrk="0">
              <a:spcBef>
                <a:spcPct val="0"/>
              </a:spcBef>
              <a:buClrTx/>
              <a:buFontTx/>
              <a:buNone/>
            </a:pPr>
            <a:r>
              <a:rPr lang="en-US" altLang="ko-KR" sz="1600" dirty="0">
                <a:latin typeface="Arial" charset="0"/>
                <a:ea typeface="돋움" pitchFamily="50" charset="-12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0632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ko-KR" sz="3200" b="1" dirty="0">
                <a:ea typeface="굴림" pitchFamily="50" charset="-127"/>
              </a:rPr>
              <a:t>Other Transformations : SHEARING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143000"/>
            <a:ext cx="8534400" cy="5486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altLang="ko-KR" sz="2600" b="1" dirty="0">
                <a:ea typeface="굴림" pitchFamily="50" charset="-127"/>
              </a:rPr>
              <a:t>Shearing transformation </a:t>
            </a:r>
            <a:r>
              <a:rPr lang="en-US" altLang="ko-KR" sz="2600" dirty="0">
                <a:ea typeface="굴림" pitchFamily="50" charset="-127"/>
              </a:rPr>
              <a:t>are used to modify the shape of the object and they are useful in 3-D viewing for obtaining </a:t>
            </a:r>
            <a:r>
              <a:rPr lang="en-US" altLang="ko-KR" sz="2600" b="1" dirty="0">
                <a:ea typeface="굴림" pitchFamily="50" charset="-127"/>
              </a:rPr>
              <a:t>General Projection transformations.</a:t>
            </a:r>
            <a:endParaRPr lang="en-US" altLang="ko-KR" sz="2200" b="1" dirty="0">
              <a:ea typeface="굴림" pitchFamily="50" charset="-127"/>
            </a:endParaRPr>
          </a:p>
          <a:p>
            <a:pPr algn="just"/>
            <a:r>
              <a:rPr lang="en-US" altLang="ko-KR" sz="2400" b="1" dirty="0">
                <a:ea typeface="굴림" pitchFamily="50" charset="-127"/>
              </a:rPr>
              <a:t>Z-axis 3-D Shear transformation</a:t>
            </a:r>
          </a:p>
          <a:p>
            <a:pPr algn="just"/>
            <a:endParaRPr lang="en-US" altLang="ko-KR" sz="2600" b="1" dirty="0">
              <a:ea typeface="굴림" pitchFamily="50" charset="-127"/>
            </a:endParaRPr>
          </a:p>
          <a:p>
            <a:pPr algn="just"/>
            <a:endParaRPr lang="en-US" altLang="ko-KR" sz="2600" b="1" dirty="0">
              <a:ea typeface="굴림" pitchFamily="50" charset="-127"/>
            </a:endParaRPr>
          </a:p>
          <a:p>
            <a:pPr algn="just"/>
            <a:endParaRPr lang="en-US" altLang="ko-KR" sz="2600" b="1" dirty="0">
              <a:ea typeface="굴림" pitchFamily="50" charset="-127"/>
            </a:endParaRPr>
          </a:p>
          <a:p>
            <a:pPr algn="just"/>
            <a:endParaRPr lang="en-US" altLang="ko-KR" sz="2600" b="1" dirty="0">
              <a:ea typeface="굴림" pitchFamily="50" charset="-127"/>
            </a:endParaRPr>
          </a:p>
          <a:p>
            <a:pPr algn="just"/>
            <a:endParaRPr lang="en-US" altLang="ko-KR" sz="2600" b="1" dirty="0">
              <a:ea typeface="굴림" pitchFamily="50" charset="-127"/>
            </a:endParaRPr>
          </a:p>
          <a:p>
            <a:pPr algn="just"/>
            <a:r>
              <a:rPr lang="en-US" altLang="ko-KR" sz="2300" dirty="0">
                <a:ea typeface="굴림" pitchFamily="50" charset="-127"/>
              </a:rPr>
              <a:t>The effect of this transformation matrix is to alter the x and y  </a:t>
            </a:r>
          </a:p>
          <a:p>
            <a:pPr algn="just">
              <a:buNone/>
            </a:pPr>
            <a:r>
              <a:rPr lang="en-US" altLang="ko-KR" sz="2300" dirty="0">
                <a:ea typeface="굴림" pitchFamily="50" charset="-127"/>
              </a:rPr>
              <a:t>      co-ordinate values by an amount that is proportional to the z-value, while leaving z co-ordinate unchanged. Boundaries of the plane that are perpendicular to z-axis are thus shifted proportional to      z-value.</a:t>
            </a:r>
          </a:p>
          <a:p>
            <a:pPr algn="just"/>
            <a:endParaRPr lang="en-US" altLang="ko-KR" sz="2600" b="1" dirty="0">
              <a:ea typeface="굴림" pitchFamily="50" charset="-127"/>
            </a:endParaRPr>
          </a:p>
        </p:txBody>
      </p:sp>
      <p:sp>
        <p:nvSpPr>
          <p:cNvPr id="9" name="AutoShape 17"/>
          <p:cNvSpPr>
            <a:spLocks noChangeArrowheads="1"/>
          </p:cNvSpPr>
          <p:nvPr/>
        </p:nvSpPr>
        <p:spPr bwMode="auto">
          <a:xfrm>
            <a:off x="6477001" y="3213499"/>
            <a:ext cx="380999" cy="735802"/>
          </a:xfrm>
          <a:prstGeom prst="rightArrow">
            <a:avLst>
              <a:gd name="adj1" fmla="val 50000"/>
              <a:gd name="adj2" fmla="val 25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1430" tIns="45715" rIns="91430" bIns="45715" anchor="ctr">
            <a:spAutoFit/>
          </a:bodyPr>
          <a:lstStyle/>
          <a:p>
            <a:endParaRPr lang="en-US"/>
          </a:p>
        </p:txBody>
      </p:sp>
      <p:pic>
        <p:nvPicPr>
          <p:cNvPr id="10" name="Picture 18" descr="Imag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1" y="2819400"/>
            <a:ext cx="1676400" cy="1524000"/>
          </a:xfrm>
          <a:prstGeom prst="rect">
            <a:avLst/>
          </a:prstGeom>
          <a:noFill/>
        </p:spPr>
      </p:pic>
      <p:pic>
        <p:nvPicPr>
          <p:cNvPr id="11" name="Picture 19" descr="Imag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2819400"/>
            <a:ext cx="1752600" cy="1447800"/>
          </a:xfrm>
          <a:prstGeom prst="rect">
            <a:avLst/>
          </a:prstGeom>
          <a:noFill/>
        </p:spPr>
      </p:pic>
      <p:graphicFrame>
        <p:nvGraphicFramePr>
          <p:cNvPr id="12" name="Object 23"/>
          <p:cNvGraphicFramePr>
            <a:graphicFrameLocks noChangeAspect="1"/>
          </p:cNvGraphicFramePr>
          <p:nvPr/>
        </p:nvGraphicFramePr>
        <p:xfrm>
          <a:off x="990601" y="2895600"/>
          <a:ext cx="298076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Equation" r:id="rId5" imgW="1523880" imgH="914400" progId="Equation.3">
                  <p:embed/>
                </p:oleObj>
              </mc:Choice>
              <mc:Fallback>
                <p:oleObj name="Equation" r:id="rId5" imgW="1523880" imgH="914400" progId="Equation.3">
                  <p:embed/>
                  <p:pic>
                    <p:nvPicPr>
                      <p:cNvPr id="12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1" y="2895600"/>
                        <a:ext cx="2980765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2667001" y="2895600"/>
            <a:ext cx="304800" cy="762000"/>
          </a:xfrm>
          <a:prstGeom prst="rect">
            <a:avLst/>
          </a:prstGeom>
          <a:solidFill>
            <a:schemeClr val="hlink">
              <a:alpha val="5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solidFill>
                  <a:schemeClr val="tx1"/>
                </a:solidFill>
                <a:ea typeface="굴림" pitchFamily="50" charset="-127"/>
              </a:rPr>
              <a:t>Other Transformations : SHEARING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1328"/>
            <a:ext cx="8229600" cy="4843272"/>
          </a:xfrm>
        </p:spPr>
        <p:txBody>
          <a:bodyPr/>
          <a:lstStyle/>
          <a:p>
            <a:pPr>
              <a:buNone/>
            </a:pPr>
            <a:r>
              <a:rPr lang="en-US" altLang="ko-KR" sz="2800" b="1" dirty="0">
                <a:ea typeface="굴림" pitchFamily="50" charset="-127"/>
              </a:rPr>
              <a:t>X-axis 3-D Shear transformation</a:t>
            </a:r>
          </a:p>
          <a:p>
            <a:pPr>
              <a:buNone/>
            </a:pPr>
            <a:endParaRPr lang="en-US" altLang="ko-KR" dirty="0">
              <a:ea typeface="굴림" pitchFamily="50" charset="-127"/>
            </a:endParaRPr>
          </a:p>
          <a:p>
            <a:pPr>
              <a:buNone/>
            </a:pPr>
            <a:endParaRPr lang="en-US" altLang="ko-KR" dirty="0">
              <a:ea typeface="굴림" pitchFamily="50" charset="-127"/>
            </a:endParaRPr>
          </a:p>
          <a:p>
            <a:pPr>
              <a:buNone/>
            </a:pPr>
            <a:endParaRPr lang="en-US" altLang="ko-KR" dirty="0">
              <a:ea typeface="굴림" pitchFamily="50" charset="-127"/>
            </a:endParaRPr>
          </a:p>
          <a:p>
            <a:pPr>
              <a:buNone/>
            </a:pPr>
            <a:endParaRPr lang="en-US" altLang="ko-KR" sz="2800" b="1" dirty="0">
              <a:ea typeface="굴림" pitchFamily="50" charset="-127"/>
            </a:endParaRPr>
          </a:p>
          <a:p>
            <a:pPr>
              <a:buNone/>
            </a:pPr>
            <a:r>
              <a:rPr lang="en-US" altLang="ko-KR" sz="2800" b="1" dirty="0">
                <a:ea typeface="굴림" pitchFamily="50" charset="-127"/>
              </a:rPr>
              <a:t>Y-axis 3-D Shear transformation</a:t>
            </a:r>
          </a:p>
          <a:p>
            <a:pPr>
              <a:buNone/>
            </a:pPr>
            <a:endParaRPr lang="en-US" altLang="ko-KR" dirty="0">
              <a:ea typeface="굴림" pitchFamily="50" charset="-127"/>
            </a:endParaRPr>
          </a:p>
        </p:txBody>
      </p:sp>
      <p:graphicFrame>
        <p:nvGraphicFramePr>
          <p:cNvPr id="156695" name="Object 23"/>
          <p:cNvGraphicFramePr>
            <a:graphicFrameLocks noChangeAspect="1"/>
          </p:cNvGraphicFramePr>
          <p:nvPr/>
        </p:nvGraphicFramePr>
        <p:xfrm>
          <a:off x="1143000" y="4343400"/>
          <a:ext cx="2667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Equation" r:id="rId3" imgW="1523880" imgH="914400" progId="Equation.3">
                  <p:embed/>
                </p:oleObj>
              </mc:Choice>
              <mc:Fallback>
                <p:oleObj name="Equation" r:id="rId3" imgW="1523880" imgH="914400" progId="Equation.3">
                  <p:embed/>
                  <p:pic>
                    <p:nvPicPr>
                      <p:cNvPr id="156695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43400"/>
                        <a:ext cx="2667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4"/>
          <p:cNvGraphicFramePr>
            <a:graphicFrameLocks noChangeAspect="1"/>
          </p:cNvGraphicFramePr>
          <p:nvPr/>
        </p:nvGraphicFramePr>
        <p:xfrm>
          <a:off x="1219200" y="1981200"/>
          <a:ext cx="2667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5" imgW="1523880" imgH="914400" progId="Equation.3">
                  <p:embed/>
                </p:oleObj>
              </mc:Choice>
              <mc:Fallback>
                <p:oleObj name="Equation" r:id="rId5" imgW="1523880" imgH="914400" progId="Equation.3">
                  <p:embed/>
                  <p:pic>
                    <p:nvPicPr>
                      <p:cNvPr id="768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981200"/>
                        <a:ext cx="2667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1981201" y="2286000"/>
            <a:ext cx="304800" cy="762000"/>
          </a:xfrm>
          <a:prstGeom prst="rect">
            <a:avLst/>
          </a:prstGeom>
          <a:solidFill>
            <a:schemeClr val="hlink">
              <a:alpha val="5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26" name="Rectangle 20"/>
          <p:cNvSpPr>
            <a:spLocks noChangeArrowheads="1"/>
          </p:cNvSpPr>
          <p:nvPr/>
        </p:nvSpPr>
        <p:spPr bwMode="auto">
          <a:xfrm>
            <a:off x="2286001" y="4343400"/>
            <a:ext cx="228600" cy="381000"/>
          </a:xfrm>
          <a:prstGeom prst="rect">
            <a:avLst/>
          </a:prstGeom>
          <a:solidFill>
            <a:schemeClr val="hlink">
              <a:alpha val="5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2286000" y="5029200"/>
            <a:ext cx="304800" cy="381000"/>
          </a:xfrm>
          <a:prstGeom prst="rect">
            <a:avLst/>
          </a:prstGeom>
          <a:solidFill>
            <a:schemeClr val="hlink">
              <a:alpha val="5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wrap="none" lIns="91430" tIns="45715" rIns="91430" bIns="45715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681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1046</Words>
  <Application>Microsoft Office PowerPoint</Application>
  <PresentationFormat>On-screen Show (4:3)</PresentationFormat>
  <Paragraphs>249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Concourse</vt:lpstr>
      <vt:lpstr>Three-Dimensional Transformations </vt:lpstr>
      <vt:lpstr>Geometric Transformations in  Three-Dimensional Space</vt:lpstr>
      <vt:lpstr>3D Translation</vt:lpstr>
      <vt:lpstr>3D Scaling</vt:lpstr>
      <vt:lpstr>Relative Scaling</vt:lpstr>
      <vt:lpstr>Other Transformations : REFLECTION</vt:lpstr>
      <vt:lpstr>Other Transformations : REFLECTION</vt:lpstr>
      <vt:lpstr>Other Transformations : SHEARING</vt:lpstr>
      <vt:lpstr>Other Transformations : SHEARING</vt:lpstr>
      <vt:lpstr>3D Rotation</vt:lpstr>
      <vt:lpstr>Coordinate-Axis Rotations</vt:lpstr>
      <vt:lpstr>3D Rotation</vt:lpstr>
      <vt:lpstr>3D Rotation</vt:lpstr>
      <vt:lpstr>General 3D Rotations : CASE 1</vt:lpstr>
      <vt:lpstr>General 3D Rotations : CASE 2</vt:lpstr>
      <vt:lpstr>General 3D Rotations</vt:lpstr>
      <vt:lpstr>General 3D Rotations</vt:lpstr>
      <vt:lpstr>Arbitrary Axis Rotation</vt:lpstr>
      <vt:lpstr>Arbitrary Axis Rotation</vt:lpstr>
      <vt:lpstr>Arbitrary Axis Rotation</vt:lpstr>
      <vt:lpstr>Example</vt:lpstr>
      <vt:lpstr>Example</vt:lpstr>
      <vt:lpstr>Example</vt:lpstr>
      <vt:lpstr>Example</vt:lpstr>
      <vt:lpstr>Example</vt:lpstr>
      <vt:lpstr>Example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to 2D is more complicated…  Solution : Transform 3D objects on to a 2D plane using projections</dc:title>
  <dc:creator>LORD IS MY SHEPHERD</dc:creator>
  <cp:lastModifiedBy>Ishrak Abedin</cp:lastModifiedBy>
  <cp:revision>259</cp:revision>
  <dcterms:created xsi:type="dcterms:W3CDTF">2006-08-16T00:00:00Z</dcterms:created>
  <dcterms:modified xsi:type="dcterms:W3CDTF">2019-03-11T14:08:14Z</dcterms:modified>
</cp:coreProperties>
</file>