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0" r:id="rId3"/>
    <p:sldId id="291" r:id="rId4"/>
    <p:sldId id="292" r:id="rId5"/>
    <p:sldId id="293" r:id="rId6"/>
    <p:sldId id="344" r:id="rId7"/>
    <p:sldId id="342" r:id="rId8"/>
    <p:sldId id="340" r:id="rId9"/>
    <p:sldId id="295" r:id="rId10"/>
    <p:sldId id="296" r:id="rId11"/>
    <p:sldId id="297" r:id="rId12"/>
    <p:sldId id="298" r:id="rId13"/>
    <p:sldId id="299" r:id="rId14"/>
    <p:sldId id="336" r:id="rId15"/>
    <p:sldId id="300" r:id="rId16"/>
    <p:sldId id="302" r:id="rId17"/>
    <p:sldId id="341" r:id="rId18"/>
    <p:sldId id="301" r:id="rId19"/>
    <p:sldId id="303" r:id="rId20"/>
    <p:sldId id="305" r:id="rId21"/>
    <p:sldId id="306" r:id="rId22"/>
    <p:sldId id="324" r:id="rId23"/>
    <p:sldId id="310" r:id="rId24"/>
    <p:sldId id="307" r:id="rId25"/>
    <p:sldId id="308" r:id="rId26"/>
    <p:sldId id="337" r:id="rId27"/>
    <p:sldId id="309" r:id="rId28"/>
    <p:sldId id="312" r:id="rId29"/>
    <p:sldId id="304" r:id="rId30"/>
    <p:sldId id="346" r:id="rId31"/>
    <p:sldId id="311" r:id="rId32"/>
    <p:sldId id="314" r:id="rId33"/>
    <p:sldId id="315" r:id="rId34"/>
    <p:sldId id="316" r:id="rId35"/>
    <p:sldId id="323" r:id="rId36"/>
    <p:sldId id="317" r:id="rId37"/>
    <p:sldId id="345" r:id="rId38"/>
    <p:sldId id="322" r:id="rId39"/>
    <p:sldId id="321" r:id="rId40"/>
    <p:sldId id="328" r:id="rId41"/>
    <p:sldId id="343" r:id="rId42"/>
    <p:sldId id="329" r:id="rId43"/>
    <p:sldId id="333" r:id="rId44"/>
    <p:sldId id="330" r:id="rId45"/>
  </p:sldIdLst>
  <p:sldSz cx="9144000" cy="5143500" type="screen16x9"/>
  <p:notesSz cx="7315200" cy="9601200"/>
  <p:defaultTextStyle>
    <a:defPPr>
      <a:defRPr lang="en-US"/>
    </a:defPPr>
    <a:lvl1pPr marL="0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09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419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628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0837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048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258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1467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1676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B6625-CCEA-4C9D-BA8C-66585CC81B40}">
          <p14:sldIdLst>
            <p14:sldId id="256"/>
            <p14:sldId id="290"/>
            <p14:sldId id="291"/>
            <p14:sldId id="292"/>
            <p14:sldId id="293"/>
            <p14:sldId id="344"/>
            <p14:sldId id="342"/>
            <p14:sldId id="340"/>
            <p14:sldId id="295"/>
            <p14:sldId id="296"/>
            <p14:sldId id="297"/>
            <p14:sldId id="298"/>
            <p14:sldId id="299"/>
            <p14:sldId id="336"/>
            <p14:sldId id="300"/>
            <p14:sldId id="302"/>
            <p14:sldId id="341"/>
            <p14:sldId id="301"/>
            <p14:sldId id="303"/>
            <p14:sldId id="305"/>
            <p14:sldId id="306"/>
            <p14:sldId id="324"/>
            <p14:sldId id="310"/>
            <p14:sldId id="307"/>
            <p14:sldId id="308"/>
            <p14:sldId id="337"/>
            <p14:sldId id="309"/>
            <p14:sldId id="312"/>
            <p14:sldId id="304"/>
            <p14:sldId id="346"/>
            <p14:sldId id="311"/>
            <p14:sldId id="314"/>
            <p14:sldId id="315"/>
            <p14:sldId id="316"/>
            <p14:sldId id="323"/>
            <p14:sldId id="317"/>
            <p14:sldId id="345"/>
            <p14:sldId id="322"/>
            <p14:sldId id="321"/>
            <p14:sldId id="328"/>
            <p14:sldId id="343"/>
            <p14:sldId id="329"/>
            <p14:sldId id="333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922">
          <p15:clr>
            <a:srgbClr val="A4A3A4"/>
          </p15:clr>
        </p15:guide>
        <p15:guide id="3" orient="horz" pos="1406">
          <p15:clr>
            <a:srgbClr val="A4A3A4"/>
          </p15:clr>
        </p15:guide>
        <p15:guide id="4" orient="horz" pos="15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43" clrIdx="0"/>
  <p:cmAuthor id="7" name="Allison Hamburger" initials="" lastIdx="3" clrIdx="7"/>
  <p:cmAuthor id="1" name="Roger Duan Fong" initials="RDF" lastIdx="1" clrIdx="1"/>
  <p:cmAuthor id="8" name="avd" initials="a" lastIdx="14" clrIdx="8">
    <p:extLst/>
  </p:cmAuthor>
  <p:cmAuthor id="2" name="Roger" initials="R" lastIdx="17" clrIdx="2"/>
  <p:cmAuthor id="9" name="Lucas Priebe" initials="" lastIdx="3" clrIdx="9"/>
  <p:cmAuthor id="3" name="Andy van Dam" initials="AvD" lastIdx="46" clrIdx="3"/>
  <p:cmAuthor id="10" name="cs1230tas@gmail.com" initials="c" lastIdx="42" clrIdx="10">
    <p:extLst>
      <p:ext uri="{19B8F6BF-5375-455C-9EA6-DF929625EA0E}">
        <p15:presenceInfo xmlns:p15="http://schemas.microsoft.com/office/powerpoint/2012/main" userId="4ca69cd8cfda002d" providerId="Windows Live"/>
      </p:ext>
    </p:extLst>
  </p:cmAuthor>
  <p:cmAuthor id="4" name="Justin Kim" initials="JK" lastIdx="28" clrIdx="4"/>
  <p:cmAuthor id="5" name="avd" initials="avd" lastIdx="9" clrIdx="5"/>
  <p:cmAuthor id="6" name="Ben LeVeque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227" autoAdjust="0"/>
  </p:normalViewPr>
  <p:slideViewPr>
    <p:cSldViewPr snapToGrid="0">
      <p:cViewPr varScale="1">
        <p:scale>
          <a:sx n="114" d="100"/>
          <a:sy n="114" d="100"/>
        </p:scale>
        <p:origin x="590" y="82"/>
      </p:cViewPr>
      <p:guideLst>
        <p:guide orient="horz" pos="1680"/>
        <p:guide pos="2922"/>
        <p:guide orient="horz" pos="1406"/>
        <p:guide orient="horz" pos="15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handoutMaster" Target="handoutMasters/handoutMaster1.xml" /><Relationship Id="rId50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commentAuthors" Target="commentAuthors.xml" /><Relationship Id="rId8" Type="http://schemas.openxmlformats.org/officeDocument/2006/relationships/slide" Target="slides/slide7.xml" /><Relationship Id="rId51" Type="http://schemas.openxmlformats.org/officeDocument/2006/relationships/theme" Target="theme/theme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 /><Relationship Id="rId2" Type="http://schemas.openxmlformats.org/officeDocument/2006/relationships/image" Target="../media/image43.wmf" /><Relationship Id="rId1" Type="http://schemas.openxmlformats.org/officeDocument/2006/relationships/image" Target="../media/image42.wmf" 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 /><Relationship Id="rId1" Type="http://schemas.openxmlformats.org/officeDocument/2006/relationships/image" Target="../media/image45.w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 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 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 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 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 /><Relationship Id="rId2" Type="http://schemas.openxmlformats.org/officeDocument/2006/relationships/image" Target="../media/image61.wmf" /><Relationship Id="rId1" Type="http://schemas.openxmlformats.org/officeDocument/2006/relationships/image" Target="../media/image60.emf" 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 /><Relationship Id="rId1" Type="http://schemas.openxmlformats.org/officeDocument/2006/relationships/image" Target="../media/image64.wmf" 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 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 /><Relationship Id="rId2" Type="http://schemas.openxmlformats.org/officeDocument/2006/relationships/image" Target="../media/image74.wmf" /><Relationship Id="rId1" Type="http://schemas.openxmlformats.org/officeDocument/2006/relationships/image" Target="../media/image73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 /><Relationship Id="rId1" Type="http://schemas.openxmlformats.org/officeDocument/2006/relationships/image" Target="../media/image9.wmf" 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 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 /><Relationship Id="rId7" Type="http://schemas.openxmlformats.org/officeDocument/2006/relationships/image" Target="../media/image87.emf" /><Relationship Id="rId2" Type="http://schemas.openxmlformats.org/officeDocument/2006/relationships/image" Target="../media/image82.emf" /><Relationship Id="rId1" Type="http://schemas.openxmlformats.org/officeDocument/2006/relationships/image" Target="../media/image81.emf" /><Relationship Id="rId6" Type="http://schemas.openxmlformats.org/officeDocument/2006/relationships/image" Target="../media/image86.emf" /><Relationship Id="rId5" Type="http://schemas.openxmlformats.org/officeDocument/2006/relationships/image" Target="../media/image85.emf" /><Relationship Id="rId4" Type="http://schemas.openxmlformats.org/officeDocument/2006/relationships/image" Target="../media/image84.e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 /><Relationship Id="rId2" Type="http://schemas.openxmlformats.org/officeDocument/2006/relationships/image" Target="../media/image14.wmf" /><Relationship Id="rId1" Type="http://schemas.openxmlformats.org/officeDocument/2006/relationships/image" Target="../media/image13.w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5" Type="http://schemas.openxmlformats.org/officeDocument/2006/relationships/image" Target="../media/image23.wmf" /><Relationship Id="rId4" Type="http://schemas.openxmlformats.org/officeDocument/2006/relationships/image" Target="../media/image22.e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 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 /><Relationship Id="rId1" Type="http://schemas.openxmlformats.org/officeDocument/2006/relationships/image" Target="../media/image30.w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 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 /><Relationship Id="rId1" Type="http://schemas.openxmlformats.org/officeDocument/2006/relationships/image" Target="../media/image40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lIns="85383" tIns="42692" rIns="85383" bIns="42692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US" sz="130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lIns="85383" tIns="42692" rIns="85383" bIns="42692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endParaRPr lang="en-US" sz="130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lIns="85383" tIns="42692" rIns="85383" bIns="42692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US" sz="130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lIns="85383" tIns="42692" rIns="85383" bIns="42692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D21437CD-B133-42D9-8370-9CBDE714DA0C}" type="slidenum">
              <a:rPr/>
              <a:pPr algn="r" hangingPunct="0">
                <a:buNone/>
                <a:defRPr sz="1400"/>
              </a:pPr>
              <a:t>‹#›</a:t>
            </a:fld>
            <a:endParaRPr lang="en-US" sz="130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13741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8663"/>
            <a:ext cx="6400800" cy="360045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1519" y="4560398"/>
            <a:ext cx="5851821" cy="43201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fld id="{46C9EB59-AD17-481E-9A16-78EE7FF7A13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903" marR="0" indent="-174903" rtl="0" hangingPunct="0">
      <a:tabLst/>
      <a:defRPr lang="en-US" sz="1600" b="0" i="0" u="none" strike="noStrike" kern="1200">
        <a:ln>
          <a:noFill/>
        </a:ln>
        <a:latin typeface="Arial" pitchFamily="18"/>
      </a:defRPr>
    </a:lvl1pPr>
    <a:lvl2pPr marL="370209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0419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0628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0837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51048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1258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1467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1676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4008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519" y="4560398"/>
            <a:ext cx="5851821" cy="307777"/>
          </a:xfr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3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the same for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6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2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51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2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1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6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39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5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1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4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6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7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2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6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4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0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94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9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81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italic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0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2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7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64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3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19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1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3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4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 /><Relationship Id="rId2" Type="http://schemas.openxmlformats.org/officeDocument/2006/relationships/tags" Target="../tags/tag5.xml" /><Relationship Id="rId1" Type="http://schemas.openxmlformats.org/officeDocument/2006/relationships/tags" Target="../tags/tag4.xml" /><Relationship Id="rId4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 /><Relationship Id="rId2" Type="http://schemas.openxmlformats.org/officeDocument/2006/relationships/tags" Target="../tags/tag8.xml" /><Relationship Id="rId1" Type="http://schemas.openxmlformats.org/officeDocument/2006/relationships/tags" Target="../tags/tag7.xml" /><Relationship Id="rId4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 /><Relationship Id="rId2" Type="http://schemas.openxmlformats.org/officeDocument/2006/relationships/tags" Target="../tags/tag11.xml" /><Relationship Id="rId1" Type="http://schemas.openxmlformats.org/officeDocument/2006/relationships/tags" Target="../tags/tag10.xml" /><Relationship Id="rId5" Type="http://schemas.openxmlformats.org/officeDocument/2006/relationships/slideMaster" Target="../slideMasters/slideMaster1.xml" /><Relationship Id="rId4" Type="http://schemas.openxmlformats.org/officeDocument/2006/relationships/tags" Target="../tags/tag13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 /><Relationship Id="rId2" Type="http://schemas.openxmlformats.org/officeDocument/2006/relationships/tags" Target="../tags/tag15.xml" /><Relationship Id="rId1" Type="http://schemas.openxmlformats.org/officeDocument/2006/relationships/tags" Target="../tags/tag14.xml" /><Relationship Id="rId5" Type="http://schemas.openxmlformats.org/officeDocument/2006/relationships/slideMaster" Target="../slideMasters/slideMaster1.xml" /><Relationship Id="rId4" Type="http://schemas.openxmlformats.org/officeDocument/2006/relationships/tags" Target="../tags/tag17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 /><Relationship Id="rId7" Type="http://schemas.openxmlformats.org/officeDocument/2006/relationships/slideMaster" Target="../slideMasters/slideMaster1.xml" /><Relationship Id="rId2" Type="http://schemas.openxmlformats.org/officeDocument/2006/relationships/tags" Target="../tags/tag19.xml" /><Relationship Id="rId1" Type="http://schemas.openxmlformats.org/officeDocument/2006/relationships/tags" Target="../tags/tag18.xml" /><Relationship Id="rId6" Type="http://schemas.openxmlformats.org/officeDocument/2006/relationships/tags" Target="../tags/tag23.xml" /><Relationship Id="rId5" Type="http://schemas.openxmlformats.org/officeDocument/2006/relationships/tags" Target="../tags/tag22.xml" /><Relationship Id="rId4" Type="http://schemas.openxmlformats.org/officeDocument/2006/relationships/tags" Target="../tags/tag2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 /><Relationship Id="rId2" Type="http://schemas.openxmlformats.org/officeDocument/2006/relationships/tags" Target="../tags/tag25.xml" /><Relationship Id="rId1" Type="http://schemas.openxmlformats.org/officeDocument/2006/relationships/tags" Target="../tags/tag24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26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 /><Relationship Id="rId2" Type="http://schemas.openxmlformats.org/officeDocument/2006/relationships/tags" Target="../tags/tag28.xml" /><Relationship Id="rId1" Type="http://schemas.openxmlformats.org/officeDocument/2006/relationships/tags" Target="../tags/tag27.xml" /><Relationship Id="rId6" Type="http://schemas.openxmlformats.org/officeDocument/2006/relationships/slideMaster" Target="../slideMasters/slideMaster1.xml" /><Relationship Id="rId5" Type="http://schemas.openxmlformats.org/officeDocument/2006/relationships/tags" Target="../tags/tag31.xml" /><Relationship Id="rId4" Type="http://schemas.openxmlformats.org/officeDocument/2006/relationships/tags" Target="../tags/tag30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 /><Relationship Id="rId2" Type="http://schemas.openxmlformats.org/officeDocument/2006/relationships/tags" Target="../tags/tag33.xml" /><Relationship Id="rId1" Type="http://schemas.openxmlformats.org/officeDocument/2006/relationships/tags" Target="../tags/tag32.xml" /><Relationship Id="rId4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57202" y="3786189"/>
            <a:ext cx="8229600" cy="514350"/>
          </a:xfrm>
        </p:spPr>
        <p:txBody>
          <a:bodyPr/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08167" indent="0" algn="ctr">
              <a:buNone/>
            </a:lvl2pPr>
            <a:lvl3pPr marL="816333" indent="0" algn="ctr">
              <a:buNone/>
            </a:lvl3pPr>
            <a:lvl4pPr marL="1224500" indent="0" algn="ctr">
              <a:buNone/>
            </a:lvl4pPr>
            <a:lvl5pPr marL="1632666" indent="0" algn="ctr">
              <a:buNone/>
            </a:lvl5pPr>
            <a:lvl6pPr marL="2040833" indent="0" algn="ctr">
              <a:buNone/>
            </a:lvl6pPr>
            <a:lvl7pPr marL="2448999" indent="0" algn="ctr">
              <a:buNone/>
            </a:lvl7pPr>
            <a:lvl8pPr marL="2857166" indent="0" algn="ctr">
              <a:buNone/>
            </a:lvl8pPr>
            <a:lvl9pPr marL="3265332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>
            <p:custDataLst>
              <p:tags r:id="rId2"/>
            </p:custDataLst>
          </p:nvPr>
        </p:nvSpPr>
        <p:spPr>
          <a:xfrm>
            <a:off x="457202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 b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60FF4E-4FCF-4637-A979-06A919C0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28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914400" y="2114551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633" tIns="40817" rIns="81633" bIns="408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914400" y="2114551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633" tIns="40817" rIns="81633" bIns="4081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81633" anchor="b" anchorCtr="0"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lIns="81633" anchor="b" anchorCtr="0">
            <a:norm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  <p:custDataLst>
              <p:tags r:id="rId4"/>
            </p:custDataLst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4601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18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24601" y="914403"/>
            <a:ext cx="2362200" cy="3771898"/>
          </a:xfrm>
        </p:spPr>
        <p:txBody>
          <a:bodyPr/>
          <a:lstStyle>
            <a:lvl1pPr marL="0" indent="0">
              <a:lnSpc>
                <a:spcPts val="1964"/>
              </a:lnSpc>
              <a:spcAft>
                <a:spcPts val="893"/>
              </a:spcAft>
              <a:buNone/>
              <a:defRPr sz="1500">
                <a:solidFill>
                  <a:schemeClr val="tx2"/>
                </a:solidFill>
              </a:defRPr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44900" anchor="ctr"/>
          <a:lstStyle>
            <a:lvl1pPr algn="r">
              <a:buNone/>
              <a:defRPr sz="18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535"/>
              </a:spcBef>
              <a:buNone/>
              <a:defRPr sz="28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ags" Target="../tags/tag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ags" Target="../tags/tag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ags" Target="../tags/tag1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81633" tIns="40817" rIns="81633" bIns="40817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0" kern="1000" spc="8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INTRODUCTION</a:t>
            </a:r>
            <a:r>
              <a:rPr lang="en-US" b="0" kern="1000" spc="89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TO COMPUTER GRAPHICS</a:t>
            </a:r>
            <a:endParaRPr lang="en-US" b="0" kern="1000" spc="89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514351"/>
            <a:ext cx="8229600" cy="457200"/>
          </a:xfrm>
          <a:prstGeom prst="rect">
            <a:avLst/>
          </a:prstGeom>
        </p:spPr>
        <p:txBody>
          <a:bodyPr vert="horz" lIns="81633" tIns="40817" rIns="81633" bIns="4081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5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44900" indent="-244900" algn="l" rtl="0" eaLnBrk="1" latinLnBrk="0" hangingPunct="1">
        <a:spcBef>
          <a:spcPts val="535"/>
        </a:spcBef>
        <a:buClr>
          <a:schemeClr val="accent1"/>
        </a:buClr>
        <a:buSzPct val="76000"/>
        <a:buFont typeface="Wingdings 3"/>
        <a:buChar char="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00" indent="-244900" algn="l" rtl="0" eaLnBrk="1" latinLnBrk="0" hangingPunct="1">
        <a:spcBef>
          <a:spcPts val="446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734700" indent="-204083" algn="l" rtl="0" eaLnBrk="1" latinLnBrk="0" hangingPunct="1">
        <a:spcBef>
          <a:spcPts val="446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9600" indent="-204083" algn="l" rtl="0" eaLnBrk="1" latinLnBrk="0" hangingPunct="1">
        <a:spcBef>
          <a:spcPts val="357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500" indent="-204083" algn="l" rtl="0" eaLnBrk="1" latinLnBrk="0" hangingPunct="1">
        <a:spcBef>
          <a:spcPts val="268"/>
        </a:spcBef>
        <a:buClr>
          <a:schemeClr val="accent2"/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9400" indent="-163267" algn="l" rtl="0" eaLnBrk="1" latinLnBrk="0" hangingPunct="1">
        <a:spcBef>
          <a:spcPts val="268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632666" indent="-163267" algn="l" rtl="0" eaLnBrk="1" latinLnBrk="0" hangingPunct="1">
        <a:spcBef>
          <a:spcPts val="268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795933" indent="-163267" algn="l" rtl="0" eaLnBrk="1" latinLnBrk="0" hangingPunct="1">
        <a:spcBef>
          <a:spcPts val="268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959199" indent="-163267" algn="l" rtl="0" eaLnBrk="1" latinLnBrk="0" hangingPunct="1">
        <a:spcBef>
          <a:spcPts val="268"/>
        </a:spcBef>
        <a:buClr>
          <a:srgbClr val="9FB8CD"/>
        </a:buClr>
        <a:buSzPct val="75000"/>
        <a:buFont typeface="Wingdings 3"/>
        <a:buChar char=""/>
        <a:defRPr kumimoji="0" lang="en-US" sz="11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gif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 /><Relationship Id="rId3" Type="http://schemas.openxmlformats.org/officeDocument/2006/relationships/notesSlide" Target="../notesSlides/notesSlide10.xml" /><Relationship Id="rId7" Type="http://schemas.openxmlformats.org/officeDocument/2006/relationships/image" Target="../media/image14.wmf" /><Relationship Id="rId12" Type="http://schemas.openxmlformats.org/officeDocument/2006/relationships/image" Target="../media/image18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4.bin" /><Relationship Id="rId11" Type="http://schemas.openxmlformats.org/officeDocument/2006/relationships/image" Target="../media/image17.png" /><Relationship Id="rId5" Type="http://schemas.openxmlformats.org/officeDocument/2006/relationships/image" Target="../media/image13.wmf" /><Relationship Id="rId10" Type="http://schemas.openxmlformats.org/officeDocument/2006/relationships/image" Target="../media/image16.png" /><Relationship Id="rId4" Type="http://schemas.openxmlformats.org/officeDocument/2006/relationships/oleObject" Target="../embeddings/oleObject3.bin" /><Relationship Id="rId9" Type="http://schemas.openxmlformats.org/officeDocument/2006/relationships/image" Target="../media/image15.wmf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 /><Relationship Id="rId13" Type="http://schemas.openxmlformats.org/officeDocument/2006/relationships/oleObject" Target="../embeddings/oleObject10.bin" /><Relationship Id="rId18" Type="http://schemas.openxmlformats.org/officeDocument/2006/relationships/image" Target="../media/image27.wmf" /><Relationship Id="rId3" Type="http://schemas.openxmlformats.org/officeDocument/2006/relationships/notesSlide" Target="../notesSlides/notesSlide11.xml" /><Relationship Id="rId7" Type="http://schemas.openxmlformats.org/officeDocument/2006/relationships/oleObject" Target="../embeddings/oleObject7.bin" /><Relationship Id="rId12" Type="http://schemas.openxmlformats.org/officeDocument/2006/relationships/image" Target="../media/image22.emf" /><Relationship Id="rId17" Type="http://schemas.openxmlformats.org/officeDocument/2006/relationships/oleObject" Target="../embeddings/oleObject11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6.wmf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9.wmf" /><Relationship Id="rId11" Type="http://schemas.openxmlformats.org/officeDocument/2006/relationships/oleObject" Target="../embeddings/oleObject9.bin" /><Relationship Id="rId5" Type="http://schemas.openxmlformats.org/officeDocument/2006/relationships/oleObject" Target="../embeddings/oleObject6.bin" /><Relationship Id="rId15" Type="http://schemas.openxmlformats.org/officeDocument/2006/relationships/image" Target="../media/image25.wmf" /><Relationship Id="rId10" Type="http://schemas.openxmlformats.org/officeDocument/2006/relationships/image" Target="../media/image21.emf" /><Relationship Id="rId19" Type="http://schemas.openxmlformats.org/officeDocument/2006/relationships/image" Target="../media/image28.png" /><Relationship Id="rId4" Type="http://schemas.openxmlformats.org/officeDocument/2006/relationships/image" Target="../media/image24.png" /><Relationship Id="rId9" Type="http://schemas.openxmlformats.org/officeDocument/2006/relationships/oleObject" Target="../embeddings/oleObject8.bin" /><Relationship Id="rId14" Type="http://schemas.openxmlformats.org/officeDocument/2006/relationships/image" Target="../media/image23.wmf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5" Type="http://schemas.openxmlformats.org/officeDocument/2006/relationships/image" Target="../media/image29.wmf" /><Relationship Id="rId4" Type="http://schemas.openxmlformats.org/officeDocument/2006/relationships/oleObject" Target="../embeddings/oleObject12.bin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 /><Relationship Id="rId13" Type="http://schemas.openxmlformats.org/officeDocument/2006/relationships/image" Target="../media/image37.png" /><Relationship Id="rId3" Type="http://schemas.openxmlformats.org/officeDocument/2006/relationships/notesSlide" Target="../notesSlides/notesSlide13.xml" /><Relationship Id="rId7" Type="http://schemas.openxmlformats.org/officeDocument/2006/relationships/oleObject" Target="../embeddings/oleObject13.bin" /><Relationship Id="rId12" Type="http://schemas.openxmlformats.org/officeDocument/2006/relationships/image" Target="../media/image36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33.png" /><Relationship Id="rId11" Type="http://schemas.openxmlformats.org/officeDocument/2006/relationships/image" Target="../media/image31.wmf" /><Relationship Id="rId5" Type="http://schemas.openxmlformats.org/officeDocument/2006/relationships/image" Target="../media/image32.png" /><Relationship Id="rId10" Type="http://schemas.openxmlformats.org/officeDocument/2006/relationships/oleObject" Target="../embeddings/oleObject14.bin" /><Relationship Id="rId4" Type="http://schemas.openxmlformats.org/officeDocument/2006/relationships/image" Target="../media/image24.png" /><Relationship Id="rId9" Type="http://schemas.openxmlformats.org/officeDocument/2006/relationships/image" Target="../media/image34.wmf" /><Relationship Id="rId14" Type="http://schemas.openxmlformats.org/officeDocument/2006/relationships/image" Target="../media/image38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7" Type="http://schemas.openxmlformats.org/officeDocument/2006/relationships/image" Target="../media/image41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40.png" /><Relationship Id="rId5" Type="http://schemas.openxmlformats.org/officeDocument/2006/relationships/image" Target="../media/image35.wmf" /><Relationship Id="rId4" Type="http://schemas.openxmlformats.org/officeDocument/2006/relationships/oleObject" Target="../embeddings/oleObject15.bin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36.wmf" /><Relationship Id="rId5" Type="http://schemas.openxmlformats.org/officeDocument/2006/relationships/oleObject" Target="../embeddings/oleObject16.bin" /><Relationship Id="rId4" Type="http://schemas.openxmlformats.org/officeDocument/2006/relationships/image" Target="../media/image44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 /><Relationship Id="rId3" Type="http://schemas.openxmlformats.org/officeDocument/2006/relationships/notesSlide" Target="../notesSlides/notesSlide17.xml" /><Relationship Id="rId7" Type="http://schemas.openxmlformats.org/officeDocument/2006/relationships/image" Target="../media/image41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oleObject" Target="../embeddings/oleObject18.bin" /><Relationship Id="rId5" Type="http://schemas.openxmlformats.org/officeDocument/2006/relationships/image" Target="../media/image40.wmf" /><Relationship Id="rId4" Type="http://schemas.openxmlformats.org/officeDocument/2006/relationships/oleObject" Target="../embeddings/oleObject17.bin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 /><Relationship Id="rId3" Type="http://schemas.openxmlformats.org/officeDocument/2006/relationships/notesSlide" Target="../notesSlides/notesSlide18.xml" /><Relationship Id="rId7" Type="http://schemas.openxmlformats.org/officeDocument/2006/relationships/image" Target="../media/image43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6" Type="http://schemas.openxmlformats.org/officeDocument/2006/relationships/oleObject" Target="../embeddings/oleObject20.bin" /><Relationship Id="rId5" Type="http://schemas.openxmlformats.org/officeDocument/2006/relationships/image" Target="../media/image42.wmf" /><Relationship Id="rId4" Type="http://schemas.openxmlformats.org/officeDocument/2006/relationships/oleObject" Target="../embeddings/oleObject19.bin" /><Relationship Id="rId9" Type="http://schemas.openxmlformats.org/officeDocument/2006/relationships/image" Target="../media/image44.wmf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 /><Relationship Id="rId7" Type="http://schemas.openxmlformats.org/officeDocument/2006/relationships/image" Target="../media/image46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6" Type="http://schemas.openxmlformats.org/officeDocument/2006/relationships/oleObject" Target="../embeddings/oleObject23.bin" /><Relationship Id="rId5" Type="http://schemas.openxmlformats.org/officeDocument/2006/relationships/image" Target="../media/image45.wmf" /><Relationship Id="rId4" Type="http://schemas.openxmlformats.org/officeDocument/2006/relationships/oleObject" Target="../embeddings/oleObject22.bin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2.png" /><Relationship Id="rId4" Type="http://schemas.openxmlformats.org/officeDocument/2006/relationships/image" Target="../media/image51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5.png" /><Relationship Id="rId4" Type="http://schemas.openxmlformats.org/officeDocument/2006/relationships/image" Target="../media/image5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2.vml" /><Relationship Id="rId5" Type="http://schemas.openxmlformats.org/officeDocument/2006/relationships/image" Target="../media/image48.wmf" /><Relationship Id="rId4" Type="http://schemas.openxmlformats.org/officeDocument/2006/relationships/oleObject" Target="../embeddings/oleObject24.bin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49.wmf" /><Relationship Id="rId5" Type="http://schemas.openxmlformats.org/officeDocument/2006/relationships/oleObject" Target="../embeddings/oleObject25.bin" /><Relationship Id="rId4" Type="http://schemas.openxmlformats.org/officeDocument/2006/relationships/image" Target="../media/image24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 /><Relationship Id="rId7" Type="http://schemas.openxmlformats.org/officeDocument/2006/relationships/image" Target="../media/image5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4.vml" /><Relationship Id="rId6" Type="http://schemas.openxmlformats.org/officeDocument/2006/relationships/oleObject" Target="../embeddings/oleObject26.bin" /><Relationship Id="rId5" Type="http://schemas.openxmlformats.org/officeDocument/2006/relationships/image" Target="../media/image56.png" /><Relationship Id="rId4" Type="http://schemas.openxmlformats.org/officeDocument/2006/relationships/image" Target="../media/image24.png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8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5.vml" /><Relationship Id="rId5" Type="http://schemas.openxmlformats.org/officeDocument/2006/relationships/image" Target="../media/image59.wmf" /><Relationship Id="rId4" Type="http://schemas.openxmlformats.org/officeDocument/2006/relationships/oleObject" Target="../embeddings/oleObject27.bin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 /><Relationship Id="rId3" Type="http://schemas.openxmlformats.org/officeDocument/2006/relationships/notesSlide" Target="../notesSlides/notesSlide33.xml" /><Relationship Id="rId7" Type="http://schemas.openxmlformats.org/officeDocument/2006/relationships/oleObject" Target="../embeddings/oleObject2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60.emf" /><Relationship Id="rId5" Type="http://schemas.openxmlformats.org/officeDocument/2006/relationships/oleObject" Target="../embeddings/oleObject28.bin" /><Relationship Id="rId10" Type="http://schemas.openxmlformats.org/officeDocument/2006/relationships/image" Target="../media/image62.wmf" /><Relationship Id="rId4" Type="http://schemas.openxmlformats.org/officeDocument/2006/relationships/image" Target="../media/image63.png" /><Relationship Id="rId9" Type="http://schemas.openxmlformats.org/officeDocument/2006/relationships/oleObject" Target="../embeddings/oleObject30.bin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 /><Relationship Id="rId7" Type="http://schemas.openxmlformats.org/officeDocument/2006/relationships/image" Target="../media/image65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7.vml" /><Relationship Id="rId6" Type="http://schemas.openxmlformats.org/officeDocument/2006/relationships/oleObject" Target="../embeddings/oleObject32.bin" /><Relationship Id="rId5" Type="http://schemas.openxmlformats.org/officeDocument/2006/relationships/image" Target="../media/image64.wmf" /><Relationship Id="rId4" Type="http://schemas.openxmlformats.org/officeDocument/2006/relationships/oleObject" Target="../embeddings/oleObject31.bin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8.vml" /><Relationship Id="rId5" Type="http://schemas.openxmlformats.org/officeDocument/2006/relationships/image" Target="../media/image66.wmf" /><Relationship Id="rId4" Type="http://schemas.openxmlformats.org/officeDocument/2006/relationships/oleObject" Target="../embeddings/oleObject33.bin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9.png" /><Relationship Id="rId4" Type="http://schemas.openxmlformats.org/officeDocument/2006/relationships/image" Target="../media/image68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2.png" /><Relationship Id="rId4" Type="http://schemas.openxmlformats.org/officeDocument/2006/relationships/image" Target="../media/image71.png" 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 /><Relationship Id="rId3" Type="http://schemas.openxmlformats.org/officeDocument/2006/relationships/notesSlide" Target="../notesSlides/notesSlide38.xml" /><Relationship Id="rId7" Type="http://schemas.openxmlformats.org/officeDocument/2006/relationships/image" Target="../media/image74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9.vml" /><Relationship Id="rId6" Type="http://schemas.openxmlformats.org/officeDocument/2006/relationships/oleObject" Target="../embeddings/oleObject35.bin" /><Relationship Id="rId5" Type="http://schemas.openxmlformats.org/officeDocument/2006/relationships/image" Target="../media/image73.wmf" /><Relationship Id="rId4" Type="http://schemas.openxmlformats.org/officeDocument/2006/relationships/oleObject" Target="../embeddings/oleObject34.bin" /><Relationship Id="rId9" Type="http://schemas.openxmlformats.org/officeDocument/2006/relationships/image" Target="../media/image75.wmf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0.vml" /><Relationship Id="rId5" Type="http://schemas.openxmlformats.org/officeDocument/2006/relationships/image" Target="../media/image76.wmf" /><Relationship Id="rId4" Type="http://schemas.openxmlformats.org/officeDocument/2006/relationships/oleObject" Target="../embeddings/oleObject37.bin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8.png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 /><Relationship Id="rId13" Type="http://schemas.openxmlformats.org/officeDocument/2006/relationships/image" Target="../media/image85.emf" /><Relationship Id="rId3" Type="http://schemas.openxmlformats.org/officeDocument/2006/relationships/notesSlide" Target="../notesSlides/notesSlide43.xml" /><Relationship Id="rId7" Type="http://schemas.openxmlformats.org/officeDocument/2006/relationships/image" Target="../media/image82.emf" /><Relationship Id="rId12" Type="http://schemas.openxmlformats.org/officeDocument/2006/relationships/oleObject" Target="../embeddings/oleObject42.bin" /><Relationship Id="rId17" Type="http://schemas.openxmlformats.org/officeDocument/2006/relationships/image" Target="../media/image87.e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44.bin" /><Relationship Id="rId1" Type="http://schemas.openxmlformats.org/officeDocument/2006/relationships/vmlDrawing" Target="../drawings/vmlDrawing21.vml" /><Relationship Id="rId6" Type="http://schemas.openxmlformats.org/officeDocument/2006/relationships/oleObject" Target="../embeddings/oleObject39.bin" /><Relationship Id="rId11" Type="http://schemas.openxmlformats.org/officeDocument/2006/relationships/image" Target="../media/image84.emf" /><Relationship Id="rId5" Type="http://schemas.openxmlformats.org/officeDocument/2006/relationships/image" Target="../media/image81.emf" /><Relationship Id="rId15" Type="http://schemas.openxmlformats.org/officeDocument/2006/relationships/image" Target="../media/image86.emf" /><Relationship Id="rId10" Type="http://schemas.openxmlformats.org/officeDocument/2006/relationships/oleObject" Target="../embeddings/oleObject41.bin" /><Relationship Id="rId4" Type="http://schemas.openxmlformats.org/officeDocument/2006/relationships/oleObject" Target="../embeddings/oleObject38.bin" /><Relationship Id="rId9" Type="http://schemas.openxmlformats.org/officeDocument/2006/relationships/image" Target="../media/image83.emf" /><Relationship Id="rId14" Type="http://schemas.openxmlformats.org/officeDocument/2006/relationships/oleObject" Target="../embeddings/oleObject43.bin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9.wmf" /><Relationship Id="rId5" Type="http://schemas.openxmlformats.org/officeDocument/2006/relationships/oleObject" Target="../embeddings/oleObject1.bin" /><Relationship Id="rId4" Type="http://schemas.openxmlformats.org/officeDocument/2006/relationships/image" Target="../media/image10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notesSlide" Target="../notesSlides/notesSlide9.xml" /><Relationship Id="rId7" Type="http://schemas.openxmlformats.org/officeDocument/2006/relationships/image" Target="../media/image12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2.bin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1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 flipH="1">
            <a:off x="1005839" y="1192012"/>
            <a:ext cx="1709483" cy="155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727081" y="1192012"/>
            <a:ext cx="1658459" cy="160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6229963" y="1020065"/>
            <a:ext cx="2014877" cy="19440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2" y="2736056"/>
            <a:ext cx="8229599" cy="960120"/>
          </a:xfrm>
        </p:spPr>
        <p:txBody>
          <a:bodyPr/>
          <a:lstStyle/>
          <a:p>
            <a:r>
              <a:rPr lang="en-US" dirty="0"/>
              <a:t>Geometric Transformations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and 3D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9801327C-57EA-43B5-9CE4-E6D00B415A4A}" type="slidenum">
              <a:rPr lang="en-US" smtClean="0"/>
              <a:pPr/>
              <a:t>1</a:t>
            </a:fld>
            <a:r>
              <a:rPr lang="en-US" dirty="0"/>
              <a:t>/47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10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 as Matrices (2/2)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47750"/>
            <a:ext cx="8686800" cy="3641208"/>
          </a:xfrm>
          <a:prstGeom prst="rect">
            <a:avLst/>
          </a:prstGeom>
        </p:spPr>
        <p:txBody>
          <a:bodyPr vert="horz" lIns="81633" tIns="40817" rIns="81633" bIns="40817">
            <a:noAutofit/>
          </a:bodyPr>
          <a:lstStyle/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/>
              <a:t>Let </a:t>
            </a:r>
            <a:r>
              <a:rPr lang="en-US" sz="1600" b="1" i="1" dirty="0"/>
              <a:t>e</a:t>
            </a:r>
            <a:r>
              <a:rPr lang="en-US" sz="1600" b="1" i="1" baseline="-25000" dirty="0"/>
              <a:t>1</a:t>
            </a:r>
            <a:r>
              <a:rPr lang="en-US" sz="1600" dirty="0"/>
              <a:t> and </a:t>
            </a:r>
            <a:r>
              <a:rPr lang="en-US" sz="1600" b="1" i="1" dirty="0"/>
              <a:t>e</a:t>
            </a:r>
            <a:r>
              <a:rPr lang="en-US" sz="1600" b="1" i="1" baseline="-25000" dirty="0"/>
              <a:t>2</a:t>
            </a:r>
            <a:r>
              <a:rPr lang="en-US" sz="1600" dirty="0"/>
              <a:t> be the standard basis vectors: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/>
              <a:t>Now substitute each basis vector for </a:t>
            </a:r>
            <a:r>
              <a:rPr lang="en-US" sz="1600" b="1" i="1" dirty="0"/>
              <a:t>x</a:t>
            </a:r>
            <a:r>
              <a:rPr lang="en-US" sz="1600" dirty="0"/>
              <a:t> to get: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/>
              <a:t>Notice that the columns of the matrix representation of our transformation matrix </a:t>
            </a:r>
            <a:r>
              <a:rPr lang="en-US" sz="1600" b="1" i="1" dirty="0"/>
              <a:t>T</a:t>
            </a:r>
            <a:r>
              <a:rPr lang="en-US" sz="1600" dirty="0"/>
              <a:t> are precisely </a:t>
            </a:r>
            <a:r>
              <a:rPr lang="en-US" sz="1600" b="1" i="1" dirty="0"/>
              <a:t>T</a:t>
            </a:r>
            <a:r>
              <a:rPr lang="en-US" sz="1600" dirty="0"/>
              <a:t> applied to </a:t>
            </a:r>
            <a:r>
              <a:rPr lang="en-US" sz="1600" b="1" i="1" dirty="0"/>
              <a:t>e</a:t>
            </a:r>
            <a:r>
              <a:rPr lang="en-US" sz="1600" b="1" i="1" baseline="-25000" dirty="0"/>
              <a:t>1</a:t>
            </a:r>
            <a:r>
              <a:rPr lang="en-US" sz="1600" dirty="0"/>
              <a:t> and </a:t>
            </a:r>
            <a:r>
              <a:rPr lang="en-US" sz="1600" b="1" i="1" dirty="0"/>
              <a:t>e</a:t>
            </a:r>
            <a:r>
              <a:rPr lang="en-US" sz="1600" b="1" i="1" baseline="-25000" dirty="0"/>
              <a:t>2</a:t>
            </a:r>
            <a:r>
              <a:rPr lang="en-US" sz="1600" dirty="0"/>
              <a:t>: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dirty="0"/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b="1" dirty="0"/>
              <a:t>This gives us a strategy for deriving transformation matrices!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/>
              <a:t>We can derive the columns of a transformation matrix one by one by considering how our desired transformation affects each of the standard unit vectors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53600"/>
              </p:ext>
            </p:extLst>
          </p:nvPr>
        </p:nvGraphicFramePr>
        <p:xfrm>
          <a:off x="1622425" y="1778000"/>
          <a:ext cx="2679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523880" imgH="457200" progId="Equation.3">
                  <p:embed/>
                </p:oleObj>
              </mc:Choice>
              <mc:Fallback>
                <p:oleObj name="Equation" r:id="rId4" imgW="152388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778000"/>
                        <a:ext cx="26797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58479"/>
              </p:ext>
            </p:extLst>
          </p:nvPr>
        </p:nvGraphicFramePr>
        <p:xfrm>
          <a:off x="4991326" y="1777237"/>
          <a:ext cx="26797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1536480" imgH="457200" progId="Equation.3">
                  <p:embed/>
                </p:oleObj>
              </mc:Choice>
              <mc:Fallback>
                <p:oleObj name="Equation" r:id="rId6" imgW="1536480" imgH="45720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326" y="1777237"/>
                        <a:ext cx="26797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4870"/>
              </p:ext>
            </p:extLst>
          </p:nvPr>
        </p:nvGraphicFramePr>
        <p:xfrm>
          <a:off x="5100638" y="996950"/>
          <a:ext cx="15097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8" imgW="1079280" imgH="457200" progId="Equation.3">
                  <p:embed/>
                </p:oleObj>
              </mc:Choice>
              <mc:Fallback>
                <p:oleObj name="Equation" r:id="rId8" imgW="107928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996950"/>
                        <a:ext cx="1509712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B01B0F5-D99A-1E40-B92E-9A3CBAD88E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36" y="3186369"/>
            <a:ext cx="1447128" cy="5598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A2706C-E987-4E4E-B8E4-5A8E0F1B978E}"/>
              </a:ext>
            </a:extLst>
          </p:cNvPr>
          <p:cNvSpPr/>
          <p:nvPr/>
        </p:nvSpPr>
        <p:spPr>
          <a:xfrm>
            <a:off x="3848436" y="3166747"/>
            <a:ext cx="1447128" cy="603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5675D-2847-1B4D-A967-9CD94DE2CB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26" y="3152916"/>
            <a:ext cx="125730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A2217C-0D6C-0C4F-9436-C3F5007CBDD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5" b="7961"/>
          <a:stretch/>
        </p:blipFill>
        <p:spPr>
          <a:xfrm>
            <a:off x="2057174" y="3188530"/>
            <a:ext cx="1384300" cy="5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8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4551324" y="1327459"/>
            <a:ext cx="4435151" cy="23296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5929086" y="2452914"/>
            <a:ext cx="341770" cy="395061"/>
            <a:chOff x="3552" y="3696"/>
            <a:chExt cx="288" cy="624"/>
          </a:xfrm>
        </p:grpSpPr>
        <p:sp>
          <p:nvSpPr>
            <p:cNvPr id="7" name="Rectangle 78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AutoShape 79"/>
            <p:cNvSpPr>
              <a:spLocks noChangeArrowheads="1"/>
            </p:cNvSpPr>
            <p:nvPr/>
          </p:nvSpPr>
          <p:spPr bwMode="auto">
            <a:xfrm>
              <a:off x="3552" y="3696"/>
              <a:ext cx="288" cy="3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46800" y="2682875"/>
            <a:ext cx="247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11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in 2D (1/2)</a:t>
            </a:r>
          </a:p>
        </p:txBody>
      </p:sp>
      <p:sp>
        <p:nvSpPr>
          <p:cNvPr id="9" name="Text Box 81"/>
          <p:cNvSpPr txBox="1">
            <a:spLocks noChangeArrowheads="1"/>
          </p:cNvSpPr>
          <p:nvPr/>
        </p:nvSpPr>
        <p:spPr bwMode="gray">
          <a:xfrm>
            <a:off x="5551259" y="1047750"/>
            <a:ext cx="2258859" cy="382542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74041" tIns="37021" rIns="74041" bIns="37021">
            <a:spAutoFit/>
          </a:bodyPr>
          <a:lstStyle/>
          <a:p>
            <a:pPr algn="l"/>
            <a:r>
              <a:rPr lang="en-US" sz="1000" dirty="0">
                <a:latin typeface="Verdana" pitchFamily="34" charset="0"/>
              </a:rPr>
              <a:t>Side effect: House shifts position relative to origin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732787" y="2469601"/>
            <a:ext cx="1607351" cy="333456"/>
            <a:chOff x="6884698" y="2463250"/>
            <a:chExt cx="1325825" cy="245025"/>
          </a:xfrm>
        </p:grpSpPr>
        <p:sp>
          <p:nvSpPr>
            <p:cNvPr id="18" name="Oval 71"/>
            <p:cNvSpPr>
              <a:spLocks noChangeArrowheads="1"/>
            </p:cNvSpPr>
            <p:nvPr/>
          </p:nvSpPr>
          <p:spPr bwMode="auto">
            <a:xfrm>
              <a:off x="7094221" y="256390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71"/>
            <p:cNvSpPr>
              <a:spLocks noChangeArrowheads="1"/>
            </p:cNvSpPr>
            <p:nvPr/>
          </p:nvSpPr>
          <p:spPr bwMode="auto">
            <a:xfrm>
              <a:off x="7939562" y="256390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457200" y="895350"/>
            <a:ext cx="4419600" cy="3829050"/>
          </a:xfrm>
          <a:prstGeom prst="rect">
            <a:avLst/>
          </a:prstGeom>
        </p:spPr>
        <p:txBody>
          <a:bodyPr vert="horz" lIns="81633" tIns="40817" rIns="81633" bIns="40817">
            <a:normAutofit fontScale="92500" lnSpcReduction="10000"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dirty="0"/>
              <a:t>Scale </a:t>
            </a:r>
            <a:r>
              <a:rPr lang="en-US" sz="1946" b="1" i="1" dirty="0"/>
              <a:t>x</a:t>
            </a:r>
            <a:r>
              <a:rPr lang="en-US" sz="1946" dirty="0"/>
              <a:t> by 3, </a:t>
            </a:r>
            <a:r>
              <a:rPr lang="en-US" sz="1946" b="1" i="1" dirty="0"/>
              <a:t>y</a:t>
            </a:r>
            <a:r>
              <a:rPr lang="en-US" sz="1946" dirty="0"/>
              <a:t> by 2 (</a:t>
            </a:r>
            <a:r>
              <a:rPr lang="en-US" sz="1946" i="1" dirty="0" err="1"/>
              <a:t>S</a:t>
            </a:r>
            <a:r>
              <a:rPr lang="en-US" sz="1946" i="1" baseline="-25000" dirty="0" err="1"/>
              <a:t>x</a:t>
            </a:r>
            <a:r>
              <a:rPr lang="en-US" sz="1946" i="1" dirty="0"/>
              <a:t> = 3,  </a:t>
            </a:r>
            <a:r>
              <a:rPr lang="en-US" sz="1946" i="1" dirty="0" err="1"/>
              <a:t>S</a:t>
            </a:r>
            <a:r>
              <a:rPr lang="en-US" sz="1946" i="1" baseline="-25000" dirty="0" err="1"/>
              <a:t>y</a:t>
            </a:r>
            <a:r>
              <a:rPr lang="en-US" sz="1946" i="1" dirty="0"/>
              <a:t> = 2</a:t>
            </a:r>
            <a:r>
              <a:rPr lang="en-US" sz="1946" dirty="0"/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b="1" i="1" dirty="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b="1" i="1" dirty="0"/>
              <a:t>v = </a:t>
            </a:r>
            <a:r>
              <a:rPr lang="en-US" dirty="0"/>
              <a:t>      (original vertex); </a:t>
            </a:r>
            <a:r>
              <a:rPr lang="en-US" b="1" i="1" dirty="0"/>
              <a:t>v’ =   </a:t>
            </a:r>
            <a:r>
              <a:rPr lang="en-US" dirty="0"/>
              <a:t>     (new vertex)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b="1" i="1" dirty="0" err="1"/>
              <a:t>v</a:t>
            </a:r>
            <a:r>
              <a:rPr lang="en-US" sz="1600" b="1" i="1" dirty="0"/>
              <a:t>’ = </a:t>
            </a:r>
            <a:r>
              <a:rPr lang="en-US" sz="1600" b="1" i="1" dirty="0" err="1"/>
              <a:t>Sv</a:t>
            </a: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/>
              <a:t>Derive </a:t>
            </a:r>
            <a:r>
              <a:rPr lang="en-US" sz="1600" b="1" i="1" dirty="0"/>
              <a:t>S</a:t>
            </a:r>
            <a:r>
              <a:rPr lang="en-US" sz="1600" dirty="0"/>
              <a:t> by determining how </a:t>
            </a:r>
            <a:r>
              <a:rPr lang="en-US" sz="1600" b="1" i="1" dirty="0"/>
              <a:t>e</a:t>
            </a:r>
            <a:r>
              <a:rPr lang="en-US" sz="1600" b="1" i="1" baseline="-25000" dirty="0"/>
              <a:t>1</a:t>
            </a:r>
            <a:r>
              <a:rPr lang="en-US" sz="1600" dirty="0"/>
              <a:t> and </a:t>
            </a:r>
            <a:r>
              <a:rPr lang="en-US" sz="1600" b="1" i="1" dirty="0"/>
              <a:t>e</a:t>
            </a:r>
            <a:r>
              <a:rPr lang="en-US" sz="1600" b="1" i="1" baseline="-25000" dirty="0"/>
              <a:t>2</a:t>
            </a:r>
            <a:r>
              <a:rPr lang="en-US" sz="1600" dirty="0"/>
              <a:t> should be transformed</a:t>
            </a: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dirty="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(scale in </a:t>
            </a:r>
            <a:r>
              <a:rPr lang="en-US" dirty="0"/>
              <a:t>X by </a:t>
            </a:r>
            <a:r>
              <a:rPr lang="en-US" i="1" dirty="0" err="1"/>
              <a:t>S</a:t>
            </a:r>
            <a:r>
              <a:rPr lang="en-US" i="1" baseline="-25000" dirty="0" err="1"/>
              <a:t>x</a:t>
            </a:r>
            <a:r>
              <a:rPr lang="en-US" i="1" dirty="0"/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i="1" dirty="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i="1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</a:t>
            </a:r>
            <a:r>
              <a:rPr kumimoji="0" lang="en-US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(scale in Y by </a:t>
            </a:r>
            <a:r>
              <a:rPr kumimoji="0" lang="en-US" i="1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i="1" u="none" strike="noStrike" kern="1200" cap="none" spc="0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lang="en-US" dirty="0"/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kumimoji="0" lang="en-US" sz="160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dirty="0"/>
              <a:t>Thus we obtain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5441"/>
              </p:ext>
            </p:extLst>
          </p:nvPr>
        </p:nvGraphicFramePr>
        <p:xfrm>
          <a:off x="1406666" y="1345432"/>
          <a:ext cx="26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5" imgW="266400" imgH="457200" progId="Equation.3">
                  <p:embed/>
                </p:oleObj>
              </mc:Choice>
              <mc:Fallback>
                <p:oleObj name="Equation" r:id="rId5" imgW="266400" imgH="4572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666" y="1345432"/>
                        <a:ext cx="266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4" name="Object 10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374859"/>
              </p:ext>
            </p:extLst>
          </p:nvPr>
        </p:nvGraphicFramePr>
        <p:xfrm>
          <a:off x="3292475" y="1354138"/>
          <a:ext cx="29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7" imgW="291960" imgH="457200" progId="Equation.3">
                  <p:embed/>
                </p:oleObj>
              </mc:Choice>
              <mc:Fallback>
                <p:oleObj name="Equation" r:id="rId7" imgW="291960" imgH="457200" progId="Equation.3">
                  <p:embed/>
                  <p:pic>
                    <p:nvPicPr>
                      <p:cNvPr id="4094" name="Object 1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354138"/>
                        <a:ext cx="292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31867"/>
              </p:ext>
            </p:extLst>
          </p:nvPr>
        </p:nvGraphicFramePr>
        <p:xfrm>
          <a:off x="1210472" y="280035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9" imgW="1651000" imgH="444500" progId="Equation.3">
                  <p:embed/>
                </p:oleObj>
              </mc:Choice>
              <mc:Fallback>
                <p:oleObj name="Equation" r:id="rId9" imgW="1651000" imgH="4445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472" y="2800350"/>
                        <a:ext cx="1981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20394"/>
              </p:ext>
            </p:extLst>
          </p:nvPr>
        </p:nvGraphicFramePr>
        <p:xfrm>
          <a:off x="1200994" y="3390612"/>
          <a:ext cx="1981200" cy="55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11" imgW="1689100" imgH="469900" progId="Equation.3">
                  <p:embed/>
                </p:oleObj>
              </mc:Choice>
              <mc:Fallback>
                <p:oleObj name="Equation" r:id="rId11" imgW="1689100" imgH="469900" progId="Equation.3">
                  <p:embed/>
                  <p:pic>
                    <p:nvPicPr>
                      <p:cNvPr id="10547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994" y="3390612"/>
                        <a:ext cx="1981200" cy="551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6684"/>
              </p:ext>
            </p:extLst>
          </p:nvPr>
        </p:nvGraphicFramePr>
        <p:xfrm>
          <a:off x="2178050" y="4087813"/>
          <a:ext cx="10556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3" imgW="825480" imgH="482400" progId="Equation.3">
                  <p:embed/>
                </p:oleObj>
              </mc:Choice>
              <mc:Fallback>
                <p:oleObj name="Equation" r:id="rId13" imgW="825480" imgH="482400" progId="Equation.3">
                  <p:embed/>
                  <p:pic>
                    <p:nvPicPr>
                      <p:cNvPr id="10547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087813"/>
                        <a:ext cx="10556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87" name="Picture 101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683210" y="2343377"/>
            <a:ext cx="293914" cy="3490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88" name="Picture 101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09228" y="2362048"/>
            <a:ext cx="288886" cy="3430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5802315" y="2687136"/>
            <a:ext cx="247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  </a:t>
            </a:r>
          </a:p>
        </p:txBody>
      </p:sp>
      <p:grpSp>
        <p:nvGrpSpPr>
          <p:cNvPr id="43" name="Group 77"/>
          <p:cNvGrpSpPr>
            <a:grpSpLocks/>
          </p:cNvGrpSpPr>
          <p:nvPr/>
        </p:nvGrpSpPr>
        <p:grpSpPr bwMode="auto">
          <a:xfrm>
            <a:off x="7017425" y="1456274"/>
            <a:ext cx="1029077" cy="1171589"/>
            <a:chOff x="3552" y="3696"/>
            <a:chExt cx="288" cy="624"/>
          </a:xfrm>
        </p:grpSpPr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AutoShape 79"/>
            <p:cNvSpPr>
              <a:spLocks noChangeArrowheads="1"/>
            </p:cNvSpPr>
            <p:nvPr/>
          </p:nvSpPr>
          <p:spPr bwMode="auto">
            <a:xfrm>
              <a:off x="3552" y="3696"/>
              <a:ext cx="288" cy="3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42AE1BF-4CB2-4900-BF2A-35F079D77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159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17" imgW="0" imgH="0" progId="Paint.Picture">
                  <p:embed/>
                </p:oleObj>
              </mc:Choice>
              <mc:Fallback>
                <p:oleObj name="Bitmap Image" r:id="rId17" imgW="0" imgH="0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42AE1BF-4CB2-4900-BF2A-35F079D77975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6FC5250-D940-4912-803A-DEEAE0F8A3EE}"/>
              </a:ext>
            </a:extLst>
          </p:cNvPr>
          <p:cNvGrpSpPr/>
          <p:nvPr/>
        </p:nvGrpSpPr>
        <p:grpSpPr>
          <a:xfrm>
            <a:off x="5675875" y="2617757"/>
            <a:ext cx="906354" cy="400284"/>
            <a:chOff x="5675875" y="2617757"/>
            <a:chExt cx="906354" cy="400284"/>
          </a:xfrm>
        </p:grpSpPr>
        <p:pic>
          <p:nvPicPr>
            <p:cNvPr id="4090" name="Picture 101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6308724" y="2617757"/>
              <a:ext cx="273505" cy="36674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DE73F2-C683-475F-A7C1-F7B1172D0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875" y="2627863"/>
              <a:ext cx="195089" cy="390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9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2659E-6 -2.4946E-6 L 0.15255 -0.1099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9" y="-549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/>
      <p:bldP spid="9" grpId="0" animBg="1"/>
      <p:bldP spid="33" grpId="0" uiExpand="1" build="p"/>
      <p:bldP spid="5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12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393"/>
            <a:ext cx="8229600" cy="457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Scaling in 2D (2/2)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047750"/>
            <a:ext cx="41148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i="1" dirty="0"/>
              <a:t>S</a:t>
            </a:r>
            <a:r>
              <a:rPr lang="en-US" sz="1800" dirty="0"/>
              <a:t> is a diagonal matrix; we can quickly check using matrix multiplication that our derivation is correct: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i="1" dirty="0"/>
              <a:t>S </a:t>
            </a:r>
            <a:r>
              <a:rPr lang="en-US" sz="1800" dirty="0"/>
              <a:t>multiplies each coordinate of </a:t>
            </a:r>
            <a:r>
              <a:rPr lang="en-US" sz="1800" b="1" i="1" dirty="0"/>
              <a:t>v</a:t>
            </a:r>
            <a:r>
              <a:rPr lang="en-US" sz="1800" dirty="0"/>
              <a:t> by the appropriate scaling factor, as expected 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In general, the </a:t>
            </a:r>
            <a:r>
              <a:rPr lang="en-US" sz="1800" i="1" dirty="0" err="1"/>
              <a:t>i</a:t>
            </a:r>
            <a:r>
              <a:rPr lang="en-US" sz="1800" baseline="30000" dirty="0" err="1"/>
              <a:t>th</a:t>
            </a:r>
            <a:r>
              <a:rPr lang="en-US" sz="1800" dirty="0"/>
              <a:t> entry of </a:t>
            </a:r>
            <a:r>
              <a:rPr lang="en-US" sz="1800" b="1" i="1" dirty="0" err="1"/>
              <a:t>Dv</a:t>
            </a:r>
            <a:r>
              <a:rPr lang="en-US" sz="1800" dirty="0"/>
              <a:t>, where </a:t>
            </a:r>
            <a:r>
              <a:rPr lang="en-US" sz="1800" b="1" i="1" dirty="0"/>
              <a:t>D</a:t>
            </a:r>
            <a:r>
              <a:rPr lang="en-US" sz="1800" dirty="0"/>
              <a:t> is diagonal, is (</a:t>
            </a:r>
            <a:r>
              <a:rPr lang="en-US" sz="1800" b="1" i="1" dirty="0"/>
              <a:t>D</a:t>
            </a:r>
            <a:r>
              <a:rPr lang="en-US" sz="1800" i="1" dirty="0"/>
              <a:t>[</a:t>
            </a:r>
            <a:r>
              <a:rPr lang="en-US" sz="1800" i="1" dirty="0" err="1"/>
              <a:t>i,i</a:t>
            </a:r>
            <a:r>
              <a:rPr lang="en-US" sz="1800" i="1" dirty="0"/>
              <a:t>]</a:t>
            </a:r>
            <a:r>
              <a:rPr lang="en-US" sz="1800" dirty="0"/>
              <a:t> * </a:t>
            </a:r>
            <a:r>
              <a:rPr lang="en-US" sz="1800" b="1" i="1" dirty="0"/>
              <a:t>v</a:t>
            </a:r>
            <a:r>
              <a:rPr lang="en-US" sz="1800" i="1" dirty="0"/>
              <a:t>[</a:t>
            </a:r>
            <a:r>
              <a:rPr lang="en-US" sz="1800" i="1" dirty="0" err="1"/>
              <a:t>i</a:t>
            </a:r>
            <a:r>
              <a:rPr lang="en-US" sz="1800" i="1" dirty="0"/>
              <a:t>]</a:t>
            </a:r>
            <a:r>
              <a:rPr lang="en-US" sz="1800" dirty="0"/>
              <a:t>), product of two scalars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39389"/>
              </p:ext>
            </p:extLst>
          </p:nvPr>
        </p:nvGraphicFramePr>
        <p:xfrm>
          <a:off x="1019175" y="2035175"/>
          <a:ext cx="29289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2006280" imgH="482400" progId="Equation.3">
                  <p:embed/>
                </p:oleObj>
              </mc:Choice>
              <mc:Fallback>
                <p:oleObj name="Equation" r:id="rId4" imgW="2006280" imgH="482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035175"/>
                        <a:ext cx="292893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047750"/>
            <a:ext cx="44196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Properties of scaling to look out for: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dirty="0">
                <a:solidFill>
                  <a:schemeClr val="tx2"/>
                </a:solidFill>
              </a:rPr>
              <a:t>Does not preserve angles between lines  in the plane (except when scaling is </a:t>
            </a:r>
            <a:r>
              <a:rPr lang="en-US" sz="1600" dirty="0">
                <a:solidFill>
                  <a:srgbClr val="FF0000"/>
                </a:solidFill>
              </a:rPr>
              <a:t>uniform</a:t>
            </a:r>
            <a:r>
              <a:rPr lang="en-US" sz="1600" dirty="0">
                <a:solidFill>
                  <a:schemeClr val="tx2"/>
                </a:solidFill>
              </a:rPr>
              <a:t>, i.e. </a:t>
            </a:r>
            <a:r>
              <a:rPr lang="en-US" sz="1600" dirty="0" err="1">
                <a:solidFill>
                  <a:schemeClr val="tx2"/>
                </a:solidFill>
              </a:rPr>
              <a:t>s</a:t>
            </a:r>
            <a:r>
              <a:rPr lang="en-US" sz="1600" baseline="-25000" dirty="0" err="1">
                <a:solidFill>
                  <a:schemeClr val="tx2"/>
                </a:solidFill>
              </a:rPr>
              <a:t>x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s</a:t>
            </a:r>
            <a:r>
              <a:rPr lang="en-US" sz="1600" baseline="-25000" dirty="0" err="1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dirty="0">
                <a:solidFill>
                  <a:schemeClr val="tx2"/>
                </a:solidFill>
              </a:rPr>
              <a:t>If the object doesn’t start at the origin, scaling will move it closer to or farther from the origin (often not desired)</a:t>
            </a:r>
          </a:p>
        </p:txBody>
      </p:sp>
    </p:spTree>
    <p:extLst>
      <p:ext uri="{BB962C8B-B14F-4D97-AF65-F5344CB8AC3E}">
        <p14:creationId xmlns:p14="http://schemas.microsoft.com/office/powerpoint/2010/main" val="34479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7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 t="-4940" b="4940"/>
          <a:stretch/>
        </p:blipFill>
        <p:spPr>
          <a:xfrm>
            <a:off x="4094859" y="514350"/>
            <a:ext cx="3829941" cy="2057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6035229" y="1555786"/>
            <a:ext cx="392200" cy="482564"/>
            <a:chOff x="3552" y="3696"/>
            <a:chExt cx="288" cy="624"/>
          </a:xfrm>
        </p:grpSpPr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75"/>
            <p:cNvSpPr>
              <a:spLocks noChangeArrowheads="1"/>
            </p:cNvSpPr>
            <p:nvPr/>
          </p:nvSpPr>
          <p:spPr bwMode="auto">
            <a:xfrm>
              <a:off x="3552" y="3696"/>
              <a:ext cx="288" cy="3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13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1"/>
            <a:ext cx="4126425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Rotation in 2D (1/2)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75401" y="1716302"/>
            <a:ext cx="1648952" cy="543020"/>
            <a:chOff x="4375401" y="1716302"/>
            <a:chExt cx="1648952" cy="543020"/>
          </a:xfrm>
        </p:grpSpPr>
        <p:sp>
          <p:nvSpPr>
            <p:cNvPr id="8" name="Line 57"/>
            <p:cNvSpPr>
              <a:spLocks noChangeShapeType="1"/>
            </p:cNvSpPr>
            <p:nvPr/>
          </p:nvSpPr>
          <p:spPr bwMode="auto">
            <a:xfrm flipV="1">
              <a:off x="4583625" y="2038350"/>
              <a:ext cx="1440728" cy="220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 rot="19007594" flipV="1">
              <a:off x="4375401" y="1716302"/>
              <a:ext cx="1326034" cy="1030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Arc 70"/>
            <p:cNvSpPr>
              <a:spLocks/>
            </p:cNvSpPr>
            <p:nvPr/>
          </p:nvSpPr>
          <p:spPr bwMode="auto">
            <a:xfrm>
              <a:off x="4800600" y="1962150"/>
              <a:ext cx="190378" cy="237469"/>
            </a:xfrm>
            <a:custGeom>
              <a:avLst/>
              <a:gdLst>
                <a:gd name="T0" fmla="*/ 0 w 21600"/>
                <a:gd name="T1" fmla="*/ 0 h 20569"/>
                <a:gd name="T2" fmla="*/ 0 w 21600"/>
                <a:gd name="T3" fmla="*/ 0 h 20569"/>
                <a:gd name="T4" fmla="*/ 0 w 21600"/>
                <a:gd name="T5" fmla="*/ 0 h 205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569"/>
                <a:gd name="T11" fmla="*/ 21600 w 21600"/>
                <a:gd name="T12" fmla="*/ 20569 h 20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569" fill="none" extrusionOk="0">
                  <a:moveTo>
                    <a:pt x="6593" y="-1"/>
                  </a:moveTo>
                  <a:cubicBezTo>
                    <a:pt x="15534" y="2865"/>
                    <a:pt x="21600" y="11179"/>
                    <a:pt x="21600" y="20569"/>
                  </a:cubicBezTo>
                </a:path>
                <a:path w="21600" h="20569" stroke="0" extrusionOk="0">
                  <a:moveTo>
                    <a:pt x="6593" y="-1"/>
                  </a:moveTo>
                  <a:cubicBezTo>
                    <a:pt x="15534" y="2865"/>
                    <a:pt x="21600" y="11179"/>
                    <a:pt x="21600" y="20569"/>
                  </a:cubicBezTo>
                  <a:lnTo>
                    <a:pt x="0" y="205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6031497" y="1555786"/>
            <a:ext cx="392200" cy="482564"/>
            <a:chOff x="3552" y="3696"/>
            <a:chExt cx="288" cy="624"/>
          </a:xfrm>
        </p:grpSpPr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5"/>
            <p:cNvSpPr>
              <a:spLocks noChangeArrowheads="1"/>
            </p:cNvSpPr>
            <p:nvPr/>
          </p:nvSpPr>
          <p:spPr bwMode="auto">
            <a:xfrm>
              <a:off x="3552" y="3696"/>
              <a:ext cx="288" cy="3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6" b="8391"/>
          <a:stretch/>
        </p:blipFill>
        <p:spPr bwMode="auto">
          <a:xfrm>
            <a:off x="4953000" y="2647949"/>
            <a:ext cx="2010501" cy="1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2647949"/>
            <a:ext cx="1508177" cy="121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81000" y="895350"/>
            <a:ext cx="44196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dirty="0"/>
              <a:t>Rotate by </a:t>
            </a:r>
            <a:r>
              <a:rPr lang="en-US" sz="1946" i="1" dirty="0" err="1"/>
              <a:t>θ</a:t>
            </a:r>
            <a:r>
              <a:rPr lang="en-US" sz="1946" dirty="0"/>
              <a:t> about the origin</a:t>
            </a:r>
          </a:p>
          <a:p>
            <a:pPr marL="244900" lvl="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1946" b="1" i="1" dirty="0"/>
              <a:t>v’ </a:t>
            </a:r>
            <a:r>
              <a:rPr lang="en-US" sz="1946" i="1" dirty="0"/>
              <a:t>= </a:t>
            </a:r>
            <a:r>
              <a:rPr lang="en-US" sz="1946" b="1" i="1" dirty="0" err="1"/>
              <a:t>R</a:t>
            </a:r>
            <a:r>
              <a:rPr lang="en-US" sz="1946" b="1" i="1" baseline="-25000" dirty="0" err="1"/>
              <a:t>θ</a:t>
            </a:r>
            <a:r>
              <a:rPr lang="en-US" sz="1946" b="1" i="1" dirty="0" err="1"/>
              <a:t>v</a:t>
            </a:r>
            <a:r>
              <a:rPr lang="en-US" sz="1946" dirty="0"/>
              <a:t>, where</a:t>
            </a:r>
            <a:endParaRPr lang="en-US" sz="1600" b="1" i="1" dirty="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900" b="1" i="1" dirty="0"/>
              <a:t>v </a:t>
            </a:r>
            <a:r>
              <a:rPr lang="en-US" sz="1900" i="1" dirty="0"/>
              <a:t>=         </a:t>
            </a:r>
            <a:r>
              <a:rPr lang="en-US" sz="1900" dirty="0"/>
              <a:t>(original vertex)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900" b="1" i="1" dirty="0"/>
              <a:t>v’ </a:t>
            </a:r>
            <a:r>
              <a:rPr lang="en-US" sz="1900" i="1" dirty="0"/>
              <a:t>=</a:t>
            </a:r>
            <a:r>
              <a:rPr lang="en-US" sz="1900" dirty="0"/>
              <a:t>        (new vertex)</a:t>
            </a:r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r>
              <a:rPr lang="en-US" sz="1900" b="1" i="1" dirty="0"/>
              <a:t> </a:t>
            </a:r>
            <a:endParaRPr lang="en-US" sz="1800" b="1" i="1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946" dirty="0"/>
              <a:t>Derive </a:t>
            </a:r>
            <a:r>
              <a:rPr lang="en-US" sz="1946" b="1" i="1" dirty="0"/>
              <a:t>R</a:t>
            </a:r>
            <a:r>
              <a:rPr lang="en-US" sz="1946" b="1" i="1" baseline="-25000" dirty="0"/>
              <a:t>θ</a:t>
            </a:r>
            <a:r>
              <a:rPr lang="en-US" sz="1946" baseline="-25000" dirty="0"/>
              <a:t> </a:t>
            </a:r>
            <a:r>
              <a:rPr lang="en-US" sz="1946" dirty="0"/>
              <a:t> by determining how </a:t>
            </a:r>
            <a:r>
              <a:rPr lang="en-US" sz="1946" b="1" i="1" dirty="0"/>
              <a:t>e</a:t>
            </a:r>
            <a:r>
              <a:rPr lang="en-US" sz="1946" b="1" i="1" baseline="-25000" dirty="0"/>
              <a:t>1</a:t>
            </a:r>
            <a:r>
              <a:rPr lang="en-US" sz="1946" b="1" i="1" dirty="0"/>
              <a:t> </a:t>
            </a:r>
            <a:r>
              <a:rPr lang="en-US" sz="1946" dirty="0"/>
              <a:t>and </a:t>
            </a:r>
            <a:r>
              <a:rPr lang="en-US" sz="1946" b="1" i="1" dirty="0"/>
              <a:t>e</a:t>
            </a:r>
            <a:r>
              <a:rPr lang="en-US" sz="1946" b="1" i="1" baseline="-25000" dirty="0"/>
              <a:t>2</a:t>
            </a:r>
            <a:r>
              <a:rPr lang="en-US" sz="1946" dirty="0"/>
              <a:t> should be transformed:</a:t>
            </a: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baseline="-25000" dirty="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baseline="-25000" dirty="0"/>
              <a:t> </a:t>
            </a:r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endParaRPr lang="en-US" sz="1600" dirty="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baseline="-25000" dirty="0"/>
              <a:t>                                                            </a:t>
            </a:r>
          </a:p>
        </p:txBody>
      </p:sp>
      <p:graphicFrame>
        <p:nvGraphicFramePr>
          <p:cNvPr id="4481" name="Object 3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855507"/>
              </p:ext>
            </p:extLst>
          </p:nvPr>
        </p:nvGraphicFramePr>
        <p:xfrm>
          <a:off x="1499051" y="1619572"/>
          <a:ext cx="228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7" imgW="266400" imgH="457200" progId="Equation.3">
                  <p:embed/>
                </p:oleObj>
              </mc:Choice>
              <mc:Fallback>
                <p:oleObj name="Equation" r:id="rId7" imgW="266400" imgH="457200" progId="Equation.3">
                  <p:embed/>
                  <p:pic>
                    <p:nvPicPr>
                      <p:cNvPr id="4481" name="Object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051" y="1619572"/>
                        <a:ext cx="2286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76" name="Picture 38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91100" y="1962150"/>
            <a:ext cx="136525" cy="13335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484" name="Object 3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180183"/>
              </p:ext>
            </p:extLst>
          </p:nvPr>
        </p:nvGraphicFramePr>
        <p:xfrm>
          <a:off x="1499051" y="2053832"/>
          <a:ext cx="250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10" imgW="291960" imgH="457200" progId="Equation.3">
                  <p:embed/>
                </p:oleObj>
              </mc:Choice>
              <mc:Fallback>
                <p:oleObj name="Equation" r:id="rId10" imgW="291960" imgH="457200" progId="Equation.3">
                  <p:embed/>
                  <p:pic>
                    <p:nvPicPr>
                      <p:cNvPr id="4484" name="Object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051" y="2053832"/>
                        <a:ext cx="2508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37C4E328-BD5C-46EC-8A67-A734F02142B7}"/>
                  </a:ext>
                </a:extLst>
              </p:cNvPr>
              <p:cNvSpPr txBox="1"/>
              <p:nvPr/>
            </p:nvSpPr>
            <p:spPr bwMode="auto">
              <a:xfrm>
                <a:off x="1005452" y="3327402"/>
                <a:ext cx="2256296" cy="690561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</a:t>
                </a:r>
                <a:r>
                  <a:rPr lang="en-US" sz="1800" baseline="-25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→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37C4E328-BD5C-46EC-8A67-A734F021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5452" y="3327402"/>
                <a:ext cx="2256296" cy="690561"/>
              </a:xfrm>
              <a:prstGeom prst="rect">
                <a:avLst/>
              </a:prstGeom>
              <a:blipFill>
                <a:blip r:embed="rId12"/>
                <a:stretch>
                  <a:fillRect l="-2432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581EB685-1BC3-45F4-A253-4C9CCDF926FC}"/>
                  </a:ext>
                </a:extLst>
              </p:cNvPr>
              <p:cNvSpPr txBox="1"/>
              <p:nvPr/>
            </p:nvSpPr>
            <p:spPr bwMode="auto">
              <a:xfrm>
                <a:off x="1005452" y="3920337"/>
                <a:ext cx="2340018" cy="690561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</a:t>
                </a:r>
                <a:r>
                  <a:rPr lang="en-US" sz="1800" baseline="-25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→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𝑜𝑠</m:t>
                            </m:r>
                            <m:r>
                              <a:rPr lang="en-US" sz="18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581EB685-1BC3-45F4-A253-4C9CCDF92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5452" y="3920337"/>
                <a:ext cx="2340018" cy="690561"/>
              </a:xfrm>
              <a:prstGeom prst="rect">
                <a:avLst/>
              </a:prstGeom>
              <a:blipFill>
                <a:blip r:embed="rId13"/>
                <a:stretch>
                  <a:fillRect l="-2344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509E738-A824-48EC-915D-BCB5DFB4D592}"/>
              </a:ext>
            </a:extLst>
          </p:cNvPr>
          <p:cNvSpPr txBox="1"/>
          <p:nvPr/>
        </p:nvSpPr>
        <p:spPr>
          <a:xfrm>
            <a:off x="3015253" y="3339176"/>
            <a:ext cx="187583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(first column of </a:t>
            </a:r>
            <a:r>
              <a:rPr lang="en-US" sz="1600" b="1" i="1" dirty="0" err="1"/>
              <a:t>R</a:t>
            </a:r>
            <a:r>
              <a:rPr lang="en-US" sz="1600" b="1" i="1" baseline="-25000" dirty="0" err="1"/>
              <a:t>θ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B1209-13F4-46E1-AC2E-D669E0B12A66}"/>
              </a:ext>
            </a:extLst>
          </p:cNvPr>
          <p:cNvSpPr txBox="1"/>
          <p:nvPr/>
        </p:nvSpPr>
        <p:spPr>
          <a:xfrm>
            <a:off x="3118903" y="3944309"/>
            <a:ext cx="212750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(second column of </a:t>
            </a:r>
            <a:r>
              <a:rPr lang="en-US" sz="1600" b="1" i="1" dirty="0" err="1"/>
              <a:t>R</a:t>
            </a:r>
            <a:r>
              <a:rPr lang="en-US" sz="1600" b="1" i="1" baseline="-25000" dirty="0" err="1"/>
              <a:t>θ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3">
                <a:extLst>
                  <a:ext uri="{FF2B5EF4-FFF2-40B4-BE49-F238E27FC236}">
                    <a16:creationId xmlns:a16="http://schemas.microsoft.com/office/drawing/2014/main" id="{42703C5B-C0CC-4E60-A37B-3674911E4CBB}"/>
                  </a:ext>
                </a:extLst>
              </p:cNvPr>
              <p:cNvSpPr txBox="1"/>
              <p:nvPr/>
            </p:nvSpPr>
            <p:spPr bwMode="auto">
              <a:xfrm>
                <a:off x="5246408" y="4017963"/>
                <a:ext cx="2905121" cy="690561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⇒ 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baseline="-25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l-GR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l-GR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l-GR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Object 13">
                <a:extLst>
                  <a:ext uri="{FF2B5EF4-FFF2-40B4-BE49-F238E27FC236}">
                    <a16:creationId xmlns:a16="http://schemas.microsoft.com/office/drawing/2014/main" id="{42703C5B-C0CC-4E60-A37B-3674911E4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6408" y="4017963"/>
                <a:ext cx="2905121" cy="690561"/>
              </a:xfrm>
              <a:prstGeom prst="rect">
                <a:avLst/>
              </a:prstGeom>
              <a:blipFill>
                <a:blip r:embed="rId14"/>
                <a:stretch>
                  <a:fillRect l="-1891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mv="urn:schemas-microsoft-com:mac:vml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 -0.16049 L -0.04045 -0.16049 C -0.02274 -0.16049 -2.77778E-6 -0.11697 -2.77778E-6 -0.08024 L -2.77778E-6 -2.71605E-6 " pathEditMode="relative" rAng="0" ptsTypes="FfFF">
                                      <p:cBhvr>
                                        <p:cTn id="2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802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/>
      <p:bldP spid="27" grpId="0"/>
      <p:bldP spid="28" grpId="0"/>
      <p:bldP spid="7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14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Rotation in 2D (2/2)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1550"/>
            <a:ext cx="8229600" cy="3499924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Let’s try matrix-vector multiplication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b="1" i="1" dirty="0" err="1"/>
              <a:t>R</a:t>
            </a:r>
            <a:r>
              <a:rPr lang="en-US" sz="1800" b="1" i="1" baseline="-25000" dirty="0" err="1"/>
              <a:t>θ</a:t>
            </a:r>
            <a:r>
              <a:rPr lang="en-US" sz="1800" b="1" i="1" dirty="0" err="1"/>
              <a:t>v</a:t>
            </a:r>
            <a:r>
              <a:rPr lang="en-US" sz="1800" dirty="0"/>
              <a:t>   =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800" dirty="0"/>
              <a:t> 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800" b="1" i="1" baseline="-25000" dirty="0"/>
              <a:t> 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1800" b="1" i="1" baseline="-250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1800" dirty="0"/>
              <a:t>Other properties of rotation: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600" dirty="0">
                <a:solidFill>
                  <a:srgbClr val="1F497D"/>
                </a:solidFill>
              </a:rPr>
              <a:t>Preserves lengths in objects and angles between parts of objects (rigid-body rotation)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600" dirty="0">
                <a:solidFill>
                  <a:srgbClr val="1F497D"/>
                </a:solidFill>
              </a:rPr>
              <a:t>For objects not centered at the origin, an unwanted translation might be introduced (rotation is always about the origin)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42698"/>
              </p:ext>
            </p:extLst>
          </p:nvPr>
        </p:nvGraphicFramePr>
        <p:xfrm>
          <a:off x="1584325" y="1504950"/>
          <a:ext cx="46974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3124080" imgH="457200" progId="Equation.3">
                  <p:embed/>
                </p:oleObj>
              </mc:Choice>
              <mc:Fallback>
                <p:oleObj name="Equation" r:id="rId4" imgW="312408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504950"/>
                        <a:ext cx="4697413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D40AEF48-8BD3-442A-9A90-321B76280144}"/>
                  </a:ext>
                </a:extLst>
              </p:cNvPr>
              <p:cNvSpPr txBox="1"/>
              <p:nvPr/>
            </p:nvSpPr>
            <p:spPr bwMode="auto">
              <a:xfrm>
                <a:off x="996296" y="2340512"/>
                <a:ext cx="2005894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rmAutofit/>
              </a:bodyPr>
              <a:lstStyle/>
              <a:p>
                <a:r>
                  <a:rPr lang="en-US" dirty="0"/>
                  <a:t>x’ = x cos(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 – y sin(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D40AEF48-8BD3-442A-9A90-321B7628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296" y="2340512"/>
                <a:ext cx="2005894" cy="381000"/>
              </a:xfrm>
              <a:prstGeom prst="rect">
                <a:avLst/>
              </a:prstGeom>
              <a:blipFill>
                <a:blip r:embed="rId6"/>
                <a:stretch>
                  <a:fillRect l="-1216" b="-4839"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9EABB38E-58F6-4697-A37C-6486E5C680F9}"/>
                  </a:ext>
                </a:extLst>
              </p:cNvPr>
              <p:cNvSpPr txBox="1"/>
              <p:nvPr/>
            </p:nvSpPr>
            <p:spPr bwMode="auto">
              <a:xfrm>
                <a:off x="996296" y="2622366"/>
                <a:ext cx="2005894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rmAutofit/>
              </a:bodyPr>
              <a:lstStyle/>
              <a:p>
                <a:r>
                  <a:rPr lang="en-US" dirty="0"/>
                  <a:t>y’ = x sin(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 + y cos(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9EABB38E-58F6-4697-A37C-6486E5C6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296" y="2622366"/>
                <a:ext cx="2005894" cy="381000"/>
              </a:xfrm>
              <a:prstGeom prst="rect">
                <a:avLst/>
              </a:prstGeom>
              <a:blipFill>
                <a:blip r:embed="rId7"/>
                <a:stretch>
                  <a:fillRect l="-1216" b="-4762"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2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15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49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translation?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9067" y="971550"/>
            <a:ext cx="4147200" cy="3600450"/>
          </a:xfrm>
          <a:prstGeom prst="rect">
            <a:avLst/>
          </a:prstGeom>
        </p:spPr>
        <p:txBody>
          <a:bodyPr vert="horz" lIns="81633" tIns="40817" rIns="81633" bIns="40817">
            <a:no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we could treat all transformations in a consistent manner, i.e., with matrix representation, then could combine transformations by </a:t>
            </a:r>
            <a:r>
              <a:rPr lang="en-US" dirty="0">
                <a:solidFill>
                  <a:srgbClr val="FF0000"/>
                </a:solidFill>
              </a:rPr>
              <a:t>matrix composition</a:t>
            </a:r>
          </a:p>
          <a:p>
            <a:r>
              <a:rPr lang="en-US" dirty="0"/>
              <a:t>Let’s try using a matrix again</a:t>
            </a:r>
          </a:p>
          <a:p>
            <a:r>
              <a:rPr lang="en-US" dirty="0"/>
              <a:t>How? </a:t>
            </a:r>
            <a:r>
              <a:rPr lang="en-US" b="1" dirty="0"/>
              <a:t>Homogeneous Coordinates: </a:t>
            </a:r>
            <a:r>
              <a:rPr lang="en-US" dirty="0"/>
              <a:t>add an additional dimension,            the </a:t>
            </a:r>
            <a:r>
              <a:rPr lang="en-US" i="1" dirty="0"/>
              <a:t>w</a:t>
            </a:r>
            <a:r>
              <a:rPr lang="en-US" dirty="0"/>
              <a:t>-axis, and an extra coordinate,       the </a:t>
            </a:r>
            <a:r>
              <a:rPr lang="en-US" i="1" dirty="0"/>
              <a:t>w</a:t>
            </a:r>
            <a:r>
              <a:rPr lang="en-US" dirty="0"/>
              <a:t>-component</a:t>
            </a:r>
          </a:p>
          <a:p>
            <a:pPr lvl="1"/>
            <a:r>
              <a:rPr lang="en-US" dirty="0"/>
              <a:t>Thus 2D -&gt; 3D (effectively the hyperspace for embedding 2D space)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80999" y="797373"/>
                <a:ext cx="4428067" cy="4067651"/>
              </a:xfrm>
              <a:prstGeom prst="rect">
                <a:avLst/>
              </a:prstGeom>
            </p:spPr>
            <p:txBody>
              <a:bodyPr vert="horz" lIns="81633" tIns="40817" rIns="81633" bIns="40817">
                <a:normAutofit fontScale="92500" lnSpcReduction="10000"/>
              </a:bodyPr>
              <a:lstStyle/>
              <a:p>
                <a:pPr marL="244900" lvl="0" indent="-244900" defTabSz="914400">
                  <a:spcBef>
                    <a:spcPts val="535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/>
                </a:pPr>
                <a:r>
                  <a:rPr lang="en-US" sz="1800" dirty="0"/>
                  <a:t>Translation is not a linear transformation (the origin is not invariant).  It is an “affine” transformation (preserves lines, parallel lines, midpoints…), as are rotation, scale and shear; affine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sz="1800" dirty="0"/>
                  <a:t> linear</a:t>
                </a:r>
              </a:p>
              <a:p>
                <a:pPr marL="244900" marR="0" lvl="0" indent="-244900" algn="l" defTabSz="914400" rtl="0" eaLnBrk="1" fontAlgn="auto" latinLnBrk="0" hangingPunct="1">
                  <a:lnSpc>
                    <a:spcPct val="100000"/>
                  </a:lnSpc>
                  <a:spcBef>
                    <a:spcPts val="535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/>
                </a:pPr>
                <a:r>
                  <a:rPr lang="en-US" sz="1800" dirty="0"/>
                  <a:t>Therefore, it can’t be represented as a 2x2 invertible matrix</a:t>
                </a:r>
              </a:p>
              <a:p>
                <a:pPr marL="244900" marR="0" lvl="0" indent="-244900" algn="l" defTabSz="914400" rtl="0" eaLnBrk="1" fontAlgn="auto" latinLnBrk="0" hangingPunct="1">
                  <a:lnSpc>
                    <a:spcPct val="100000"/>
                  </a:lnSpc>
                  <a:spcBef>
                    <a:spcPts val="535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/>
                </a:pPr>
                <a:r>
                  <a:rPr lang="en-US" sz="1800" b="1" dirty="0"/>
                  <a:t>Question:</a:t>
                </a:r>
                <a:r>
                  <a:rPr lang="en-US" sz="1800" dirty="0"/>
                  <a:t> Is there another solution?</a:t>
                </a:r>
              </a:p>
              <a:p>
                <a:pPr marL="244900" marR="0" lvl="0" indent="-244900" algn="l" defTabSz="914400" rtl="0" eaLnBrk="1" fontAlgn="auto" latinLnBrk="0" hangingPunct="1">
                  <a:lnSpc>
                    <a:spcPct val="100000"/>
                  </a:lnSpc>
                  <a:spcBef>
                    <a:spcPts val="535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/>
                </a:pPr>
                <a:endParaRPr lang="en-US" sz="1800" dirty="0"/>
              </a:p>
              <a:p>
                <a:pPr marL="244900" marR="0" lvl="0" indent="-244900" algn="l" defTabSz="914400" rtl="0" eaLnBrk="1" fontAlgn="auto" latinLnBrk="0" hangingPunct="1">
                  <a:lnSpc>
                    <a:spcPct val="100000"/>
                  </a:lnSpc>
                  <a:spcBef>
                    <a:spcPts val="535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/>
                </a:pPr>
                <a:r>
                  <a:rPr lang="en-US" sz="1800" b="1" dirty="0"/>
                  <a:t>Answer:</a:t>
                </a:r>
                <a:r>
                  <a:rPr lang="en-US" sz="1800" dirty="0"/>
                  <a:t> Yes, </a:t>
                </a:r>
                <a:r>
                  <a:rPr lang="en-US" sz="1800" b="1" i="1" dirty="0" err="1"/>
                  <a:t>v</a:t>
                </a:r>
                <a:r>
                  <a:rPr lang="en-US" sz="1800" b="1" i="1" dirty="0"/>
                  <a:t>’ </a:t>
                </a:r>
                <a:r>
                  <a:rPr lang="en-US" sz="1800" i="1" dirty="0"/>
                  <a:t>= </a:t>
                </a:r>
                <a:r>
                  <a:rPr lang="en-US" sz="1800" b="1" i="1" dirty="0" err="1"/>
                  <a:t>v</a:t>
                </a:r>
                <a:r>
                  <a:rPr lang="en-US" sz="1800" i="1" dirty="0"/>
                  <a:t> + </a:t>
                </a:r>
                <a:r>
                  <a:rPr lang="en-US" sz="1800" b="1" i="1" dirty="0" err="1"/>
                  <a:t>t</a:t>
                </a:r>
                <a:r>
                  <a:rPr lang="en-US" sz="1800" dirty="0"/>
                  <a:t>, where </a:t>
                </a:r>
                <a:r>
                  <a:rPr lang="en-US" sz="1800" b="1" i="1" dirty="0" err="1"/>
                  <a:t>t</a:t>
                </a:r>
                <a:r>
                  <a:rPr lang="en-US" sz="1800" i="1" dirty="0"/>
                  <a:t> =</a:t>
                </a:r>
                <a:r>
                  <a:rPr lang="en-US" sz="1800" dirty="0"/>
                  <a:t> </a:t>
                </a:r>
              </a:p>
              <a:p>
                <a:pPr marL="244900" marR="0" lvl="0" indent="-244900" algn="l" defTabSz="914400" rtl="0" eaLnBrk="1" fontAlgn="auto" latinLnBrk="0" hangingPunct="1">
                  <a:lnSpc>
                    <a:spcPct val="100000"/>
                  </a:lnSpc>
                  <a:spcBef>
                    <a:spcPts val="535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/>
                </a:pPr>
                <a:endParaRPr lang="en-US" sz="1800" dirty="0"/>
              </a:p>
              <a:p>
                <a:pPr marL="244900" marR="0" lvl="0" indent="-244900" algn="l" defTabSz="914400" rtl="0" eaLnBrk="1" fontAlgn="auto" latinLnBrk="0" hangingPunct="1">
                  <a:lnSpc>
                    <a:spcPct val="100000"/>
                  </a:lnSpc>
                  <a:spcBef>
                    <a:spcPts val="535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/>
                </a:pPr>
                <a:r>
                  <a:rPr lang="en-US" sz="1800" dirty="0"/>
                  <a:t>However, using vector addition is not consistent with our method of treating transformations as matrices</a:t>
                </a:r>
                <a:endParaRPr lang="en-US" sz="1946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797373"/>
                <a:ext cx="4428067" cy="4067651"/>
              </a:xfrm>
              <a:prstGeom prst="rect">
                <a:avLst/>
              </a:prstGeom>
              <a:blipFill>
                <a:blip r:embed="rId4"/>
                <a:stretch>
                  <a:fillRect l="-286" t="-1558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928870"/>
              </p:ext>
            </p:extLst>
          </p:nvPr>
        </p:nvGraphicFramePr>
        <p:xfrm>
          <a:off x="3876675" y="3019425"/>
          <a:ext cx="5318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5" imgW="330120" imgH="457200" progId="Equation.3">
                  <p:embed/>
                </p:oleObj>
              </mc:Choice>
              <mc:Fallback>
                <p:oleObj name="Equation" r:id="rId5" imgW="33012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019425"/>
                        <a:ext cx="531813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8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16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Homogeneous Coordinates (1/3)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123950"/>
            <a:ext cx="4285440" cy="3600450"/>
          </a:xfrm>
          <a:prstGeom prst="rect">
            <a:avLst/>
          </a:prstGeom>
        </p:spPr>
        <p:txBody>
          <a:bodyPr vert="horz" lIns="81633" tIns="40817" rIns="81633" bIns="40817">
            <a:no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22857"/>
            <a:ext cx="45720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Allow expression of all three 2D transformations as 3x3 matrices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We start with the point </a:t>
            </a:r>
            <a:r>
              <a:rPr lang="en-US" sz="1800" i="1" dirty="0"/>
              <a:t>P</a:t>
            </a:r>
            <a:r>
              <a:rPr lang="en-US" sz="1800" i="1" baseline="-25000" dirty="0"/>
              <a:t>2d</a:t>
            </a:r>
            <a:r>
              <a:rPr lang="en-US" sz="1800" dirty="0"/>
              <a:t> on the </a:t>
            </a:r>
            <a:r>
              <a:rPr lang="en-US" sz="1800" i="1" dirty="0" err="1"/>
              <a:t>xy</a:t>
            </a:r>
            <a:r>
              <a:rPr lang="en-US" sz="1800" dirty="0"/>
              <a:t> plane and apply a mapping to “loft” it to the </a:t>
            </a:r>
            <a:r>
              <a:rPr lang="en-US" sz="1800" i="1" dirty="0"/>
              <a:t>w</a:t>
            </a:r>
            <a:r>
              <a:rPr lang="en-US" sz="1800" dirty="0"/>
              <a:t>-plane in the hyperspace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600" i="1" dirty="0">
                <a:solidFill>
                  <a:schemeClr val="tx2"/>
                </a:solidFill>
              </a:rPr>
              <a:t>P</a:t>
            </a:r>
            <a:r>
              <a:rPr lang="en-US" sz="1600" i="1" baseline="-25000" dirty="0">
                <a:solidFill>
                  <a:schemeClr val="tx2"/>
                </a:solidFill>
              </a:rPr>
              <a:t>2d</a:t>
            </a:r>
            <a:r>
              <a:rPr lang="en-US" sz="1600" i="1" dirty="0">
                <a:solidFill>
                  <a:schemeClr val="tx2"/>
                </a:solidFill>
              </a:rPr>
              <a:t>(x,y)  </a:t>
            </a:r>
            <a:r>
              <a:rPr lang="en-US" sz="1600" i="1" dirty="0">
                <a:solidFill>
                  <a:schemeClr val="tx2"/>
                </a:solidFill>
                <a:sym typeface="Wingdings"/>
              </a:rPr>
              <a:t>  </a:t>
            </a:r>
            <a:r>
              <a:rPr lang="en-US" sz="1600" dirty="0" err="1">
                <a:solidFill>
                  <a:schemeClr val="tx2"/>
                </a:solidFill>
                <a:sym typeface="Wingdings"/>
              </a:rPr>
              <a:t>P</a:t>
            </a:r>
            <a:r>
              <a:rPr lang="en-US" sz="1600" baseline="-25000" dirty="0" err="1">
                <a:solidFill>
                  <a:schemeClr val="tx2"/>
                </a:solidFill>
                <a:sym typeface="Wingdings"/>
              </a:rPr>
              <a:t>h</a:t>
            </a:r>
            <a:r>
              <a:rPr lang="en-US" sz="1600" dirty="0">
                <a:solidFill>
                  <a:schemeClr val="tx2"/>
                </a:solidFill>
                <a:sym typeface="Wingdings"/>
              </a:rPr>
              <a:t>(</a:t>
            </a:r>
            <a:r>
              <a:rPr lang="en-US" sz="1600" dirty="0" err="1">
                <a:solidFill>
                  <a:schemeClr val="tx2"/>
                </a:solidFill>
                <a:sym typeface="Wingdings"/>
              </a:rPr>
              <a:t>wx</a:t>
            </a:r>
            <a:r>
              <a:rPr lang="en-US" sz="1600" dirty="0">
                <a:solidFill>
                  <a:schemeClr val="tx2"/>
                </a:solidFill>
                <a:sym typeface="Wingdings"/>
              </a:rPr>
              <a:t>, </a:t>
            </a:r>
            <a:r>
              <a:rPr lang="en-US" sz="1600" dirty="0" err="1">
                <a:solidFill>
                  <a:schemeClr val="tx2"/>
                </a:solidFill>
                <a:sym typeface="Wingdings"/>
              </a:rPr>
              <a:t>wy</a:t>
            </a:r>
            <a:r>
              <a:rPr lang="en-US" sz="1600" dirty="0">
                <a:solidFill>
                  <a:schemeClr val="tx2"/>
                </a:solidFill>
                <a:sym typeface="Wingdings"/>
              </a:rPr>
              <a:t>, w), w≠0</a:t>
            </a:r>
            <a:endParaRPr lang="en-US" sz="1600" i="1" dirty="0">
              <a:solidFill>
                <a:schemeClr val="tx2"/>
              </a:solidFill>
              <a:sym typeface="Wingdings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1800" dirty="0">
                <a:solidFill>
                  <a:srgbClr val="000000"/>
                </a:solidFill>
                <a:sym typeface="Wingdings"/>
              </a:rPr>
              <a:t>The resulting </a:t>
            </a:r>
            <a:r>
              <a:rPr lang="en-US" sz="1800" i="1" dirty="0">
                <a:solidFill>
                  <a:srgbClr val="000000"/>
                </a:solidFill>
                <a:sym typeface="Wingdings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sym typeface="Wingdings"/>
              </a:rPr>
              <a:t>x’,y</a:t>
            </a:r>
            <a:r>
              <a:rPr lang="en-US" sz="1800" i="1" dirty="0">
                <a:solidFill>
                  <a:srgbClr val="000000"/>
                </a:solidFill>
                <a:sym typeface="Wingdings"/>
              </a:rPr>
              <a:t>’)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 coordinates in our new point </a:t>
            </a:r>
            <a:r>
              <a:rPr lang="en-US" sz="1800" i="1" dirty="0">
                <a:solidFill>
                  <a:srgbClr val="000000"/>
                </a:solidFill>
                <a:sym typeface="Wingdings"/>
              </a:rPr>
              <a:t>P</a:t>
            </a:r>
            <a:r>
              <a:rPr lang="en-US" sz="1800" i="1" baseline="-25000" dirty="0">
                <a:solidFill>
                  <a:srgbClr val="000000"/>
                </a:solidFill>
                <a:sym typeface="Wingdings"/>
              </a:rPr>
              <a:t>h</a:t>
            </a:r>
            <a:r>
              <a:rPr lang="en-US" sz="1800" i="1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are different from the original </a:t>
            </a:r>
            <a:r>
              <a:rPr lang="en-US" sz="1800" i="1" dirty="0">
                <a:solidFill>
                  <a:srgbClr val="000000"/>
                </a:solidFill>
                <a:sym typeface="Wingdings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sym typeface="Wingdings"/>
              </a:rPr>
              <a:t>x,y</a:t>
            </a:r>
            <a:r>
              <a:rPr lang="en-US" sz="1800" i="1" dirty="0">
                <a:solidFill>
                  <a:srgbClr val="000000"/>
                </a:solidFill>
                <a:sym typeface="Wingdings"/>
              </a:rPr>
              <a:t>)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, since </a:t>
            </a:r>
            <a:r>
              <a:rPr lang="en-US" sz="1800" i="1" dirty="0">
                <a:solidFill>
                  <a:srgbClr val="000000"/>
                </a:solidFill>
                <a:sym typeface="Wingdings"/>
              </a:rPr>
              <a:t>x’ = </a:t>
            </a:r>
            <a:r>
              <a:rPr lang="en-US" sz="1800" i="1" dirty="0" err="1">
                <a:solidFill>
                  <a:srgbClr val="000000"/>
                </a:solidFill>
                <a:sym typeface="Wingdings"/>
              </a:rPr>
              <a:t>wx</a:t>
            </a:r>
            <a:r>
              <a:rPr lang="en-US" sz="1800" i="1" dirty="0">
                <a:solidFill>
                  <a:srgbClr val="000000"/>
                </a:solidFill>
                <a:sym typeface="Wingdings"/>
              </a:rPr>
              <a:t>, y’ = </a:t>
            </a:r>
            <a:r>
              <a:rPr lang="en-US" sz="1800" i="1" dirty="0" err="1">
                <a:solidFill>
                  <a:srgbClr val="000000"/>
                </a:solidFill>
                <a:sym typeface="Wingdings"/>
              </a:rPr>
              <a:t>wy</a:t>
            </a:r>
            <a:endParaRPr lang="en-US" sz="1800" dirty="0">
              <a:solidFill>
                <a:srgbClr val="000000"/>
              </a:solidFill>
              <a:sym typeface="Wingdings"/>
            </a:endParaRP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600" i="1" dirty="0" err="1">
                <a:solidFill>
                  <a:schemeClr val="tx2"/>
                </a:solidFill>
                <a:sym typeface="Wingdings"/>
              </a:rPr>
              <a:t>P</a:t>
            </a:r>
            <a:r>
              <a:rPr lang="en-US" sz="1600" i="1" baseline="-25000" dirty="0" err="1">
                <a:solidFill>
                  <a:schemeClr val="tx2"/>
                </a:solidFill>
                <a:sym typeface="Wingdings"/>
              </a:rPr>
              <a:t>h</a:t>
            </a:r>
            <a:r>
              <a:rPr lang="en-US" sz="1600" i="1" dirty="0" err="1">
                <a:solidFill>
                  <a:schemeClr val="tx2"/>
                </a:solidFill>
                <a:sym typeface="Wingdings"/>
              </a:rPr>
              <a:t>(x</a:t>
            </a:r>
            <a:r>
              <a:rPr lang="en-US" sz="1600" i="1" dirty="0">
                <a:solidFill>
                  <a:schemeClr val="tx2"/>
                </a:solidFill>
                <a:sym typeface="Wingdings"/>
              </a:rPr>
              <a:t>’, </a:t>
            </a:r>
            <a:r>
              <a:rPr lang="en-US" sz="1600" i="1" dirty="0" err="1">
                <a:solidFill>
                  <a:schemeClr val="tx2"/>
                </a:solidFill>
                <a:sym typeface="Wingdings"/>
              </a:rPr>
              <a:t>y</a:t>
            </a:r>
            <a:r>
              <a:rPr lang="en-US" sz="1600" i="1" dirty="0">
                <a:solidFill>
                  <a:schemeClr val="tx2"/>
                </a:solidFill>
                <a:sym typeface="Wingdings"/>
              </a:rPr>
              <a:t>’, </a:t>
            </a:r>
            <a:r>
              <a:rPr lang="en-US" sz="1600" i="1" dirty="0" err="1">
                <a:solidFill>
                  <a:schemeClr val="tx2"/>
                </a:solidFill>
                <a:sym typeface="Wingdings"/>
              </a:rPr>
              <a:t>w</a:t>
            </a:r>
            <a:r>
              <a:rPr lang="en-US" sz="1600" i="1" dirty="0">
                <a:solidFill>
                  <a:schemeClr val="tx2"/>
                </a:solidFill>
                <a:sym typeface="Wingdings"/>
              </a:rPr>
              <a:t>), </a:t>
            </a:r>
            <a:r>
              <a:rPr lang="en-US" sz="1600" i="1" dirty="0" err="1">
                <a:solidFill>
                  <a:schemeClr val="tx2"/>
                </a:solidFill>
                <a:sym typeface="Wingdings"/>
              </a:rPr>
              <a:t>w</a:t>
            </a:r>
            <a:r>
              <a:rPr lang="en-US" sz="1600" i="1" dirty="0">
                <a:solidFill>
                  <a:schemeClr val="tx2"/>
                </a:solidFill>
                <a:sym typeface="Wingdings"/>
              </a:rPr>
              <a:t> ≠ 0</a:t>
            </a:r>
            <a:endParaRPr lang="en-US" sz="1600" i="1" dirty="0">
              <a:solidFill>
                <a:schemeClr val="tx2"/>
              </a:solidFill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946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946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971550"/>
            <a:ext cx="3838021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17</a:t>
            </a:fld>
            <a:r>
              <a:rPr lang="en-US" dirty="0"/>
              <a:t>/47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Homogeneous Coordinates (2/3)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08510"/>
            <a:ext cx="43434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Once we have this point, we can apply a homogenized version of our </a:t>
            </a:r>
            <a:r>
              <a:rPr lang="en-US" sz="1800" b="1" i="1" dirty="0"/>
              <a:t>T</a:t>
            </a:r>
            <a:r>
              <a:rPr lang="en-US" sz="1800" dirty="0"/>
              <a:t>, </a:t>
            </a:r>
            <a:r>
              <a:rPr lang="en-US" sz="1800" b="1" i="1" dirty="0"/>
              <a:t>R</a:t>
            </a:r>
            <a:r>
              <a:rPr lang="en-US" sz="1800" dirty="0"/>
              <a:t> and </a:t>
            </a:r>
            <a:r>
              <a:rPr lang="en-US" sz="1800" b="1" i="1" dirty="0"/>
              <a:t>S </a:t>
            </a:r>
            <a:r>
              <a:rPr lang="en-US" sz="1800" dirty="0"/>
              <a:t>transformation matrices (next slides) to get a new point in the hyperspace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Finally, we want to obtain the corresponding point in 2D-space, so perform the inverse of the previous mapping (divide all entries by </a:t>
            </a:r>
            <a:r>
              <a:rPr lang="en-US" sz="1800" i="1" dirty="0" err="1"/>
              <a:t>w</a:t>
            </a:r>
            <a:r>
              <a:rPr lang="en-US" sz="1800" dirty="0"/>
              <a:t>)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The vertex </a:t>
            </a:r>
            <a:r>
              <a:rPr lang="en-US" sz="1800" b="1" i="1" dirty="0"/>
              <a:t>v</a:t>
            </a:r>
            <a:r>
              <a:rPr lang="en-US" sz="1800" i="1" dirty="0"/>
              <a:t> =       </a:t>
            </a:r>
            <a:r>
              <a:rPr lang="en-US" sz="1800" dirty="0"/>
              <a:t>is now represented as 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 b="1" i="1" dirty="0"/>
              <a:t>	</a:t>
            </a:r>
            <a:r>
              <a:rPr lang="en-US" sz="1800" b="1" i="1" dirty="0" err="1"/>
              <a:t>v</a:t>
            </a:r>
            <a:r>
              <a:rPr lang="en-US" sz="1800" i="1" dirty="0"/>
              <a:t> =</a:t>
            </a: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946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9508"/>
              </p:ext>
            </p:extLst>
          </p:nvPr>
        </p:nvGraphicFramePr>
        <p:xfrm>
          <a:off x="2140303" y="3269933"/>
          <a:ext cx="3381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266400" imgH="457200" progId="Equation.3">
                  <p:embed/>
                </p:oleObj>
              </mc:Choice>
              <mc:Fallback>
                <p:oleObj name="Equation" r:id="rId4" imgW="26640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303" y="3269933"/>
                        <a:ext cx="33813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162159"/>
              </p:ext>
            </p:extLst>
          </p:nvPr>
        </p:nvGraphicFramePr>
        <p:xfrm>
          <a:off x="1127125" y="3635058"/>
          <a:ext cx="3317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6" imgW="266400" imgH="711000" progId="Equation.3">
                  <p:embed/>
                </p:oleObj>
              </mc:Choice>
              <mc:Fallback>
                <p:oleObj name="Equation" r:id="rId6" imgW="266400" imgH="7110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635058"/>
                        <a:ext cx="33178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971550"/>
            <a:ext cx="3838021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18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Homogeneous Coordinates (3/3)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9654"/>
            <a:ext cx="8077200" cy="3702104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The transformations we use will always map </a:t>
            </a:r>
            <a:r>
              <a:rPr lang="en-US" sz="1800" b="1" dirty="0"/>
              <a:t>points</a:t>
            </a:r>
            <a:r>
              <a:rPr lang="en-US" sz="1800" dirty="0"/>
              <a:t> in the </a:t>
            </a:r>
            <a:r>
              <a:rPr lang="en-US" sz="1800" dirty="0" err="1"/>
              <a:t>hyperplane</a:t>
            </a:r>
            <a:r>
              <a:rPr lang="en-US" sz="1800" dirty="0"/>
              <a:t> defined by </a:t>
            </a:r>
            <a:r>
              <a:rPr lang="en-US" sz="1800" b="1" i="1" dirty="0"/>
              <a:t>w = 1</a:t>
            </a:r>
            <a:r>
              <a:rPr lang="en-US" sz="1800" b="1" dirty="0"/>
              <a:t> </a:t>
            </a:r>
            <a:r>
              <a:rPr lang="en-US" sz="1800" dirty="0"/>
              <a:t>to other such points. (That way, we don’t have to divide by </a:t>
            </a:r>
            <a:r>
              <a:rPr lang="en-US" sz="1800" i="1" dirty="0"/>
              <a:t>w</a:t>
            </a:r>
            <a:r>
              <a:rPr lang="en-US" sz="1800" dirty="0"/>
              <a:t> to get our equivalent point in 2D)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In other words, we want our transformations </a:t>
            </a:r>
            <a:r>
              <a:rPr lang="en-US" sz="1800" b="1" i="1" dirty="0"/>
              <a:t>T</a:t>
            </a:r>
            <a:r>
              <a:rPr lang="en-US" sz="1800" dirty="0"/>
              <a:t> to map points  </a:t>
            </a:r>
            <a:r>
              <a:rPr lang="en-US" sz="1800" b="1" i="1" dirty="0"/>
              <a:t>v</a:t>
            </a:r>
            <a:r>
              <a:rPr lang="en-US" sz="1800" i="1" dirty="0"/>
              <a:t> =         </a:t>
            </a:r>
            <a:r>
              <a:rPr lang="en-US" sz="1800" dirty="0"/>
              <a:t>to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 dirty="0"/>
              <a:t>     points </a:t>
            </a:r>
            <a:r>
              <a:rPr lang="en-US" sz="1800" b="1" i="1" dirty="0"/>
              <a:t>v’</a:t>
            </a:r>
            <a:r>
              <a:rPr lang="en-US" sz="1800" i="1" dirty="0"/>
              <a:t> = 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 i="1" dirty="0"/>
              <a:t>    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How do we achieve this with the matrices we have already derived?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For linear transformations (i.e. scaling and rotation), embed the existing matrix in the upper-left of a new 3x3 matrix: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256517"/>
              </p:ext>
            </p:extLst>
          </p:nvPr>
        </p:nvGraphicFramePr>
        <p:xfrm>
          <a:off x="7224713" y="1734542"/>
          <a:ext cx="3016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266400" imgH="711000" progId="Equation.3">
                  <p:embed/>
                </p:oleObj>
              </mc:Choice>
              <mc:Fallback>
                <p:oleObj name="Equation" r:id="rId4" imgW="266400" imgH="7110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3" y="1734542"/>
                        <a:ext cx="3016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25485"/>
              </p:ext>
            </p:extLst>
          </p:nvPr>
        </p:nvGraphicFramePr>
        <p:xfrm>
          <a:off x="1814513" y="2211693"/>
          <a:ext cx="3302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6" imgW="291960" imgH="711000" progId="Equation.3">
                  <p:embed/>
                </p:oleObj>
              </mc:Choice>
              <mc:Fallback>
                <p:oleObj name="Equation" r:id="rId6" imgW="291960" imgH="711000" progId="Equation.3">
                  <p:embed/>
                  <p:pic>
                    <p:nvPicPr>
                      <p:cNvPr id="119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211693"/>
                        <a:ext cx="330200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82096"/>
              </p:ext>
            </p:extLst>
          </p:nvPr>
        </p:nvGraphicFramePr>
        <p:xfrm>
          <a:off x="3795713" y="3812519"/>
          <a:ext cx="8683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8" imgW="711000" imgH="711000" progId="Equation.3">
                  <p:embed/>
                </p:oleObj>
              </mc:Choice>
              <mc:Fallback>
                <p:oleObj name="Equation" r:id="rId8" imgW="711000" imgH="7110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3812519"/>
                        <a:ext cx="8683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1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19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Translation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1550"/>
            <a:ext cx="77724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Our translation matrix (</a:t>
            </a:r>
            <a:r>
              <a:rPr lang="en-US" sz="1800" b="1" i="1" dirty="0"/>
              <a:t>T</a:t>
            </a:r>
            <a:r>
              <a:rPr lang="en-US" sz="1800" dirty="0"/>
              <a:t>) can now be represented by embedding the translation vector in the right column: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To verify that this is the right matrix, multiply it by our homogenized point: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 b="1" i="1" dirty="0"/>
              <a:t>	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 b="1" i="1" dirty="0"/>
              <a:t>	</a:t>
            </a:r>
            <a:r>
              <a:rPr lang="en-US" sz="1800" i="1" dirty="0"/>
              <a:t> </a:t>
            </a:r>
            <a:endParaRPr lang="en-US" sz="1800" b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Coordinates have been translated, and </a:t>
            </a:r>
            <a:r>
              <a:rPr lang="en-US" sz="1800" b="1" i="1" dirty="0" err="1"/>
              <a:t>v</a:t>
            </a:r>
            <a:r>
              <a:rPr lang="en-US" sz="1800" b="1" i="1" dirty="0"/>
              <a:t>’</a:t>
            </a:r>
            <a:r>
              <a:rPr lang="en-US" sz="1800" dirty="0"/>
              <a:t> is still homogeneous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243055"/>
              </p:ext>
            </p:extLst>
          </p:nvPr>
        </p:nvGraphicFramePr>
        <p:xfrm>
          <a:off x="1016000" y="1552575"/>
          <a:ext cx="15509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4" imgW="1015920" imgH="711000" progId="Equation.3">
                  <p:embed/>
                </p:oleObj>
              </mc:Choice>
              <mc:Fallback>
                <p:oleObj name="Equation" r:id="rId4" imgW="1015920" imgH="7110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552575"/>
                        <a:ext cx="15509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195758"/>
              </p:ext>
            </p:extLst>
          </p:nvPr>
        </p:nvGraphicFramePr>
        <p:xfrm>
          <a:off x="1120775" y="3049588"/>
          <a:ext cx="36766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6" imgW="2222280" imgH="711000" progId="Equation.3">
                  <p:embed/>
                </p:oleObj>
              </mc:Choice>
              <mc:Fallback>
                <p:oleObj name="Equation" r:id="rId6" imgW="2222280" imgH="711000" progId="Equation.3">
                  <p:embed/>
                  <p:pic>
                    <p:nvPicPr>
                      <p:cNvPr id="121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049588"/>
                        <a:ext cx="3676650" cy="1177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23950"/>
            <a:ext cx="8229600" cy="3600450"/>
          </a:xfrm>
        </p:spPr>
        <p:txBody>
          <a:bodyPr>
            <a:normAutofit/>
          </a:bodyPr>
          <a:lstStyle/>
          <a:p>
            <a:r>
              <a:rPr lang="en-US" dirty="0"/>
              <a:t>Objects in a scene at the lowest level are a collection of vertices…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objects have location, orientation, size</a:t>
            </a:r>
          </a:p>
          <a:p>
            <a:r>
              <a:rPr lang="en-US" dirty="0"/>
              <a:t>Correspond to transformations: Translation (</a:t>
            </a:r>
            <a:r>
              <a:rPr lang="en-US" b="1" i="1" dirty="0"/>
              <a:t>T</a:t>
            </a:r>
            <a:r>
              <a:rPr lang="en-US" dirty="0"/>
              <a:t>), Rotation (</a:t>
            </a:r>
            <a:r>
              <a:rPr lang="en-US" b="1" i="1" dirty="0"/>
              <a:t>R</a:t>
            </a:r>
            <a:r>
              <a:rPr lang="en-US" dirty="0"/>
              <a:t>), and Scaling (</a:t>
            </a:r>
            <a:r>
              <a:rPr lang="en-US" b="1" i="1" dirty="0"/>
              <a:t>S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use Geometric Transformations? (1/2)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alphaModFix/>
            <a:lum/>
          </a:blip>
          <a:srcRect l="65923" t="11707" b="19398"/>
          <a:stretch/>
        </p:blipFill>
        <p:spPr>
          <a:xfrm>
            <a:off x="2056862" y="1467708"/>
            <a:ext cx="1743303" cy="1465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4429669" y="1590081"/>
            <a:ext cx="1762680" cy="1503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71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79" y="971550"/>
            <a:ext cx="8617499" cy="3797079"/>
          </a:xfrm>
        </p:spPr>
        <p:txBody>
          <a:bodyPr>
            <a:noAutofit/>
          </a:bodyPr>
          <a:lstStyle/>
          <a:p>
            <a:r>
              <a:rPr lang="en-US" sz="1700" dirty="0"/>
              <a:t>Let’s homogenize our all matrices! Doesn’t affect linearity of scaling and rotation</a:t>
            </a:r>
          </a:p>
          <a:p>
            <a:r>
              <a:rPr lang="en-US" sz="1700" dirty="0"/>
              <a:t>Our new transformation matrices look like this…</a:t>
            </a:r>
          </a:p>
          <a:p>
            <a:endParaRPr lang="en-US" sz="17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700" dirty="0"/>
          </a:p>
          <a:p>
            <a:pPr>
              <a:spcBef>
                <a:spcPts val="1600"/>
              </a:spcBef>
            </a:pPr>
            <a:r>
              <a:rPr lang="en-US" sz="1700" dirty="0"/>
              <a:t>Note: These transformations are called </a:t>
            </a:r>
            <a:r>
              <a:rPr lang="en-US" sz="1700" dirty="0">
                <a:solidFill>
                  <a:srgbClr val="920000"/>
                </a:solidFill>
                <a:latin typeface="+mj-lt"/>
                <a:ea typeface="+mj-ea"/>
                <a:cs typeface="Segoe UI" pitchFamily="34" charset="0"/>
              </a:rPr>
              <a:t>affine</a:t>
            </a:r>
            <a:r>
              <a:rPr lang="en-US" sz="1700" dirty="0"/>
              <a:t> transformations, which means they preserve ratios of distances between points on a straight line (but not necessarily (0, 0) ) </a:t>
            </a:r>
          </a:p>
          <a:p>
            <a:endParaRPr lang="en-US" sz="17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20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Transformations Homogenized</a:t>
            </a:r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6863259"/>
              </p:ext>
            </p:extLst>
          </p:nvPr>
        </p:nvGraphicFramePr>
        <p:xfrm>
          <a:off x="1371600" y="1581150"/>
          <a:ext cx="5803078" cy="2644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827">
                <a:tc>
                  <a:txBody>
                    <a:bodyPr/>
                    <a:lstStyle/>
                    <a:p>
                      <a:r>
                        <a:rPr lang="en-US" sz="1200" dirty="0"/>
                        <a:t>Transformation</a:t>
                      </a:r>
                    </a:p>
                  </a:txBody>
                  <a:tcPr marL="79958" marR="79958" marT="29987" marB="2998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Matrix</a:t>
                      </a:r>
                    </a:p>
                  </a:txBody>
                  <a:tcPr marL="79958" marR="79958" marT="29987" marB="299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024">
                <a:tc>
                  <a:txBody>
                    <a:bodyPr/>
                    <a:lstStyle/>
                    <a:p>
                      <a:r>
                        <a:rPr lang="en-US" sz="2300" dirty="0"/>
                        <a:t>Scaling</a:t>
                      </a:r>
                    </a:p>
                  </a:txBody>
                  <a:tcPr marL="79958" marR="79958" marT="29987" marB="29987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9958" marR="79958" marT="29987" marB="299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r>
                        <a:rPr lang="en-US" sz="2300" dirty="0"/>
                        <a:t>Rotation</a:t>
                      </a:r>
                    </a:p>
                  </a:txBody>
                  <a:tcPr marL="79958" marR="79958" marT="29987" marB="29987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79958" marR="79958" marT="29987" marB="299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024">
                <a:tc>
                  <a:txBody>
                    <a:bodyPr/>
                    <a:lstStyle/>
                    <a:p>
                      <a:r>
                        <a:rPr lang="en-US" sz="2300" dirty="0"/>
                        <a:t>Translation</a:t>
                      </a:r>
                    </a:p>
                  </a:txBody>
                  <a:tcPr marL="79958" marR="79958" marT="29987" marB="29987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958" marR="79958" marT="29987" marB="299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9E50A7BD-58F1-4287-80A5-BFD9D8293F05}"/>
              </a:ext>
            </a:extLst>
          </p:cNvPr>
          <p:cNvGrpSpPr/>
          <p:nvPr/>
        </p:nvGrpSpPr>
        <p:grpSpPr>
          <a:xfrm>
            <a:off x="4630561" y="1900041"/>
            <a:ext cx="2150454" cy="2430659"/>
            <a:chOff x="4630561" y="1900041"/>
            <a:chExt cx="2150454" cy="2430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4">
                  <a:extLst>
                    <a:ext uri="{FF2B5EF4-FFF2-40B4-BE49-F238E27FC236}">
                      <a16:creationId xmlns:a16="http://schemas.microsoft.com/office/drawing/2014/main" id="{5516CAA6-A2BD-4070-8211-024BCD5A56CC}"/>
                    </a:ext>
                  </a:extLst>
                </p:cNvPr>
                <p:cNvSpPr txBox="1"/>
                <p:nvPr/>
              </p:nvSpPr>
              <p:spPr bwMode="auto">
                <a:xfrm>
                  <a:off x="4978439" y="3460750"/>
                  <a:ext cx="1320721" cy="869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bject 4">
                  <a:extLst>
                    <a:ext uri="{FF2B5EF4-FFF2-40B4-BE49-F238E27FC236}">
                      <a16:creationId xmlns:a16="http://schemas.microsoft.com/office/drawing/2014/main" id="{5516CAA6-A2BD-4070-8211-024BCD5A5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78439" y="3460750"/>
                  <a:ext cx="1320721" cy="869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ject 4">
                  <a:extLst>
                    <a:ext uri="{FF2B5EF4-FFF2-40B4-BE49-F238E27FC236}">
                      <a16:creationId xmlns:a16="http://schemas.microsoft.com/office/drawing/2014/main" id="{AE665A2C-AC0B-4FE9-93EF-5971BB91DD89}"/>
                    </a:ext>
                  </a:extLst>
                </p:cNvPr>
                <p:cNvSpPr txBox="1"/>
                <p:nvPr/>
              </p:nvSpPr>
              <p:spPr bwMode="auto">
                <a:xfrm>
                  <a:off x="4630561" y="2664883"/>
                  <a:ext cx="2150454" cy="869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l-GR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l-GR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l-GR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bject 4">
                  <a:extLst>
                    <a:ext uri="{FF2B5EF4-FFF2-40B4-BE49-F238E27FC236}">
                      <a16:creationId xmlns:a16="http://schemas.microsoft.com/office/drawing/2014/main" id="{AE665A2C-AC0B-4FE9-93EF-5971BB91D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0561" y="2664883"/>
                  <a:ext cx="2150454" cy="869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B9C07161-ED04-421D-97F2-46D2D316918D}"/>
                    </a:ext>
                  </a:extLst>
                </p:cNvPr>
                <p:cNvSpPr txBox="1"/>
                <p:nvPr/>
              </p:nvSpPr>
              <p:spPr bwMode="auto">
                <a:xfrm>
                  <a:off x="5045427" y="1900041"/>
                  <a:ext cx="1320721" cy="869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baseline="-250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baseline="-250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B9C07161-ED04-421D-97F2-46D2D3169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45427" y="1900041"/>
                  <a:ext cx="1320721" cy="869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54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21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971550"/>
            <a:ext cx="77724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Scaling: Scale by 15 in the </a:t>
            </a:r>
            <a:r>
              <a:rPr lang="en-US" sz="1800" i="1" dirty="0"/>
              <a:t>x</a:t>
            </a:r>
            <a:r>
              <a:rPr lang="en-US" sz="1800" dirty="0"/>
              <a:t> direction, 17 in the </a:t>
            </a:r>
            <a:r>
              <a:rPr lang="en-US" sz="1800" i="1" dirty="0"/>
              <a:t>y direction 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Rotation: Rotate by 123</a:t>
            </a:r>
            <a:r>
              <a:rPr lang="en-US" sz="1800" baseline="30000" dirty="0"/>
              <a:t>o</a:t>
            </a: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Translation: Translate by -16 in the </a:t>
            </a:r>
            <a:r>
              <a:rPr lang="en-US" sz="1800" i="1" dirty="0"/>
              <a:t>x</a:t>
            </a:r>
            <a:r>
              <a:rPr lang="en-US" sz="1800" dirty="0"/>
              <a:t> direction, +18 in the </a:t>
            </a:r>
            <a:r>
              <a:rPr lang="en-US" sz="1800" i="1" dirty="0"/>
              <a:t>y direction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507208" y="2586038"/>
                <a:ext cx="2857498" cy="908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7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17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⁡(123)</m:t>
                                </m:r>
                              </m:e>
                              <m:e>
                                <m:r>
                                  <a:rPr lang="en-US" sz="17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17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⁡(123)</m:t>
                                </m:r>
                              </m:e>
                              <m:e>
                                <m:r>
                                  <a:rPr lang="en-US" sz="1700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17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⁡(123)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17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⁡(123)</m:t>
                                </m:r>
                              </m:e>
                              <m:e>
                                <m:r>
                                  <a:rPr lang="en-US" sz="1700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700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208" y="2586038"/>
                <a:ext cx="2857498" cy="908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955" name="Object 3"/>
              <p:cNvSpPr txBox="1"/>
              <p:nvPr/>
            </p:nvSpPr>
            <p:spPr bwMode="auto">
              <a:xfrm>
                <a:off x="900113" y="1346200"/>
                <a:ext cx="1425397" cy="825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595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346200"/>
                <a:ext cx="1425397" cy="825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F0686A0A-C53A-4FDB-B4C3-83CC18FD347A}"/>
                  </a:ext>
                </a:extLst>
              </p:cNvPr>
              <p:cNvSpPr txBox="1"/>
              <p:nvPr/>
            </p:nvSpPr>
            <p:spPr bwMode="auto">
              <a:xfrm>
                <a:off x="792867" y="3848735"/>
                <a:ext cx="1532643" cy="869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F0686A0A-C53A-4FDB-B4C3-83CC18FD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867" y="3848735"/>
                <a:ext cx="1532643" cy="869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9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125955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 until now, we’ve only used the notion of a point in our 2D space</a:t>
            </a:r>
          </a:p>
          <a:p>
            <a:r>
              <a:rPr lang="en-US" dirty="0"/>
              <a:t>We now present a distinction between points and vectors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used </a:t>
            </a:r>
            <a:r>
              <a:rPr lang="en-US" b="1" dirty="0"/>
              <a:t>homogeneous coordinates </a:t>
            </a:r>
            <a:r>
              <a:rPr lang="en-US" dirty="0"/>
              <a:t>to more conveniently represent translation; hence </a:t>
            </a:r>
            <a:r>
              <a:rPr lang="en-US" b="1" dirty="0"/>
              <a:t>points</a:t>
            </a:r>
            <a:r>
              <a:rPr lang="en-US" dirty="0"/>
              <a:t> are represented as 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)</a:t>
            </a:r>
            <a:r>
              <a:rPr lang="en-US" b="1" i="1" baseline="30000" dirty="0"/>
              <a:t>T</a:t>
            </a:r>
          </a:p>
          <a:p>
            <a:r>
              <a:rPr lang="en-US" dirty="0"/>
              <a:t>A </a:t>
            </a:r>
            <a:r>
              <a:rPr lang="en-US" b="1" dirty="0"/>
              <a:t>vector</a:t>
            </a:r>
            <a:r>
              <a:rPr lang="en-US" dirty="0"/>
              <a:t> can be rotated/scaled, but not translated (</a:t>
            </a:r>
            <a:r>
              <a:rPr lang="en-US" dirty="0">
                <a:solidFill>
                  <a:srgbClr val="FF0000"/>
                </a:solidFill>
              </a:rPr>
              <a:t>can think of it as always starting at origin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22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we continue! Vectors vs. Points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080" y="1709983"/>
            <a:ext cx="1311362" cy="116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500628" y="1933047"/>
            <a:ext cx="73152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38" y="1688426"/>
            <a:ext cx="1311362" cy="116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5516519" y="1933047"/>
            <a:ext cx="350881" cy="3386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2"/>
            <a:ext cx="8229600" cy="983359"/>
          </a:xfrm>
        </p:spPr>
        <p:txBody>
          <a:bodyPr>
            <a:normAutofit/>
          </a:bodyPr>
          <a:lstStyle/>
          <a:p>
            <a:r>
              <a:rPr lang="en-US" dirty="0"/>
              <a:t>When we want to undo a transformation, we’ll need to find the matrix’s inverse.</a:t>
            </a:r>
          </a:p>
          <a:p>
            <a:r>
              <a:rPr lang="en-US" dirty="0"/>
              <a:t>Thanks to homogenization, they are all invertible!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23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99535"/>
              </p:ext>
            </p:extLst>
          </p:nvPr>
        </p:nvGraphicFramePr>
        <p:xfrm>
          <a:off x="457200" y="1718310"/>
          <a:ext cx="8225280" cy="281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858">
                <a:tc>
                  <a:txBody>
                    <a:bodyPr/>
                    <a:lstStyle/>
                    <a:p>
                      <a:r>
                        <a:rPr lang="en-US" sz="1200" dirty="0"/>
                        <a:t>Transformation</a:t>
                      </a:r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Matrix</a:t>
                      </a:r>
                      <a:r>
                        <a:rPr lang="en-US" sz="1200" baseline="0" dirty="0"/>
                        <a:t> Inverse</a:t>
                      </a:r>
                      <a:endParaRPr lang="en-US" sz="1200" dirty="0"/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Does it make</a:t>
                      </a:r>
                      <a:r>
                        <a:rPr lang="en-US" sz="1200" baseline="0" dirty="0"/>
                        <a:t> sense?</a:t>
                      </a:r>
                      <a:endParaRPr lang="en-US" sz="1200" dirty="0"/>
                    </a:p>
                  </a:txBody>
                  <a:tcPr marL="82944" marR="82944" marT="31107" marB="311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20">
                <a:tc>
                  <a:txBody>
                    <a:bodyPr/>
                    <a:lstStyle/>
                    <a:p>
                      <a:r>
                        <a:rPr lang="en-US" sz="2400" dirty="0"/>
                        <a:t>Scaling</a:t>
                      </a:r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44" marR="82944" marT="31107" marB="31107">
                    <a:blipFill rotWithShape="1">
                      <a:blip r:embed="rId3"/>
                      <a:stretch>
                        <a:fillRect l="-100223" t="-31618" r="-100445" b="-2095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you scale something by factor </a:t>
                      </a:r>
                      <a:r>
                        <a:rPr lang="en-US" sz="1200" i="1" dirty="0"/>
                        <a:t>a</a:t>
                      </a:r>
                      <a:r>
                        <a:rPr lang="en-US" sz="1200" dirty="0"/>
                        <a:t>,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inverse is scaling by 1/</a:t>
                      </a:r>
                      <a:r>
                        <a:rPr lang="en-US" sz="1200" i="1" dirty="0"/>
                        <a:t>a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82944" marR="82944" marT="31107" marB="311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433">
                <a:tc>
                  <a:txBody>
                    <a:bodyPr/>
                    <a:lstStyle/>
                    <a:p>
                      <a:r>
                        <a:rPr lang="en-US" sz="2400" dirty="0"/>
                        <a:t>Rotation</a:t>
                      </a:r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44" marR="82944" marT="31107" marB="31107">
                    <a:blipFill rotWithShape="1">
                      <a:blip r:embed="rId3"/>
                      <a:stretch>
                        <a:fillRect l="-100223" t="-109146" r="-100445" b="-737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Inverse of rotation by </a:t>
                      </a:r>
                      <a:r>
                        <a:rPr lang="en-US" sz="1200" i="1" baseline="0" dirty="0" err="1"/>
                        <a:t>θ</a:t>
                      </a:r>
                      <a:r>
                        <a:rPr lang="en-US" sz="1200" baseline="0" dirty="0"/>
                        <a:t> is rotation by   </a:t>
                      </a:r>
                      <a:r>
                        <a:rPr lang="en-US" sz="1200" i="1" baseline="0" dirty="0"/>
                        <a:t>–</a:t>
                      </a:r>
                      <a:r>
                        <a:rPr lang="en-US" sz="1200" i="1" baseline="0" dirty="0" err="1"/>
                        <a:t>θ</a:t>
                      </a:r>
                      <a:r>
                        <a:rPr lang="en-US" sz="1200" baseline="0" dirty="0"/>
                        <a:t>. The properties </a:t>
                      </a:r>
                      <a:r>
                        <a:rPr lang="en-US" sz="1200" i="1" baseline="0" dirty="0"/>
                        <a:t>sin(-</a:t>
                      </a:r>
                      <a:r>
                        <a:rPr lang="en-US" sz="1200" i="1" baseline="0" dirty="0" err="1"/>
                        <a:t>θ</a:t>
                      </a:r>
                      <a:r>
                        <a:rPr lang="en-US" sz="1200" i="1" baseline="0" dirty="0"/>
                        <a:t>) = -sin(</a:t>
                      </a:r>
                      <a:r>
                        <a:rPr lang="en-US" sz="1200" i="1" baseline="0" dirty="0" err="1"/>
                        <a:t>θ</a:t>
                      </a:r>
                      <a:r>
                        <a:rPr lang="en-US" sz="1200" i="1" baseline="0" dirty="0"/>
                        <a:t>)</a:t>
                      </a:r>
                      <a:r>
                        <a:rPr lang="en-US" sz="1200" i="0" baseline="0" dirty="0"/>
                        <a:t> and </a:t>
                      </a:r>
                      <a:r>
                        <a:rPr lang="en-US" sz="1200" i="1" baseline="0" dirty="0" err="1"/>
                        <a:t>cos</a:t>
                      </a:r>
                      <a:r>
                        <a:rPr lang="en-US" sz="1200" i="1" baseline="0" dirty="0"/>
                        <a:t>(-</a:t>
                      </a:r>
                      <a:r>
                        <a:rPr lang="en-US" sz="1200" i="1" baseline="0" dirty="0" err="1"/>
                        <a:t>θ</a:t>
                      </a:r>
                      <a:r>
                        <a:rPr lang="en-US" sz="1200" i="1" baseline="0" dirty="0"/>
                        <a:t>) = </a:t>
                      </a:r>
                      <a:r>
                        <a:rPr lang="en-US" sz="1200" i="1" baseline="0" dirty="0" err="1"/>
                        <a:t>cos</a:t>
                      </a:r>
                      <a:r>
                        <a:rPr lang="en-US" sz="1200" i="1" baseline="0" dirty="0"/>
                        <a:t>(</a:t>
                      </a:r>
                      <a:r>
                        <a:rPr lang="en-US" sz="1200" i="1" baseline="0" dirty="0" err="1"/>
                        <a:t>θ</a:t>
                      </a:r>
                      <a:r>
                        <a:rPr lang="en-US" sz="1200" i="1" baseline="0" dirty="0"/>
                        <a:t>)</a:t>
                      </a:r>
                      <a:r>
                        <a:rPr lang="en-US" sz="1200" i="0" baseline="0" dirty="0"/>
                        <a:t> give this matrix. Also, the </a:t>
                      </a:r>
                      <a:r>
                        <a:rPr lang="en-US" sz="1200" baseline="0" dirty="0"/>
                        <a:t>matrix is orthonormal, so inverse is just the transpose (see next slide).</a:t>
                      </a:r>
                      <a:endParaRPr lang="en-US" sz="1200" dirty="0"/>
                    </a:p>
                  </a:txBody>
                  <a:tcPr marL="82944" marR="82944" marT="31107" marB="311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51">
                <a:tc>
                  <a:txBody>
                    <a:bodyPr/>
                    <a:lstStyle/>
                    <a:p>
                      <a:r>
                        <a:rPr lang="en-US" sz="2400" dirty="0"/>
                        <a:t>Translation</a:t>
                      </a:r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44" marR="82944" marT="31107" marB="31107">
                    <a:blipFill rotWithShape="1">
                      <a:blip r:embed="rId3"/>
                      <a:stretch>
                        <a:fillRect l="-100223" t="-283471" r="-10044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you translate by </a:t>
                      </a:r>
                      <a:r>
                        <a:rPr lang="en-US" sz="1200" b="1" i="1" dirty="0"/>
                        <a:t>x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inverse is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translation by </a:t>
                      </a:r>
                      <a:r>
                        <a:rPr lang="en-US" sz="1200" i="1" dirty="0"/>
                        <a:t>-</a:t>
                      </a:r>
                      <a:r>
                        <a:rPr lang="en-US" sz="1200" b="1" i="1" dirty="0"/>
                        <a:t>x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82944" marR="82944" marT="31107" marB="311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41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24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Composition of Transformations (2D) (1/2)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47750"/>
            <a:ext cx="7848600" cy="36004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We now have a number of tools at our disposal; we can combine them!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in a scene uses many transformations in sequence. </a:t>
            </a:r>
            <a:r>
              <a:rPr lang="en-US" sz="1800" noProof="0" dirty="0"/>
              <a:t>How do we represent this in terms of functions?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Transformation</a:t>
            </a:r>
            <a:r>
              <a:rPr kumimoji="0" lang="en-US" sz="18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function; by associativity, we can compose functions: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kumimoji="0" lang="en-US" sz="1800" b="0" i="0" u="none" strike="noStrike" kern="1200" cap="none" spc="0" normalizeH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800" i="1" dirty="0">
                <a:solidFill>
                  <a:srgbClr val="1F497D"/>
                </a:solidFill>
              </a:rPr>
              <a:t>f </a:t>
            </a:r>
            <a:r>
              <a:rPr lang="en-US" dirty="0">
                <a:solidFill>
                  <a:srgbClr val="1F497D"/>
                </a:solidFill>
              </a:rPr>
              <a:t>o</a:t>
            </a:r>
            <a:r>
              <a:rPr lang="en-US" sz="1800" i="1" dirty="0">
                <a:solidFill>
                  <a:srgbClr val="1F497D"/>
                </a:solidFill>
              </a:rPr>
              <a:t> g)( </a:t>
            </a:r>
            <a:r>
              <a:rPr lang="en-US" sz="1800" i="1" dirty="0" err="1">
                <a:solidFill>
                  <a:srgbClr val="1F497D"/>
                </a:solidFill>
              </a:rPr>
              <a:t>i</a:t>
            </a:r>
            <a:r>
              <a:rPr lang="en-US" sz="1800" i="1" dirty="0">
                <a:solidFill>
                  <a:srgbClr val="1F497D"/>
                </a:solidFill>
              </a:rPr>
              <a:t> )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the</a:t>
            </a:r>
            <a:r>
              <a:rPr kumimoji="0" lang="en-US" sz="18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same as first </a:t>
            </a:r>
            <a:r>
              <a:rPr lang="en-US" sz="1800" dirty="0"/>
              <a:t>applying </a:t>
            </a:r>
            <a:r>
              <a:rPr lang="en-US" sz="1800" i="1" dirty="0"/>
              <a:t>g</a:t>
            </a:r>
            <a:r>
              <a:rPr lang="en-US" sz="1800" dirty="0"/>
              <a:t>, then applying </a:t>
            </a:r>
            <a:r>
              <a:rPr lang="en-US" sz="1800" i="1" dirty="0"/>
              <a:t>f</a:t>
            </a:r>
            <a:r>
              <a:rPr lang="en-US" sz="1800" dirty="0"/>
              <a:t>: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800" i="1" dirty="0">
                <a:solidFill>
                  <a:srgbClr val="1F497D"/>
                </a:solidFill>
              </a:rPr>
              <a:t>f( g( </a:t>
            </a:r>
            <a:r>
              <a:rPr lang="en-US" sz="1800" i="1" dirty="0" err="1">
                <a:solidFill>
                  <a:srgbClr val="1F497D"/>
                </a:solidFill>
              </a:rPr>
              <a:t>i</a:t>
            </a:r>
            <a:r>
              <a:rPr lang="en-US" sz="1800" i="1" dirty="0">
                <a:solidFill>
                  <a:srgbClr val="1F497D"/>
                </a:solidFill>
              </a:rPr>
              <a:t> ) )</a:t>
            </a: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our functions</a:t>
            </a:r>
            <a:r>
              <a:rPr kumimoji="0" lang="en-US" sz="18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18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18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18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matrices (</a:t>
            </a: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8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our input as a vector </a:t>
            </a:r>
            <a:r>
              <a:rPr kumimoji="0" lang="en-US" sz="18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endParaRPr kumimoji="0" lang="en-US" sz="1800" b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baseline="0" dirty="0"/>
              <a:t>Our</a:t>
            </a:r>
            <a:r>
              <a:rPr lang="en-US" sz="1800" dirty="0"/>
              <a:t> composition is equivalent to </a:t>
            </a:r>
            <a:r>
              <a:rPr lang="en-US" sz="1800" i="1" dirty="0"/>
              <a:t>M</a:t>
            </a:r>
            <a:r>
              <a:rPr lang="en-US" sz="1800" i="1" baseline="-25000" dirty="0"/>
              <a:t>1</a:t>
            </a:r>
            <a:r>
              <a:rPr lang="en-US" sz="1800" i="1" dirty="0"/>
              <a:t>M</a:t>
            </a:r>
            <a:r>
              <a:rPr lang="en-US" sz="1800" i="1" baseline="-25000" dirty="0"/>
              <a:t>2</a:t>
            </a:r>
            <a:r>
              <a:rPr lang="en-US" sz="1800" i="1" dirty="0"/>
              <a:t>v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5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25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Composition of Transformations (2D) (2/2)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1550"/>
            <a:ext cx="8382000" cy="36004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now form compositions of transformation matrices to form</a:t>
            </a:r>
            <a:r>
              <a:rPr kumimoji="0" lang="en-US" sz="16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more complex transformation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 baseline="0" dirty="0"/>
              <a:t>For example, </a:t>
            </a:r>
            <a:r>
              <a:rPr lang="en-US" sz="1600" b="1" i="1" baseline="0" dirty="0" err="1"/>
              <a:t>TRSv</a:t>
            </a:r>
            <a:r>
              <a:rPr lang="en-US" sz="1600" baseline="0" dirty="0"/>
              <a:t>, which scales a point, then rotates it, then translates it: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600" b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600" baseline="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600" b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 baseline="0" dirty="0"/>
              <a:t>Note that we apply the matrices in sequence right to left. We can use associativity</a:t>
            </a:r>
            <a:r>
              <a:rPr lang="en-US" sz="1600" dirty="0"/>
              <a:t> to compose them first; it is often useful to be able to apply a single matrix if, for example, we want to use it to transform many points at once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 b="1" dirty="0"/>
              <a:t>Important: order matters! </a:t>
            </a:r>
            <a:r>
              <a:rPr lang="en-US" sz="1600" dirty="0"/>
              <a:t>Matrix multiplication is </a:t>
            </a:r>
            <a:r>
              <a:rPr lang="en-US" sz="1600" b="1" dirty="0"/>
              <a:t>NOT commutative</a:t>
            </a:r>
            <a:r>
              <a:rPr lang="en-US" sz="1600" dirty="0"/>
              <a:t>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5013"/>
              </p:ext>
            </p:extLst>
          </p:nvPr>
        </p:nvGraphicFramePr>
        <p:xfrm>
          <a:off x="938213" y="1711325"/>
          <a:ext cx="35353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4" imgW="2933640" imgH="711000" progId="Equation.3">
                  <p:embed/>
                </p:oleObj>
              </mc:Choice>
              <mc:Fallback>
                <p:oleObj name="Equation" r:id="rId4" imgW="2933640" imgH="7110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711325"/>
                        <a:ext cx="353536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4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26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Transformations in General are not Commutative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3213001" y="1007835"/>
            <a:ext cx="3110400" cy="1579105"/>
            <a:chOff x="768" y="2784"/>
            <a:chExt cx="2304" cy="1558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912" y="2784"/>
              <a:ext cx="2160" cy="1344"/>
              <a:chOff x="768" y="2832"/>
              <a:chExt cx="2160" cy="1344"/>
            </a:xfrm>
          </p:grpSpPr>
          <p:sp>
            <p:nvSpPr>
              <p:cNvPr id="25" name="Line 51"/>
              <p:cNvSpPr>
                <a:spLocks noChangeShapeType="1"/>
              </p:cNvSpPr>
              <p:nvPr/>
            </p:nvSpPr>
            <p:spPr bwMode="gray">
              <a:xfrm flipV="1">
                <a:off x="816" y="2832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2"/>
              <p:cNvSpPr>
                <a:spLocks noChangeShapeType="1"/>
              </p:cNvSpPr>
              <p:nvPr/>
            </p:nvSpPr>
            <p:spPr bwMode="gray">
              <a:xfrm>
                <a:off x="864" y="4128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53"/>
              <p:cNvSpPr>
                <a:spLocks noChangeShapeType="1"/>
              </p:cNvSpPr>
              <p:nvPr/>
            </p:nvSpPr>
            <p:spPr bwMode="gray">
              <a:xfrm>
                <a:off x="1008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54"/>
              <p:cNvSpPr>
                <a:spLocks noChangeShapeType="1"/>
              </p:cNvSpPr>
              <p:nvPr/>
            </p:nvSpPr>
            <p:spPr bwMode="gray">
              <a:xfrm>
                <a:off x="1200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55"/>
              <p:cNvSpPr>
                <a:spLocks noChangeShapeType="1"/>
              </p:cNvSpPr>
              <p:nvPr/>
            </p:nvSpPr>
            <p:spPr bwMode="gray">
              <a:xfrm>
                <a:off x="1584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56"/>
              <p:cNvSpPr>
                <a:spLocks noChangeShapeType="1"/>
              </p:cNvSpPr>
              <p:nvPr/>
            </p:nvSpPr>
            <p:spPr bwMode="gray">
              <a:xfrm>
                <a:off x="1392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57"/>
              <p:cNvSpPr>
                <a:spLocks noChangeShapeType="1"/>
              </p:cNvSpPr>
              <p:nvPr/>
            </p:nvSpPr>
            <p:spPr bwMode="gray">
              <a:xfrm>
                <a:off x="1776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58"/>
              <p:cNvSpPr>
                <a:spLocks noChangeShapeType="1"/>
              </p:cNvSpPr>
              <p:nvPr/>
            </p:nvSpPr>
            <p:spPr bwMode="gray">
              <a:xfrm>
                <a:off x="1968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59"/>
              <p:cNvSpPr>
                <a:spLocks noChangeShapeType="1"/>
              </p:cNvSpPr>
              <p:nvPr/>
            </p:nvSpPr>
            <p:spPr bwMode="gray">
              <a:xfrm>
                <a:off x="2160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60"/>
              <p:cNvSpPr>
                <a:spLocks noChangeShapeType="1"/>
              </p:cNvSpPr>
              <p:nvPr/>
            </p:nvSpPr>
            <p:spPr bwMode="gray">
              <a:xfrm>
                <a:off x="2352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61"/>
              <p:cNvSpPr>
                <a:spLocks noChangeShapeType="1"/>
              </p:cNvSpPr>
              <p:nvPr/>
            </p:nvSpPr>
            <p:spPr bwMode="gray">
              <a:xfrm>
                <a:off x="2544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62"/>
              <p:cNvSpPr>
                <a:spLocks noChangeShapeType="1"/>
              </p:cNvSpPr>
              <p:nvPr/>
            </p:nvSpPr>
            <p:spPr bwMode="gray">
              <a:xfrm>
                <a:off x="2736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Line 63"/>
              <p:cNvSpPr>
                <a:spLocks noChangeShapeType="1"/>
              </p:cNvSpPr>
              <p:nvPr/>
            </p:nvSpPr>
            <p:spPr bwMode="gray">
              <a:xfrm>
                <a:off x="768" y="39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" name="Line 64"/>
              <p:cNvSpPr>
                <a:spLocks noChangeShapeType="1"/>
              </p:cNvSpPr>
              <p:nvPr/>
            </p:nvSpPr>
            <p:spPr bwMode="gray">
              <a:xfrm>
                <a:off x="768" y="37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" name="Line 65"/>
              <p:cNvSpPr>
                <a:spLocks noChangeShapeType="1"/>
              </p:cNvSpPr>
              <p:nvPr/>
            </p:nvSpPr>
            <p:spPr bwMode="gray">
              <a:xfrm>
                <a:off x="768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66"/>
              <p:cNvSpPr>
                <a:spLocks noChangeShapeType="1"/>
              </p:cNvSpPr>
              <p:nvPr/>
            </p:nvSpPr>
            <p:spPr bwMode="gray">
              <a:xfrm>
                <a:off x="768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67"/>
              <p:cNvSpPr>
                <a:spLocks noChangeShapeType="1"/>
              </p:cNvSpPr>
              <p:nvPr/>
            </p:nvSpPr>
            <p:spPr bwMode="gray">
              <a:xfrm>
                <a:off x="76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68"/>
              <p:cNvSpPr>
                <a:spLocks noChangeShapeType="1"/>
              </p:cNvSpPr>
              <p:nvPr/>
            </p:nvSpPr>
            <p:spPr bwMode="gray">
              <a:xfrm>
                <a:off x="768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" name="Text Box 69"/>
            <p:cNvSpPr txBox="1">
              <a:spLocks noChangeArrowheads="1"/>
            </p:cNvSpPr>
            <p:nvPr/>
          </p:nvSpPr>
          <p:spPr bwMode="gray">
            <a:xfrm>
              <a:off x="864" y="403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0</a:t>
              </a:r>
            </a:p>
          </p:txBody>
        </p:sp>
        <p:sp>
          <p:nvSpPr>
            <p:cNvPr id="9" name="Text Box 70"/>
            <p:cNvSpPr txBox="1">
              <a:spLocks noChangeArrowheads="1"/>
            </p:cNvSpPr>
            <p:nvPr/>
          </p:nvSpPr>
          <p:spPr bwMode="gray">
            <a:xfrm>
              <a:off x="1056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1</a:t>
              </a: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gray">
            <a:xfrm>
              <a:off x="768" y="379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1</a:t>
              </a:r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gray">
            <a:xfrm>
              <a:off x="1248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2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gray">
            <a:xfrm>
              <a:off x="768" y="3600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2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gray">
            <a:xfrm>
              <a:off x="1440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3</a:t>
              </a: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gray">
            <a:xfrm>
              <a:off x="1632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4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gray">
            <a:xfrm>
              <a:off x="1824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5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gray">
            <a:xfrm>
              <a:off x="2016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6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gray">
            <a:xfrm>
              <a:off x="2208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7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gray">
            <a:xfrm>
              <a:off x="2400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8</a:t>
              </a:r>
            </a:p>
          </p:txBody>
        </p:sp>
        <p:sp>
          <p:nvSpPr>
            <p:cNvPr id="19" name="Text Box 80"/>
            <p:cNvSpPr txBox="1">
              <a:spLocks noChangeArrowheads="1"/>
            </p:cNvSpPr>
            <p:nvPr/>
          </p:nvSpPr>
          <p:spPr bwMode="gray">
            <a:xfrm>
              <a:off x="2592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9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gray">
            <a:xfrm>
              <a:off x="2784" y="4129"/>
              <a:ext cx="2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10</a:t>
              </a:r>
            </a:p>
          </p:txBody>
        </p:sp>
        <p:sp>
          <p:nvSpPr>
            <p:cNvPr id="21" name="Text Box 82"/>
            <p:cNvSpPr txBox="1">
              <a:spLocks noChangeArrowheads="1"/>
            </p:cNvSpPr>
            <p:nvPr/>
          </p:nvSpPr>
          <p:spPr bwMode="gray">
            <a:xfrm>
              <a:off x="768" y="340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3</a:t>
              </a:r>
            </a:p>
          </p:txBody>
        </p:sp>
        <p:sp>
          <p:nvSpPr>
            <p:cNvPr id="22" name="Text Box 83"/>
            <p:cNvSpPr txBox="1">
              <a:spLocks noChangeArrowheads="1"/>
            </p:cNvSpPr>
            <p:nvPr/>
          </p:nvSpPr>
          <p:spPr bwMode="gray">
            <a:xfrm>
              <a:off x="768" y="3216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4</a:t>
              </a:r>
            </a:p>
          </p:txBody>
        </p:sp>
        <p:sp>
          <p:nvSpPr>
            <p:cNvPr id="23" name="Text Box 84"/>
            <p:cNvSpPr txBox="1">
              <a:spLocks noChangeArrowheads="1"/>
            </p:cNvSpPr>
            <p:nvPr/>
          </p:nvSpPr>
          <p:spPr bwMode="gray">
            <a:xfrm>
              <a:off x="768" y="3024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5</a:t>
              </a:r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gray">
            <a:xfrm>
              <a:off x="768" y="283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6</a:t>
              </a:r>
            </a:p>
          </p:txBody>
        </p:sp>
      </p:grpSp>
      <p:grpSp>
        <p:nvGrpSpPr>
          <p:cNvPr id="43" name="Group 99"/>
          <p:cNvGrpSpPr>
            <a:grpSpLocks/>
          </p:cNvGrpSpPr>
          <p:nvPr/>
        </p:nvGrpSpPr>
        <p:grpSpPr bwMode="auto">
          <a:xfrm>
            <a:off x="2974503" y="2941096"/>
            <a:ext cx="3499200" cy="1717522"/>
            <a:chOff x="960" y="3216"/>
            <a:chExt cx="2592" cy="1696"/>
          </a:xfrm>
        </p:grpSpPr>
        <p:sp>
          <p:nvSpPr>
            <p:cNvPr id="44" name="Text Box 100"/>
            <p:cNvSpPr txBox="1">
              <a:spLocks noChangeArrowheads="1"/>
            </p:cNvSpPr>
            <p:nvPr/>
          </p:nvSpPr>
          <p:spPr bwMode="gray">
            <a:xfrm>
              <a:off x="960" y="3216"/>
              <a:ext cx="192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400"/>
                <a:t>Y</a:t>
              </a:r>
            </a:p>
          </p:txBody>
        </p:sp>
        <p:sp>
          <p:nvSpPr>
            <p:cNvPr id="45" name="Text Box 101"/>
            <p:cNvSpPr txBox="1">
              <a:spLocks noChangeArrowheads="1"/>
            </p:cNvSpPr>
            <p:nvPr/>
          </p:nvSpPr>
          <p:spPr bwMode="gray">
            <a:xfrm>
              <a:off x="3360" y="4608"/>
              <a:ext cx="192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400"/>
                <a:t>X</a:t>
              </a:r>
            </a:p>
          </p:txBody>
        </p:sp>
        <p:grpSp>
          <p:nvGrpSpPr>
            <p:cNvPr id="46" name="Group 102"/>
            <p:cNvGrpSpPr>
              <a:grpSpLocks/>
            </p:cNvGrpSpPr>
            <p:nvPr/>
          </p:nvGrpSpPr>
          <p:grpSpPr bwMode="auto">
            <a:xfrm>
              <a:off x="1104" y="3264"/>
              <a:ext cx="2304" cy="1558"/>
              <a:chOff x="768" y="2784"/>
              <a:chExt cx="2304" cy="1558"/>
            </a:xfrm>
          </p:grpSpPr>
          <p:grpSp>
            <p:nvGrpSpPr>
              <p:cNvPr id="47" name="Group 103"/>
              <p:cNvGrpSpPr>
                <a:grpSpLocks/>
              </p:cNvGrpSpPr>
              <p:nvPr/>
            </p:nvGrpSpPr>
            <p:grpSpPr bwMode="auto">
              <a:xfrm>
                <a:off x="912" y="2784"/>
                <a:ext cx="2160" cy="1344"/>
                <a:chOff x="768" y="2832"/>
                <a:chExt cx="2160" cy="1344"/>
              </a:xfrm>
            </p:grpSpPr>
            <p:sp>
              <p:nvSpPr>
                <p:cNvPr id="65" name="Line 104"/>
                <p:cNvSpPr>
                  <a:spLocks noChangeShapeType="1"/>
                </p:cNvSpPr>
                <p:nvPr/>
              </p:nvSpPr>
              <p:spPr bwMode="gray">
                <a:xfrm flipV="1">
                  <a:off x="816" y="2832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Line 105"/>
                <p:cNvSpPr>
                  <a:spLocks noChangeShapeType="1"/>
                </p:cNvSpPr>
                <p:nvPr/>
              </p:nvSpPr>
              <p:spPr bwMode="gray">
                <a:xfrm>
                  <a:off x="864" y="4128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" name="Line 106"/>
                <p:cNvSpPr>
                  <a:spLocks noChangeShapeType="1"/>
                </p:cNvSpPr>
                <p:nvPr/>
              </p:nvSpPr>
              <p:spPr bwMode="gray">
                <a:xfrm>
                  <a:off x="1008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107"/>
                <p:cNvSpPr>
                  <a:spLocks noChangeShapeType="1"/>
                </p:cNvSpPr>
                <p:nvPr/>
              </p:nvSpPr>
              <p:spPr bwMode="gray">
                <a:xfrm>
                  <a:off x="1200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108"/>
                <p:cNvSpPr>
                  <a:spLocks noChangeShapeType="1"/>
                </p:cNvSpPr>
                <p:nvPr/>
              </p:nvSpPr>
              <p:spPr bwMode="gray">
                <a:xfrm>
                  <a:off x="1584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109"/>
                <p:cNvSpPr>
                  <a:spLocks noChangeShapeType="1"/>
                </p:cNvSpPr>
                <p:nvPr/>
              </p:nvSpPr>
              <p:spPr bwMode="gray">
                <a:xfrm>
                  <a:off x="1392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110"/>
                <p:cNvSpPr>
                  <a:spLocks noChangeShapeType="1"/>
                </p:cNvSpPr>
                <p:nvPr/>
              </p:nvSpPr>
              <p:spPr bwMode="gray">
                <a:xfrm>
                  <a:off x="1776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111"/>
                <p:cNvSpPr>
                  <a:spLocks noChangeShapeType="1"/>
                </p:cNvSpPr>
                <p:nvPr/>
              </p:nvSpPr>
              <p:spPr bwMode="gray">
                <a:xfrm>
                  <a:off x="1968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112"/>
                <p:cNvSpPr>
                  <a:spLocks noChangeShapeType="1"/>
                </p:cNvSpPr>
                <p:nvPr/>
              </p:nvSpPr>
              <p:spPr bwMode="gray">
                <a:xfrm>
                  <a:off x="2160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Line 113"/>
                <p:cNvSpPr>
                  <a:spLocks noChangeShapeType="1"/>
                </p:cNvSpPr>
                <p:nvPr/>
              </p:nvSpPr>
              <p:spPr bwMode="gray">
                <a:xfrm>
                  <a:off x="2352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Line 114"/>
                <p:cNvSpPr>
                  <a:spLocks noChangeShapeType="1"/>
                </p:cNvSpPr>
                <p:nvPr/>
              </p:nvSpPr>
              <p:spPr bwMode="gray">
                <a:xfrm>
                  <a:off x="2544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" name="Line 115"/>
                <p:cNvSpPr>
                  <a:spLocks noChangeShapeType="1"/>
                </p:cNvSpPr>
                <p:nvPr/>
              </p:nvSpPr>
              <p:spPr bwMode="gray">
                <a:xfrm>
                  <a:off x="2736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7" name="Line 116"/>
                <p:cNvSpPr>
                  <a:spLocks noChangeShapeType="1"/>
                </p:cNvSpPr>
                <p:nvPr/>
              </p:nvSpPr>
              <p:spPr bwMode="gray">
                <a:xfrm>
                  <a:off x="768" y="39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8" name="Line 117"/>
                <p:cNvSpPr>
                  <a:spLocks noChangeShapeType="1"/>
                </p:cNvSpPr>
                <p:nvPr/>
              </p:nvSpPr>
              <p:spPr bwMode="gray">
                <a:xfrm>
                  <a:off x="768" y="374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9" name="Line 118"/>
                <p:cNvSpPr>
                  <a:spLocks noChangeShapeType="1"/>
                </p:cNvSpPr>
                <p:nvPr/>
              </p:nvSpPr>
              <p:spPr bwMode="gray">
                <a:xfrm>
                  <a:off x="768" y="355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0" name="Line 119"/>
                <p:cNvSpPr>
                  <a:spLocks noChangeShapeType="1"/>
                </p:cNvSpPr>
                <p:nvPr/>
              </p:nvSpPr>
              <p:spPr bwMode="gray">
                <a:xfrm>
                  <a:off x="768" y="336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1" name="Line 120"/>
                <p:cNvSpPr>
                  <a:spLocks noChangeShapeType="1"/>
                </p:cNvSpPr>
                <p:nvPr/>
              </p:nvSpPr>
              <p:spPr bwMode="gray">
                <a:xfrm>
                  <a:off x="768" y="31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2" name="Line 121"/>
                <p:cNvSpPr>
                  <a:spLocks noChangeShapeType="1"/>
                </p:cNvSpPr>
                <p:nvPr/>
              </p:nvSpPr>
              <p:spPr bwMode="gray">
                <a:xfrm>
                  <a:off x="768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8" name="Text Box 122"/>
              <p:cNvSpPr txBox="1">
                <a:spLocks noChangeArrowheads="1"/>
              </p:cNvSpPr>
              <p:nvPr/>
            </p:nvSpPr>
            <p:spPr bwMode="gray">
              <a:xfrm>
                <a:off x="864" y="4032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0</a:t>
                </a:r>
              </a:p>
            </p:txBody>
          </p:sp>
          <p:sp>
            <p:nvSpPr>
              <p:cNvPr id="49" name="Text Box 123"/>
              <p:cNvSpPr txBox="1">
                <a:spLocks noChangeArrowheads="1"/>
              </p:cNvSpPr>
              <p:nvPr/>
            </p:nvSpPr>
            <p:spPr bwMode="gray">
              <a:xfrm>
                <a:off x="1056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1</a:t>
                </a:r>
              </a:p>
            </p:txBody>
          </p:sp>
          <p:sp>
            <p:nvSpPr>
              <p:cNvPr id="50" name="Text Box 124"/>
              <p:cNvSpPr txBox="1">
                <a:spLocks noChangeArrowheads="1"/>
              </p:cNvSpPr>
              <p:nvPr/>
            </p:nvSpPr>
            <p:spPr bwMode="gray">
              <a:xfrm>
                <a:off x="768" y="3792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1</a:t>
                </a:r>
              </a:p>
            </p:txBody>
          </p:sp>
          <p:sp>
            <p:nvSpPr>
              <p:cNvPr id="51" name="Text Box 125"/>
              <p:cNvSpPr txBox="1">
                <a:spLocks noChangeArrowheads="1"/>
              </p:cNvSpPr>
              <p:nvPr/>
            </p:nvSpPr>
            <p:spPr bwMode="gray">
              <a:xfrm>
                <a:off x="1248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2</a:t>
                </a:r>
              </a:p>
            </p:txBody>
          </p:sp>
          <p:sp>
            <p:nvSpPr>
              <p:cNvPr id="52" name="Text Box 126"/>
              <p:cNvSpPr txBox="1">
                <a:spLocks noChangeArrowheads="1"/>
              </p:cNvSpPr>
              <p:nvPr/>
            </p:nvSpPr>
            <p:spPr bwMode="gray">
              <a:xfrm>
                <a:off x="768" y="3600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2</a:t>
                </a:r>
              </a:p>
            </p:txBody>
          </p:sp>
          <p:sp>
            <p:nvSpPr>
              <p:cNvPr id="53" name="Text Box 127"/>
              <p:cNvSpPr txBox="1">
                <a:spLocks noChangeArrowheads="1"/>
              </p:cNvSpPr>
              <p:nvPr/>
            </p:nvSpPr>
            <p:spPr bwMode="gray">
              <a:xfrm>
                <a:off x="1440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3</a:t>
                </a:r>
              </a:p>
            </p:txBody>
          </p:sp>
          <p:sp>
            <p:nvSpPr>
              <p:cNvPr id="54" name="Text Box 128"/>
              <p:cNvSpPr txBox="1">
                <a:spLocks noChangeArrowheads="1"/>
              </p:cNvSpPr>
              <p:nvPr/>
            </p:nvSpPr>
            <p:spPr bwMode="gray">
              <a:xfrm>
                <a:off x="1632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4</a:t>
                </a:r>
              </a:p>
            </p:txBody>
          </p:sp>
          <p:sp>
            <p:nvSpPr>
              <p:cNvPr id="55" name="Text Box 129"/>
              <p:cNvSpPr txBox="1">
                <a:spLocks noChangeArrowheads="1"/>
              </p:cNvSpPr>
              <p:nvPr/>
            </p:nvSpPr>
            <p:spPr bwMode="gray">
              <a:xfrm>
                <a:off x="1824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5</a:t>
                </a:r>
              </a:p>
            </p:txBody>
          </p:sp>
          <p:sp>
            <p:nvSpPr>
              <p:cNvPr id="56" name="Text Box 130"/>
              <p:cNvSpPr txBox="1">
                <a:spLocks noChangeArrowheads="1"/>
              </p:cNvSpPr>
              <p:nvPr/>
            </p:nvSpPr>
            <p:spPr bwMode="gray">
              <a:xfrm>
                <a:off x="2016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6</a:t>
                </a:r>
              </a:p>
            </p:txBody>
          </p:sp>
          <p:sp>
            <p:nvSpPr>
              <p:cNvPr id="57" name="Text Box 131"/>
              <p:cNvSpPr txBox="1">
                <a:spLocks noChangeArrowheads="1"/>
              </p:cNvSpPr>
              <p:nvPr/>
            </p:nvSpPr>
            <p:spPr bwMode="gray">
              <a:xfrm>
                <a:off x="2208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7</a:t>
                </a:r>
              </a:p>
            </p:txBody>
          </p:sp>
          <p:sp>
            <p:nvSpPr>
              <p:cNvPr id="58" name="Text Box 132"/>
              <p:cNvSpPr txBox="1">
                <a:spLocks noChangeArrowheads="1"/>
              </p:cNvSpPr>
              <p:nvPr/>
            </p:nvSpPr>
            <p:spPr bwMode="gray">
              <a:xfrm>
                <a:off x="2400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8</a:t>
                </a:r>
              </a:p>
            </p:txBody>
          </p:sp>
          <p:sp>
            <p:nvSpPr>
              <p:cNvPr id="59" name="Text Box 133"/>
              <p:cNvSpPr txBox="1">
                <a:spLocks noChangeArrowheads="1"/>
              </p:cNvSpPr>
              <p:nvPr/>
            </p:nvSpPr>
            <p:spPr bwMode="gray">
              <a:xfrm>
                <a:off x="2592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9</a:t>
                </a:r>
              </a:p>
            </p:txBody>
          </p:sp>
          <p:sp>
            <p:nvSpPr>
              <p:cNvPr id="60" name="Text Box 134"/>
              <p:cNvSpPr txBox="1">
                <a:spLocks noChangeArrowheads="1"/>
              </p:cNvSpPr>
              <p:nvPr/>
            </p:nvSpPr>
            <p:spPr bwMode="gray">
              <a:xfrm>
                <a:off x="2784" y="4129"/>
                <a:ext cx="23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10</a:t>
                </a:r>
              </a:p>
            </p:txBody>
          </p:sp>
          <p:sp>
            <p:nvSpPr>
              <p:cNvPr id="61" name="Text Box 135"/>
              <p:cNvSpPr txBox="1">
                <a:spLocks noChangeArrowheads="1"/>
              </p:cNvSpPr>
              <p:nvPr/>
            </p:nvSpPr>
            <p:spPr bwMode="gray">
              <a:xfrm>
                <a:off x="768" y="340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3</a:t>
                </a:r>
              </a:p>
            </p:txBody>
          </p:sp>
          <p:sp>
            <p:nvSpPr>
              <p:cNvPr id="62" name="Text Box 136"/>
              <p:cNvSpPr txBox="1">
                <a:spLocks noChangeArrowheads="1"/>
              </p:cNvSpPr>
              <p:nvPr/>
            </p:nvSpPr>
            <p:spPr bwMode="gray">
              <a:xfrm>
                <a:off x="768" y="3216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4</a:t>
                </a:r>
              </a:p>
            </p:txBody>
          </p:sp>
          <p:sp>
            <p:nvSpPr>
              <p:cNvPr id="63" name="Text Box 137"/>
              <p:cNvSpPr txBox="1">
                <a:spLocks noChangeArrowheads="1"/>
              </p:cNvSpPr>
              <p:nvPr/>
            </p:nvSpPr>
            <p:spPr bwMode="gray">
              <a:xfrm>
                <a:off x="768" y="3024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5</a:t>
                </a:r>
              </a:p>
            </p:txBody>
          </p:sp>
          <p:sp>
            <p:nvSpPr>
              <p:cNvPr id="64" name="Text Box 138"/>
              <p:cNvSpPr txBox="1">
                <a:spLocks noChangeArrowheads="1"/>
              </p:cNvSpPr>
              <p:nvPr/>
            </p:nvSpPr>
            <p:spPr bwMode="gray">
              <a:xfrm>
                <a:off x="768" y="2832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6</a:t>
                </a:r>
              </a:p>
            </p:txBody>
          </p:sp>
        </p:grpSp>
      </p:grpSp>
      <p:grpSp>
        <p:nvGrpSpPr>
          <p:cNvPr id="83" name="Group 95"/>
          <p:cNvGrpSpPr>
            <a:grpSpLocks/>
          </p:cNvGrpSpPr>
          <p:nvPr/>
        </p:nvGrpSpPr>
        <p:grpSpPr bwMode="auto">
          <a:xfrm>
            <a:off x="3269161" y="2029620"/>
            <a:ext cx="388800" cy="583261"/>
            <a:chOff x="2971800" y="3657600"/>
            <a:chExt cx="428625" cy="857250"/>
          </a:xfrm>
        </p:grpSpPr>
        <p:grpSp>
          <p:nvGrpSpPr>
            <p:cNvPr id="84" name="Group 86"/>
            <p:cNvGrpSpPr>
              <a:grpSpLocks/>
            </p:cNvGrpSpPr>
            <p:nvPr/>
          </p:nvGrpSpPr>
          <p:grpSpPr bwMode="auto">
            <a:xfrm>
              <a:off x="2971800" y="3657600"/>
              <a:ext cx="428625" cy="857250"/>
              <a:chOff x="1632" y="3936"/>
              <a:chExt cx="288" cy="576"/>
            </a:xfrm>
          </p:grpSpPr>
          <p:sp>
            <p:nvSpPr>
              <p:cNvPr id="86" name="Rectangle 87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8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Oval 94"/>
            <p:cNvSpPr>
              <a:spLocks noChangeArrowheads="1"/>
            </p:cNvSpPr>
            <p:nvPr/>
          </p:nvSpPr>
          <p:spPr bwMode="auto">
            <a:xfrm>
              <a:off x="3154363" y="4038600"/>
              <a:ext cx="46037" cy="4603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97"/>
          <p:cNvGrpSpPr>
            <a:grpSpLocks/>
          </p:cNvGrpSpPr>
          <p:nvPr/>
        </p:nvGrpSpPr>
        <p:grpSpPr bwMode="auto">
          <a:xfrm>
            <a:off x="3225063" y="4008248"/>
            <a:ext cx="388800" cy="583261"/>
            <a:chOff x="2895600" y="6705600"/>
            <a:chExt cx="428625" cy="857250"/>
          </a:xfrm>
        </p:grpSpPr>
        <p:sp>
          <p:nvSpPr>
            <p:cNvPr id="89" name="Rectangle 140"/>
            <p:cNvSpPr>
              <a:spLocks noChangeArrowheads="1"/>
            </p:cNvSpPr>
            <p:nvPr/>
          </p:nvSpPr>
          <p:spPr bwMode="auto">
            <a:xfrm>
              <a:off x="2895600" y="7134225"/>
              <a:ext cx="428625" cy="4286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utoShape 141"/>
            <p:cNvSpPr>
              <a:spLocks noChangeArrowheads="1"/>
            </p:cNvSpPr>
            <p:nvPr/>
          </p:nvSpPr>
          <p:spPr bwMode="auto">
            <a:xfrm>
              <a:off x="2895600" y="6705600"/>
              <a:ext cx="428625" cy="4286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3078481" y="708660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38250" y="1322917"/>
            <a:ext cx="1914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by</a:t>
            </a:r>
          </a:p>
          <a:p>
            <a:r>
              <a:rPr lang="en-US" sz="2000" i="1" dirty="0" err="1"/>
              <a:t>x</a:t>
            </a:r>
            <a:r>
              <a:rPr lang="en-US" sz="2000" i="1" dirty="0"/>
              <a:t> = 6</a:t>
            </a:r>
            <a:r>
              <a:rPr lang="en-US" sz="2000" dirty="0"/>
              <a:t>, </a:t>
            </a:r>
            <a:r>
              <a:rPr lang="en-US" sz="2000" i="1" dirty="0" err="1"/>
              <a:t>y</a:t>
            </a:r>
            <a:r>
              <a:rPr lang="en-US" sz="2000" i="1" dirty="0"/>
              <a:t> = 0</a:t>
            </a:r>
            <a:r>
              <a:rPr lang="en-US" sz="2000" dirty="0"/>
              <a:t>, then</a:t>
            </a:r>
          </a:p>
          <a:p>
            <a:r>
              <a:rPr lang="en-US" sz="2000" dirty="0"/>
              <a:t>rotate by 45</a:t>
            </a:r>
            <a:r>
              <a:rPr lang="en-US" sz="2000" baseline="30000" dirty="0"/>
              <a:t>o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1295400" y="3028950"/>
            <a:ext cx="1703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Rotate by 45</a:t>
            </a:r>
            <a:r>
              <a:rPr lang="en-US" sz="2000" baseline="30000" dirty="0"/>
              <a:t>o</a:t>
            </a:r>
            <a:r>
              <a:rPr lang="en-US" sz="2000" dirty="0"/>
              <a:t>,</a:t>
            </a:r>
          </a:p>
          <a:p>
            <a:r>
              <a:rPr lang="en-US" sz="2000" dirty="0"/>
              <a:t>then translate</a:t>
            </a:r>
          </a:p>
          <a:p>
            <a:r>
              <a:rPr lang="en-US" sz="2000" dirty="0"/>
              <a:t>by </a:t>
            </a:r>
            <a:r>
              <a:rPr lang="en-US" sz="2000" i="1" dirty="0" err="1"/>
              <a:t>x</a:t>
            </a:r>
            <a:r>
              <a:rPr lang="en-US" sz="2000" i="1" dirty="0"/>
              <a:t> = 6</a:t>
            </a:r>
            <a:r>
              <a:rPr lang="en-US" sz="2000" dirty="0"/>
              <a:t>, </a:t>
            </a:r>
            <a:r>
              <a:rPr lang="en-US" sz="2000" i="1" dirty="0" err="1"/>
              <a:t>y</a:t>
            </a:r>
            <a:r>
              <a:rPr lang="en-US" sz="2000" i="1" dirty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6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06801E-7 -5.88235E-7 L 0.17412 -0.001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6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12 -0.00168 C 0.17317 -0.02038 0.17223 -0.03908 0.16766 -0.05483 C 0.16326 -0.07059 0.15523 -0.08487 0.14704 -0.09622 C 0.13885 -0.10777 0.12579 -0.11723 0.11918 -0.12332 C 0.11241 -0.12941 0.10863 -0.13088 0.10611 -0.13277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1" y="-655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743E-6 -3.28013E-6 L 0.17137 -0.0033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895350"/>
            <a:ext cx="8382000" cy="3962400"/>
          </a:xfrm>
          <a:prstGeom prst="rect">
            <a:avLst/>
          </a:prstGeom>
        </p:spPr>
        <p:txBody>
          <a:bodyPr vert="horz" lIns="81633" tIns="40817" rIns="81633" bIns="40817">
            <a:normAutofit lnSpcReduction="10000"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Start:                                                              Goal: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 concept: make the problem simpler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Translate object to origin first, scale, rotate, and translate back: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Apply to all vertices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67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 t="-4940" b="4940"/>
          <a:stretch/>
        </p:blipFill>
        <p:spPr>
          <a:xfrm>
            <a:off x="4433760" y="1068232"/>
            <a:ext cx="3663360" cy="165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67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 t="-4940" b="4940"/>
          <a:stretch/>
        </p:blipFill>
        <p:spPr>
          <a:xfrm>
            <a:off x="493920" y="1115655"/>
            <a:ext cx="3663360" cy="16559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27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Composition (an example) (2D) (1/2)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1599840" y="1864972"/>
            <a:ext cx="276480" cy="17337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6200000">
            <a:off x="5077720" y="1562739"/>
            <a:ext cx="857125" cy="649355"/>
          </a:xfrm>
          <a:prstGeom prst="triangle">
            <a:avLst>
              <a:gd name="adj" fmla="val 511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07015"/>
              </p:ext>
            </p:extLst>
          </p:nvPr>
        </p:nvGraphicFramePr>
        <p:xfrm>
          <a:off x="696913" y="3407410"/>
          <a:ext cx="52387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5" imgW="4012920" imgH="711000" progId="Equation.3">
                  <p:embed/>
                </p:oleObj>
              </mc:Choice>
              <mc:Fallback>
                <p:oleObj name="Equation" r:id="rId5" imgW="4012920" imgH="7110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407410"/>
                        <a:ext cx="523875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8083" y="666750"/>
            <a:ext cx="1944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-Rotate 90</a:t>
            </a:r>
            <a:r>
              <a:rPr lang="en-US" baseline="30000" dirty="0"/>
              <a:t>o</a:t>
            </a:r>
            <a:endParaRPr lang="en-US" dirty="0"/>
          </a:p>
          <a:p>
            <a:r>
              <a:rPr lang="en-US" dirty="0"/>
              <a:t>-Uniform scale 4x</a:t>
            </a:r>
          </a:p>
          <a:p>
            <a:r>
              <a:rPr lang="en-US" dirty="0"/>
              <a:t>-Both around object’s</a:t>
            </a:r>
          </a:p>
          <a:p>
            <a:r>
              <a:rPr lang="en-US" dirty="0"/>
              <a:t>center, not the origin</a:t>
            </a:r>
          </a:p>
        </p:txBody>
      </p:sp>
    </p:spTree>
    <p:extLst>
      <p:ext uri="{BB962C8B-B14F-4D97-AF65-F5344CB8AC3E}">
        <p14:creationId xmlns:p14="http://schemas.microsoft.com/office/powerpoint/2010/main" val="32617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8" grpId="0" animBg="1"/>
      <p:bldP spid="9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7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 t="-4940" b="4940"/>
          <a:stretch/>
        </p:blipFill>
        <p:spPr>
          <a:xfrm>
            <a:off x="4059479" y="819150"/>
            <a:ext cx="3179521" cy="1265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7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 t="-4940" b="4940"/>
          <a:stretch/>
        </p:blipFill>
        <p:spPr>
          <a:xfrm>
            <a:off x="5257799" y="3166567"/>
            <a:ext cx="3352801" cy="1334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28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Composition (an example) (2D) (2/2)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5048757" y="1313646"/>
            <a:ext cx="276480" cy="193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210210" y="3716153"/>
            <a:ext cx="276480" cy="193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:\Users\Ben\AppData\Local\Microsoft\Windows\Temporary Internet Files\Content.IE5\N6ZLN5IG\MC90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480" y="907504"/>
            <a:ext cx="1451520" cy="10887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895350"/>
            <a:ext cx="3810000" cy="3962400"/>
          </a:xfrm>
          <a:prstGeom prst="rect">
            <a:avLst/>
          </a:prstGeom>
        </p:spPr>
        <p:txBody>
          <a:bodyPr vert="horz" lIns="81633" tIns="40817" rIns="81633" bIns="40817">
            <a:normAutofit lnSpcReduction="10000"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1800" b="1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RST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18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noProof="0" dirty="0"/>
              <a:t>But what if we mixed up the order? Let’s try </a:t>
            </a:r>
            <a:r>
              <a:rPr lang="en-US" sz="1800" b="1" i="1" noProof="0" dirty="0"/>
              <a:t>RT</a:t>
            </a:r>
            <a:r>
              <a:rPr lang="en-US" sz="1800" b="1" i="1" baseline="30000" noProof="0" dirty="0"/>
              <a:t>-1</a:t>
            </a:r>
            <a:r>
              <a:rPr lang="en-US" sz="1800" b="1" i="1" noProof="0" dirty="0"/>
              <a:t>ST</a:t>
            </a:r>
            <a:r>
              <a:rPr lang="en-US" sz="1800" noProof="0" dirty="0"/>
              <a:t>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noProof="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noProof="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Oops! We scaled properly, but when</a:t>
            </a:r>
            <a:r>
              <a:rPr kumimoji="0" lang="en-US" sz="180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</a:t>
            </a:r>
            <a:r>
              <a:rPr lang="en-US" sz="1800" dirty="0"/>
              <a:t>rotated the object, it’s center was not at the origin, so its position was shifted. Order matters!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97280"/>
              </p:ext>
            </p:extLst>
          </p:nvPr>
        </p:nvGraphicFramePr>
        <p:xfrm>
          <a:off x="557213" y="2239963"/>
          <a:ext cx="40687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6" imgW="3390840" imgH="711000" progId="Equation.3">
                  <p:embed/>
                </p:oleObj>
              </mc:Choice>
              <mc:Fallback>
                <p:oleObj name="Equation" r:id="rId6" imgW="3390840" imgH="711000" progId="Equation.3">
                  <p:embed/>
                  <p:pic>
                    <p:nvPicPr>
                      <p:cNvPr id="144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239963"/>
                        <a:ext cx="406876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Multiply 12"/>
          <p:cNvSpPr/>
          <p:nvPr/>
        </p:nvSpPr>
        <p:spPr>
          <a:xfrm>
            <a:off x="7107312" y="2888767"/>
            <a:ext cx="1570544" cy="137340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915E-6 -4.23352E-6 L -0.07797 0.090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4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97 0.09072 L -0.00236 -4.2335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0" y="-4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915E-6 -4.23352E-6 L -0.07797 0.0907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4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97 0.09072 L -0.00236 -4.23352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0" y="-4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4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7 4.06552E-6 L -0.04489 -0.02394 C -0.05371 -0.02919 -0.0671 -0.03192 -0.08096 -0.03192 C -0.09687 -0.03192 -0.10947 -0.02919 -0.11829 -0.02394 L -0.16066 4.06552E-6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23" y="-15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4" grpId="1" uiExpand="1" animBg="1"/>
      <p:bldP spid="4" grpId="2" uiExpand="1" animBg="1"/>
      <p:bldP spid="4" grpId="3" uiExpand="1" animBg="1"/>
      <p:bldP spid="4" grpId="4" uiExpand="1" animBg="1"/>
      <p:bldP spid="12" grpId="0" uiExpand="1" animBg="1"/>
      <p:bldP spid="12" grpId="1" uiExpand="1" animBg="1"/>
      <p:bldP spid="12" grpId="2" uiExpand="1" animBg="1"/>
      <p:bldP spid="12" grpId="3" uiExpand="1" animBg="1"/>
      <p:bldP spid="12" grpId="4" uiExpand="1" animBg="1"/>
      <p:bldP spid="12" grpId="5" uiExpand="1" animBg="1"/>
      <p:bldP spid="10" grpId="0" uiExpand="1" build="p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29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58" y="430251"/>
            <a:ext cx="8229600" cy="535569"/>
          </a:xfrm>
        </p:spPr>
        <p:txBody>
          <a:bodyPr/>
          <a:lstStyle/>
          <a:p>
            <a:r>
              <a:rPr lang="en-US" dirty="0"/>
              <a:t>Skewing/shearing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457200" y="895350"/>
            <a:ext cx="51816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“Skew” an object to the side, like shearing a card deck by displacing each card relative to the previous one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lvl="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dirty="0"/>
              <a:t>A transformation that slants the shape of an object is called the shear transformation. In 2D, there are two shear transformations </a:t>
            </a:r>
            <a:r>
              <a:rPr lang="en-US" b="1" dirty="0"/>
              <a:t>X-Shear</a:t>
            </a:r>
            <a:r>
              <a:rPr lang="en-US" dirty="0"/>
              <a:t> and </a:t>
            </a:r>
            <a:r>
              <a:rPr lang="en-US" b="1" dirty="0"/>
              <a:t>Y-Shear</a:t>
            </a:r>
            <a:r>
              <a:rPr lang="en-US" dirty="0"/>
              <a:t>. One shifts X coordinates values and other shifts Y coordinate values. However; in both the cases only one coordinate changes its coordinates and other preserves its values. Shearing is also termed as </a:t>
            </a:r>
            <a:r>
              <a:rPr lang="en-US" b="1" dirty="0"/>
              <a:t>Skewing</a:t>
            </a:r>
            <a:r>
              <a:rPr lang="en-US" dirty="0"/>
              <a:t>.</a:t>
            </a:r>
            <a:endParaRPr lang="en-US" sz="1800" dirty="0"/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kumimoji="0" lang="en-US" sz="18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82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3600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scene has a camera/view point from which the scene is viewed</a:t>
            </a:r>
          </a:p>
          <a:p>
            <a:r>
              <a:rPr lang="en-US" dirty="0"/>
              <a:t>The camera has some </a:t>
            </a:r>
            <a:r>
              <a:rPr lang="en-US" sz="2000" dirty="0">
                <a:solidFill>
                  <a:srgbClr val="920000"/>
                </a:solidFill>
                <a:latin typeface="+mj-lt"/>
                <a:ea typeface="+mj-ea"/>
                <a:cs typeface="Segoe UI" pitchFamily="34" charset="0"/>
              </a:rPr>
              <a:t>location</a:t>
            </a:r>
            <a:r>
              <a:rPr lang="en-US" sz="1600" dirty="0"/>
              <a:t> </a:t>
            </a:r>
            <a:r>
              <a:rPr lang="en-US" dirty="0"/>
              <a:t>and some </a:t>
            </a:r>
            <a:r>
              <a:rPr lang="en-US" sz="2000" dirty="0">
                <a:solidFill>
                  <a:srgbClr val="920000"/>
                </a:solidFill>
                <a:latin typeface="+mj-lt"/>
                <a:ea typeface="+mj-ea"/>
                <a:cs typeface="Segoe UI" pitchFamily="34" charset="0"/>
              </a:rPr>
              <a:t>orientation</a:t>
            </a:r>
            <a:r>
              <a:rPr lang="en-US" dirty="0"/>
              <a:t> in 3D-space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correspond to Translation and Rotation transformations</a:t>
            </a:r>
          </a:p>
          <a:p>
            <a:r>
              <a:rPr lang="en-US" dirty="0"/>
              <a:t>Need other types of viewing transformations as well—we’ll learn about them soon!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use Geometric Transformations? (2/2)</a:t>
            </a:r>
          </a:p>
        </p:txBody>
      </p:sp>
      <p:pic>
        <p:nvPicPr>
          <p:cNvPr id="6" name="Picture 56"/>
          <p:cNvPicPr>
            <a:picLocks noChangeAspect="1"/>
          </p:cNvPicPr>
          <p:nvPr/>
        </p:nvPicPr>
        <p:blipFill rotWithShape="1">
          <a:blip r:embed="rId3" cstate="print">
            <a:alphaModFix/>
            <a:lum/>
          </a:blip>
          <a:srcRect l="-1" t="18651" r="40536" b="17347"/>
          <a:stretch/>
        </p:blipFill>
        <p:spPr>
          <a:xfrm>
            <a:off x="5159771" y="2064996"/>
            <a:ext cx="1012429" cy="11582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3"/>
          <p:cNvSpPr/>
          <p:nvPr/>
        </p:nvSpPr>
        <p:spPr>
          <a:xfrm flipV="1">
            <a:off x="2543930" y="2598399"/>
            <a:ext cx="3110074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25" fill="none">
                <a:moveTo>
                  <a:pt x="0" y="0"/>
                </a:moveTo>
                <a:lnTo>
                  <a:pt x="9525" y="0"/>
                </a:lnTo>
              </a:path>
            </a:pathLst>
          </a:custGeom>
          <a:noFill/>
          <a:ln w="38100">
            <a:solidFill>
              <a:schemeClr val="accent1"/>
            </a:solidFill>
            <a:prstDash val="solid"/>
            <a:tailEnd type="arrow"/>
          </a:ln>
        </p:spPr>
        <p:txBody>
          <a:bodyPr vert="horz" lIns="72876" tIns="36438" rIns="72876" bIns="36438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2000" dirty="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/>
          <a:stretch/>
        </p:blipFill>
        <p:spPr>
          <a:xfrm flipH="1">
            <a:off x="4876799" y="1920217"/>
            <a:ext cx="1559529" cy="1447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58" y="430251"/>
            <a:ext cx="8229600" cy="535569"/>
          </a:xfrm>
        </p:spPr>
        <p:txBody>
          <a:bodyPr/>
          <a:lstStyle/>
          <a:p>
            <a:r>
              <a:rPr lang="en-US" dirty="0"/>
              <a:t>Skewing/shearing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457200" y="895350"/>
            <a:ext cx="51816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DBFD3-A4C5-457A-8B14-2A2DAB5E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1" y="1048816"/>
            <a:ext cx="4549396" cy="396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C0321-EFF0-4063-88C9-2344E73C1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042" y="965820"/>
            <a:ext cx="4488957" cy="40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11549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31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Inverses Revisited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95350"/>
            <a:ext cx="80772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What is the inverse of a sequence of transformations?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800" i="1" dirty="0"/>
              <a:t>(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1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2</a:t>
            </a:r>
            <a:r>
              <a:rPr lang="en-US" sz="1800" i="1" dirty="0"/>
              <a:t>…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n</a:t>
            </a:r>
            <a:r>
              <a:rPr lang="en-US" sz="1800" i="1" dirty="0"/>
              <a:t>)</a:t>
            </a:r>
            <a:r>
              <a:rPr lang="en-US" sz="1800" i="1" baseline="30000" dirty="0"/>
              <a:t>-1</a:t>
            </a:r>
            <a:r>
              <a:rPr lang="en-US" sz="1800" i="1" dirty="0"/>
              <a:t> = 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n</a:t>
            </a:r>
            <a:r>
              <a:rPr lang="en-US" sz="1800" i="1" baseline="30000" dirty="0"/>
              <a:t>-1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n-1</a:t>
            </a:r>
            <a:r>
              <a:rPr lang="en-US" sz="1800" i="1" baseline="30000" dirty="0"/>
              <a:t>-1</a:t>
            </a:r>
            <a:r>
              <a:rPr lang="en-US" sz="1800" i="1" dirty="0"/>
              <a:t>…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1</a:t>
            </a:r>
            <a:r>
              <a:rPr lang="en-US" sz="1800" i="1" baseline="30000" dirty="0"/>
              <a:t>-1</a:t>
            </a: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Inverse of a sequence of transformations is the composition of the inverses of each transformation in reverse order (why?)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Say we want to do the opposite transformation of the example on slide 27 What will our sequence look like?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800" i="1" dirty="0"/>
              <a:t>(</a:t>
            </a:r>
            <a:r>
              <a:rPr lang="en-US" sz="1800" b="1" i="1" dirty="0"/>
              <a:t>T</a:t>
            </a:r>
            <a:r>
              <a:rPr lang="en-US" sz="1800" i="1" baseline="30000" dirty="0"/>
              <a:t>-1</a:t>
            </a:r>
            <a:r>
              <a:rPr lang="en-US" sz="1800" b="1" i="1" dirty="0"/>
              <a:t>RST</a:t>
            </a:r>
            <a:r>
              <a:rPr lang="en-US" sz="1800" i="1" dirty="0"/>
              <a:t>)</a:t>
            </a:r>
            <a:r>
              <a:rPr lang="en-US" sz="1800" i="1" baseline="30000" dirty="0"/>
              <a:t>-1</a:t>
            </a:r>
            <a:r>
              <a:rPr lang="en-US" sz="1800" i="1" dirty="0"/>
              <a:t> = </a:t>
            </a:r>
            <a:r>
              <a:rPr lang="en-US" sz="1800" b="1" i="1" dirty="0"/>
              <a:t>T</a:t>
            </a:r>
            <a:r>
              <a:rPr lang="en-US" sz="1800" i="1" baseline="30000" dirty="0"/>
              <a:t>-1</a:t>
            </a:r>
            <a:r>
              <a:rPr lang="en-US" sz="1800" b="1" i="1" dirty="0"/>
              <a:t>S</a:t>
            </a:r>
            <a:r>
              <a:rPr lang="en-US" sz="1800" i="1" baseline="30000" dirty="0"/>
              <a:t>-1</a:t>
            </a:r>
            <a:r>
              <a:rPr lang="en-US" sz="1800" b="1" i="1" dirty="0"/>
              <a:t>R</a:t>
            </a:r>
            <a:r>
              <a:rPr lang="en-US" sz="1800" i="1" baseline="30000" dirty="0"/>
              <a:t>-1</a:t>
            </a:r>
            <a:r>
              <a:rPr lang="en-US" sz="1800" b="1" i="1" dirty="0"/>
              <a:t>T</a:t>
            </a: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We still translate to the origin first, then translate back at the end! </a:t>
            </a: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07489"/>
              </p:ext>
            </p:extLst>
          </p:nvPr>
        </p:nvGraphicFramePr>
        <p:xfrm>
          <a:off x="1181100" y="3546475"/>
          <a:ext cx="66214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4" imgW="4495680" imgH="711000" progId="Equation.3">
                  <p:embed/>
                </p:oleObj>
              </mc:Choice>
              <mc:Fallback>
                <p:oleObj name="Equation" r:id="rId4" imgW="4495680" imgH="711000" progId="Equation.3">
                  <p:embed/>
                  <p:pic>
                    <p:nvPicPr>
                      <p:cNvPr id="148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546475"/>
                        <a:ext cx="6621463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6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4800" y="860850"/>
            <a:ext cx="8229600" cy="4043945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We understand linear transformations as changing the position of vertices relative to the standard axes</a:t>
            </a:r>
          </a:p>
          <a:p>
            <a:r>
              <a:rPr lang="en-US" sz="1900" dirty="0"/>
              <a:t>Can also think of transforming the coordinate axes themselves</a:t>
            </a:r>
          </a:p>
          <a:p>
            <a:endParaRPr lang="en-US" sz="1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900" dirty="0"/>
              <a:t>Just as in matrix composition, be careful of which order you modify your coordinate system!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32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Aside: Transforming Coordinate Axes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62" y="2001449"/>
            <a:ext cx="1650239" cy="125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01450"/>
            <a:ext cx="1650239" cy="125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01450"/>
            <a:ext cx="1539962" cy="116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63079" y="2364368"/>
            <a:ext cx="69120" cy="731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46799" y="2364367"/>
            <a:ext cx="69120" cy="731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60481" y="2364366"/>
            <a:ext cx="69120" cy="7315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6331" y="3438815"/>
            <a:ext cx="857815" cy="305606"/>
          </a:xfrm>
          <a:prstGeom prst="rect">
            <a:avLst/>
          </a:prstGeom>
          <a:noFill/>
        </p:spPr>
        <p:txBody>
          <a:bodyPr wrap="none" lIns="74049" tIns="37025" rIns="74049" bIns="37025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8012" y="3438815"/>
            <a:ext cx="733037" cy="305606"/>
          </a:xfrm>
          <a:prstGeom prst="rect">
            <a:avLst/>
          </a:prstGeom>
          <a:noFill/>
        </p:spPr>
        <p:txBody>
          <a:bodyPr wrap="none" lIns="74049" tIns="37025" rIns="74049" bIns="37025" rtlCol="0">
            <a:spAutoFit/>
          </a:bodyPr>
          <a:lstStyle/>
          <a:p>
            <a:r>
              <a:rPr lang="en-US" dirty="0"/>
              <a:t>Scaling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32" y="3438677"/>
            <a:ext cx="1095060" cy="305606"/>
          </a:xfrm>
          <a:prstGeom prst="rect">
            <a:avLst/>
          </a:prstGeom>
          <a:noFill/>
        </p:spPr>
        <p:txBody>
          <a:bodyPr wrap="none" lIns="74049" tIns="37025" rIns="74049" bIns="37025" rtlCol="0">
            <a:spAutoFit/>
          </a:bodyPr>
          <a:lstStyle/>
          <a:p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5516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3005E-6 -3.30254E-6 L -0.03731 0.0487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3" y="2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  <p:bldP spid="6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8150"/>
            <a:ext cx="2119681" cy="186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33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Dimension++ (3D!)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95350"/>
            <a:ext cx="83820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How should we treat geometric transformations in 3D?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Just add one more coordinate/axis!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A point is represented as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A matrix for a linear transformation </a:t>
            </a:r>
            <a:r>
              <a:rPr lang="en-US" sz="1800" b="1" i="1" dirty="0"/>
              <a:t>T</a:t>
            </a:r>
            <a:r>
              <a:rPr lang="en-US" sz="1800" dirty="0"/>
              <a:t> can be represented as                     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 dirty="0"/>
              <a:t>     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 dirty="0"/>
              <a:t>    where </a:t>
            </a:r>
            <a:r>
              <a:rPr lang="en-US" sz="1800" i="1" dirty="0"/>
              <a:t>e</a:t>
            </a:r>
            <a:r>
              <a:rPr lang="en-US" sz="1800" i="1" baseline="-25000" dirty="0"/>
              <a:t>3</a:t>
            </a:r>
            <a:r>
              <a:rPr lang="en-US" sz="1800" dirty="0"/>
              <a:t> is the standard basis vector along the </a:t>
            </a:r>
            <a:r>
              <a:rPr lang="en-US" sz="1800" i="1" dirty="0"/>
              <a:t>z</a:t>
            </a:r>
            <a:r>
              <a:rPr lang="en-US" sz="1800" dirty="0"/>
              <a:t>-axis,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But remember to use homogeneous coordinates! Embed scale and rotation matrices as upper left </a:t>
            </a:r>
            <a:r>
              <a:rPr lang="en-US" sz="1800" dirty="0" err="1"/>
              <a:t>submatrices</a:t>
            </a:r>
            <a:r>
              <a:rPr lang="en-US" sz="1800" dirty="0"/>
              <a:t> and translation vectors as upper right </a:t>
            </a:r>
            <a:r>
              <a:rPr lang="en-US" sz="1800" dirty="0" err="1"/>
              <a:t>subvectors</a:t>
            </a:r>
            <a:r>
              <a:rPr lang="en-US" sz="1800" dirty="0"/>
              <a:t> of the right column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511683"/>
              </p:ext>
            </p:extLst>
          </p:nvPr>
        </p:nvGraphicFramePr>
        <p:xfrm>
          <a:off x="882650" y="2606675"/>
          <a:ext cx="19050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5" imgW="1358900" imgH="241300" progId="Equation.3">
                  <p:embed/>
                </p:oleObj>
              </mc:Choice>
              <mc:Fallback>
                <p:oleObj name="Equation" r:id="rId5" imgW="1358900" imgH="2413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606675"/>
                        <a:ext cx="19050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122595"/>
              </p:ext>
            </p:extLst>
          </p:nvPr>
        </p:nvGraphicFramePr>
        <p:xfrm>
          <a:off x="3238500" y="1519238"/>
          <a:ext cx="3016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7" imgW="266400" imgH="711000" progId="Equation.3">
                  <p:embed/>
                </p:oleObj>
              </mc:Choice>
              <mc:Fallback>
                <p:oleObj name="Equation" r:id="rId7" imgW="266400" imgH="7110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519238"/>
                        <a:ext cx="30162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486230"/>
              </p:ext>
            </p:extLst>
          </p:nvPr>
        </p:nvGraphicFramePr>
        <p:xfrm>
          <a:off x="5969000" y="2709863"/>
          <a:ext cx="3159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9" imgW="253800" imgH="711000" progId="Equation.3">
                  <p:embed/>
                </p:oleObj>
              </mc:Choice>
              <mc:Fallback>
                <p:oleObj name="Equation" r:id="rId9" imgW="253800" imgH="7110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709863"/>
                        <a:ext cx="315913" cy="885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7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34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Transformations in 3D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34569"/>
              </p:ext>
            </p:extLst>
          </p:nvPr>
        </p:nvGraphicFramePr>
        <p:xfrm>
          <a:off x="457200" y="946657"/>
          <a:ext cx="8458200" cy="370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430">
                <a:tc>
                  <a:txBody>
                    <a:bodyPr/>
                    <a:lstStyle/>
                    <a:p>
                      <a:r>
                        <a:rPr lang="en-US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370">
                <a:tc>
                  <a:txBody>
                    <a:bodyPr/>
                    <a:lstStyle/>
                    <a:p>
                      <a:r>
                        <a:rPr lang="en-US" sz="2000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Looks</a:t>
                      </a:r>
                      <a:r>
                        <a:rPr lang="en-US" sz="1600" baseline="0" dirty="0"/>
                        <a:t> just like the 2D version. We just added an </a:t>
                      </a:r>
                      <a:r>
                        <a:rPr lang="en-US" sz="1600" i="1" baseline="0" dirty="0" err="1"/>
                        <a:t>s</a:t>
                      </a:r>
                      <a:r>
                        <a:rPr lang="en-US" sz="1600" i="1" baseline="-25000" dirty="0" err="1"/>
                        <a:t>z</a:t>
                      </a:r>
                      <a:r>
                        <a:rPr lang="en-US" sz="1600" i="0" baseline="0" dirty="0"/>
                        <a:t> term.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sz="2000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(see</a:t>
                      </a:r>
                      <a:r>
                        <a:rPr lang="en-US" sz="1600" baseline="0" dirty="0"/>
                        <a:t> next slide)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In 2D, only one axis of rotation; now there are infinitely many! Must take all into account. See next slide...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422">
                <a:tc>
                  <a:txBody>
                    <a:bodyPr/>
                    <a:lstStyle/>
                    <a:p>
                      <a:r>
                        <a:rPr lang="en-US" sz="2000" dirty="0"/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Similar to the 2D version, just with one more entry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i="1" baseline="0" dirty="0" err="1"/>
                        <a:t>dz</a:t>
                      </a:r>
                      <a:r>
                        <a:rPr lang="en-US" sz="1600" i="0" baseline="0" dirty="0"/>
                        <a:t>, representing change in the </a:t>
                      </a:r>
                      <a:r>
                        <a:rPr lang="en-US" sz="1600" i="1" baseline="0" dirty="0" err="1"/>
                        <a:t>z</a:t>
                      </a:r>
                      <a:r>
                        <a:rPr lang="en-US" sz="1600" i="0" baseline="0" dirty="0"/>
                        <a:t>-direction.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37825"/>
              </p:ext>
            </p:extLst>
          </p:nvPr>
        </p:nvGraphicFramePr>
        <p:xfrm>
          <a:off x="3938588" y="1320800"/>
          <a:ext cx="12160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4" imgW="1066680" imgH="914400" progId="Equation.3">
                  <p:embed/>
                </p:oleObj>
              </mc:Choice>
              <mc:Fallback>
                <p:oleObj name="Equation" r:id="rId4" imgW="1066680" imgH="914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320800"/>
                        <a:ext cx="12160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96489"/>
              </p:ext>
            </p:extLst>
          </p:nvPr>
        </p:nvGraphicFramePr>
        <p:xfrm>
          <a:off x="3956050" y="3556000"/>
          <a:ext cx="1114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6" imgW="977760" imgH="914400" progId="Equation.3">
                  <p:embed/>
                </p:oleObj>
              </mc:Choice>
              <mc:Fallback>
                <p:oleObj name="Equation" r:id="rId6" imgW="977760" imgH="914400" progId="Equation.3">
                  <p:embed/>
                  <p:pic>
                    <p:nvPicPr>
                      <p:cNvPr id="156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556000"/>
                        <a:ext cx="11144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5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35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Rodrigues’s Formula…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971550"/>
            <a:ext cx="64008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Rotation by angle </a:t>
            </a:r>
            <a:r>
              <a:rPr lang="en-US" sz="1800" i="1" dirty="0" err="1"/>
              <a:t>θ</a:t>
            </a:r>
            <a:r>
              <a:rPr lang="en-US" sz="1800" dirty="0"/>
              <a:t> around vector </a:t>
            </a:r>
            <a:r>
              <a:rPr lang="en-US" sz="1800" b="1" i="1" dirty="0" err="1"/>
              <a:t>u</a:t>
            </a:r>
            <a:r>
              <a:rPr lang="en-US" sz="1800" b="1" i="1" dirty="0"/>
              <a:t> </a:t>
            </a:r>
            <a:r>
              <a:rPr lang="en-US" sz="1800" i="1" dirty="0"/>
              <a:t>= </a:t>
            </a:r>
            <a:r>
              <a:rPr lang="en-US" sz="1800" dirty="0"/>
              <a:t>[</a:t>
            </a:r>
            <a:r>
              <a:rPr lang="en-US" sz="1800" i="1" dirty="0" err="1"/>
              <a:t>u</a:t>
            </a:r>
            <a:r>
              <a:rPr lang="en-US" sz="1800" i="1" baseline="-25000" dirty="0" err="1"/>
              <a:t>x</a:t>
            </a:r>
            <a:r>
              <a:rPr lang="en-US" sz="1800" i="1" dirty="0"/>
              <a:t>  </a:t>
            </a:r>
            <a:r>
              <a:rPr lang="en-US" sz="1800" i="1" dirty="0" err="1"/>
              <a:t>u</a:t>
            </a:r>
            <a:r>
              <a:rPr lang="en-US" sz="1800" i="1" baseline="-25000" dirty="0" err="1"/>
              <a:t>y</a:t>
            </a:r>
            <a:r>
              <a:rPr lang="en-US" sz="1800" i="1" dirty="0"/>
              <a:t>  </a:t>
            </a:r>
            <a:r>
              <a:rPr lang="en-US" sz="1800" i="1" dirty="0" err="1"/>
              <a:t>u</a:t>
            </a:r>
            <a:r>
              <a:rPr lang="en-US" sz="1800" i="1" baseline="-25000" dirty="0" err="1"/>
              <a:t>z</a:t>
            </a:r>
            <a:r>
              <a:rPr lang="en-US" sz="1800" dirty="0" err="1"/>
              <a:t>]</a:t>
            </a:r>
            <a:r>
              <a:rPr lang="en-US" sz="1800" i="1" baseline="30000" dirty="0" err="1"/>
              <a:t>T</a:t>
            </a:r>
            <a:endParaRPr lang="en-US" sz="1800" dirty="0"/>
          </a:p>
          <a:p>
            <a:pPr marL="615109" lvl="1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Note: this is an arbitrary </a:t>
            </a:r>
            <a:r>
              <a:rPr lang="en-US" sz="1800" b="1" dirty="0"/>
              <a:t>unit</a:t>
            </a:r>
            <a:r>
              <a:rPr lang="en-US" sz="1800" dirty="0"/>
              <a:t> vector </a:t>
            </a:r>
            <a:r>
              <a:rPr lang="en-US" sz="1800" b="1" i="1" dirty="0" err="1"/>
              <a:t>u</a:t>
            </a:r>
            <a:r>
              <a:rPr lang="en-US" sz="1800" dirty="0"/>
              <a:t> in </a:t>
            </a:r>
            <a:r>
              <a:rPr lang="en-US" sz="1800" i="1" dirty="0"/>
              <a:t>xyz</a:t>
            </a:r>
            <a:r>
              <a:rPr lang="en-US" sz="1800" dirty="0"/>
              <a:t>-space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Here’s a not </a:t>
            </a:r>
            <a:r>
              <a:rPr lang="en-US" sz="1800"/>
              <a:t>so friendly-looking </a:t>
            </a:r>
            <a:r>
              <a:rPr lang="en-US" sz="1800" dirty="0"/>
              <a:t>rotation matrix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This is called the coordinate form of </a:t>
            </a:r>
            <a:r>
              <a:rPr lang="en-US" sz="1800" dirty="0" err="1"/>
              <a:t>Rodrigues’s</a:t>
            </a:r>
            <a:r>
              <a:rPr lang="en-US" sz="1800" dirty="0"/>
              <a:t> formula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Let’s try a different approach…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65172"/>
              </p:ext>
            </p:extLst>
          </p:nvPr>
        </p:nvGraphicFramePr>
        <p:xfrm>
          <a:off x="788988" y="2028825"/>
          <a:ext cx="808513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4" imgW="4800600" imgH="736560" progId="Equation.3">
                  <p:embed/>
                </p:oleObj>
              </mc:Choice>
              <mc:Fallback>
                <p:oleObj name="Equation" r:id="rId4" imgW="4800600" imgH="73656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028825"/>
                        <a:ext cx="8085137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9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757880"/>
            <a:ext cx="8839200" cy="4881945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 dirty="0"/>
              <a:t>Every rotation can be represented as the composition of 3 different angles of </a:t>
            </a:r>
            <a:r>
              <a:rPr lang="en-US" sz="1600" b="1" dirty="0"/>
              <a:t>counter-clockwise</a:t>
            </a:r>
            <a:r>
              <a:rPr lang="en-US" sz="1600" dirty="0"/>
              <a:t> rotation around 3 axes, namely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i="1" dirty="0"/>
              <a:t>x</a:t>
            </a:r>
            <a:r>
              <a:rPr lang="en-US" sz="1600" dirty="0"/>
              <a:t> axis in the </a:t>
            </a:r>
            <a:r>
              <a:rPr lang="en-US" sz="1600" i="1" dirty="0" err="1"/>
              <a:t>yz</a:t>
            </a:r>
            <a:r>
              <a:rPr lang="en-US" sz="1600" dirty="0"/>
              <a:t> plane by </a:t>
            </a:r>
            <a:r>
              <a:rPr lang="en-US" sz="1600" i="1" dirty="0" err="1"/>
              <a:t>ψ</a:t>
            </a:r>
            <a:r>
              <a:rPr lang="en-US" sz="1600" dirty="0"/>
              <a:t>;         </a:t>
            </a:r>
            <a:r>
              <a:rPr lang="en-US" sz="1600" i="1" dirty="0"/>
              <a:t>y</a:t>
            </a:r>
            <a:r>
              <a:rPr lang="en-US" sz="1600" dirty="0"/>
              <a:t> axis in the </a:t>
            </a:r>
            <a:r>
              <a:rPr lang="en-US" sz="1600" i="1" dirty="0" err="1"/>
              <a:t>xz</a:t>
            </a:r>
            <a:r>
              <a:rPr lang="en-US" sz="1600" dirty="0"/>
              <a:t> plane by </a:t>
            </a:r>
            <a:r>
              <a:rPr lang="en-US" sz="1600" i="1" dirty="0" err="1"/>
              <a:t>θ</a:t>
            </a:r>
            <a:r>
              <a:rPr lang="en-US" sz="1600" dirty="0"/>
              <a:t>;          </a:t>
            </a:r>
            <a:r>
              <a:rPr lang="en-US" sz="1600" i="1" dirty="0"/>
              <a:t>z</a:t>
            </a:r>
            <a:r>
              <a:rPr lang="en-US" sz="1600" dirty="0"/>
              <a:t> axis in the </a:t>
            </a:r>
            <a:r>
              <a:rPr lang="en-US" sz="1600" i="1" dirty="0" err="1"/>
              <a:t>xy</a:t>
            </a:r>
            <a:r>
              <a:rPr lang="en-US" sz="1600" dirty="0"/>
              <a:t> plane by </a:t>
            </a:r>
            <a:r>
              <a:rPr lang="en-US" sz="1600" i="1" dirty="0" err="1">
                <a:latin typeface="Lucida Grande"/>
                <a:ea typeface="Lucida Grande"/>
                <a:cs typeface="Lucida Grande"/>
              </a:rPr>
              <a:t>ϕ</a:t>
            </a: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/>
              <a:t>Also known as Euler angles, make problem of rotation much easier</a:t>
            </a: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>
                <a:ea typeface="Lucida Grande"/>
                <a:cs typeface="Lucida Grande"/>
              </a:rPr>
              <a:t>Note these differ only in how the 3x3 </a:t>
            </a:r>
            <a:r>
              <a:rPr lang="en-US" sz="1600" dirty="0" err="1">
                <a:ea typeface="Lucida Grande"/>
                <a:cs typeface="Lucida Grande"/>
              </a:rPr>
              <a:t>submatrix</a:t>
            </a:r>
            <a:r>
              <a:rPr lang="en-US" sz="1600" dirty="0">
                <a:ea typeface="Lucida Grande"/>
                <a:cs typeface="Lucida Grande"/>
              </a:rPr>
              <a:t> is embedded in the homogeneous matrix, but the row-column order is different for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zx</a:t>
            </a: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>
                <a:ea typeface="Lucida Grande"/>
                <a:cs typeface="Lucida Grande"/>
              </a:rPr>
              <a:t>You can compose these matrices to form a composite rotation matrix</a:t>
            </a:r>
            <a:endParaRPr lang="en-US" sz="1600" b="1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36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84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Rotating axis by axis (1/2)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71778"/>
              </p:ext>
            </p:extLst>
          </p:nvPr>
        </p:nvGraphicFramePr>
        <p:xfrm>
          <a:off x="624887" y="1977077"/>
          <a:ext cx="7891707" cy="177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/>
                        <a:t> </a:t>
                      </a:r>
                      <a:r>
                        <a:rPr lang="en-US" b="0" i="1" dirty="0" err="1"/>
                        <a:t>R</a:t>
                      </a:r>
                      <a:r>
                        <a:rPr lang="en-US" b="0" i="1" baseline="-25000" dirty="0" err="1"/>
                        <a:t>yz</a:t>
                      </a:r>
                      <a:r>
                        <a:rPr lang="en-US" b="0" i="0" baseline="0" dirty="0"/>
                        <a:t>(</a:t>
                      </a:r>
                      <a:r>
                        <a:rPr lang="en-US" b="0" i="1" baseline="0" dirty="0" err="1"/>
                        <a:t>ψ</a:t>
                      </a:r>
                      <a:r>
                        <a:rPr lang="en-US" b="0" i="0" baseline="0" dirty="0"/>
                        <a:t>):</a:t>
                      </a:r>
                      <a:r>
                        <a:rPr lang="en-US" b="0" baseline="0" dirty="0"/>
                        <a:t> rotation about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/>
                        <a:t>x </a:t>
                      </a:r>
                      <a:r>
                        <a:rPr lang="en-US" b="0" baseline="0" dirty="0"/>
                        <a:t>axis by </a:t>
                      </a:r>
                      <a:r>
                        <a:rPr lang="en-US" b="0" i="1" baseline="0" dirty="0"/>
                        <a:t>ψ</a:t>
                      </a:r>
                      <a:r>
                        <a:rPr lang="en-US" b="0" baseline="0" dirty="0"/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err="1"/>
                        <a:t>R</a:t>
                      </a:r>
                      <a:r>
                        <a:rPr lang="en-US" b="0" i="1" baseline="-25000" dirty="0" err="1"/>
                        <a:t>zx</a:t>
                      </a:r>
                      <a:r>
                        <a:rPr lang="en-US" b="0" i="0" baseline="0" dirty="0"/>
                        <a:t>(</a:t>
                      </a:r>
                      <a:r>
                        <a:rPr lang="en-US" b="0" i="1" baseline="0" dirty="0"/>
                        <a:t>θ</a:t>
                      </a:r>
                      <a:r>
                        <a:rPr lang="en-US" b="0" i="0" baseline="0" dirty="0"/>
                        <a:t>):</a:t>
                      </a:r>
                      <a:r>
                        <a:rPr lang="en-US" b="0" baseline="0" dirty="0"/>
                        <a:t> rotation about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/>
                        <a:t> </a:t>
                      </a:r>
                      <a:r>
                        <a:rPr lang="en-US" b="0" i="1" baseline="0" dirty="0"/>
                        <a:t>y</a:t>
                      </a:r>
                      <a:r>
                        <a:rPr lang="en-US" b="0" baseline="0" dirty="0"/>
                        <a:t> axis by </a:t>
                      </a:r>
                      <a:r>
                        <a:rPr lang="en-US" b="0" i="1" baseline="0" dirty="0"/>
                        <a:t>θ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 err="1"/>
                        <a:t>R</a:t>
                      </a:r>
                      <a:r>
                        <a:rPr lang="en-US" sz="1800" b="0" i="1" baseline="-25000" dirty="0" err="1"/>
                        <a:t>xy</a:t>
                      </a:r>
                      <a:r>
                        <a:rPr lang="en-US" sz="1800" b="0" dirty="0"/>
                        <a:t>(</a:t>
                      </a:r>
                      <a:r>
                        <a:rPr lang="en-US" sz="1800" b="0" i="1" dirty="0" err="1"/>
                        <a:t>ϕ</a:t>
                      </a:r>
                      <a:r>
                        <a:rPr lang="en-US" sz="1800" b="0" dirty="0"/>
                        <a:t>): rotation about </a:t>
                      </a:r>
                    </a:p>
                    <a:p>
                      <a:r>
                        <a:rPr lang="en-US" sz="1800" b="0" i="1" dirty="0"/>
                        <a:t>z</a:t>
                      </a:r>
                      <a:r>
                        <a:rPr lang="en-US" sz="1800" b="0" dirty="0"/>
                        <a:t> axis by </a:t>
                      </a:r>
                      <a:r>
                        <a:rPr lang="en-US" sz="1800" b="0" i="1" dirty="0" err="1"/>
                        <a:t>ϕ</a:t>
                      </a:r>
                      <a:endParaRPr lang="en-US" sz="1700" b="0" dirty="0">
                        <a:ea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F6CAF7-8FE4-4FB5-B24D-4FDEA8D51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66" y="2729935"/>
            <a:ext cx="1780186" cy="1048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F0190B-C391-4788-AE6A-7C0EEA763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98" y="2729935"/>
            <a:ext cx="1786283" cy="10120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C4A7C8-9560-462C-9EA5-DECC48C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83" y="2711645"/>
            <a:ext cx="1725318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ircular Arrow 19"/>
          <p:cNvSpPr/>
          <p:nvPr/>
        </p:nvSpPr>
        <p:spPr>
          <a:xfrm rot="6150829">
            <a:off x="6329425" y="2360902"/>
            <a:ext cx="540833" cy="488583"/>
          </a:xfrm>
          <a:prstGeom prst="circular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x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13" y="1549179"/>
            <a:ext cx="4682552" cy="351191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7554870" y="2623795"/>
            <a:ext cx="2731" cy="1294564"/>
          </a:xfrm>
          <a:prstGeom prst="line">
            <a:avLst/>
          </a:prstGeom>
          <a:ln>
            <a:solidFill>
              <a:srgbClr val="D9D9D9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37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04825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Rotating axis by axis (2/2)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015999"/>
            <a:ext cx="4997550" cy="3729397"/>
          </a:xfrm>
          <a:prstGeom prst="rect">
            <a:avLst/>
          </a:prstGeom>
        </p:spPr>
        <p:txBody>
          <a:bodyPr vert="horz" lIns="81633" tIns="40817" rIns="81633" bIns="40817">
            <a:normAutofit fontScale="85000" lnSpcReduction="20000"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It would still be difficult to find the 3 angles to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 dirty="0"/>
              <a:t>     rotate by, given arbitrary axis </a:t>
            </a:r>
            <a:r>
              <a:rPr lang="en-US" sz="1800" i="1" dirty="0"/>
              <a:t>u</a:t>
            </a:r>
            <a:r>
              <a:rPr lang="en-US" sz="1800" dirty="0"/>
              <a:t> and specified angle </a:t>
            </a:r>
            <a:r>
              <a:rPr lang="en-US" sz="1800" i="1" dirty="0" err="1"/>
              <a:t>ψ</a:t>
            </a:r>
            <a:endParaRPr lang="en-US" sz="1800" i="1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>
                <a:solidFill>
                  <a:srgbClr val="000000"/>
                </a:solidFill>
              </a:rPr>
              <a:t>Solution? Make the problem easier by </a:t>
            </a: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r>
              <a:rPr lang="en-US" sz="1800" dirty="0">
                <a:solidFill>
                  <a:srgbClr val="000000"/>
                </a:solidFill>
              </a:rPr>
              <a:t>     mapping </a:t>
            </a:r>
            <a:r>
              <a:rPr lang="en-US" sz="1800" i="1" dirty="0">
                <a:solidFill>
                  <a:srgbClr val="000000"/>
                </a:solidFill>
              </a:rPr>
              <a:t>u</a:t>
            </a:r>
            <a:r>
              <a:rPr lang="en-US" sz="1800" dirty="0">
                <a:solidFill>
                  <a:srgbClr val="000000"/>
                </a:solidFill>
              </a:rPr>
              <a:t> to one of the principal axes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dirty="0">
                <a:solidFill>
                  <a:srgbClr val="000000"/>
                </a:solidFill>
              </a:rPr>
              <a:t>Step 1</a:t>
            </a:r>
            <a:r>
              <a:rPr lang="en-US" sz="1800" dirty="0">
                <a:solidFill>
                  <a:srgbClr val="000000"/>
                </a:solidFill>
              </a:rPr>
              <a:t>: Find a </a:t>
            </a:r>
            <a:r>
              <a:rPr lang="en-US" sz="1800" i="1" dirty="0">
                <a:solidFill>
                  <a:srgbClr val="000000"/>
                </a:solidFill>
              </a:rPr>
              <a:t>θ </a:t>
            </a:r>
            <a:r>
              <a:rPr lang="en-US" sz="1800" dirty="0">
                <a:solidFill>
                  <a:srgbClr val="000000"/>
                </a:solidFill>
              </a:rPr>
              <a:t>to rotate around </a:t>
            </a:r>
            <a:r>
              <a:rPr lang="en-US" sz="1800" i="1" dirty="0">
                <a:solidFill>
                  <a:srgbClr val="000000"/>
                </a:solidFill>
              </a:rPr>
              <a:t>y</a:t>
            </a:r>
            <a:r>
              <a:rPr lang="en-US" sz="1800" dirty="0">
                <a:solidFill>
                  <a:srgbClr val="000000"/>
                </a:solidFill>
              </a:rPr>
              <a:t> axis </a:t>
            </a: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r>
              <a:rPr lang="en-US" sz="1800" dirty="0">
                <a:solidFill>
                  <a:srgbClr val="000000"/>
                </a:solidFill>
              </a:rPr>
              <a:t>	to put </a:t>
            </a:r>
            <a:r>
              <a:rPr lang="en-US" sz="1800" i="1" dirty="0">
                <a:solidFill>
                  <a:srgbClr val="000000"/>
                </a:solidFill>
              </a:rPr>
              <a:t>u</a:t>
            </a:r>
            <a:r>
              <a:rPr lang="en-US" sz="1800" dirty="0">
                <a:solidFill>
                  <a:srgbClr val="000000"/>
                </a:solidFill>
              </a:rPr>
              <a:t> in the </a:t>
            </a:r>
            <a:r>
              <a:rPr lang="en-US" sz="1800" i="1" dirty="0" err="1">
                <a:solidFill>
                  <a:srgbClr val="000000"/>
                </a:solidFill>
              </a:rPr>
              <a:t>xy</a:t>
            </a:r>
            <a:r>
              <a:rPr lang="en-US" sz="1800" dirty="0">
                <a:solidFill>
                  <a:srgbClr val="000000"/>
                </a:solidFill>
              </a:rPr>
              <a:t> plane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dirty="0">
                <a:solidFill>
                  <a:srgbClr val="000000"/>
                </a:solidFill>
              </a:rPr>
              <a:t>Step 2</a:t>
            </a:r>
            <a:r>
              <a:rPr lang="en-US" sz="1800" dirty="0">
                <a:solidFill>
                  <a:srgbClr val="000000"/>
                </a:solidFill>
              </a:rPr>
              <a:t>: Then find a </a:t>
            </a:r>
            <a:r>
              <a:rPr lang="en-US" sz="1800" i="1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ϕ</a:t>
            </a:r>
            <a:r>
              <a:rPr lang="en-US" sz="1800" dirty="0">
                <a:solidFill>
                  <a:srgbClr val="000000"/>
                </a:solidFill>
              </a:rPr>
              <a:t> to rotate around </a:t>
            </a:r>
          </a:p>
          <a:p>
            <a:pPr lvl="1" defTabSz="914400">
              <a:spcBef>
                <a:spcPts val="535"/>
              </a:spcBef>
              <a:buClr>
                <a:schemeClr val="accent1"/>
              </a:buClr>
              <a:buSzPct val="76000"/>
            </a:pPr>
            <a:r>
              <a:rPr lang="en-US" sz="1800" dirty="0">
                <a:solidFill>
                  <a:srgbClr val="000000"/>
                </a:solidFill>
              </a:rPr>
              <a:t>	the </a:t>
            </a:r>
            <a:r>
              <a:rPr lang="en-US" sz="1800" i="1" dirty="0">
                <a:solidFill>
                  <a:srgbClr val="000000"/>
                </a:solidFill>
              </a:rPr>
              <a:t>z</a:t>
            </a:r>
            <a:r>
              <a:rPr lang="en-US" sz="1800" dirty="0">
                <a:solidFill>
                  <a:srgbClr val="000000"/>
                </a:solidFill>
              </a:rPr>
              <a:t> axis to align </a:t>
            </a:r>
            <a:r>
              <a:rPr lang="en-US" sz="1800" i="1" dirty="0">
                <a:solidFill>
                  <a:srgbClr val="000000"/>
                </a:solidFill>
              </a:rPr>
              <a:t>u</a:t>
            </a:r>
            <a:r>
              <a:rPr lang="en-US" sz="1800" dirty="0">
                <a:solidFill>
                  <a:srgbClr val="000000"/>
                </a:solidFill>
              </a:rPr>
              <a:t> with the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i="1" dirty="0">
                <a:solidFill>
                  <a:srgbClr val="000000"/>
                </a:solidFill>
              </a:rPr>
              <a:t>x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axis</a:t>
            </a: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r>
              <a:rPr lang="en-US" sz="1600" i="1" dirty="0">
                <a:solidFill>
                  <a:srgbClr val="000000"/>
                </a:solidFill>
              </a:rPr>
              <a:t>(Now that </a:t>
            </a:r>
            <a:r>
              <a:rPr lang="en-US" sz="1600" b="1" dirty="0">
                <a:solidFill>
                  <a:srgbClr val="000000"/>
                </a:solidFill>
              </a:rPr>
              <a:t>u</a:t>
            </a:r>
            <a:r>
              <a:rPr lang="en-US" sz="1600" b="1" i="1" dirty="0">
                <a:solidFill>
                  <a:srgbClr val="000000"/>
                </a:solidFill>
              </a:rPr>
              <a:t> </a:t>
            </a:r>
            <a:r>
              <a:rPr lang="en-US" sz="1600" i="1" dirty="0">
                <a:solidFill>
                  <a:srgbClr val="000000"/>
                </a:solidFill>
              </a:rPr>
              <a:t>is in a convenient alignment, we can do our transformation rotation for vertex </a:t>
            </a:r>
            <a:r>
              <a:rPr lang="en-US" sz="1600" dirty="0">
                <a:solidFill>
                  <a:srgbClr val="000000"/>
                </a:solidFill>
              </a:rPr>
              <a:t>v</a:t>
            </a:r>
            <a:r>
              <a:rPr lang="en-US" sz="1600" i="1" dirty="0">
                <a:solidFill>
                  <a:srgbClr val="000000"/>
                </a:solidFill>
              </a:rPr>
              <a:t>!)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dirty="0">
                <a:solidFill>
                  <a:srgbClr val="000000"/>
                </a:solidFill>
              </a:rPr>
              <a:t>Step 3</a:t>
            </a:r>
            <a:r>
              <a:rPr lang="en-US" sz="1800" dirty="0">
                <a:solidFill>
                  <a:srgbClr val="000000"/>
                </a:solidFill>
              </a:rPr>
              <a:t>: Rotate </a:t>
            </a:r>
            <a:r>
              <a:rPr lang="en-US" sz="1800" i="1" dirty="0">
                <a:solidFill>
                  <a:srgbClr val="000000"/>
                </a:solidFill>
              </a:rPr>
              <a:t>v </a:t>
            </a:r>
            <a:r>
              <a:rPr lang="en-US" sz="1800" dirty="0">
                <a:solidFill>
                  <a:srgbClr val="000000"/>
                </a:solidFill>
              </a:rPr>
              <a:t>by </a:t>
            </a:r>
            <a:r>
              <a:rPr lang="en-US" sz="1800" i="1" dirty="0">
                <a:solidFill>
                  <a:srgbClr val="000000"/>
                </a:solidFill>
              </a:rPr>
              <a:t>ψ </a:t>
            </a:r>
            <a:r>
              <a:rPr lang="en-US" sz="1800" dirty="0">
                <a:solidFill>
                  <a:srgbClr val="000000"/>
                </a:solidFill>
              </a:rPr>
              <a:t>around </a:t>
            </a:r>
            <a:r>
              <a:rPr lang="en-US" sz="1800" i="1" dirty="0">
                <a:solidFill>
                  <a:srgbClr val="000000"/>
                </a:solidFill>
              </a:rPr>
              <a:t>x</a:t>
            </a:r>
            <a:r>
              <a:rPr lang="en-US" sz="1800" dirty="0">
                <a:solidFill>
                  <a:srgbClr val="000000"/>
                </a:solidFill>
              </a:rPr>
              <a:t> axis (which is coincident with </a:t>
            </a:r>
            <a:r>
              <a:rPr lang="en-US" sz="1800" i="1" dirty="0">
                <a:solidFill>
                  <a:srgbClr val="000000"/>
                </a:solidFill>
              </a:rPr>
              <a:t>u</a:t>
            </a:r>
            <a:r>
              <a:rPr lang="en-US" sz="1800" dirty="0">
                <a:solidFill>
                  <a:srgbClr val="000000"/>
                </a:solidFill>
              </a:rPr>
              <a:t> axis)</a:t>
            </a:r>
          </a:p>
          <a:p>
            <a:pPr marL="244900" lvl="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dirty="0">
                <a:solidFill>
                  <a:srgbClr val="000000"/>
                </a:solidFill>
              </a:rPr>
              <a:t>Step 4</a:t>
            </a:r>
            <a:r>
              <a:rPr lang="en-US" sz="1800" dirty="0">
                <a:solidFill>
                  <a:srgbClr val="000000"/>
                </a:solidFill>
              </a:rPr>
              <a:t>: Finally, undo the alignment rotations (inverse) </a:t>
            </a:r>
          </a:p>
          <a:p>
            <a:pPr lvl="0" defTabSz="914400">
              <a:spcBef>
                <a:spcPts val="535"/>
              </a:spcBef>
              <a:buClr>
                <a:schemeClr val="accent1"/>
              </a:buClr>
              <a:buSzPct val="76000"/>
            </a:pPr>
            <a:r>
              <a:rPr lang="en-US" sz="1700" i="1" dirty="0">
                <a:solidFill>
                  <a:srgbClr val="000000"/>
                </a:solidFill>
              </a:rPr>
              <a:t>The only rotation we’ve preserved is the one around </a:t>
            </a:r>
            <a:r>
              <a:rPr lang="en-US" sz="1700" i="1" dirty="0"/>
              <a:t>axis </a:t>
            </a:r>
            <a:r>
              <a:rPr lang="en-US" sz="1700" dirty="0"/>
              <a:t>u</a:t>
            </a:r>
            <a:r>
              <a:rPr lang="en-US" sz="1700" i="1" dirty="0"/>
              <a:t> by </a:t>
            </a:r>
            <a:r>
              <a:rPr lang="en-US" sz="1700" i="1" dirty="0" err="1"/>
              <a:t>ψ</a:t>
            </a:r>
            <a:r>
              <a:rPr lang="en-US" sz="1700" i="1" dirty="0"/>
              <a:t>, which was our goal</a:t>
            </a:r>
            <a:endParaRPr lang="en-US" sz="1800" u="sng" dirty="0">
              <a:solidFill>
                <a:srgbClr val="000000"/>
              </a:solidFill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Rotation matrix: </a:t>
            </a:r>
            <a:r>
              <a:rPr lang="en-US" sz="1800" b="1" i="1" dirty="0">
                <a:solidFill>
                  <a:srgbClr val="000000"/>
                </a:solidFill>
              </a:rPr>
              <a:t>M </a:t>
            </a:r>
            <a:r>
              <a:rPr lang="en-US" sz="1800" i="1" dirty="0">
                <a:solidFill>
                  <a:srgbClr val="000000"/>
                </a:solidFill>
              </a:rPr>
              <a:t>= </a:t>
            </a:r>
            <a:r>
              <a:rPr lang="en-US" sz="1800" b="1" i="1" dirty="0">
                <a:solidFill>
                  <a:srgbClr val="000000"/>
                </a:solidFill>
              </a:rPr>
              <a:t>R</a:t>
            </a:r>
            <a:r>
              <a:rPr lang="en-US" sz="1800" b="1" i="1" baseline="-25000" dirty="0">
                <a:solidFill>
                  <a:srgbClr val="000000"/>
                </a:solidFill>
              </a:rPr>
              <a:t>zx</a:t>
            </a:r>
            <a:r>
              <a:rPr lang="en-US" sz="1800" b="1" i="1" baseline="30000" dirty="0">
                <a:solidFill>
                  <a:srgbClr val="000000"/>
                </a:solidFill>
              </a:rPr>
              <a:t>-1</a:t>
            </a:r>
            <a:r>
              <a:rPr lang="en-US" sz="1800" i="1" dirty="0">
                <a:solidFill>
                  <a:srgbClr val="000000"/>
                </a:solidFill>
              </a:rPr>
              <a:t>(θ)</a:t>
            </a:r>
            <a:r>
              <a:rPr lang="en-US" sz="1800" b="1" i="1" dirty="0">
                <a:solidFill>
                  <a:srgbClr val="000000"/>
                </a:solidFill>
              </a:rPr>
              <a:t>R</a:t>
            </a:r>
            <a:r>
              <a:rPr lang="en-US" sz="1800" b="1" i="1" baseline="-25000" dirty="0">
                <a:solidFill>
                  <a:srgbClr val="000000"/>
                </a:solidFill>
              </a:rPr>
              <a:t>xy</a:t>
            </a:r>
            <a:r>
              <a:rPr lang="en-US" sz="1800" b="1" i="1" baseline="30000" dirty="0">
                <a:solidFill>
                  <a:srgbClr val="000000"/>
                </a:solidFill>
              </a:rPr>
              <a:t>-1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ϕ</a:t>
            </a:r>
            <a:r>
              <a:rPr lang="en-US" sz="1800" i="1" dirty="0">
                <a:solidFill>
                  <a:srgbClr val="000000"/>
                </a:solidFill>
              </a:rPr>
              <a:t>)</a:t>
            </a:r>
            <a:r>
              <a:rPr lang="en-US" sz="1800" b="1" i="1" dirty="0" err="1">
                <a:solidFill>
                  <a:srgbClr val="000000"/>
                </a:solidFill>
              </a:rPr>
              <a:t>R</a:t>
            </a:r>
            <a:r>
              <a:rPr lang="en-US" sz="1800" b="1" i="1" baseline="-25000" dirty="0" err="1">
                <a:solidFill>
                  <a:srgbClr val="000000"/>
                </a:solidFill>
              </a:rPr>
              <a:t>yz</a:t>
            </a:r>
            <a:r>
              <a:rPr lang="en-US" sz="1800" i="1" dirty="0">
                <a:solidFill>
                  <a:srgbClr val="000000"/>
                </a:solidFill>
              </a:rPr>
              <a:t>(ψ)</a:t>
            </a:r>
            <a:r>
              <a:rPr lang="en-US" sz="1800" b="1" i="1" dirty="0" err="1">
                <a:solidFill>
                  <a:srgbClr val="000000"/>
                </a:solidFill>
              </a:rPr>
              <a:t>R</a:t>
            </a:r>
            <a:r>
              <a:rPr lang="en-US" sz="1800" b="1" i="1" baseline="-25000" dirty="0" err="1">
                <a:solidFill>
                  <a:srgbClr val="000000"/>
                </a:solidFill>
              </a:rPr>
              <a:t>xy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ϕ</a:t>
            </a:r>
            <a:r>
              <a:rPr lang="en-US" sz="1800" i="1" dirty="0">
                <a:solidFill>
                  <a:srgbClr val="000000"/>
                </a:solidFill>
              </a:rPr>
              <a:t>)</a:t>
            </a:r>
            <a:r>
              <a:rPr lang="en-US" sz="1800" b="1" i="1" dirty="0" err="1">
                <a:solidFill>
                  <a:srgbClr val="000000"/>
                </a:solidFill>
              </a:rPr>
              <a:t>R</a:t>
            </a:r>
            <a:r>
              <a:rPr lang="en-US" sz="1800" b="1" i="1" baseline="-25000" dirty="0" err="1">
                <a:solidFill>
                  <a:srgbClr val="000000"/>
                </a:solidFill>
              </a:rPr>
              <a:t>zx</a:t>
            </a:r>
            <a:r>
              <a:rPr lang="en-US" sz="1800" i="1" dirty="0">
                <a:solidFill>
                  <a:srgbClr val="000000"/>
                </a:solidFill>
              </a:rPr>
              <a:t>(θ)</a:t>
            </a:r>
            <a:endParaRPr lang="en-US" sz="1600" dirty="0">
              <a:noFill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28106" y="3637986"/>
            <a:ext cx="6246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1097" y="1963560"/>
            <a:ext cx="6246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7310" y="4420157"/>
            <a:ext cx="6246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7290" y="2256049"/>
            <a:ext cx="37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000000"/>
                </a:solidFill>
              </a:rPr>
              <a:t>θ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51460" y="4189591"/>
            <a:ext cx="37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ϕ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23222" y="3644210"/>
            <a:ext cx="1301795" cy="0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620000" y="2639488"/>
            <a:ext cx="11906" cy="1004722"/>
          </a:xfrm>
          <a:prstGeom prst="line">
            <a:avLst/>
          </a:prstGeom>
          <a:ln>
            <a:solidFill>
              <a:srgbClr val="D9D9D9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3731" y="2867807"/>
            <a:ext cx="367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85807" y="3595194"/>
            <a:ext cx="367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92741" y="3262081"/>
            <a:ext cx="37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ψ</a:t>
            </a:r>
            <a:endParaRPr lang="en-US" dirty="0"/>
          </a:p>
        </p:txBody>
      </p:sp>
      <p:sp>
        <p:nvSpPr>
          <p:cNvPr id="47" name="Circular Arrow 46"/>
          <p:cNvSpPr/>
          <p:nvPr/>
        </p:nvSpPr>
        <p:spPr>
          <a:xfrm rot="6150829">
            <a:off x="7741971" y="3384215"/>
            <a:ext cx="540833" cy="488583"/>
          </a:xfrm>
          <a:prstGeom prst="circular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85584" y="2427231"/>
            <a:ext cx="367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</a:p>
        </p:txBody>
      </p:sp>
      <p:sp>
        <p:nvSpPr>
          <p:cNvPr id="34" name="Circular Arrow 33"/>
          <p:cNvSpPr/>
          <p:nvPr/>
        </p:nvSpPr>
        <p:spPr>
          <a:xfrm rot="6150829">
            <a:off x="5838958" y="4020524"/>
            <a:ext cx="540833" cy="488583"/>
          </a:xfrm>
          <a:prstGeom prst="circular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554870" y="3644210"/>
            <a:ext cx="140958" cy="274149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431756" y="3918359"/>
            <a:ext cx="1122955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3E374-3972-AE44-832A-57109F89F78C}"/>
              </a:ext>
            </a:extLst>
          </p:cNvPr>
          <p:cNvCxnSpPr>
            <a:cxnSpLocks/>
          </p:cNvCxnSpPr>
          <p:nvPr/>
        </p:nvCxnSpPr>
        <p:spPr>
          <a:xfrm flipH="1" flipV="1">
            <a:off x="7378615" y="2723627"/>
            <a:ext cx="49658" cy="394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C38AF89-49BE-244D-830F-D1D040E66019}"/>
              </a:ext>
            </a:extLst>
          </p:cNvPr>
          <p:cNvSpPr txBox="1"/>
          <p:nvPr/>
        </p:nvSpPr>
        <p:spPr>
          <a:xfrm>
            <a:off x="6905242" y="2416376"/>
            <a:ext cx="367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C28CE0-23ED-4B4A-B930-B4EA010B4857}"/>
              </a:ext>
            </a:extLst>
          </p:cNvPr>
          <p:cNvCxnSpPr>
            <a:cxnSpLocks/>
            <a:endCxn id="35" idx="1"/>
          </p:cNvCxnSpPr>
          <p:nvPr/>
        </p:nvCxnSpPr>
        <p:spPr>
          <a:xfrm flipH="1" flipV="1">
            <a:off x="7274613" y="2597821"/>
            <a:ext cx="145208" cy="17495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141C87-FD67-6A4C-9FB8-1E86DBE308C2}"/>
              </a:ext>
            </a:extLst>
          </p:cNvPr>
          <p:cNvCxnSpPr>
            <a:cxnSpLocks/>
            <a:endCxn id="53" idx="1"/>
          </p:cNvCxnSpPr>
          <p:nvPr/>
        </p:nvCxnSpPr>
        <p:spPr>
          <a:xfrm flipH="1" flipV="1">
            <a:off x="7320115" y="2623795"/>
            <a:ext cx="145208" cy="17495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4F91D1-06AA-7A4D-AE5F-FAD4426F0B31}"/>
              </a:ext>
            </a:extLst>
          </p:cNvPr>
          <p:cNvSpPr txBox="1"/>
          <p:nvPr/>
        </p:nvSpPr>
        <p:spPr>
          <a:xfrm>
            <a:off x="7356754" y="3183631"/>
            <a:ext cx="367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0F0516-2A64-EA42-915E-3B4BBB6C7F40}"/>
              </a:ext>
            </a:extLst>
          </p:cNvPr>
          <p:cNvSpPr txBox="1"/>
          <p:nvPr/>
        </p:nvSpPr>
        <p:spPr>
          <a:xfrm>
            <a:off x="7572415" y="3697036"/>
            <a:ext cx="367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6FD7D8-43FD-254A-AA04-12B937492B83}"/>
              </a:ext>
            </a:extLst>
          </p:cNvPr>
          <p:cNvCxnSpPr>
            <a:cxnSpLocks/>
            <a:stCxn id="62" idx="5"/>
          </p:cNvCxnSpPr>
          <p:nvPr/>
        </p:nvCxnSpPr>
        <p:spPr>
          <a:xfrm>
            <a:off x="7657412" y="3593904"/>
            <a:ext cx="36893" cy="503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6BD6E-6CC7-F342-AE65-B892993FD428}"/>
              </a:ext>
            </a:extLst>
          </p:cNvPr>
          <p:cNvCxnSpPr>
            <a:cxnSpLocks/>
          </p:cNvCxnSpPr>
          <p:nvPr/>
        </p:nvCxnSpPr>
        <p:spPr>
          <a:xfrm flipH="1">
            <a:off x="6689799" y="3546623"/>
            <a:ext cx="572020" cy="16391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325A947-0A5D-FB4C-BB08-B561D874A0BD}"/>
              </a:ext>
            </a:extLst>
          </p:cNvPr>
          <p:cNvCxnSpPr>
            <a:cxnSpLocks/>
          </p:cNvCxnSpPr>
          <p:nvPr/>
        </p:nvCxnSpPr>
        <p:spPr>
          <a:xfrm flipV="1">
            <a:off x="7194566" y="3555780"/>
            <a:ext cx="66473" cy="93474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444ECFE-9308-F049-BF81-4B5F5482BA12}"/>
              </a:ext>
            </a:extLst>
          </p:cNvPr>
          <p:cNvCxnSpPr>
            <a:cxnSpLocks/>
          </p:cNvCxnSpPr>
          <p:nvPr/>
        </p:nvCxnSpPr>
        <p:spPr>
          <a:xfrm flipH="1">
            <a:off x="7293064" y="2635200"/>
            <a:ext cx="14855" cy="910187"/>
          </a:xfrm>
          <a:prstGeom prst="line">
            <a:avLst/>
          </a:prstGeom>
          <a:ln>
            <a:solidFill>
              <a:srgbClr val="D9D9D9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903FD57-49A0-2241-B47B-4803F00C12EE}"/>
              </a:ext>
            </a:extLst>
          </p:cNvPr>
          <p:cNvSpPr/>
          <p:nvPr/>
        </p:nvSpPr>
        <p:spPr>
          <a:xfrm>
            <a:off x="7261818" y="2585026"/>
            <a:ext cx="87371" cy="873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23222" y="2623795"/>
            <a:ext cx="931488" cy="1037737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F7D035-602E-2546-BB4C-5DF7AB04D68D}"/>
              </a:ext>
            </a:extLst>
          </p:cNvPr>
          <p:cNvCxnSpPr>
            <a:cxnSpLocks/>
          </p:cNvCxnSpPr>
          <p:nvPr/>
        </p:nvCxnSpPr>
        <p:spPr>
          <a:xfrm flipH="1">
            <a:off x="7341338" y="2657405"/>
            <a:ext cx="10925" cy="787604"/>
          </a:xfrm>
          <a:prstGeom prst="line">
            <a:avLst/>
          </a:prstGeom>
          <a:ln>
            <a:solidFill>
              <a:srgbClr val="D9D9D9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79338E2-AF6E-324A-9781-808D01EBFB53}"/>
              </a:ext>
            </a:extLst>
          </p:cNvPr>
          <p:cNvSpPr/>
          <p:nvPr/>
        </p:nvSpPr>
        <p:spPr>
          <a:xfrm>
            <a:off x="7307320" y="2611000"/>
            <a:ext cx="87371" cy="873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7BBC648-AC30-8E42-86A9-54461265CE21}"/>
              </a:ext>
            </a:extLst>
          </p:cNvPr>
          <p:cNvCxnSpPr>
            <a:cxnSpLocks/>
          </p:cNvCxnSpPr>
          <p:nvPr/>
        </p:nvCxnSpPr>
        <p:spPr>
          <a:xfrm flipV="1">
            <a:off x="7218192" y="3444207"/>
            <a:ext cx="120408" cy="204313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AAA3AEB-25D3-C14E-A94F-A6CF1F5203C7}"/>
              </a:ext>
            </a:extLst>
          </p:cNvPr>
          <p:cNvCxnSpPr>
            <a:cxnSpLocks/>
          </p:cNvCxnSpPr>
          <p:nvPr/>
        </p:nvCxnSpPr>
        <p:spPr>
          <a:xfrm flipH="1">
            <a:off x="6734175" y="3440820"/>
            <a:ext cx="589186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23222" y="2639488"/>
            <a:ext cx="1008684" cy="1004724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C4499E8-25CC-EC43-B649-E8E4B5514CEF}"/>
              </a:ext>
            </a:extLst>
          </p:cNvPr>
          <p:cNvCxnSpPr>
            <a:cxnSpLocks/>
          </p:cNvCxnSpPr>
          <p:nvPr/>
        </p:nvCxnSpPr>
        <p:spPr>
          <a:xfrm flipH="1">
            <a:off x="6689799" y="3534302"/>
            <a:ext cx="907443" cy="1813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024528-D6B4-1947-B308-CFB7B3883F61}"/>
              </a:ext>
            </a:extLst>
          </p:cNvPr>
          <p:cNvCxnSpPr>
            <a:cxnSpLocks/>
          </p:cNvCxnSpPr>
          <p:nvPr/>
        </p:nvCxnSpPr>
        <p:spPr>
          <a:xfrm flipV="1">
            <a:off x="7512783" y="3497799"/>
            <a:ext cx="91849" cy="15542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9876AA-5A28-EF41-8491-72A96323A129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7604900" y="3434639"/>
            <a:ext cx="0" cy="97697"/>
          </a:xfrm>
          <a:prstGeom prst="line">
            <a:avLst/>
          </a:prstGeom>
          <a:ln cap="sq">
            <a:solidFill>
              <a:srgbClr val="D9D9D9"/>
            </a:solidFill>
            <a:round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C6F48D-336E-9C43-9B37-B6329AC6B0F7}"/>
              </a:ext>
            </a:extLst>
          </p:cNvPr>
          <p:cNvCxnSpPr>
            <a:cxnSpLocks/>
          </p:cNvCxnSpPr>
          <p:nvPr/>
        </p:nvCxnSpPr>
        <p:spPr>
          <a:xfrm flipH="1" flipV="1">
            <a:off x="7613565" y="3371046"/>
            <a:ext cx="25337" cy="2731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CF3353B-51FD-FC4D-82C8-396F50D675D7}"/>
              </a:ext>
            </a:extLst>
          </p:cNvPr>
          <p:cNvSpPr/>
          <p:nvPr/>
        </p:nvSpPr>
        <p:spPr>
          <a:xfrm>
            <a:off x="7561214" y="3347268"/>
            <a:ext cx="87371" cy="873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9CA66FB-7B04-DD4D-89D7-8E789F41E447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7626522" y="3606699"/>
            <a:ext cx="0" cy="186804"/>
          </a:xfrm>
          <a:prstGeom prst="line">
            <a:avLst/>
          </a:prstGeom>
          <a:ln cap="sq">
            <a:solidFill>
              <a:srgbClr val="D9D9D9"/>
            </a:solidFill>
            <a:round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3E26337-7B4F-954F-9D57-BC2C1A8B1548}"/>
              </a:ext>
            </a:extLst>
          </p:cNvPr>
          <p:cNvCxnSpPr>
            <a:cxnSpLocks/>
          </p:cNvCxnSpPr>
          <p:nvPr/>
        </p:nvCxnSpPr>
        <p:spPr>
          <a:xfrm flipH="1">
            <a:off x="6523401" y="3793503"/>
            <a:ext cx="1078512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E221415-8185-CF44-BD1B-8420CB667023}"/>
              </a:ext>
            </a:extLst>
          </p:cNvPr>
          <p:cNvCxnSpPr>
            <a:cxnSpLocks/>
          </p:cNvCxnSpPr>
          <p:nvPr/>
        </p:nvCxnSpPr>
        <p:spPr>
          <a:xfrm flipV="1">
            <a:off x="7646049" y="3650693"/>
            <a:ext cx="54494" cy="104296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A51DC44-B828-534C-99F3-9F42D3677B3E}"/>
              </a:ext>
            </a:extLst>
          </p:cNvPr>
          <p:cNvSpPr/>
          <p:nvPr/>
        </p:nvSpPr>
        <p:spPr>
          <a:xfrm>
            <a:off x="7582836" y="3519328"/>
            <a:ext cx="87371" cy="873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334929" y="2655306"/>
            <a:ext cx="87371" cy="873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cxnSpLocks/>
            <a:stCxn id="50" idx="4"/>
          </p:cNvCxnSpPr>
          <p:nvPr/>
        </p:nvCxnSpPr>
        <p:spPr>
          <a:xfrm>
            <a:off x="7378615" y="2742677"/>
            <a:ext cx="78" cy="1335699"/>
          </a:xfrm>
          <a:prstGeom prst="line">
            <a:avLst/>
          </a:prstGeom>
          <a:ln>
            <a:solidFill>
              <a:srgbClr val="D9D9D9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A7317CB9-F561-2849-8C6A-6DFD019688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1" t="18422" r="24017" b="16450"/>
          <a:stretch/>
        </p:blipFill>
        <p:spPr>
          <a:xfrm>
            <a:off x="7085584" y="346315"/>
            <a:ext cx="1322216" cy="142574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BD35925-4E37-434F-BF58-EC5224DA9D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2" t="19243" r="27998" b="21710"/>
          <a:stretch/>
        </p:blipFill>
        <p:spPr>
          <a:xfrm>
            <a:off x="5437776" y="309893"/>
            <a:ext cx="1296399" cy="1387077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89CA98E-8F67-E54B-AA07-0F9EDFCD3C0D}"/>
              </a:ext>
            </a:extLst>
          </p:cNvPr>
          <p:cNvCxnSpPr>
            <a:cxnSpLocks/>
          </p:cNvCxnSpPr>
          <p:nvPr/>
        </p:nvCxnSpPr>
        <p:spPr>
          <a:xfrm flipH="1">
            <a:off x="6523401" y="3705015"/>
            <a:ext cx="1078512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71D7683-2A3A-C94B-909D-46097BE7D542}"/>
              </a:ext>
            </a:extLst>
          </p:cNvPr>
          <p:cNvSpPr txBox="1"/>
          <p:nvPr/>
        </p:nvSpPr>
        <p:spPr>
          <a:xfrm>
            <a:off x="5475204" y="1608034"/>
            <a:ext cx="147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Before: v is in the back quadrant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CD947B3-D919-6A4A-9B85-0C6C245DD6ED}"/>
              </a:ext>
            </a:extLst>
          </p:cNvPr>
          <p:cNvSpPr txBox="1"/>
          <p:nvPr/>
        </p:nvSpPr>
        <p:spPr>
          <a:xfrm>
            <a:off x="7069859" y="1599768"/>
            <a:ext cx="147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After: v is in the front quadrant</a:t>
            </a:r>
          </a:p>
        </p:txBody>
      </p:sp>
    </p:spTree>
    <p:extLst>
      <p:ext uri="{BB962C8B-B14F-4D97-AF65-F5344CB8AC3E}">
        <p14:creationId xmlns:p14="http://schemas.microsoft.com/office/powerpoint/2010/main" val="154641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animBg="1"/>
      <p:bldP spid="20" grpId="1" uiExpand="1" animBg="1"/>
      <p:bldP spid="8" grpId="0" uiExpand="1" build="p"/>
      <p:bldP spid="28" grpId="0" uiExpand="1"/>
      <p:bldP spid="29" grpId="0" uiExpand="1"/>
      <p:bldP spid="31" grpId="0" uiExpand="1"/>
      <p:bldP spid="32" grpId="0" uiExpand="1"/>
      <p:bldP spid="32" grpId="1" uiExpand="1"/>
      <p:bldP spid="32" grpId="2" uiExpand="1"/>
      <p:bldP spid="32" grpId="3" uiExpand="1"/>
      <p:bldP spid="36" grpId="0" uiExpand="1"/>
      <p:bldP spid="36" grpId="1" uiExpand="1"/>
      <p:bldP spid="36" grpId="2" uiExpand="1"/>
      <p:bldP spid="16" grpId="0" uiExpand="1"/>
      <p:bldP spid="16" grpId="1" uiExpand="1"/>
      <p:bldP spid="16" grpId="2" uiExpand="1"/>
      <p:bldP spid="41" grpId="0" uiExpand="1"/>
      <p:bldP spid="41" grpId="1" uiExpand="1"/>
      <p:bldP spid="46" grpId="0" uiExpand="1"/>
      <p:bldP spid="46" grpId="1" uiExpand="1"/>
      <p:bldP spid="47" grpId="0" uiExpand="1" animBg="1"/>
      <p:bldP spid="47" grpId="1" uiExpand="1" animBg="1"/>
      <p:bldP spid="38" grpId="0" uiExpand="1"/>
      <p:bldP spid="34" grpId="0" animBg="1"/>
      <p:bldP spid="34" grpId="1" animBg="1"/>
      <p:bldP spid="34" grpId="2" animBg="1"/>
      <p:bldP spid="43" grpId="0"/>
      <p:bldP spid="43" grpId="1"/>
      <p:bldP spid="56" grpId="0"/>
      <p:bldP spid="56" grpId="1"/>
      <p:bldP spid="60" grpId="0"/>
      <p:bldP spid="60" grpId="1"/>
      <p:bldP spid="35" grpId="0" animBg="1"/>
      <p:bldP spid="35" grpId="1" animBg="1"/>
      <p:bldP spid="53" grpId="0" animBg="1"/>
      <p:bldP spid="53" grpId="1" animBg="1"/>
      <p:bldP spid="59" grpId="0" animBg="1"/>
      <p:bldP spid="59" grpId="1" animBg="1"/>
      <p:bldP spid="62" grpId="0" animBg="1"/>
      <p:bldP spid="62" grpId="1" animBg="1"/>
      <p:bldP spid="50" grpId="0" animBg="1"/>
      <p:bldP spid="143" grpId="0"/>
      <p:bldP spid="1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7178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Inverses are once again parallel to their 2D versions…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Composition works exactly the same way…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38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81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Inverses and Composition in 3D!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43671"/>
              </p:ext>
            </p:extLst>
          </p:nvPr>
        </p:nvGraphicFramePr>
        <p:xfrm>
          <a:off x="533400" y="1070919"/>
          <a:ext cx="8077200" cy="338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r>
                        <a:rPr lang="en-US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</a:t>
                      </a:r>
                      <a:r>
                        <a:rPr lang="en-US" baseline="0" dirty="0"/>
                        <a:t> Matrix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957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237">
                <a:tc>
                  <a:txBody>
                    <a:bodyPr/>
                    <a:lstStyle/>
                    <a:p>
                      <a:r>
                        <a:rPr lang="en-US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rgbClr val="000000"/>
                          </a:solidFill>
                        </a:rPr>
                        <a:t>                         R</a:t>
                      </a:r>
                      <a:r>
                        <a:rPr lang="en-US" sz="1400" b="1" i="1" baseline="-25000" dirty="0">
                          <a:solidFill>
                            <a:srgbClr val="000000"/>
                          </a:solidFill>
                        </a:rPr>
                        <a:t>yz</a:t>
                      </a:r>
                      <a:r>
                        <a:rPr lang="en-US" sz="1400" b="1" i="1" baseline="30000" dirty="0">
                          <a:solidFill>
                            <a:srgbClr val="000000"/>
                          </a:solidFill>
                        </a:rPr>
                        <a:t>-1 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</a:rPr>
                        <a:t>(ψ)</a:t>
                      </a:r>
                      <a:r>
                        <a:rPr lang="en-US" sz="1400" b="1" i="1" dirty="0">
                          <a:solidFill>
                            <a:srgbClr val="000000"/>
                          </a:solidFill>
                        </a:rPr>
                        <a:t>                         R</a:t>
                      </a:r>
                      <a:r>
                        <a:rPr lang="en-US" sz="1400" b="1" i="1" baseline="-25000" dirty="0">
                          <a:solidFill>
                            <a:srgbClr val="000000"/>
                          </a:solidFill>
                        </a:rPr>
                        <a:t>zx</a:t>
                      </a:r>
                      <a:r>
                        <a:rPr lang="en-US" sz="1400" b="1" i="1" baseline="30000" dirty="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</a:rPr>
                        <a:t>(θ)                      </a:t>
                      </a:r>
                      <a:r>
                        <a:rPr lang="en-US" sz="1400" b="1" i="1" dirty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="1" i="1" baseline="-25000" dirty="0">
                          <a:solidFill>
                            <a:srgbClr val="000000"/>
                          </a:solidFill>
                        </a:rPr>
                        <a:t>xy</a:t>
                      </a:r>
                      <a:r>
                        <a:rPr lang="en-US" sz="1400" b="1" i="1" baseline="30000" dirty="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latin typeface="Lucida Grande"/>
                          <a:ea typeface="Lucida Grande"/>
                          <a:cs typeface="Lucida Grande"/>
                        </a:rPr>
                        <a:t>ϕ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242">
                <a:tc>
                  <a:txBody>
                    <a:bodyPr/>
                    <a:lstStyle/>
                    <a:p>
                      <a:r>
                        <a:rPr lang="en-US" dirty="0"/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13638"/>
              </p:ext>
            </p:extLst>
          </p:nvPr>
        </p:nvGraphicFramePr>
        <p:xfrm>
          <a:off x="4960144" y="1423813"/>
          <a:ext cx="13922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4" imgW="1473120" imgH="914400" progId="Equation.3">
                  <p:embed/>
                </p:oleObj>
              </mc:Choice>
              <mc:Fallback>
                <p:oleObj name="Equation" r:id="rId4" imgW="1473120" imgH="914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144" y="1423813"/>
                        <a:ext cx="1392237" cy="863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01825"/>
              </p:ext>
            </p:extLst>
          </p:nvPr>
        </p:nvGraphicFramePr>
        <p:xfrm>
          <a:off x="5143499" y="3513869"/>
          <a:ext cx="10255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6" imgW="1091880" imgH="914400" progId="Equation.3">
                  <p:embed/>
                </p:oleObj>
              </mc:Choice>
              <mc:Fallback>
                <p:oleObj name="Equation" r:id="rId6" imgW="1091880" imgH="914400" progId="Equation.3">
                  <p:embed/>
                  <p:pic>
                    <p:nvPicPr>
                      <p:cNvPr id="164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99" y="3513869"/>
                        <a:ext cx="10255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17665"/>
              </p:ext>
            </p:extLst>
          </p:nvPr>
        </p:nvGraphicFramePr>
        <p:xfrm>
          <a:off x="3433763" y="2549096"/>
          <a:ext cx="444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8" imgW="4444920" imgH="914400" progId="Equation.3">
                  <p:embed/>
                </p:oleObj>
              </mc:Choice>
              <mc:Fallback>
                <p:oleObj name="Equation" r:id="rId8" imgW="4444920" imgH="914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33763" y="2549096"/>
                        <a:ext cx="4445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6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39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49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in 3D!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895350"/>
            <a:ext cx="8153400" cy="3581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Let’s take some 3D object, say a cube centered at (2,2,2)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Rotate clockwise in object’s space by 30</a:t>
            </a:r>
            <a:r>
              <a:rPr lang="en-US" sz="1800" baseline="30000" dirty="0">
                <a:solidFill>
                  <a:srgbClr val="000000"/>
                </a:solidFill>
              </a:rPr>
              <a:t>o</a:t>
            </a:r>
            <a:r>
              <a:rPr lang="en-US" sz="1800" dirty="0">
                <a:solidFill>
                  <a:srgbClr val="000000"/>
                </a:solidFill>
              </a:rPr>
              <a:t> around </a:t>
            </a:r>
            <a:r>
              <a:rPr lang="en-US" sz="1800" i="1" dirty="0">
                <a:solidFill>
                  <a:srgbClr val="000000"/>
                </a:solidFill>
              </a:rPr>
              <a:t>x</a:t>
            </a:r>
            <a:r>
              <a:rPr lang="en-US" sz="1800" dirty="0">
                <a:solidFill>
                  <a:srgbClr val="000000"/>
                </a:solidFill>
              </a:rPr>
              <a:t> axis, 60</a:t>
            </a:r>
            <a:r>
              <a:rPr lang="en-US" sz="1800" baseline="30000" dirty="0">
                <a:solidFill>
                  <a:srgbClr val="000000"/>
                </a:solidFill>
              </a:rPr>
              <a:t>o</a:t>
            </a:r>
            <a:r>
              <a:rPr lang="en-US" sz="1800" dirty="0">
                <a:solidFill>
                  <a:srgbClr val="000000"/>
                </a:solidFill>
              </a:rPr>
              <a:t> around </a:t>
            </a:r>
            <a:r>
              <a:rPr lang="en-US" sz="1800" i="1" dirty="0">
                <a:solidFill>
                  <a:srgbClr val="000000"/>
                </a:solidFill>
              </a:rPr>
              <a:t>y,</a:t>
            </a:r>
            <a:r>
              <a:rPr lang="en-US" sz="1800" dirty="0">
                <a:solidFill>
                  <a:srgbClr val="000000"/>
                </a:solidFill>
              </a:rPr>
              <a:t> and 90</a:t>
            </a:r>
            <a:r>
              <a:rPr lang="en-US" sz="1800" baseline="30000" dirty="0">
                <a:solidFill>
                  <a:srgbClr val="000000"/>
                </a:solidFill>
              </a:rPr>
              <a:t>o</a:t>
            </a:r>
            <a:r>
              <a:rPr lang="en-US" sz="1800" dirty="0">
                <a:solidFill>
                  <a:srgbClr val="000000"/>
                </a:solidFill>
              </a:rPr>
              <a:t> around </a:t>
            </a:r>
            <a:r>
              <a:rPr lang="en-US" sz="1800" i="1" dirty="0">
                <a:solidFill>
                  <a:srgbClr val="000000"/>
                </a:solidFill>
              </a:rPr>
              <a:t>z</a:t>
            </a:r>
            <a:endParaRPr lang="en-US" sz="1800" dirty="0">
              <a:solidFill>
                <a:srgbClr val="000000"/>
              </a:solidFill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Scale in object space by 1 in the </a:t>
            </a:r>
            <a:r>
              <a:rPr lang="en-US" sz="1800" i="1" dirty="0">
                <a:solidFill>
                  <a:srgbClr val="000000"/>
                </a:solidFill>
              </a:rPr>
              <a:t>x</a:t>
            </a:r>
            <a:r>
              <a:rPr lang="en-US" sz="1800" dirty="0">
                <a:solidFill>
                  <a:srgbClr val="000000"/>
                </a:solidFill>
              </a:rPr>
              <a:t>, 2 in the </a:t>
            </a:r>
            <a:r>
              <a:rPr lang="en-US" sz="1800" i="1" dirty="0">
                <a:solidFill>
                  <a:srgbClr val="000000"/>
                </a:solidFill>
              </a:rPr>
              <a:t>y</a:t>
            </a:r>
            <a:r>
              <a:rPr lang="en-US" sz="1800" dirty="0">
                <a:solidFill>
                  <a:srgbClr val="000000"/>
                </a:solidFill>
              </a:rPr>
              <a:t>, and 3 in the </a:t>
            </a:r>
            <a:r>
              <a:rPr lang="en-US" sz="1800" i="1" dirty="0">
                <a:solidFill>
                  <a:srgbClr val="000000"/>
                </a:solidFill>
              </a:rPr>
              <a:t>z</a:t>
            </a:r>
            <a:endParaRPr lang="en-US" sz="1800" dirty="0">
              <a:solidFill>
                <a:srgbClr val="000000"/>
              </a:solidFill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Translate by (2,2,4) in world space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Transformation sequence: </a:t>
            </a:r>
            <a:r>
              <a:rPr lang="en-US" sz="1800" b="1" i="1" dirty="0">
                <a:solidFill>
                  <a:srgbClr val="000000"/>
                </a:solidFill>
              </a:rPr>
              <a:t>TT</a:t>
            </a:r>
            <a:r>
              <a:rPr lang="en-US" sz="1800" b="1" i="1" baseline="-25000" dirty="0">
                <a:solidFill>
                  <a:srgbClr val="000000"/>
                </a:solidFill>
              </a:rPr>
              <a:t>0</a:t>
            </a:r>
            <a:r>
              <a:rPr lang="en-US" sz="1800" b="1" i="1" baseline="30000" dirty="0">
                <a:solidFill>
                  <a:srgbClr val="000000"/>
                </a:solidFill>
              </a:rPr>
              <a:t>-1</a:t>
            </a:r>
            <a:r>
              <a:rPr lang="en-US" sz="1800" b="1" i="1" dirty="0">
                <a:solidFill>
                  <a:srgbClr val="000000"/>
                </a:solidFill>
              </a:rPr>
              <a:t>S</a:t>
            </a:r>
            <a:r>
              <a:rPr lang="en-US" sz="1800" b="1" i="1" baseline="-25000" dirty="0">
                <a:solidFill>
                  <a:srgbClr val="000000"/>
                </a:solidFill>
              </a:rPr>
              <a:t>xy</a:t>
            </a:r>
            <a:r>
              <a:rPr lang="en-US" sz="1800" b="1" i="1" dirty="0">
                <a:solidFill>
                  <a:srgbClr val="000000"/>
                </a:solidFill>
              </a:rPr>
              <a:t>R</a:t>
            </a:r>
            <a:r>
              <a:rPr lang="en-US" sz="1800" b="1" i="1" baseline="-25000" dirty="0">
                <a:solidFill>
                  <a:srgbClr val="000000"/>
                </a:solidFill>
              </a:rPr>
              <a:t>xy</a:t>
            </a:r>
            <a:r>
              <a:rPr lang="en-US" sz="1800" b="1" i="1" dirty="0">
                <a:solidFill>
                  <a:srgbClr val="000000"/>
                </a:solidFill>
              </a:rPr>
              <a:t>R</a:t>
            </a:r>
            <a:r>
              <a:rPr lang="en-US" sz="1800" b="1" i="1" baseline="-25000" dirty="0">
                <a:solidFill>
                  <a:srgbClr val="000000"/>
                </a:solidFill>
              </a:rPr>
              <a:t>zx</a:t>
            </a:r>
            <a:r>
              <a:rPr lang="en-US" sz="1800" b="1" i="1" dirty="0">
                <a:solidFill>
                  <a:srgbClr val="000000"/>
                </a:solidFill>
              </a:rPr>
              <a:t>R</a:t>
            </a:r>
            <a:r>
              <a:rPr lang="en-US" sz="1800" b="1" i="1" baseline="-25000" dirty="0">
                <a:solidFill>
                  <a:srgbClr val="000000"/>
                </a:solidFill>
              </a:rPr>
              <a:t>yz</a:t>
            </a:r>
            <a:r>
              <a:rPr lang="en-US" sz="1800" b="1" i="1" dirty="0">
                <a:solidFill>
                  <a:srgbClr val="000000"/>
                </a:solidFill>
              </a:rPr>
              <a:t>T</a:t>
            </a:r>
            <a:r>
              <a:rPr lang="en-US" sz="1800" b="1" i="1" baseline="-25000" dirty="0">
                <a:solidFill>
                  <a:srgbClr val="000000"/>
                </a:solidFill>
              </a:rPr>
              <a:t>o</a:t>
            </a:r>
            <a:r>
              <a:rPr lang="en-US" sz="1800" dirty="0">
                <a:solidFill>
                  <a:srgbClr val="000000"/>
                </a:solidFill>
              </a:rPr>
              <a:t>, where </a:t>
            </a:r>
            <a:r>
              <a:rPr lang="en-US" sz="1800" b="1" i="1" dirty="0">
                <a:solidFill>
                  <a:srgbClr val="000000"/>
                </a:solidFill>
              </a:rPr>
              <a:t>T</a:t>
            </a:r>
            <a:r>
              <a:rPr lang="en-US" sz="1800" b="1" i="1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 translates to (0,0):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600" dirty="0">
              <a:noFill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04209"/>
              </p:ext>
            </p:extLst>
          </p:nvPr>
        </p:nvGraphicFramePr>
        <p:xfrm>
          <a:off x="76200" y="3106420"/>
          <a:ext cx="90122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4" imgW="8204040" imgH="914400" progId="Equation.3">
                  <p:embed/>
                </p:oleObj>
              </mc:Choice>
              <mc:Fallback>
                <p:oleObj name="Equation" r:id="rId4" imgW="8204040" imgH="914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106420"/>
                        <a:ext cx="90122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3370"/>
            <a:ext cx="838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                 T</a:t>
            </a:r>
            <a:r>
              <a:rPr lang="en-US" b="1" i="1" baseline="-25000" dirty="0"/>
              <a:t>0</a:t>
            </a:r>
            <a:r>
              <a:rPr lang="en-US" b="1" i="1" baseline="30000" dirty="0"/>
              <a:t>-1</a:t>
            </a:r>
            <a:r>
              <a:rPr lang="en-US" b="1" i="1" dirty="0"/>
              <a:t>               </a:t>
            </a:r>
            <a:r>
              <a:rPr lang="en-US" b="1" i="1" dirty="0" err="1"/>
              <a:t>S</a:t>
            </a:r>
            <a:r>
              <a:rPr lang="en-US" b="1" i="1" baseline="-25000" dirty="0" err="1"/>
              <a:t>xy</a:t>
            </a:r>
            <a:r>
              <a:rPr lang="en-US" b="1" i="1" dirty="0"/>
              <a:t>                           </a:t>
            </a:r>
            <a:r>
              <a:rPr lang="en-US" b="1" i="1" dirty="0" err="1"/>
              <a:t>R</a:t>
            </a:r>
            <a:r>
              <a:rPr lang="en-US" b="1" i="1" baseline="-25000" dirty="0" err="1"/>
              <a:t>xy</a:t>
            </a:r>
            <a:r>
              <a:rPr lang="en-US" b="1" i="1" dirty="0"/>
              <a:t>                                </a:t>
            </a:r>
            <a:r>
              <a:rPr lang="en-US" b="1" i="1" dirty="0" err="1"/>
              <a:t>R</a:t>
            </a:r>
            <a:r>
              <a:rPr lang="en-US" b="1" i="1" baseline="-25000" dirty="0" err="1"/>
              <a:t>zx</a:t>
            </a:r>
            <a:r>
              <a:rPr lang="en-US" b="1" i="1" dirty="0"/>
              <a:t>                                   </a:t>
            </a:r>
            <a:r>
              <a:rPr lang="en-US" b="1" i="1" dirty="0" err="1"/>
              <a:t>R</a:t>
            </a:r>
            <a:r>
              <a:rPr lang="en-US" b="1" i="1" baseline="-25000" dirty="0" err="1"/>
              <a:t>yz</a:t>
            </a:r>
            <a:r>
              <a:rPr lang="en-US" b="1" i="1" dirty="0"/>
              <a:t>                             T</a:t>
            </a:r>
            <a:r>
              <a:rPr lang="en-US" b="1" i="1" baseline="-25000" dirty="0"/>
              <a:t>0</a:t>
            </a:r>
            <a:r>
              <a:rPr lang="en-US" b="1" i="1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758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4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Linear Algebra Concepts...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47750"/>
            <a:ext cx="8229600" cy="36004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dirty="0"/>
              <a:t>3D coordinate geometry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946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Vectors in 2D</a:t>
            </a:r>
            <a:r>
              <a:rPr kumimoji="0" lang="en-US" sz="1946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46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 and 3D space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dirty="0"/>
              <a:t>Dot product and cross product—definitions and uses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dirty="0"/>
              <a:t>Vector and matrix notation and algebra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dirty="0"/>
              <a:t>Identity matrix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dirty="0"/>
              <a:t>Multiplicative associativity for matrices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730" dirty="0">
                <a:solidFill>
                  <a:srgbClr val="1F497D"/>
                </a:solidFill>
              </a:rPr>
              <a:t>E.g. </a:t>
            </a:r>
            <a:r>
              <a:rPr lang="en-US" sz="1730" i="1" dirty="0">
                <a:solidFill>
                  <a:srgbClr val="1F497D"/>
                </a:solidFill>
              </a:rPr>
              <a:t>A(BC) = (AB)C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946" dirty="0"/>
              <a:t>Matrix transpose and inverse—definition, use, and calculation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946" dirty="0"/>
              <a:t>Homogeneous coordinates </a:t>
            </a:r>
            <a:r>
              <a:rPr lang="en-US" sz="1946" i="1" dirty="0"/>
              <a:t>(x, y, z, </a:t>
            </a:r>
            <a:r>
              <a:rPr lang="en-US" sz="1946" b="1" i="1" dirty="0"/>
              <a:t>w</a:t>
            </a:r>
            <a:r>
              <a:rPr lang="en-US" sz="1946" i="1" dirty="0"/>
              <a:t>)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3896"/>
            <a:ext cx="8305802" cy="3886704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Objects are typically composites: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3D scenes are often stored in a directed acyclic graph (DAG) called a </a:t>
            </a:r>
            <a:r>
              <a:rPr lang="en-US" sz="1600" b="1" dirty="0"/>
              <a:t>scene graph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WPF (Windows Presentation Foundation)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Open Scene Graph (used in the Cave)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X3D </a:t>
            </a:r>
            <a:r>
              <a:rPr lang="en-US" sz="1500" dirty="0">
                <a:cs typeface="Times New Roman" pitchFamily="18" charset="0"/>
              </a:rPr>
              <a:t>™</a:t>
            </a:r>
            <a:r>
              <a:rPr lang="en-US" sz="1500" dirty="0"/>
              <a:t> (VRML </a:t>
            </a:r>
            <a:r>
              <a:rPr lang="en-US" sz="1500" dirty="0">
                <a:cs typeface="Times New Roman" pitchFamily="18" charset="0"/>
              </a:rPr>
              <a:t>™ was a precursor to X3D</a:t>
            </a:r>
            <a:r>
              <a:rPr lang="en-US" sz="15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most game engines</a:t>
            </a:r>
          </a:p>
          <a:p>
            <a:r>
              <a:rPr lang="en-US" sz="1600" dirty="0"/>
              <a:t>Typical scene graph format:</a:t>
            </a:r>
          </a:p>
          <a:p>
            <a:pPr lvl="1"/>
            <a:r>
              <a:rPr lang="en-US" sz="1500" b="1" dirty="0"/>
              <a:t>objects </a:t>
            </a:r>
            <a:r>
              <a:rPr lang="en-US" sz="1500" dirty="0"/>
              <a:t>(cubes, sphere, cone, </a:t>
            </a:r>
            <a:r>
              <a:rPr lang="en-US" sz="1500" dirty="0" err="1"/>
              <a:t>polyhedra</a:t>
            </a:r>
            <a:r>
              <a:rPr lang="en-US" sz="1500" dirty="0"/>
              <a:t> etc.): </a:t>
            </a:r>
          </a:p>
          <a:p>
            <a:pPr lvl="1"/>
            <a:r>
              <a:rPr lang="en-US" sz="1500" dirty="0"/>
              <a:t>stored as nodes (default: unit size at origin)</a:t>
            </a:r>
          </a:p>
          <a:p>
            <a:pPr lvl="1"/>
            <a:r>
              <a:rPr lang="en-US" sz="1500" b="1" dirty="0"/>
              <a:t>attributes</a:t>
            </a:r>
            <a:r>
              <a:rPr lang="en-US" sz="1500" dirty="0"/>
              <a:t> (color, texture map, etc.): stored as separate nodes</a:t>
            </a:r>
          </a:p>
          <a:p>
            <a:pPr lvl="1"/>
            <a:r>
              <a:rPr lang="en-US" sz="1500" b="1" dirty="0"/>
              <a:t>Transformations</a:t>
            </a:r>
            <a:r>
              <a:rPr lang="en-US" sz="1500" dirty="0"/>
              <a:t>: also nodes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40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Transformations and the scene graph (1/5)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254984" y="541836"/>
            <a:ext cx="3739855" cy="1810633"/>
            <a:chOff x="672" y="1826"/>
            <a:chExt cx="2724" cy="1486"/>
          </a:xfrm>
        </p:grpSpPr>
        <p:sp>
          <p:nvSpPr>
            <p:cNvPr id="5" name="AutoShape 57"/>
            <p:cNvSpPr>
              <a:spLocks noChangeArrowheads="1"/>
            </p:cNvSpPr>
            <p:nvPr/>
          </p:nvSpPr>
          <p:spPr bwMode="auto">
            <a:xfrm>
              <a:off x="780" y="3186"/>
              <a:ext cx="624" cy="126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80" y="2784"/>
              <a:ext cx="4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AutoShape 60"/>
            <p:cNvSpPr>
              <a:spLocks noChangeArrowheads="1"/>
            </p:cNvSpPr>
            <p:nvPr/>
          </p:nvSpPr>
          <p:spPr bwMode="auto">
            <a:xfrm flipH="1">
              <a:off x="1152" y="2304"/>
              <a:ext cx="384" cy="384"/>
            </a:xfrm>
            <a:prstGeom prst="cube">
              <a:avLst>
                <a:gd name="adj" fmla="val 86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2600"/>
            </a:p>
          </p:txBody>
        </p:sp>
        <p:sp>
          <p:nvSpPr>
            <p:cNvPr id="8" name="AutoShape 58"/>
            <p:cNvSpPr>
              <a:spLocks noChangeArrowheads="1"/>
            </p:cNvSpPr>
            <p:nvPr/>
          </p:nvSpPr>
          <p:spPr bwMode="auto">
            <a:xfrm flipH="1">
              <a:off x="864" y="2208"/>
              <a:ext cx="480" cy="624"/>
            </a:xfrm>
            <a:prstGeom prst="cube">
              <a:avLst>
                <a:gd name="adj" fmla="val 2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AutoShape 56"/>
            <p:cNvSpPr>
              <a:spLocks noChangeArrowheads="1"/>
            </p:cNvSpPr>
            <p:nvPr/>
          </p:nvSpPr>
          <p:spPr bwMode="auto">
            <a:xfrm flipH="1">
              <a:off x="1008" y="2112"/>
              <a:ext cx="192" cy="192"/>
            </a:xfrm>
            <a:prstGeom prst="cube">
              <a:avLst>
                <a:gd name="adj" fmla="val 2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AutoShape 61"/>
            <p:cNvSpPr>
              <a:spLocks noChangeArrowheads="1"/>
            </p:cNvSpPr>
            <p:nvPr/>
          </p:nvSpPr>
          <p:spPr bwMode="auto">
            <a:xfrm rot="-1151477" flipH="1" flipV="1">
              <a:off x="672" y="2400"/>
              <a:ext cx="337" cy="329"/>
            </a:xfrm>
            <a:prstGeom prst="cube">
              <a:avLst>
                <a:gd name="adj" fmla="val 8671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2600"/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143" y="2165"/>
              <a:ext cx="4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 dirty="0"/>
                <a:t>ROBOT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1762" y="2458"/>
              <a:ext cx="5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 dirty="0"/>
                <a:t>upper body</a:t>
              </a: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2630" y="2458"/>
              <a:ext cx="5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 dirty="0"/>
                <a:t>lower body</a:t>
              </a: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621" y="2972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 dirty="0"/>
                <a:t>head</a:t>
              </a: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white">
            <a:xfrm>
              <a:off x="3096" y="2843"/>
              <a:ext cx="300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 dirty="0"/>
                <a:t>base</a:t>
              </a:r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 flipH="1">
              <a:off x="1776" y="2658"/>
              <a:ext cx="54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1998" y="269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2238" y="269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2375" y="2658"/>
              <a:ext cx="6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2016" y="236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>
              <a:off x="2352" y="236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2851" y="2658"/>
              <a:ext cx="124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2987" y="2658"/>
              <a:ext cx="273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62" y="281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50" y="2794"/>
              <a:ext cx="96" cy="96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10" y="2794"/>
              <a:ext cx="9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375" y="2794"/>
              <a:ext cx="96" cy="9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12" y="241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592" y="241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56" y="2747"/>
              <a:ext cx="96" cy="96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096" y="2747"/>
              <a:ext cx="9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gray">
            <a:xfrm>
              <a:off x="2083" y="1826"/>
              <a:ext cx="660" cy="28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100" dirty="0"/>
                <a:t>Scene Graph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565" y="2874"/>
              <a:ext cx="49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 dirty="0"/>
                <a:t>stanchion</a:t>
              </a: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1854" y="2972"/>
              <a:ext cx="3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 dirty="0"/>
                <a:t>trunk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2102" y="2972"/>
              <a:ext cx="2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 dirty="0"/>
                <a:t>arm</a:t>
              </a:r>
            </a:p>
          </p:txBody>
        </p:sp>
      </p:grp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6498348" y="1952690"/>
            <a:ext cx="384617" cy="24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sz="1000" dirty="0"/>
              <a:t>arm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47894" y="4494040"/>
            <a:ext cx="30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Example </a:t>
            </a:r>
            <a:r>
              <a:rPr lang="en-US" sz="1200" i="1" dirty="0" err="1"/>
              <a:t>scenegraph</a:t>
            </a:r>
            <a:r>
              <a:rPr lang="en-US" sz="1200" i="1" dirty="0"/>
              <a:t> from a game engine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4A7A4A5-94DD-4D4A-8058-053CB177E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84" y="2780826"/>
            <a:ext cx="2119834" cy="12301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BDE7CD-88E3-6E40-9975-2CE685D5A9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t="38235" r="24536" b="-422"/>
          <a:stretch/>
        </p:blipFill>
        <p:spPr>
          <a:xfrm>
            <a:off x="5312272" y="2753283"/>
            <a:ext cx="1630904" cy="12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900" dirty="0"/>
              <a:t>Simplified format:</a:t>
            </a:r>
          </a:p>
          <a:p>
            <a:pPr lvl="1"/>
            <a:r>
              <a:rPr lang="en-US" sz="1700" dirty="0"/>
              <a:t>Attributes stored as a component of each object node (no separate attribute node)</a:t>
            </a:r>
          </a:p>
          <a:p>
            <a:pPr lvl="1"/>
            <a:r>
              <a:rPr lang="en-US" sz="1700" dirty="0"/>
              <a:t>A transform node affects its </a:t>
            </a:r>
            <a:r>
              <a:rPr lang="en-US" sz="1700" dirty="0" err="1"/>
              <a:t>subtree</a:t>
            </a:r>
            <a:endParaRPr lang="en-US" sz="1700" dirty="0"/>
          </a:p>
          <a:p>
            <a:pPr lvl="1"/>
            <a:r>
              <a:rPr lang="en-US" sz="1700" dirty="0"/>
              <a:t>Only leaf nodes are graphical objects.</a:t>
            </a:r>
          </a:p>
          <a:p>
            <a:pPr lvl="1"/>
            <a:r>
              <a:rPr lang="en-US" sz="1700" dirty="0"/>
              <a:t>All internal nodes that are not transform nodes are object group nodes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41</a:t>
            </a:fld>
            <a:r>
              <a:rPr lang="en-US" dirty="0"/>
              <a:t>/47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Transformations and the scene graph (2/5)</a:t>
            </a:r>
          </a:p>
        </p:txBody>
      </p:sp>
    </p:spTree>
    <p:extLst>
      <p:ext uri="{BB962C8B-B14F-4D97-AF65-F5344CB8AC3E}">
        <p14:creationId xmlns:p14="http://schemas.microsoft.com/office/powerpoint/2010/main" val="2782159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42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Transformations and the scene graph (3/5)</a:t>
            </a:r>
          </a:p>
        </p:txBody>
      </p:sp>
      <p:grpSp>
        <p:nvGrpSpPr>
          <p:cNvPr id="102" name="Group 1173"/>
          <p:cNvGrpSpPr>
            <a:grpSpLocks/>
          </p:cNvGrpSpPr>
          <p:nvPr/>
        </p:nvGrpSpPr>
        <p:grpSpPr bwMode="auto">
          <a:xfrm>
            <a:off x="514399" y="2946569"/>
            <a:ext cx="1211010" cy="1150053"/>
            <a:chOff x="3013" y="1528"/>
            <a:chExt cx="683" cy="865"/>
          </a:xfrm>
        </p:grpSpPr>
        <p:sp>
          <p:nvSpPr>
            <p:cNvPr id="103" name="Line 1174"/>
            <p:cNvSpPr>
              <a:spLocks noChangeShapeType="1"/>
            </p:cNvSpPr>
            <p:nvPr/>
          </p:nvSpPr>
          <p:spPr bwMode="auto">
            <a:xfrm flipV="1">
              <a:off x="3195" y="1528"/>
              <a:ext cx="0" cy="5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75"/>
            <p:cNvSpPr>
              <a:spLocks noChangeShapeType="1"/>
            </p:cNvSpPr>
            <p:nvPr/>
          </p:nvSpPr>
          <p:spPr bwMode="auto">
            <a:xfrm>
              <a:off x="3195" y="2074"/>
              <a:ext cx="5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76"/>
            <p:cNvSpPr>
              <a:spLocks noChangeShapeType="1"/>
            </p:cNvSpPr>
            <p:nvPr/>
          </p:nvSpPr>
          <p:spPr bwMode="auto">
            <a:xfrm flipH="1">
              <a:off x="3013" y="2074"/>
              <a:ext cx="182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1073"/>
          <p:cNvGrpSpPr>
            <a:grpSpLocks/>
          </p:cNvGrpSpPr>
          <p:nvPr/>
        </p:nvGrpSpPr>
        <p:grpSpPr bwMode="auto">
          <a:xfrm>
            <a:off x="237919" y="2928147"/>
            <a:ext cx="1244160" cy="1296136"/>
            <a:chOff x="912" y="1056"/>
            <a:chExt cx="864" cy="1200"/>
          </a:xfrm>
        </p:grpSpPr>
        <p:sp>
          <p:nvSpPr>
            <p:cNvPr id="115" name="AutoShape 1031"/>
            <p:cNvSpPr>
              <a:spLocks noChangeArrowheads="1"/>
            </p:cNvSpPr>
            <p:nvPr/>
          </p:nvSpPr>
          <p:spPr bwMode="auto">
            <a:xfrm>
              <a:off x="1020" y="2130"/>
              <a:ext cx="624" cy="126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032"/>
            <p:cNvSpPr>
              <a:spLocks noChangeArrowheads="1"/>
            </p:cNvSpPr>
            <p:nvPr/>
          </p:nvSpPr>
          <p:spPr bwMode="auto">
            <a:xfrm>
              <a:off x="1320" y="1728"/>
              <a:ext cx="4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AutoShape 1033"/>
            <p:cNvSpPr>
              <a:spLocks noChangeArrowheads="1"/>
            </p:cNvSpPr>
            <p:nvPr/>
          </p:nvSpPr>
          <p:spPr bwMode="auto">
            <a:xfrm flipH="1">
              <a:off x="1392" y="1248"/>
              <a:ext cx="384" cy="384"/>
            </a:xfrm>
            <a:prstGeom prst="cube">
              <a:avLst>
                <a:gd name="adj" fmla="val 86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600"/>
            </a:p>
          </p:txBody>
        </p:sp>
        <p:sp>
          <p:nvSpPr>
            <p:cNvPr id="118" name="AutoShape 1034"/>
            <p:cNvSpPr>
              <a:spLocks noChangeArrowheads="1"/>
            </p:cNvSpPr>
            <p:nvPr/>
          </p:nvSpPr>
          <p:spPr bwMode="auto">
            <a:xfrm flipH="1">
              <a:off x="1104" y="1152"/>
              <a:ext cx="480" cy="624"/>
            </a:xfrm>
            <a:prstGeom prst="cube">
              <a:avLst>
                <a:gd name="adj" fmla="val 2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utoShape 1035"/>
            <p:cNvSpPr>
              <a:spLocks noChangeArrowheads="1"/>
            </p:cNvSpPr>
            <p:nvPr/>
          </p:nvSpPr>
          <p:spPr bwMode="auto">
            <a:xfrm flipH="1">
              <a:off x="1248" y="1056"/>
              <a:ext cx="192" cy="192"/>
            </a:xfrm>
            <a:prstGeom prst="cube">
              <a:avLst>
                <a:gd name="adj" fmla="val 2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utoShape 1036"/>
            <p:cNvSpPr>
              <a:spLocks noChangeArrowheads="1"/>
            </p:cNvSpPr>
            <p:nvPr/>
          </p:nvSpPr>
          <p:spPr bwMode="auto">
            <a:xfrm rot="-1151477" flipH="1" flipV="1">
              <a:off x="912" y="1344"/>
              <a:ext cx="337" cy="329"/>
            </a:xfrm>
            <a:prstGeom prst="cube">
              <a:avLst>
                <a:gd name="adj" fmla="val 8671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600"/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514399" y="2306346"/>
            <a:ext cx="161350" cy="1321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700363" y="2225647"/>
            <a:ext cx="981487" cy="382542"/>
          </a:xfrm>
          <a:prstGeom prst="rect">
            <a:avLst/>
          </a:prstGeom>
          <a:noFill/>
        </p:spPr>
        <p:txBody>
          <a:bodyPr wrap="none" lIns="74041" tIns="37021" rIns="74041" bIns="37021" rtlCol="0">
            <a:spAutoFit/>
          </a:bodyPr>
          <a:lstStyle/>
          <a:p>
            <a:r>
              <a:rPr lang="en-US" sz="1000" dirty="0"/>
              <a:t>Represents a </a:t>
            </a:r>
          </a:p>
          <a:p>
            <a:r>
              <a:rPr lang="en-US" sz="1000" dirty="0"/>
              <a:t>transformation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76" y="2221569"/>
            <a:ext cx="3608592" cy="224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431539" y="819150"/>
            <a:ext cx="8229600" cy="1428791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Step 1:  </a:t>
            </a:r>
            <a:r>
              <a:rPr lang="en-US" sz="2000" dirty="0"/>
              <a:t>Various transformations are applied to each of the leaves (object primitives—head, base, etc.)</a:t>
            </a:r>
          </a:p>
          <a:p>
            <a:r>
              <a:rPr lang="en-US" sz="2000" b="1" dirty="0"/>
              <a:t>Step 2:  </a:t>
            </a:r>
            <a:r>
              <a:rPr lang="en-US" sz="2000" dirty="0"/>
              <a:t>Transformations are then applied to groups of objects (form upper and lower body, etc…)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2214" y="2016765"/>
            <a:ext cx="313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format means that instead of designing new primitives for every single shape we need, we can just apply transformations to a smaller set of primitives to form complex composite 3D shapes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930" y="4430909"/>
            <a:ext cx="668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Together the above hierarchy of transformations forms the “robot” scene as a whole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51" grpId="0"/>
      <p:bldP spid="21" grpId="0" build="p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43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Transformations and the scene graph (4/5)</a:t>
            </a:r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6092845" y="3349894"/>
            <a:ext cx="2073600" cy="91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41" tIns="37021" rIns="74041" bIns="3702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sz="1400" dirty="0"/>
              <a:t>object nodes (geometry)</a:t>
            </a:r>
          </a:p>
          <a:p>
            <a:pPr algn="l">
              <a:lnSpc>
                <a:spcPct val="130000"/>
              </a:lnSpc>
            </a:pPr>
            <a:r>
              <a:rPr lang="en-US" sz="1400" dirty="0"/>
              <a:t>transformation nodes</a:t>
            </a:r>
          </a:p>
          <a:p>
            <a:pPr algn="l">
              <a:lnSpc>
                <a:spcPct val="130000"/>
              </a:lnSpc>
            </a:pPr>
            <a:r>
              <a:rPr lang="en-US" sz="1400" dirty="0"/>
              <a:t>group nodes</a:t>
            </a:r>
          </a:p>
        </p:txBody>
      </p:sp>
      <p:sp>
        <p:nvSpPr>
          <p:cNvPr id="33" name="Oval 57"/>
          <p:cNvSpPr>
            <a:spLocks noChangeArrowheads="1"/>
          </p:cNvSpPr>
          <p:nvPr/>
        </p:nvSpPr>
        <p:spPr bwMode="auto">
          <a:xfrm>
            <a:off x="5884600" y="4032656"/>
            <a:ext cx="207360" cy="155536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4041" tIns="37021" rIns="74041" bIns="37021" anchor="ctr"/>
          <a:lstStyle/>
          <a:p>
            <a:endParaRPr lang="en-US"/>
          </a:p>
        </p:txBody>
      </p:sp>
      <p:sp>
        <p:nvSpPr>
          <p:cNvPr id="34" name="AutoShape 70"/>
          <p:cNvSpPr>
            <a:spLocks noChangeArrowheads="1"/>
          </p:cNvSpPr>
          <p:nvPr/>
        </p:nvSpPr>
        <p:spPr bwMode="auto">
          <a:xfrm>
            <a:off x="5884600" y="3750918"/>
            <a:ext cx="207360" cy="155536"/>
          </a:xfrm>
          <a:prstGeom prst="plus">
            <a:avLst>
              <a:gd name="adj" fmla="val 25000"/>
            </a:avLst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74041" tIns="37021" rIns="74041" bIns="37021" anchor="ctr"/>
          <a:lstStyle/>
          <a:p>
            <a:endParaRPr lang="en-US"/>
          </a:p>
        </p:txBody>
      </p:sp>
      <p:sp>
        <p:nvSpPr>
          <p:cNvPr id="35" name="Rectangle 78"/>
          <p:cNvSpPr>
            <a:spLocks noChangeArrowheads="1"/>
          </p:cNvSpPr>
          <p:nvPr/>
        </p:nvSpPr>
        <p:spPr bwMode="auto">
          <a:xfrm>
            <a:off x="5885485" y="3444328"/>
            <a:ext cx="207360" cy="155536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74041" tIns="37021" rIns="74041" bIns="37021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23950"/>
            <a:ext cx="2954880" cy="224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971550"/>
            <a:ext cx="5207261" cy="38862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 </a:t>
            </a:r>
            <a:r>
              <a:rPr lang="en-US" sz="1900" b="1" dirty="0"/>
              <a:t>cumulative transformation matrix (</a:t>
            </a:r>
            <a:r>
              <a:rPr lang="en-US" sz="1900" b="1" i="1" dirty="0"/>
              <a:t>CTM</a:t>
            </a:r>
            <a:r>
              <a:rPr lang="en-US" sz="1900" b="1" dirty="0"/>
              <a:t>) </a:t>
            </a:r>
            <a:r>
              <a:rPr lang="en-US" sz="1900" dirty="0"/>
              <a:t>builds as you move up the tree</a:t>
            </a:r>
          </a:p>
          <a:p>
            <a:r>
              <a:rPr lang="en-US" sz="1900" dirty="0"/>
              <a:t>Note that higher level transformation matrices are appended to the front of the sequence</a:t>
            </a:r>
          </a:p>
          <a:p>
            <a:r>
              <a:rPr lang="en-US" sz="1900" dirty="0"/>
              <a:t>Example:</a:t>
            </a:r>
          </a:p>
          <a:p>
            <a:pPr lvl="1"/>
            <a:r>
              <a:rPr lang="en-US" sz="1500" dirty="0"/>
              <a:t>For object 1 (o1), </a:t>
            </a:r>
            <a:r>
              <a:rPr lang="en-US" sz="1500" b="1" i="1" dirty="0"/>
              <a:t>CTM</a:t>
            </a:r>
            <a:r>
              <a:rPr lang="en-US" sz="1500" i="1" dirty="0"/>
              <a:t> = 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1</a:t>
            </a:r>
            <a:endParaRPr lang="en-US" sz="1500" dirty="0"/>
          </a:p>
          <a:p>
            <a:pPr lvl="1"/>
            <a:r>
              <a:rPr lang="en-US" sz="1500" dirty="0"/>
              <a:t>For o2, </a:t>
            </a:r>
            <a:r>
              <a:rPr lang="en-US" sz="1500" b="1" i="1" dirty="0"/>
              <a:t>CTM</a:t>
            </a:r>
            <a:r>
              <a:rPr lang="en-US" sz="1500" i="1" dirty="0"/>
              <a:t> = 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2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3</a:t>
            </a:r>
            <a:endParaRPr lang="en-US" sz="1500" b="1" i="1" dirty="0"/>
          </a:p>
          <a:p>
            <a:pPr lvl="1"/>
            <a:r>
              <a:rPr lang="en-US" sz="1500" dirty="0"/>
              <a:t>For o3, </a:t>
            </a:r>
            <a:r>
              <a:rPr lang="en-US" sz="1500" b="1" i="1" dirty="0"/>
              <a:t>CTM</a:t>
            </a:r>
            <a:r>
              <a:rPr lang="en-US" sz="1500" i="1" dirty="0"/>
              <a:t> = 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2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4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5</a:t>
            </a:r>
            <a:endParaRPr lang="en-US" sz="1500" b="1" i="1" dirty="0"/>
          </a:p>
          <a:p>
            <a:pPr lvl="1"/>
            <a:r>
              <a:rPr lang="en-US" sz="1500" dirty="0"/>
              <a:t>For a vertex </a:t>
            </a:r>
            <a:r>
              <a:rPr lang="en-US" sz="1500" i="1" dirty="0"/>
              <a:t>v</a:t>
            </a:r>
            <a:r>
              <a:rPr lang="en-US" sz="1500" dirty="0"/>
              <a:t> in o3, position in world coordinate system is </a:t>
            </a:r>
            <a:r>
              <a:rPr lang="en-US" sz="1400" b="1" i="1" dirty="0">
                <a:solidFill>
                  <a:schemeClr val="tx2"/>
                </a:solidFill>
              </a:rPr>
              <a:t>CTM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i="1" dirty="0">
                <a:solidFill>
                  <a:schemeClr val="tx2"/>
                </a:solidFill>
              </a:rPr>
              <a:t>v = (</a:t>
            </a:r>
            <a:r>
              <a:rPr lang="en-US" sz="1400" b="1" i="1" dirty="0">
                <a:solidFill>
                  <a:schemeClr val="tx2"/>
                </a:solidFill>
              </a:rPr>
              <a:t>M</a:t>
            </a:r>
            <a:r>
              <a:rPr lang="en-US" sz="1400" b="1" i="1" baseline="-25000" dirty="0">
                <a:solidFill>
                  <a:schemeClr val="tx2"/>
                </a:solidFill>
              </a:rPr>
              <a:t>2</a:t>
            </a:r>
            <a:r>
              <a:rPr lang="en-US" sz="1400" b="1" i="1" dirty="0">
                <a:solidFill>
                  <a:schemeClr val="tx2"/>
                </a:solidFill>
              </a:rPr>
              <a:t>M</a:t>
            </a:r>
            <a:r>
              <a:rPr lang="en-US" sz="1400" b="1" i="1" baseline="-25000" dirty="0">
                <a:solidFill>
                  <a:schemeClr val="tx2"/>
                </a:solidFill>
              </a:rPr>
              <a:t>4</a:t>
            </a:r>
            <a:r>
              <a:rPr lang="en-US" sz="1400" b="1" i="1" dirty="0">
                <a:solidFill>
                  <a:schemeClr val="tx2"/>
                </a:solidFill>
              </a:rPr>
              <a:t>M</a:t>
            </a:r>
            <a:r>
              <a:rPr lang="en-US" sz="1400" b="1" i="1" baseline="-25000" dirty="0">
                <a:solidFill>
                  <a:schemeClr val="tx2"/>
                </a:solidFill>
              </a:rPr>
              <a:t>5</a:t>
            </a:r>
            <a:r>
              <a:rPr lang="en-US" sz="1400" i="1" dirty="0">
                <a:solidFill>
                  <a:schemeClr val="tx2"/>
                </a:solidFill>
              </a:rPr>
              <a:t>) v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12001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</a:t>
            </a:r>
            <a:r>
              <a:rPr lang="en-US" b="1" i="1" baseline="-25000" dirty="0"/>
              <a:t>1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62800" y="12763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</a:t>
            </a:r>
            <a:r>
              <a:rPr lang="en-US" b="1" i="1" baseline="-25000" dirty="0"/>
              <a:t>2</a:t>
            </a:r>
            <a:endParaRPr lang="en-US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19621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</a:t>
            </a:r>
            <a:r>
              <a:rPr lang="en-US" b="1" i="1" baseline="-25000" dirty="0"/>
              <a:t>3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24800" y="20383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</a:t>
            </a:r>
            <a:r>
              <a:rPr lang="en-US" b="1" i="1" baseline="-25000" dirty="0"/>
              <a:t>4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29600" y="26479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</a:t>
            </a:r>
            <a:r>
              <a:rPr lang="en-US" b="1" i="1" baseline="-25000" dirty="0"/>
              <a:t>5</a:t>
            </a:r>
            <a:endParaRPr lang="en-US" b="1" i="1" dirty="0"/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5791884" y="3349894"/>
            <a:ext cx="2350080" cy="9149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4041" tIns="37021" rIns="74041" bIns="370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  <p:bldP spid="17" grpId="0" build="p"/>
      <p:bldP spid="18" grpId="0"/>
      <p:bldP spid="19" grpId="0"/>
      <p:bldP spid="20" grpId="0"/>
      <p:bldP spid="21" grpId="0"/>
      <p:bldP spid="22" grpId="0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44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Transformations and the scene graph (5/5)</a:t>
            </a:r>
          </a:p>
        </p:txBody>
      </p:sp>
      <p:grpSp>
        <p:nvGrpSpPr>
          <p:cNvPr id="94" name="Group 86"/>
          <p:cNvGrpSpPr>
            <a:grpSpLocks/>
          </p:cNvGrpSpPr>
          <p:nvPr/>
        </p:nvGrpSpPr>
        <p:grpSpPr bwMode="auto">
          <a:xfrm>
            <a:off x="4491004" y="1339761"/>
            <a:ext cx="4610880" cy="2670397"/>
            <a:chOff x="336" y="1920"/>
            <a:chExt cx="3202" cy="2003"/>
          </a:xfrm>
        </p:grpSpPr>
        <p:grpSp>
          <p:nvGrpSpPr>
            <p:cNvPr id="96" name="Group 84"/>
            <p:cNvGrpSpPr>
              <a:grpSpLocks/>
            </p:cNvGrpSpPr>
            <p:nvPr/>
          </p:nvGrpSpPr>
          <p:grpSpPr bwMode="auto">
            <a:xfrm>
              <a:off x="1920" y="1920"/>
              <a:ext cx="1618" cy="889"/>
              <a:chOff x="1920" y="1920"/>
              <a:chExt cx="1618" cy="889"/>
            </a:xfrm>
          </p:grpSpPr>
          <p:sp>
            <p:nvSpPr>
              <p:cNvPr id="129" name="Line 52"/>
              <p:cNvSpPr>
                <a:spLocks noChangeShapeType="1"/>
              </p:cNvSpPr>
              <p:nvPr/>
            </p:nvSpPr>
            <p:spPr bwMode="auto">
              <a:xfrm flipH="1">
                <a:off x="2016" y="1968"/>
                <a:ext cx="52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>
                <a:off x="2496" y="1968"/>
                <a:ext cx="52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Oval 20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Text Box 37"/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group3</a:t>
                </a:r>
              </a:p>
            </p:txBody>
          </p:sp>
          <p:sp>
            <p:nvSpPr>
              <p:cNvPr id="133" name="Text Box 38"/>
              <p:cNvSpPr txBox="1">
                <a:spLocks noChangeArrowheads="1"/>
              </p:cNvSpPr>
              <p:nvPr/>
            </p:nvSpPr>
            <p:spPr bwMode="auto">
              <a:xfrm>
                <a:off x="2088" y="2558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obj3</a:t>
                </a:r>
              </a:p>
            </p:txBody>
          </p:sp>
          <p:sp>
            <p:nvSpPr>
              <p:cNvPr id="134" name="Text Box 39"/>
              <p:cNvSpPr txBox="1">
                <a:spLocks noChangeArrowheads="1"/>
              </p:cNvSpPr>
              <p:nvPr/>
            </p:nvSpPr>
            <p:spPr bwMode="auto">
              <a:xfrm>
                <a:off x="3106" y="2544"/>
                <a:ext cx="43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obj4</a:t>
                </a:r>
              </a:p>
            </p:txBody>
          </p:sp>
          <p:sp>
            <p:nvSpPr>
              <p:cNvPr id="137" name="AutoShape 71"/>
              <p:cNvSpPr>
                <a:spLocks noChangeArrowheads="1"/>
              </p:cNvSpPr>
              <p:nvPr/>
            </p:nvSpPr>
            <p:spPr bwMode="auto">
              <a:xfrm>
                <a:off x="2688" y="2208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72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auto">
              <a:xfrm>
                <a:off x="2976" y="2592"/>
                <a:ext cx="144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85"/>
            <p:cNvGrpSpPr>
              <a:grpSpLocks/>
            </p:cNvGrpSpPr>
            <p:nvPr/>
          </p:nvGrpSpPr>
          <p:grpSpPr bwMode="auto">
            <a:xfrm>
              <a:off x="336" y="1968"/>
              <a:ext cx="2352" cy="1955"/>
              <a:chOff x="336" y="1968"/>
              <a:chExt cx="2352" cy="1955"/>
            </a:xfrm>
          </p:grpSpPr>
          <p:sp>
            <p:nvSpPr>
              <p:cNvPr id="99" name="Line 50"/>
              <p:cNvSpPr>
                <a:spLocks noChangeShapeType="1"/>
              </p:cNvSpPr>
              <p:nvPr/>
            </p:nvSpPr>
            <p:spPr bwMode="auto">
              <a:xfrm flipH="1">
                <a:off x="1296" y="3144"/>
                <a:ext cx="3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9"/>
              <p:cNvSpPr>
                <a:spLocks noChangeShapeType="1"/>
              </p:cNvSpPr>
              <p:nvPr/>
            </p:nvSpPr>
            <p:spPr bwMode="auto">
              <a:xfrm>
                <a:off x="1680" y="3144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>
                <a:off x="1248" y="2856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47"/>
              <p:cNvSpPr>
                <a:spLocks noChangeShapeType="1"/>
              </p:cNvSpPr>
              <p:nvPr/>
            </p:nvSpPr>
            <p:spPr bwMode="auto">
              <a:xfrm>
                <a:off x="720" y="285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46"/>
              <p:cNvSpPr>
                <a:spLocks noChangeShapeType="1"/>
              </p:cNvSpPr>
              <p:nvPr/>
            </p:nvSpPr>
            <p:spPr bwMode="auto">
              <a:xfrm>
                <a:off x="1008" y="2568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45"/>
              <p:cNvSpPr>
                <a:spLocks noChangeShapeType="1"/>
              </p:cNvSpPr>
              <p:nvPr/>
            </p:nvSpPr>
            <p:spPr bwMode="auto">
              <a:xfrm flipH="1">
                <a:off x="432" y="2616"/>
                <a:ext cx="57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44"/>
              <p:cNvSpPr>
                <a:spLocks noChangeShapeType="1"/>
              </p:cNvSpPr>
              <p:nvPr/>
            </p:nvSpPr>
            <p:spPr bwMode="auto">
              <a:xfrm>
                <a:off x="1032" y="21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Oval 9"/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Oval 11"/>
              <p:cNvSpPr>
                <a:spLocks noChangeArrowheads="1"/>
              </p:cNvSpPr>
              <p:nvPr/>
            </p:nvSpPr>
            <p:spPr bwMode="auto">
              <a:xfrm>
                <a:off x="960" y="2520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14"/>
              <p:cNvSpPr>
                <a:spLocks noChangeArrowheads="1"/>
              </p:cNvSpPr>
              <p:nvPr/>
            </p:nvSpPr>
            <p:spPr bwMode="auto">
              <a:xfrm>
                <a:off x="912" y="3048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5"/>
              <p:cNvSpPr>
                <a:spLocks noChangeArrowheads="1"/>
              </p:cNvSpPr>
              <p:nvPr/>
            </p:nvSpPr>
            <p:spPr bwMode="auto">
              <a:xfrm>
                <a:off x="1632" y="309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112" y="367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25"/>
              <p:cNvSpPr txBox="1">
                <a:spLocks noChangeArrowheads="1"/>
              </p:cNvSpPr>
              <p:nvPr/>
            </p:nvSpPr>
            <p:spPr bwMode="auto">
              <a:xfrm>
                <a:off x="1056" y="1968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100"/>
                  <a:t>root</a:t>
                </a:r>
              </a:p>
            </p:txBody>
          </p:sp>
          <p:sp>
            <p:nvSpPr>
              <p:cNvPr id="113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472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100"/>
                  <a:t>group1</a:t>
                </a:r>
              </a:p>
            </p:txBody>
          </p:sp>
          <p:sp>
            <p:nvSpPr>
              <p:cNvPr id="116" name="Text Box 30"/>
              <p:cNvSpPr txBox="1">
                <a:spLocks noChangeArrowheads="1"/>
              </p:cNvSpPr>
              <p:nvPr/>
            </p:nvSpPr>
            <p:spPr bwMode="auto">
              <a:xfrm>
                <a:off x="480" y="3048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obj1</a:t>
                </a:r>
              </a:p>
            </p:txBody>
          </p:sp>
          <p:sp>
            <p:nvSpPr>
              <p:cNvPr id="117" name="Text Box 31"/>
              <p:cNvSpPr txBox="1">
                <a:spLocks noChangeArrowheads="1"/>
              </p:cNvSpPr>
              <p:nvPr/>
            </p:nvSpPr>
            <p:spPr bwMode="auto">
              <a:xfrm>
                <a:off x="1008" y="3048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group3</a:t>
                </a:r>
              </a:p>
            </p:txBody>
          </p:sp>
          <p:sp>
            <p:nvSpPr>
              <p:cNvPr id="119" name="Text Box 34"/>
              <p:cNvSpPr txBox="1">
                <a:spLocks noChangeArrowheads="1"/>
              </p:cNvSpPr>
              <p:nvPr/>
            </p:nvSpPr>
            <p:spPr bwMode="auto">
              <a:xfrm>
                <a:off x="1728" y="3096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group2</a:t>
                </a:r>
              </a:p>
            </p:txBody>
          </p:sp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2208" y="3672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group3</a:t>
                </a:r>
              </a:p>
            </p:txBody>
          </p:sp>
          <p:sp>
            <p:nvSpPr>
              <p:cNvPr id="121" name="Text Box 36"/>
              <p:cNvSpPr txBox="1">
                <a:spLocks noChangeArrowheads="1"/>
              </p:cNvSpPr>
              <p:nvPr/>
            </p:nvSpPr>
            <p:spPr bwMode="auto">
              <a:xfrm>
                <a:off x="1296" y="3672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obj2</a:t>
                </a:r>
              </a:p>
            </p:txBody>
          </p:sp>
          <p:sp>
            <p:nvSpPr>
              <p:cNvPr id="122" name="AutoShape 73"/>
              <p:cNvSpPr>
                <a:spLocks noChangeArrowheads="1"/>
              </p:cNvSpPr>
              <p:nvPr/>
            </p:nvSpPr>
            <p:spPr bwMode="auto">
              <a:xfrm>
                <a:off x="1872" y="3408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74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75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76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77"/>
              <p:cNvSpPr>
                <a:spLocks noChangeArrowheads="1"/>
              </p:cNvSpPr>
              <p:nvPr/>
            </p:nvSpPr>
            <p:spPr bwMode="auto">
              <a:xfrm>
                <a:off x="960" y="2256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Rectangle 81"/>
              <p:cNvSpPr>
                <a:spLocks noChangeArrowheads="1"/>
              </p:cNvSpPr>
              <p:nvPr/>
            </p:nvSpPr>
            <p:spPr bwMode="auto">
              <a:xfrm>
                <a:off x="336" y="3072"/>
                <a:ext cx="144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82"/>
              <p:cNvSpPr>
                <a:spLocks noChangeArrowheads="1"/>
              </p:cNvSpPr>
              <p:nvPr/>
            </p:nvSpPr>
            <p:spPr bwMode="auto">
              <a:xfrm>
                <a:off x="1152" y="3696"/>
                <a:ext cx="144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431539" y="895350"/>
            <a:ext cx="3835661" cy="42481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You can easily reuse groups of objects (sub-trees in the scene graph) if they have been defined already</a:t>
            </a:r>
          </a:p>
          <a:p>
            <a:r>
              <a:rPr lang="en-US" sz="1700" dirty="0"/>
              <a:t>This might occur if you have multiple similar components to your scene. For example, the robot’s 2 arms</a:t>
            </a:r>
          </a:p>
          <a:p>
            <a:r>
              <a:rPr lang="en-US" sz="1700" dirty="0"/>
              <a:t>Here, group 3 has been used twice. </a:t>
            </a:r>
          </a:p>
          <a:p>
            <a:r>
              <a:rPr lang="en-US" sz="1700" dirty="0"/>
              <a:t>Transformations defined within group 3 itself do not change; there are different </a:t>
            </a:r>
            <a:r>
              <a:rPr lang="en-US" sz="1700" b="1" i="1" dirty="0" err="1"/>
              <a:t>CTM</a:t>
            </a:r>
            <a:r>
              <a:rPr lang="en-US" sz="1700" dirty="0" err="1"/>
              <a:t>s</a:t>
            </a:r>
            <a:r>
              <a:rPr lang="en-US" sz="1700" dirty="0"/>
              <a:t> for each use of group 3 as a whole</a:t>
            </a:r>
          </a:p>
          <a:p>
            <a:r>
              <a:rPr lang="en-US" sz="1700" b="1" i="1" dirty="0"/>
              <a:t>T</a:t>
            </a:r>
            <a:r>
              <a:rPr lang="en-US" sz="1700" b="1" i="1" baseline="-25000" dirty="0"/>
              <a:t>0</a:t>
            </a:r>
            <a:r>
              <a:rPr lang="en-US" sz="1700" b="1" i="1" dirty="0"/>
              <a:t>T</a:t>
            </a:r>
            <a:r>
              <a:rPr lang="en-US" sz="1700" b="1" i="1" baseline="-25000" dirty="0"/>
              <a:t>1</a:t>
            </a:r>
            <a:r>
              <a:rPr lang="en-US" sz="1700" dirty="0"/>
              <a:t> vs. </a:t>
            </a:r>
            <a:r>
              <a:rPr lang="en-US" sz="1700" b="1" i="1" dirty="0"/>
              <a:t>T</a:t>
            </a:r>
            <a:r>
              <a:rPr lang="en-US" sz="1700" b="1" i="1" baseline="-25000" dirty="0"/>
              <a:t>0</a:t>
            </a:r>
            <a:r>
              <a:rPr lang="en-US" sz="1700" b="1" i="1" dirty="0"/>
              <a:t>T</a:t>
            </a:r>
            <a:r>
              <a:rPr lang="en-US" sz="1700" b="1" i="1" baseline="-25000" dirty="0"/>
              <a:t>2</a:t>
            </a:r>
            <a:r>
              <a:rPr lang="en-US" sz="1700" b="1" i="1" dirty="0"/>
              <a:t>T</a:t>
            </a:r>
            <a:r>
              <a:rPr lang="en-US" sz="1700" b="1" i="1" baseline="-25000" dirty="0"/>
              <a:t>4</a:t>
            </a:r>
            <a:endParaRPr lang="en-US" sz="1700" b="1" i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6028"/>
              </p:ext>
            </p:extLst>
          </p:nvPr>
        </p:nvGraphicFramePr>
        <p:xfrm>
          <a:off x="5672884" y="1724158"/>
          <a:ext cx="233083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4" imgW="165100" imgH="215900" progId="Equation.3">
                  <p:embed/>
                </p:oleObj>
              </mc:Choice>
              <mc:Fallback>
                <p:oleObj name="Equation" r:id="rId4" imgW="165100" imgH="2159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2884" y="1724158"/>
                        <a:ext cx="233083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52722"/>
              </p:ext>
            </p:extLst>
          </p:nvPr>
        </p:nvGraphicFramePr>
        <p:xfrm>
          <a:off x="4758484" y="2409958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6" imgW="152400" imgH="203200" progId="Equation.3">
                  <p:embed/>
                </p:oleObj>
              </mc:Choice>
              <mc:Fallback>
                <p:oleObj name="Equation" r:id="rId6" imgW="152400" imgH="203200" progId="Equation.3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8484" y="2409958"/>
                        <a:ext cx="228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96940"/>
              </p:ext>
            </p:extLst>
          </p:nvPr>
        </p:nvGraphicFramePr>
        <p:xfrm>
          <a:off x="5977684" y="2333758"/>
          <a:ext cx="2333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8" imgW="165100" imgH="203200" progId="Equation.3">
                  <p:embed/>
                </p:oleObj>
              </mc:Choice>
              <mc:Fallback>
                <p:oleObj name="Equation" r:id="rId8" imgW="165100" imgH="203200" progId="Equation.3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77684" y="2333758"/>
                        <a:ext cx="233363" cy="2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99991"/>
              </p:ext>
            </p:extLst>
          </p:nvPr>
        </p:nvGraphicFramePr>
        <p:xfrm>
          <a:off x="5749084" y="3248158"/>
          <a:ext cx="233083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10" imgW="165100" imgH="215900" progId="Equation.3">
                  <p:embed/>
                </p:oleObj>
              </mc:Choice>
              <mc:Fallback>
                <p:oleObj name="Equation" r:id="rId10" imgW="165100" imgH="215900" progId="Equation.3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49084" y="3248158"/>
                        <a:ext cx="233083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08363"/>
              </p:ext>
            </p:extLst>
          </p:nvPr>
        </p:nvGraphicFramePr>
        <p:xfrm>
          <a:off x="6968284" y="3248158"/>
          <a:ext cx="2333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12" imgW="165100" imgH="203200" progId="Equation.3">
                  <p:embed/>
                </p:oleObj>
              </mc:Choice>
              <mc:Fallback>
                <p:oleObj name="Equation" r:id="rId12" imgW="165100" imgH="2032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68284" y="3248158"/>
                        <a:ext cx="233363" cy="2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867226"/>
              </p:ext>
            </p:extLst>
          </p:nvPr>
        </p:nvGraphicFramePr>
        <p:xfrm>
          <a:off x="6892084" y="1571758"/>
          <a:ext cx="233083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4" imgW="165100" imgH="215900" progId="Equation.3">
                  <p:embed/>
                </p:oleObj>
              </mc:Choice>
              <mc:Fallback>
                <p:oleObj name="Equation" r:id="rId14" imgW="165100" imgH="215900" progId="Equation.3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92084" y="1571758"/>
                        <a:ext cx="233083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16522"/>
              </p:ext>
            </p:extLst>
          </p:nvPr>
        </p:nvGraphicFramePr>
        <p:xfrm>
          <a:off x="8187484" y="1571758"/>
          <a:ext cx="233083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6" imgW="165100" imgH="215900" progId="Equation.3">
                  <p:embed/>
                </p:oleObj>
              </mc:Choice>
              <mc:Fallback>
                <p:oleObj name="Equation" r:id="rId16" imgW="165100" imgH="215900" progId="Equation.3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87484" y="1571758"/>
                        <a:ext cx="233083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1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60542" y="2190750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5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784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Transformations (1/4)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06" y="1295400"/>
            <a:ext cx="2880578" cy="28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6942125" y="1971577"/>
            <a:ext cx="313617" cy="7523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55742" y="1963827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42125" y="1971577"/>
            <a:ext cx="1075617" cy="7719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830230"/>
            <a:ext cx="4927006" cy="3829050"/>
          </a:xfrm>
          <a:prstGeom prst="rect">
            <a:avLst/>
          </a:prstGeom>
        </p:spPr>
        <p:txBody>
          <a:bodyPr vert="horz" lIns="81633" tIns="40817" rIns="81633" bIns="40817" anchor="t">
            <a:normAutofit fontScale="92500"/>
          </a:bodyPr>
          <a:lstStyle/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1946" dirty="0"/>
              <a:t>Vector addition: We represent vectors as </a:t>
            </a:r>
            <a:r>
              <a:rPr lang="en-US" sz="1946" b="1" i="1" dirty="0"/>
              <a:t>bold-italic</a:t>
            </a:r>
            <a:r>
              <a:rPr lang="en-US" sz="1946" dirty="0"/>
              <a:t> letters (</a:t>
            </a:r>
            <a:r>
              <a:rPr lang="en-US" sz="1946" b="1" i="1" dirty="0"/>
              <a:t>v</a:t>
            </a:r>
            <a:r>
              <a:rPr lang="en-US" sz="1946" dirty="0"/>
              <a:t>) and scalars as </a:t>
            </a:r>
            <a:r>
              <a:rPr lang="en-US" sz="1946" i="1" dirty="0"/>
              <a:t>italic</a:t>
            </a:r>
            <a:r>
              <a:rPr lang="en-US" sz="1946" dirty="0"/>
              <a:t> letters (</a:t>
            </a:r>
            <a:r>
              <a:rPr lang="en-US" sz="1946" i="1" dirty="0"/>
              <a:t>c</a:t>
            </a:r>
            <a:r>
              <a:rPr lang="en-US" sz="1946" dirty="0"/>
              <a:t>)</a:t>
            </a:r>
          </a:p>
          <a:p>
            <a:pPr marL="244475" indent="-244475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1900" dirty="0"/>
              <a:t>Head to tail, add components 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1900" dirty="0"/>
              <a:t>Multiplying a vector by a scalar changes the vector’s magnitude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dirty="0"/>
              <a:t>Recall that a </a:t>
            </a:r>
            <a:r>
              <a:rPr lang="en-US" sz="1946" i="1" dirty="0"/>
              <a:t>basis</a:t>
            </a:r>
            <a:r>
              <a:rPr lang="en-US" sz="1946" dirty="0"/>
              <a:t> for a vector space is a set of vectors with the following properties:</a:t>
            </a:r>
          </a:p>
          <a:p>
            <a:pPr marL="713109" lvl="1" indent="-342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+mj-lt"/>
              <a:buAutoNum type="arabicPeriod"/>
            </a:pPr>
            <a:r>
              <a:rPr lang="en-US" sz="1800" dirty="0">
                <a:solidFill>
                  <a:srgbClr val="1F497D"/>
                </a:solidFill>
              </a:rPr>
              <a:t>The vectors in the set are linearly independent</a:t>
            </a:r>
          </a:p>
          <a:p>
            <a:pPr marL="713109" lvl="1" indent="-342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+mj-lt"/>
              <a:buAutoNum type="arabicPeriod"/>
            </a:pPr>
            <a:r>
              <a:rPr lang="en-US" sz="1800" dirty="0">
                <a:solidFill>
                  <a:srgbClr val="1F497D"/>
                </a:solidFill>
              </a:rPr>
              <a:t>Any vector in the vector space can be expressed as a linear combination of the basis vectors: </a:t>
            </a:r>
            <a:r>
              <a:rPr lang="en-US" sz="1800" b="1" i="1" dirty="0">
                <a:solidFill>
                  <a:srgbClr val="1F497D"/>
                </a:solidFill>
              </a:rPr>
              <a:t>V</a:t>
            </a:r>
            <a:r>
              <a:rPr lang="en-US" sz="1800" dirty="0">
                <a:solidFill>
                  <a:srgbClr val="1F497D"/>
                </a:solidFill>
              </a:rPr>
              <a:t> = </a:t>
            </a:r>
            <a:r>
              <a:rPr lang="en-US" sz="1800" i="1" dirty="0">
                <a:solidFill>
                  <a:srgbClr val="1F497D"/>
                </a:solidFill>
              </a:rPr>
              <a:t>c</a:t>
            </a:r>
            <a:r>
              <a:rPr lang="en-US" sz="1800" baseline="-25000" dirty="0">
                <a:solidFill>
                  <a:srgbClr val="1F497D"/>
                </a:solidFill>
              </a:rPr>
              <a:t>1</a:t>
            </a:r>
            <a:r>
              <a:rPr lang="en-US" sz="1800" b="1" i="1" dirty="0">
                <a:solidFill>
                  <a:srgbClr val="1F497D"/>
                </a:solidFill>
              </a:rPr>
              <a:t>V</a:t>
            </a:r>
            <a:r>
              <a:rPr lang="en-US" sz="1800" baseline="-25000" dirty="0">
                <a:solidFill>
                  <a:srgbClr val="1F497D"/>
                </a:solidFill>
              </a:rPr>
              <a:t>1</a:t>
            </a:r>
            <a:r>
              <a:rPr lang="en-US" sz="1800" dirty="0">
                <a:solidFill>
                  <a:srgbClr val="1F497D"/>
                </a:solidFill>
              </a:rPr>
              <a:t> + </a:t>
            </a:r>
            <a:r>
              <a:rPr lang="en-US" sz="1800" i="1" dirty="0">
                <a:solidFill>
                  <a:srgbClr val="1F497D"/>
                </a:solidFill>
              </a:rPr>
              <a:t>c</a:t>
            </a:r>
            <a:r>
              <a:rPr lang="en-US" sz="1800" baseline="-25000" dirty="0">
                <a:solidFill>
                  <a:srgbClr val="1F497D"/>
                </a:solidFill>
              </a:rPr>
              <a:t>2</a:t>
            </a:r>
            <a:r>
              <a:rPr lang="en-US" sz="1800" b="1" i="1" dirty="0">
                <a:solidFill>
                  <a:srgbClr val="1F497D"/>
                </a:solidFill>
              </a:rPr>
              <a:t>V</a:t>
            </a:r>
            <a:r>
              <a:rPr lang="en-US" sz="1800" baseline="-25000" dirty="0">
                <a:solidFill>
                  <a:srgbClr val="1F497D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0542" y="2190750"/>
            <a:ext cx="106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</a:t>
            </a:r>
            <a:r>
              <a:rPr lang="en-US" i="1" dirty="0"/>
              <a:t> = </a:t>
            </a:r>
            <a:r>
              <a:rPr lang="en-US" b="1" i="1" dirty="0"/>
              <a:t>a</a:t>
            </a:r>
            <a:r>
              <a:rPr lang="en-US" i="1" dirty="0"/>
              <a:t> + </a:t>
            </a:r>
            <a:r>
              <a:rPr lang="en-US" b="1" i="1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8142" y="165735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4742" y="2114550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2614" y="259867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443" y="117847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4219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6</a:t>
            </a:fld>
            <a:r>
              <a:rPr lang="en-US" dirty="0"/>
              <a:t>/47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136" y="42841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Transformations (2/4)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380" y="823440"/>
            <a:ext cx="8878186" cy="4455042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Definition of a </a:t>
            </a:r>
            <a:r>
              <a:rPr lang="en-US" sz="1800" i="1" dirty="0"/>
              <a:t>linear function/map  </a:t>
            </a:r>
            <a:r>
              <a:rPr lang="en-US" sz="1800" b="1" i="1" dirty="0"/>
              <a:t>f</a:t>
            </a:r>
            <a:r>
              <a:rPr lang="en-US" sz="1800" dirty="0"/>
              <a:t>  - straight line in 2D, hyperplane in n-D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dirty="0">
                <a:solidFill>
                  <a:schemeClr val="tx2"/>
                </a:solidFill>
              </a:rPr>
              <a:t>Vector addition</a:t>
            </a:r>
            <a:r>
              <a:rPr lang="en-US" sz="1600" i="1" dirty="0">
                <a:solidFill>
                  <a:schemeClr val="tx2"/>
                </a:solidFill>
              </a:rPr>
              <a:t>:  </a:t>
            </a:r>
            <a:r>
              <a:rPr lang="en-US" sz="1600" b="1" i="1" dirty="0">
                <a:solidFill>
                  <a:schemeClr val="tx2"/>
                </a:solidFill>
              </a:rPr>
              <a:t>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b="1" i="1" dirty="0" err="1">
                <a:solidFill>
                  <a:schemeClr val="tx2"/>
                </a:solidFill>
              </a:rPr>
              <a:t>v</a:t>
            </a:r>
            <a:r>
              <a:rPr lang="en-US" sz="1600" i="1" dirty="0" err="1">
                <a:solidFill>
                  <a:schemeClr val="tx2"/>
                </a:solidFill>
              </a:rPr>
              <a:t>+</a:t>
            </a:r>
            <a:r>
              <a:rPr lang="en-US" sz="1600" b="1" i="1" dirty="0" err="1">
                <a:solidFill>
                  <a:schemeClr val="tx2"/>
                </a:solidFill>
              </a:rPr>
              <a:t>w</a:t>
            </a:r>
            <a:r>
              <a:rPr lang="en-US" sz="1600" i="1" dirty="0">
                <a:solidFill>
                  <a:schemeClr val="tx2"/>
                </a:solidFill>
              </a:rPr>
              <a:t>) = </a:t>
            </a:r>
            <a:r>
              <a:rPr lang="en-US" sz="1600" b="1" i="1" dirty="0">
                <a:solidFill>
                  <a:schemeClr val="tx2"/>
                </a:solidFill>
              </a:rPr>
              <a:t>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b="1" i="1" dirty="0">
                <a:solidFill>
                  <a:schemeClr val="tx2"/>
                </a:solidFill>
              </a:rPr>
              <a:t>v</a:t>
            </a:r>
            <a:r>
              <a:rPr lang="en-US" sz="1600" i="1" dirty="0">
                <a:solidFill>
                  <a:schemeClr val="tx2"/>
                </a:solidFill>
              </a:rPr>
              <a:t>) + </a:t>
            </a:r>
            <a:r>
              <a:rPr lang="en-US" sz="1600" b="1" i="1" dirty="0">
                <a:solidFill>
                  <a:schemeClr val="tx2"/>
                </a:solidFill>
              </a:rPr>
              <a:t>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b="1" i="1" dirty="0">
                <a:solidFill>
                  <a:schemeClr val="tx2"/>
                </a:solidFill>
              </a:rPr>
              <a:t>w</a:t>
            </a:r>
            <a:r>
              <a:rPr lang="en-US" sz="1600" i="1" dirty="0">
                <a:solidFill>
                  <a:schemeClr val="tx2"/>
                </a:solidFill>
              </a:rPr>
              <a:t>)</a:t>
            </a:r>
            <a:r>
              <a:rPr lang="en-US" sz="1600" dirty="0">
                <a:solidFill>
                  <a:schemeClr val="tx2"/>
                </a:solidFill>
              </a:rPr>
              <a:t> for all </a:t>
            </a:r>
            <a:r>
              <a:rPr lang="en-US" sz="1600" b="1" i="1" dirty="0">
                <a:solidFill>
                  <a:schemeClr val="tx2"/>
                </a:solidFill>
              </a:rPr>
              <a:t>v</a:t>
            </a:r>
            <a:r>
              <a:rPr lang="en-US" sz="1600" dirty="0">
                <a:solidFill>
                  <a:schemeClr val="tx2"/>
                </a:solidFill>
              </a:rPr>
              <a:t> and </a:t>
            </a:r>
            <a:r>
              <a:rPr lang="en-US" sz="1600" b="1" i="1" dirty="0">
                <a:solidFill>
                  <a:schemeClr val="tx2"/>
                </a:solidFill>
              </a:rPr>
              <a:t>w</a:t>
            </a:r>
            <a:r>
              <a:rPr lang="en-US" sz="1600" dirty="0">
                <a:solidFill>
                  <a:schemeClr val="tx2"/>
                </a:solidFill>
              </a:rPr>
              <a:t> in the domain of </a:t>
            </a:r>
            <a:r>
              <a:rPr lang="en-US" sz="1600" b="1" i="1" dirty="0">
                <a:solidFill>
                  <a:schemeClr val="tx2"/>
                </a:solidFill>
              </a:rPr>
              <a:t>f</a:t>
            </a:r>
            <a:endParaRPr lang="en-US" sz="1600" dirty="0">
              <a:solidFill>
                <a:schemeClr val="tx2"/>
              </a:solidFill>
            </a:endParaRP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noProof="0" dirty="0">
                <a:solidFill>
                  <a:srgbClr val="1F497D"/>
                </a:solidFill>
              </a:rPr>
              <a:t>Scalar multiplication: </a:t>
            </a:r>
            <a:r>
              <a:rPr lang="en-US" sz="1600" b="1" i="1" noProof="0" dirty="0">
                <a:solidFill>
                  <a:srgbClr val="1F497D"/>
                </a:solidFill>
              </a:rPr>
              <a:t>f</a:t>
            </a:r>
            <a:r>
              <a:rPr lang="en-US" sz="1600" i="1" dirty="0">
                <a:solidFill>
                  <a:srgbClr val="1F497D"/>
                </a:solidFill>
              </a:rPr>
              <a:t>(c</a:t>
            </a:r>
            <a:r>
              <a:rPr lang="en-US" sz="1600" b="1" i="1" dirty="0">
                <a:solidFill>
                  <a:srgbClr val="1F497D"/>
                </a:solidFill>
              </a:rPr>
              <a:t>v</a:t>
            </a:r>
            <a:r>
              <a:rPr lang="en-US" sz="1600" i="1" dirty="0">
                <a:solidFill>
                  <a:srgbClr val="1F497D"/>
                </a:solidFill>
              </a:rPr>
              <a:t>) = </a:t>
            </a:r>
            <a:r>
              <a:rPr lang="en-US" sz="1600" i="1" dirty="0" err="1">
                <a:solidFill>
                  <a:srgbClr val="1F497D"/>
                </a:solidFill>
              </a:rPr>
              <a:t>c</a:t>
            </a:r>
            <a:r>
              <a:rPr lang="en-US" sz="1600" b="1" i="1" dirty="0" err="1">
                <a:solidFill>
                  <a:srgbClr val="1F497D"/>
                </a:solidFill>
              </a:rPr>
              <a:t>f</a:t>
            </a:r>
            <a:r>
              <a:rPr lang="en-US" sz="1600" i="1" dirty="0">
                <a:solidFill>
                  <a:srgbClr val="1F497D"/>
                </a:solidFill>
              </a:rPr>
              <a:t>(</a:t>
            </a:r>
            <a:r>
              <a:rPr lang="en-US" sz="1600" b="1" i="1" dirty="0">
                <a:solidFill>
                  <a:srgbClr val="1F497D"/>
                </a:solidFill>
              </a:rPr>
              <a:t>v</a:t>
            </a:r>
            <a:r>
              <a:rPr lang="en-US" sz="1600" i="1" dirty="0">
                <a:solidFill>
                  <a:srgbClr val="1F497D"/>
                </a:solidFill>
              </a:rPr>
              <a:t>)</a:t>
            </a:r>
            <a:r>
              <a:rPr lang="en-US" sz="1600" dirty="0">
                <a:solidFill>
                  <a:srgbClr val="1F497D"/>
                </a:solidFill>
              </a:rPr>
              <a:t> for all scalars </a:t>
            </a:r>
            <a:r>
              <a:rPr lang="en-US" sz="1600" i="1" dirty="0">
                <a:solidFill>
                  <a:srgbClr val="1F497D"/>
                </a:solidFill>
              </a:rPr>
              <a:t>c</a:t>
            </a:r>
            <a:r>
              <a:rPr lang="en-US" sz="1600" dirty="0">
                <a:solidFill>
                  <a:srgbClr val="1F497D"/>
                </a:solidFill>
              </a:rPr>
              <a:t> and elements </a:t>
            </a:r>
            <a:r>
              <a:rPr lang="en-US" sz="1600" b="1" i="1" dirty="0">
                <a:solidFill>
                  <a:srgbClr val="1F497D"/>
                </a:solidFill>
              </a:rPr>
              <a:t>v</a:t>
            </a:r>
            <a:r>
              <a:rPr lang="en-US" sz="1600" dirty="0">
                <a:solidFill>
                  <a:srgbClr val="1F497D"/>
                </a:solidFill>
              </a:rPr>
              <a:t> in the domain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Linear functions</a:t>
            </a:r>
            <a:r>
              <a:rPr kumimoji="0" lang="en-US" sz="18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can be expressed as </a:t>
            </a:r>
            <a:r>
              <a:rPr lang="en-US" sz="1800" i="1" dirty="0"/>
              <a:t>(ax</a:t>
            </a:r>
            <a:r>
              <a:rPr lang="en-US" sz="1800" i="1" baseline="-25000" dirty="0"/>
              <a:t>1</a:t>
            </a:r>
            <a:r>
              <a:rPr lang="en-US" sz="1800" i="1" dirty="0"/>
              <a:t>+bx</a:t>
            </a:r>
            <a:r>
              <a:rPr lang="en-US" sz="1800" i="1" baseline="-25000" dirty="0"/>
              <a:t>2 </a:t>
            </a:r>
            <a:r>
              <a:rPr lang="en-US" sz="1800" i="1" dirty="0"/>
              <a:t>, cx</a:t>
            </a:r>
            <a:r>
              <a:rPr lang="en-US" sz="1800" i="1" baseline="-25000" dirty="0"/>
              <a:t>1</a:t>
            </a:r>
            <a:r>
              <a:rPr lang="en-US" sz="1800" i="1" dirty="0"/>
              <a:t>+dx</a:t>
            </a:r>
            <a:r>
              <a:rPr lang="en-US" sz="1800" i="1" baseline="-25000" dirty="0"/>
              <a:t>2</a:t>
            </a:r>
            <a:r>
              <a:rPr lang="en-US" sz="1800" i="1" dirty="0"/>
              <a:t>)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Example: </a:t>
            </a:r>
            <a:r>
              <a:rPr lang="en-US" sz="1800" b="1" i="1" dirty="0"/>
              <a:t>f</a:t>
            </a:r>
            <a:r>
              <a:rPr lang="en-US" sz="1800" i="1" dirty="0"/>
              <a:t>(</a:t>
            </a:r>
            <a:r>
              <a:rPr lang="en-US" sz="1800" b="1" i="1" dirty="0"/>
              <a:t>x</a:t>
            </a:r>
            <a:r>
              <a:rPr lang="en-US" sz="1800" i="1" dirty="0"/>
              <a:t>) =</a:t>
            </a:r>
            <a:r>
              <a:rPr lang="en-US" sz="1800" b="1" i="1" dirty="0"/>
              <a:t> f</a:t>
            </a:r>
            <a:r>
              <a:rPr lang="en-US" sz="1800" i="1" dirty="0"/>
              <a:t>(x</a:t>
            </a:r>
            <a:r>
              <a:rPr lang="en-US" sz="1800" i="1" baseline="-25000" dirty="0"/>
              <a:t>1</a:t>
            </a:r>
            <a:r>
              <a:rPr lang="en-US" sz="1800" i="1" dirty="0"/>
              <a:t> , x</a:t>
            </a:r>
            <a:r>
              <a:rPr lang="en-US" sz="1800" i="1" baseline="-25000" dirty="0"/>
              <a:t>2</a:t>
            </a:r>
            <a:r>
              <a:rPr lang="en-US" sz="1800" i="1" dirty="0"/>
              <a:t>) := (3x</a:t>
            </a:r>
            <a:r>
              <a:rPr lang="en-US" sz="1800" i="1" baseline="-25000" dirty="0"/>
              <a:t>1</a:t>
            </a:r>
            <a:r>
              <a:rPr lang="en-US" sz="1800" i="1" dirty="0"/>
              <a:t>+2x</a:t>
            </a:r>
            <a:r>
              <a:rPr lang="en-US" sz="1800" i="1" baseline="-25000" dirty="0"/>
              <a:t>2 </a:t>
            </a:r>
            <a:r>
              <a:rPr lang="en-US" sz="1800" i="1" dirty="0"/>
              <a:t>, -3x</a:t>
            </a:r>
            <a:r>
              <a:rPr lang="en-US" sz="1800" i="1" baseline="-25000" dirty="0"/>
              <a:t>1</a:t>
            </a:r>
            <a:r>
              <a:rPr lang="en-US" sz="1800" i="1" dirty="0"/>
              <a:t>+4x</a:t>
            </a:r>
            <a:r>
              <a:rPr lang="en-US" sz="1800" i="1" baseline="-25000" dirty="0"/>
              <a:t>2</a:t>
            </a:r>
            <a:r>
              <a:rPr lang="en-US" sz="1800" i="1" dirty="0"/>
              <a:t>)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Now let </a:t>
            </a:r>
            <a:r>
              <a:rPr lang="en-US" sz="1800" b="1" i="1" dirty="0"/>
              <a:t>v</a:t>
            </a:r>
            <a:r>
              <a:rPr lang="en-US" sz="1800" dirty="0"/>
              <a:t> and </a:t>
            </a:r>
            <a:r>
              <a:rPr lang="en-US" sz="1800" b="1" i="1" dirty="0"/>
              <a:t>w</a:t>
            </a:r>
            <a:r>
              <a:rPr lang="en-US" sz="1800" dirty="0"/>
              <a:t> be two elements in the domain of </a:t>
            </a:r>
            <a:r>
              <a:rPr lang="en-US" sz="1800" b="1" i="1" dirty="0"/>
              <a:t>f</a:t>
            </a:r>
            <a:endParaRPr lang="en-US" sz="1800" dirty="0"/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r>
              <a:rPr lang="en-US" sz="1600" b="1" i="1" dirty="0">
                <a:solidFill>
                  <a:srgbClr val="1F497D"/>
                </a:solidFill>
              </a:rPr>
              <a:t>f</a:t>
            </a:r>
            <a:r>
              <a:rPr lang="en-US" sz="1600" i="1" dirty="0">
                <a:solidFill>
                  <a:srgbClr val="1F497D"/>
                </a:solidFill>
              </a:rPr>
              <a:t>(</a:t>
            </a:r>
            <a:r>
              <a:rPr lang="en-US" sz="1600" b="1" i="1" dirty="0" err="1">
                <a:solidFill>
                  <a:srgbClr val="1F497D"/>
                </a:solidFill>
              </a:rPr>
              <a:t>v</a:t>
            </a:r>
            <a:r>
              <a:rPr lang="en-US" sz="1600" i="1" dirty="0" err="1">
                <a:solidFill>
                  <a:srgbClr val="1F497D"/>
                </a:solidFill>
              </a:rPr>
              <a:t>+</a:t>
            </a:r>
            <a:r>
              <a:rPr lang="en-US" sz="1600" b="1" i="1" dirty="0" err="1">
                <a:solidFill>
                  <a:srgbClr val="1F497D"/>
                </a:solidFill>
              </a:rPr>
              <a:t>w</a:t>
            </a:r>
            <a:r>
              <a:rPr lang="en-US" sz="1600" i="1" dirty="0">
                <a:solidFill>
                  <a:srgbClr val="1F497D"/>
                </a:solidFill>
              </a:rPr>
              <a:t>) = </a:t>
            </a:r>
            <a:r>
              <a:rPr lang="en-US" sz="1600" b="1" i="1" dirty="0">
                <a:solidFill>
                  <a:srgbClr val="1F497D"/>
                </a:solidFill>
              </a:rPr>
              <a:t>f</a:t>
            </a:r>
            <a:r>
              <a:rPr lang="en-US" sz="1600" i="1" dirty="0">
                <a:solidFill>
                  <a:srgbClr val="1F497D"/>
                </a:solidFill>
              </a:rPr>
              <a:t>(v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+w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 , v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+w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)  // by the rule of vector addition</a:t>
            </a:r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r>
              <a:rPr lang="en-US" sz="1600" i="1" dirty="0">
                <a:solidFill>
                  <a:srgbClr val="1F497D"/>
                </a:solidFill>
              </a:rPr>
              <a:t>                  = (3(v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+w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)+2(v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+w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) , -3(v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+w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)+4(v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+w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))</a:t>
            </a:r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r>
              <a:rPr lang="en-US" sz="1600" i="1" dirty="0">
                <a:solidFill>
                  <a:srgbClr val="1F497D"/>
                </a:solidFill>
              </a:rPr>
              <a:t>                  = (3v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+2v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 , -3v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+4v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) + (3w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+2w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 , -3w</a:t>
            </a:r>
            <a:r>
              <a:rPr lang="en-US" sz="1600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+4w</a:t>
            </a:r>
            <a:r>
              <a:rPr lang="en-US" sz="1600" i="1" baseline="-25000" dirty="0">
                <a:solidFill>
                  <a:srgbClr val="1F497D"/>
                </a:solidFill>
              </a:rPr>
              <a:t>2</a:t>
            </a:r>
            <a:r>
              <a:rPr lang="en-US" sz="1600" i="1" dirty="0">
                <a:solidFill>
                  <a:srgbClr val="1F497D"/>
                </a:solidFill>
              </a:rPr>
              <a:t>)</a:t>
            </a:r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r>
              <a:rPr lang="en-US" sz="1600" i="1" dirty="0">
                <a:solidFill>
                  <a:srgbClr val="1F497D"/>
                </a:solidFill>
              </a:rPr>
              <a:t>                 = </a:t>
            </a:r>
            <a:r>
              <a:rPr lang="en-US" sz="1600" b="1" i="1" dirty="0">
                <a:solidFill>
                  <a:srgbClr val="1F497D"/>
                </a:solidFill>
              </a:rPr>
              <a:t>f</a:t>
            </a:r>
            <a:r>
              <a:rPr lang="en-US" sz="1600" i="1" dirty="0">
                <a:solidFill>
                  <a:srgbClr val="1F497D"/>
                </a:solidFill>
              </a:rPr>
              <a:t>(</a:t>
            </a:r>
            <a:r>
              <a:rPr lang="en-US" sz="1600" b="1" i="1" dirty="0">
                <a:solidFill>
                  <a:srgbClr val="1F497D"/>
                </a:solidFill>
              </a:rPr>
              <a:t>v</a:t>
            </a:r>
            <a:r>
              <a:rPr lang="en-US" sz="1600" i="1" dirty="0">
                <a:solidFill>
                  <a:srgbClr val="1F497D"/>
                </a:solidFill>
              </a:rPr>
              <a:t>) + </a:t>
            </a:r>
            <a:r>
              <a:rPr lang="en-US" sz="1600" b="1" i="1" dirty="0">
                <a:solidFill>
                  <a:srgbClr val="1F497D"/>
                </a:solidFill>
              </a:rPr>
              <a:t>f</a:t>
            </a:r>
            <a:r>
              <a:rPr lang="en-US" sz="1600" i="1" dirty="0">
                <a:solidFill>
                  <a:srgbClr val="1F497D"/>
                </a:solidFill>
              </a:rPr>
              <a:t>(</a:t>
            </a:r>
            <a:r>
              <a:rPr lang="en-US" sz="1600" b="1" i="1" dirty="0">
                <a:solidFill>
                  <a:srgbClr val="1F497D"/>
                </a:solidFill>
              </a:rPr>
              <a:t>w</a:t>
            </a:r>
            <a:r>
              <a:rPr lang="en-US" sz="1600" i="1" dirty="0">
                <a:solidFill>
                  <a:srgbClr val="1F497D"/>
                </a:solidFill>
              </a:rPr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dirty="0">
                <a:solidFill>
                  <a:srgbClr val="1F497D"/>
                </a:solidFill>
              </a:rPr>
              <a:t>Let </a:t>
            </a:r>
            <a:r>
              <a:rPr lang="en-US" sz="1600" b="1" i="1" dirty="0">
                <a:solidFill>
                  <a:srgbClr val="1F497D"/>
                </a:solidFill>
              </a:rPr>
              <a:t>v</a:t>
            </a:r>
            <a:r>
              <a:rPr lang="en-US" sz="1600" dirty="0">
                <a:solidFill>
                  <a:srgbClr val="1F497D"/>
                </a:solidFill>
              </a:rPr>
              <a:t> = </a:t>
            </a:r>
            <a:r>
              <a:rPr lang="en-US" sz="1600" b="1" i="1" dirty="0">
                <a:solidFill>
                  <a:srgbClr val="1F497D"/>
                </a:solidFill>
              </a:rPr>
              <a:t>e</a:t>
            </a:r>
            <a:r>
              <a:rPr lang="en-US" sz="1600" b="1" i="1" baseline="-25000" dirty="0">
                <a:solidFill>
                  <a:srgbClr val="1F497D"/>
                </a:solidFill>
              </a:rPr>
              <a:t>1</a:t>
            </a:r>
            <a:r>
              <a:rPr lang="en-US" sz="1600" i="1" dirty="0">
                <a:solidFill>
                  <a:srgbClr val="1F497D"/>
                </a:solidFill>
              </a:rPr>
              <a:t> , </a:t>
            </a:r>
            <a:r>
              <a:rPr lang="en-US" sz="1600" b="1" dirty="0">
                <a:solidFill>
                  <a:srgbClr val="1F497D"/>
                </a:solidFill>
              </a:rPr>
              <a:t>w</a:t>
            </a:r>
            <a:r>
              <a:rPr lang="en-US" sz="1600" i="1" dirty="0">
                <a:solidFill>
                  <a:srgbClr val="1F497D"/>
                </a:solidFill>
              </a:rPr>
              <a:t> = </a:t>
            </a:r>
            <a:r>
              <a:rPr lang="en-US" sz="1600" b="1" i="1" dirty="0">
                <a:solidFill>
                  <a:srgbClr val="1F497D"/>
                </a:solidFill>
              </a:rPr>
              <a:t>e</a:t>
            </a:r>
            <a:r>
              <a:rPr lang="en-US" sz="1600" b="1" i="1" baseline="-25000" dirty="0">
                <a:solidFill>
                  <a:srgbClr val="1F497D"/>
                </a:solidFill>
              </a:rPr>
              <a:t>2</a:t>
            </a:r>
            <a:endParaRPr lang="en-US" sz="1600" b="1" dirty="0">
              <a:solidFill>
                <a:srgbClr val="1F497D"/>
              </a:solidFill>
            </a:endParaRP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dirty="0">
                <a:solidFill>
                  <a:srgbClr val="1F497D"/>
                </a:solidFill>
              </a:rPr>
              <a:t>We can check the second property (scalar multiplication) the same way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49" y="2149669"/>
            <a:ext cx="2306046" cy="231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7507672" y="3322123"/>
            <a:ext cx="638043" cy="6410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482514" y="3121183"/>
            <a:ext cx="1079960" cy="2083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487650" y="2479528"/>
            <a:ext cx="413365" cy="8311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484140" y="3325655"/>
            <a:ext cx="220624" cy="318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482514" y="3098997"/>
            <a:ext cx="1627" cy="20813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6858" y="3228816"/>
            <a:ext cx="48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e</a:t>
            </a:r>
            <a:r>
              <a:rPr lang="en-US" sz="1100" b="1" i="1" baseline="-25000" dirty="0"/>
              <a:t>1</a:t>
            </a:r>
            <a:endParaRPr lang="en-US" sz="11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241214" y="2886235"/>
            <a:ext cx="325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e</a:t>
            </a:r>
            <a:r>
              <a:rPr lang="en-US" sz="1100" b="1" i="1" baseline="-25000" dirty="0"/>
              <a:t>2</a:t>
            </a:r>
            <a:endParaRPr lang="en-US" sz="1100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54319" y="3988595"/>
            <a:ext cx="741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f</a:t>
            </a:r>
            <a:r>
              <a:rPr lang="en-US" sz="1100" i="1" dirty="0"/>
              <a:t>(</a:t>
            </a:r>
            <a:r>
              <a:rPr lang="en-US" sz="1100" b="1" i="1" dirty="0"/>
              <a:t>e</a:t>
            </a:r>
            <a:r>
              <a:rPr lang="en-US" sz="1100" b="1" i="1" baseline="-25000" dirty="0"/>
              <a:t>1</a:t>
            </a:r>
            <a:r>
              <a:rPr lang="en-US" sz="1100" i="1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08602" y="2296777"/>
            <a:ext cx="50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f</a:t>
            </a:r>
            <a:r>
              <a:rPr lang="en-US" sz="1100" i="1" dirty="0"/>
              <a:t>(</a:t>
            </a:r>
            <a:r>
              <a:rPr lang="en-US" sz="1100" b="1" i="1" dirty="0"/>
              <a:t>e</a:t>
            </a:r>
            <a:r>
              <a:rPr lang="en-US" sz="1100" b="1" i="1" baseline="-25000" dirty="0"/>
              <a:t>2</a:t>
            </a:r>
            <a:r>
              <a:rPr lang="en-US" sz="1100" i="1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49385" y="2824871"/>
            <a:ext cx="666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f</a:t>
            </a:r>
            <a:r>
              <a:rPr lang="en-US" sz="1100" i="1" dirty="0"/>
              <a:t>(</a:t>
            </a:r>
            <a:r>
              <a:rPr lang="en-US" sz="1100" b="1" i="1" dirty="0"/>
              <a:t>e</a:t>
            </a:r>
            <a:r>
              <a:rPr lang="en-US" sz="1100" b="1" i="1" baseline="-25000" dirty="0"/>
              <a:t>1</a:t>
            </a:r>
            <a:r>
              <a:rPr lang="en-US" sz="1100" b="1" i="1" dirty="0"/>
              <a:t>+e</a:t>
            </a:r>
            <a:r>
              <a:rPr lang="en-US" sz="1100" b="1" i="1" baseline="-25000" dirty="0"/>
              <a:t>2</a:t>
            </a:r>
            <a:r>
              <a:rPr lang="en-US" sz="1100" i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99430" y="3173961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41601" y="201342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482514" y="3109755"/>
            <a:ext cx="222250" cy="2159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66802" y="2835211"/>
            <a:ext cx="6776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e</a:t>
            </a:r>
            <a:r>
              <a:rPr lang="en-US" sz="1100" b="1" i="1" baseline="-25000" dirty="0"/>
              <a:t>1</a:t>
            </a:r>
            <a:r>
              <a:rPr lang="en-US" sz="1100" b="1" i="1" dirty="0"/>
              <a:t>+e</a:t>
            </a:r>
            <a:r>
              <a:rPr lang="en-US" sz="1100" b="1" i="1" baseline="-25000" dirty="0"/>
              <a:t>2</a:t>
            </a:r>
            <a:endParaRPr lang="en-US" sz="1100" b="1" i="1" dirty="0"/>
          </a:p>
          <a:p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1207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463 L 0.07118 0.1243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598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58025E-6 L 0.0809 0.128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uiExpand="1"/>
      <p:bldP spid="46" grpId="0" uiExpand="1"/>
      <p:bldP spid="47" grpId="0" uiExpand="1"/>
      <p:bldP spid="48" grpId="0" uiExpand="1"/>
      <p:bldP spid="48" grpId="1"/>
      <p:bldP spid="25" grpId="0" uiExpand="1"/>
      <p:bldP spid="3" grpId="0"/>
      <p:bldP spid="22" grpId="0"/>
      <p:bldP spid="2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7</a:t>
            </a:fld>
            <a:r>
              <a:rPr lang="en-US" dirty="0"/>
              <a:t>/47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 (3/4)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33399" y="914400"/>
                <a:ext cx="8229602" cy="4019550"/>
              </a:xfrm>
              <a:prstGeom prst="rect">
                <a:avLst/>
              </a:prstGeom>
            </p:spPr>
            <p:txBody>
              <a:bodyPr vert="horz" lIns="81633" tIns="40817" rIns="81633" bIns="40817">
                <a:normAutofit/>
              </a:bodyPr>
              <a:lstStyle/>
              <a:p>
                <a:pPr marL="244900" indent="-244900" defTabSz="914400">
                  <a:spcBef>
                    <a:spcPts val="535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1950" baseline="0" dirty="0"/>
                  <a:t>Linear functions</a:t>
                </a:r>
                <a:r>
                  <a:rPr lang="en-US" sz="1950" dirty="0"/>
                  <a:t> can be represented as matrices! (See S9)</a:t>
                </a:r>
              </a:p>
              <a:p>
                <a:pPr marL="615109" lvl="1" indent="-244900" defTabSz="914400">
                  <a:spcBef>
                    <a:spcPts val="535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1950" baseline="0" dirty="0"/>
                  <a:t>The function from the previous slide,</a:t>
                </a:r>
                <a:br>
                  <a:rPr lang="en-US" sz="1950" baseline="0" dirty="0"/>
                </a:br>
                <a:r>
                  <a:rPr lang="en-US" sz="1950" b="1" i="1" baseline="0" dirty="0"/>
                  <a:t>f</a:t>
                </a:r>
                <a:r>
                  <a:rPr lang="en-US" sz="1950" i="1" baseline="0" dirty="0"/>
                  <a:t>(</a:t>
                </a:r>
                <a:r>
                  <a:rPr lang="en-US" sz="1950" b="1" i="1" baseline="0" dirty="0"/>
                  <a:t>x</a:t>
                </a:r>
                <a:r>
                  <a:rPr lang="en-US" sz="1950" i="1" baseline="0" dirty="0"/>
                  <a:t>) </a:t>
                </a:r>
                <a:r>
                  <a:rPr lang="en-US" sz="1950" baseline="0" dirty="0"/>
                  <a:t>= </a:t>
                </a:r>
                <a:r>
                  <a:rPr lang="en-US" sz="1950" b="1" i="1" dirty="0"/>
                  <a:t>f</a:t>
                </a:r>
                <a:r>
                  <a:rPr lang="en-US" sz="1950" i="1" dirty="0"/>
                  <a:t>(x</a:t>
                </a:r>
                <a:r>
                  <a:rPr lang="en-US" sz="1950" i="1" baseline="-25000" dirty="0"/>
                  <a:t>1</a:t>
                </a:r>
                <a:r>
                  <a:rPr lang="en-US" sz="1950" i="1" dirty="0"/>
                  <a:t> , x</a:t>
                </a:r>
                <a:r>
                  <a:rPr lang="en-US" sz="1950" i="1" baseline="-25000" dirty="0"/>
                  <a:t>2</a:t>
                </a:r>
                <a:r>
                  <a:rPr lang="en-US" sz="1950" i="1" dirty="0"/>
                  <a:t>) := (3x</a:t>
                </a:r>
                <a:r>
                  <a:rPr lang="en-US" sz="1950" i="1" baseline="-25000" dirty="0"/>
                  <a:t>1</a:t>
                </a:r>
                <a:r>
                  <a:rPr lang="en-US" sz="1950" i="1" dirty="0"/>
                  <a:t>+2x</a:t>
                </a:r>
                <a:r>
                  <a:rPr lang="en-US" sz="1950" i="1" baseline="-25000" dirty="0"/>
                  <a:t>2 </a:t>
                </a:r>
                <a:r>
                  <a:rPr lang="en-US" sz="1950" i="1" dirty="0"/>
                  <a:t>, -3x</a:t>
                </a:r>
                <a:r>
                  <a:rPr lang="en-US" sz="1950" i="1" baseline="-25000" dirty="0"/>
                  <a:t>1</a:t>
                </a:r>
                <a:r>
                  <a:rPr lang="en-US" sz="1950" i="1" dirty="0"/>
                  <a:t>+4x</a:t>
                </a:r>
                <a:r>
                  <a:rPr lang="en-US" sz="1950" i="1" baseline="-25000" dirty="0"/>
                  <a:t>2</a:t>
                </a:r>
                <a:r>
                  <a:rPr lang="en-US" sz="1950" i="1" dirty="0"/>
                  <a:t>) </a:t>
                </a:r>
                <a:r>
                  <a:rPr lang="en-US" sz="1950" dirty="0"/>
                  <a:t>can be represented as</a:t>
                </a:r>
                <a:r>
                  <a:rPr lang="en-US" sz="1950" i="1" dirty="0"/>
                  <a:t>:</a:t>
                </a:r>
              </a:p>
              <a:p>
                <a:pPr marL="985319" lvl="2" indent="-244900" defTabSz="914400">
                  <a:spcBef>
                    <a:spcPts val="535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1950" b="1" i="1" dirty="0"/>
                  <a:t>f</a:t>
                </a:r>
                <a:r>
                  <a:rPr lang="en-US" sz="1950" i="1" dirty="0"/>
                  <a:t>(</a:t>
                </a:r>
                <a:r>
                  <a:rPr lang="en-US" sz="1950" b="1" i="1" dirty="0"/>
                  <a:t>x</a:t>
                </a:r>
                <a:r>
                  <a:rPr lang="en-US" sz="1950" i="1" dirty="0"/>
                  <a:t>) = </a:t>
                </a:r>
                <a:r>
                  <a:rPr lang="en-US" sz="1950" dirty="0"/>
                  <a:t>M</a:t>
                </a:r>
                <a:r>
                  <a:rPr lang="en-US" sz="1950" b="1" i="1" dirty="0"/>
                  <a:t>x</a:t>
                </a:r>
                <a:r>
                  <a:rPr lang="en-US" sz="1950" dirty="0"/>
                  <a:t>, where 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9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95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5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9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95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9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950" b="1" i="1" baseline="0" dirty="0"/>
                  <a:t> </a:t>
                </a:r>
                <a:r>
                  <a:rPr lang="en-US" sz="1950" dirty="0"/>
                  <a:t>and </a:t>
                </a:r>
                <a:r>
                  <a:rPr lang="en-US" sz="1950" b="1" i="1" dirty="0"/>
                  <a:t>x </a:t>
                </a:r>
                <a:r>
                  <a:rPr lang="en-US" sz="1950" dirty="0"/>
                  <a:t>=</a:t>
                </a:r>
                <a:endParaRPr lang="en-US" sz="1950" b="1" i="1" baseline="0" dirty="0"/>
              </a:p>
              <a:p>
                <a:pPr marL="244900" indent="-244900" defTabSz="914400">
                  <a:spcBef>
                    <a:spcPts val="535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1950" baseline="0" dirty="0"/>
                  <a:t>Properties of linear</a:t>
                </a:r>
                <a:r>
                  <a:rPr lang="en-US" sz="1950" dirty="0"/>
                  <a:t> functions</a:t>
                </a:r>
                <a:r>
                  <a:rPr lang="en-US" sz="1950" baseline="0" dirty="0"/>
                  <a:t>:</a:t>
                </a:r>
              </a:p>
              <a:p>
                <a:pPr marL="615109" lvl="1" indent="-244900" defTabSz="914400">
                  <a:spcBef>
                    <a:spcPts val="535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1800" dirty="0"/>
                  <a:t>Leaves origin invariant</a:t>
                </a:r>
              </a:p>
              <a:p>
                <a:pPr marL="615109" lvl="1" indent="-244900" defTabSz="914400">
                  <a:spcBef>
                    <a:spcPts val="535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1800" dirty="0"/>
                  <a:t>Maps lines to lines and parallelograms to (possibly distorted) parallelograms</a:t>
                </a:r>
              </a:p>
              <a:p>
                <a:pPr marL="615109" lvl="1" indent="-244900" defTabSz="914400">
                  <a:spcBef>
                    <a:spcPts val="535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</a:pPr>
                <a:r>
                  <a:rPr lang="en-US" sz="1800" dirty="0"/>
                  <a:t>Let M be a matrix representing a linear transformation. If M is invertible, then there is a sequence of rotations, scales, and/or shears that can perform the mapping represented by that linear transformation</a:t>
                </a:r>
                <a:endParaRPr kumimoji="0" lang="en-US" sz="195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914400"/>
                <a:ext cx="8229602" cy="4019550"/>
              </a:xfrm>
              <a:prstGeom prst="rect">
                <a:avLst/>
              </a:prstGeom>
              <a:blipFill>
                <a:blip r:embed="rId4"/>
                <a:stretch>
                  <a:fillRect l="-308" t="-946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6E9FD4C-987D-462D-9829-7D99F44A3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92777"/>
              </p:ext>
            </p:extLst>
          </p:nvPr>
        </p:nvGraphicFramePr>
        <p:xfrm>
          <a:off x="5547377" y="1903516"/>
          <a:ext cx="4889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5" imgW="317160" imgH="482400" progId="Equation.3">
                  <p:embed/>
                </p:oleObj>
              </mc:Choice>
              <mc:Fallback>
                <p:oleObj name="Equation" r:id="rId5" imgW="317160" imgH="4824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6E9FD4C-987D-462D-9829-7D99F44A3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377" y="1903516"/>
                        <a:ext cx="488950" cy="744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7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4800" y="1082597"/>
            <a:ext cx="4833000" cy="3600450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</a:pPr>
            <a:r>
              <a:rPr lang="en-US" sz="1900" dirty="0">
                <a:solidFill>
                  <a:schemeClr val="tx1"/>
                </a:solidFill>
              </a:rPr>
              <a:t>Graphical use: transformations of points around the origin (</a:t>
            </a:r>
            <a:r>
              <a:rPr lang="en-US" sz="1900" b="1" dirty="0">
                <a:solidFill>
                  <a:schemeClr val="tx1"/>
                </a:solidFill>
              </a:rPr>
              <a:t>leaves the origin invariant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chemeClr val="accent2"/>
              </a:buClr>
            </a:pPr>
            <a:r>
              <a:rPr lang="en-US" sz="1600" dirty="0">
                <a:solidFill>
                  <a:schemeClr val="tx2"/>
                </a:solidFill>
              </a:rPr>
              <a:t>These include </a:t>
            </a:r>
            <a:r>
              <a:rPr lang="en-US" sz="1600" i="1" dirty="0">
                <a:solidFill>
                  <a:schemeClr val="tx2"/>
                </a:solidFill>
              </a:rPr>
              <a:t>Scaling </a:t>
            </a:r>
            <a:r>
              <a:rPr lang="en-US" sz="1600" dirty="0">
                <a:solidFill>
                  <a:schemeClr val="tx2"/>
                </a:solidFill>
              </a:rPr>
              <a:t>and </a:t>
            </a:r>
            <a:r>
              <a:rPr lang="en-US" sz="1600" i="1" dirty="0">
                <a:solidFill>
                  <a:schemeClr val="tx2"/>
                </a:solidFill>
              </a:rPr>
              <a:t>Rotations</a:t>
            </a:r>
            <a:endParaRPr lang="en-US" sz="1600" dirty="0">
              <a:solidFill>
                <a:schemeClr val="tx2"/>
              </a:solidFill>
            </a:endParaRPr>
          </a:p>
          <a:p>
            <a:pPr lvl="2">
              <a:buClr>
                <a:schemeClr val="accent2"/>
              </a:buClr>
            </a:pPr>
            <a:r>
              <a:rPr lang="en-US" sz="1600" i="1" dirty="0">
                <a:solidFill>
                  <a:schemeClr val="tx2"/>
                </a:solidFill>
              </a:rPr>
              <a:t>Translation</a:t>
            </a:r>
            <a:r>
              <a:rPr lang="en-US" sz="1600" dirty="0">
                <a:solidFill>
                  <a:schemeClr val="tx2"/>
                </a:solidFill>
              </a:rPr>
              <a:t> is not a linear function (moves the origin)</a:t>
            </a:r>
          </a:p>
          <a:p>
            <a:pPr lvl="2">
              <a:buClr>
                <a:schemeClr val="accent2"/>
              </a:buClr>
            </a:pPr>
            <a:r>
              <a:rPr lang="en-US" sz="1600" dirty="0">
                <a:solidFill>
                  <a:schemeClr val="tx2"/>
                </a:solidFill>
              </a:rPr>
              <a:t>Any linear transformation of a point will result in another point in the same coordinate system, transformed about the origin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8</a:t>
            </a:fld>
            <a:r>
              <a:rPr lang="en-US" dirty="0"/>
              <a:t>/47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 (4/4)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 t="4949"/>
          <a:stretch>
            <a:fillRect/>
          </a:stretch>
        </p:blipFill>
        <p:spPr>
          <a:xfrm>
            <a:off x="5723860" y="2724150"/>
            <a:ext cx="2671789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 t="1" b="6486"/>
          <a:stretch/>
        </p:blipFill>
        <p:spPr>
          <a:xfrm>
            <a:off x="5798432" y="514350"/>
            <a:ext cx="2583606" cy="18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4800600"/>
            <a:ext cx="5257800" cy="240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9/18/18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467601" y="4800600"/>
            <a:ext cx="1219200" cy="238601"/>
          </a:xfrm>
          <a:prstGeom prst="rect">
            <a:avLst/>
          </a:prstGeom>
        </p:spPr>
        <p:txBody>
          <a:bodyPr/>
          <a:lstStyle/>
          <a:p>
            <a:fld id="{5FF6AC72-CFE3-4E9A-849A-DB746648375C}" type="slidenum">
              <a:rPr lang="en-US" smtClean="0"/>
              <a:pPr/>
              <a:t>9</a:t>
            </a:fld>
            <a:r>
              <a:rPr lang="en-US" dirty="0"/>
              <a:t>/47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Transformations as Matrices (1/2)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95350"/>
            <a:ext cx="8686800" cy="394031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 noProof="0" dirty="0"/>
              <a:t>Linear transformations can be represented as </a:t>
            </a:r>
            <a:r>
              <a:rPr lang="en-US" sz="1946" dirty="0"/>
              <a:t>invertible</a:t>
            </a:r>
            <a:r>
              <a:rPr lang="en-US" sz="1946" noProof="0" dirty="0"/>
              <a:t> (non-singular) matrices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946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start with 2D transformations.</a:t>
            </a:r>
            <a:r>
              <a:rPr kumimoji="0" lang="en-US" sz="1946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These can be represented by 2x2 matrices:</a:t>
            </a:r>
            <a:endParaRPr kumimoji="0" lang="en-US" sz="1946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30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5319" lvl="2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 b="1" i="1" noProof="0" dirty="0"/>
          </a:p>
          <a:p>
            <a:pPr marL="244900" lvl="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A transformation of an arbitrary column vector </a:t>
            </a:r>
            <a:r>
              <a:rPr lang="en-US" sz="1800" b="1" i="1" dirty="0"/>
              <a:t>x</a:t>
            </a:r>
            <a:r>
              <a:rPr lang="en-US" sz="1800" i="1" dirty="0"/>
              <a:t> = </a:t>
            </a:r>
            <a:r>
              <a:rPr lang="en-US" sz="1800" dirty="0"/>
              <a:t>        has the form: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14074"/>
              </p:ext>
            </p:extLst>
          </p:nvPr>
        </p:nvGraphicFramePr>
        <p:xfrm>
          <a:off x="5708149" y="2888251"/>
          <a:ext cx="4889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317160" imgH="482400" progId="Equation.3">
                  <p:embed/>
                </p:oleObj>
              </mc:Choice>
              <mc:Fallback>
                <p:oleObj name="Equation" r:id="rId4" imgW="317160" imgH="4824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149" y="2888251"/>
                        <a:ext cx="488950" cy="744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18842"/>
              </p:ext>
            </p:extLst>
          </p:nvPr>
        </p:nvGraphicFramePr>
        <p:xfrm>
          <a:off x="1509713" y="3575050"/>
          <a:ext cx="39989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2095200" imgH="482400" progId="Equation.3">
                  <p:embed/>
                </p:oleObj>
              </mc:Choice>
              <mc:Fallback>
                <p:oleObj name="Equation" r:id="rId6" imgW="2095200" imgH="4824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575050"/>
                        <a:ext cx="3998912" cy="923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58071867-CABE-4727-AF82-466E79715C69}"/>
                  </a:ext>
                </a:extLst>
              </p:cNvPr>
              <p:cNvSpPr txBox="1"/>
              <p:nvPr/>
            </p:nvSpPr>
            <p:spPr bwMode="auto">
              <a:xfrm>
                <a:off x="1669313" y="2073275"/>
                <a:ext cx="2183870" cy="99695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58071867-CABE-4727-AF82-466E7971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9313" y="2073275"/>
                <a:ext cx="2183870" cy="996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2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PYDuKTC1cn4sP5YSFl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1HUpI7uOE5hwvi4mdfZ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cJMdte61dnf5MDrI0N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kZS6nEyW5p2h90lYthD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Pnaj4zz9LmkazuvGak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SHNjh1tF9jhp3jeT37t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jBj9vZz2X4D2WFnZMx6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I7EsvbLjbBcvZThl3HV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0gAzCIb4f0mlZ0Kj6tA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x4RSP2dfrZygwTwgTQT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8W90y9WJKMlJXk50rBO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d6JxiEjoAVP4QlpquOiZ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k2xGmjcuISgtZ4KCQUS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IVa4yNOVABtaMH0Ch0c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56667</TotalTime>
  <Words>3584</Words>
  <Application>Microsoft Office PowerPoint</Application>
  <PresentationFormat>On-screen Show (16:9)</PresentationFormat>
  <Paragraphs>677</Paragraphs>
  <Slides>44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CS123 Theme</vt:lpstr>
      <vt:lpstr>Geometric Transformations</vt:lpstr>
      <vt:lpstr>How do we use Geometric Transformations? (1/2)</vt:lpstr>
      <vt:lpstr>How do we use Geometric Transformations? (2/2)</vt:lpstr>
      <vt:lpstr>Some Linear Algebra Concepts...</vt:lpstr>
      <vt:lpstr>Linear Transformations (1/4)</vt:lpstr>
      <vt:lpstr>Linear Transformations (2/4)</vt:lpstr>
      <vt:lpstr>Linear Transformations (3/4)</vt:lpstr>
      <vt:lpstr>Linear Transformations (4/4)</vt:lpstr>
      <vt:lpstr>Linear Transformations as Matrices (1/2)</vt:lpstr>
      <vt:lpstr>Linear Transformations as Matrices (2/2)</vt:lpstr>
      <vt:lpstr>Scaling in 2D (1/2)</vt:lpstr>
      <vt:lpstr>Scaling in 2D (2/2)</vt:lpstr>
      <vt:lpstr>Rotation in 2D (1/2)</vt:lpstr>
      <vt:lpstr>Rotation in 2D (2/2)</vt:lpstr>
      <vt:lpstr>What about translation?</vt:lpstr>
      <vt:lpstr>Homogeneous Coordinates (1/3)</vt:lpstr>
      <vt:lpstr>Homogeneous Coordinates (2/3)</vt:lpstr>
      <vt:lpstr>Homogeneous Coordinates (3/3)</vt:lpstr>
      <vt:lpstr>Back to Translation</vt:lpstr>
      <vt:lpstr>Transformations Homogenized</vt:lpstr>
      <vt:lpstr>Examples</vt:lpstr>
      <vt:lpstr>Before we continue! Vectors vs. Points</vt:lpstr>
      <vt:lpstr>Inverses</vt:lpstr>
      <vt:lpstr>Composition of Transformations (2D) (1/2)</vt:lpstr>
      <vt:lpstr>Composition of Transformations (2D) (2/2)</vt:lpstr>
      <vt:lpstr>Transformations in General are not Commutative</vt:lpstr>
      <vt:lpstr>Composition (an example) (2D) (1/2)</vt:lpstr>
      <vt:lpstr>Composition (an example) (2D) (2/2)</vt:lpstr>
      <vt:lpstr>Skewing/shearing</vt:lpstr>
      <vt:lpstr>Skewing/shearing</vt:lpstr>
      <vt:lpstr>Inverses Revisited</vt:lpstr>
      <vt:lpstr>Aside: Transforming Coordinate Axes</vt:lpstr>
      <vt:lpstr>Dimension++ (3D!)</vt:lpstr>
      <vt:lpstr>Transformations in 3D</vt:lpstr>
      <vt:lpstr>Rodrigues’s Formula…</vt:lpstr>
      <vt:lpstr>Rotating axis by axis (1/2)</vt:lpstr>
      <vt:lpstr>Rotating axis by axis (2/2)</vt:lpstr>
      <vt:lpstr>Inverses and Composition in 3D!</vt:lpstr>
      <vt:lpstr>Example in 3D!</vt:lpstr>
      <vt:lpstr>Transformations and the scene graph (1/5)</vt:lpstr>
      <vt:lpstr>Transformations and the scene graph (2/5)</vt:lpstr>
      <vt:lpstr>Transformations and the scene graph (3/5)</vt:lpstr>
      <vt:lpstr>Transformations and the scene graph (4/5)</vt:lpstr>
      <vt:lpstr>Transformations and the scene graph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Roger;ben@herila.net</dc:creator>
  <cp:lastModifiedBy>Ishrak Abedin</cp:lastModifiedBy>
  <cp:revision>644</cp:revision>
  <cp:lastPrinted>2011-10-04T14:19:57Z</cp:lastPrinted>
  <dcterms:created xsi:type="dcterms:W3CDTF">2013-08-01T21:09:42Z</dcterms:created>
  <dcterms:modified xsi:type="dcterms:W3CDTF">2019-03-11T14:07:54Z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