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10" r:id="rId3"/>
    <p:sldId id="258" r:id="rId4"/>
    <p:sldId id="259" r:id="rId5"/>
    <p:sldId id="260" r:id="rId6"/>
    <p:sldId id="261" r:id="rId7"/>
    <p:sldId id="301" r:id="rId8"/>
    <p:sldId id="263" r:id="rId9"/>
    <p:sldId id="264" r:id="rId10"/>
    <p:sldId id="302" r:id="rId11"/>
    <p:sldId id="266" r:id="rId12"/>
    <p:sldId id="267" r:id="rId13"/>
    <p:sldId id="303" r:id="rId14"/>
    <p:sldId id="305" r:id="rId15"/>
    <p:sldId id="306" r:id="rId16"/>
    <p:sldId id="307" r:id="rId17"/>
    <p:sldId id="308" r:id="rId18"/>
    <p:sldId id="309" r:id="rId19"/>
    <p:sldId id="312" r:id="rId20"/>
    <p:sldId id="311" r:id="rId21"/>
    <p:sldId id="274" r:id="rId22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mbria"/>
        <a:ea typeface="Cambria"/>
        <a:cs typeface="Cambria"/>
        <a:sym typeface="Cambria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vd" initials="a" lastIdx="4" clrIdx="0"/>
  <p:cmAuthor id="2" name="cs1230tas@gmail.com" initials="c" lastIdx="1" clrIdx="1">
    <p:extLst/>
  </p:cmAuthor>
  <p:cmAuthor id="3" name="cs123 tas" initials="ct" lastIdx="3" clrIdx="2">
    <p:extLst>
      <p:ext uri="{19B8F6BF-5375-455C-9EA6-DF929625EA0E}">
        <p15:presenceInfo xmlns:p15="http://schemas.microsoft.com/office/powerpoint/2012/main" userId="4ca69cd8cfda00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497D"/>
    <a:srgbClr val="738C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lastRow>
    <a:firstRow>
      <a:tcTxStyle b="on" i="on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Col>
    <a:lastRow>
      <a:tcTxStyle b="on" i="on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lastRow>
    <a:firstRow>
      <a:tcTxStyle b="on" i="on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Col>
    <a:lastRow>
      <a:tcTxStyle b="on" i="on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lastRow>
    <a:firstRow>
      <a:tcTxStyle b="on" i="on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n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Col>
    <a:lastRow>
      <a:tcTxStyle b="on" i="on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lastRow>
    <a:firstRow>
      <a:tcTxStyle b="on" i="on">
        <a:font>
          <a:latin typeface="Cambria"/>
          <a:ea typeface="Cambria"/>
          <a:cs typeface="Cambri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n" i="on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mbria"/>
          <a:ea typeface="Cambria"/>
          <a:cs typeface="Cambri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04" autoAdjust="0"/>
    <p:restoredTop sz="73806" autoAdjust="0"/>
  </p:normalViewPr>
  <p:slideViewPr>
    <p:cSldViewPr snapToGrid="0" snapToObjects="1">
      <p:cViewPr varScale="1">
        <p:scale>
          <a:sx n="84" d="100"/>
          <a:sy n="84" d="100"/>
        </p:scale>
        <p:origin x="12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viewProps" Target="viewProp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presProps" Target="presProp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commentAuthors" Target="commentAuthor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notesMaster" Target="notesMasters/notesMaster1.xml" /><Relationship Id="rId28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slide" Target="slides/slide21.xml" /><Relationship Id="rId2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7" name="Shape 10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5683054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 latinLnBrk="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Shape 310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11" name="Shape 31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00000"/>
              </a:lnSpc>
              <a:defRPr sz="1200"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64787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063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6328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981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18006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4130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7630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842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688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8"/>
          <p:cNvGrpSpPr/>
          <p:nvPr/>
        </p:nvGrpSpPr>
        <p:grpSpPr>
          <a:xfrm>
            <a:off x="457200" y="228599"/>
            <a:ext cx="8229600" cy="307342"/>
            <a:chOff x="0" y="0"/>
            <a:chExt cx="8229600" cy="307340"/>
          </a:xfrm>
        </p:grpSpPr>
        <p:sp>
          <p:nvSpPr>
            <p:cNvPr id="16" name="Shape 16"/>
            <p:cNvSpPr/>
            <p:nvPr/>
          </p:nvSpPr>
          <p:spPr>
            <a:xfrm>
              <a:off x="0" y="0"/>
              <a:ext cx="8229600" cy="228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 spc="100">
                  <a:solidFill>
                    <a:srgbClr val="808080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17" name="Shape 17"/>
            <p:cNvSpPr/>
            <p:nvPr/>
          </p:nvSpPr>
          <p:spPr>
            <a:xfrm>
              <a:off x="0" y="0"/>
              <a:ext cx="8229600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rPr spc="100" dirty="0">
                  <a:solidFill>
                    <a:srgbClr val="808080"/>
                  </a:solidFill>
                  <a:latin typeface="Segoe UI"/>
                  <a:ea typeface="Segoe UI"/>
                  <a:cs typeface="Segoe UI"/>
                  <a:sym typeface="Segoe UI"/>
                </a:rPr>
                <a:t>INTRODUCTION TO COMPUTER GRAPHICS</a:t>
              </a:r>
            </a:p>
          </p:txBody>
        </p:sp>
      </p:grpSp>
      <p:sp>
        <p:nvSpPr>
          <p:cNvPr id="20" name="Shape 20"/>
          <p:cNvSpPr>
            <a:spLocks noGrp="1"/>
          </p:cNvSpPr>
          <p:nvPr>
            <p:ph type="title"/>
          </p:nvPr>
        </p:nvSpPr>
        <p:spPr>
          <a:xfrm>
            <a:off x="685800" y="2736056"/>
            <a:ext cx="8001000" cy="1050132"/>
          </a:xfrm>
          <a:prstGeom prst="rect">
            <a:avLst/>
          </a:prstGeom>
        </p:spPr>
        <p:txBody>
          <a:bodyPr anchor="t"/>
          <a:lstStyle>
            <a:lvl1pPr algn="r">
              <a:defRPr sz="3200">
                <a:solidFill>
                  <a:srgbClr val="000000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21" name="Shape 21"/>
          <p:cNvSpPr>
            <a:spLocks noGrp="1"/>
          </p:cNvSpPr>
          <p:nvPr>
            <p:ph type="body" sz="half" idx="1"/>
          </p:nvPr>
        </p:nvSpPr>
        <p:spPr>
          <a:xfrm>
            <a:off x="685800" y="3786187"/>
            <a:ext cx="8001001" cy="1357313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>
                <a:solidFill>
                  <a:schemeClr val="accent2"/>
                </a:solidFill>
                <a:latin typeface="Segoe UI"/>
                <a:ea typeface="Segoe UI"/>
                <a:cs typeface="Segoe UI"/>
                <a:sym typeface="Segoe UI"/>
              </a:defRPr>
            </a:lvl1pPr>
            <a:lvl2pPr marL="0" indent="457200" algn="r">
              <a:buClrTx/>
              <a:buSzTx/>
              <a:buFontTx/>
              <a:buNone/>
              <a:defRPr>
                <a:solidFill>
                  <a:schemeClr val="accent2"/>
                </a:solidFill>
                <a:latin typeface="Segoe UI"/>
                <a:ea typeface="Segoe UI"/>
                <a:cs typeface="Segoe UI"/>
                <a:sym typeface="Segoe UI"/>
              </a:defRPr>
            </a:lvl2pPr>
            <a:lvl3pPr marL="0" indent="914400" algn="r">
              <a:buClrTx/>
              <a:buSzTx/>
              <a:buFontTx/>
              <a:buNone/>
              <a:defRPr>
                <a:solidFill>
                  <a:schemeClr val="accent2"/>
                </a:solidFill>
                <a:latin typeface="Segoe UI"/>
                <a:ea typeface="Segoe UI"/>
                <a:cs typeface="Segoe UI"/>
                <a:sym typeface="Segoe UI"/>
              </a:defRPr>
            </a:lvl3pPr>
            <a:lvl4pPr marL="0" indent="1371600" algn="r">
              <a:buClrTx/>
              <a:buSzTx/>
              <a:buFontTx/>
              <a:buNone/>
              <a:defRPr>
                <a:solidFill>
                  <a:schemeClr val="accent2"/>
                </a:solidFill>
                <a:latin typeface="Segoe UI"/>
                <a:ea typeface="Segoe UI"/>
                <a:cs typeface="Segoe UI"/>
                <a:sym typeface="Segoe UI"/>
              </a:defRPr>
            </a:lvl4pPr>
            <a:lvl5pPr marL="0" indent="1828800" algn="r">
              <a:buClrTx/>
              <a:buSzTx/>
              <a:buFontTx/>
              <a:buNone/>
              <a:defRPr>
                <a:solidFill>
                  <a:schemeClr val="accent2"/>
                </a:solidFill>
                <a:latin typeface="Segoe UI"/>
                <a:ea typeface="Segoe UI"/>
                <a:cs typeface="Segoe UI"/>
                <a:sym typeface="Segoe UI"/>
              </a:defRPr>
            </a:lvl5pPr>
          </a:lstStyle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  <a:p>
            <a:pPr lvl="4"/>
            <a:r>
              <a:rPr dirty="0"/>
              <a:t>Body Level Five</a:t>
            </a:r>
          </a:p>
        </p:txBody>
      </p:sp>
      <p:sp>
        <p:nvSpPr>
          <p:cNvPr id="22" name="Shape 22"/>
          <p:cNvSpPr/>
          <p:nvPr/>
        </p:nvSpPr>
        <p:spPr>
          <a:xfrm>
            <a:off x="457200" y="514350"/>
            <a:ext cx="8242300" cy="400050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3" name="Shape 23"/>
          <p:cNvSpPr/>
          <p:nvPr/>
        </p:nvSpPr>
        <p:spPr>
          <a:xfrm>
            <a:off x="457200" y="4743450"/>
            <a:ext cx="8229600" cy="0"/>
          </a:xfrm>
          <a:prstGeom prst="line">
            <a:avLst/>
          </a:prstGeom>
          <a:ln>
            <a:solidFill>
              <a:schemeClr val="accent2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hape 3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33" name="Shape 33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bg>
      <p:bgPr>
        <a:solidFill>
          <a:srgbClr val="1F497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971550"/>
          </a:xfrm>
          <a:prstGeom prst="rect">
            <a:avLst/>
          </a:prstGeom>
        </p:spPr>
        <p:txBody>
          <a:bodyPr anchor="t"/>
          <a:lstStyle>
            <a:lvl1pPr algn="r">
              <a:defRPr sz="3200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41" name="Shape 41"/>
          <p:cNvSpPr>
            <a:spLocks noGrp="1"/>
          </p:cNvSpPr>
          <p:nvPr>
            <p:ph type="body" sz="half" idx="1"/>
          </p:nvPr>
        </p:nvSpPr>
        <p:spPr>
          <a:xfrm>
            <a:off x="1295400" y="3200400"/>
            <a:ext cx="6781800" cy="1943100"/>
          </a:xfrm>
          <a:prstGeom prst="rect">
            <a:avLst/>
          </a:prstGeom>
        </p:spPr>
        <p:txBody>
          <a:bodyPr/>
          <a:lstStyle>
            <a:lvl1pPr marL="0" indent="0" algn="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0" indent="274320" algn="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0" indent="594360" algn="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0" indent="868680" algn="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0" indent="1143000" algn="r"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hape 42"/>
          <p:cNvSpPr>
            <a:spLocks noGrp="1"/>
          </p:cNvSpPr>
          <p:nvPr>
            <p:ph type="sldNum" sz="quarter" idx="2"/>
          </p:nvPr>
        </p:nvSpPr>
        <p:spPr>
          <a:xfrm>
            <a:off x="1069847" y="4766309"/>
            <a:ext cx="1520953" cy="34843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43" name="Shape 43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ln w="6350" cap="rnd">
            <a:solidFill>
              <a:schemeClr val="accent1"/>
            </a:solidFill>
            <a:bevel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4" name="Shape 44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xfrm>
            <a:off x="457200" y="1008289"/>
            <a:ext cx="4038600" cy="3633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ClrTx/>
              <a:buSzTx/>
              <a:buFontTx/>
              <a:buNone/>
              <a:defRPr>
                <a:solidFill>
                  <a:schemeClr val="accent2"/>
                </a:solidFill>
              </a:defRPr>
            </a:lvl1pPr>
            <a:lvl2pPr marL="0" indent="274320">
              <a:buClrTx/>
              <a:buSzTx/>
              <a:buFontTx/>
              <a:buNone/>
              <a:defRPr>
                <a:solidFill>
                  <a:schemeClr val="accent2"/>
                </a:solidFill>
              </a:defRPr>
            </a:lvl2pPr>
            <a:lvl3pPr marL="0" indent="594360">
              <a:buClrTx/>
              <a:buSzTx/>
              <a:buFontTx/>
              <a:buNone/>
              <a:defRPr>
                <a:solidFill>
                  <a:schemeClr val="accent2"/>
                </a:solidFill>
              </a:defRPr>
            </a:lvl3pPr>
            <a:lvl4pPr marL="0" indent="868680">
              <a:buClrTx/>
              <a:buSzTx/>
              <a:buFontTx/>
              <a:buNone/>
              <a:defRPr>
                <a:solidFill>
                  <a:schemeClr val="accent2"/>
                </a:solidFill>
              </a:defRPr>
            </a:lvl4pPr>
            <a:lvl5pPr marL="0" indent="1143000">
              <a:buClrTx/>
              <a:buSzTx/>
              <a:buFontTx/>
              <a:buNone/>
              <a:defRPr>
                <a:solidFill>
                  <a:schemeClr val="accent2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1" name="Shape 6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62" name="Shape 62"/>
          <p:cNvSpPr>
            <a:spLocks noGrp="1"/>
          </p:cNvSpPr>
          <p:nvPr>
            <p:ph type="title"/>
          </p:nvPr>
        </p:nvSpPr>
        <p:spPr>
          <a:xfrm>
            <a:off x="457200" y="477610"/>
            <a:ext cx="8229600" cy="53068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0" name="Shape 70"/>
          <p:cNvSpPr>
            <a:spLocks noGrp="1"/>
          </p:cNvSpPr>
          <p:nvPr>
            <p:ph type="title"/>
          </p:nvPr>
        </p:nvSpPr>
        <p:spPr>
          <a:xfrm>
            <a:off x="457200" y="285750"/>
            <a:ext cx="8229600" cy="9144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457200" y="4743450"/>
            <a:ext cx="8229600" cy="0"/>
          </a:xfrm>
          <a:prstGeom prst="line">
            <a:avLst/>
          </a:prstGeom>
          <a:ln>
            <a:solidFill>
              <a:schemeClr val="accent2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79" name="Shape 79"/>
          <p:cNvSpPr/>
          <p:nvPr/>
        </p:nvSpPr>
        <p:spPr>
          <a:xfrm>
            <a:off x="457200" y="4800600"/>
            <a:ext cx="1600200" cy="28708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>
              <a:defRPr sz="1800"/>
            </a:pPr>
            <a:r>
              <a:rPr sz="1400"/>
              <a:t>cs123 TAs</a:t>
            </a:r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6324600" y="0"/>
            <a:ext cx="2362200" cy="8572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2000">
                <a:solidFill>
                  <a:srgbClr val="C00000"/>
                </a:solidFill>
                <a:latin typeface="Cambria"/>
                <a:ea typeface="Cambria"/>
                <a:cs typeface="Cambria"/>
                <a:sym typeface="Cambria"/>
              </a:defRPr>
            </a:lvl1pPr>
          </a:lstStyle>
          <a:p>
            <a:r>
              <a:t>Title Text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sz="half" idx="1"/>
          </p:nvPr>
        </p:nvSpPr>
        <p:spPr>
          <a:xfrm>
            <a:off x="6324600" y="914400"/>
            <a:ext cx="2362200" cy="42291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200"/>
              </a:lnSpc>
              <a:spcBef>
                <a:spcPts val="1000"/>
              </a:spcBef>
              <a:buClrTx/>
              <a:buSzTx/>
              <a:buFontTx/>
              <a:buNone/>
              <a:defRPr sz="1600">
                <a:solidFill>
                  <a:srgbClr val="1F497D"/>
                </a:solidFill>
              </a:defRPr>
            </a:lvl1pPr>
            <a:lvl2pPr marL="0" indent="274320">
              <a:lnSpc>
                <a:spcPts val="2200"/>
              </a:lnSpc>
              <a:spcBef>
                <a:spcPts val="1000"/>
              </a:spcBef>
              <a:buClrTx/>
              <a:buSzTx/>
              <a:buFontTx/>
              <a:buNone/>
              <a:defRPr sz="1600">
                <a:solidFill>
                  <a:srgbClr val="1F497D"/>
                </a:solidFill>
              </a:defRPr>
            </a:lvl2pPr>
            <a:lvl3pPr marL="0" indent="594360">
              <a:lnSpc>
                <a:spcPts val="2200"/>
              </a:lnSpc>
              <a:spcBef>
                <a:spcPts val="1000"/>
              </a:spcBef>
              <a:buClrTx/>
              <a:buSzTx/>
              <a:buFontTx/>
              <a:buNone/>
              <a:defRPr sz="1600">
                <a:solidFill>
                  <a:srgbClr val="1F497D"/>
                </a:solidFill>
              </a:defRPr>
            </a:lvl3pPr>
            <a:lvl4pPr marL="0" indent="868680">
              <a:lnSpc>
                <a:spcPts val="2200"/>
              </a:lnSpc>
              <a:spcBef>
                <a:spcPts val="1000"/>
              </a:spcBef>
              <a:buClrTx/>
              <a:buSzTx/>
              <a:buFontTx/>
              <a:buNone/>
              <a:defRPr sz="1600">
                <a:solidFill>
                  <a:srgbClr val="1F497D"/>
                </a:solidFill>
              </a:defRPr>
            </a:lvl4pPr>
            <a:lvl5pPr marL="0" indent="1143000">
              <a:lnSpc>
                <a:spcPts val="2200"/>
              </a:lnSpc>
              <a:spcBef>
                <a:spcPts val="1000"/>
              </a:spcBef>
              <a:buClrTx/>
              <a:buSzTx/>
              <a:buFontTx/>
              <a:buNone/>
              <a:defRPr sz="1600">
                <a:solidFill>
                  <a:srgbClr val="1F497D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8" name="Shape 88"/>
          <p:cNvSpPr/>
          <p:nvPr/>
        </p:nvSpPr>
        <p:spPr>
          <a:xfrm>
            <a:off x="457200" y="4743450"/>
            <a:ext cx="8229600" cy="0"/>
          </a:xfrm>
          <a:prstGeom prst="line">
            <a:avLst/>
          </a:prstGeom>
          <a:ln>
            <a:solidFill>
              <a:schemeClr val="accent2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9" name="Shape 89"/>
          <p:cNvSpPr/>
          <p:nvPr/>
        </p:nvSpPr>
        <p:spPr>
          <a:xfrm flipH="1">
            <a:off x="6178799" y="217805"/>
            <a:ext cx="1" cy="4526281"/>
          </a:xfrm>
          <a:prstGeom prst="line">
            <a:avLst/>
          </a:prstGeom>
          <a:ln>
            <a:solidFill>
              <a:schemeClr val="accent2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>
            <a:spLocks noGrp="1"/>
          </p:cNvSpPr>
          <p:nvPr>
            <p:ph type="title"/>
          </p:nvPr>
        </p:nvSpPr>
        <p:spPr>
          <a:xfrm>
            <a:off x="457200" y="363567"/>
            <a:ext cx="8229600" cy="530166"/>
          </a:xfrm>
          <a:prstGeom prst="rect">
            <a:avLst/>
          </a:prstGeom>
        </p:spPr>
        <p:txBody>
          <a:bodyPr/>
          <a:lstStyle>
            <a:lvl1pPr algn="r">
              <a:defRPr sz="2000" cap="all">
                <a:solidFill>
                  <a:srgbClr val="FFFFFF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98" name="Shape 98"/>
          <p:cNvSpPr>
            <a:spLocks noGrp="1"/>
          </p:cNvSpPr>
          <p:nvPr>
            <p:ph type="body" sz="quarter" idx="1"/>
          </p:nvPr>
        </p:nvSpPr>
        <p:spPr>
          <a:xfrm>
            <a:off x="457200" y="893732"/>
            <a:ext cx="8229600" cy="441386"/>
          </a:xfrm>
          <a:prstGeom prst="rect">
            <a:avLst/>
          </a:prstGeom>
        </p:spPr>
        <p:txBody>
          <a:bodyPr anchor="ctr"/>
          <a:lstStyle>
            <a:lvl1pPr marL="0" indent="0">
              <a:buClrTx/>
              <a:buSzTx/>
              <a:buFontTx/>
              <a:buNone/>
              <a:defRPr sz="1400">
                <a:solidFill>
                  <a:srgbClr val="FFFFFF"/>
                </a:solidFill>
              </a:defRPr>
            </a:lvl1pPr>
            <a:lvl2pPr marL="594360" indent="-320040">
              <a:buClrTx/>
              <a:buFontTx/>
              <a:defRPr sz="1400">
                <a:solidFill>
                  <a:srgbClr val="FFFFFF"/>
                </a:solidFill>
              </a:defRPr>
            </a:lvl2pPr>
            <a:lvl3pPr marL="914400" indent="-320039">
              <a:buClrTx/>
              <a:buFontTx/>
              <a:defRPr sz="1400">
                <a:solidFill>
                  <a:srgbClr val="FFFFFF"/>
                </a:solidFill>
              </a:defRPr>
            </a:lvl3pPr>
            <a:lvl4pPr marL="1224280" indent="-355600">
              <a:buClrTx/>
              <a:buFontTx/>
              <a:defRPr sz="1400">
                <a:solidFill>
                  <a:srgbClr val="FFFFFF"/>
                </a:solidFill>
              </a:defRPr>
            </a:lvl4pPr>
            <a:lvl5pPr marL="1498600" indent="-355600">
              <a:buClrTx/>
              <a:buFontTx/>
              <a:defRPr sz="1400">
                <a:solidFill>
                  <a:srgbClr val="FFFFFF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9" name="Shape 99"/>
          <p:cNvSpPr>
            <a:spLocks noGrp="1"/>
          </p:cNvSpPr>
          <p:nvPr>
            <p:ph type="sldNum" sz="quarter" idx="2"/>
          </p:nvPr>
        </p:nvSpPr>
        <p:spPr>
          <a:xfrm>
            <a:off x="5943600" y="4764880"/>
            <a:ext cx="2743200" cy="348430"/>
          </a:xfrm>
          <a:prstGeom prst="rect">
            <a:avLst/>
          </a:prstGeom>
        </p:spPr>
        <p:txBody>
          <a:bodyPr/>
          <a:lstStyle>
            <a:lvl1pPr algn="l">
              <a:defRPr sz="1800"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100" name="Shape 100"/>
          <p:cNvSpPr/>
          <p:nvPr/>
        </p:nvSpPr>
        <p:spPr>
          <a:xfrm>
            <a:off x="457200" y="4764880"/>
            <a:ext cx="8229600" cy="1"/>
          </a:xfrm>
          <a:prstGeom prst="line">
            <a:avLst/>
          </a:prstGeom>
          <a:ln>
            <a:solidFill>
              <a:schemeClr val="accent2"/>
            </a:solidFill>
            <a:prstDash val="dash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Relationship Id="rId9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457200" y="228599"/>
            <a:ext cx="8229600" cy="307342"/>
            <a:chOff x="0" y="0"/>
            <a:chExt cx="8229600" cy="307340"/>
          </a:xfrm>
        </p:grpSpPr>
        <p:sp>
          <p:nvSpPr>
            <p:cNvPr id="2" name="Shape 2"/>
            <p:cNvSpPr/>
            <p:nvPr/>
          </p:nvSpPr>
          <p:spPr>
            <a:xfrm>
              <a:off x="0" y="0"/>
              <a:ext cx="8229600" cy="228600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>
                <a:defRPr sz="1400" spc="100">
                  <a:solidFill>
                    <a:srgbClr val="808080"/>
                  </a:solidFill>
                  <a:latin typeface="Segoe UI"/>
                  <a:ea typeface="Segoe UI"/>
                  <a:cs typeface="Segoe UI"/>
                  <a:sym typeface="Segoe UI"/>
                </a:defRPr>
              </a:pPr>
              <a:endParaRPr/>
            </a:p>
          </p:txBody>
        </p:sp>
        <p:sp>
          <p:nvSpPr>
            <p:cNvPr id="3" name="Shape 3"/>
            <p:cNvSpPr/>
            <p:nvPr/>
          </p:nvSpPr>
          <p:spPr>
            <a:xfrm>
              <a:off x="0" y="0"/>
              <a:ext cx="8229600" cy="3073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pPr>
                <a:defRPr sz="1400">
                  <a:solidFill>
                    <a:srgbClr val="FFFFFF"/>
                  </a:solidFill>
                </a:defRPr>
              </a:pPr>
              <a:r>
                <a:rPr spc="100" dirty="0">
                  <a:solidFill>
                    <a:srgbClr val="808080"/>
                  </a:solidFill>
                  <a:latin typeface="Segoe UI"/>
                  <a:ea typeface="Segoe UI"/>
                  <a:cs typeface="Segoe UI"/>
                  <a:sym typeface="Segoe UI"/>
                </a:rPr>
                <a:t>INTRODUCTION TO COMPUTER GRAPHICS</a:t>
              </a:r>
            </a:p>
          </p:txBody>
        </p:sp>
      </p:grpSp>
      <p:sp>
        <p:nvSpPr>
          <p:cNvPr id="6" name="Shape 6"/>
          <p:cNvSpPr>
            <a:spLocks noGrp="1"/>
          </p:cNvSpPr>
          <p:nvPr>
            <p:ph type="body" idx="1"/>
          </p:nvPr>
        </p:nvSpPr>
        <p:spPr>
          <a:xfrm>
            <a:off x="457200" y="1085850"/>
            <a:ext cx="8229600" cy="40576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hape 7"/>
          <p:cNvSpPr/>
          <p:nvPr/>
        </p:nvSpPr>
        <p:spPr>
          <a:xfrm>
            <a:off x="457200" y="4743450"/>
            <a:ext cx="8229600" cy="0"/>
          </a:xfrm>
          <a:prstGeom prst="line">
            <a:avLst/>
          </a:prstGeom>
          <a:ln>
            <a:solidFill>
              <a:schemeClr val="accent2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xfrm>
            <a:off x="7467600" y="4800600"/>
            <a:ext cx="1219200" cy="28708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r">
              <a:defRPr sz="1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9" name="Shape 9"/>
          <p:cNvSpPr>
            <a:spLocks noGrp="1"/>
          </p:cNvSpPr>
          <p:nvPr>
            <p:ph type="title"/>
          </p:nvPr>
        </p:nvSpPr>
        <p:spPr>
          <a:xfrm>
            <a:off x="457200" y="400050"/>
            <a:ext cx="8229600" cy="685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rPr dirty="0"/>
              <a:t>Title Text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transition spd="med"/>
  <p:hf hdr="0" ftr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920000"/>
          </a:solidFill>
          <a:uFillTx/>
          <a:latin typeface="Segoe UI"/>
          <a:ea typeface="Segoe UI"/>
          <a:cs typeface="Segoe UI"/>
          <a:sym typeface="Segoe UI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920000"/>
          </a:solidFill>
          <a:uFillTx/>
          <a:latin typeface="Segoe UI"/>
          <a:ea typeface="Segoe UI"/>
          <a:cs typeface="Segoe UI"/>
          <a:sym typeface="Segoe UI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920000"/>
          </a:solidFill>
          <a:uFillTx/>
          <a:latin typeface="Segoe UI"/>
          <a:ea typeface="Segoe UI"/>
          <a:cs typeface="Segoe UI"/>
          <a:sym typeface="Segoe UI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920000"/>
          </a:solidFill>
          <a:uFillTx/>
          <a:latin typeface="Segoe UI"/>
          <a:ea typeface="Segoe UI"/>
          <a:cs typeface="Segoe UI"/>
          <a:sym typeface="Segoe UI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920000"/>
          </a:solidFill>
          <a:uFillTx/>
          <a:latin typeface="Segoe UI"/>
          <a:ea typeface="Segoe UI"/>
          <a:cs typeface="Segoe UI"/>
          <a:sym typeface="Segoe UI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920000"/>
          </a:solidFill>
          <a:uFillTx/>
          <a:latin typeface="Segoe UI"/>
          <a:ea typeface="Segoe UI"/>
          <a:cs typeface="Segoe UI"/>
          <a:sym typeface="Segoe UI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920000"/>
          </a:solidFill>
          <a:uFillTx/>
          <a:latin typeface="Segoe UI"/>
          <a:ea typeface="Segoe UI"/>
          <a:cs typeface="Segoe UI"/>
          <a:sym typeface="Segoe UI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920000"/>
          </a:solidFill>
          <a:uFillTx/>
          <a:latin typeface="Segoe UI"/>
          <a:ea typeface="Segoe UI"/>
          <a:cs typeface="Segoe UI"/>
          <a:sym typeface="Segoe UI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800" b="0" i="0" u="none" strike="noStrike" cap="none" spc="0" baseline="0">
          <a:ln>
            <a:noFill/>
          </a:ln>
          <a:solidFill>
            <a:srgbClr val="920000"/>
          </a:solidFill>
          <a:uFillTx/>
          <a:latin typeface="Segoe UI"/>
          <a:ea typeface="Segoe UI"/>
          <a:cs typeface="Segoe UI"/>
          <a:sym typeface="Segoe UI"/>
        </a:defRPr>
      </a:lvl9pPr>
    </p:titleStyle>
    <p:bodyStyle>
      <a:lvl1pPr marL="274320" marR="0" indent="-27432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6000"/>
        <a:buFont typeface="Wingdings 3"/>
        <a:buChar char="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1pPr>
      <a:lvl2pPr marL="579119" marR="0" indent="-30479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6000"/>
        <a:buFont typeface="Wingdings 3"/>
        <a:buChar char="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2pPr>
      <a:lvl3pPr marL="880110" marR="0" indent="-28575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6000"/>
        <a:buFont typeface="Wingdings 3"/>
        <a:buChar char="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3pPr>
      <a:lvl4pPr marL="1195251" marR="0" indent="-326571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 3"/>
        <a:buChar char="◻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4pPr>
      <a:lvl5pPr marL="1524000" marR="0" indent="-3810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0000"/>
        <a:buFont typeface="Wingdings 3"/>
        <a:buChar char="◻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5pPr>
      <a:lvl6pPr marL="1691640" marR="0" indent="-228600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5000"/>
        <a:buFont typeface="Wingdings 3"/>
        <a:buChar char="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6pPr>
      <a:lvl7pPr marL="1907177" marR="0" indent="-26125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5000"/>
        <a:buFont typeface="Wingdings 3"/>
        <a:buChar char="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7pPr>
      <a:lvl8pPr marL="2090057" marR="0" indent="-261257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5000"/>
        <a:buFont typeface="Wingdings 3"/>
        <a:buChar char="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8pPr>
      <a:lvl9pPr marL="2316479" marR="0" indent="-304799" algn="l" defTabSz="914400" rtl="0" latinLnBrk="0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Pct val="75000"/>
        <a:buFont typeface="Wingdings 3"/>
        <a:buChar char=""/>
        <a:tabLst/>
        <a:defRPr sz="2000" b="0" i="0" u="none" strike="noStrike" cap="none" spc="0" baseline="0">
          <a:ln>
            <a:noFill/>
          </a:ln>
          <a:solidFill>
            <a:srgbClr val="000000"/>
          </a:solidFill>
          <a:uFillTx/>
          <a:latin typeface="Cambria"/>
          <a:ea typeface="Cambria"/>
          <a:cs typeface="Cambria"/>
          <a:sym typeface="Cambri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mbria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8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2.xml" /><Relationship Id="rId5" Type="http://schemas.openxmlformats.org/officeDocument/2006/relationships/image" Target="../media/image130.png" /><Relationship Id="rId4" Type="http://schemas.openxmlformats.org/officeDocument/2006/relationships/image" Target="../media/image11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Relationship Id="rId6" Type="http://schemas.openxmlformats.org/officeDocument/2006/relationships/image" Target="../media/image6.png" /><Relationship Id="rId5" Type="http://schemas.openxmlformats.org/officeDocument/2006/relationships/image" Target="../media/image5.png" /><Relationship Id="rId4" Type="http://schemas.openxmlformats.org/officeDocument/2006/relationships/image" Target="../media/image4.pn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/>
          <p:nvPr/>
        </p:nvSpPr>
        <p:spPr>
          <a:xfrm>
            <a:off x="2133600" y="4800600"/>
            <a:ext cx="52578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10/16/2018</a:t>
            </a:r>
          </a:p>
        </p:txBody>
      </p:sp>
      <p:sp>
        <p:nvSpPr>
          <p:cNvPr id="110" name="Shape 110"/>
          <p:cNvSpPr>
            <a:spLocks noGrp="1"/>
          </p:cNvSpPr>
          <p:nvPr>
            <p:ph type="ctrTitle"/>
          </p:nvPr>
        </p:nvSpPr>
        <p:spPr>
          <a:xfrm>
            <a:off x="457200" y="3574255"/>
            <a:ext cx="4114800" cy="521495"/>
          </a:xfrm>
          <a:prstGeom prst="rect">
            <a:avLst/>
          </a:prstGeom>
        </p:spPr>
        <p:txBody>
          <a:bodyPr/>
          <a:lstStyle>
            <a:lvl1pPr algn="l" defTabSz="640079">
              <a:defRPr sz="2800"/>
            </a:lvl1pPr>
          </a:lstStyle>
          <a:p>
            <a:pPr>
              <a:defRPr sz="2240"/>
            </a:pPr>
            <a:r>
              <a:rPr sz="2800"/>
              <a:t>Scan Conversion</a:t>
            </a:r>
          </a:p>
        </p:txBody>
      </p:sp>
      <p:sp>
        <p:nvSpPr>
          <p:cNvPr id="112" name="Shape 1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 smtClean="0"/>
              <a:pPr/>
              <a:t>1</a:t>
            </a:fld>
            <a:r>
              <a:rPr lang="en-US" dirty="0"/>
              <a:t>/45</a:t>
            </a:r>
            <a:endParaRPr dirty="0"/>
          </a:p>
        </p:txBody>
      </p:sp>
      <p:grpSp>
        <p:nvGrpSpPr>
          <p:cNvPr id="309" name="Group 309"/>
          <p:cNvGrpSpPr/>
          <p:nvPr/>
        </p:nvGrpSpPr>
        <p:grpSpPr>
          <a:xfrm>
            <a:off x="458837" y="631058"/>
            <a:ext cx="3583997" cy="2987689"/>
            <a:chOff x="0" y="0"/>
            <a:chExt cx="3583995" cy="2987687"/>
          </a:xfrm>
        </p:grpSpPr>
        <p:sp>
          <p:nvSpPr>
            <p:cNvPr id="113" name="Shape 113"/>
            <p:cNvSpPr/>
            <p:nvPr/>
          </p:nvSpPr>
          <p:spPr>
            <a:xfrm>
              <a:off x="0" y="0"/>
              <a:ext cx="3583996" cy="2987688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4" name="Shape 114"/>
            <p:cNvSpPr/>
            <p:nvPr/>
          </p:nvSpPr>
          <p:spPr>
            <a:xfrm>
              <a:off x="1521723" y="2398012"/>
              <a:ext cx="250619" cy="248975"/>
            </a:xfrm>
            <a:prstGeom prst="ellipse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5" name="Shape 115"/>
            <p:cNvSpPr/>
            <p:nvPr/>
          </p:nvSpPr>
          <p:spPr>
            <a:xfrm>
              <a:off x="3264580" y="1526603"/>
              <a:ext cx="248981" cy="248975"/>
            </a:xfrm>
            <a:prstGeom prst="ellipse">
              <a:avLst/>
            </a:prstGeom>
            <a:solidFill>
              <a:srgbClr val="FEFC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2973012" y="1816527"/>
              <a:ext cx="248981" cy="250613"/>
            </a:xfrm>
            <a:prstGeom prst="ellipse">
              <a:avLst/>
            </a:prstGeom>
            <a:solidFill>
              <a:srgbClr val="FDF9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>
              <a:off x="2973012" y="1526603"/>
              <a:ext cx="248981" cy="248975"/>
            </a:xfrm>
            <a:prstGeom prst="ellipse">
              <a:avLst/>
            </a:prstGeom>
            <a:solidFill>
              <a:srgbClr val="EAB74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8" name="Shape 118"/>
            <p:cNvSpPr/>
            <p:nvPr/>
          </p:nvSpPr>
          <p:spPr>
            <a:xfrm>
              <a:off x="2973012" y="1236680"/>
              <a:ext cx="248981" cy="248975"/>
            </a:xfrm>
            <a:prstGeom prst="ellipse">
              <a:avLst/>
            </a:prstGeom>
            <a:solidFill>
              <a:srgbClr val="FEFC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2683082" y="1816527"/>
              <a:ext cx="248981" cy="250613"/>
            </a:xfrm>
            <a:prstGeom prst="ellipse">
              <a:avLst/>
            </a:prstGeom>
            <a:solidFill>
              <a:srgbClr val="F8E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2683082" y="1526603"/>
              <a:ext cx="248981" cy="248975"/>
            </a:xfrm>
            <a:prstGeom prst="ellipse">
              <a:avLst/>
            </a:prstGeom>
            <a:solidFill>
              <a:srgbClr val="EBBB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1" name="Shape 121"/>
            <p:cNvSpPr/>
            <p:nvPr/>
          </p:nvSpPr>
          <p:spPr>
            <a:xfrm>
              <a:off x="2683082" y="1236680"/>
              <a:ext cx="248981" cy="248975"/>
            </a:xfrm>
            <a:prstGeom prst="ellipse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2393152" y="2108089"/>
              <a:ext cx="248981" cy="248975"/>
            </a:xfrm>
            <a:prstGeom prst="ellipse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3" name="Shape 123"/>
            <p:cNvSpPr/>
            <p:nvPr/>
          </p:nvSpPr>
          <p:spPr>
            <a:xfrm>
              <a:off x="2393152" y="1816527"/>
              <a:ext cx="248981" cy="250613"/>
            </a:xfrm>
            <a:prstGeom prst="ellipse">
              <a:avLst/>
            </a:prstGeom>
            <a:solidFill>
              <a:srgbClr val="EBBB5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4" name="Shape 124"/>
            <p:cNvSpPr/>
            <p:nvPr/>
          </p:nvSpPr>
          <p:spPr>
            <a:xfrm>
              <a:off x="2393152" y="1526603"/>
              <a:ext cx="248981" cy="248975"/>
            </a:xfrm>
            <a:prstGeom prst="ellipse">
              <a:avLst/>
            </a:prstGeom>
            <a:solidFill>
              <a:srgbClr val="F8E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2101584" y="2108089"/>
              <a:ext cx="250619" cy="248975"/>
            </a:xfrm>
            <a:prstGeom prst="ellipse">
              <a:avLst/>
            </a:prstGeom>
            <a:solidFill>
              <a:srgbClr val="FDFAF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6" name="Shape 126"/>
            <p:cNvSpPr/>
            <p:nvPr/>
          </p:nvSpPr>
          <p:spPr>
            <a:xfrm>
              <a:off x="2101584" y="1816527"/>
              <a:ext cx="250619" cy="250613"/>
            </a:xfrm>
            <a:prstGeom prst="ellipse">
              <a:avLst/>
            </a:prstGeom>
            <a:solidFill>
              <a:srgbClr val="E8B13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7" name="Shape 127"/>
            <p:cNvSpPr/>
            <p:nvPr/>
          </p:nvSpPr>
          <p:spPr>
            <a:xfrm>
              <a:off x="2101584" y="1526603"/>
              <a:ext cx="250619" cy="248975"/>
            </a:xfrm>
            <a:prstGeom prst="ellipse">
              <a:avLst/>
            </a:prstGeom>
            <a:solidFill>
              <a:srgbClr val="FDFAF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1811653" y="2108089"/>
              <a:ext cx="250619" cy="248975"/>
            </a:xfrm>
            <a:prstGeom prst="ellipse">
              <a:avLst/>
            </a:prstGeom>
            <a:solidFill>
              <a:srgbClr val="F8E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29" name="Shape 129"/>
            <p:cNvSpPr/>
            <p:nvPr/>
          </p:nvSpPr>
          <p:spPr>
            <a:xfrm>
              <a:off x="1811653" y="1816527"/>
              <a:ext cx="250619" cy="250613"/>
            </a:xfrm>
            <a:prstGeom prst="ellipse">
              <a:avLst/>
            </a:prstGeom>
            <a:solidFill>
              <a:srgbClr val="EBBC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0" name="Shape 130"/>
            <p:cNvSpPr/>
            <p:nvPr/>
          </p:nvSpPr>
          <p:spPr>
            <a:xfrm>
              <a:off x="1811653" y="1526603"/>
              <a:ext cx="250619" cy="248975"/>
            </a:xfrm>
            <a:prstGeom prst="ellipse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1521723" y="2108089"/>
              <a:ext cx="250619" cy="248975"/>
            </a:xfrm>
            <a:prstGeom prst="ellipse">
              <a:avLst/>
            </a:prstGeom>
            <a:solidFill>
              <a:srgbClr val="EBBC5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1521723" y="1816527"/>
              <a:ext cx="250619" cy="250613"/>
            </a:xfrm>
            <a:prstGeom prst="ellipse">
              <a:avLst/>
            </a:prstGeom>
            <a:solidFill>
              <a:srgbClr val="F8E7C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3" name="Shape 133"/>
            <p:cNvSpPr/>
            <p:nvPr/>
          </p:nvSpPr>
          <p:spPr>
            <a:xfrm>
              <a:off x="1230155" y="2398012"/>
              <a:ext cx="252257" cy="248975"/>
            </a:xfrm>
            <a:prstGeom prst="ellipse">
              <a:avLst/>
            </a:prstGeom>
            <a:solidFill>
              <a:srgbClr val="FDFAF1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4" name="Shape 134"/>
            <p:cNvSpPr/>
            <p:nvPr/>
          </p:nvSpPr>
          <p:spPr>
            <a:xfrm>
              <a:off x="1230155" y="2108089"/>
              <a:ext cx="252257" cy="248975"/>
            </a:xfrm>
            <a:prstGeom prst="ellipse">
              <a:avLst/>
            </a:prstGeom>
            <a:solidFill>
              <a:srgbClr val="E8B23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1230155" y="1816527"/>
              <a:ext cx="252257" cy="250613"/>
            </a:xfrm>
            <a:prstGeom prst="ellipse">
              <a:avLst/>
            </a:prstGeom>
            <a:solidFill>
              <a:srgbClr val="FDF9E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940225" y="2398012"/>
              <a:ext cx="250619" cy="248975"/>
            </a:xfrm>
            <a:prstGeom prst="ellipse">
              <a:avLst/>
            </a:prstGeom>
            <a:solidFill>
              <a:srgbClr val="F8E8C4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940225" y="2108089"/>
              <a:ext cx="250619" cy="248975"/>
            </a:xfrm>
            <a:prstGeom prst="ellipse">
              <a:avLst/>
            </a:prstGeom>
            <a:solidFill>
              <a:srgbClr val="EBBC5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8" name="Shape 138"/>
            <p:cNvSpPr/>
            <p:nvPr/>
          </p:nvSpPr>
          <p:spPr>
            <a:xfrm>
              <a:off x="940225" y="1816527"/>
              <a:ext cx="250619" cy="250613"/>
            </a:xfrm>
            <a:prstGeom prst="ellipse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39" name="Shape 139"/>
            <p:cNvSpPr/>
            <p:nvPr/>
          </p:nvSpPr>
          <p:spPr>
            <a:xfrm>
              <a:off x="650295" y="2687936"/>
              <a:ext cx="250619" cy="248975"/>
            </a:xfrm>
            <a:prstGeom prst="ellipse">
              <a:avLst/>
            </a:prstGeom>
            <a:solidFill>
              <a:srgbClr val="FFFFF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650295" y="2398012"/>
              <a:ext cx="250619" cy="248975"/>
            </a:xfrm>
            <a:prstGeom prst="ellipse">
              <a:avLst/>
            </a:prstGeom>
            <a:solidFill>
              <a:srgbClr val="EAB84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1" name="Shape 141"/>
            <p:cNvSpPr/>
            <p:nvPr/>
          </p:nvSpPr>
          <p:spPr>
            <a:xfrm>
              <a:off x="650295" y="2108089"/>
              <a:ext cx="250619" cy="248975"/>
            </a:xfrm>
            <a:prstGeom prst="ellipse">
              <a:avLst/>
            </a:prstGeom>
            <a:solidFill>
              <a:srgbClr val="F8E8C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2" name="Shape 142"/>
            <p:cNvSpPr/>
            <p:nvPr/>
          </p:nvSpPr>
          <p:spPr>
            <a:xfrm>
              <a:off x="360365" y="2687936"/>
              <a:ext cx="250619" cy="248975"/>
            </a:xfrm>
            <a:prstGeom prst="ellipse">
              <a:avLst/>
            </a:prstGeom>
            <a:solidFill>
              <a:srgbClr val="FEFC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3" name="Shape 143"/>
            <p:cNvSpPr/>
            <p:nvPr/>
          </p:nvSpPr>
          <p:spPr>
            <a:xfrm>
              <a:off x="360365" y="2398012"/>
              <a:ext cx="250619" cy="248975"/>
            </a:xfrm>
            <a:prstGeom prst="ellipse">
              <a:avLst/>
            </a:prstGeom>
            <a:solidFill>
              <a:srgbClr val="EAB84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360365" y="2108089"/>
              <a:ext cx="250619" cy="248975"/>
            </a:xfrm>
            <a:prstGeom prst="ellipse">
              <a:avLst/>
            </a:prstGeom>
            <a:solidFill>
              <a:srgbClr val="FDF9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>
              <a:off x="68797" y="2398012"/>
              <a:ext cx="250619" cy="248975"/>
            </a:xfrm>
            <a:prstGeom prst="ellipse">
              <a:avLst/>
            </a:prstGeom>
            <a:solidFill>
              <a:srgbClr val="FEFCF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1811653" y="945118"/>
              <a:ext cx="250619" cy="250613"/>
            </a:xfrm>
            <a:prstGeom prst="ellipse">
              <a:avLst/>
            </a:prstGeom>
            <a:solidFill>
              <a:srgbClr val="E5A8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2101584" y="945118"/>
              <a:ext cx="250619" cy="250613"/>
            </a:xfrm>
            <a:prstGeom prst="ellipse">
              <a:avLst/>
            </a:prstGeom>
            <a:solidFill>
              <a:srgbClr val="E5A8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8" name="Shape 148"/>
            <p:cNvSpPr/>
            <p:nvPr/>
          </p:nvSpPr>
          <p:spPr>
            <a:xfrm>
              <a:off x="2393152" y="945118"/>
              <a:ext cx="248981" cy="250613"/>
            </a:xfrm>
            <a:prstGeom prst="ellipse">
              <a:avLst/>
            </a:prstGeom>
            <a:solidFill>
              <a:srgbClr val="E5A8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2683082" y="655194"/>
              <a:ext cx="248981" cy="248975"/>
            </a:xfrm>
            <a:prstGeom prst="ellipse">
              <a:avLst/>
            </a:prstGeom>
            <a:solidFill>
              <a:srgbClr val="E5A8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0" name="Shape 150"/>
            <p:cNvSpPr/>
            <p:nvPr/>
          </p:nvSpPr>
          <p:spPr>
            <a:xfrm>
              <a:off x="2973012" y="655194"/>
              <a:ext cx="248981" cy="248975"/>
            </a:xfrm>
            <a:prstGeom prst="ellipse">
              <a:avLst/>
            </a:prstGeom>
            <a:solidFill>
              <a:srgbClr val="E5A8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1" name="Shape 151"/>
            <p:cNvSpPr/>
            <p:nvPr/>
          </p:nvSpPr>
          <p:spPr>
            <a:xfrm>
              <a:off x="1230155" y="1236680"/>
              <a:ext cx="252257" cy="248975"/>
            </a:xfrm>
            <a:prstGeom prst="ellipse">
              <a:avLst/>
            </a:prstGeom>
            <a:solidFill>
              <a:srgbClr val="E5A8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1521723" y="1236680"/>
              <a:ext cx="250619" cy="248975"/>
            </a:xfrm>
            <a:prstGeom prst="ellipse">
              <a:avLst/>
            </a:prstGeom>
            <a:solidFill>
              <a:srgbClr val="E5A8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3" name="Shape 153"/>
            <p:cNvSpPr/>
            <p:nvPr/>
          </p:nvSpPr>
          <p:spPr>
            <a:xfrm>
              <a:off x="940225" y="1236680"/>
              <a:ext cx="250619" cy="248975"/>
            </a:xfrm>
            <a:prstGeom prst="ellipse">
              <a:avLst/>
            </a:prstGeom>
            <a:solidFill>
              <a:srgbClr val="E5A8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>
              <a:off x="650295" y="1526603"/>
              <a:ext cx="250619" cy="248975"/>
            </a:xfrm>
            <a:prstGeom prst="ellipse">
              <a:avLst/>
            </a:prstGeom>
            <a:solidFill>
              <a:srgbClr val="E5A8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360365" y="1526603"/>
              <a:ext cx="250619" cy="248975"/>
            </a:xfrm>
            <a:prstGeom prst="ellipse">
              <a:avLst/>
            </a:prstGeom>
            <a:solidFill>
              <a:srgbClr val="E5A823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2763345" y="155608"/>
              <a:ext cx="88454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52" y="0"/>
                  </a:moveTo>
                  <a:cubicBezTo>
                    <a:pt x="10039" y="0"/>
                    <a:pt x="9735" y="617"/>
                    <a:pt x="9735" y="1234"/>
                  </a:cubicBezTo>
                  <a:cubicBezTo>
                    <a:pt x="9735" y="9566"/>
                    <a:pt x="9735" y="9566"/>
                    <a:pt x="9735" y="9566"/>
                  </a:cubicBezTo>
                  <a:cubicBezTo>
                    <a:pt x="1217" y="9566"/>
                    <a:pt x="1217" y="9566"/>
                    <a:pt x="1217" y="9566"/>
                  </a:cubicBezTo>
                  <a:cubicBezTo>
                    <a:pt x="608" y="9566"/>
                    <a:pt x="0" y="10183"/>
                    <a:pt x="0" y="10800"/>
                  </a:cubicBezTo>
                  <a:cubicBezTo>
                    <a:pt x="0" y="11417"/>
                    <a:pt x="608" y="12034"/>
                    <a:pt x="1217" y="12034"/>
                  </a:cubicBezTo>
                  <a:cubicBezTo>
                    <a:pt x="9735" y="12034"/>
                    <a:pt x="9735" y="12034"/>
                    <a:pt x="9735" y="12034"/>
                  </a:cubicBezTo>
                  <a:cubicBezTo>
                    <a:pt x="9735" y="20366"/>
                    <a:pt x="9735" y="20366"/>
                    <a:pt x="9735" y="20366"/>
                  </a:cubicBezTo>
                  <a:cubicBezTo>
                    <a:pt x="9735" y="21291"/>
                    <a:pt x="10039" y="21600"/>
                    <a:pt x="10952" y="21600"/>
                  </a:cubicBezTo>
                  <a:cubicBezTo>
                    <a:pt x="11561" y="21600"/>
                    <a:pt x="11865" y="21291"/>
                    <a:pt x="11865" y="20366"/>
                  </a:cubicBezTo>
                  <a:cubicBezTo>
                    <a:pt x="11865" y="12034"/>
                    <a:pt x="11865" y="12034"/>
                    <a:pt x="11865" y="12034"/>
                  </a:cubicBezTo>
                  <a:cubicBezTo>
                    <a:pt x="20383" y="12034"/>
                    <a:pt x="20383" y="12034"/>
                    <a:pt x="20383" y="12034"/>
                  </a:cubicBezTo>
                  <a:cubicBezTo>
                    <a:pt x="20992" y="12034"/>
                    <a:pt x="21600" y="11417"/>
                    <a:pt x="21600" y="10800"/>
                  </a:cubicBezTo>
                  <a:cubicBezTo>
                    <a:pt x="21600" y="10183"/>
                    <a:pt x="20992" y="9566"/>
                    <a:pt x="20383" y="9566"/>
                  </a:cubicBezTo>
                  <a:cubicBezTo>
                    <a:pt x="11865" y="9566"/>
                    <a:pt x="11865" y="9566"/>
                    <a:pt x="11865" y="9566"/>
                  </a:cubicBezTo>
                  <a:cubicBezTo>
                    <a:pt x="11865" y="1234"/>
                    <a:pt x="11865" y="1234"/>
                    <a:pt x="11865" y="1234"/>
                  </a:cubicBezTo>
                  <a:cubicBezTo>
                    <a:pt x="11865" y="617"/>
                    <a:pt x="11561" y="0"/>
                    <a:pt x="10952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7" name="Shape 157"/>
            <p:cNvSpPr/>
            <p:nvPr/>
          </p:nvSpPr>
          <p:spPr>
            <a:xfrm>
              <a:off x="2473415" y="155608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674" y="12034"/>
                    <a:pt x="20674" y="12034"/>
                    <a:pt x="20674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674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3054913" y="155608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3054913" y="737094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926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1726"/>
                    <a:pt x="1234" y="11726"/>
                  </a:cubicBezTo>
                  <a:cubicBezTo>
                    <a:pt x="9566" y="11726"/>
                    <a:pt x="9566" y="11726"/>
                    <a:pt x="9566" y="11726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1726"/>
                    <a:pt x="12034" y="11726"/>
                    <a:pt x="12034" y="11726"/>
                  </a:cubicBezTo>
                  <a:cubicBezTo>
                    <a:pt x="20366" y="11726"/>
                    <a:pt x="20366" y="11726"/>
                    <a:pt x="20366" y="11726"/>
                  </a:cubicBezTo>
                  <a:cubicBezTo>
                    <a:pt x="20983" y="11726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926"/>
                    <a:pt x="12034" y="926"/>
                    <a:pt x="12034" y="926"/>
                  </a:cubicBezTo>
                  <a:cubicBezTo>
                    <a:pt x="12034" y="309"/>
                    <a:pt x="11417" y="0"/>
                    <a:pt x="10800" y="0"/>
                  </a:cubicBezTo>
                </a:path>
              </a:pathLst>
            </a:custGeom>
            <a:solidFill>
              <a:srgbClr val="966F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2183485" y="155608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3054913" y="445532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874"/>
                    <a:pt x="9566" y="9874"/>
                    <a:pt x="9566" y="9874"/>
                  </a:cubicBezTo>
                  <a:cubicBezTo>
                    <a:pt x="1234" y="9874"/>
                    <a:pt x="1234" y="9874"/>
                    <a:pt x="1234" y="9874"/>
                  </a:cubicBezTo>
                  <a:cubicBezTo>
                    <a:pt x="309" y="9874"/>
                    <a:pt x="0" y="10183"/>
                    <a:pt x="0" y="10800"/>
                  </a:cubicBezTo>
                  <a:cubicBezTo>
                    <a:pt x="0" y="11726"/>
                    <a:pt x="309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726"/>
                    <a:pt x="21600" y="10800"/>
                  </a:cubicBezTo>
                  <a:cubicBezTo>
                    <a:pt x="21600" y="10183"/>
                    <a:pt x="20983" y="9874"/>
                    <a:pt x="20366" y="9874"/>
                  </a:cubicBezTo>
                  <a:cubicBezTo>
                    <a:pt x="12034" y="9874"/>
                    <a:pt x="12034" y="9874"/>
                    <a:pt x="12034" y="9874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2763345" y="445532"/>
              <a:ext cx="88454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52" y="0"/>
                  </a:moveTo>
                  <a:cubicBezTo>
                    <a:pt x="10039" y="0"/>
                    <a:pt x="9735" y="617"/>
                    <a:pt x="9735" y="1234"/>
                  </a:cubicBezTo>
                  <a:cubicBezTo>
                    <a:pt x="9735" y="9874"/>
                    <a:pt x="9735" y="9874"/>
                    <a:pt x="9735" y="9874"/>
                  </a:cubicBezTo>
                  <a:cubicBezTo>
                    <a:pt x="1217" y="9874"/>
                    <a:pt x="1217" y="9874"/>
                    <a:pt x="1217" y="9874"/>
                  </a:cubicBezTo>
                  <a:cubicBezTo>
                    <a:pt x="608" y="9874"/>
                    <a:pt x="0" y="10183"/>
                    <a:pt x="0" y="10800"/>
                  </a:cubicBezTo>
                  <a:cubicBezTo>
                    <a:pt x="0" y="11726"/>
                    <a:pt x="608" y="12034"/>
                    <a:pt x="1217" y="12034"/>
                  </a:cubicBezTo>
                  <a:cubicBezTo>
                    <a:pt x="9735" y="12034"/>
                    <a:pt x="9735" y="12034"/>
                    <a:pt x="9735" y="12034"/>
                  </a:cubicBezTo>
                  <a:cubicBezTo>
                    <a:pt x="9735" y="20674"/>
                    <a:pt x="9735" y="20674"/>
                    <a:pt x="9735" y="20674"/>
                  </a:cubicBezTo>
                  <a:cubicBezTo>
                    <a:pt x="9735" y="21291"/>
                    <a:pt x="10039" y="21600"/>
                    <a:pt x="10952" y="21600"/>
                  </a:cubicBezTo>
                  <a:cubicBezTo>
                    <a:pt x="11561" y="21600"/>
                    <a:pt x="11865" y="21291"/>
                    <a:pt x="11865" y="20674"/>
                  </a:cubicBezTo>
                  <a:cubicBezTo>
                    <a:pt x="11865" y="12034"/>
                    <a:pt x="11865" y="12034"/>
                    <a:pt x="11865" y="12034"/>
                  </a:cubicBezTo>
                  <a:cubicBezTo>
                    <a:pt x="20383" y="12034"/>
                    <a:pt x="20383" y="12034"/>
                    <a:pt x="20383" y="12034"/>
                  </a:cubicBezTo>
                  <a:cubicBezTo>
                    <a:pt x="20992" y="12034"/>
                    <a:pt x="21600" y="11726"/>
                    <a:pt x="21600" y="10800"/>
                  </a:cubicBezTo>
                  <a:cubicBezTo>
                    <a:pt x="21600" y="10183"/>
                    <a:pt x="20992" y="9874"/>
                    <a:pt x="20383" y="9874"/>
                  </a:cubicBezTo>
                  <a:cubicBezTo>
                    <a:pt x="11865" y="9874"/>
                    <a:pt x="11865" y="9874"/>
                    <a:pt x="11865" y="9874"/>
                  </a:cubicBezTo>
                  <a:cubicBezTo>
                    <a:pt x="11865" y="1234"/>
                    <a:pt x="11865" y="1234"/>
                    <a:pt x="11865" y="1234"/>
                  </a:cubicBezTo>
                  <a:cubicBezTo>
                    <a:pt x="11865" y="617"/>
                    <a:pt x="11561" y="0"/>
                    <a:pt x="10952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3" name="Shape 163"/>
            <p:cNvSpPr/>
            <p:nvPr/>
          </p:nvSpPr>
          <p:spPr>
            <a:xfrm>
              <a:off x="2473415" y="445532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874"/>
                    <a:pt x="9566" y="9874"/>
                    <a:pt x="9566" y="9874"/>
                  </a:cubicBezTo>
                  <a:cubicBezTo>
                    <a:pt x="1234" y="9874"/>
                    <a:pt x="1234" y="9874"/>
                    <a:pt x="1234" y="9874"/>
                  </a:cubicBezTo>
                  <a:cubicBezTo>
                    <a:pt x="617" y="9874"/>
                    <a:pt x="0" y="10183"/>
                    <a:pt x="0" y="10800"/>
                  </a:cubicBezTo>
                  <a:cubicBezTo>
                    <a:pt x="0" y="11726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674" y="12034"/>
                    <a:pt x="20674" y="12034"/>
                    <a:pt x="20674" y="12034"/>
                  </a:cubicBezTo>
                  <a:cubicBezTo>
                    <a:pt x="21291" y="12034"/>
                    <a:pt x="21600" y="11726"/>
                    <a:pt x="21600" y="10800"/>
                  </a:cubicBezTo>
                  <a:cubicBezTo>
                    <a:pt x="21600" y="10183"/>
                    <a:pt x="21291" y="9874"/>
                    <a:pt x="20674" y="9874"/>
                  </a:cubicBezTo>
                  <a:cubicBezTo>
                    <a:pt x="12034" y="9874"/>
                    <a:pt x="12034" y="9874"/>
                    <a:pt x="12034" y="9874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4" name="Shape 164"/>
            <p:cNvSpPr/>
            <p:nvPr/>
          </p:nvSpPr>
          <p:spPr>
            <a:xfrm>
              <a:off x="2763345" y="737094"/>
              <a:ext cx="88454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52" y="0"/>
                  </a:moveTo>
                  <a:cubicBezTo>
                    <a:pt x="10039" y="0"/>
                    <a:pt x="9735" y="309"/>
                    <a:pt x="9735" y="926"/>
                  </a:cubicBezTo>
                  <a:cubicBezTo>
                    <a:pt x="9735" y="9566"/>
                    <a:pt x="9735" y="9566"/>
                    <a:pt x="9735" y="9566"/>
                  </a:cubicBezTo>
                  <a:cubicBezTo>
                    <a:pt x="1217" y="9566"/>
                    <a:pt x="1217" y="9566"/>
                    <a:pt x="1217" y="9566"/>
                  </a:cubicBezTo>
                  <a:cubicBezTo>
                    <a:pt x="608" y="9566"/>
                    <a:pt x="0" y="10183"/>
                    <a:pt x="0" y="10800"/>
                  </a:cubicBezTo>
                  <a:cubicBezTo>
                    <a:pt x="0" y="11417"/>
                    <a:pt x="608" y="11726"/>
                    <a:pt x="1217" y="11726"/>
                  </a:cubicBezTo>
                  <a:cubicBezTo>
                    <a:pt x="9735" y="11726"/>
                    <a:pt x="9735" y="11726"/>
                    <a:pt x="9735" y="11726"/>
                  </a:cubicBezTo>
                  <a:cubicBezTo>
                    <a:pt x="9735" y="20366"/>
                    <a:pt x="9735" y="20366"/>
                    <a:pt x="9735" y="20366"/>
                  </a:cubicBezTo>
                  <a:cubicBezTo>
                    <a:pt x="9735" y="20983"/>
                    <a:pt x="10039" y="21600"/>
                    <a:pt x="10952" y="21600"/>
                  </a:cubicBezTo>
                  <a:cubicBezTo>
                    <a:pt x="11561" y="21600"/>
                    <a:pt x="11865" y="20983"/>
                    <a:pt x="11865" y="20366"/>
                  </a:cubicBezTo>
                  <a:cubicBezTo>
                    <a:pt x="11865" y="11726"/>
                    <a:pt x="11865" y="11726"/>
                    <a:pt x="11865" y="11726"/>
                  </a:cubicBezTo>
                  <a:cubicBezTo>
                    <a:pt x="20383" y="11726"/>
                    <a:pt x="20383" y="11726"/>
                    <a:pt x="20383" y="11726"/>
                  </a:cubicBezTo>
                  <a:cubicBezTo>
                    <a:pt x="20992" y="11726"/>
                    <a:pt x="21600" y="11417"/>
                    <a:pt x="21600" y="10800"/>
                  </a:cubicBezTo>
                  <a:cubicBezTo>
                    <a:pt x="21600" y="10183"/>
                    <a:pt x="20992" y="9566"/>
                    <a:pt x="20383" y="9566"/>
                  </a:cubicBezTo>
                  <a:cubicBezTo>
                    <a:pt x="11865" y="9566"/>
                    <a:pt x="11865" y="9566"/>
                    <a:pt x="11865" y="9566"/>
                  </a:cubicBezTo>
                  <a:cubicBezTo>
                    <a:pt x="11865" y="926"/>
                    <a:pt x="11865" y="926"/>
                    <a:pt x="11865" y="926"/>
                  </a:cubicBezTo>
                  <a:cubicBezTo>
                    <a:pt x="11865" y="309"/>
                    <a:pt x="11561" y="0"/>
                    <a:pt x="10952" y="0"/>
                  </a:cubicBezTo>
                </a:path>
              </a:pathLst>
            </a:custGeom>
            <a:solidFill>
              <a:srgbClr val="966F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2473415" y="737094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926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1726"/>
                    <a:pt x="1234" y="11726"/>
                  </a:cubicBezTo>
                  <a:cubicBezTo>
                    <a:pt x="9566" y="11726"/>
                    <a:pt x="9566" y="11726"/>
                    <a:pt x="9566" y="11726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1726"/>
                    <a:pt x="12034" y="11726"/>
                    <a:pt x="12034" y="11726"/>
                  </a:cubicBezTo>
                  <a:cubicBezTo>
                    <a:pt x="20674" y="11726"/>
                    <a:pt x="20674" y="11726"/>
                    <a:pt x="20674" y="11726"/>
                  </a:cubicBezTo>
                  <a:cubicBezTo>
                    <a:pt x="21291" y="11726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674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926"/>
                    <a:pt x="12034" y="926"/>
                    <a:pt x="12034" y="926"/>
                  </a:cubicBezTo>
                  <a:cubicBezTo>
                    <a:pt x="12034" y="309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2183485" y="737094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926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1726"/>
                    <a:pt x="1234" y="11726"/>
                  </a:cubicBezTo>
                  <a:cubicBezTo>
                    <a:pt x="9566" y="11726"/>
                    <a:pt x="9566" y="11726"/>
                    <a:pt x="9566" y="11726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1726"/>
                    <a:pt x="12034" y="11726"/>
                    <a:pt x="12034" y="11726"/>
                  </a:cubicBezTo>
                  <a:cubicBezTo>
                    <a:pt x="20366" y="11726"/>
                    <a:pt x="20366" y="11726"/>
                    <a:pt x="20366" y="11726"/>
                  </a:cubicBezTo>
                  <a:cubicBezTo>
                    <a:pt x="20983" y="11726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926"/>
                    <a:pt x="12034" y="926"/>
                    <a:pt x="12034" y="926"/>
                  </a:cubicBezTo>
                  <a:cubicBezTo>
                    <a:pt x="12034" y="309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7" name="Shape 167"/>
            <p:cNvSpPr/>
            <p:nvPr/>
          </p:nvSpPr>
          <p:spPr>
            <a:xfrm>
              <a:off x="1601987" y="155608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874" y="617"/>
                    <a:pt x="9874" y="1234"/>
                  </a:cubicBezTo>
                  <a:cubicBezTo>
                    <a:pt x="9874" y="9566"/>
                    <a:pt x="9874" y="9566"/>
                    <a:pt x="9874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874" y="12034"/>
                    <a:pt x="9874" y="12034"/>
                    <a:pt x="9874" y="12034"/>
                  </a:cubicBezTo>
                  <a:cubicBezTo>
                    <a:pt x="9874" y="20366"/>
                    <a:pt x="9874" y="20366"/>
                    <a:pt x="9874" y="20366"/>
                  </a:cubicBezTo>
                  <a:cubicBezTo>
                    <a:pt x="9874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674" y="12034"/>
                    <a:pt x="20674" y="12034"/>
                    <a:pt x="20674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674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312056" y="155608"/>
              <a:ext cx="86817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1893555" y="155608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926" y="9566"/>
                    <a:pt x="926" y="9566"/>
                    <a:pt x="926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2034"/>
                    <a:pt x="926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1726" y="21291"/>
                    <a:pt x="11726" y="20366"/>
                  </a:cubicBezTo>
                  <a:cubicBezTo>
                    <a:pt x="11726" y="12034"/>
                    <a:pt x="11726" y="12034"/>
                    <a:pt x="11726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1726" y="9566"/>
                    <a:pt x="11726" y="9566"/>
                    <a:pt x="11726" y="9566"/>
                  </a:cubicBezTo>
                  <a:cubicBezTo>
                    <a:pt x="11726" y="1234"/>
                    <a:pt x="11726" y="1234"/>
                    <a:pt x="11726" y="1234"/>
                  </a:cubicBezTo>
                  <a:cubicBezTo>
                    <a:pt x="11726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>
              <a:off x="2183485" y="445532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874"/>
                    <a:pt x="9566" y="9874"/>
                    <a:pt x="9566" y="9874"/>
                  </a:cubicBezTo>
                  <a:cubicBezTo>
                    <a:pt x="1234" y="9874"/>
                    <a:pt x="1234" y="9874"/>
                    <a:pt x="1234" y="9874"/>
                  </a:cubicBezTo>
                  <a:cubicBezTo>
                    <a:pt x="617" y="9874"/>
                    <a:pt x="0" y="10183"/>
                    <a:pt x="0" y="10800"/>
                  </a:cubicBezTo>
                  <a:cubicBezTo>
                    <a:pt x="0" y="11726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726"/>
                    <a:pt x="21600" y="10800"/>
                  </a:cubicBezTo>
                  <a:cubicBezTo>
                    <a:pt x="21600" y="10183"/>
                    <a:pt x="20983" y="9874"/>
                    <a:pt x="20366" y="9874"/>
                  </a:cubicBezTo>
                  <a:cubicBezTo>
                    <a:pt x="12034" y="9874"/>
                    <a:pt x="12034" y="9874"/>
                    <a:pt x="12034" y="9874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1" name="Shape 171"/>
            <p:cNvSpPr/>
            <p:nvPr/>
          </p:nvSpPr>
          <p:spPr>
            <a:xfrm>
              <a:off x="1893555" y="445532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874"/>
                    <a:pt x="9566" y="9874"/>
                    <a:pt x="9566" y="9874"/>
                  </a:cubicBezTo>
                  <a:cubicBezTo>
                    <a:pt x="926" y="9874"/>
                    <a:pt x="926" y="9874"/>
                    <a:pt x="926" y="9874"/>
                  </a:cubicBezTo>
                  <a:cubicBezTo>
                    <a:pt x="309" y="9874"/>
                    <a:pt x="0" y="10183"/>
                    <a:pt x="0" y="10800"/>
                  </a:cubicBezTo>
                  <a:cubicBezTo>
                    <a:pt x="0" y="11726"/>
                    <a:pt x="309" y="12034"/>
                    <a:pt x="926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1726" y="21291"/>
                    <a:pt x="11726" y="20674"/>
                  </a:cubicBezTo>
                  <a:cubicBezTo>
                    <a:pt x="11726" y="12034"/>
                    <a:pt x="11726" y="12034"/>
                    <a:pt x="11726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726"/>
                    <a:pt x="21600" y="10800"/>
                  </a:cubicBezTo>
                  <a:cubicBezTo>
                    <a:pt x="21600" y="10183"/>
                    <a:pt x="20983" y="9874"/>
                    <a:pt x="20366" y="9874"/>
                  </a:cubicBezTo>
                  <a:cubicBezTo>
                    <a:pt x="11726" y="9874"/>
                    <a:pt x="11726" y="9874"/>
                    <a:pt x="11726" y="9874"/>
                  </a:cubicBezTo>
                  <a:cubicBezTo>
                    <a:pt x="11726" y="1234"/>
                    <a:pt x="11726" y="1234"/>
                    <a:pt x="11726" y="1234"/>
                  </a:cubicBezTo>
                  <a:cubicBezTo>
                    <a:pt x="11726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2" name="Shape 172"/>
            <p:cNvSpPr/>
            <p:nvPr/>
          </p:nvSpPr>
          <p:spPr>
            <a:xfrm>
              <a:off x="1601987" y="445532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874" y="617"/>
                    <a:pt x="9874" y="1234"/>
                  </a:cubicBezTo>
                  <a:cubicBezTo>
                    <a:pt x="9874" y="9874"/>
                    <a:pt x="9874" y="9874"/>
                    <a:pt x="9874" y="9874"/>
                  </a:cubicBezTo>
                  <a:cubicBezTo>
                    <a:pt x="1234" y="9874"/>
                    <a:pt x="1234" y="9874"/>
                    <a:pt x="1234" y="9874"/>
                  </a:cubicBezTo>
                  <a:cubicBezTo>
                    <a:pt x="617" y="9874"/>
                    <a:pt x="0" y="10183"/>
                    <a:pt x="0" y="10800"/>
                  </a:cubicBezTo>
                  <a:cubicBezTo>
                    <a:pt x="0" y="11726"/>
                    <a:pt x="617" y="12034"/>
                    <a:pt x="1234" y="12034"/>
                  </a:cubicBezTo>
                  <a:cubicBezTo>
                    <a:pt x="9874" y="12034"/>
                    <a:pt x="9874" y="12034"/>
                    <a:pt x="9874" y="12034"/>
                  </a:cubicBezTo>
                  <a:cubicBezTo>
                    <a:pt x="9874" y="20674"/>
                    <a:pt x="9874" y="20674"/>
                    <a:pt x="9874" y="20674"/>
                  </a:cubicBezTo>
                  <a:cubicBezTo>
                    <a:pt x="9874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674" y="12034"/>
                    <a:pt x="20674" y="12034"/>
                    <a:pt x="20674" y="12034"/>
                  </a:cubicBezTo>
                  <a:cubicBezTo>
                    <a:pt x="21291" y="12034"/>
                    <a:pt x="21600" y="11726"/>
                    <a:pt x="21600" y="10800"/>
                  </a:cubicBezTo>
                  <a:cubicBezTo>
                    <a:pt x="21600" y="10183"/>
                    <a:pt x="21291" y="9874"/>
                    <a:pt x="20674" y="9874"/>
                  </a:cubicBezTo>
                  <a:cubicBezTo>
                    <a:pt x="12034" y="9874"/>
                    <a:pt x="12034" y="9874"/>
                    <a:pt x="12034" y="9874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1312056" y="445532"/>
              <a:ext cx="86817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874"/>
                    <a:pt x="9566" y="9874"/>
                    <a:pt x="9566" y="9874"/>
                  </a:cubicBezTo>
                  <a:cubicBezTo>
                    <a:pt x="1234" y="9874"/>
                    <a:pt x="1234" y="9874"/>
                    <a:pt x="1234" y="9874"/>
                  </a:cubicBezTo>
                  <a:cubicBezTo>
                    <a:pt x="617" y="9874"/>
                    <a:pt x="0" y="10183"/>
                    <a:pt x="0" y="10800"/>
                  </a:cubicBezTo>
                  <a:cubicBezTo>
                    <a:pt x="0" y="11726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726"/>
                    <a:pt x="21600" y="10800"/>
                  </a:cubicBezTo>
                  <a:cubicBezTo>
                    <a:pt x="21600" y="10183"/>
                    <a:pt x="20983" y="9874"/>
                    <a:pt x="20366" y="9874"/>
                  </a:cubicBezTo>
                  <a:cubicBezTo>
                    <a:pt x="12034" y="9874"/>
                    <a:pt x="12034" y="9874"/>
                    <a:pt x="12034" y="9874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4" name="Shape 174"/>
            <p:cNvSpPr/>
            <p:nvPr/>
          </p:nvSpPr>
          <p:spPr>
            <a:xfrm>
              <a:off x="1601987" y="737094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874" y="309"/>
                    <a:pt x="9874" y="926"/>
                  </a:cubicBezTo>
                  <a:cubicBezTo>
                    <a:pt x="9874" y="9566"/>
                    <a:pt x="9874" y="9566"/>
                    <a:pt x="9874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1726"/>
                    <a:pt x="1234" y="11726"/>
                  </a:cubicBezTo>
                  <a:cubicBezTo>
                    <a:pt x="9874" y="11726"/>
                    <a:pt x="9874" y="11726"/>
                    <a:pt x="9874" y="11726"/>
                  </a:cubicBezTo>
                  <a:cubicBezTo>
                    <a:pt x="9874" y="20366"/>
                    <a:pt x="9874" y="20366"/>
                    <a:pt x="9874" y="20366"/>
                  </a:cubicBezTo>
                  <a:cubicBezTo>
                    <a:pt x="9874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1726"/>
                    <a:pt x="12034" y="11726"/>
                    <a:pt x="12034" y="11726"/>
                  </a:cubicBezTo>
                  <a:cubicBezTo>
                    <a:pt x="20674" y="11726"/>
                    <a:pt x="20674" y="11726"/>
                    <a:pt x="20674" y="11726"/>
                  </a:cubicBezTo>
                  <a:cubicBezTo>
                    <a:pt x="21291" y="11726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674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926"/>
                    <a:pt x="12034" y="926"/>
                    <a:pt x="12034" y="926"/>
                  </a:cubicBezTo>
                  <a:cubicBezTo>
                    <a:pt x="12034" y="309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5" name="Shape 175"/>
            <p:cNvSpPr/>
            <p:nvPr/>
          </p:nvSpPr>
          <p:spPr>
            <a:xfrm>
              <a:off x="1312056" y="737094"/>
              <a:ext cx="86817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926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1726"/>
                    <a:pt x="1234" y="11726"/>
                  </a:cubicBezTo>
                  <a:cubicBezTo>
                    <a:pt x="9566" y="11726"/>
                    <a:pt x="9566" y="11726"/>
                    <a:pt x="9566" y="11726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1726"/>
                    <a:pt x="12034" y="11726"/>
                    <a:pt x="12034" y="11726"/>
                  </a:cubicBezTo>
                  <a:cubicBezTo>
                    <a:pt x="20366" y="11726"/>
                    <a:pt x="20366" y="11726"/>
                    <a:pt x="20366" y="11726"/>
                  </a:cubicBezTo>
                  <a:cubicBezTo>
                    <a:pt x="20983" y="11726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926"/>
                    <a:pt x="12034" y="926"/>
                    <a:pt x="12034" y="926"/>
                  </a:cubicBezTo>
                  <a:cubicBezTo>
                    <a:pt x="12034" y="309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6" name="Shape 176"/>
            <p:cNvSpPr/>
            <p:nvPr/>
          </p:nvSpPr>
          <p:spPr>
            <a:xfrm>
              <a:off x="1893555" y="737094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926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926" y="9566"/>
                    <a:pt x="926" y="9566"/>
                    <a:pt x="926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1726"/>
                    <a:pt x="926" y="11726"/>
                  </a:cubicBezTo>
                  <a:cubicBezTo>
                    <a:pt x="9566" y="11726"/>
                    <a:pt x="9566" y="11726"/>
                    <a:pt x="9566" y="11726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1726" y="20983"/>
                    <a:pt x="11726" y="20366"/>
                  </a:cubicBezTo>
                  <a:cubicBezTo>
                    <a:pt x="11726" y="11726"/>
                    <a:pt x="11726" y="11726"/>
                    <a:pt x="11726" y="11726"/>
                  </a:cubicBezTo>
                  <a:cubicBezTo>
                    <a:pt x="20366" y="11726"/>
                    <a:pt x="20366" y="11726"/>
                    <a:pt x="20366" y="11726"/>
                  </a:cubicBezTo>
                  <a:cubicBezTo>
                    <a:pt x="20983" y="11726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1726" y="9566"/>
                    <a:pt x="11726" y="9566"/>
                    <a:pt x="11726" y="9566"/>
                  </a:cubicBezTo>
                  <a:cubicBezTo>
                    <a:pt x="11726" y="926"/>
                    <a:pt x="11726" y="926"/>
                    <a:pt x="11726" y="926"/>
                  </a:cubicBezTo>
                  <a:cubicBezTo>
                    <a:pt x="11726" y="309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7" name="Shape 177"/>
            <p:cNvSpPr/>
            <p:nvPr/>
          </p:nvSpPr>
          <p:spPr>
            <a:xfrm>
              <a:off x="3054913" y="1316941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874"/>
                    <a:pt x="9566" y="9874"/>
                    <a:pt x="9566" y="9874"/>
                  </a:cubicBezTo>
                  <a:cubicBezTo>
                    <a:pt x="1234" y="9874"/>
                    <a:pt x="1234" y="9874"/>
                    <a:pt x="1234" y="9874"/>
                  </a:cubicBezTo>
                  <a:cubicBezTo>
                    <a:pt x="309" y="9874"/>
                    <a:pt x="0" y="10183"/>
                    <a:pt x="0" y="10800"/>
                  </a:cubicBezTo>
                  <a:cubicBezTo>
                    <a:pt x="0" y="11417"/>
                    <a:pt x="309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874"/>
                    <a:pt x="20366" y="9874"/>
                  </a:cubicBezTo>
                  <a:cubicBezTo>
                    <a:pt x="12034" y="9874"/>
                    <a:pt x="12034" y="9874"/>
                    <a:pt x="12034" y="9874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29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8" name="Shape 178"/>
            <p:cNvSpPr/>
            <p:nvPr/>
          </p:nvSpPr>
          <p:spPr>
            <a:xfrm>
              <a:off x="3054913" y="1027017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79" name="Shape 179"/>
            <p:cNvSpPr/>
            <p:nvPr/>
          </p:nvSpPr>
          <p:spPr>
            <a:xfrm>
              <a:off x="2763345" y="1027017"/>
              <a:ext cx="88454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52" y="0"/>
                  </a:moveTo>
                  <a:cubicBezTo>
                    <a:pt x="10039" y="0"/>
                    <a:pt x="9735" y="617"/>
                    <a:pt x="9735" y="1234"/>
                  </a:cubicBezTo>
                  <a:cubicBezTo>
                    <a:pt x="9735" y="9566"/>
                    <a:pt x="9735" y="9566"/>
                    <a:pt x="9735" y="9566"/>
                  </a:cubicBezTo>
                  <a:cubicBezTo>
                    <a:pt x="1217" y="9566"/>
                    <a:pt x="1217" y="9566"/>
                    <a:pt x="1217" y="9566"/>
                  </a:cubicBezTo>
                  <a:cubicBezTo>
                    <a:pt x="608" y="9566"/>
                    <a:pt x="0" y="10183"/>
                    <a:pt x="0" y="10800"/>
                  </a:cubicBezTo>
                  <a:cubicBezTo>
                    <a:pt x="0" y="11417"/>
                    <a:pt x="608" y="12034"/>
                    <a:pt x="1217" y="12034"/>
                  </a:cubicBezTo>
                  <a:cubicBezTo>
                    <a:pt x="9735" y="12034"/>
                    <a:pt x="9735" y="12034"/>
                    <a:pt x="9735" y="12034"/>
                  </a:cubicBezTo>
                  <a:cubicBezTo>
                    <a:pt x="9735" y="20366"/>
                    <a:pt x="9735" y="20366"/>
                    <a:pt x="9735" y="20366"/>
                  </a:cubicBezTo>
                  <a:cubicBezTo>
                    <a:pt x="9735" y="20983"/>
                    <a:pt x="10039" y="21600"/>
                    <a:pt x="10952" y="21600"/>
                  </a:cubicBezTo>
                  <a:cubicBezTo>
                    <a:pt x="11561" y="21600"/>
                    <a:pt x="11865" y="20983"/>
                    <a:pt x="11865" y="20366"/>
                  </a:cubicBezTo>
                  <a:cubicBezTo>
                    <a:pt x="11865" y="12034"/>
                    <a:pt x="11865" y="12034"/>
                    <a:pt x="11865" y="12034"/>
                  </a:cubicBezTo>
                  <a:cubicBezTo>
                    <a:pt x="20383" y="12034"/>
                    <a:pt x="20383" y="12034"/>
                    <a:pt x="20383" y="12034"/>
                  </a:cubicBezTo>
                  <a:cubicBezTo>
                    <a:pt x="20992" y="12034"/>
                    <a:pt x="21600" y="11417"/>
                    <a:pt x="21600" y="10800"/>
                  </a:cubicBezTo>
                  <a:cubicBezTo>
                    <a:pt x="21600" y="10183"/>
                    <a:pt x="20992" y="9566"/>
                    <a:pt x="20383" y="9566"/>
                  </a:cubicBezTo>
                  <a:cubicBezTo>
                    <a:pt x="11865" y="9566"/>
                    <a:pt x="11865" y="9566"/>
                    <a:pt x="11865" y="9566"/>
                  </a:cubicBezTo>
                  <a:cubicBezTo>
                    <a:pt x="11865" y="1234"/>
                    <a:pt x="11865" y="1234"/>
                    <a:pt x="11865" y="1234"/>
                  </a:cubicBezTo>
                  <a:cubicBezTo>
                    <a:pt x="11865" y="617"/>
                    <a:pt x="11561" y="0"/>
                    <a:pt x="10952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0" name="Shape 180"/>
            <p:cNvSpPr/>
            <p:nvPr/>
          </p:nvSpPr>
          <p:spPr>
            <a:xfrm>
              <a:off x="2473415" y="1027017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674" y="12034"/>
                    <a:pt x="20674" y="12034"/>
                    <a:pt x="20674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674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966F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1" name="Shape 181"/>
            <p:cNvSpPr/>
            <p:nvPr/>
          </p:nvSpPr>
          <p:spPr>
            <a:xfrm>
              <a:off x="2763345" y="1316941"/>
              <a:ext cx="88454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52" y="0"/>
                  </a:moveTo>
                  <a:cubicBezTo>
                    <a:pt x="10039" y="0"/>
                    <a:pt x="9735" y="617"/>
                    <a:pt x="9735" y="1234"/>
                  </a:cubicBezTo>
                  <a:cubicBezTo>
                    <a:pt x="9735" y="9874"/>
                    <a:pt x="9735" y="9874"/>
                    <a:pt x="9735" y="9874"/>
                  </a:cubicBezTo>
                  <a:cubicBezTo>
                    <a:pt x="1217" y="9874"/>
                    <a:pt x="1217" y="9874"/>
                    <a:pt x="1217" y="9874"/>
                  </a:cubicBezTo>
                  <a:cubicBezTo>
                    <a:pt x="608" y="9874"/>
                    <a:pt x="0" y="10183"/>
                    <a:pt x="0" y="10800"/>
                  </a:cubicBezTo>
                  <a:cubicBezTo>
                    <a:pt x="0" y="11417"/>
                    <a:pt x="608" y="12034"/>
                    <a:pt x="1217" y="12034"/>
                  </a:cubicBezTo>
                  <a:cubicBezTo>
                    <a:pt x="9735" y="12034"/>
                    <a:pt x="9735" y="12034"/>
                    <a:pt x="9735" y="12034"/>
                  </a:cubicBezTo>
                  <a:cubicBezTo>
                    <a:pt x="9735" y="20674"/>
                    <a:pt x="9735" y="20674"/>
                    <a:pt x="9735" y="20674"/>
                  </a:cubicBezTo>
                  <a:cubicBezTo>
                    <a:pt x="9735" y="21291"/>
                    <a:pt x="10039" y="21600"/>
                    <a:pt x="10952" y="21600"/>
                  </a:cubicBezTo>
                  <a:cubicBezTo>
                    <a:pt x="11561" y="21600"/>
                    <a:pt x="11865" y="21291"/>
                    <a:pt x="11865" y="20674"/>
                  </a:cubicBezTo>
                  <a:cubicBezTo>
                    <a:pt x="11865" y="12034"/>
                    <a:pt x="11865" y="12034"/>
                    <a:pt x="11865" y="12034"/>
                  </a:cubicBezTo>
                  <a:cubicBezTo>
                    <a:pt x="20383" y="12034"/>
                    <a:pt x="20383" y="12034"/>
                    <a:pt x="20383" y="12034"/>
                  </a:cubicBezTo>
                  <a:cubicBezTo>
                    <a:pt x="20992" y="12034"/>
                    <a:pt x="21600" y="11417"/>
                    <a:pt x="21600" y="10800"/>
                  </a:cubicBezTo>
                  <a:cubicBezTo>
                    <a:pt x="21600" y="10183"/>
                    <a:pt x="20992" y="9874"/>
                    <a:pt x="20383" y="9874"/>
                  </a:cubicBezTo>
                  <a:cubicBezTo>
                    <a:pt x="11865" y="9874"/>
                    <a:pt x="11865" y="9874"/>
                    <a:pt x="11865" y="9874"/>
                  </a:cubicBezTo>
                  <a:cubicBezTo>
                    <a:pt x="11865" y="1234"/>
                    <a:pt x="11865" y="1234"/>
                    <a:pt x="11865" y="1234"/>
                  </a:cubicBezTo>
                  <a:cubicBezTo>
                    <a:pt x="11865" y="617"/>
                    <a:pt x="11561" y="0"/>
                    <a:pt x="10952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2" name="Shape 182"/>
            <p:cNvSpPr/>
            <p:nvPr/>
          </p:nvSpPr>
          <p:spPr>
            <a:xfrm>
              <a:off x="2473415" y="1316941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874"/>
                    <a:pt x="9566" y="9874"/>
                    <a:pt x="9566" y="9874"/>
                  </a:cubicBezTo>
                  <a:cubicBezTo>
                    <a:pt x="1234" y="9874"/>
                    <a:pt x="1234" y="9874"/>
                    <a:pt x="1234" y="9874"/>
                  </a:cubicBezTo>
                  <a:cubicBezTo>
                    <a:pt x="617" y="9874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674" y="12034"/>
                    <a:pt x="20674" y="12034"/>
                    <a:pt x="20674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874"/>
                    <a:pt x="20674" y="9874"/>
                  </a:cubicBezTo>
                  <a:cubicBezTo>
                    <a:pt x="12034" y="9874"/>
                    <a:pt x="12034" y="9874"/>
                    <a:pt x="12034" y="9874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>
              <a:off x="2183485" y="1316941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874"/>
                    <a:pt x="9566" y="9874"/>
                    <a:pt x="9566" y="9874"/>
                  </a:cubicBezTo>
                  <a:cubicBezTo>
                    <a:pt x="1234" y="9874"/>
                    <a:pt x="1234" y="9874"/>
                    <a:pt x="1234" y="9874"/>
                  </a:cubicBezTo>
                  <a:cubicBezTo>
                    <a:pt x="617" y="9874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874"/>
                    <a:pt x="20366" y="9874"/>
                  </a:cubicBezTo>
                  <a:cubicBezTo>
                    <a:pt x="12034" y="9874"/>
                    <a:pt x="12034" y="9874"/>
                    <a:pt x="12034" y="9874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>
              <a:off x="2183485" y="1027017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966F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2183485" y="1608503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926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1726"/>
                    <a:pt x="1234" y="11726"/>
                  </a:cubicBezTo>
                  <a:cubicBezTo>
                    <a:pt x="9566" y="11726"/>
                    <a:pt x="9566" y="11726"/>
                    <a:pt x="9566" y="11726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1726"/>
                    <a:pt x="12034" y="11726"/>
                    <a:pt x="12034" y="11726"/>
                  </a:cubicBezTo>
                  <a:cubicBezTo>
                    <a:pt x="20366" y="11726"/>
                    <a:pt x="20366" y="11726"/>
                    <a:pt x="20366" y="11726"/>
                  </a:cubicBezTo>
                  <a:cubicBezTo>
                    <a:pt x="20983" y="11726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926"/>
                    <a:pt x="12034" y="926"/>
                    <a:pt x="12034" y="926"/>
                  </a:cubicBezTo>
                  <a:cubicBezTo>
                    <a:pt x="12034" y="309"/>
                    <a:pt x="11417" y="0"/>
                    <a:pt x="10800" y="0"/>
                  </a:cubicBezTo>
                </a:path>
              </a:pathLst>
            </a:custGeom>
            <a:solidFill>
              <a:srgbClr val="A4A0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6" name="Shape 186"/>
            <p:cNvSpPr/>
            <p:nvPr/>
          </p:nvSpPr>
          <p:spPr>
            <a:xfrm>
              <a:off x="3054913" y="1608503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926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1726"/>
                    <a:pt x="1234" y="11726"/>
                  </a:cubicBezTo>
                  <a:cubicBezTo>
                    <a:pt x="9566" y="11726"/>
                    <a:pt x="9566" y="11726"/>
                    <a:pt x="9566" y="11726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1726"/>
                    <a:pt x="12034" y="11726"/>
                    <a:pt x="12034" y="11726"/>
                  </a:cubicBezTo>
                  <a:cubicBezTo>
                    <a:pt x="20366" y="11726"/>
                    <a:pt x="20366" y="11726"/>
                    <a:pt x="20366" y="11726"/>
                  </a:cubicBezTo>
                  <a:cubicBezTo>
                    <a:pt x="20983" y="11726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926"/>
                    <a:pt x="12034" y="926"/>
                    <a:pt x="12034" y="926"/>
                  </a:cubicBezTo>
                  <a:cubicBezTo>
                    <a:pt x="12034" y="309"/>
                    <a:pt x="11417" y="0"/>
                    <a:pt x="10800" y="0"/>
                  </a:cubicBezTo>
                </a:path>
              </a:pathLst>
            </a:custGeom>
            <a:solidFill>
              <a:srgbClr val="99783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7" name="Shape 187"/>
            <p:cNvSpPr/>
            <p:nvPr/>
          </p:nvSpPr>
          <p:spPr>
            <a:xfrm>
              <a:off x="2763345" y="1608503"/>
              <a:ext cx="88454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952" y="0"/>
                  </a:moveTo>
                  <a:cubicBezTo>
                    <a:pt x="10039" y="0"/>
                    <a:pt x="9735" y="309"/>
                    <a:pt x="9735" y="926"/>
                  </a:cubicBezTo>
                  <a:cubicBezTo>
                    <a:pt x="9735" y="9566"/>
                    <a:pt x="9735" y="9566"/>
                    <a:pt x="9735" y="9566"/>
                  </a:cubicBezTo>
                  <a:cubicBezTo>
                    <a:pt x="1217" y="9566"/>
                    <a:pt x="1217" y="9566"/>
                    <a:pt x="1217" y="9566"/>
                  </a:cubicBezTo>
                  <a:cubicBezTo>
                    <a:pt x="608" y="9566"/>
                    <a:pt x="0" y="10183"/>
                    <a:pt x="0" y="10800"/>
                  </a:cubicBezTo>
                  <a:cubicBezTo>
                    <a:pt x="0" y="11417"/>
                    <a:pt x="608" y="11726"/>
                    <a:pt x="1217" y="11726"/>
                  </a:cubicBezTo>
                  <a:cubicBezTo>
                    <a:pt x="9735" y="11726"/>
                    <a:pt x="9735" y="11726"/>
                    <a:pt x="9735" y="11726"/>
                  </a:cubicBezTo>
                  <a:cubicBezTo>
                    <a:pt x="9735" y="20366"/>
                    <a:pt x="9735" y="20366"/>
                    <a:pt x="9735" y="20366"/>
                  </a:cubicBezTo>
                  <a:cubicBezTo>
                    <a:pt x="9735" y="20983"/>
                    <a:pt x="10039" y="21600"/>
                    <a:pt x="10952" y="21600"/>
                  </a:cubicBezTo>
                  <a:cubicBezTo>
                    <a:pt x="11561" y="21600"/>
                    <a:pt x="11865" y="20983"/>
                    <a:pt x="11865" y="20366"/>
                  </a:cubicBezTo>
                  <a:cubicBezTo>
                    <a:pt x="11865" y="11726"/>
                    <a:pt x="11865" y="11726"/>
                    <a:pt x="11865" y="11726"/>
                  </a:cubicBezTo>
                  <a:cubicBezTo>
                    <a:pt x="20383" y="11726"/>
                    <a:pt x="20383" y="11726"/>
                    <a:pt x="20383" y="11726"/>
                  </a:cubicBezTo>
                  <a:cubicBezTo>
                    <a:pt x="20992" y="11726"/>
                    <a:pt x="21600" y="11417"/>
                    <a:pt x="21600" y="10800"/>
                  </a:cubicBezTo>
                  <a:cubicBezTo>
                    <a:pt x="21600" y="10183"/>
                    <a:pt x="20992" y="9566"/>
                    <a:pt x="20383" y="9566"/>
                  </a:cubicBezTo>
                  <a:cubicBezTo>
                    <a:pt x="11865" y="9566"/>
                    <a:pt x="11865" y="9566"/>
                    <a:pt x="11865" y="9566"/>
                  </a:cubicBezTo>
                  <a:cubicBezTo>
                    <a:pt x="11865" y="926"/>
                    <a:pt x="11865" y="926"/>
                    <a:pt x="11865" y="926"/>
                  </a:cubicBezTo>
                  <a:cubicBezTo>
                    <a:pt x="11865" y="309"/>
                    <a:pt x="11561" y="0"/>
                    <a:pt x="10952" y="0"/>
                  </a:cubicBezTo>
                </a:path>
              </a:pathLst>
            </a:custGeom>
            <a:solidFill>
              <a:srgbClr val="997B3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8" name="Shape 188"/>
            <p:cNvSpPr/>
            <p:nvPr/>
          </p:nvSpPr>
          <p:spPr>
            <a:xfrm>
              <a:off x="2473415" y="1608503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926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1726"/>
                    <a:pt x="1234" y="11726"/>
                  </a:cubicBezTo>
                  <a:cubicBezTo>
                    <a:pt x="9566" y="11726"/>
                    <a:pt x="9566" y="11726"/>
                    <a:pt x="9566" y="11726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1726"/>
                    <a:pt x="12034" y="11726"/>
                    <a:pt x="12034" y="11726"/>
                  </a:cubicBezTo>
                  <a:cubicBezTo>
                    <a:pt x="20674" y="11726"/>
                    <a:pt x="20674" y="11726"/>
                    <a:pt x="20674" y="11726"/>
                  </a:cubicBezTo>
                  <a:cubicBezTo>
                    <a:pt x="21291" y="11726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674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926"/>
                    <a:pt x="12034" y="926"/>
                    <a:pt x="12034" y="926"/>
                  </a:cubicBezTo>
                  <a:cubicBezTo>
                    <a:pt x="12034" y="309"/>
                    <a:pt x="11417" y="0"/>
                    <a:pt x="10800" y="0"/>
                  </a:cubicBezTo>
                </a:path>
              </a:pathLst>
            </a:custGeom>
            <a:solidFill>
              <a:srgbClr val="A1957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1893555" y="1027017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926" y="9566"/>
                    <a:pt x="926" y="9566"/>
                    <a:pt x="926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2034"/>
                    <a:pt x="926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1726" y="20983"/>
                    <a:pt x="11726" y="20366"/>
                  </a:cubicBezTo>
                  <a:cubicBezTo>
                    <a:pt x="11726" y="12034"/>
                    <a:pt x="11726" y="12034"/>
                    <a:pt x="11726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1726" y="9566"/>
                    <a:pt x="11726" y="9566"/>
                    <a:pt x="11726" y="9566"/>
                  </a:cubicBezTo>
                  <a:cubicBezTo>
                    <a:pt x="11726" y="1234"/>
                    <a:pt x="11726" y="1234"/>
                    <a:pt x="11726" y="1234"/>
                  </a:cubicBezTo>
                  <a:cubicBezTo>
                    <a:pt x="11726" y="617"/>
                    <a:pt x="11417" y="0"/>
                    <a:pt x="10800" y="0"/>
                  </a:cubicBezTo>
                </a:path>
              </a:pathLst>
            </a:custGeom>
            <a:solidFill>
              <a:srgbClr val="966F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>
              <a:off x="1601987" y="1027017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874" y="617"/>
                    <a:pt x="9874" y="1234"/>
                  </a:cubicBezTo>
                  <a:cubicBezTo>
                    <a:pt x="9874" y="9566"/>
                    <a:pt x="9874" y="9566"/>
                    <a:pt x="9874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874" y="12034"/>
                    <a:pt x="9874" y="12034"/>
                    <a:pt x="9874" y="12034"/>
                  </a:cubicBezTo>
                  <a:cubicBezTo>
                    <a:pt x="9874" y="20366"/>
                    <a:pt x="9874" y="20366"/>
                    <a:pt x="9874" y="20366"/>
                  </a:cubicBezTo>
                  <a:cubicBezTo>
                    <a:pt x="9874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674" y="12034"/>
                    <a:pt x="20674" y="12034"/>
                    <a:pt x="20674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674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1" name="Shape 191"/>
            <p:cNvSpPr/>
            <p:nvPr/>
          </p:nvSpPr>
          <p:spPr>
            <a:xfrm>
              <a:off x="1893555" y="1316941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874"/>
                    <a:pt x="9566" y="9874"/>
                    <a:pt x="9566" y="9874"/>
                  </a:cubicBezTo>
                  <a:cubicBezTo>
                    <a:pt x="926" y="9874"/>
                    <a:pt x="926" y="9874"/>
                    <a:pt x="926" y="9874"/>
                  </a:cubicBezTo>
                  <a:cubicBezTo>
                    <a:pt x="309" y="9874"/>
                    <a:pt x="0" y="10183"/>
                    <a:pt x="0" y="10800"/>
                  </a:cubicBezTo>
                  <a:cubicBezTo>
                    <a:pt x="0" y="11417"/>
                    <a:pt x="309" y="12034"/>
                    <a:pt x="926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1726" y="21291"/>
                    <a:pt x="11726" y="20674"/>
                  </a:cubicBezTo>
                  <a:cubicBezTo>
                    <a:pt x="11726" y="12034"/>
                    <a:pt x="11726" y="12034"/>
                    <a:pt x="11726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874"/>
                    <a:pt x="20366" y="9874"/>
                  </a:cubicBezTo>
                  <a:cubicBezTo>
                    <a:pt x="11726" y="9874"/>
                    <a:pt x="11726" y="9874"/>
                    <a:pt x="11726" y="9874"/>
                  </a:cubicBezTo>
                  <a:cubicBezTo>
                    <a:pt x="11726" y="1234"/>
                    <a:pt x="11726" y="1234"/>
                    <a:pt x="11726" y="1234"/>
                  </a:cubicBezTo>
                  <a:cubicBezTo>
                    <a:pt x="11726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2" name="Shape 192"/>
            <p:cNvSpPr/>
            <p:nvPr/>
          </p:nvSpPr>
          <p:spPr>
            <a:xfrm>
              <a:off x="1601987" y="1316941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874" y="617"/>
                    <a:pt x="9874" y="1234"/>
                  </a:cubicBezTo>
                  <a:cubicBezTo>
                    <a:pt x="9874" y="9874"/>
                    <a:pt x="9874" y="9874"/>
                    <a:pt x="9874" y="9874"/>
                  </a:cubicBezTo>
                  <a:cubicBezTo>
                    <a:pt x="1234" y="9874"/>
                    <a:pt x="1234" y="9874"/>
                    <a:pt x="1234" y="9874"/>
                  </a:cubicBezTo>
                  <a:cubicBezTo>
                    <a:pt x="617" y="9874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874" y="12034"/>
                    <a:pt x="9874" y="12034"/>
                    <a:pt x="9874" y="12034"/>
                  </a:cubicBezTo>
                  <a:cubicBezTo>
                    <a:pt x="9874" y="20674"/>
                    <a:pt x="9874" y="20674"/>
                    <a:pt x="9874" y="20674"/>
                  </a:cubicBezTo>
                  <a:cubicBezTo>
                    <a:pt x="9874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674" y="12034"/>
                    <a:pt x="20674" y="12034"/>
                    <a:pt x="20674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874"/>
                    <a:pt x="20674" y="9874"/>
                  </a:cubicBezTo>
                  <a:cubicBezTo>
                    <a:pt x="12034" y="9874"/>
                    <a:pt x="12034" y="9874"/>
                    <a:pt x="12034" y="9874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966F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3" name="Shape 193"/>
            <p:cNvSpPr/>
            <p:nvPr/>
          </p:nvSpPr>
          <p:spPr>
            <a:xfrm>
              <a:off x="1312056" y="1316941"/>
              <a:ext cx="86817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874"/>
                    <a:pt x="9566" y="9874"/>
                    <a:pt x="9566" y="9874"/>
                  </a:cubicBezTo>
                  <a:cubicBezTo>
                    <a:pt x="1234" y="9874"/>
                    <a:pt x="1234" y="9874"/>
                    <a:pt x="1234" y="9874"/>
                  </a:cubicBezTo>
                  <a:cubicBezTo>
                    <a:pt x="617" y="9874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874"/>
                    <a:pt x="20366" y="9874"/>
                  </a:cubicBezTo>
                  <a:cubicBezTo>
                    <a:pt x="12034" y="9874"/>
                    <a:pt x="12034" y="9874"/>
                    <a:pt x="12034" y="9874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966F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>
              <a:off x="1312056" y="1027017"/>
              <a:ext cx="86817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>
              <a:off x="1312056" y="1608503"/>
              <a:ext cx="86817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926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1726"/>
                    <a:pt x="1234" y="11726"/>
                  </a:cubicBezTo>
                  <a:cubicBezTo>
                    <a:pt x="9566" y="11726"/>
                    <a:pt x="9566" y="11726"/>
                    <a:pt x="9566" y="11726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1726"/>
                    <a:pt x="12034" y="11726"/>
                    <a:pt x="12034" y="11726"/>
                  </a:cubicBezTo>
                  <a:cubicBezTo>
                    <a:pt x="20366" y="11726"/>
                    <a:pt x="20366" y="11726"/>
                    <a:pt x="20366" y="11726"/>
                  </a:cubicBezTo>
                  <a:cubicBezTo>
                    <a:pt x="20983" y="11726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926"/>
                    <a:pt x="12034" y="926"/>
                    <a:pt x="12034" y="926"/>
                  </a:cubicBezTo>
                  <a:cubicBezTo>
                    <a:pt x="12034" y="309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6" name="Shape 196"/>
            <p:cNvSpPr/>
            <p:nvPr/>
          </p:nvSpPr>
          <p:spPr>
            <a:xfrm>
              <a:off x="1893555" y="1608503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926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926" y="9566"/>
                    <a:pt x="926" y="9566"/>
                    <a:pt x="926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1726"/>
                    <a:pt x="926" y="11726"/>
                  </a:cubicBezTo>
                  <a:cubicBezTo>
                    <a:pt x="9566" y="11726"/>
                    <a:pt x="9566" y="11726"/>
                    <a:pt x="9566" y="11726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1726" y="20983"/>
                    <a:pt x="11726" y="20366"/>
                  </a:cubicBezTo>
                  <a:cubicBezTo>
                    <a:pt x="11726" y="11726"/>
                    <a:pt x="11726" y="11726"/>
                    <a:pt x="11726" y="11726"/>
                  </a:cubicBezTo>
                  <a:cubicBezTo>
                    <a:pt x="20366" y="11726"/>
                    <a:pt x="20366" y="11726"/>
                    <a:pt x="20366" y="11726"/>
                  </a:cubicBezTo>
                  <a:cubicBezTo>
                    <a:pt x="20983" y="11726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1726" y="9566"/>
                    <a:pt x="11726" y="9566"/>
                    <a:pt x="11726" y="9566"/>
                  </a:cubicBezTo>
                  <a:cubicBezTo>
                    <a:pt x="11726" y="926"/>
                    <a:pt x="11726" y="926"/>
                    <a:pt x="11726" y="926"/>
                  </a:cubicBezTo>
                  <a:cubicBezTo>
                    <a:pt x="11726" y="309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7" name="Shape 197"/>
            <p:cNvSpPr/>
            <p:nvPr/>
          </p:nvSpPr>
          <p:spPr>
            <a:xfrm>
              <a:off x="1601987" y="1608503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874" y="309"/>
                    <a:pt x="9874" y="926"/>
                  </a:cubicBezTo>
                  <a:cubicBezTo>
                    <a:pt x="9874" y="9566"/>
                    <a:pt x="9874" y="9566"/>
                    <a:pt x="9874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1726"/>
                    <a:pt x="1234" y="11726"/>
                  </a:cubicBezTo>
                  <a:cubicBezTo>
                    <a:pt x="9874" y="11726"/>
                    <a:pt x="9874" y="11726"/>
                    <a:pt x="9874" y="11726"/>
                  </a:cubicBezTo>
                  <a:cubicBezTo>
                    <a:pt x="9874" y="20366"/>
                    <a:pt x="9874" y="20366"/>
                    <a:pt x="9874" y="20366"/>
                  </a:cubicBezTo>
                  <a:cubicBezTo>
                    <a:pt x="9874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1726"/>
                    <a:pt x="12034" y="11726"/>
                    <a:pt x="12034" y="11726"/>
                  </a:cubicBezTo>
                  <a:cubicBezTo>
                    <a:pt x="20674" y="11726"/>
                    <a:pt x="20674" y="11726"/>
                    <a:pt x="20674" y="11726"/>
                  </a:cubicBezTo>
                  <a:cubicBezTo>
                    <a:pt x="21291" y="11726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674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926"/>
                    <a:pt x="12034" y="926"/>
                    <a:pt x="12034" y="926"/>
                  </a:cubicBezTo>
                  <a:cubicBezTo>
                    <a:pt x="12034" y="309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8" name="Shape 198"/>
            <p:cNvSpPr/>
            <p:nvPr/>
          </p:nvSpPr>
          <p:spPr>
            <a:xfrm>
              <a:off x="440628" y="1027017"/>
              <a:ext cx="88454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199" name="Shape 199"/>
            <p:cNvSpPr/>
            <p:nvPr/>
          </p:nvSpPr>
          <p:spPr>
            <a:xfrm>
              <a:off x="152336" y="1027017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0" name="Shape 200"/>
            <p:cNvSpPr/>
            <p:nvPr/>
          </p:nvSpPr>
          <p:spPr>
            <a:xfrm>
              <a:off x="440628" y="1316941"/>
              <a:ext cx="88454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874"/>
                    <a:pt x="9566" y="9874"/>
                    <a:pt x="9566" y="9874"/>
                  </a:cubicBezTo>
                  <a:cubicBezTo>
                    <a:pt x="1234" y="9874"/>
                    <a:pt x="1234" y="9874"/>
                    <a:pt x="1234" y="9874"/>
                  </a:cubicBezTo>
                  <a:cubicBezTo>
                    <a:pt x="617" y="9874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874"/>
                    <a:pt x="20366" y="9874"/>
                  </a:cubicBezTo>
                  <a:cubicBezTo>
                    <a:pt x="12034" y="9874"/>
                    <a:pt x="12034" y="9874"/>
                    <a:pt x="12034" y="9874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1" name="Shape 201"/>
            <p:cNvSpPr/>
            <p:nvPr/>
          </p:nvSpPr>
          <p:spPr>
            <a:xfrm>
              <a:off x="152336" y="1316941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874"/>
                    <a:pt x="9566" y="9874"/>
                    <a:pt x="9566" y="9874"/>
                  </a:cubicBezTo>
                  <a:cubicBezTo>
                    <a:pt x="1234" y="9874"/>
                    <a:pt x="1234" y="9874"/>
                    <a:pt x="1234" y="9874"/>
                  </a:cubicBezTo>
                  <a:cubicBezTo>
                    <a:pt x="309" y="9874"/>
                    <a:pt x="0" y="10183"/>
                    <a:pt x="0" y="10800"/>
                  </a:cubicBezTo>
                  <a:cubicBezTo>
                    <a:pt x="0" y="11417"/>
                    <a:pt x="309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874"/>
                    <a:pt x="20366" y="9874"/>
                  </a:cubicBezTo>
                  <a:cubicBezTo>
                    <a:pt x="12034" y="9874"/>
                    <a:pt x="12034" y="9874"/>
                    <a:pt x="12034" y="9874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2" name="Shape 202"/>
            <p:cNvSpPr/>
            <p:nvPr/>
          </p:nvSpPr>
          <p:spPr>
            <a:xfrm>
              <a:off x="730558" y="1027017"/>
              <a:ext cx="88454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874" y="617"/>
                    <a:pt x="9874" y="1234"/>
                  </a:cubicBezTo>
                  <a:cubicBezTo>
                    <a:pt x="9874" y="9566"/>
                    <a:pt x="9874" y="9566"/>
                    <a:pt x="9874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874" y="12034"/>
                    <a:pt x="9874" y="12034"/>
                    <a:pt x="9874" y="12034"/>
                  </a:cubicBezTo>
                  <a:cubicBezTo>
                    <a:pt x="9874" y="20366"/>
                    <a:pt x="9874" y="20366"/>
                    <a:pt x="9874" y="20366"/>
                  </a:cubicBezTo>
                  <a:cubicBezTo>
                    <a:pt x="9874" y="20983"/>
                    <a:pt x="10183" y="21600"/>
                    <a:pt x="10800" y="21600"/>
                  </a:cubicBezTo>
                  <a:cubicBezTo>
                    <a:pt x="11726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674" y="12034"/>
                    <a:pt x="20674" y="12034"/>
                    <a:pt x="20674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674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726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3" name="Shape 203"/>
            <p:cNvSpPr/>
            <p:nvPr/>
          </p:nvSpPr>
          <p:spPr>
            <a:xfrm>
              <a:off x="730558" y="1316941"/>
              <a:ext cx="88454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874" y="617"/>
                    <a:pt x="9874" y="1234"/>
                  </a:cubicBezTo>
                  <a:cubicBezTo>
                    <a:pt x="9874" y="9874"/>
                    <a:pt x="9874" y="9874"/>
                    <a:pt x="9874" y="9874"/>
                  </a:cubicBezTo>
                  <a:cubicBezTo>
                    <a:pt x="1234" y="9874"/>
                    <a:pt x="1234" y="9874"/>
                    <a:pt x="1234" y="9874"/>
                  </a:cubicBezTo>
                  <a:cubicBezTo>
                    <a:pt x="617" y="9874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874" y="12034"/>
                    <a:pt x="9874" y="12034"/>
                    <a:pt x="9874" y="12034"/>
                  </a:cubicBezTo>
                  <a:cubicBezTo>
                    <a:pt x="9874" y="20674"/>
                    <a:pt x="9874" y="20674"/>
                    <a:pt x="9874" y="20674"/>
                  </a:cubicBezTo>
                  <a:cubicBezTo>
                    <a:pt x="9874" y="21291"/>
                    <a:pt x="10183" y="21600"/>
                    <a:pt x="10800" y="21600"/>
                  </a:cubicBezTo>
                  <a:cubicBezTo>
                    <a:pt x="11726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674" y="12034"/>
                    <a:pt x="20674" y="12034"/>
                    <a:pt x="20674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874"/>
                    <a:pt x="20674" y="9874"/>
                  </a:cubicBezTo>
                  <a:cubicBezTo>
                    <a:pt x="12034" y="9874"/>
                    <a:pt x="12034" y="9874"/>
                    <a:pt x="12034" y="9874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726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4" name="Shape 204"/>
            <p:cNvSpPr/>
            <p:nvPr/>
          </p:nvSpPr>
          <p:spPr>
            <a:xfrm>
              <a:off x="1022126" y="1027017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926" y="9566"/>
                    <a:pt x="926" y="9566"/>
                    <a:pt x="926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2034"/>
                    <a:pt x="926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1726" y="20983"/>
                    <a:pt x="11726" y="20366"/>
                  </a:cubicBezTo>
                  <a:cubicBezTo>
                    <a:pt x="11726" y="12034"/>
                    <a:pt x="11726" y="12034"/>
                    <a:pt x="11726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1726" y="9566"/>
                    <a:pt x="11726" y="9566"/>
                    <a:pt x="11726" y="9566"/>
                  </a:cubicBezTo>
                  <a:cubicBezTo>
                    <a:pt x="11726" y="1234"/>
                    <a:pt x="11726" y="1234"/>
                    <a:pt x="11726" y="1234"/>
                  </a:cubicBezTo>
                  <a:cubicBezTo>
                    <a:pt x="11726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5" name="Shape 205"/>
            <p:cNvSpPr/>
            <p:nvPr/>
          </p:nvSpPr>
          <p:spPr>
            <a:xfrm>
              <a:off x="1022126" y="1316941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874"/>
                    <a:pt x="9566" y="9874"/>
                    <a:pt x="9566" y="9874"/>
                  </a:cubicBezTo>
                  <a:cubicBezTo>
                    <a:pt x="926" y="9874"/>
                    <a:pt x="926" y="9874"/>
                    <a:pt x="926" y="9874"/>
                  </a:cubicBezTo>
                  <a:cubicBezTo>
                    <a:pt x="309" y="9874"/>
                    <a:pt x="0" y="10183"/>
                    <a:pt x="0" y="10800"/>
                  </a:cubicBezTo>
                  <a:cubicBezTo>
                    <a:pt x="0" y="11417"/>
                    <a:pt x="309" y="12034"/>
                    <a:pt x="926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1726" y="21291"/>
                    <a:pt x="11726" y="20674"/>
                  </a:cubicBezTo>
                  <a:cubicBezTo>
                    <a:pt x="11726" y="12034"/>
                    <a:pt x="11726" y="12034"/>
                    <a:pt x="11726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874"/>
                    <a:pt x="20366" y="9874"/>
                  </a:cubicBezTo>
                  <a:cubicBezTo>
                    <a:pt x="11726" y="9874"/>
                    <a:pt x="11726" y="9874"/>
                    <a:pt x="11726" y="9874"/>
                  </a:cubicBezTo>
                  <a:cubicBezTo>
                    <a:pt x="11726" y="1234"/>
                    <a:pt x="11726" y="1234"/>
                    <a:pt x="11726" y="1234"/>
                  </a:cubicBezTo>
                  <a:cubicBezTo>
                    <a:pt x="11726" y="617"/>
                    <a:pt x="11417" y="0"/>
                    <a:pt x="10800" y="0"/>
                  </a:cubicBezTo>
                </a:path>
              </a:pathLst>
            </a:custGeom>
            <a:solidFill>
              <a:srgbClr val="966F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6" name="Shape 206"/>
            <p:cNvSpPr/>
            <p:nvPr/>
          </p:nvSpPr>
          <p:spPr>
            <a:xfrm>
              <a:off x="440628" y="1608503"/>
              <a:ext cx="88454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926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1726"/>
                    <a:pt x="1234" y="11726"/>
                  </a:cubicBezTo>
                  <a:cubicBezTo>
                    <a:pt x="9566" y="11726"/>
                    <a:pt x="9566" y="11726"/>
                    <a:pt x="9566" y="11726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1726"/>
                    <a:pt x="12034" y="11726"/>
                    <a:pt x="12034" y="11726"/>
                  </a:cubicBezTo>
                  <a:cubicBezTo>
                    <a:pt x="20366" y="11726"/>
                    <a:pt x="20366" y="11726"/>
                    <a:pt x="20366" y="11726"/>
                  </a:cubicBezTo>
                  <a:cubicBezTo>
                    <a:pt x="21291" y="11726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926"/>
                    <a:pt x="12034" y="926"/>
                    <a:pt x="12034" y="926"/>
                  </a:cubicBezTo>
                  <a:cubicBezTo>
                    <a:pt x="12034" y="309"/>
                    <a:pt x="11417" y="0"/>
                    <a:pt x="10800" y="0"/>
                  </a:cubicBezTo>
                </a:path>
              </a:pathLst>
            </a:custGeom>
            <a:solidFill>
              <a:srgbClr val="966F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7" name="Shape 207"/>
            <p:cNvSpPr/>
            <p:nvPr/>
          </p:nvSpPr>
          <p:spPr>
            <a:xfrm>
              <a:off x="152336" y="1608503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926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1726"/>
                    <a:pt x="1234" y="11726"/>
                  </a:cubicBezTo>
                  <a:cubicBezTo>
                    <a:pt x="9566" y="11726"/>
                    <a:pt x="9566" y="11726"/>
                    <a:pt x="9566" y="11726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1726"/>
                    <a:pt x="12034" y="11726"/>
                    <a:pt x="12034" y="11726"/>
                  </a:cubicBezTo>
                  <a:cubicBezTo>
                    <a:pt x="20366" y="11726"/>
                    <a:pt x="20366" y="11726"/>
                    <a:pt x="20366" y="11726"/>
                  </a:cubicBezTo>
                  <a:cubicBezTo>
                    <a:pt x="20983" y="11726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926"/>
                    <a:pt x="12034" y="926"/>
                    <a:pt x="12034" y="926"/>
                  </a:cubicBezTo>
                  <a:cubicBezTo>
                    <a:pt x="12034" y="309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8" name="Shape 208"/>
            <p:cNvSpPr/>
            <p:nvPr/>
          </p:nvSpPr>
          <p:spPr>
            <a:xfrm>
              <a:off x="730558" y="1608503"/>
              <a:ext cx="88454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874" y="309"/>
                    <a:pt x="9874" y="926"/>
                  </a:cubicBezTo>
                  <a:cubicBezTo>
                    <a:pt x="9874" y="9566"/>
                    <a:pt x="9874" y="9566"/>
                    <a:pt x="9874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1726"/>
                    <a:pt x="1234" y="11726"/>
                  </a:cubicBezTo>
                  <a:cubicBezTo>
                    <a:pt x="9874" y="11726"/>
                    <a:pt x="9874" y="11726"/>
                    <a:pt x="9874" y="11726"/>
                  </a:cubicBezTo>
                  <a:cubicBezTo>
                    <a:pt x="9874" y="20366"/>
                    <a:pt x="9874" y="20366"/>
                    <a:pt x="9874" y="20366"/>
                  </a:cubicBezTo>
                  <a:cubicBezTo>
                    <a:pt x="9874" y="20983"/>
                    <a:pt x="10183" y="21600"/>
                    <a:pt x="10800" y="21600"/>
                  </a:cubicBezTo>
                  <a:cubicBezTo>
                    <a:pt x="11726" y="21600"/>
                    <a:pt x="12034" y="20983"/>
                    <a:pt x="12034" y="20366"/>
                  </a:cubicBezTo>
                  <a:cubicBezTo>
                    <a:pt x="12034" y="11726"/>
                    <a:pt x="12034" y="11726"/>
                    <a:pt x="12034" y="11726"/>
                  </a:cubicBezTo>
                  <a:cubicBezTo>
                    <a:pt x="20674" y="11726"/>
                    <a:pt x="20674" y="11726"/>
                    <a:pt x="20674" y="11726"/>
                  </a:cubicBezTo>
                  <a:cubicBezTo>
                    <a:pt x="21291" y="11726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674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926"/>
                    <a:pt x="12034" y="926"/>
                    <a:pt x="12034" y="926"/>
                  </a:cubicBezTo>
                  <a:cubicBezTo>
                    <a:pt x="12034" y="309"/>
                    <a:pt x="11726" y="0"/>
                    <a:pt x="10800" y="0"/>
                  </a:cubicBezTo>
                </a:path>
              </a:pathLst>
            </a:custGeom>
            <a:solidFill>
              <a:srgbClr val="966F1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09" name="Shape 209"/>
            <p:cNvSpPr/>
            <p:nvPr/>
          </p:nvSpPr>
          <p:spPr>
            <a:xfrm>
              <a:off x="1022126" y="1608503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926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926" y="9566"/>
                    <a:pt x="926" y="9566"/>
                    <a:pt x="926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1726"/>
                    <a:pt x="926" y="11726"/>
                  </a:cubicBezTo>
                  <a:cubicBezTo>
                    <a:pt x="9566" y="11726"/>
                    <a:pt x="9566" y="11726"/>
                    <a:pt x="9566" y="11726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1726" y="20983"/>
                    <a:pt x="11726" y="20366"/>
                  </a:cubicBezTo>
                  <a:cubicBezTo>
                    <a:pt x="11726" y="11726"/>
                    <a:pt x="11726" y="11726"/>
                    <a:pt x="11726" y="11726"/>
                  </a:cubicBezTo>
                  <a:cubicBezTo>
                    <a:pt x="20366" y="11726"/>
                    <a:pt x="20366" y="11726"/>
                    <a:pt x="20366" y="11726"/>
                  </a:cubicBezTo>
                  <a:cubicBezTo>
                    <a:pt x="20983" y="11726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1726" y="9566"/>
                    <a:pt x="11726" y="9566"/>
                    <a:pt x="11726" y="9566"/>
                  </a:cubicBezTo>
                  <a:cubicBezTo>
                    <a:pt x="11726" y="926"/>
                    <a:pt x="11726" y="926"/>
                    <a:pt x="11726" y="926"/>
                  </a:cubicBezTo>
                  <a:cubicBezTo>
                    <a:pt x="11726" y="309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0" name="Shape 210"/>
            <p:cNvSpPr/>
            <p:nvPr/>
          </p:nvSpPr>
          <p:spPr>
            <a:xfrm flipV="1">
              <a:off x="484854" y="779681"/>
              <a:ext cx="2612648" cy="871410"/>
            </a:xfrm>
            <a:prstGeom prst="line">
              <a:avLst/>
            </a:prstGeom>
            <a:noFill/>
            <a:ln w="3175" cap="rnd">
              <a:solidFill>
                <a:srgbClr val="3D3B7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11" name="Shape 211"/>
            <p:cNvSpPr/>
            <p:nvPr/>
          </p:nvSpPr>
          <p:spPr>
            <a:xfrm>
              <a:off x="3054913" y="2769835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309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2" name="Shape 212"/>
            <p:cNvSpPr/>
            <p:nvPr/>
          </p:nvSpPr>
          <p:spPr>
            <a:xfrm>
              <a:off x="2764983" y="2769835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9874" y="0"/>
                    <a:pt x="9566" y="309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926" y="9566"/>
                    <a:pt x="926" y="9566"/>
                    <a:pt x="926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2034"/>
                    <a:pt x="926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9874" y="21600"/>
                    <a:pt x="10800" y="21600"/>
                  </a:cubicBezTo>
                  <a:cubicBezTo>
                    <a:pt x="11417" y="21600"/>
                    <a:pt x="11726" y="20983"/>
                    <a:pt x="11726" y="20366"/>
                  </a:cubicBezTo>
                  <a:cubicBezTo>
                    <a:pt x="11726" y="12034"/>
                    <a:pt x="11726" y="12034"/>
                    <a:pt x="11726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1726" y="9566"/>
                    <a:pt x="11726" y="9566"/>
                    <a:pt x="11726" y="9566"/>
                  </a:cubicBezTo>
                  <a:cubicBezTo>
                    <a:pt x="11726" y="1234"/>
                    <a:pt x="11726" y="1234"/>
                    <a:pt x="11726" y="1234"/>
                  </a:cubicBezTo>
                  <a:cubicBezTo>
                    <a:pt x="11726" y="309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3" name="Shape 213"/>
            <p:cNvSpPr/>
            <p:nvPr/>
          </p:nvSpPr>
          <p:spPr>
            <a:xfrm>
              <a:off x="2473415" y="2769835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874" y="309"/>
                    <a:pt x="9874" y="1234"/>
                  </a:cubicBezTo>
                  <a:cubicBezTo>
                    <a:pt x="9874" y="9566"/>
                    <a:pt x="9874" y="9566"/>
                    <a:pt x="9874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874" y="12034"/>
                    <a:pt x="9874" y="12034"/>
                    <a:pt x="9874" y="12034"/>
                  </a:cubicBezTo>
                  <a:cubicBezTo>
                    <a:pt x="9874" y="20366"/>
                    <a:pt x="9874" y="20366"/>
                    <a:pt x="9874" y="20366"/>
                  </a:cubicBezTo>
                  <a:cubicBezTo>
                    <a:pt x="9874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674" y="12034"/>
                    <a:pt x="20674" y="12034"/>
                    <a:pt x="20674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674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309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4" name="Shape 214"/>
            <p:cNvSpPr/>
            <p:nvPr/>
          </p:nvSpPr>
          <p:spPr>
            <a:xfrm>
              <a:off x="2183485" y="2769835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309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5" name="Shape 215"/>
            <p:cNvSpPr/>
            <p:nvPr/>
          </p:nvSpPr>
          <p:spPr>
            <a:xfrm>
              <a:off x="1601987" y="2769835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874" y="309"/>
                    <a:pt x="9874" y="1234"/>
                  </a:cubicBezTo>
                  <a:cubicBezTo>
                    <a:pt x="9874" y="9566"/>
                    <a:pt x="9874" y="9566"/>
                    <a:pt x="9874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874" y="12034"/>
                    <a:pt x="9874" y="12034"/>
                    <a:pt x="9874" y="12034"/>
                  </a:cubicBezTo>
                  <a:cubicBezTo>
                    <a:pt x="9874" y="20366"/>
                    <a:pt x="9874" y="20366"/>
                    <a:pt x="9874" y="20366"/>
                  </a:cubicBezTo>
                  <a:cubicBezTo>
                    <a:pt x="9874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674" y="12034"/>
                    <a:pt x="20674" y="12034"/>
                    <a:pt x="20674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674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309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6" name="Shape 216"/>
            <p:cNvSpPr/>
            <p:nvPr/>
          </p:nvSpPr>
          <p:spPr>
            <a:xfrm>
              <a:off x="1312056" y="2769835"/>
              <a:ext cx="86817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309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7" name="Shape 217"/>
            <p:cNvSpPr/>
            <p:nvPr/>
          </p:nvSpPr>
          <p:spPr>
            <a:xfrm>
              <a:off x="1893555" y="2769835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926" y="9566"/>
                    <a:pt x="926" y="9566"/>
                    <a:pt x="926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2034"/>
                    <a:pt x="926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1726" y="20983"/>
                    <a:pt x="11726" y="20366"/>
                  </a:cubicBezTo>
                  <a:cubicBezTo>
                    <a:pt x="11726" y="12034"/>
                    <a:pt x="11726" y="12034"/>
                    <a:pt x="11726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1726" y="9566"/>
                    <a:pt x="11726" y="9566"/>
                    <a:pt x="11726" y="9566"/>
                  </a:cubicBezTo>
                  <a:cubicBezTo>
                    <a:pt x="11726" y="1234"/>
                    <a:pt x="11726" y="1234"/>
                    <a:pt x="11726" y="1234"/>
                  </a:cubicBezTo>
                  <a:cubicBezTo>
                    <a:pt x="11726" y="309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8" name="Shape 218"/>
            <p:cNvSpPr/>
            <p:nvPr/>
          </p:nvSpPr>
          <p:spPr>
            <a:xfrm>
              <a:off x="1022126" y="2769835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926" y="9566"/>
                    <a:pt x="926" y="9566"/>
                    <a:pt x="926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2034"/>
                    <a:pt x="926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1726" y="20983"/>
                    <a:pt x="11726" y="20366"/>
                  </a:cubicBezTo>
                  <a:cubicBezTo>
                    <a:pt x="11726" y="12034"/>
                    <a:pt x="11726" y="12034"/>
                    <a:pt x="11726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1726" y="9566"/>
                    <a:pt x="11726" y="9566"/>
                    <a:pt x="11726" y="9566"/>
                  </a:cubicBezTo>
                  <a:cubicBezTo>
                    <a:pt x="11726" y="1234"/>
                    <a:pt x="11726" y="1234"/>
                    <a:pt x="11726" y="1234"/>
                  </a:cubicBezTo>
                  <a:cubicBezTo>
                    <a:pt x="11726" y="309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19" name="Shape 219"/>
            <p:cNvSpPr/>
            <p:nvPr/>
          </p:nvSpPr>
          <p:spPr>
            <a:xfrm>
              <a:off x="440628" y="2769835"/>
              <a:ext cx="88454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309"/>
                    <a:pt x="11417" y="0"/>
                    <a:pt x="10800" y="0"/>
                  </a:cubicBezTo>
                </a:path>
              </a:pathLst>
            </a:custGeom>
            <a:solidFill>
              <a:srgbClr val="A5A2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0" name="Shape 220"/>
            <p:cNvSpPr/>
            <p:nvPr/>
          </p:nvSpPr>
          <p:spPr>
            <a:xfrm>
              <a:off x="152336" y="2769835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309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1" name="Shape 221"/>
            <p:cNvSpPr/>
            <p:nvPr/>
          </p:nvSpPr>
          <p:spPr>
            <a:xfrm>
              <a:off x="730558" y="2769835"/>
              <a:ext cx="88454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cubicBezTo>
                    <a:pt x="10039" y="0"/>
                    <a:pt x="9735" y="309"/>
                    <a:pt x="9735" y="1234"/>
                  </a:cubicBezTo>
                  <a:cubicBezTo>
                    <a:pt x="9735" y="9566"/>
                    <a:pt x="9735" y="9566"/>
                    <a:pt x="9735" y="9566"/>
                  </a:cubicBezTo>
                  <a:cubicBezTo>
                    <a:pt x="1217" y="9566"/>
                    <a:pt x="1217" y="9566"/>
                    <a:pt x="1217" y="9566"/>
                  </a:cubicBezTo>
                  <a:cubicBezTo>
                    <a:pt x="608" y="9566"/>
                    <a:pt x="0" y="10183"/>
                    <a:pt x="0" y="10800"/>
                  </a:cubicBezTo>
                  <a:cubicBezTo>
                    <a:pt x="0" y="11417"/>
                    <a:pt x="608" y="12034"/>
                    <a:pt x="1217" y="12034"/>
                  </a:cubicBezTo>
                  <a:cubicBezTo>
                    <a:pt x="9735" y="12034"/>
                    <a:pt x="9735" y="12034"/>
                    <a:pt x="9735" y="12034"/>
                  </a:cubicBezTo>
                  <a:cubicBezTo>
                    <a:pt x="9735" y="20366"/>
                    <a:pt x="9735" y="20366"/>
                    <a:pt x="9735" y="20366"/>
                  </a:cubicBezTo>
                  <a:cubicBezTo>
                    <a:pt x="9735" y="20983"/>
                    <a:pt x="10039" y="21600"/>
                    <a:pt x="10648" y="21600"/>
                  </a:cubicBezTo>
                  <a:cubicBezTo>
                    <a:pt x="11561" y="21600"/>
                    <a:pt x="11865" y="20983"/>
                    <a:pt x="11865" y="20366"/>
                  </a:cubicBezTo>
                  <a:cubicBezTo>
                    <a:pt x="11865" y="12034"/>
                    <a:pt x="11865" y="12034"/>
                    <a:pt x="11865" y="12034"/>
                  </a:cubicBezTo>
                  <a:cubicBezTo>
                    <a:pt x="20383" y="12034"/>
                    <a:pt x="20383" y="12034"/>
                    <a:pt x="20383" y="12034"/>
                  </a:cubicBezTo>
                  <a:cubicBezTo>
                    <a:pt x="20992" y="12034"/>
                    <a:pt x="21600" y="11417"/>
                    <a:pt x="21600" y="10800"/>
                  </a:cubicBezTo>
                  <a:cubicBezTo>
                    <a:pt x="21600" y="10183"/>
                    <a:pt x="20992" y="9566"/>
                    <a:pt x="20383" y="9566"/>
                  </a:cubicBezTo>
                  <a:cubicBezTo>
                    <a:pt x="11865" y="9566"/>
                    <a:pt x="11865" y="9566"/>
                    <a:pt x="11865" y="9566"/>
                  </a:cubicBezTo>
                  <a:cubicBezTo>
                    <a:pt x="11865" y="1234"/>
                    <a:pt x="11865" y="1234"/>
                    <a:pt x="11865" y="1234"/>
                  </a:cubicBezTo>
                  <a:cubicBezTo>
                    <a:pt x="11865" y="309"/>
                    <a:pt x="11561" y="0"/>
                    <a:pt x="10648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2" name="Shape 222"/>
            <p:cNvSpPr/>
            <p:nvPr/>
          </p:nvSpPr>
          <p:spPr>
            <a:xfrm>
              <a:off x="3054913" y="1898426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4A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3" name="Shape 223"/>
            <p:cNvSpPr/>
            <p:nvPr/>
          </p:nvSpPr>
          <p:spPr>
            <a:xfrm>
              <a:off x="2764983" y="1898426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9874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926" y="9566"/>
                    <a:pt x="926" y="9566"/>
                    <a:pt x="926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2034"/>
                    <a:pt x="926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9874" y="21600"/>
                    <a:pt x="10800" y="21600"/>
                  </a:cubicBezTo>
                  <a:cubicBezTo>
                    <a:pt x="11417" y="21600"/>
                    <a:pt x="11726" y="20983"/>
                    <a:pt x="11726" y="20366"/>
                  </a:cubicBezTo>
                  <a:cubicBezTo>
                    <a:pt x="11726" y="12034"/>
                    <a:pt x="11726" y="12034"/>
                    <a:pt x="11726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1726" y="9566"/>
                    <a:pt x="11726" y="9566"/>
                    <a:pt x="11726" y="9566"/>
                  </a:cubicBezTo>
                  <a:cubicBezTo>
                    <a:pt x="11726" y="1234"/>
                    <a:pt x="11726" y="1234"/>
                    <a:pt x="11726" y="1234"/>
                  </a:cubicBezTo>
                  <a:cubicBezTo>
                    <a:pt x="11726" y="617"/>
                    <a:pt x="11417" y="0"/>
                    <a:pt x="10800" y="0"/>
                  </a:cubicBezTo>
                </a:path>
              </a:pathLst>
            </a:custGeom>
            <a:solidFill>
              <a:srgbClr val="A1957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4" name="Shape 224"/>
            <p:cNvSpPr/>
            <p:nvPr/>
          </p:nvSpPr>
          <p:spPr>
            <a:xfrm>
              <a:off x="2473415" y="1898426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874" y="617"/>
                    <a:pt x="9874" y="1234"/>
                  </a:cubicBezTo>
                  <a:cubicBezTo>
                    <a:pt x="9874" y="9566"/>
                    <a:pt x="9874" y="9566"/>
                    <a:pt x="9874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874" y="12034"/>
                    <a:pt x="9874" y="12034"/>
                    <a:pt x="9874" y="12034"/>
                  </a:cubicBezTo>
                  <a:cubicBezTo>
                    <a:pt x="9874" y="20366"/>
                    <a:pt x="9874" y="20366"/>
                    <a:pt x="9874" y="20366"/>
                  </a:cubicBezTo>
                  <a:cubicBezTo>
                    <a:pt x="9874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674" y="12034"/>
                    <a:pt x="20674" y="12034"/>
                    <a:pt x="20674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674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997B3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5" name="Shape 225"/>
            <p:cNvSpPr/>
            <p:nvPr/>
          </p:nvSpPr>
          <p:spPr>
            <a:xfrm>
              <a:off x="2764983" y="2188350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9874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926" y="9566"/>
                    <a:pt x="926" y="9566"/>
                    <a:pt x="926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2034"/>
                    <a:pt x="926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9874" y="21600"/>
                    <a:pt x="10800" y="21600"/>
                  </a:cubicBezTo>
                  <a:cubicBezTo>
                    <a:pt x="11417" y="21600"/>
                    <a:pt x="11726" y="21291"/>
                    <a:pt x="11726" y="20674"/>
                  </a:cubicBezTo>
                  <a:cubicBezTo>
                    <a:pt x="11726" y="12034"/>
                    <a:pt x="11726" y="12034"/>
                    <a:pt x="11726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1726" y="9566"/>
                    <a:pt x="11726" y="9566"/>
                    <a:pt x="11726" y="9566"/>
                  </a:cubicBezTo>
                  <a:cubicBezTo>
                    <a:pt x="11726" y="1234"/>
                    <a:pt x="11726" y="1234"/>
                    <a:pt x="11726" y="1234"/>
                  </a:cubicBezTo>
                  <a:cubicBezTo>
                    <a:pt x="11726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6" name="Shape 226"/>
            <p:cNvSpPr/>
            <p:nvPr/>
          </p:nvSpPr>
          <p:spPr>
            <a:xfrm>
              <a:off x="2473415" y="2188350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874" y="617"/>
                    <a:pt x="9874" y="1234"/>
                  </a:cubicBezTo>
                  <a:cubicBezTo>
                    <a:pt x="9874" y="9566"/>
                    <a:pt x="9874" y="9566"/>
                    <a:pt x="9874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874" y="12034"/>
                    <a:pt x="9874" y="12034"/>
                    <a:pt x="9874" y="12034"/>
                  </a:cubicBezTo>
                  <a:cubicBezTo>
                    <a:pt x="9874" y="20674"/>
                    <a:pt x="9874" y="20674"/>
                    <a:pt x="9874" y="20674"/>
                  </a:cubicBezTo>
                  <a:cubicBezTo>
                    <a:pt x="9874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674" y="12034"/>
                    <a:pt x="20674" y="12034"/>
                    <a:pt x="20674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674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3054913" y="2188350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8" name="Shape 228"/>
            <p:cNvSpPr/>
            <p:nvPr/>
          </p:nvSpPr>
          <p:spPr>
            <a:xfrm>
              <a:off x="2183485" y="1898426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98752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2183485" y="2188350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4A0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0" name="Shape 230"/>
            <p:cNvSpPr/>
            <p:nvPr/>
          </p:nvSpPr>
          <p:spPr>
            <a:xfrm>
              <a:off x="3054913" y="2478274"/>
              <a:ext cx="86816" cy="88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08"/>
                    <a:pt x="9566" y="1217"/>
                  </a:cubicBezTo>
                  <a:cubicBezTo>
                    <a:pt x="9566" y="9735"/>
                    <a:pt x="9566" y="9735"/>
                    <a:pt x="9566" y="9735"/>
                  </a:cubicBezTo>
                  <a:cubicBezTo>
                    <a:pt x="1234" y="9735"/>
                    <a:pt x="1234" y="9735"/>
                    <a:pt x="1234" y="9735"/>
                  </a:cubicBezTo>
                  <a:cubicBezTo>
                    <a:pt x="309" y="9735"/>
                    <a:pt x="0" y="10039"/>
                    <a:pt x="0" y="10952"/>
                  </a:cubicBezTo>
                  <a:cubicBezTo>
                    <a:pt x="0" y="11561"/>
                    <a:pt x="309" y="11865"/>
                    <a:pt x="1234" y="11865"/>
                  </a:cubicBezTo>
                  <a:cubicBezTo>
                    <a:pt x="9566" y="11865"/>
                    <a:pt x="9566" y="11865"/>
                    <a:pt x="9566" y="11865"/>
                  </a:cubicBezTo>
                  <a:cubicBezTo>
                    <a:pt x="9566" y="20383"/>
                    <a:pt x="9566" y="20383"/>
                    <a:pt x="9566" y="20383"/>
                  </a:cubicBezTo>
                  <a:cubicBezTo>
                    <a:pt x="9566" y="20992"/>
                    <a:pt x="10183" y="21600"/>
                    <a:pt x="10800" y="21600"/>
                  </a:cubicBezTo>
                  <a:cubicBezTo>
                    <a:pt x="11417" y="21600"/>
                    <a:pt x="12034" y="20992"/>
                    <a:pt x="12034" y="20383"/>
                  </a:cubicBezTo>
                  <a:cubicBezTo>
                    <a:pt x="12034" y="11865"/>
                    <a:pt x="12034" y="11865"/>
                    <a:pt x="12034" y="11865"/>
                  </a:cubicBezTo>
                  <a:cubicBezTo>
                    <a:pt x="20366" y="11865"/>
                    <a:pt x="20366" y="11865"/>
                    <a:pt x="20366" y="11865"/>
                  </a:cubicBezTo>
                  <a:cubicBezTo>
                    <a:pt x="20983" y="11865"/>
                    <a:pt x="21600" y="11561"/>
                    <a:pt x="21600" y="10952"/>
                  </a:cubicBezTo>
                  <a:cubicBezTo>
                    <a:pt x="21600" y="10039"/>
                    <a:pt x="20983" y="9735"/>
                    <a:pt x="20366" y="9735"/>
                  </a:cubicBezTo>
                  <a:cubicBezTo>
                    <a:pt x="12034" y="9735"/>
                    <a:pt x="12034" y="9735"/>
                    <a:pt x="12034" y="9735"/>
                  </a:cubicBezTo>
                  <a:cubicBezTo>
                    <a:pt x="12034" y="1217"/>
                    <a:pt x="12034" y="1217"/>
                    <a:pt x="12034" y="1217"/>
                  </a:cubicBezTo>
                  <a:cubicBezTo>
                    <a:pt x="12034" y="608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1" name="Shape 231"/>
            <p:cNvSpPr/>
            <p:nvPr/>
          </p:nvSpPr>
          <p:spPr>
            <a:xfrm>
              <a:off x="2764983" y="2478274"/>
              <a:ext cx="86816" cy="88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9874" y="0"/>
                    <a:pt x="9566" y="608"/>
                    <a:pt x="9566" y="1217"/>
                  </a:cubicBezTo>
                  <a:cubicBezTo>
                    <a:pt x="9566" y="9735"/>
                    <a:pt x="9566" y="9735"/>
                    <a:pt x="9566" y="9735"/>
                  </a:cubicBezTo>
                  <a:cubicBezTo>
                    <a:pt x="926" y="9735"/>
                    <a:pt x="926" y="9735"/>
                    <a:pt x="926" y="9735"/>
                  </a:cubicBezTo>
                  <a:cubicBezTo>
                    <a:pt x="309" y="9735"/>
                    <a:pt x="0" y="10039"/>
                    <a:pt x="0" y="10952"/>
                  </a:cubicBezTo>
                  <a:cubicBezTo>
                    <a:pt x="0" y="11561"/>
                    <a:pt x="309" y="11865"/>
                    <a:pt x="926" y="11865"/>
                  </a:cubicBezTo>
                  <a:cubicBezTo>
                    <a:pt x="9566" y="11865"/>
                    <a:pt x="9566" y="11865"/>
                    <a:pt x="9566" y="11865"/>
                  </a:cubicBezTo>
                  <a:cubicBezTo>
                    <a:pt x="9566" y="20383"/>
                    <a:pt x="9566" y="20383"/>
                    <a:pt x="9566" y="20383"/>
                  </a:cubicBezTo>
                  <a:cubicBezTo>
                    <a:pt x="9566" y="20992"/>
                    <a:pt x="9874" y="21600"/>
                    <a:pt x="10800" y="21600"/>
                  </a:cubicBezTo>
                  <a:cubicBezTo>
                    <a:pt x="11417" y="21600"/>
                    <a:pt x="11726" y="20992"/>
                    <a:pt x="11726" y="20383"/>
                  </a:cubicBezTo>
                  <a:cubicBezTo>
                    <a:pt x="11726" y="11865"/>
                    <a:pt x="11726" y="11865"/>
                    <a:pt x="11726" y="11865"/>
                  </a:cubicBezTo>
                  <a:cubicBezTo>
                    <a:pt x="20366" y="11865"/>
                    <a:pt x="20366" y="11865"/>
                    <a:pt x="20366" y="11865"/>
                  </a:cubicBezTo>
                  <a:cubicBezTo>
                    <a:pt x="20983" y="11865"/>
                    <a:pt x="21600" y="11561"/>
                    <a:pt x="21600" y="10952"/>
                  </a:cubicBezTo>
                  <a:cubicBezTo>
                    <a:pt x="21600" y="10039"/>
                    <a:pt x="20983" y="9735"/>
                    <a:pt x="20366" y="9735"/>
                  </a:cubicBezTo>
                  <a:cubicBezTo>
                    <a:pt x="11726" y="9735"/>
                    <a:pt x="11726" y="9735"/>
                    <a:pt x="11726" y="9735"/>
                  </a:cubicBezTo>
                  <a:cubicBezTo>
                    <a:pt x="11726" y="1217"/>
                    <a:pt x="11726" y="1217"/>
                    <a:pt x="11726" y="1217"/>
                  </a:cubicBezTo>
                  <a:cubicBezTo>
                    <a:pt x="11726" y="608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2" name="Shape 232"/>
            <p:cNvSpPr/>
            <p:nvPr/>
          </p:nvSpPr>
          <p:spPr>
            <a:xfrm>
              <a:off x="2473415" y="2478274"/>
              <a:ext cx="86816" cy="88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874" y="608"/>
                    <a:pt x="9874" y="1217"/>
                  </a:cubicBezTo>
                  <a:cubicBezTo>
                    <a:pt x="9874" y="9735"/>
                    <a:pt x="9874" y="9735"/>
                    <a:pt x="9874" y="9735"/>
                  </a:cubicBezTo>
                  <a:cubicBezTo>
                    <a:pt x="1234" y="9735"/>
                    <a:pt x="1234" y="9735"/>
                    <a:pt x="1234" y="9735"/>
                  </a:cubicBezTo>
                  <a:cubicBezTo>
                    <a:pt x="617" y="9735"/>
                    <a:pt x="0" y="10039"/>
                    <a:pt x="0" y="10952"/>
                  </a:cubicBezTo>
                  <a:cubicBezTo>
                    <a:pt x="0" y="11561"/>
                    <a:pt x="617" y="11865"/>
                    <a:pt x="1234" y="11865"/>
                  </a:cubicBezTo>
                  <a:cubicBezTo>
                    <a:pt x="9874" y="11865"/>
                    <a:pt x="9874" y="11865"/>
                    <a:pt x="9874" y="11865"/>
                  </a:cubicBezTo>
                  <a:cubicBezTo>
                    <a:pt x="9874" y="20383"/>
                    <a:pt x="9874" y="20383"/>
                    <a:pt x="9874" y="20383"/>
                  </a:cubicBezTo>
                  <a:cubicBezTo>
                    <a:pt x="9874" y="20992"/>
                    <a:pt x="10183" y="21600"/>
                    <a:pt x="10800" y="21600"/>
                  </a:cubicBezTo>
                  <a:cubicBezTo>
                    <a:pt x="11417" y="21600"/>
                    <a:pt x="12034" y="20992"/>
                    <a:pt x="12034" y="20383"/>
                  </a:cubicBezTo>
                  <a:cubicBezTo>
                    <a:pt x="12034" y="11865"/>
                    <a:pt x="12034" y="11865"/>
                    <a:pt x="12034" y="11865"/>
                  </a:cubicBezTo>
                  <a:cubicBezTo>
                    <a:pt x="20674" y="11865"/>
                    <a:pt x="20674" y="11865"/>
                    <a:pt x="20674" y="11865"/>
                  </a:cubicBezTo>
                  <a:cubicBezTo>
                    <a:pt x="21291" y="11865"/>
                    <a:pt x="21600" y="11561"/>
                    <a:pt x="21600" y="10952"/>
                  </a:cubicBezTo>
                  <a:cubicBezTo>
                    <a:pt x="21600" y="10039"/>
                    <a:pt x="21291" y="9735"/>
                    <a:pt x="20674" y="9735"/>
                  </a:cubicBezTo>
                  <a:cubicBezTo>
                    <a:pt x="12034" y="9735"/>
                    <a:pt x="12034" y="9735"/>
                    <a:pt x="12034" y="9735"/>
                  </a:cubicBezTo>
                  <a:cubicBezTo>
                    <a:pt x="12034" y="1217"/>
                    <a:pt x="12034" y="1217"/>
                    <a:pt x="12034" y="1217"/>
                  </a:cubicBezTo>
                  <a:cubicBezTo>
                    <a:pt x="12034" y="608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3" name="Shape 233"/>
            <p:cNvSpPr/>
            <p:nvPr/>
          </p:nvSpPr>
          <p:spPr>
            <a:xfrm>
              <a:off x="1893555" y="1898426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926" y="9566"/>
                    <a:pt x="926" y="9566"/>
                    <a:pt x="926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2034"/>
                    <a:pt x="926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1726" y="20983"/>
                    <a:pt x="11726" y="20366"/>
                  </a:cubicBezTo>
                  <a:cubicBezTo>
                    <a:pt x="11726" y="12034"/>
                    <a:pt x="11726" y="12034"/>
                    <a:pt x="11726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1726" y="9566"/>
                    <a:pt x="11726" y="9566"/>
                    <a:pt x="11726" y="9566"/>
                  </a:cubicBezTo>
                  <a:cubicBezTo>
                    <a:pt x="11726" y="1234"/>
                    <a:pt x="11726" y="1234"/>
                    <a:pt x="11726" y="1234"/>
                  </a:cubicBezTo>
                  <a:cubicBezTo>
                    <a:pt x="11726" y="617"/>
                    <a:pt x="11417" y="0"/>
                    <a:pt x="10800" y="0"/>
                  </a:cubicBezTo>
                </a:path>
              </a:pathLst>
            </a:custGeom>
            <a:solidFill>
              <a:srgbClr val="997B3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4" name="Shape 234"/>
            <p:cNvSpPr/>
            <p:nvPr/>
          </p:nvSpPr>
          <p:spPr>
            <a:xfrm>
              <a:off x="1601987" y="1898426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874" y="617"/>
                    <a:pt x="9874" y="1234"/>
                  </a:cubicBezTo>
                  <a:cubicBezTo>
                    <a:pt x="9874" y="9566"/>
                    <a:pt x="9874" y="9566"/>
                    <a:pt x="9874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874" y="12034"/>
                    <a:pt x="9874" y="12034"/>
                    <a:pt x="9874" y="12034"/>
                  </a:cubicBezTo>
                  <a:cubicBezTo>
                    <a:pt x="9874" y="20366"/>
                    <a:pt x="9874" y="20366"/>
                    <a:pt x="9874" y="20366"/>
                  </a:cubicBezTo>
                  <a:cubicBezTo>
                    <a:pt x="9874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674" y="12034"/>
                    <a:pt x="20674" y="12034"/>
                    <a:pt x="20674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674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1957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5" name="Shape 235"/>
            <p:cNvSpPr/>
            <p:nvPr/>
          </p:nvSpPr>
          <p:spPr>
            <a:xfrm>
              <a:off x="1312056" y="1898426"/>
              <a:ext cx="86817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4A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6" name="Shape 236"/>
            <p:cNvSpPr/>
            <p:nvPr/>
          </p:nvSpPr>
          <p:spPr>
            <a:xfrm>
              <a:off x="1601987" y="2188350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874" y="617"/>
                    <a:pt x="9874" y="1234"/>
                  </a:cubicBezTo>
                  <a:cubicBezTo>
                    <a:pt x="9874" y="9566"/>
                    <a:pt x="9874" y="9566"/>
                    <a:pt x="9874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874" y="12034"/>
                    <a:pt x="9874" y="12034"/>
                    <a:pt x="9874" y="12034"/>
                  </a:cubicBezTo>
                  <a:cubicBezTo>
                    <a:pt x="9874" y="20674"/>
                    <a:pt x="9874" y="20674"/>
                    <a:pt x="9874" y="20674"/>
                  </a:cubicBezTo>
                  <a:cubicBezTo>
                    <a:pt x="9874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674" y="12034"/>
                    <a:pt x="20674" y="12034"/>
                    <a:pt x="20674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674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997B3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7" name="Shape 237"/>
            <p:cNvSpPr/>
            <p:nvPr/>
          </p:nvSpPr>
          <p:spPr>
            <a:xfrm>
              <a:off x="1312056" y="2188350"/>
              <a:ext cx="86817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98752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8" name="Shape 238"/>
            <p:cNvSpPr/>
            <p:nvPr/>
          </p:nvSpPr>
          <p:spPr>
            <a:xfrm>
              <a:off x="1893555" y="2188350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926" y="9566"/>
                    <a:pt x="926" y="9566"/>
                    <a:pt x="926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2034"/>
                    <a:pt x="926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1726" y="21291"/>
                    <a:pt x="11726" y="20674"/>
                  </a:cubicBezTo>
                  <a:cubicBezTo>
                    <a:pt x="11726" y="12034"/>
                    <a:pt x="11726" y="12034"/>
                    <a:pt x="11726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1726" y="9566"/>
                    <a:pt x="11726" y="9566"/>
                    <a:pt x="11726" y="9566"/>
                  </a:cubicBezTo>
                  <a:cubicBezTo>
                    <a:pt x="11726" y="1234"/>
                    <a:pt x="11726" y="1234"/>
                    <a:pt x="11726" y="1234"/>
                  </a:cubicBezTo>
                  <a:cubicBezTo>
                    <a:pt x="11726" y="617"/>
                    <a:pt x="11417" y="0"/>
                    <a:pt x="10800" y="0"/>
                  </a:cubicBezTo>
                </a:path>
              </a:pathLst>
            </a:custGeom>
            <a:solidFill>
              <a:srgbClr val="A1957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39" name="Shape 239"/>
            <p:cNvSpPr/>
            <p:nvPr/>
          </p:nvSpPr>
          <p:spPr>
            <a:xfrm>
              <a:off x="1022126" y="2188350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926" y="9566"/>
                    <a:pt x="926" y="9566"/>
                    <a:pt x="926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2034"/>
                    <a:pt x="926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1726" y="21291"/>
                    <a:pt x="11726" y="20674"/>
                  </a:cubicBezTo>
                  <a:cubicBezTo>
                    <a:pt x="11726" y="12034"/>
                    <a:pt x="11726" y="12034"/>
                    <a:pt x="11726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1726" y="9566"/>
                    <a:pt x="11726" y="9566"/>
                    <a:pt x="11726" y="9566"/>
                  </a:cubicBezTo>
                  <a:cubicBezTo>
                    <a:pt x="11726" y="1234"/>
                    <a:pt x="11726" y="1234"/>
                    <a:pt x="11726" y="1234"/>
                  </a:cubicBezTo>
                  <a:cubicBezTo>
                    <a:pt x="11726" y="617"/>
                    <a:pt x="11417" y="0"/>
                    <a:pt x="10800" y="0"/>
                  </a:cubicBezTo>
                </a:path>
              </a:pathLst>
            </a:custGeom>
            <a:solidFill>
              <a:srgbClr val="997B3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0" name="Shape 240"/>
            <p:cNvSpPr/>
            <p:nvPr/>
          </p:nvSpPr>
          <p:spPr>
            <a:xfrm>
              <a:off x="1022126" y="1898426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926" y="9566"/>
                    <a:pt x="926" y="9566"/>
                    <a:pt x="926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2034"/>
                    <a:pt x="926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1726" y="20983"/>
                    <a:pt x="11726" y="20366"/>
                  </a:cubicBezTo>
                  <a:cubicBezTo>
                    <a:pt x="11726" y="12034"/>
                    <a:pt x="11726" y="12034"/>
                    <a:pt x="11726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1726" y="9566"/>
                    <a:pt x="11726" y="9566"/>
                    <a:pt x="11726" y="9566"/>
                  </a:cubicBezTo>
                  <a:cubicBezTo>
                    <a:pt x="11726" y="1234"/>
                    <a:pt x="11726" y="1234"/>
                    <a:pt x="11726" y="1234"/>
                  </a:cubicBezTo>
                  <a:cubicBezTo>
                    <a:pt x="11726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1" name="Shape 241"/>
            <p:cNvSpPr/>
            <p:nvPr/>
          </p:nvSpPr>
          <p:spPr>
            <a:xfrm>
              <a:off x="2183485" y="2478274"/>
              <a:ext cx="86816" cy="88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08"/>
                    <a:pt x="9566" y="1217"/>
                  </a:cubicBezTo>
                  <a:cubicBezTo>
                    <a:pt x="9566" y="9735"/>
                    <a:pt x="9566" y="9735"/>
                    <a:pt x="9566" y="9735"/>
                  </a:cubicBezTo>
                  <a:cubicBezTo>
                    <a:pt x="1234" y="9735"/>
                    <a:pt x="1234" y="9735"/>
                    <a:pt x="1234" y="9735"/>
                  </a:cubicBezTo>
                  <a:cubicBezTo>
                    <a:pt x="617" y="9735"/>
                    <a:pt x="0" y="10039"/>
                    <a:pt x="0" y="10952"/>
                  </a:cubicBezTo>
                  <a:cubicBezTo>
                    <a:pt x="0" y="11561"/>
                    <a:pt x="617" y="11865"/>
                    <a:pt x="1234" y="11865"/>
                  </a:cubicBezTo>
                  <a:cubicBezTo>
                    <a:pt x="9566" y="11865"/>
                    <a:pt x="9566" y="11865"/>
                    <a:pt x="9566" y="11865"/>
                  </a:cubicBezTo>
                  <a:cubicBezTo>
                    <a:pt x="9566" y="20383"/>
                    <a:pt x="9566" y="20383"/>
                    <a:pt x="9566" y="20383"/>
                  </a:cubicBezTo>
                  <a:cubicBezTo>
                    <a:pt x="9566" y="20992"/>
                    <a:pt x="10183" y="21600"/>
                    <a:pt x="10800" y="21600"/>
                  </a:cubicBezTo>
                  <a:cubicBezTo>
                    <a:pt x="11417" y="21600"/>
                    <a:pt x="12034" y="20992"/>
                    <a:pt x="12034" y="20383"/>
                  </a:cubicBezTo>
                  <a:cubicBezTo>
                    <a:pt x="12034" y="11865"/>
                    <a:pt x="12034" y="11865"/>
                    <a:pt x="12034" y="11865"/>
                  </a:cubicBezTo>
                  <a:cubicBezTo>
                    <a:pt x="20366" y="11865"/>
                    <a:pt x="20366" y="11865"/>
                    <a:pt x="20366" y="11865"/>
                  </a:cubicBezTo>
                  <a:cubicBezTo>
                    <a:pt x="20983" y="11865"/>
                    <a:pt x="21600" y="11561"/>
                    <a:pt x="21600" y="10952"/>
                  </a:cubicBezTo>
                  <a:cubicBezTo>
                    <a:pt x="21600" y="10039"/>
                    <a:pt x="20983" y="9735"/>
                    <a:pt x="20366" y="9735"/>
                  </a:cubicBezTo>
                  <a:cubicBezTo>
                    <a:pt x="12034" y="9735"/>
                    <a:pt x="12034" y="9735"/>
                    <a:pt x="12034" y="9735"/>
                  </a:cubicBezTo>
                  <a:cubicBezTo>
                    <a:pt x="12034" y="1217"/>
                    <a:pt x="12034" y="1217"/>
                    <a:pt x="12034" y="1217"/>
                  </a:cubicBezTo>
                  <a:cubicBezTo>
                    <a:pt x="12034" y="608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2" name="Shape 242"/>
            <p:cNvSpPr/>
            <p:nvPr/>
          </p:nvSpPr>
          <p:spPr>
            <a:xfrm>
              <a:off x="1893555" y="2478274"/>
              <a:ext cx="86816" cy="88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08"/>
                    <a:pt x="9566" y="1217"/>
                  </a:cubicBezTo>
                  <a:cubicBezTo>
                    <a:pt x="9566" y="9735"/>
                    <a:pt x="9566" y="9735"/>
                    <a:pt x="9566" y="9735"/>
                  </a:cubicBezTo>
                  <a:cubicBezTo>
                    <a:pt x="926" y="9735"/>
                    <a:pt x="926" y="9735"/>
                    <a:pt x="926" y="9735"/>
                  </a:cubicBezTo>
                  <a:cubicBezTo>
                    <a:pt x="309" y="9735"/>
                    <a:pt x="0" y="10039"/>
                    <a:pt x="0" y="10952"/>
                  </a:cubicBezTo>
                  <a:cubicBezTo>
                    <a:pt x="0" y="11561"/>
                    <a:pt x="309" y="11865"/>
                    <a:pt x="926" y="11865"/>
                  </a:cubicBezTo>
                  <a:cubicBezTo>
                    <a:pt x="9566" y="11865"/>
                    <a:pt x="9566" y="11865"/>
                    <a:pt x="9566" y="11865"/>
                  </a:cubicBezTo>
                  <a:cubicBezTo>
                    <a:pt x="9566" y="20383"/>
                    <a:pt x="9566" y="20383"/>
                    <a:pt x="9566" y="20383"/>
                  </a:cubicBezTo>
                  <a:cubicBezTo>
                    <a:pt x="9566" y="20992"/>
                    <a:pt x="10183" y="21600"/>
                    <a:pt x="10800" y="21600"/>
                  </a:cubicBezTo>
                  <a:cubicBezTo>
                    <a:pt x="11417" y="21600"/>
                    <a:pt x="11726" y="20992"/>
                    <a:pt x="11726" y="20383"/>
                  </a:cubicBezTo>
                  <a:cubicBezTo>
                    <a:pt x="11726" y="11865"/>
                    <a:pt x="11726" y="11865"/>
                    <a:pt x="11726" y="11865"/>
                  </a:cubicBezTo>
                  <a:cubicBezTo>
                    <a:pt x="20366" y="11865"/>
                    <a:pt x="20366" y="11865"/>
                    <a:pt x="20366" y="11865"/>
                  </a:cubicBezTo>
                  <a:cubicBezTo>
                    <a:pt x="20983" y="11865"/>
                    <a:pt x="21600" y="11561"/>
                    <a:pt x="21600" y="10952"/>
                  </a:cubicBezTo>
                  <a:cubicBezTo>
                    <a:pt x="21600" y="10039"/>
                    <a:pt x="20983" y="9735"/>
                    <a:pt x="20366" y="9735"/>
                  </a:cubicBezTo>
                  <a:cubicBezTo>
                    <a:pt x="11726" y="9735"/>
                    <a:pt x="11726" y="9735"/>
                    <a:pt x="11726" y="9735"/>
                  </a:cubicBezTo>
                  <a:cubicBezTo>
                    <a:pt x="11726" y="1217"/>
                    <a:pt x="11726" y="1217"/>
                    <a:pt x="11726" y="1217"/>
                  </a:cubicBezTo>
                  <a:cubicBezTo>
                    <a:pt x="11726" y="608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3" name="Shape 243"/>
            <p:cNvSpPr/>
            <p:nvPr/>
          </p:nvSpPr>
          <p:spPr>
            <a:xfrm>
              <a:off x="1601987" y="2478274"/>
              <a:ext cx="86816" cy="88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874" y="608"/>
                    <a:pt x="9874" y="1217"/>
                  </a:cubicBezTo>
                  <a:cubicBezTo>
                    <a:pt x="9874" y="9735"/>
                    <a:pt x="9874" y="9735"/>
                    <a:pt x="9874" y="9735"/>
                  </a:cubicBezTo>
                  <a:cubicBezTo>
                    <a:pt x="1234" y="9735"/>
                    <a:pt x="1234" y="9735"/>
                    <a:pt x="1234" y="9735"/>
                  </a:cubicBezTo>
                  <a:cubicBezTo>
                    <a:pt x="617" y="9735"/>
                    <a:pt x="0" y="10039"/>
                    <a:pt x="0" y="10952"/>
                  </a:cubicBezTo>
                  <a:cubicBezTo>
                    <a:pt x="0" y="11561"/>
                    <a:pt x="617" y="11865"/>
                    <a:pt x="1234" y="11865"/>
                  </a:cubicBezTo>
                  <a:cubicBezTo>
                    <a:pt x="9874" y="11865"/>
                    <a:pt x="9874" y="11865"/>
                    <a:pt x="9874" y="11865"/>
                  </a:cubicBezTo>
                  <a:cubicBezTo>
                    <a:pt x="9874" y="20383"/>
                    <a:pt x="9874" y="20383"/>
                    <a:pt x="9874" y="20383"/>
                  </a:cubicBezTo>
                  <a:cubicBezTo>
                    <a:pt x="9874" y="20992"/>
                    <a:pt x="10183" y="21600"/>
                    <a:pt x="10800" y="21600"/>
                  </a:cubicBezTo>
                  <a:cubicBezTo>
                    <a:pt x="11417" y="21600"/>
                    <a:pt x="12034" y="20992"/>
                    <a:pt x="12034" y="20383"/>
                  </a:cubicBezTo>
                  <a:cubicBezTo>
                    <a:pt x="12034" y="11865"/>
                    <a:pt x="12034" y="11865"/>
                    <a:pt x="12034" y="11865"/>
                  </a:cubicBezTo>
                  <a:cubicBezTo>
                    <a:pt x="20674" y="11865"/>
                    <a:pt x="20674" y="11865"/>
                    <a:pt x="20674" y="11865"/>
                  </a:cubicBezTo>
                  <a:cubicBezTo>
                    <a:pt x="21291" y="11865"/>
                    <a:pt x="21600" y="11561"/>
                    <a:pt x="21600" y="10952"/>
                  </a:cubicBezTo>
                  <a:cubicBezTo>
                    <a:pt x="21600" y="10039"/>
                    <a:pt x="21291" y="9735"/>
                    <a:pt x="20674" y="9735"/>
                  </a:cubicBezTo>
                  <a:cubicBezTo>
                    <a:pt x="12034" y="9735"/>
                    <a:pt x="12034" y="9735"/>
                    <a:pt x="12034" y="9735"/>
                  </a:cubicBezTo>
                  <a:cubicBezTo>
                    <a:pt x="12034" y="1217"/>
                    <a:pt x="12034" y="1217"/>
                    <a:pt x="12034" y="1217"/>
                  </a:cubicBezTo>
                  <a:cubicBezTo>
                    <a:pt x="12034" y="608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4" name="Shape 244"/>
            <p:cNvSpPr/>
            <p:nvPr/>
          </p:nvSpPr>
          <p:spPr>
            <a:xfrm>
              <a:off x="1312056" y="2478274"/>
              <a:ext cx="86817" cy="88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08"/>
                    <a:pt x="9566" y="1217"/>
                  </a:cubicBezTo>
                  <a:cubicBezTo>
                    <a:pt x="9566" y="9735"/>
                    <a:pt x="9566" y="9735"/>
                    <a:pt x="9566" y="9735"/>
                  </a:cubicBezTo>
                  <a:cubicBezTo>
                    <a:pt x="1234" y="9735"/>
                    <a:pt x="1234" y="9735"/>
                    <a:pt x="1234" y="9735"/>
                  </a:cubicBezTo>
                  <a:cubicBezTo>
                    <a:pt x="617" y="9735"/>
                    <a:pt x="0" y="10039"/>
                    <a:pt x="0" y="10952"/>
                  </a:cubicBezTo>
                  <a:cubicBezTo>
                    <a:pt x="0" y="11561"/>
                    <a:pt x="617" y="11865"/>
                    <a:pt x="1234" y="11865"/>
                  </a:cubicBezTo>
                  <a:cubicBezTo>
                    <a:pt x="9566" y="11865"/>
                    <a:pt x="9566" y="11865"/>
                    <a:pt x="9566" y="11865"/>
                  </a:cubicBezTo>
                  <a:cubicBezTo>
                    <a:pt x="9566" y="20383"/>
                    <a:pt x="9566" y="20383"/>
                    <a:pt x="9566" y="20383"/>
                  </a:cubicBezTo>
                  <a:cubicBezTo>
                    <a:pt x="9566" y="20992"/>
                    <a:pt x="10183" y="21600"/>
                    <a:pt x="10800" y="21600"/>
                  </a:cubicBezTo>
                  <a:cubicBezTo>
                    <a:pt x="11417" y="21600"/>
                    <a:pt x="12034" y="20992"/>
                    <a:pt x="12034" y="20383"/>
                  </a:cubicBezTo>
                  <a:cubicBezTo>
                    <a:pt x="12034" y="11865"/>
                    <a:pt x="12034" y="11865"/>
                    <a:pt x="12034" y="11865"/>
                  </a:cubicBezTo>
                  <a:cubicBezTo>
                    <a:pt x="20366" y="11865"/>
                    <a:pt x="20366" y="11865"/>
                    <a:pt x="20366" y="11865"/>
                  </a:cubicBezTo>
                  <a:cubicBezTo>
                    <a:pt x="20983" y="11865"/>
                    <a:pt x="21600" y="11561"/>
                    <a:pt x="21600" y="10952"/>
                  </a:cubicBezTo>
                  <a:cubicBezTo>
                    <a:pt x="21600" y="10039"/>
                    <a:pt x="20983" y="9735"/>
                    <a:pt x="20366" y="9735"/>
                  </a:cubicBezTo>
                  <a:cubicBezTo>
                    <a:pt x="12034" y="9735"/>
                    <a:pt x="12034" y="9735"/>
                    <a:pt x="12034" y="9735"/>
                  </a:cubicBezTo>
                  <a:cubicBezTo>
                    <a:pt x="12034" y="1217"/>
                    <a:pt x="12034" y="1217"/>
                    <a:pt x="12034" y="1217"/>
                  </a:cubicBezTo>
                  <a:cubicBezTo>
                    <a:pt x="12034" y="608"/>
                    <a:pt x="11417" y="0"/>
                    <a:pt x="10800" y="0"/>
                  </a:cubicBezTo>
                </a:path>
              </a:pathLst>
            </a:custGeom>
            <a:solidFill>
              <a:srgbClr val="A4A09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5" name="Shape 245"/>
            <p:cNvSpPr/>
            <p:nvPr/>
          </p:nvSpPr>
          <p:spPr>
            <a:xfrm>
              <a:off x="1022126" y="2478274"/>
              <a:ext cx="86816" cy="88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08"/>
                    <a:pt x="9566" y="1217"/>
                  </a:cubicBezTo>
                  <a:cubicBezTo>
                    <a:pt x="9566" y="9735"/>
                    <a:pt x="9566" y="9735"/>
                    <a:pt x="9566" y="9735"/>
                  </a:cubicBezTo>
                  <a:cubicBezTo>
                    <a:pt x="926" y="9735"/>
                    <a:pt x="926" y="9735"/>
                    <a:pt x="926" y="9735"/>
                  </a:cubicBezTo>
                  <a:cubicBezTo>
                    <a:pt x="309" y="9735"/>
                    <a:pt x="0" y="10039"/>
                    <a:pt x="0" y="10952"/>
                  </a:cubicBezTo>
                  <a:cubicBezTo>
                    <a:pt x="0" y="11561"/>
                    <a:pt x="309" y="11865"/>
                    <a:pt x="926" y="11865"/>
                  </a:cubicBezTo>
                  <a:cubicBezTo>
                    <a:pt x="9566" y="11865"/>
                    <a:pt x="9566" y="11865"/>
                    <a:pt x="9566" y="11865"/>
                  </a:cubicBezTo>
                  <a:cubicBezTo>
                    <a:pt x="9566" y="20383"/>
                    <a:pt x="9566" y="20383"/>
                    <a:pt x="9566" y="20383"/>
                  </a:cubicBezTo>
                  <a:cubicBezTo>
                    <a:pt x="9566" y="20992"/>
                    <a:pt x="10183" y="21600"/>
                    <a:pt x="10800" y="21600"/>
                  </a:cubicBezTo>
                  <a:cubicBezTo>
                    <a:pt x="11417" y="21600"/>
                    <a:pt x="11726" y="20992"/>
                    <a:pt x="11726" y="20383"/>
                  </a:cubicBezTo>
                  <a:cubicBezTo>
                    <a:pt x="11726" y="11865"/>
                    <a:pt x="11726" y="11865"/>
                    <a:pt x="11726" y="11865"/>
                  </a:cubicBezTo>
                  <a:cubicBezTo>
                    <a:pt x="20366" y="11865"/>
                    <a:pt x="20366" y="11865"/>
                    <a:pt x="20366" y="11865"/>
                  </a:cubicBezTo>
                  <a:cubicBezTo>
                    <a:pt x="20983" y="11865"/>
                    <a:pt x="21600" y="11561"/>
                    <a:pt x="21600" y="10952"/>
                  </a:cubicBezTo>
                  <a:cubicBezTo>
                    <a:pt x="21600" y="10039"/>
                    <a:pt x="20983" y="9735"/>
                    <a:pt x="20366" y="9735"/>
                  </a:cubicBezTo>
                  <a:cubicBezTo>
                    <a:pt x="11726" y="9735"/>
                    <a:pt x="11726" y="9735"/>
                    <a:pt x="11726" y="9735"/>
                  </a:cubicBezTo>
                  <a:cubicBezTo>
                    <a:pt x="11726" y="1217"/>
                    <a:pt x="11726" y="1217"/>
                    <a:pt x="11726" y="1217"/>
                  </a:cubicBezTo>
                  <a:cubicBezTo>
                    <a:pt x="11726" y="608"/>
                    <a:pt x="11417" y="0"/>
                    <a:pt x="10800" y="0"/>
                  </a:cubicBezTo>
                </a:path>
              </a:pathLst>
            </a:custGeom>
            <a:solidFill>
              <a:srgbClr val="A1967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6" name="Shape 246"/>
            <p:cNvSpPr/>
            <p:nvPr/>
          </p:nvSpPr>
          <p:spPr>
            <a:xfrm>
              <a:off x="440628" y="1898426"/>
              <a:ext cx="88454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7" name="Shape 247"/>
            <p:cNvSpPr/>
            <p:nvPr/>
          </p:nvSpPr>
          <p:spPr>
            <a:xfrm>
              <a:off x="152336" y="1898426"/>
              <a:ext cx="86816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8" name="Shape 248"/>
            <p:cNvSpPr/>
            <p:nvPr/>
          </p:nvSpPr>
          <p:spPr>
            <a:xfrm>
              <a:off x="440628" y="2188350"/>
              <a:ext cx="88454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4A099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49" name="Shape 249"/>
            <p:cNvSpPr/>
            <p:nvPr/>
          </p:nvSpPr>
          <p:spPr>
            <a:xfrm>
              <a:off x="152336" y="2188350"/>
              <a:ext cx="86816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309" y="9566"/>
                    <a:pt x="0" y="10183"/>
                    <a:pt x="0" y="10800"/>
                  </a:cubicBezTo>
                  <a:cubicBezTo>
                    <a:pt x="0" y="11417"/>
                    <a:pt x="309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0983" y="12034"/>
                    <a:pt x="21600" y="11417"/>
                    <a:pt x="21600" y="10800"/>
                  </a:cubicBezTo>
                  <a:cubicBezTo>
                    <a:pt x="21600" y="10183"/>
                    <a:pt x="20983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0" name="Shape 250"/>
            <p:cNvSpPr/>
            <p:nvPr/>
          </p:nvSpPr>
          <p:spPr>
            <a:xfrm>
              <a:off x="730558" y="1898426"/>
              <a:ext cx="88454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cubicBezTo>
                    <a:pt x="10039" y="0"/>
                    <a:pt x="9735" y="617"/>
                    <a:pt x="9735" y="1234"/>
                  </a:cubicBezTo>
                  <a:cubicBezTo>
                    <a:pt x="9735" y="9566"/>
                    <a:pt x="9735" y="9566"/>
                    <a:pt x="9735" y="9566"/>
                  </a:cubicBezTo>
                  <a:cubicBezTo>
                    <a:pt x="1217" y="9566"/>
                    <a:pt x="1217" y="9566"/>
                    <a:pt x="1217" y="9566"/>
                  </a:cubicBezTo>
                  <a:cubicBezTo>
                    <a:pt x="608" y="9566"/>
                    <a:pt x="0" y="10183"/>
                    <a:pt x="0" y="10800"/>
                  </a:cubicBezTo>
                  <a:cubicBezTo>
                    <a:pt x="0" y="11417"/>
                    <a:pt x="608" y="12034"/>
                    <a:pt x="1217" y="12034"/>
                  </a:cubicBezTo>
                  <a:cubicBezTo>
                    <a:pt x="9735" y="12034"/>
                    <a:pt x="9735" y="12034"/>
                    <a:pt x="9735" y="12034"/>
                  </a:cubicBezTo>
                  <a:cubicBezTo>
                    <a:pt x="9735" y="20366"/>
                    <a:pt x="9735" y="20366"/>
                    <a:pt x="9735" y="20366"/>
                  </a:cubicBezTo>
                  <a:cubicBezTo>
                    <a:pt x="9735" y="20983"/>
                    <a:pt x="10039" y="21600"/>
                    <a:pt x="10648" y="21600"/>
                  </a:cubicBezTo>
                  <a:cubicBezTo>
                    <a:pt x="11561" y="21600"/>
                    <a:pt x="11865" y="20983"/>
                    <a:pt x="11865" y="20366"/>
                  </a:cubicBezTo>
                  <a:cubicBezTo>
                    <a:pt x="11865" y="12034"/>
                    <a:pt x="11865" y="12034"/>
                    <a:pt x="11865" y="12034"/>
                  </a:cubicBezTo>
                  <a:cubicBezTo>
                    <a:pt x="20383" y="12034"/>
                    <a:pt x="20383" y="12034"/>
                    <a:pt x="20383" y="12034"/>
                  </a:cubicBezTo>
                  <a:cubicBezTo>
                    <a:pt x="20992" y="12034"/>
                    <a:pt x="21600" y="11417"/>
                    <a:pt x="21600" y="10800"/>
                  </a:cubicBezTo>
                  <a:cubicBezTo>
                    <a:pt x="21600" y="10183"/>
                    <a:pt x="20992" y="9566"/>
                    <a:pt x="20383" y="9566"/>
                  </a:cubicBezTo>
                  <a:cubicBezTo>
                    <a:pt x="11865" y="9566"/>
                    <a:pt x="11865" y="9566"/>
                    <a:pt x="11865" y="9566"/>
                  </a:cubicBezTo>
                  <a:cubicBezTo>
                    <a:pt x="11865" y="1234"/>
                    <a:pt x="11865" y="1234"/>
                    <a:pt x="11865" y="1234"/>
                  </a:cubicBezTo>
                  <a:cubicBezTo>
                    <a:pt x="11865" y="617"/>
                    <a:pt x="11561" y="0"/>
                    <a:pt x="10648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1" name="Shape 251"/>
            <p:cNvSpPr/>
            <p:nvPr/>
          </p:nvSpPr>
          <p:spPr>
            <a:xfrm>
              <a:off x="730558" y="2188350"/>
              <a:ext cx="88454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cubicBezTo>
                    <a:pt x="10039" y="0"/>
                    <a:pt x="9735" y="617"/>
                    <a:pt x="9735" y="1234"/>
                  </a:cubicBezTo>
                  <a:cubicBezTo>
                    <a:pt x="9735" y="9566"/>
                    <a:pt x="9735" y="9566"/>
                    <a:pt x="9735" y="9566"/>
                  </a:cubicBezTo>
                  <a:cubicBezTo>
                    <a:pt x="1217" y="9566"/>
                    <a:pt x="1217" y="9566"/>
                    <a:pt x="1217" y="9566"/>
                  </a:cubicBezTo>
                  <a:cubicBezTo>
                    <a:pt x="608" y="9566"/>
                    <a:pt x="0" y="10183"/>
                    <a:pt x="0" y="10800"/>
                  </a:cubicBezTo>
                  <a:cubicBezTo>
                    <a:pt x="0" y="11417"/>
                    <a:pt x="608" y="12034"/>
                    <a:pt x="1217" y="12034"/>
                  </a:cubicBezTo>
                  <a:cubicBezTo>
                    <a:pt x="9735" y="12034"/>
                    <a:pt x="9735" y="12034"/>
                    <a:pt x="9735" y="12034"/>
                  </a:cubicBezTo>
                  <a:cubicBezTo>
                    <a:pt x="9735" y="20674"/>
                    <a:pt x="9735" y="20674"/>
                    <a:pt x="9735" y="20674"/>
                  </a:cubicBezTo>
                  <a:cubicBezTo>
                    <a:pt x="9735" y="21291"/>
                    <a:pt x="10039" y="21600"/>
                    <a:pt x="10648" y="21600"/>
                  </a:cubicBezTo>
                  <a:cubicBezTo>
                    <a:pt x="11561" y="21600"/>
                    <a:pt x="11865" y="21291"/>
                    <a:pt x="11865" y="20674"/>
                  </a:cubicBezTo>
                  <a:cubicBezTo>
                    <a:pt x="11865" y="12034"/>
                    <a:pt x="11865" y="12034"/>
                    <a:pt x="11865" y="12034"/>
                  </a:cubicBezTo>
                  <a:cubicBezTo>
                    <a:pt x="20383" y="12034"/>
                    <a:pt x="20383" y="12034"/>
                    <a:pt x="20383" y="12034"/>
                  </a:cubicBezTo>
                  <a:cubicBezTo>
                    <a:pt x="20992" y="12034"/>
                    <a:pt x="21600" y="11417"/>
                    <a:pt x="21600" y="10800"/>
                  </a:cubicBezTo>
                  <a:cubicBezTo>
                    <a:pt x="21600" y="10183"/>
                    <a:pt x="20992" y="9566"/>
                    <a:pt x="20383" y="9566"/>
                  </a:cubicBezTo>
                  <a:cubicBezTo>
                    <a:pt x="11865" y="9566"/>
                    <a:pt x="11865" y="9566"/>
                    <a:pt x="11865" y="9566"/>
                  </a:cubicBezTo>
                  <a:cubicBezTo>
                    <a:pt x="11865" y="1234"/>
                    <a:pt x="11865" y="1234"/>
                    <a:pt x="11865" y="1234"/>
                  </a:cubicBezTo>
                  <a:cubicBezTo>
                    <a:pt x="11865" y="617"/>
                    <a:pt x="11561" y="0"/>
                    <a:pt x="10648" y="0"/>
                  </a:cubicBezTo>
                </a:path>
              </a:pathLst>
            </a:custGeom>
            <a:solidFill>
              <a:srgbClr val="A1967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2" name="Shape 252"/>
            <p:cNvSpPr/>
            <p:nvPr/>
          </p:nvSpPr>
          <p:spPr>
            <a:xfrm>
              <a:off x="440628" y="2478274"/>
              <a:ext cx="88454" cy="88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08"/>
                    <a:pt x="9566" y="1217"/>
                  </a:cubicBezTo>
                  <a:cubicBezTo>
                    <a:pt x="9566" y="9735"/>
                    <a:pt x="9566" y="9735"/>
                    <a:pt x="9566" y="9735"/>
                  </a:cubicBezTo>
                  <a:cubicBezTo>
                    <a:pt x="1234" y="9735"/>
                    <a:pt x="1234" y="9735"/>
                    <a:pt x="1234" y="9735"/>
                  </a:cubicBezTo>
                  <a:cubicBezTo>
                    <a:pt x="617" y="9735"/>
                    <a:pt x="0" y="10039"/>
                    <a:pt x="0" y="10952"/>
                  </a:cubicBezTo>
                  <a:cubicBezTo>
                    <a:pt x="0" y="11561"/>
                    <a:pt x="617" y="11865"/>
                    <a:pt x="1234" y="11865"/>
                  </a:cubicBezTo>
                  <a:cubicBezTo>
                    <a:pt x="9566" y="11865"/>
                    <a:pt x="9566" y="11865"/>
                    <a:pt x="9566" y="11865"/>
                  </a:cubicBezTo>
                  <a:cubicBezTo>
                    <a:pt x="9566" y="20383"/>
                    <a:pt x="9566" y="20383"/>
                    <a:pt x="9566" y="20383"/>
                  </a:cubicBezTo>
                  <a:cubicBezTo>
                    <a:pt x="9566" y="20992"/>
                    <a:pt x="10183" y="21600"/>
                    <a:pt x="10800" y="21600"/>
                  </a:cubicBezTo>
                  <a:cubicBezTo>
                    <a:pt x="11417" y="21600"/>
                    <a:pt x="12034" y="20992"/>
                    <a:pt x="12034" y="20383"/>
                  </a:cubicBezTo>
                  <a:cubicBezTo>
                    <a:pt x="12034" y="11865"/>
                    <a:pt x="12034" y="11865"/>
                    <a:pt x="12034" y="11865"/>
                  </a:cubicBezTo>
                  <a:cubicBezTo>
                    <a:pt x="20366" y="11865"/>
                    <a:pt x="20366" y="11865"/>
                    <a:pt x="20366" y="11865"/>
                  </a:cubicBezTo>
                  <a:cubicBezTo>
                    <a:pt x="21291" y="11865"/>
                    <a:pt x="21600" y="11561"/>
                    <a:pt x="21600" y="10952"/>
                  </a:cubicBezTo>
                  <a:cubicBezTo>
                    <a:pt x="21600" y="10039"/>
                    <a:pt x="21291" y="9735"/>
                    <a:pt x="20366" y="9735"/>
                  </a:cubicBezTo>
                  <a:cubicBezTo>
                    <a:pt x="12034" y="9735"/>
                    <a:pt x="12034" y="9735"/>
                    <a:pt x="12034" y="9735"/>
                  </a:cubicBezTo>
                  <a:cubicBezTo>
                    <a:pt x="12034" y="1217"/>
                    <a:pt x="12034" y="1217"/>
                    <a:pt x="12034" y="1217"/>
                  </a:cubicBezTo>
                  <a:cubicBezTo>
                    <a:pt x="12034" y="608"/>
                    <a:pt x="11417" y="0"/>
                    <a:pt x="10800" y="0"/>
                  </a:cubicBezTo>
                </a:path>
              </a:pathLst>
            </a:custGeom>
            <a:solidFill>
              <a:srgbClr val="9979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3" name="Shape 253"/>
            <p:cNvSpPr/>
            <p:nvPr/>
          </p:nvSpPr>
          <p:spPr>
            <a:xfrm>
              <a:off x="152336" y="2478274"/>
              <a:ext cx="86816" cy="88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08"/>
                    <a:pt x="9566" y="1217"/>
                  </a:cubicBezTo>
                  <a:cubicBezTo>
                    <a:pt x="9566" y="9735"/>
                    <a:pt x="9566" y="9735"/>
                    <a:pt x="9566" y="9735"/>
                  </a:cubicBezTo>
                  <a:cubicBezTo>
                    <a:pt x="1234" y="9735"/>
                    <a:pt x="1234" y="9735"/>
                    <a:pt x="1234" y="9735"/>
                  </a:cubicBezTo>
                  <a:cubicBezTo>
                    <a:pt x="309" y="9735"/>
                    <a:pt x="0" y="10039"/>
                    <a:pt x="0" y="10952"/>
                  </a:cubicBezTo>
                  <a:cubicBezTo>
                    <a:pt x="0" y="11561"/>
                    <a:pt x="309" y="11865"/>
                    <a:pt x="1234" y="11865"/>
                  </a:cubicBezTo>
                  <a:cubicBezTo>
                    <a:pt x="9566" y="11865"/>
                    <a:pt x="9566" y="11865"/>
                    <a:pt x="9566" y="11865"/>
                  </a:cubicBezTo>
                  <a:cubicBezTo>
                    <a:pt x="9566" y="20383"/>
                    <a:pt x="9566" y="20383"/>
                    <a:pt x="9566" y="20383"/>
                  </a:cubicBezTo>
                  <a:cubicBezTo>
                    <a:pt x="9566" y="20992"/>
                    <a:pt x="10183" y="21600"/>
                    <a:pt x="10800" y="21600"/>
                  </a:cubicBezTo>
                  <a:cubicBezTo>
                    <a:pt x="11417" y="21600"/>
                    <a:pt x="12034" y="20992"/>
                    <a:pt x="12034" y="20383"/>
                  </a:cubicBezTo>
                  <a:cubicBezTo>
                    <a:pt x="12034" y="11865"/>
                    <a:pt x="12034" y="11865"/>
                    <a:pt x="12034" y="11865"/>
                  </a:cubicBezTo>
                  <a:cubicBezTo>
                    <a:pt x="20366" y="11865"/>
                    <a:pt x="20366" y="11865"/>
                    <a:pt x="20366" y="11865"/>
                  </a:cubicBezTo>
                  <a:cubicBezTo>
                    <a:pt x="20983" y="11865"/>
                    <a:pt x="21600" y="11561"/>
                    <a:pt x="21600" y="10952"/>
                  </a:cubicBezTo>
                  <a:cubicBezTo>
                    <a:pt x="21600" y="10039"/>
                    <a:pt x="20983" y="9735"/>
                    <a:pt x="20366" y="9735"/>
                  </a:cubicBezTo>
                  <a:cubicBezTo>
                    <a:pt x="12034" y="9735"/>
                    <a:pt x="12034" y="9735"/>
                    <a:pt x="12034" y="9735"/>
                  </a:cubicBezTo>
                  <a:cubicBezTo>
                    <a:pt x="12034" y="1217"/>
                    <a:pt x="12034" y="1217"/>
                    <a:pt x="12034" y="1217"/>
                  </a:cubicBezTo>
                  <a:cubicBezTo>
                    <a:pt x="12034" y="608"/>
                    <a:pt x="11417" y="0"/>
                    <a:pt x="10800" y="0"/>
                  </a:cubicBezTo>
                </a:path>
              </a:pathLst>
            </a:custGeom>
            <a:solidFill>
              <a:srgbClr val="A5A2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4" name="Shape 254"/>
            <p:cNvSpPr/>
            <p:nvPr/>
          </p:nvSpPr>
          <p:spPr>
            <a:xfrm>
              <a:off x="730558" y="2478274"/>
              <a:ext cx="88454" cy="88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648" y="0"/>
                  </a:moveTo>
                  <a:cubicBezTo>
                    <a:pt x="10039" y="0"/>
                    <a:pt x="9735" y="608"/>
                    <a:pt x="9735" y="1217"/>
                  </a:cubicBezTo>
                  <a:cubicBezTo>
                    <a:pt x="9735" y="9735"/>
                    <a:pt x="9735" y="9735"/>
                    <a:pt x="9735" y="9735"/>
                  </a:cubicBezTo>
                  <a:cubicBezTo>
                    <a:pt x="1217" y="9735"/>
                    <a:pt x="1217" y="9735"/>
                    <a:pt x="1217" y="9735"/>
                  </a:cubicBezTo>
                  <a:cubicBezTo>
                    <a:pt x="608" y="9735"/>
                    <a:pt x="0" y="10039"/>
                    <a:pt x="0" y="10952"/>
                  </a:cubicBezTo>
                  <a:cubicBezTo>
                    <a:pt x="0" y="11561"/>
                    <a:pt x="608" y="11865"/>
                    <a:pt x="1217" y="11865"/>
                  </a:cubicBezTo>
                  <a:cubicBezTo>
                    <a:pt x="9735" y="11865"/>
                    <a:pt x="9735" y="11865"/>
                    <a:pt x="9735" y="11865"/>
                  </a:cubicBezTo>
                  <a:cubicBezTo>
                    <a:pt x="9735" y="20383"/>
                    <a:pt x="9735" y="20383"/>
                    <a:pt x="9735" y="20383"/>
                  </a:cubicBezTo>
                  <a:cubicBezTo>
                    <a:pt x="9735" y="20992"/>
                    <a:pt x="10039" y="21600"/>
                    <a:pt x="10648" y="21600"/>
                  </a:cubicBezTo>
                  <a:cubicBezTo>
                    <a:pt x="11561" y="21600"/>
                    <a:pt x="11865" y="20992"/>
                    <a:pt x="11865" y="20383"/>
                  </a:cubicBezTo>
                  <a:cubicBezTo>
                    <a:pt x="11865" y="11865"/>
                    <a:pt x="11865" y="11865"/>
                    <a:pt x="11865" y="11865"/>
                  </a:cubicBezTo>
                  <a:cubicBezTo>
                    <a:pt x="20383" y="11865"/>
                    <a:pt x="20383" y="11865"/>
                    <a:pt x="20383" y="11865"/>
                  </a:cubicBezTo>
                  <a:cubicBezTo>
                    <a:pt x="20992" y="11865"/>
                    <a:pt x="21600" y="11561"/>
                    <a:pt x="21600" y="10952"/>
                  </a:cubicBezTo>
                  <a:cubicBezTo>
                    <a:pt x="21600" y="10039"/>
                    <a:pt x="20992" y="9735"/>
                    <a:pt x="20383" y="9735"/>
                  </a:cubicBezTo>
                  <a:cubicBezTo>
                    <a:pt x="11865" y="9735"/>
                    <a:pt x="11865" y="9735"/>
                    <a:pt x="11865" y="9735"/>
                  </a:cubicBezTo>
                  <a:cubicBezTo>
                    <a:pt x="11865" y="1217"/>
                    <a:pt x="11865" y="1217"/>
                    <a:pt x="11865" y="1217"/>
                  </a:cubicBezTo>
                  <a:cubicBezTo>
                    <a:pt x="11865" y="608"/>
                    <a:pt x="11561" y="0"/>
                    <a:pt x="10648" y="0"/>
                  </a:cubicBezTo>
                </a:path>
              </a:pathLst>
            </a:custGeom>
            <a:solidFill>
              <a:srgbClr val="99793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5" name="Shape 255"/>
            <p:cNvSpPr/>
            <p:nvPr/>
          </p:nvSpPr>
          <p:spPr>
            <a:xfrm>
              <a:off x="3344843" y="1898426"/>
              <a:ext cx="86817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6" name="Shape 256"/>
            <p:cNvSpPr/>
            <p:nvPr/>
          </p:nvSpPr>
          <p:spPr>
            <a:xfrm>
              <a:off x="3344843" y="2188350"/>
              <a:ext cx="86817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7" name="Shape 257"/>
            <p:cNvSpPr/>
            <p:nvPr/>
          </p:nvSpPr>
          <p:spPr>
            <a:xfrm>
              <a:off x="3344843" y="2478274"/>
              <a:ext cx="86817" cy="8845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08"/>
                    <a:pt x="9566" y="1217"/>
                  </a:cubicBezTo>
                  <a:cubicBezTo>
                    <a:pt x="9566" y="9735"/>
                    <a:pt x="9566" y="9735"/>
                    <a:pt x="9566" y="9735"/>
                  </a:cubicBezTo>
                  <a:cubicBezTo>
                    <a:pt x="1234" y="9735"/>
                    <a:pt x="1234" y="9735"/>
                    <a:pt x="1234" y="9735"/>
                  </a:cubicBezTo>
                  <a:cubicBezTo>
                    <a:pt x="617" y="9735"/>
                    <a:pt x="0" y="10039"/>
                    <a:pt x="0" y="10952"/>
                  </a:cubicBezTo>
                  <a:cubicBezTo>
                    <a:pt x="0" y="11561"/>
                    <a:pt x="617" y="11865"/>
                    <a:pt x="1234" y="11865"/>
                  </a:cubicBezTo>
                  <a:cubicBezTo>
                    <a:pt x="9566" y="11865"/>
                    <a:pt x="9566" y="11865"/>
                    <a:pt x="9566" y="11865"/>
                  </a:cubicBezTo>
                  <a:cubicBezTo>
                    <a:pt x="9566" y="20383"/>
                    <a:pt x="9566" y="20383"/>
                    <a:pt x="9566" y="20383"/>
                  </a:cubicBezTo>
                  <a:cubicBezTo>
                    <a:pt x="9566" y="20992"/>
                    <a:pt x="10183" y="21600"/>
                    <a:pt x="10800" y="21600"/>
                  </a:cubicBezTo>
                  <a:cubicBezTo>
                    <a:pt x="11417" y="21600"/>
                    <a:pt x="12034" y="20992"/>
                    <a:pt x="12034" y="20383"/>
                  </a:cubicBezTo>
                  <a:cubicBezTo>
                    <a:pt x="12034" y="11865"/>
                    <a:pt x="12034" y="11865"/>
                    <a:pt x="12034" y="11865"/>
                  </a:cubicBezTo>
                  <a:cubicBezTo>
                    <a:pt x="20366" y="11865"/>
                    <a:pt x="20366" y="11865"/>
                    <a:pt x="20366" y="11865"/>
                  </a:cubicBezTo>
                  <a:cubicBezTo>
                    <a:pt x="21291" y="11865"/>
                    <a:pt x="21600" y="11561"/>
                    <a:pt x="21600" y="10952"/>
                  </a:cubicBezTo>
                  <a:cubicBezTo>
                    <a:pt x="21600" y="10039"/>
                    <a:pt x="21291" y="9735"/>
                    <a:pt x="20366" y="9735"/>
                  </a:cubicBezTo>
                  <a:cubicBezTo>
                    <a:pt x="12034" y="9735"/>
                    <a:pt x="12034" y="9735"/>
                    <a:pt x="12034" y="9735"/>
                  </a:cubicBezTo>
                  <a:cubicBezTo>
                    <a:pt x="12034" y="1217"/>
                    <a:pt x="12034" y="1217"/>
                    <a:pt x="12034" y="1217"/>
                  </a:cubicBezTo>
                  <a:cubicBezTo>
                    <a:pt x="12034" y="608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8" name="Shape 258"/>
            <p:cNvSpPr/>
            <p:nvPr/>
          </p:nvSpPr>
          <p:spPr>
            <a:xfrm>
              <a:off x="3344843" y="2769835"/>
              <a:ext cx="86817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309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59" name="Shape 259"/>
            <p:cNvSpPr/>
            <p:nvPr/>
          </p:nvSpPr>
          <p:spPr>
            <a:xfrm>
              <a:off x="3344843" y="155608"/>
              <a:ext cx="86817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0" name="Shape 260"/>
            <p:cNvSpPr/>
            <p:nvPr/>
          </p:nvSpPr>
          <p:spPr>
            <a:xfrm>
              <a:off x="3344843" y="445532"/>
              <a:ext cx="86817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874"/>
                    <a:pt x="9566" y="9874"/>
                    <a:pt x="9566" y="9874"/>
                  </a:cubicBezTo>
                  <a:cubicBezTo>
                    <a:pt x="1234" y="9874"/>
                    <a:pt x="1234" y="9874"/>
                    <a:pt x="1234" y="9874"/>
                  </a:cubicBezTo>
                  <a:cubicBezTo>
                    <a:pt x="617" y="9874"/>
                    <a:pt x="0" y="10183"/>
                    <a:pt x="0" y="10800"/>
                  </a:cubicBezTo>
                  <a:cubicBezTo>
                    <a:pt x="0" y="11726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1291" y="12034"/>
                    <a:pt x="21600" y="11726"/>
                    <a:pt x="21600" y="10800"/>
                  </a:cubicBezTo>
                  <a:cubicBezTo>
                    <a:pt x="21600" y="10183"/>
                    <a:pt x="21291" y="9874"/>
                    <a:pt x="20366" y="9874"/>
                  </a:cubicBezTo>
                  <a:cubicBezTo>
                    <a:pt x="12034" y="9874"/>
                    <a:pt x="12034" y="9874"/>
                    <a:pt x="12034" y="9874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1" name="Shape 261"/>
            <p:cNvSpPr/>
            <p:nvPr/>
          </p:nvSpPr>
          <p:spPr>
            <a:xfrm>
              <a:off x="3344843" y="737094"/>
              <a:ext cx="86817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926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1726"/>
                    <a:pt x="1234" y="11726"/>
                  </a:cubicBezTo>
                  <a:cubicBezTo>
                    <a:pt x="9566" y="11726"/>
                    <a:pt x="9566" y="11726"/>
                    <a:pt x="9566" y="11726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1726"/>
                    <a:pt x="12034" y="11726"/>
                    <a:pt x="12034" y="11726"/>
                  </a:cubicBezTo>
                  <a:cubicBezTo>
                    <a:pt x="20366" y="11726"/>
                    <a:pt x="20366" y="11726"/>
                    <a:pt x="20366" y="11726"/>
                  </a:cubicBezTo>
                  <a:cubicBezTo>
                    <a:pt x="21291" y="11726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926"/>
                    <a:pt x="12034" y="926"/>
                    <a:pt x="12034" y="926"/>
                  </a:cubicBezTo>
                  <a:cubicBezTo>
                    <a:pt x="12034" y="309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2" name="Shape 262"/>
            <p:cNvSpPr/>
            <p:nvPr/>
          </p:nvSpPr>
          <p:spPr>
            <a:xfrm>
              <a:off x="3344843" y="1027017"/>
              <a:ext cx="86817" cy="8681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3" name="Shape 263"/>
            <p:cNvSpPr/>
            <p:nvPr/>
          </p:nvSpPr>
          <p:spPr>
            <a:xfrm>
              <a:off x="3344843" y="1316941"/>
              <a:ext cx="86817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617"/>
                    <a:pt x="9566" y="1234"/>
                  </a:cubicBezTo>
                  <a:cubicBezTo>
                    <a:pt x="9566" y="9874"/>
                    <a:pt x="9566" y="9874"/>
                    <a:pt x="9566" y="9874"/>
                  </a:cubicBezTo>
                  <a:cubicBezTo>
                    <a:pt x="1234" y="9874"/>
                    <a:pt x="1234" y="9874"/>
                    <a:pt x="1234" y="9874"/>
                  </a:cubicBezTo>
                  <a:cubicBezTo>
                    <a:pt x="617" y="9874"/>
                    <a:pt x="0" y="10183"/>
                    <a:pt x="0" y="10800"/>
                  </a:cubicBezTo>
                  <a:cubicBezTo>
                    <a:pt x="0" y="11417"/>
                    <a:pt x="617" y="12034"/>
                    <a:pt x="1234" y="12034"/>
                  </a:cubicBezTo>
                  <a:cubicBezTo>
                    <a:pt x="9566" y="12034"/>
                    <a:pt x="9566" y="12034"/>
                    <a:pt x="9566" y="12034"/>
                  </a:cubicBezTo>
                  <a:cubicBezTo>
                    <a:pt x="9566" y="20674"/>
                    <a:pt x="9566" y="20674"/>
                    <a:pt x="9566" y="20674"/>
                  </a:cubicBezTo>
                  <a:cubicBezTo>
                    <a:pt x="9566" y="21291"/>
                    <a:pt x="10183" y="21600"/>
                    <a:pt x="10800" y="21600"/>
                  </a:cubicBezTo>
                  <a:cubicBezTo>
                    <a:pt x="11417" y="21600"/>
                    <a:pt x="12034" y="21291"/>
                    <a:pt x="12034" y="20674"/>
                  </a:cubicBezTo>
                  <a:cubicBezTo>
                    <a:pt x="12034" y="12034"/>
                    <a:pt x="12034" y="12034"/>
                    <a:pt x="12034" y="12034"/>
                  </a:cubicBezTo>
                  <a:cubicBezTo>
                    <a:pt x="20366" y="12034"/>
                    <a:pt x="20366" y="12034"/>
                    <a:pt x="20366" y="12034"/>
                  </a:cubicBezTo>
                  <a:cubicBezTo>
                    <a:pt x="21291" y="12034"/>
                    <a:pt x="21600" y="11417"/>
                    <a:pt x="21600" y="10800"/>
                  </a:cubicBezTo>
                  <a:cubicBezTo>
                    <a:pt x="21600" y="10183"/>
                    <a:pt x="21291" y="9874"/>
                    <a:pt x="20366" y="9874"/>
                  </a:cubicBezTo>
                  <a:cubicBezTo>
                    <a:pt x="12034" y="9874"/>
                    <a:pt x="12034" y="9874"/>
                    <a:pt x="12034" y="9874"/>
                  </a:cubicBezTo>
                  <a:cubicBezTo>
                    <a:pt x="12034" y="1234"/>
                    <a:pt x="12034" y="1234"/>
                    <a:pt x="12034" y="1234"/>
                  </a:cubicBezTo>
                  <a:cubicBezTo>
                    <a:pt x="12034" y="617"/>
                    <a:pt x="11417" y="0"/>
                    <a:pt x="10800" y="0"/>
                  </a:cubicBezTo>
                </a:path>
              </a:pathLst>
            </a:custGeom>
            <a:solidFill>
              <a:srgbClr val="A5A3A2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4" name="Shape 264"/>
            <p:cNvSpPr/>
            <p:nvPr/>
          </p:nvSpPr>
          <p:spPr>
            <a:xfrm>
              <a:off x="3344843" y="1608503"/>
              <a:ext cx="86817" cy="8681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cubicBezTo>
                    <a:pt x="10183" y="0"/>
                    <a:pt x="9566" y="309"/>
                    <a:pt x="9566" y="926"/>
                  </a:cubicBezTo>
                  <a:cubicBezTo>
                    <a:pt x="9566" y="9566"/>
                    <a:pt x="9566" y="9566"/>
                    <a:pt x="9566" y="9566"/>
                  </a:cubicBezTo>
                  <a:cubicBezTo>
                    <a:pt x="1234" y="9566"/>
                    <a:pt x="1234" y="9566"/>
                    <a:pt x="1234" y="9566"/>
                  </a:cubicBezTo>
                  <a:cubicBezTo>
                    <a:pt x="617" y="9566"/>
                    <a:pt x="0" y="10183"/>
                    <a:pt x="0" y="10800"/>
                  </a:cubicBezTo>
                  <a:cubicBezTo>
                    <a:pt x="0" y="11417"/>
                    <a:pt x="617" y="11726"/>
                    <a:pt x="1234" y="11726"/>
                  </a:cubicBezTo>
                  <a:cubicBezTo>
                    <a:pt x="9566" y="11726"/>
                    <a:pt x="9566" y="11726"/>
                    <a:pt x="9566" y="11726"/>
                  </a:cubicBezTo>
                  <a:cubicBezTo>
                    <a:pt x="9566" y="20366"/>
                    <a:pt x="9566" y="20366"/>
                    <a:pt x="9566" y="20366"/>
                  </a:cubicBezTo>
                  <a:cubicBezTo>
                    <a:pt x="9566" y="20983"/>
                    <a:pt x="10183" y="21600"/>
                    <a:pt x="10800" y="21600"/>
                  </a:cubicBezTo>
                  <a:cubicBezTo>
                    <a:pt x="11417" y="21600"/>
                    <a:pt x="12034" y="20983"/>
                    <a:pt x="12034" y="20366"/>
                  </a:cubicBezTo>
                  <a:cubicBezTo>
                    <a:pt x="12034" y="11726"/>
                    <a:pt x="12034" y="11726"/>
                    <a:pt x="12034" y="11726"/>
                  </a:cubicBezTo>
                  <a:cubicBezTo>
                    <a:pt x="20366" y="11726"/>
                    <a:pt x="20366" y="11726"/>
                    <a:pt x="20366" y="11726"/>
                  </a:cubicBezTo>
                  <a:cubicBezTo>
                    <a:pt x="21291" y="11726"/>
                    <a:pt x="21600" y="11417"/>
                    <a:pt x="21600" y="10800"/>
                  </a:cubicBezTo>
                  <a:cubicBezTo>
                    <a:pt x="21600" y="10183"/>
                    <a:pt x="21291" y="9566"/>
                    <a:pt x="20366" y="9566"/>
                  </a:cubicBezTo>
                  <a:cubicBezTo>
                    <a:pt x="12034" y="9566"/>
                    <a:pt x="12034" y="9566"/>
                    <a:pt x="12034" y="9566"/>
                  </a:cubicBezTo>
                  <a:cubicBezTo>
                    <a:pt x="12034" y="926"/>
                    <a:pt x="12034" y="926"/>
                    <a:pt x="12034" y="926"/>
                  </a:cubicBezTo>
                  <a:cubicBezTo>
                    <a:pt x="12034" y="309"/>
                    <a:pt x="11417" y="0"/>
                    <a:pt x="10800" y="0"/>
                  </a:cubicBezTo>
                </a:path>
              </a:pathLst>
            </a:custGeom>
            <a:solidFill>
              <a:srgbClr val="A5A29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5" name="Shape 265"/>
            <p:cNvSpPr/>
            <p:nvPr/>
          </p:nvSpPr>
          <p:spPr>
            <a:xfrm>
              <a:off x="340708" y="1505309"/>
              <a:ext cx="2902579" cy="116297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31" y="16345"/>
                  </a:moveTo>
                  <a:cubicBezTo>
                    <a:pt x="296" y="16715"/>
                    <a:pt x="0" y="17734"/>
                    <a:pt x="0" y="18914"/>
                  </a:cubicBezTo>
                  <a:cubicBezTo>
                    <a:pt x="0" y="20396"/>
                    <a:pt x="481" y="21600"/>
                    <a:pt x="1074" y="21600"/>
                  </a:cubicBezTo>
                  <a:cubicBezTo>
                    <a:pt x="1194" y="21600"/>
                    <a:pt x="1305" y="21554"/>
                    <a:pt x="1417" y="21461"/>
                  </a:cubicBezTo>
                  <a:moveTo>
                    <a:pt x="731" y="16345"/>
                  </a:moveTo>
                  <a:cubicBezTo>
                    <a:pt x="20174" y="139"/>
                    <a:pt x="20174" y="139"/>
                    <a:pt x="20174" y="139"/>
                  </a:cubicBezTo>
                  <a:moveTo>
                    <a:pt x="20859" y="5255"/>
                  </a:moveTo>
                  <a:cubicBezTo>
                    <a:pt x="21294" y="4885"/>
                    <a:pt x="21600" y="3866"/>
                    <a:pt x="21600" y="2709"/>
                  </a:cubicBezTo>
                  <a:cubicBezTo>
                    <a:pt x="21600" y="1204"/>
                    <a:pt x="21109" y="0"/>
                    <a:pt x="20517" y="0"/>
                  </a:cubicBezTo>
                  <a:cubicBezTo>
                    <a:pt x="20396" y="0"/>
                    <a:pt x="20285" y="46"/>
                    <a:pt x="20174" y="139"/>
                  </a:cubicBezTo>
                </a:path>
              </a:pathLst>
            </a:custGeom>
            <a:noFill/>
            <a:ln w="3175" cap="rnd">
              <a:solidFill>
                <a:srgbClr val="3D3B7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6" name="Shape 266"/>
            <p:cNvSpPr/>
            <p:nvPr/>
          </p:nvSpPr>
          <p:spPr>
            <a:xfrm flipH="1">
              <a:off x="530720" y="1788681"/>
              <a:ext cx="2614285" cy="871410"/>
            </a:xfrm>
            <a:prstGeom prst="line">
              <a:avLst/>
            </a:prstGeom>
            <a:noFill/>
            <a:ln w="3175" cap="rnd">
              <a:solidFill>
                <a:srgbClr val="3D3B7E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267" name="Shape 267"/>
            <p:cNvSpPr/>
            <p:nvPr/>
          </p:nvSpPr>
          <p:spPr>
            <a:xfrm>
              <a:off x="579860" y="440618"/>
              <a:ext cx="47503" cy="47503"/>
            </a:xfrm>
            <a:prstGeom prst="ellipse">
              <a:avLst/>
            </a:prstGeom>
            <a:solidFill>
              <a:srgbClr val="1F1A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8" name="Shape 268"/>
            <p:cNvSpPr/>
            <p:nvPr/>
          </p:nvSpPr>
          <p:spPr>
            <a:xfrm>
              <a:off x="524167" y="440618"/>
              <a:ext cx="47503" cy="47503"/>
            </a:xfrm>
            <a:prstGeom prst="ellipse">
              <a:avLst/>
            </a:prstGeom>
            <a:solidFill>
              <a:srgbClr val="1F1A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69" name="Shape 269"/>
            <p:cNvSpPr/>
            <p:nvPr/>
          </p:nvSpPr>
          <p:spPr>
            <a:xfrm>
              <a:off x="470112" y="440618"/>
              <a:ext cx="47503" cy="47503"/>
            </a:xfrm>
            <a:prstGeom prst="ellipse">
              <a:avLst/>
            </a:prstGeom>
            <a:solidFill>
              <a:srgbClr val="1F1A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0" name="Shape 270"/>
            <p:cNvSpPr/>
            <p:nvPr/>
          </p:nvSpPr>
          <p:spPr>
            <a:xfrm>
              <a:off x="416058" y="494672"/>
              <a:ext cx="45865" cy="47503"/>
            </a:xfrm>
            <a:prstGeom prst="ellipse">
              <a:avLst/>
            </a:prstGeom>
            <a:solidFill>
              <a:srgbClr val="1F1A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1" name="Shape 271"/>
            <p:cNvSpPr/>
            <p:nvPr/>
          </p:nvSpPr>
          <p:spPr>
            <a:xfrm>
              <a:off x="358727" y="494672"/>
              <a:ext cx="47503" cy="47503"/>
            </a:xfrm>
            <a:prstGeom prst="ellipse">
              <a:avLst/>
            </a:prstGeom>
            <a:solidFill>
              <a:srgbClr val="1F1A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2" name="Shape 272"/>
            <p:cNvSpPr/>
            <p:nvPr/>
          </p:nvSpPr>
          <p:spPr>
            <a:xfrm>
              <a:off x="689607" y="384926"/>
              <a:ext cx="47503" cy="47503"/>
            </a:xfrm>
            <a:prstGeom prst="ellipse">
              <a:avLst/>
            </a:prstGeom>
            <a:solidFill>
              <a:srgbClr val="1F1A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3" name="Shape 273"/>
            <p:cNvSpPr/>
            <p:nvPr/>
          </p:nvSpPr>
          <p:spPr>
            <a:xfrm>
              <a:off x="633915" y="384926"/>
              <a:ext cx="47503" cy="47503"/>
            </a:xfrm>
            <a:prstGeom prst="ellipse">
              <a:avLst/>
            </a:prstGeom>
            <a:solidFill>
              <a:srgbClr val="1F1A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4" name="Shape 274"/>
            <p:cNvSpPr/>
            <p:nvPr/>
          </p:nvSpPr>
          <p:spPr>
            <a:xfrm>
              <a:off x="743662" y="384926"/>
              <a:ext cx="47503" cy="47503"/>
            </a:xfrm>
            <a:prstGeom prst="ellipse">
              <a:avLst/>
            </a:prstGeom>
            <a:solidFill>
              <a:srgbClr val="1F1A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5" name="Shape 275"/>
            <p:cNvSpPr/>
            <p:nvPr/>
          </p:nvSpPr>
          <p:spPr>
            <a:xfrm>
              <a:off x="797717" y="330873"/>
              <a:ext cx="47503" cy="47503"/>
            </a:xfrm>
            <a:prstGeom prst="ellipse">
              <a:avLst/>
            </a:prstGeom>
            <a:solidFill>
              <a:srgbClr val="1F1A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6" name="Shape 276"/>
            <p:cNvSpPr/>
            <p:nvPr/>
          </p:nvSpPr>
          <p:spPr>
            <a:xfrm>
              <a:off x="853410" y="330873"/>
              <a:ext cx="47503" cy="47503"/>
            </a:xfrm>
            <a:prstGeom prst="ellipse">
              <a:avLst/>
            </a:prstGeom>
            <a:solidFill>
              <a:srgbClr val="1F1A1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7" name="Shape 277"/>
            <p:cNvSpPr/>
            <p:nvPr/>
          </p:nvSpPr>
          <p:spPr>
            <a:xfrm>
              <a:off x="907465" y="494672"/>
              <a:ext cx="47503" cy="47503"/>
            </a:xfrm>
            <a:prstGeom prst="ellipse">
              <a:avLst/>
            </a:pr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8" name="Shape 278"/>
            <p:cNvSpPr/>
            <p:nvPr/>
          </p:nvSpPr>
          <p:spPr>
            <a:xfrm>
              <a:off x="853410" y="550363"/>
              <a:ext cx="47503" cy="47503"/>
            </a:xfrm>
            <a:prstGeom prst="ellipse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79" name="Shape 279"/>
            <p:cNvSpPr/>
            <p:nvPr/>
          </p:nvSpPr>
          <p:spPr>
            <a:xfrm>
              <a:off x="853410" y="494672"/>
              <a:ext cx="47503" cy="47503"/>
            </a:xfrm>
            <a:prstGeom prst="ellipse">
              <a:avLst/>
            </a:prstGeom>
            <a:solidFill>
              <a:srgbClr val="2E2E2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0" name="Shape 280"/>
            <p:cNvSpPr/>
            <p:nvPr/>
          </p:nvSpPr>
          <p:spPr>
            <a:xfrm>
              <a:off x="853410" y="440618"/>
              <a:ext cx="47503" cy="47503"/>
            </a:xfrm>
            <a:prstGeom prst="ellipse">
              <a:avLst/>
            </a:prstGeom>
            <a:solidFill>
              <a:srgbClr val="F5F5F5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1" name="Shape 281"/>
            <p:cNvSpPr/>
            <p:nvPr/>
          </p:nvSpPr>
          <p:spPr>
            <a:xfrm>
              <a:off x="797717" y="550363"/>
              <a:ext cx="47503" cy="47503"/>
            </a:xfrm>
            <a:prstGeom prst="ellipse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2" name="Shape 282"/>
            <p:cNvSpPr/>
            <p:nvPr/>
          </p:nvSpPr>
          <p:spPr>
            <a:xfrm>
              <a:off x="797717" y="494672"/>
              <a:ext cx="47503" cy="47503"/>
            </a:xfrm>
            <a:prstGeom prst="ellipse">
              <a:avLst/>
            </a:prstGeom>
            <a:solidFill>
              <a:srgbClr val="38383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3" name="Shape 283"/>
            <p:cNvSpPr/>
            <p:nvPr/>
          </p:nvSpPr>
          <p:spPr>
            <a:xfrm>
              <a:off x="797717" y="440618"/>
              <a:ext cx="47503" cy="4750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4" name="Shape 284"/>
            <p:cNvSpPr/>
            <p:nvPr/>
          </p:nvSpPr>
          <p:spPr>
            <a:xfrm>
              <a:off x="743662" y="604417"/>
              <a:ext cx="47503" cy="4750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5" name="Shape 285"/>
            <p:cNvSpPr/>
            <p:nvPr/>
          </p:nvSpPr>
          <p:spPr>
            <a:xfrm>
              <a:off x="743662" y="550363"/>
              <a:ext cx="47503" cy="47503"/>
            </a:xfrm>
            <a:prstGeom prst="ellipse">
              <a:avLst/>
            </a:prstGeom>
            <a:solidFill>
              <a:srgbClr val="383838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6" name="Shape 286"/>
            <p:cNvSpPr/>
            <p:nvPr/>
          </p:nvSpPr>
          <p:spPr>
            <a:xfrm>
              <a:off x="743662" y="494672"/>
              <a:ext cx="47503" cy="47503"/>
            </a:xfrm>
            <a:prstGeom prst="ellipse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7" name="Shape 287"/>
            <p:cNvSpPr/>
            <p:nvPr/>
          </p:nvSpPr>
          <p:spPr>
            <a:xfrm>
              <a:off x="689607" y="604417"/>
              <a:ext cx="47503" cy="47503"/>
            </a:xfrm>
            <a:prstGeom prst="ellipse">
              <a:avLst/>
            </a:pr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8" name="Shape 288"/>
            <p:cNvSpPr/>
            <p:nvPr/>
          </p:nvSpPr>
          <p:spPr>
            <a:xfrm>
              <a:off x="689607" y="550363"/>
              <a:ext cx="47503" cy="47503"/>
            </a:xfrm>
            <a:prstGeom prst="ellipse">
              <a:avLst/>
            </a:prstGeom>
            <a:solidFill>
              <a:srgbClr val="1C1C1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89" name="Shape 289"/>
            <p:cNvSpPr/>
            <p:nvPr/>
          </p:nvSpPr>
          <p:spPr>
            <a:xfrm>
              <a:off x="689607" y="494672"/>
              <a:ext cx="47503" cy="47503"/>
            </a:xfrm>
            <a:prstGeom prst="ellipse">
              <a:avLst/>
            </a:pr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0" name="Shape 290"/>
            <p:cNvSpPr/>
            <p:nvPr/>
          </p:nvSpPr>
          <p:spPr>
            <a:xfrm>
              <a:off x="633915" y="604417"/>
              <a:ext cx="47503" cy="47503"/>
            </a:xfrm>
            <a:prstGeom prst="ellipse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1" name="Shape 291"/>
            <p:cNvSpPr/>
            <p:nvPr/>
          </p:nvSpPr>
          <p:spPr>
            <a:xfrm>
              <a:off x="633915" y="550363"/>
              <a:ext cx="47503" cy="47503"/>
            </a:xfrm>
            <a:prstGeom prst="ellipse">
              <a:avLst/>
            </a:pr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2" name="Shape 292"/>
            <p:cNvSpPr/>
            <p:nvPr/>
          </p:nvSpPr>
          <p:spPr>
            <a:xfrm>
              <a:off x="633915" y="494672"/>
              <a:ext cx="47503" cy="4750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3" name="Shape 293"/>
            <p:cNvSpPr/>
            <p:nvPr/>
          </p:nvSpPr>
          <p:spPr>
            <a:xfrm>
              <a:off x="579860" y="604417"/>
              <a:ext cx="47503" cy="47503"/>
            </a:xfrm>
            <a:prstGeom prst="ellipse">
              <a:avLst/>
            </a:pr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4" name="Shape 294"/>
            <p:cNvSpPr/>
            <p:nvPr/>
          </p:nvSpPr>
          <p:spPr>
            <a:xfrm>
              <a:off x="579860" y="550363"/>
              <a:ext cx="47503" cy="47503"/>
            </a:xfrm>
            <a:prstGeom prst="ellipse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5" name="Shape 295"/>
            <p:cNvSpPr/>
            <p:nvPr/>
          </p:nvSpPr>
          <p:spPr>
            <a:xfrm>
              <a:off x="524167" y="660108"/>
              <a:ext cx="47503" cy="47503"/>
            </a:xfrm>
            <a:prstGeom prst="ellipse">
              <a:avLst/>
            </a:prstGeom>
            <a:solidFill>
              <a:srgbClr val="F0F0F0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6" name="Shape 296"/>
            <p:cNvSpPr/>
            <p:nvPr/>
          </p:nvSpPr>
          <p:spPr>
            <a:xfrm>
              <a:off x="524167" y="604417"/>
              <a:ext cx="47503" cy="47503"/>
            </a:xfrm>
            <a:prstGeom prst="ellipse">
              <a:avLst/>
            </a:prstGeom>
            <a:solidFill>
              <a:srgbClr val="1C1C1C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7" name="Shape 297"/>
            <p:cNvSpPr/>
            <p:nvPr/>
          </p:nvSpPr>
          <p:spPr>
            <a:xfrm>
              <a:off x="524167" y="550363"/>
              <a:ext cx="47503" cy="47503"/>
            </a:xfrm>
            <a:prstGeom prst="ellipse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8" name="Shape 298"/>
            <p:cNvSpPr/>
            <p:nvPr/>
          </p:nvSpPr>
          <p:spPr>
            <a:xfrm>
              <a:off x="470112" y="660108"/>
              <a:ext cx="47503" cy="47503"/>
            </a:xfrm>
            <a:prstGeom prst="ellipse">
              <a:avLst/>
            </a:prstGeom>
            <a:solidFill>
              <a:srgbClr val="BABAB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299" name="Shape 299"/>
            <p:cNvSpPr/>
            <p:nvPr/>
          </p:nvSpPr>
          <p:spPr>
            <a:xfrm>
              <a:off x="470112" y="604417"/>
              <a:ext cx="47503" cy="47503"/>
            </a:xfrm>
            <a:prstGeom prst="ellipse">
              <a:avLst/>
            </a:prstGeom>
            <a:solidFill>
              <a:srgbClr val="3B3B3B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0" name="Shape 300"/>
            <p:cNvSpPr/>
            <p:nvPr/>
          </p:nvSpPr>
          <p:spPr>
            <a:xfrm>
              <a:off x="470112" y="550363"/>
              <a:ext cx="47503" cy="4750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1" name="Shape 301"/>
            <p:cNvSpPr/>
            <p:nvPr/>
          </p:nvSpPr>
          <p:spPr>
            <a:xfrm>
              <a:off x="416058" y="714162"/>
              <a:ext cx="45865" cy="4750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2" name="Shape 302"/>
            <p:cNvSpPr/>
            <p:nvPr/>
          </p:nvSpPr>
          <p:spPr>
            <a:xfrm>
              <a:off x="416058" y="660108"/>
              <a:ext cx="45865" cy="47503"/>
            </a:xfrm>
            <a:prstGeom prst="ellipse">
              <a:avLst/>
            </a:prstGeom>
            <a:solidFill>
              <a:srgbClr val="363636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3" name="Shape 303"/>
            <p:cNvSpPr/>
            <p:nvPr/>
          </p:nvSpPr>
          <p:spPr>
            <a:xfrm>
              <a:off x="416058" y="604417"/>
              <a:ext cx="45865" cy="47503"/>
            </a:xfrm>
            <a:prstGeom prst="ellipse">
              <a:avLst/>
            </a:prstGeom>
            <a:solidFill>
              <a:srgbClr val="BDBDB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4" name="Shape 304"/>
            <p:cNvSpPr/>
            <p:nvPr/>
          </p:nvSpPr>
          <p:spPr>
            <a:xfrm>
              <a:off x="358727" y="714162"/>
              <a:ext cx="47503" cy="47503"/>
            </a:xfrm>
            <a:prstGeom prst="ellipse">
              <a:avLst/>
            </a:pr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5" name="Shape 305"/>
            <p:cNvSpPr/>
            <p:nvPr/>
          </p:nvSpPr>
          <p:spPr>
            <a:xfrm>
              <a:off x="358727" y="660108"/>
              <a:ext cx="47503" cy="47503"/>
            </a:xfrm>
            <a:prstGeom prst="ellipse">
              <a:avLst/>
            </a:prstGeom>
            <a:solidFill>
              <a:srgbClr val="2E2E2E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6" name="Shape 306"/>
            <p:cNvSpPr/>
            <p:nvPr/>
          </p:nvSpPr>
          <p:spPr>
            <a:xfrm>
              <a:off x="358727" y="604417"/>
              <a:ext cx="47503" cy="47503"/>
            </a:xfrm>
            <a:prstGeom prst="ellipse">
              <a:avLst/>
            </a:prstGeom>
            <a:solidFill>
              <a:srgbClr val="EDEDED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7" name="Shape 307"/>
            <p:cNvSpPr/>
            <p:nvPr/>
          </p:nvSpPr>
          <p:spPr>
            <a:xfrm>
              <a:off x="304672" y="660108"/>
              <a:ext cx="47503" cy="47503"/>
            </a:xfrm>
            <a:prstGeom prst="ellipse">
              <a:avLst/>
            </a:prstGeom>
            <a:solidFill>
              <a:srgbClr val="F7F7F7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08" name="Shape 308"/>
            <p:cNvSpPr/>
            <p:nvPr/>
          </p:nvSpPr>
          <p:spPr>
            <a:xfrm>
              <a:off x="579860" y="660108"/>
              <a:ext cx="47503" cy="47503"/>
            </a:xfrm>
            <a:prstGeom prst="ellipse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047750"/>
                <a:ext cx="8229600" cy="3771900"/>
              </a:xfrm>
            </p:spPr>
            <p:txBody>
              <a:bodyPr>
                <a:noAutofit/>
              </a:bodyPr>
              <a:lstStyle/>
              <a:p>
                <a:r>
                  <a:rPr lang="en-US" sz="2200" dirty="0"/>
                  <a:t>Assume that line’s slope is shallow and positive (0 &lt; slope &lt; 1);  other slopes can be handled by suitable reflections about principal axes</a:t>
                </a:r>
              </a:p>
              <a:p>
                <a:r>
                  <a:rPr lang="en-US" sz="2200" dirty="0"/>
                  <a:t>Call lower left endpoint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and upper right endpoint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Assume that we have just selected pixel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𝑃</m:t>
                    </m:r>
                  </m:oMath>
                </a14:m>
                <a:r>
                  <a:rPr lang="en-US" sz="2200" dirty="0"/>
                  <a:t> at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2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200" i="1">
                        <a:latin typeface="Cambria Math"/>
                      </a:rPr>
                      <m:t>)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Next, we must choose between pixel to right (E pixel), or one right and one up (NE pixel)</a:t>
                </a:r>
              </a:p>
              <a:p>
                <a:r>
                  <a:rPr lang="en-US" sz="2200" dirty="0"/>
                  <a:t>Let </a:t>
                </a:r>
                <a:r>
                  <a:rPr lang="en-US" sz="2200" i="1" dirty="0"/>
                  <a:t>Q</a:t>
                </a:r>
                <a:r>
                  <a:rPr lang="en-US" sz="2200" dirty="0"/>
                  <a:t> be intersection point of line being scan-converted and vertical line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/>
                          </a:rPr>
                          <m:t>=</m:t>
                        </m:r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200" i="1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2200" b="0" i="1" smtClean="0">
                        <a:latin typeface="Cambria Math"/>
                      </a:rPr>
                      <m:t>+1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047750"/>
                <a:ext cx="8229600" cy="3771900"/>
              </a:xfrm>
              <a:blipFill rotWithShape="1">
                <a:blip r:embed="rId3"/>
                <a:stretch>
                  <a:fillRect l="-296" t="-969" r="-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Strategy 2 – Midpoint Line Algorithm (1/3)</a:t>
            </a:r>
          </a:p>
        </p:txBody>
      </p:sp>
      <p:sp>
        <p:nvSpPr>
          <p:cNvPr id="6" name="Shape 421"/>
          <p:cNvSpPr>
            <a:spLocks noGrp="1"/>
          </p:cNvSpPr>
          <p:nvPr>
            <p:ph type="sldNum" sz="quarter" idx="2"/>
          </p:nvPr>
        </p:nvSpPr>
        <p:spPr>
          <a:xfrm>
            <a:off x="7467600" y="4800600"/>
            <a:ext cx="1219200" cy="28708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 smtClean="0"/>
              <a:t>10</a:t>
            </a:fld>
            <a:r>
              <a:rPr lang="en-US" dirty="0"/>
              <a:t>/45</a:t>
            </a:r>
            <a:endParaRPr dirty="0"/>
          </a:p>
        </p:txBody>
      </p:sp>
      <p:sp>
        <p:nvSpPr>
          <p:cNvPr id="7" name="Shape 419"/>
          <p:cNvSpPr/>
          <p:nvPr/>
        </p:nvSpPr>
        <p:spPr>
          <a:xfrm>
            <a:off x="2133600" y="4800600"/>
            <a:ext cx="52578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10/16/2018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14399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3" name="Group 453"/>
          <p:cNvGrpSpPr/>
          <p:nvPr/>
        </p:nvGrpSpPr>
        <p:grpSpPr>
          <a:xfrm>
            <a:off x="1803400" y="1131128"/>
            <a:ext cx="4914901" cy="2858779"/>
            <a:chOff x="0" y="0"/>
            <a:chExt cx="4914900" cy="2858777"/>
          </a:xfrm>
        </p:grpSpPr>
        <p:sp>
          <p:nvSpPr>
            <p:cNvPr id="446" name="Shape 446"/>
            <p:cNvSpPr/>
            <p:nvPr/>
          </p:nvSpPr>
          <p:spPr>
            <a:xfrm flipH="1">
              <a:off x="702128" y="0"/>
              <a:ext cx="1" cy="285877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47" name="Shape 447"/>
            <p:cNvSpPr/>
            <p:nvPr/>
          </p:nvSpPr>
          <p:spPr>
            <a:xfrm flipH="1">
              <a:off x="1950357" y="0"/>
              <a:ext cx="1" cy="2858778"/>
            </a:xfrm>
            <a:prstGeom prst="line">
              <a:avLst/>
            </a:prstGeom>
            <a:noFill/>
            <a:ln w="15875" cap="flat">
              <a:solidFill>
                <a:srgbClr val="000000"/>
              </a:solidFill>
              <a:prstDash val="sysDash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48" name="Shape 448"/>
            <p:cNvSpPr/>
            <p:nvPr/>
          </p:nvSpPr>
          <p:spPr>
            <a:xfrm flipH="1">
              <a:off x="3198585" y="0"/>
              <a:ext cx="1" cy="285877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49" name="Shape 449"/>
            <p:cNvSpPr/>
            <p:nvPr/>
          </p:nvSpPr>
          <p:spPr>
            <a:xfrm flipH="1">
              <a:off x="4446814" y="0"/>
              <a:ext cx="1" cy="2858778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50" name="Shape 450"/>
            <p:cNvSpPr/>
            <p:nvPr/>
          </p:nvSpPr>
          <p:spPr>
            <a:xfrm>
              <a:off x="0" y="284138"/>
              <a:ext cx="491490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51" name="Shape 451"/>
            <p:cNvSpPr/>
            <p:nvPr/>
          </p:nvSpPr>
          <p:spPr>
            <a:xfrm>
              <a:off x="0" y="1397495"/>
              <a:ext cx="491490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52" name="Shape 452"/>
            <p:cNvSpPr/>
            <p:nvPr/>
          </p:nvSpPr>
          <p:spPr>
            <a:xfrm>
              <a:off x="0" y="2510852"/>
              <a:ext cx="4914900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424" name="Shape 424"/>
          <p:cNvSpPr/>
          <p:nvPr/>
        </p:nvSpPr>
        <p:spPr>
          <a:xfrm>
            <a:off x="2133600" y="4800600"/>
            <a:ext cx="52578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10/16/2018</a:t>
            </a:r>
            <a:endParaRPr dirty="0"/>
          </a:p>
        </p:txBody>
      </p:sp>
      <p:sp>
        <p:nvSpPr>
          <p:cNvPr id="425" name="Shape 425"/>
          <p:cNvSpPr/>
          <p:nvPr/>
        </p:nvSpPr>
        <p:spPr>
          <a:xfrm>
            <a:off x="3635375" y="2432955"/>
            <a:ext cx="228600" cy="22229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26" name="Shape 426"/>
          <p:cNvSpPr/>
          <p:nvPr/>
        </p:nvSpPr>
        <p:spPr>
          <a:xfrm>
            <a:off x="3635375" y="3545240"/>
            <a:ext cx="228600" cy="22229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27" name="Shape 427"/>
          <p:cNvSpPr/>
          <p:nvPr/>
        </p:nvSpPr>
        <p:spPr>
          <a:xfrm>
            <a:off x="4883150" y="3540162"/>
            <a:ext cx="228600" cy="22229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28" name="Shape 42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 smtClean="0"/>
              <a:t>11</a:t>
            </a:fld>
            <a:r>
              <a:rPr lang="en-US" dirty="0"/>
              <a:t>/45</a:t>
            </a:r>
            <a:endParaRPr dirty="0"/>
          </a:p>
        </p:txBody>
      </p:sp>
      <p:sp>
        <p:nvSpPr>
          <p:cNvPr id="429" name="Shape 429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2425"/>
            </a:lvl1pPr>
          </a:lstStyle>
          <a:p>
            <a:r>
              <a:rPr dirty="0"/>
              <a:t>Strategy 2 – Midpoint Line Algorithm (2/3)</a:t>
            </a:r>
          </a:p>
        </p:txBody>
      </p:sp>
      <p:sp>
        <p:nvSpPr>
          <p:cNvPr id="430" name="Shape 430"/>
          <p:cNvSpPr/>
          <p:nvPr/>
        </p:nvSpPr>
        <p:spPr>
          <a:xfrm>
            <a:off x="2387600" y="3549032"/>
            <a:ext cx="228600" cy="222291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1" name="Shape 431"/>
          <p:cNvSpPr/>
          <p:nvPr/>
        </p:nvSpPr>
        <p:spPr>
          <a:xfrm>
            <a:off x="4883150" y="2423430"/>
            <a:ext cx="228600" cy="22229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2" name="Shape 432"/>
          <p:cNvSpPr/>
          <p:nvPr/>
        </p:nvSpPr>
        <p:spPr>
          <a:xfrm>
            <a:off x="6140450" y="3541167"/>
            <a:ext cx="228600" cy="222291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3" name="Shape 433"/>
          <p:cNvSpPr/>
          <p:nvPr/>
        </p:nvSpPr>
        <p:spPr>
          <a:xfrm>
            <a:off x="6140450" y="2432955"/>
            <a:ext cx="228600" cy="222291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4" name="Shape 434"/>
          <p:cNvSpPr/>
          <p:nvPr/>
        </p:nvSpPr>
        <p:spPr>
          <a:xfrm>
            <a:off x="4883150" y="1315697"/>
            <a:ext cx="228600" cy="222291"/>
          </a:xfrm>
          <a:prstGeom prst="ellipse">
            <a:avLst/>
          </a:prstGeo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5" name="Shape 435"/>
          <p:cNvSpPr/>
          <p:nvPr/>
        </p:nvSpPr>
        <p:spPr>
          <a:xfrm>
            <a:off x="6140450" y="1314450"/>
            <a:ext cx="228600" cy="222290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36" name="Shape 436"/>
          <p:cNvSpPr/>
          <p:nvPr/>
        </p:nvSpPr>
        <p:spPr>
          <a:xfrm flipV="1">
            <a:off x="1625600" y="2482649"/>
            <a:ext cx="5181602" cy="1259638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37" name="Shape 437"/>
          <p:cNvSpPr/>
          <p:nvPr/>
        </p:nvSpPr>
        <p:spPr>
          <a:xfrm>
            <a:off x="3616325" y="3182039"/>
            <a:ext cx="292093" cy="11114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4835"/>
                  <a:pt x="21600" y="10800"/>
                </a:cubicBezTo>
                <a:cubicBezTo>
                  <a:pt x="21600" y="16765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6765"/>
                  <a:pt x="0" y="10800"/>
                </a:cubicBezTo>
                <a:cubicBezTo>
                  <a:pt x="0" y="4835"/>
                  <a:pt x="1612" y="0"/>
                  <a:pt x="360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438" name="Shape 438"/>
          <p:cNvSpPr/>
          <p:nvPr/>
        </p:nvSpPr>
        <p:spPr>
          <a:xfrm flipH="1" flipV="1">
            <a:off x="4064000" y="3259135"/>
            <a:ext cx="3124201" cy="10115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39" name="Shape 439"/>
          <p:cNvSpPr/>
          <p:nvPr/>
        </p:nvSpPr>
        <p:spPr>
          <a:xfrm flipV="1">
            <a:off x="1904900" y="3729388"/>
            <a:ext cx="466807" cy="58290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40" name="Shape 440"/>
          <p:cNvSpPr/>
          <p:nvPr/>
        </p:nvSpPr>
        <p:spPr>
          <a:xfrm>
            <a:off x="359833" y="3772029"/>
            <a:ext cx="1849966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>
              <a:defRPr sz="2400">
                <a:latin typeface="Verdana"/>
                <a:ea typeface="Verdana"/>
                <a:cs typeface="Verdana"/>
                <a:sym typeface="Verdana"/>
              </a:defRPr>
            </a:pPr>
            <a:r>
              <a:rPr sz="1800" dirty="0">
                <a:latin typeface="Cambria"/>
                <a:ea typeface="Cambria"/>
                <a:cs typeface="Cambria"/>
                <a:sym typeface="Cambria"/>
              </a:rPr>
              <a:t>Previous pixel</a:t>
            </a:r>
          </a:p>
        </p:txBody>
      </p:sp>
      <p:sp>
        <p:nvSpPr>
          <p:cNvPr id="441" name="Shape 441"/>
          <p:cNvSpPr/>
          <p:nvPr/>
        </p:nvSpPr>
        <p:spPr>
          <a:xfrm>
            <a:off x="4064000" y="3790950"/>
            <a:ext cx="971550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>
              <a:defRPr sz="2400">
                <a:latin typeface="Verdana"/>
                <a:ea typeface="Verdana"/>
                <a:cs typeface="Verdana"/>
                <a:sym typeface="Verdana"/>
              </a:defRPr>
            </a:pPr>
            <a:r>
              <a:rPr sz="1800">
                <a:latin typeface="Cambria"/>
                <a:ea typeface="Cambria"/>
                <a:cs typeface="Cambria"/>
                <a:sym typeface="Cambria"/>
              </a:rPr>
              <a:t>E pixel</a:t>
            </a:r>
          </a:p>
        </p:txBody>
      </p:sp>
      <p:sp>
        <p:nvSpPr>
          <p:cNvPr id="442" name="Shape 442"/>
          <p:cNvSpPr/>
          <p:nvPr/>
        </p:nvSpPr>
        <p:spPr>
          <a:xfrm>
            <a:off x="3787775" y="1962150"/>
            <a:ext cx="1266825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/>
          </a:lstStyle>
          <a:p>
            <a:pPr>
              <a:defRPr sz="2400">
                <a:latin typeface="Verdana"/>
                <a:ea typeface="Verdana"/>
                <a:cs typeface="Verdana"/>
                <a:sym typeface="Verdana"/>
              </a:defRPr>
            </a:pPr>
            <a:r>
              <a:rPr sz="1800" dirty="0">
                <a:latin typeface="Cambria"/>
                <a:ea typeface="Cambria"/>
                <a:cs typeface="Cambria"/>
                <a:sym typeface="Cambria"/>
              </a:rPr>
              <a:t>NE pixel</a:t>
            </a:r>
          </a:p>
        </p:txBody>
      </p:sp>
      <p:sp>
        <p:nvSpPr>
          <p:cNvPr id="443" name="Shape 443"/>
          <p:cNvSpPr/>
          <p:nvPr/>
        </p:nvSpPr>
        <p:spPr>
          <a:xfrm>
            <a:off x="6883400" y="3072456"/>
            <a:ext cx="2032000" cy="3727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2400">
                <a:latin typeface="Verdana"/>
                <a:ea typeface="Verdana"/>
                <a:cs typeface="Verdana"/>
                <a:sym typeface="Verdana"/>
              </a:defRPr>
            </a:pPr>
            <a:r>
              <a:rPr sz="1800">
                <a:latin typeface="Cambria"/>
                <a:ea typeface="Cambria"/>
                <a:cs typeface="Cambria"/>
                <a:sym typeface="Cambria"/>
              </a:rPr>
              <a:t>Midpoint</a:t>
            </a:r>
            <a:r>
              <a:rPr sz="2000">
                <a:latin typeface="Cambria"/>
                <a:ea typeface="Cambria"/>
                <a:cs typeface="Cambria"/>
                <a:sym typeface="Cambria"/>
              </a:rPr>
              <a:t> M</a:t>
            </a:r>
          </a:p>
        </p:txBody>
      </p:sp>
      <p:sp>
        <p:nvSpPr>
          <p:cNvPr id="444" name="Shape 444"/>
          <p:cNvSpPr/>
          <p:nvPr/>
        </p:nvSpPr>
        <p:spPr>
          <a:xfrm>
            <a:off x="2692400" y="2724150"/>
            <a:ext cx="269228" cy="3484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spcBef>
                <a:spcPts val="1000"/>
              </a:spcBef>
              <a:defRPr i="1"/>
            </a:lvl1pPr>
          </a:lstStyle>
          <a:p>
            <a:pPr>
              <a:defRPr i="0"/>
            </a:pPr>
            <a:r>
              <a:rPr i="1"/>
              <a:t>Q</a:t>
            </a:r>
          </a:p>
        </p:txBody>
      </p:sp>
      <p:sp>
        <p:nvSpPr>
          <p:cNvPr id="445" name="Shape 445"/>
          <p:cNvSpPr/>
          <p:nvPr/>
        </p:nvSpPr>
        <p:spPr>
          <a:xfrm flipH="1">
            <a:off x="3908418" y="2324472"/>
            <a:ext cx="261601" cy="105053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54" name="Shape 454"/>
          <p:cNvSpPr/>
          <p:nvPr/>
        </p:nvSpPr>
        <p:spPr>
          <a:xfrm>
            <a:off x="3644900" y="3095625"/>
            <a:ext cx="228600" cy="0"/>
          </a:xfrm>
          <a:prstGeom prst="line">
            <a:avLst/>
          </a:prstGeom>
          <a:ln w="12700">
            <a:solidFill>
              <a:srgbClr val="000000"/>
            </a:solidFill>
            <a:bevel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55" name="Shape 455"/>
          <p:cNvSpPr/>
          <p:nvPr/>
        </p:nvSpPr>
        <p:spPr>
          <a:xfrm>
            <a:off x="3021337" y="2992912"/>
            <a:ext cx="585465" cy="18913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grpSp>
        <p:nvGrpSpPr>
          <p:cNvPr id="458" name="Group 458"/>
          <p:cNvGrpSpPr/>
          <p:nvPr/>
        </p:nvGrpSpPr>
        <p:grpSpPr>
          <a:xfrm>
            <a:off x="568633" y="4093920"/>
            <a:ext cx="1453539" cy="369333"/>
            <a:chOff x="0" y="0"/>
            <a:chExt cx="1453538" cy="369332"/>
          </a:xfrm>
        </p:grpSpPr>
        <p:sp>
          <p:nvSpPr>
            <p:cNvPr id="456" name="Shape 456"/>
            <p:cNvSpPr/>
            <p:nvPr/>
          </p:nvSpPr>
          <p:spPr>
            <a:xfrm>
              <a:off x="-1" y="-1"/>
              <a:ext cx="1453540" cy="369334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57" name="Shape 457"/>
            <p:cNvSpPr/>
            <p:nvPr/>
          </p:nvSpPr>
          <p:spPr>
            <a:xfrm>
              <a:off x="-1" y="-1"/>
              <a:ext cx="1453540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  <p:grpSp>
        <p:nvGrpSpPr>
          <p:cNvPr id="461" name="Group 461"/>
          <p:cNvGrpSpPr/>
          <p:nvPr/>
        </p:nvGrpSpPr>
        <p:grpSpPr>
          <a:xfrm>
            <a:off x="3176279" y="4171949"/>
            <a:ext cx="1366657" cy="369334"/>
            <a:chOff x="0" y="0"/>
            <a:chExt cx="1366656" cy="369332"/>
          </a:xfrm>
        </p:grpSpPr>
        <p:sp>
          <p:nvSpPr>
            <p:cNvPr id="459" name="Shape 459"/>
            <p:cNvSpPr/>
            <p:nvPr/>
          </p:nvSpPr>
          <p:spPr>
            <a:xfrm>
              <a:off x="-1" y="-1"/>
              <a:ext cx="1366658" cy="369334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60" name="Shape 460"/>
            <p:cNvSpPr/>
            <p:nvPr/>
          </p:nvSpPr>
          <p:spPr>
            <a:xfrm>
              <a:off x="-1" y="-1"/>
              <a:ext cx="1366658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  <p:sp>
        <p:nvSpPr>
          <p:cNvPr id="462" name="Shape 462"/>
          <p:cNvSpPr/>
          <p:nvPr/>
        </p:nvSpPr>
        <p:spPr>
          <a:xfrm flipH="1" flipV="1">
            <a:off x="3908413" y="3771320"/>
            <a:ext cx="261604" cy="14184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Shape 464"/>
          <p:cNvSpPr/>
          <p:nvPr/>
        </p:nvSpPr>
        <p:spPr>
          <a:xfrm>
            <a:off x="2133600" y="4800600"/>
            <a:ext cx="52578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10/16/2018</a:t>
            </a:r>
            <a:endParaRPr dirty="0"/>
          </a:p>
        </p:txBody>
      </p:sp>
      <p:sp>
        <p:nvSpPr>
          <p:cNvPr id="466" name="Shape 46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 smtClean="0"/>
              <a:t>12</a:t>
            </a:fld>
            <a:r>
              <a:rPr lang="en-US" dirty="0"/>
              <a:t>/45</a:t>
            </a:r>
            <a:endParaRPr dirty="0"/>
          </a:p>
        </p:txBody>
      </p:sp>
      <p:sp>
        <p:nvSpPr>
          <p:cNvPr id="467" name="Shape 467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2425"/>
            </a:lvl1pPr>
          </a:lstStyle>
          <a:p>
            <a:r>
              <a:rPr dirty="0"/>
              <a:t>Strategy 2</a:t>
            </a:r>
            <a:r>
              <a:rPr lang="en-US" dirty="0"/>
              <a:t> </a:t>
            </a:r>
            <a:r>
              <a:rPr lang="mr-IN" dirty="0"/>
              <a:t>–</a:t>
            </a:r>
            <a:r>
              <a:rPr dirty="0"/>
              <a:t> Midpoint Line Algorithm (3/3)</a:t>
            </a:r>
          </a:p>
        </p:txBody>
      </p:sp>
      <p:sp>
        <p:nvSpPr>
          <p:cNvPr id="468" name="Shape 468"/>
          <p:cNvSpPr/>
          <p:nvPr/>
        </p:nvSpPr>
        <p:spPr>
          <a:xfrm>
            <a:off x="4876800" y="3257550"/>
            <a:ext cx="3657600" cy="1203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spcBef>
                <a:spcPts val="400"/>
              </a:spcBef>
            </a:pPr>
            <a:r>
              <a:rPr dirty="0"/>
              <a:t>For line shown, algorithm chooses NE as next pixel.</a:t>
            </a:r>
          </a:p>
          <a:p>
            <a:pPr>
              <a:spcBef>
                <a:spcPts val="400"/>
              </a:spcBef>
            </a:pPr>
            <a:r>
              <a:rPr dirty="0"/>
              <a:t>Now, need to find a way to calculate on which side of line midpoint lies</a:t>
            </a:r>
          </a:p>
        </p:txBody>
      </p:sp>
      <p:grpSp>
        <p:nvGrpSpPr>
          <p:cNvPr id="490" name="Group 490"/>
          <p:cNvGrpSpPr/>
          <p:nvPr/>
        </p:nvGrpSpPr>
        <p:grpSpPr>
          <a:xfrm>
            <a:off x="5333999" y="1251485"/>
            <a:ext cx="2971802" cy="1756684"/>
            <a:chOff x="0" y="0"/>
            <a:chExt cx="2971800" cy="1756683"/>
          </a:xfrm>
        </p:grpSpPr>
        <p:sp>
          <p:nvSpPr>
            <p:cNvPr id="469" name="Shape 469"/>
            <p:cNvSpPr/>
            <p:nvPr/>
          </p:nvSpPr>
          <p:spPr>
            <a:xfrm flipH="1">
              <a:off x="336549" y="0"/>
              <a:ext cx="1" cy="171471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70" name="Shape 470"/>
            <p:cNvSpPr/>
            <p:nvPr/>
          </p:nvSpPr>
          <p:spPr>
            <a:xfrm flipH="1">
              <a:off x="1441449" y="0"/>
              <a:ext cx="1" cy="171471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71" name="Shape 471"/>
            <p:cNvSpPr/>
            <p:nvPr/>
          </p:nvSpPr>
          <p:spPr>
            <a:xfrm flipH="1">
              <a:off x="2547937" y="0"/>
              <a:ext cx="1" cy="1714714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72" name="Shape 472"/>
            <p:cNvSpPr/>
            <p:nvPr/>
          </p:nvSpPr>
          <p:spPr>
            <a:xfrm>
              <a:off x="60324" y="391100"/>
              <a:ext cx="2693989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73" name="Shape 473"/>
            <p:cNvSpPr/>
            <p:nvPr/>
          </p:nvSpPr>
          <p:spPr>
            <a:xfrm>
              <a:off x="60324" y="1408254"/>
              <a:ext cx="2693989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74" name="Shape 474"/>
            <p:cNvSpPr/>
            <p:nvPr/>
          </p:nvSpPr>
          <p:spPr>
            <a:xfrm>
              <a:off x="1344612" y="296244"/>
              <a:ext cx="206377" cy="191173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75" name="Shape 475"/>
            <p:cNvSpPr/>
            <p:nvPr/>
          </p:nvSpPr>
          <p:spPr>
            <a:xfrm>
              <a:off x="1338262" y="1311938"/>
              <a:ext cx="207963" cy="191173"/>
            </a:xfrm>
            <a:prstGeom prst="ellipse">
              <a:avLst/>
            </a:prstGeom>
            <a:solidFill>
              <a:srgbClr val="FFFFFF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76" name="Shape 476"/>
            <p:cNvSpPr/>
            <p:nvPr/>
          </p:nvSpPr>
          <p:spPr>
            <a:xfrm>
              <a:off x="231775" y="1311938"/>
              <a:ext cx="207962" cy="191173"/>
            </a:xfrm>
            <a:prstGeom prst="ellipse">
              <a:avLst/>
            </a:pr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/>
              <a:endParaRPr/>
            </a:p>
          </p:txBody>
        </p:sp>
        <p:sp>
          <p:nvSpPr>
            <p:cNvPr id="477" name="Shape 477"/>
            <p:cNvSpPr/>
            <p:nvPr/>
          </p:nvSpPr>
          <p:spPr>
            <a:xfrm>
              <a:off x="1303337" y="900407"/>
              <a:ext cx="276226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78" name="Shape 478"/>
            <p:cNvSpPr/>
            <p:nvPr/>
          </p:nvSpPr>
          <p:spPr>
            <a:xfrm flipH="1">
              <a:off x="1717675" y="901677"/>
              <a:ext cx="207963" cy="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79" name="Shape 479"/>
            <p:cNvSpPr/>
            <p:nvPr/>
          </p:nvSpPr>
          <p:spPr>
            <a:xfrm>
              <a:off x="1447800" y="1408254"/>
              <a:ext cx="1020763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pPr>
                <a:defRPr sz="2400"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1800">
                  <a:latin typeface="Cambria"/>
                  <a:ea typeface="Cambria"/>
                  <a:cs typeface="Cambria"/>
                  <a:sym typeface="Cambria"/>
                </a:rPr>
                <a:t>E pixel</a:t>
              </a:r>
            </a:p>
          </p:txBody>
        </p:sp>
        <p:sp>
          <p:nvSpPr>
            <p:cNvPr id="480" name="Shape 480"/>
            <p:cNvSpPr/>
            <p:nvPr/>
          </p:nvSpPr>
          <p:spPr>
            <a:xfrm>
              <a:off x="1220787" y="0"/>
              <a:ext cx="1598613" cy="3484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>
              <a:lvl1pPr algn="ctr"/>
            </a:lstStyle>
            <a:p>
              <a:pPr>
                <a:defRPr sz="2400">
                  <a:latin typeface="Verdana"/>
                  <a:ea typeface="Verdana"/>
                  <a:cs typeface="Verdana"/>
                  <a:sym typeface="Verdana"/>
                </a:defRPr>
              </a:pPr>
              <a:r>
                <a:rPr sz="1800">
                  <a:latin typeface="Cambria"/>
                  <a:ea typeface="Cambria"/>
                  <a:cs typeface="Cambria"/>
                  <a:sym typeface="Cambria"/>
                </a:rPr>
                <a:t>NE pixel</a:t>
              </a:r>
            </a:p>
          </p:txBody>
        </p:sp>
        <p:grpSp>
          <p:nvGrpSpPr>
            <p:cNvPr id="483" name="Group 483"/>
            <p:cNvGrpSpPr/>
            <p:nvPr/>
          </p:nvGrpSpPr>
          <p:grpSpPr>
            <a:xfrm>
              <a:off x="2009775" y="706316"/>
              <a:ext cx="276225" cy="399857"/>
              <a:chOff x="0" y="0"/>
              <a:chExt cx="276225" cy="399856"/>
            </a:xfrm>
          </p:grpSpPr>
          <p:sp>
            <p:nvSpPr>
              <p:cNvPr id="481" name="Shape 481"/>
              <p:cNvSpPr/>
              <p:nvPr/>
            </p:nvSpPr>
            <p:spPr>
              <a:xfrm>
                <a:off x="0" y="0"/>
                <a:ext cx="276225" cy="399856"/>
              </a:xfrm>
              <a:prstGeom prst="rect">
                <a:avLst/>
              </a:prstGeom>
              <a:blipFill rotWithShape="1">
                <a:blip r:embed="rId3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82" name="Shape 482"/>
              <p:cNvSpPr/>
              <p:nvPr/>
            </p:nvSpPr>
            <p:spPr>
              <a:xfrm>
                <a:off x="0" y="0"/>
                <a:ext cx="276225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t> </a:t>
                </a:r>
              </a:p>
            </p:txBody>
          </p:sp>
        </p:grpSp>
        <p:grpSp>
          <p:nvGrpSpPr>
            <p:cNvPr id="486" name="Group 486"/>
            <p:cNvGrpSpPr/>
            <p:nvPr/>
          </p:nvGrpSpPr>
          <p:grpSpPr>
            <a:xfrm>
              <a:off x="819150" y="366292"/>
              <a:ext cx="298450" cy="369211"/>
              <a:chOff x="0" y="0"/>
              <a:chExt cx="298450" cy="369210"/>
            </a:xfrm>
          </p:grpSpPr>
          <p:sp>
            <p:nvSpPr>
              <p:cNvPr id="484" name="Shape 484"/>
              <p:cNvSpPr/>
              <p:nvPr/>
            </p:nvSpPr>
            <p:spPr>
              <a:xfrm>
                <a:off x="0" y="0"/>
                <a:ext cx="298450" cy="369210"/>
              </a:xfrm>
              <a:prstGeom prst="rect">
                <a:avLst/>
              </a:prstGeom>
              <a:blipFill rotWithShape="1">
                <a:blip r:embed="rId4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85" name="Shape 485"/>
              <p:cNvSpPr/>
              <p:nvPr/>
            </p:nvSpPr>
            <p:spPr>
              <a:xfrm>
                <a:off x="0" y="0"/>
                <a:ext cx="298450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t> </a:t>
                </a:r>
              </a:p>
            </p:txBody>
          </p:sp>
        </p:grpSp>
        <p:sp>
          <p:nvSpPr>
            <p:cNvPr id="487" name="Shape 487"/>
            <p:cNvSpPr/>
            <p:nvPr/>
          </p:nvSpPr>
          <p:spPr>
            <a:xfrm>
              <a:off x="1096962" y="582273"/>
              <a:ext cx="206376" cy="126961"/>
            </a:xfrm>
            <a:prstGeom prst="line">
              <a:avLst/>
            </a:prstGeom>
            <a:noFill/>
            <a:ln w="9525" cap="flat">
              <a:solidFill>
                <a:srgbClr val="000000"/>
              </a:solidFill>
              <a:prstDash val="solid"/>
              <a:round/>
              <a:tailEnd type="triangle" w="med" len="med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88" name="Shape 488"/>
            <p:cNvSpPr/>
            <p:nvPr/>
          </p:nvSpPr>
          <p:spPr>
            <a:xfrm flipV="1">
              <a:off x="0" y="407154"/>
              <a:ext cx="2971801" cy="682967"/>
            </a:xfrm>
            <a:prstGeom prst="line">
              <a:avLst/>
            </a:prstGeom>
            <a:noFill/>
            <a:ln w="57150" cap="flat">
              <a:solidFill>
                <a:srgbClr val="000000"/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489" name="Shape 489"/>
            <p:cNvSpPr/>
            <p:nvPr/>
          </p:nvSpPr>
          <p:spPr>
            <a:xfrm>
              <a:off x="1303337" y="709234"/>
              <a:ext cx="265113" cy="9485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3600" y="0"/>
                  </a:moveTo>
                  <a:lnTo>
                    <a:pt x="18000" y="0"/>
                  </a:lnTo>
                  <a:cubicBezTo>
                    <a:pt x="19988" y="0"/>
                    <a:pt x="21600" y="4835"/>
                    <a:pt x="21600" y="10800"/>
                  </a:cubicBezTo>
                  <a:cubicBezTo>
                    <a:pt x="21600" y="16765"/>
                    <a:pt x="19988" y="21600"/>
                    <a:pt x="18000" y="21600"/>
                  </a:cubicBezTo>
                  <a:lnTo>
                    <a:pt x="3600" y="21600"/>
                  </a:lnTo>
                  <a:cubicBezTo>
                    <a:pt x="1612" y="21600"/>
                    <a:pt x="0" y="16765"/>
                    <a:pt x="0" y="10800"/>
                  </a:cubicBezTo>
                  <a:cubicBezTo>
                    <a:pt x="0" y="4835"/>
                    <a:pt x="1612" y="0"/>
                    <a:pt x="3600" y="0"/>
                  </a:cubicBezTo>
                  <a:close/>
                </a:path>
              </a:pathLst>
            </a:custGeom>
            <a:solidFill>
              <a:srgbClr val="FF0000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2"/>
              <p:cNvSpPr txBox="1">
                <a:spLocks/>
              </p:cNvSpPr>
              <p:nvPr/>
            </p:nvSpPr>
            <p:spPr>
              <a:xfrm>
                <a:off x="457201" y="1047750"/>
                <a:ext cx="4267200" cy="3675078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lIns="45719" rIns="45719">
                <a:normAutofit/>
              </a:bodyPr>
              <a:lstStyle>
                <a:lvl1pPr marL="274320" marR="0" indent="-274320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6000"/>
                  <a:buFont typeface="Wingdings 3"/>
                  <a:buChar char=""/>
                  <a:tabLst/>
                  <a:defRPr sz="20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1pPr>
                <a:lvl2pPr marL="579119" marR="0" indent="-304799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6000"/>
                  <a:buFont typeface="Wingdings 3"/>
                  <a:buChar char=""/>
                  <a:tabLst/>
                  <a:defRPr sz="20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2pPr>
                <a:lvl3pPr marL="880110" marR="0" indent="-285750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6000"/>
                  <a:buFont typeface="Wingdings 3"/>
                  <a:buChar char=""/>
                  <a:tabLst/>
                  <a:defRPr sz="20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3pPr>
                <a:lvl4pPr marL="1195251" marR="0" indent="-326571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0000"/>
                  <a:buFont typeface="Wingdings 3"/>
                  <a:buChar char="◻"/>
                  <a:tabLst/>
                  <a:defRPr sz="20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4pPr>
                <a:lvl5pPr marL="1524000" marR="0" indent="-381000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0000"/>
                  <a:buFont typeface="Wingdings 3"/>
                  <a:buChar char="◻"/>
                  <a:tabLst/>
                  <a:defRPr sz="20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5pPr>
                <a:lvl6pPr marL="1691640" marR="0" indent="-228600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5000"/>
                  <a:buFont typeface="Wingdings 3"/>
                  <a:buChar char=""/>
                  <a:tabLst/>
                  <a:defRPr sz="20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6pPr>
                <a:lvl7pPr marL="1907177" marR="0" indent="-261257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5000"/>
                  <a:buFont typeface="Wingdings 3"/>
                  <a:buChar char=""/>
                  <a:tabLst/>
                  <a:defRPr sz="20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7pPr>
                <a:lvl8pPr marL="2090057" marR="0" indent="-261257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5000"/>
                  <a:buFont typeface="Wingdings 3"/>
                  <a:buChar char=""/>
                  <a:tabLst/>
                  <a:defRPr sz="20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8pPr>
                <a:lvl9pPr marL="2316479" marR="0" indent="-304799" algn="l" defTabSz="914400" rtl="0" latinLnBrk="0">
                  <a:lnSpc>
                    <a:spcPct val="100000"/>
                  </a:lnSpc>
                  <a:spcBef>
                    <a:spcPts val="600"/>
                  </a:spcBef>
                  <a:spcAft>
                    <a:spcPts val="0"/>
                  </a:spcAft>
                  <a:buClr>
                    <a:schemeClr val="accent1"/>
                  </a:buClr>
                  <a:buSzPct val="75000"/>
                  <a:buFont typeface="Wingdings 3"/>
                  <a:buChar char=""/>
                  <a:tabLst/>
                  <a:defRPr sz="2000" b="0" i="0" u="none" strike="noStrike" cap="none" spc="0" baseline="0">
                    <a:ln>
                      <a:noFill/>
                    </a:ln>
                    <a:solidFill>
                      <a:srgbClr val="000000"/>
                    </a:solidFill>
                    <a:uFillTx/>
                    <a:latin typeface="Cambria"/>
                    <a:ea typeface="Cambria"/>
                    <a:cs typeface="Cambria"/>
                    <a:sym typeface="Cambria"/>
                  </a:defRPr>
                </a:lvl9pPr>
              </a:lstStyle>
              <a:p>
                <a:pPr hangingPunct="1"/>
                <a:r>
                  <a:rPr lang="en-US" sz="1700" dirty="0"/>
                  <a:t>Line passes between E and NE</a:t>
                </a:r>
              </a:p>
              <a:p>
                <a:pPr hangingPunct="1"/>
                <a:r>
                  <a:rPr lang="en-US" sz="1700" dirty="0"/>
                  <a:t>Point that is closer to intersection point </a:t>
                </a:r>
                <a14:m>
                  <m:oMath xmlns:m="http://schemas.openxmlformats.org/officeDocument/2006/math">
                    <m:r>
                      <a:rPr lang="en-US" sz="1700" i="1" smtClean="0">
                        <a:latin typeface="Cambria Math"/>
                      </a:rPr>
                      <m:t>𝑄</m:t>
                    </m:r>
                  </m:oMath>
                </a14:m>
                <a:r>
                  <a:rPr lang="en-US" sz="1700" dirty="0"/>
                  <a:t> must be chosen</a:t>
                </a:r>
              </a:p>
              <a:p>
                <a:pPr hangingPunct="1"/>
                <a:r>
                  <a:rPr lang="en-US" sz="1700" dirty="0"/>
                  <a:t>Observe on which side of line midpoint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𝑀</m:t>
                    </m:r>
                  </m:oMath>
                </a14:m>
                <a:r>
                  <a:rPr lang="en-US" sz="1700" dirty="0"/>
                  <a:t> lies:</a:t>
                </a:r>
              </a:p>
              <a:p>
                <a:pPr marL="548640" lvl="1" indent="-274320">
                  <a:lnSpc>
                    <a:spcPct val="80000"/>
                  </a:lnSpc>
                  <a:spcBef>
                    <a:spcPts val="500"/>
                  </a:spcBef>
                  <a:buClr>
                    <a:schemeClr val="accent2"/>
                  </a:buClr>
                  <a:defRPr sz="1600">
                    <a:solidFill>
                      <a:srgbClr val="1F497D"/>
                    </a:solidFill>
                  </a:defRPr>
                </a:pPr>
                <a:r>
                  <a:rPr lang="en-US" sz="1700" dirty="0"/>
                  <a:t>E is closer to line if midpoint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𝑀</m:t>
                    </m:r>
                  </m:oMath>
                </a14:m>
                <a:r>
                  <a:rPr lang="en-US" sz="1700" dirty="0"/>
                  <a:t> lies above line, i.e., line crosses bottom half interval</a:t>
                </a:r>
              </a:p>
              <a:p>
                <a:pPr marL="548640" lvl="1" indent="-274320">
                  <a:lnSpc>
                    <a:spcPct val="80000"/>
                  </a:lnSpc>
                  <a:spcBef>
                    <a:spcPts val="500"/>
                  </a:spcBef>
                  <a:buClr>
                    <a:schemeClr val="accent2"/>
                  </a:buClr>
                  <a:defRPr sz="1600">
                    <a:solidFill>
                      <a:srgbClr val="1F497D"/>
                    </a:solidFill>
                  </a:defRPr>
                </a:pPr>
                <a:r>
                  <a:rPr lang="en-US" sz="1700" dirty="0"/>
                  <a:t>NE is closer to line if midpoint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𝑀</m:t>
                    </m:r>
                  </m:oMath>
                </a14:m>
                <a:r>
                  <a:rPr lang="en-US" sz="1700" dirty="0"/>
                  <a:t> lies below line, i.e., line crosses top half interval</a:t>
                </a:r>
              </a:p>
              <a:p>
                <a:pPr hangingPunct="1"/>
                <a:r>
                  <a:rPr lang="en-US" sz="1700" dirty="0"/>
                  <a:t>Error (vertical distance between chosen pixel and actual line) is always </a:t>
                </a:r>
                <a14:m>
                  <m:oMath xmlns:m="http://schemas.openxmlformats.org/officeDocument/2006/math">
                    <m:r>
                      <a:rPr lang="en-US" sz="1700" i="1" smtClean="0">
                        <a:latin typeface="Cambria Math"/>
                        <a:ea typeface="Cambria Math"/>
                      </a:rPr>
                      <m:t>≤.5</m:t>
                    </m:r>
                  </m:oMath>
                </a14:m>
                <a:endParaRPr lang="en-US" sz="1700" dirty="0"/>
              </a:p>
              <a:p>
                <a:pPr hangingPunct="1"/>
                <a:endParaRPr lang="en-US" dirty="0"/>
              </a:p>
            </p:txBody>
          </p:sp>
        </mc:Choice>
        <mc:Fallback xmlns="">
          <p:sp>
            <p:nvSpPr>
              <p:cNvPr id="32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1047750"/>
                <a:ext cx="4267200" cy="3675078"/>
              </a:xfrm>
              <a:prstGeom prst="rect">
                <a:avLst/>
              </a:prstGeom>
              <a:blipFill rotWithShape="0">
                <a:blip r:embed="rId5"/>
                <a:stretch>
                  <a:fillRect l="-1143" t="-663" r="-1714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" grpId="0" animBg="1" advAuto="0"/>
      <p:bldP spid="490" grpId="0" animBg="1" advAuto="0"/>
      <p:bldP spid="3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3"/>
              <p:cNvSpPr>
                <a:spLocks noGrp="1" noChangeArrowheads="1"/>
              </p:cNvSpPr>
              <p:nvPr>
                <p:ph sz="quarter" idx="1"/>
              </p:nvPr>
            </p:nvSpPr>
            <p:spPr>
              <a:xfrm>
                <a:off x="304800" y="971550"/>
                <a:ext cx="8737600" cy="38481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700" dirty="0"/>
                  <a:t>Line equation as function: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𝑦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𝑚𝑥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𝑑𝑦</m:t>
                        </m:r>
                      </m:num>
                      <m:den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𝑑𝑥</m:t>
                        </m:r>
                      </m:den>
                    </m:f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𝑥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𝐵</m:t>
                    </m:r>
                  </m:oMath>
                </a14:m>
                <a:endParaRPr lang="en-US" sz="1700" i="1" dirty="0"/>
              </a:p>
              <a:p>
                <a:pPr>
                  <a:lnSpc>
                    <a:spcPct val="90000"/>
                  </a:lnSpc>
                </a:pPr>
                <a:r>
                  <a:rPr lang="en-US" sz="1700" dirty="0"/>
                  <a:t>Line equation as implicit function:</a:t>
                </a:r>
                <a:r>
                  <a:rPr lang="en-US" sz="1700" dirty="0">
                    <a:solidFill>
                      <a:schemeClr val="accent2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sz="17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𝑎𝑥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𝑏𝑦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𝑐</m:t>
                    </m:r>
                    <m:r>
                      <a:rPr lang="en-US" sz="1700" b="0" i="1" smtClean="0">
                        <a:solidFill>
                          <a:schemeClr val="tx1"/>
                        </a:solidFill>
                        <a:latin typeface="Cambria Math"/>
                      </a:rPr>
                      <m:t>=0</m:t>
                    </m:r>
                  </m:oMath>
                </a14:m>
                <a:endParaRPr lang="en-US" sz="1700" dirty="0"/>
              </a:p>
              <a:p>
                <a:pPr marL="548640" lvl="1" indent="-274320">
                  <a:lnSpc>
                    <a:spcPct val="80000"/>
                  </a:lnSpc>
                  <a:spcBef>
                    <a:spcPts val="500"/>
                  </a:spcBef>
                  <a:buClr>
                    <a:schemeClr val="accent2"/>
                  </a:buClr>
                  <a:defRPr sz="1600">
                    <a:solidFill>
                      <a:srgbClr val="1F497D"/>
                    </a:solidFill>
                  </a:defRPr>
                </a:pPr>
                <a:r>
                  <a:rPr lang="en-US" sz="1700" dirty="0"/>
                  <a:t>Avoids infinite slopes, provides symmetry between </a:t>
                </a:r>
                <a:r>
                  <a:rPr lang="en-US" sz="1700" i="1" dirty="0"/>
                  <a:t>x</a:t>
                </a:r>
                <a:r>
                  <a:rPr lang="en-US" sz="1700" dirty="0"/>
                  <a:t> and </a:t>
                </a:r>
                <a:r>
                  <a:rPr lang="en-US" sz="1700" i="1" dirty="0"/>
                  <a:t>y</a:t>
                </a:r>
                <a:endParaRPr lang="en-US" sz="1700" dirty="0"/>
              </a:p>
              <a:p>
                <a:pPr>
                  <a:lnSpc>
                    <a:spcPct val="90000"/>
                  </a:lnSpc>
                </a:pPr>
                <a:r>
                  <a:rPr lang="en-US" sz="1700" dirty="0"/>
                  <a:t>So from line equation, </a:t>
                </a:r>
              </a:p>
              <a:p>
                <a:pPr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𝑑𝑥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𝑑𝑦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𝑑𝑥</m:t>
                      </m:r>
                    </m:oMath>
                  </m:oMathPara>
                </a14:m>
                <a:endParaRPr lang="en-US" sz="1700" b="0" dirty="0">
                  <a:solidFill>
                    <a:schemeClr val="tx1"/>
                  </a:solidFill>
                  <a:ea typeface="Cambria Math"/>
                </a:endParaRPr>
              </a:p>
              <a:p>
                <a:pPr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𝑑𝑦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𝑥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𝑦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𝑑𝑥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+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𝑑𝑥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=0</m:t>
                      </m:r>
                    </m:oMath>
                  </m:oMathPara>
                </a14:m>
                <a:endParaRPr lang="en-US" sz="1700" b="0" dirty="0">
                  <a:solidFill>
                    <a:schemeClr val="tx1"/>
                  </a:solidFill>
                  <a:ea typeface="Cambria Math"/>
                </a:endParaRPr>
              </a:p>
              <a:p>
                <a:pPr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70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𝑎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𝑑𝑦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 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𝑏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=−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𝑑𝑥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,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𝑐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𝐵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sz="1700" b="0" i="1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𝑑𝑥</m:t>
                      </m:r>
                    </m:oMath>
                  </m:oMathPara>
                </a14:m>
                <a:endParaRPr lang="en-US" sz="17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700" dirty="0"/>
                  <a:t>Properties (proof by case analysis):</a:t>
                </a:r>
              </a:p>
              <a:p>
                <a:pPr marL="548640" lvl="1" indent="-274320">
                  <a:lnSpc>
                    <a:spcPct val="80000"/>
                  </a:lnSpc>
                  <a:spcBef>
                    <a:spcPts val="500"/>
                  </a:spcBef>
                  <a:buClr>
                    <a:schemeClr val="accent2"/>
                  </a:buClr>
                  <a:defRPr sz="1600">
                    <a:solidFill>
                      <a:srgbClr val="1F497D"/>
                    </a:solidFill>
                  </a:defRPr>
                </a:pP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17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b="0" i="1" smtClean="0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7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1700" dirty="0"/>
                  <a:t> when any point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700" dirty="0"/>
                  <a:t> is on line</a:t>
                </a:r>
              </a:p>
              <a:p>
                <a:pPr marL="548640" lvl="1" indent="-274320">
                  <a:lnSpc>
                    <a:spcPct val="80000"/>
                  </a:lnSpc>
                  <a:spcBef>
                    <a:spcPts val="500"/>
                  </a:spcBef>
                  <a:buClr>
                    <a:schemeClr val="accent2"/>
                  </a:buClr>
                  <a:defRPr sz="1600">
                    <a:solidFill>
                      <a:srgbClr val="1F497D"/>
                    </a:solidFill>
                  </a:defRPr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17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700" b="0" i="1" smtClean="0">
                        <a:latin typeface="Cambria Math"/>
                      </a:rPr>
                      <m:t>&lt;</m:t>
                    </m:r>
                    <m:r>
                      <a:rPr lang="en-US" sz="17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1700" dirty="0"/>
                  <a:t> when any point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700" dirty="0"/>
                  <a:t> is above line</a:t>
                </a:r>
              </a:p>
              <a:p>
                <a:pPr marL="548640" lvl="1" indent="-274320">
                  <a:lnSpc>
                    <a:spcPct val="80000"/>
                  </a:lnSpc>
                  <a:spcBef>
                    <a:spcPts val="500"/>
                  </a:spcBef>
                  <a:buClr>
                    <a:schemeClr val="accent2"/>
                  </a:buClr>
                  <a:defRPr sz="1600">
                    <a:solidFill>
                      <a:srgbClr val="1F497D"/>
                    </a:solidFill>
                  </a:defRPr>
                </a:pP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  <m:r>
                          <a:rPr lang="en-US" sz="17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7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700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700" i="1">
                                <a:latin typeface="Cambria Math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700" b="0" i="1" smtClean="0">
                        <a:latin typeface="Cambria Math"/>
                      </a:rPr>
                      <m:t>&gt;</m:t>
                    </m:r>
                    <m:r>
                      <a:rPr lang="en-US" sz="17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1700" dirty="0"/>
                  <a:t> when any point </a:t>
                </a: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700" dirty="0"/>
                  <a:t> is below line</a:t>
                </a:r>
              </a:p>
              <a:p>
                <a:pPr marL="548640" lvl="1" indent="-274320">
                  <a:lnSpc>
                    <a:spcPct val="80000"/>
                  </a:lnSpc>
                  <a:spcBef>
                    <a:spcPts val="500"/>
                  </a:spcBef>
                  <a:buClr>
                    <a:schemeClr val="accent2"/>
                  </a:buClr>
                  <a:defRPr sz="1600">
                    <a:solidFill>
                      <a:srgbClr val="1F497D"/>
                    </a:solidFill>
                  </a:defRPr>
                </a:pPr>
                <a:r>
                  <a:rPr lang="en-US" sz="1700" dirty="0"/>
                  <a:t>Our decision will be based on value of function at midpoint </a:t>
                </a:r>
                <a:r>
                  <a:rPr lang="en-US" sz="1700" i="1" dirty="0"/>
                  <a:t>m</a:t>
                </a:r>
                <a:r>
                  <a:rPr lang="en-US" sz="1700" dirty="0"/>
                  <a:t>=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𝑀</m:t>
                    </m:r>
                    <m:r>
                      <a:rPr lang="en-US" sz="1700" b="0" i="1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sz="1700" dirty="0"/>
                  <a:t> at </a:t>
                </a:r>
                <a14:m>
                  <m:oMath xmlns:m="http://schemas.openxmlformats.org/officeDocument/2006/math">
                    <m:r>
                      <a:rPr lang="en-US" sz="17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1700" b="0" i="1" smtClean="0">
                        <a:latin typeface="Cambria Math"/>
                      </a:rPr>
                      <m:t>+1, </m:t>
                    </m:r>
                    <m:sSub>
                      <m:sSubPr>
                        <m:ctrlPr>
                          <a:rPr lang="en-US" sz="17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700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1700" b="0" i="1" smtClean="0">
                        <a:latin typeface="Cambria Math"/>
                      </a:rPr>
                      <m:t>+.5)</m:t>
                    </m:r>
                  </m:oMath>
                </a14:m>
                <a:endParaRPr lang="en-US" sz="17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304800" y="971550"/>
                <a:ext cx="8737600" cy="3848100"/>
              </a:xfrm>
              <a:blipFill rotWithShape="0">
                <a:blip r:embed="rId3"/>
                <a:stretch>
                  <a:fillRect l="-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General Line Equation in Implicit Form</a:t>
            </a:r>
          </a:p>
        </p:txBody>
      </p:sp>
      <p:sp>
        <p:nvSpPr>
          <p:cNvPr id="6" name="Shape 492"/>
          <p:cNvSpPr/>
          <p:nvPr/>
        </p:nvSpPr>
        <p:spPr>
          <a:xfrm>
            <a:off x="2133600" y="4800600"/>
            <a:ext cx="52578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10/16/2018</a:t>
            </a:r>
            <a:endParaRPr dirty="0"/>
          </a:p>
        </p:txBody>
      </p:sp>
      <p:sp>
        <p:nvSpPr>
          <p:cNvPr id="7" name="Shape 494"/>
          <p:cNvSpPr>
            <a:spLocks noGrp="1"/>
          </p:cNvSpPr>
          <p:nvPr>
            <p:ph type="sldNum" sz="quarter" idx="2"/>
          </p:nvPr>
        </p:nvSpPr>
        <p:spPr>
          <a:xfrm>
            <a:off x="7467600" y="4800600"/>
            <a:ext cx="1219200" cy="28708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 smtClean="0"/>
              <a:t>13</a:t>
            </a:fld>
            <a:r>
              <a:rPr lang="en-US" dirty="0"/>
              <a:t>/45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53311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76250" y="914400"/>
                <a:ext cx="8229600" cy="3810000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20000"/>
                  </a:lnSpc>
                  <a:buNone/>
                </a:pPr>
                <a:r>
                  <a:rPr lang="en-US" sz="1700" dirty="0">
                    <a:solidFill>
                      <a:schemeClr val="tx1"/>
                    </a:solidFill>
                  </a:rPr>
                  <a:t>Decision Variable 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  <m:r>
                      <a:rPr lang="en-US" sz="1700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700" dirty="0">
                    <a:solidFill>
                      <a:schemeClr val="tx1"/>
                    </a:solidFill>
                  </a:rPr>
                  <a:t>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700" dirty="0"/>
                  <a:t>We only need sign of </a:t>
                </a:r>
                <a:r>
                  <a:rPr lang="en-US" sz="1700" i="1" dirty="0"/>
                  <a:t>f</a:t>
                </a:r>
                <a14:m>
                  <m:oMath xmlns:m="http://schemas.openxmlformats.org/officeDocument/2006/math">
                    <m:r>
                      <a:rPr lang="en-US" sz="1700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1700" i="1">
                        <a:latin typeface="Cambria Math"/>
                      </a:rPr>
                      <m:t>+1, 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1700" i="1">
                        <a:latin typeface="Cambria Math"/>
                      </a:rPr>
                      <m:t>+.5)</m:t>
                    </m:r>
                  </m:oMath>
                </a14:m>
                <a:r>
                  <a:rPr lang="en-US" sz="1700" dirty="0"/>
                  <a:t> to see where the line lies, and then pick nearest pixel based on observations on previous slide...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sz="1700" b="0" i="1" smtClean="0">
                        <a:latin typeface="Cambria Math"/>
                      </a:rPr>
                      <m:t>𝑑</m:t>
                    </m:r>
                    <m:r>
                      <a:rPr lang="en-US" sz="1700" b="0" i="1" smtClean="0">
                        <a:latin typeface="Cambria Math"/>
                      </a:rPr>
                      <m:t>= </m:t>
                    </m:r>
                  </m:oMath>
                </a14:m>
                <a:r>
                  <a:rPr lang="en-US" sz="1700" i="1" dirty="0"/>
                  <a:t>f</a:t>
                </a:r>
                <a14:m>
                  <m:oMath xmlns:m="http://schemas.openxmlformats.org/officeDocument/2006/math">
                    <m:r>
                      <a:rPr lang="en-US" sz="1700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1700" i="1">
                        <a:latin typeface="Cambria Math"/>
                      </a:rPr>
                      <m:t>+1, </m:t>
                    </m:r>
                    <m:sSub>
                      <m:sSubPr>
                        <m:ctrlPr>
                          <a:rPr lang="en-US" sz="17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700" i="1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sz="1700" i="1">
                        <a:latin typeface="Cambria Math"/>
                      </a:rPr>
                      <m:t>+.5)</m:t>
                    </m:r>
                  </m:oMath>
                </a14:m>
                <a:r>
                  <a:rPr lang="en-US" sz="1700" dirty="0"/>
                  <a:t> </a:t>
                </a:r>
              </a:p>
              <a:p>
                <a:pPr marL="548640" lvl="1" indent="-274320">
                  <a:lnSpc>
                    <a:spcPct val="80000"/>
                  </a:lnSpc>
                  <a:spcBef>
                    <a:spcPts val="500"/>
                  </a:spcBef>
                  <a:buClr>
                    <a:schemeClr val="accent2"/>
                  </a:buClr>
                  <a:defRPr sz="1600">
                    <a:solidFill>
                      <a:srgbClr val="1F497D"/>
                    </a:solidFill>
                  </a:defRPr>
                </a:pPr>
                <a:r>
                  <a:rPr lang="en-US" sz="1700" dirty="0"/>
                  <a:t>if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𝑑</m:t>
                    </m:r>
                    <m:r>
                      <a:rPr lang="en-US" sz="1700" b="0" i="1" smtClean="0">
                        <a:latin typeface="Cambria Math"/>
                      </a:rPr>
                      <m:t>&gt;0</m:t>
                    </m:r>
                  </m:oMath>
                </a14:m>
                <a:r>
                  <a:rPr lang="en-US" sz="1700" dirty="0"/>
                  <a:t> choose pixel NE</a:t>
                </a:r>
              </a:p>
              <a:p>
                <a:pPr marL="548640" lvl="1" indent="-274320">
                  <a:lnSpc>
                    <a:spcPct val="80000"/>
                  </a:lnSpc>
                  <a:spcBef>
                    <a:spcPts val="500"/>
                  </a:spcBef>
                  <a:buClr>
                    <a:schemeClr val="accent2"/>
                  </a:buClr>
                  <a:defRPr sz="1600">
                    <a:solidFill>
                      <a:srgbClr val="1F497D"/>
                    </a:solidFill>
                  </a:defRPr>
                </a:pPr>
                <a:r>
                  <a:rPr lang="en-US" sz="1700" dirty="0"/>
                  <a:t>if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𝑑</m:t>
                    </m:r>
                    <m:r>
                      <a:rPr lang="en-US" sz="1700" b="0" i="1" smtClean="0">
                        <a:latin typeface="Cambria Math"/>
                      </a:rPr>
                      <m:t>&lt;</m:t>
                    </m:r>
                    <m:r>
                      <a:rPr lang="en-US" sz="17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1700" dirty="0"/>
                  <a:t> choose pixel E</a:t>
                </a:r>
              </a:p>
              <a:p>
                <a:pPr marL="548640" lvl="1" indent="-274320">
                  <a:lnSpc>
                    <a:spcPct val="80000"/>
                  </a:lnSpc>
                  <a:spcBef>
                    <a:spcPts val="500"/>
                  </a:spcBef>
                  <a:buClr>
                    <a:schemeClr val="accent2"/>
                  </a:buClr>
                  <a:defRPr sz="1600">
                    <a:solidFill>
                      <a:srgbClr val="1F497D"/>
                    </a:solidFill>
                  </a:defRPr>
                </a:pPr>
                <a:r>
                  <a:rPr lang="en-US" sz="1700" dirty="0"/>
                  <a:t>if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𝑑</m:t>
                    </m:r>
                    <m:r>
                      <a:rPr lang="en-US" sz="1700" b="0" i="1" smtClean="0">
                        <a:latin typeface="Cambria Math"/>
                      </a:rPr>
                      <m:t>=</m:t>
                    </m:r>
                    <m:r>
                      <a:rPr lang="en-US" sz="1700" i="1">
                        <a:latin typeface="Cambria Math"/>
                      </a:rPr>
                      <m:t>0</m:t>
                    </m:r>
                  </m:oMath>
                </a14:m>
                <a:r>
                  <a:rPr lang="en-US" sz="1700" dirty="0"/>
                  <a:t> choose either one consistently</a:t>
                </a:r>
              </a:p>
              <a:p>
                <a:pPr>
                  <a:lnSpc>
                    <a:spcPct val="120000"/>
                  </a:lnSpc>
                  <a:buNone/>
                </a:pPr>
                <a:r>
                  <a:rPr lang="en-US" sz="1700" dirty="0">
                    <a:solidFill>
                      <a:schemeClr val="tx1"/>
                    </a:solidFill>
                  </a:rPr>
                  <a:t>How do we incrementally update </a:t>
                </a:r>
                <a14:m>
                  <m:oMath xmlns:m="http://schemas.openxmlformats.org/officeDocument/2006/math">
                    <m:r>
                      <a:rPr lang="en-US" sz="1700" i="1">
                        <a:solidFill>
                          <a:schemeClr val="tx1"/>
                        </a:solidFill>
                        <a:latin typeface="Cambria Math"/>
                      </a:rPr>
                      <m:t>𝑑</m:t>
                    </m:r>
                  </m:oMath>
                </a14:m>
                <a:r>
                  <a:rPr lang="en-US" sz="1700" dirty="0">
                    <a:solidFill>
                      <a:schemeClr val="tx1"/>
                    </a:solidFill>
                  </a:rPr>
                  <a:t>?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700" dirty="0"/>
                  <a:t>On basis of picking E or NE, figure out location of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𝑀</m:t>
                    </m:r>
                  </m:oMath>
                </a14:m>
                <a:r>
                  <a:rPr lang="en-US" sz="1700" dirty="0"/>
                  <a:t> for the next pixel, and corresponding value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𝑑</m:t>
                    </m:r>
                    <m:r>
                      <a:rPr lang="en-US" sz="17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700" dirty="0"/>
                  <a:t>for next grid line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sz="1700" dirty="0"/>
                  <a:t>We can derive </a:t>
                </a:r>
                <a14:m>
                  <m:oMath xmlns:m="http://schemas.openxmlformats.org/officeDocument/2006/math">
                    <m:r>
                      <a:rPr lang="en-US" sz="1700" i="1">
                        <a:latin typeface="Cambria Math"/>
                      </a:rPr>
                      <m:t>𝑑</m:t>
                    </m:r>
                    <m:r>
                      <a:rPr lang="en-US" sz="17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700" dirty="0"/>
                  <a:t>for the next pixel based on our current decision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76250" y="914400"/>
                <a:ext cx="8229600" cy="3810000"/>
              </a:xfrm>
              <a:blipFill rotWithShape="0">
                <a:blip r:embed="rId3"/>
                <a:stretch>
                  <a:fillRect l="-1037" t="-7680" b="-9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Decision Variable</a:t>
            </a:r>
          </a:p>
        </p:txBody>
      </p:sp>
      <p:sp>
        <p:nvSpPr>
          <p:cNvPr id="6" name="Shape 497"/>
          <p:cNvSpPr/>
          <p:nvPr/>
        </p:nvSpPr>
        <p:spPr>
          <a:xfrm>
            <a:off x="2133600" y="4800600"/>
            <a:ext cx="52578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10/16/2018</a:t>
            </a:r>
            <a:endParaRPr dirty="0"/>
          </a:p>
        </p:txBody>
      </p:sp>
      <p:sp>
        <p:nvSpPr>
          <p:cNvPr id="7" name="Shape 499"/>
          <p:cNvSpPr>
            <a:spLocks noGrp="1"/>
          </p:cNvSpPr>
          <p:nvPr>
            <p:ph type="sldNum" sz="quarter" idx="2"/>
          </p:nvPr>
        </p:nvSpPr>
        <p:spPr>
          <a:xfrm>
            <a:off x="7467600" y="4800600"/>
            <a:ext cx="1219200" cy="28708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 smtClean="0"/>
              <a:t>14</a:t>
            </a:fld>
            <a:r>
              <a:rPr lang="en-US" dirty="0"/>
              <a:t>/45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5748836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66725" y="971550"/>
                <a:ext cx="8229600" cy="388620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None/>
                </a:pPr>
                <a:r>
                  <a:rPr lang="en-US" b="1" dirty="0"/>
                  <a:t>Increment </a:t>
                </a:r>
                <a:r>
                  <a:rPr lang="en-US" b="1" i="1" dirty="0"/>
                  <a:t>M</a:t>
                </a:r>
                <a:r>
                  <a:rPr lang="en-US" b="1" dirty="0"/>
                  <a:t> by one in </a:t>
                </a:r>
                <a:r>
                  <a:rPr lang="en-US" b="1" i="1" dirty="0"/>
                  <a:t>x</a:t>
                </a:r>
                <a:r>
                  <a:rPr lang="en-US" b="1" dirty="0"/>
                  <a:t> direction: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 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+.5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/>
                      </a:rPr>
                      <m:t>2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𝑃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+.5)</m:t>
                    </m:r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dirty="0"/>
                  <a:t>	    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     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+.5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endParaRPr lang="en-US" b="0" i="1" dirty="0">
                  <a:latin typeface="Cambria Math"/>
                </a:endParaRP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 is the incremental difference </a:t>
                </a:r>
                <a:r>
                  <a:rPr lang="en-US" dirty="0">
                    <a:sym typeface="Symbol" pitchFamily="18" charset="2"/>
                  </a:rPr>
                  <a:t></a:t>
                </a:r>
                <a:r>
                  <a:rPr lang="en-US" dirty="0"/>
                  <a:t>E;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+2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</m:oMath>
                </a14:m>
                <a:endParaRPr lang="en-US" dirty="0"/>
              </a:p>
              <a:p>
                <a:pPr marL="548640" lvl="1" indent="-274320">
                  <a:lnSpc>
                    <a:spcPct val="80000"/>
                  </a:lnSpc>
                  <a:spcBef>
                    <a:spcPts val="500"/>
                  </a:spcBef>
                  <a:buClr>
                    <a:schemeClr val="accent2"/>
                  </a:buClr>
                  <a:defRPr sz="1600">
                    <a:solidFill>
                      <a:srgbClr val="1F497D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so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Symbol" pitchFamily="18" charset="2"/>
                  </a:rPr>
                  <a:t></a:t>
                </a:r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𝑑𝑦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(2 slides back)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We can compute value of decision variable at next step incrementally without computing </a:t>
                </a:r>
                <a:r>
                  <a:rPr lang="en-US" i="1" dirty="0"/>
                  <a:t>F(M)</a:t>
                </a:r>
                <a:r>
                  <a:rPr lang="en-US" dirty="0"/>
                  <a:t> directly</a:t>
                </a:r>
              </a:p>
              <a:p>
                <a:pPr marL="548640" lvl="1" indent="-274320">
                  <a:lnSpc>
                    <a:spcPct val="80000"/>
                  </a:lnSpc>
                  <a:spcBef>
                    <a:spcPts val="500"/>
                  </a:spcBef>
                  <a:buClr>
                    <a:schemeClr val="accent2"/>
                  </a:buClr>
                  <a:defRPr sz="1600">
                    <a:solidFill>
                      <a:srgbClr val="1F497D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Symbol" pitchFamily="18" charset="2"/>
                  </a:rPr>
                  <a:t></a:t>
                </a:r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𝑑𝑦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dirty="0">
                    <a:sym typeface="Symbol" pitchFamily="18" charset="2"/>
                  </a:rPr>
                  <a:t></a:t>
                </a:r>
                <a:r>
                  <a:rPr lang="en-US" dirty="0"/>
                  <a:t>E can be thought of as correction or update factor to take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𝑛𝑒𝑤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90000"/>
                  </a:lnSpc>
                </a:pPr>
                <a:r>
                  <a:rPr lang="en-US" dirty="0"/>
                  <a:t>It is referred to as a </a:t>
                </a:r>
                <a:r>
                  <a:rPr lang="en-US" b="1" dirty="0">
                    <a:solidFill>
                      <a:schemeClr val="tx1"/>
                    </a:solidFill>
                  </a:rPr>
                  <a:t>forward difference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66725" y="971550"/>
                <a:ext cx="8229600" cy="3886200"/>
              </a:xfrm>
              <a:blipFill rotWithShape="0">
                <a:blip r:embed="rId2"/>
                <a:stretch>
                  <a:fillRect l="-1333" t="-1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Incrementing Decision Variable if E was chosen:</a:t>
            </a:r>
          </a:p>
        </p:txBody>
      </p:sp>
      <p:sp>
        <p:nvSpPr>
          <p:cNvPr id="6" name="Shape 502"/>
          <p:cNvSpPr/>
          <p:nvPr/>
        </p:nvSpPr>
        <p:spPr>
          <a:xfrm>
            <a:off x="2133600" y="4800600"/>
            <a:ext cx="52578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10/16/2018</a:t>
            </a:r>
            <a:endParaRPr dirty="0"/>
          </a:p>
        </p:txBody>
      </p:sp>
      <p:sp>
        <p:nvSpPr>
          <p:cNvPr id="7" name="Shape 504"/>
          <p:cNvSpPr>
            <a:spLocks noGrp="1"/>
          </p:cNvSpPr>
          <p:nvPr>
            <p:ph type="sldNum" sz="quarter" idx="2"/>
          </p:nvPr>
        </p:nvSpPr>
        <p:spPr>
          <a:xfrm>
            <a:off x="7467600" y="4800600"/>
            <a:ext cx="1219200" cy="28708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 smtClean="0"/>
              <a:t>15</a:t>
            </a:fld>
            <a:r>
              <a:rPr lang="en-US" dirty="0"/>
              <a:t>/45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0462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71550"/>
                <a:ext cx="8534400" cy="2819400"/>
              </a:xfrm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en-US" b="1" dirty="0"/>
                  <a:t>Increment M by one in both </a:t>
                </a:r>
                <a:r>
                  <a:rPr lang="en-US" b="1" i="1" dirty="0"/>
                  <a:t>x</a:t>
                </a:r>
                <a:r>
                  <a:rPr lang="en-US" b="1" dirty="0"/>
                  <a:t> and </a:t>
                </a:r>
                <a:r>
                  <a:rPr lang="en-US" b="1" i="1" dirty="0"/>
                  <a:t>y</a:t>
                </a:r>
                <a:r>
                  <a:rPr lang="en-US" b="1" dirty="0"/>
                  <a:t> directions: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/>
                          </a:rPr>
                          <m:t>1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.5</m:t>
                        </m:r>
                      </m:e>
                    </m:d>
                  </m:oMath>
                </a14:m>
                <a:endParaRPr lang="en-US" i="1" dirty="0">
                  <a:solidFill>
                    <a:srgbClr val="C00000"/>
                  </a:solidFill>
                  <a:latin typeface="Cambria Math"/>
                </a:endParaRPr>
              </a:p>
              <a:p>
                <a:pPr marL="0" indent="0">
                  <a:buNone/>
                </a:pPr>
                <a:r>
                  <a:rPr lang="en-US" dirty="0"/>
                  <a:t>               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/>
                          </a:rPr>
                          <m:t>1.5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𝑐</m:t>
                    </m:r>
                  </m:oMath>
                </a14:m>
                <a:endParaRPr lang="en-US" dirty="0"/>
              </a:p>
              <a:p>
                <a:r>
                  <a:rPr lang="en-US" dirty="0">
                    <a:sym typeface="Symbol" pitchFamily="18" charset="2"/>
                  </a:rPr>
                  <a:t></a:t>
                </a:r>
                <a:r>
                  <a:rPr lang="en-US" dirty="0"/>
                  <a:t>NE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i="1" baseline="-25000" dirty="0"/>
                  <a:t> </a:t>
                </a:r>
                <a:r>
                  <a:rPr lang="en-US" i="1" dirty="0">
                    <a:latin typeface="Cambria Math"/>
                  </a:rPr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+2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+1.5</m:t>
                        </m:r>
                      </m:e>
                    </m:d>
                  </m:oMath>
                </a14:m>
                <a:r>
                  <a:rPr lang="en-US" i="1" dirty="0">
                    <a:latin typeface="Cambria Math"/>
                  </a:rPr>
                  <a:t>  -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𝑃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+.5</m:t>
                        </m:r>
                      </m:e>
                    </m:d>
                  </m:oMath>
                </a14:m>
                <a:endParaRPr lang="en-US" i="1" baseline="-25000" dirty="0"/>
              </a:p>
              <a:p>
                <a:pPr marL="548640" lvl="1" indent="-274320">
                  <a:lnSpc>
                    <a:spcPct val="80000"/>
                  </a:lnSpc>
                  <a:spcBef>
                    <a:spcPts val="500"/>
                  </a:spcBef>
                  <a:buClr>
                    <a:schemeClr val="accent2"/>
                  </a:buClr>
                  <a:defRPr sz="1600">
                    <a:solidFill>
                      <a:srgbClr val="1F497D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.  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So</m:t>
                    </m:r>
                    <m:r>
                      <m:rPr>
                        <m:nor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sym typeface="Symbol" pitchFamily="18" charset="2"/>
                  </a:rPr>
                  <a:t></a:t>
                </a:r>
                <a:r>
                  <a:rPr lang="en-US" sz="2000" dirty="0">
                    <a:solidFill>
                      <a:schemeClr val="tx1"/>
                    </a:solidFill>
                  </a:rPr>
                  <a:t>NE </a:t>
                </a:r>
                <a14:m>
                  <m:oMath xmlns:m="http://schemas.openxmlformats.org/officeDocument/2006/math">
                    <m:r>
                      <a:rPr lang="en-US" sz="2000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𝑑𝑥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−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/>
                      </a:rPr>
                      <m:t>𝑑𝑦</m:t>
                    </m:r>
                  </m:oMath>
                </a14:m>
                <a:endParaRPr lang="en-US" sz="2000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Thus, incrementally,</a:t>
                </a:r>
              </a:p>
              <a:p>
                <a:pPr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𝑛𝑒𝑤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 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</a:t>
                </a:r>
                <a:r>
                  <a:rPr lang="en-US" dirty="0"/>
                  <a:t>NE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𝑜𝑙𝑑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𝑑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r>
                      <a:rPr lang="en-US" b="0" i="1" smtClean="0">
                        <a:latin typeface="Cambria Math"/>
                      </a:rPr>
                      <m:t>𝑑𝑦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71550"/>
                <a:ext cx="8534400" cy="2819400"/>
              </a:xfrm>
              <a:blipFill>
                <a:blip r:embed="rId2"/>
                <a:stretch>
                  <a:fillRect l="-1286" t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</a:pPr>
            <a:r>
              <a:rPr lang="en-US" sz="2200" dirty="0">
                <a:solidFill>
                  <a:srgbClr val="A50021"/>
                </a:solidFill>
              </a:rPr>
              <a:t>If NE was chosen:</a:t>
            </a:r>
          </a:p>
        </p:txBody>
      </p:sp>
      <p:sp>
        <p:nvSpPr>
          <p:cNvPr id="6" name="Shape 507"/>
          <p:cNvSpPr/>
          <p:nvPr/>
        </p:nvSpPr>
        <p:spPr>
          <a:xfrm>
            <a:off x="2133600" y="4800600"/>
            <a:ext cx="52578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10/16/2018</a:t>
            </a:r>
            <a:endParaRPr dirty="0"/>
          </a:p>
        </p:txBody>
      </p:sp>
      <p:sp>
        <p:nvSpPr>
          <p:cNvPr id="7" name="Shape 509"/>
          <p:cNvSpPr>
            <a:spLocks noGrp="1"/>
          </p:cNvSpPr>
          <p:nvPr>
            <p:ph type="sldNum" sz="quarter" idx="2"/>
          </p:nvPr>
        </p:nvSpPr>
        <p:spPr>
          <a:xfrm>
            <a:off x="7467600" y="4800600"/>
            <a:ext cx="1219200" cy="28708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 smtClean="0"/>
              <a:t>16</a:t>
            </a:fld>
            <a:r>
              <a:rPr lang="en-US" dirty="0"/>
              <a:t>/45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89181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1050727"/>
                <a:ext cx="8229600" cy="4057650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At each step, algorithm chooses between 2 pixels based on sign of decision variable </a:t>
                </a:r>
                <a:r>
                  <a:rPr lang="en-US" sz="2400" i="1" dirty="0"/>
                  <a:t>d</a:t>
                </a:r>
                <a:r>
                  <a:rPr lang="en-US" sz="2400" dirty="0"/>
                  <a:t> calculated in previous iteration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It then updates decision variable by adding either </a:t>
                </a:r>
                <a:r>
                  <a:rPr lang="en-US" sz="2400" dirty="0">
                    <a:sym typeface="Symbol" pitchFamily="18" charset="2"/>
                  </a:rPr>
                  <a:t></a:t>
                </a:r>
                <a:r>
                  <a:rPr lang="en-US" sz="2400" dirty="0"/>
                  <a:t>E or </a:t>
                </a:r>
                <a:r>
                  <a:rPr lang="en-US" sz="2400" dirty="0">
                    <a:sym typeface="Symbol" pitchFamily="18" charset="2"/>
                  </a:rPr>
                  <a:t></a:t>
                </a:r>
                <a:r>
                  <a:rPr lang="en-US" sz="2400" dirty="0"/>
                  <a:t>NE to old value depending on choice of pixel. Simple additions only!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First pixel is first endpoint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2400" i="1" dirty="0" smtClean="0">
                        <a:latin typeface="Cambria Math"/>
                      </a:rPr>
                      <m:t>), </m:t>
                    </m:r>
                  </m:oMath>
                </a14:m>
                <a:r>
                  <a:rPr lang="en-US" sz="2400" dirty="0"/>
                  <a:t>so we can directly calculate initial value of </a:t>
                </a:r>
                <a:r>
                  <a:rPr lang="en-US" sz="2400" dirty="0">
                    <a:latin typeface="Cambria Math" pitchFamily="18" charset="0"/>
                    <a:ea typeface="Cambria Math" pitchFamily="18" charset="0"/>
                  </a:rPr>
                  <a:t>d</a:t>
                </a:r>
                <a:r>
                  <a:rPr lang="en-US" sz="2400" dirty="0"/>
                  <a:t> for choosing between E and NE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1050727"/>
                <a:ext cx="8229600" cy="4057650"/>
              </a:xfrm>
              <a:blipFill>
                <a:blip r:embed="rId3"/>
                <a:stretch>
                  <a:fillRect l="-1037" t="-1201" r="-2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Summary (1/2)</a:t>
            </a:r>
          </a:p>
        </p:txBody>
      </p:sp>
      <p:sp>
        <p:nvSpPr>
          <p:cNvPr id="6" name="Shape 512"/>
          <p:cNvSpPr/>
          <p:nvPr/>
        </p:nvSpPr>
        <p:spPr>
          <a:xfrm>
            <a:off x="2133600" y="4800600"/>
            <a:ext cx="52578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10/16/2018</a:t>
            </a:r>
            <a:endParaRPr dirty="0"/>
          </a:p>
        </p:txBody>
      </p:sp>
      <p:sp>
        <p:nvSpPr>
          <p:cNvPr id="7" name="Shape 514"/>
          <p:cNvSpPr>
            <a:spLocks noGrp="1"/>
          </p:cNvSpPr>
          <p:nvPr>
            <p:ph type="sldNum" sz="quarter" idx="2"/>
          </p:nvPr>
        </p:nvSpPr>
        <p:spPr>
          <a:xfrm>
            <a:off x="7467600" y="4800600"/>
            <a:ext cx="1219200" cy="28708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 smtClean="0"/>
              <a:t>17</a:t>
            </a:fld>
            <a:r>
              <a:rPr lang="en-US" dirty="0"/>
              <a:t>/45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403785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90600"/>
                <a:ext cx="8534400" cy="4000500"/>
              </a:xfrm>
            </p:spPr>
            <p:txBody>
              <a:bodyPr>
                <a:noAutofit/>
              </a:bodyPr>
              <a:lstStyle/>
              <a:p>
                <a:r>
                  <a:rPr lang="en-US" sz="1400" dirty="0"/>
                  <a:t>First midpoint for first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/>
                      </a:rPr>
                      <m:t> </m:t>
                    </m:r>
                    <m:r>
                      <a:rPr lang="en-US" sz="1400">
                        <a:latin typeface="Cambria Math"/>
                      </a:rPr>
                      <m:t>𝑑</m:t>
                    </m:r>
                    <m:r>
                      <a:rPr lang="en-US" sz="1400">
                        <a:latin typeface="Cambria Math"/>
                      </a:rPr>
                      <m:t>=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 smtClean="0">
                            <a:latin typeface="Cambria Math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sz="1400" dirty="0"/>
                  <a:t> is at </a:t>
                </a:r>
                <a14:m>
                  <m:oMath xmlns:m="http://schemas.openxmlformats.org/officeDocument/2006/math">
                    <m:r>
                      <a:rPr lang="en-US" sz="1400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400">
                        <a:latin typeface="Cambria Math"/>
                      </a:rPr>
                      <m:t>+1, 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400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400">
                        <a:latin typeface="Cambria Math"/>
                      </a:rPr>
                      <m:t>+.5)</m:t>
                    </m:r>
                  </m:oMath>
                </a14:m>
                <a:endParaRPr lang="en-US" sz="1400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dirty="0" smtClean="0">
                        <a:latin typeface="Cambria Math" charset="0"/>
                      </a:rPr>
                      <m:t>f</m:t>
                    </m:r>
                    <m:r>
                      <a:rPr lang="en-US" sz="1400" dirty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4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400">
                        <a:latin typeface="Cambria Math"/>
                      </a:rPr>
                      <m:t>+1, </m:t>
                    </m:r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40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sz="1400">
                        <a:latin typeface="Cambria Math"/>
                      </a:rPr>
                      <m:t>+.5) </m:t>
                    </m:r>
                  </m:oMath>
                </a14:m>
                <a:r>
                  <a:rPr lang="en-US" sz="1400" dirty="0"/>
                  <a:t>	</a:t>
                </a:r>
              </a:p>
              <a:p>
                <a:pPr marL="0" indent="0">
                  <a:buNone/>
                </a:pPr>
                <a:r>
                  <a:rPr lang="en-US" sz="1400" dirty="0"/>
                  <a:t>            </a:t>
                </a:r>
                <a14:m>
                  <m:oMath xmlns:m="http://schemas.openxmlformats.org/officeDocument/2006/math">
                    <m:r>
                      <a:rPr lang="en-US" sz="1400" b="0" i="0" smtClean="0">
                        <a:latin typeface="Cambria Math" charset="0"/>
                      </a:rPr>
                      <m:t>=</m:t>
                    </m:r>
                    <m:r>
                      <a:rPr lang="en-US" sz="1400">
                        <a:latin typeface="Cambria Math"/>
                      </a:rPr>
                      <m:t>𝑎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400">
                            <a:latin typeface="Cambria Math"/>
                          </a:rPr>
                          <m:t>+1</m:t>
                        </m:r>
                      </m:e>
                    </m:d>
                    <m:r>
                      <a:rPr lang="en-US" sz="1400">
                        <a:latin typeface="Cambria Math"/>
                      </a:rPr>
                      <m:t>+</m:t>
                    </m:r>
                    <m:r>
                      <a:rPr lang="en-US" sz="1400">
                        <a:latin typeface="Cambria Math"/>
                      </a:rPr>
                      <m:t>𝑏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 smtClean="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400">
                            <a:latin typeface="Cambria Math"/>
                          </a:rPr>
                          <m:t>+.5</m:t>
                        </m:r>
                      </m:e>
                    </m:d>
                    <m:r>
                      <a:rPr lang="en-US" sz="1400">
                        <a:latin typeface="Cambria Math"/>
                      </a:rPr>
                      <m:t>+</m:t>
                    </m:r>
                    <m:r>
                      <a:rPr lang="en-US" sz="1400">
                        <a:latin typeface="Cambria Math"/>
                      </a:rPr>
                      <m:t>𝑐</m:t>
                    </m:r>
                  </m:oMath>
                </a14:m>
                <a:endParaRPr lang="en-US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1400" b="0" i="0" dirty="0" smtClean="0"/>
                        <m:t>          </m:t>
                      </m:r>
                      <m:r>
                        <a:rPr lang="en-US" sz="1400" b="0" i="1" dirty="0" smtClean="0">
                          <a:latin typeface="Cambria Math" charset="0"/>
                        </a:rPr>
                        <m:t>=</m:t>
                      </m:r>
                      <m:r>
                        <a:rPr lang="en-US" sz="1400">
                          <a:latin typeface="Cambria Math"/>
                        </a:rPr>
                        <m:t>𝑎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sz="140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>
                          <a:latin typeface="Cambria Math"/>
                        </a:rPr>
                        <m:t>+</m:t>
                      </m:r>
                      <m:r>
                        <a:rPr lang="en-US" sz="1400">
                          <a:latin typeface="Cambria Math"/>
                        </a:rPr>
                        <m:t>𝑏</m:t>
                      </m:r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>
                              <a:latin typeface="Cambria Math"/>
                            </a:rPr>
                            <m:t>𝑦</m:t>
                          </m:r>
                        </m:e>
                        <m:sub>
                          <m:r>
                            <a:rPr lang="en-US" sz="1400">
                              <a:latin typeface="Cambria Math"/>
                            </a:rPr>
                            <m:t>0</m:t>
                          </m:r>
                        </m:sub>
                      </m:sSub>
                      <m:r>
                        <a:rPr lang="en-US" sz="1400" smtClean="0">
                          <a:latin typeface="Cambria Math"/>
                        </a:rPr>
                        <m:t>+</m:t>
                      </m:r>
                      <m:r>
                        <a:rPr lang="en-US" sz="1400" smtClean="0">
                          <a:latin typeface="Cambria Math"/>
                        </a:rPr>
                        <m:t>𝑎</m:t>
                      </m:r>
                      <m:r>
                        <a:rPr lang="en-US" sz="140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sz="1400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sz="1400" smtClean="0">
                          <a:latin typeface="Cambria Math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sz="1400" b="0" i="0" smtClean="0">
                          <a:latin typeface="Cambria Math"/>
                        </a:rPr>
                        <m:t>c</m:t>
                      </m:r>
                    </m:oMath>
                  </m:oMathPara>
                </a14:m>
                <a:endParaRPr lang="en-US" sz="1400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charset="0"/>
                        </a:rPr>
                        <m:t>           =</m:t>
                      </m:r>
                      <m:r>
                        <a:rPr lang="en-US" sz="1400" b="0" i="1" dirty="0" smtClean="0">
                          <a:latin typeface="Cambria Math" charset="0"/>
                        </a:rPr>
                        <m:t>𝑓</m:t>
                      </m:r>
                      <m:d>
                        <m:dPr>
                          <m:ctrlPr>
                            <a:rPr lang="en-US" sz="1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40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>
                                  <a:latin typeface="Cambria Math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140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400" smtClean="0">
                          <a:latin typeface="Cambria Math"/>
                        </a:rPr>
                        <m:t>+</m:t>
                      </m:r>
                      <m:r>
                        <a:rPr lang="en-US" sz="1400" smtClean="0">
                          <a:latin typeface="Cambria Math"/>
                        </a:rPr>
                        <m:t>𝑎</m:t>
                      </m:r>
                      <m:r>
                        <a:rPr lang="en-US" sz="1400" smtClean="0"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1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smtClean="0">
                              <a:latin typeface="Cambria Math"/>
                            </a:rPr>
                            <m:t>𝑏</m:t>
                          </m:r>
                        </m:num>
                        <m:den>
                          <m:r>
                            <a:rPr lang="en-US" sz="1400" smtClean="0">
                              <a:latin typeface="Cambria Math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  <a:p>
                <a:r>
                  <a:rPr lang="en-US" sz="1400" dirty="0"/>
                  <a:t>But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40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40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400" dirty="0"/>
                  <a:t>is point on line, so 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  <m:r>
                          <a:rPr lang="en-US" sz="140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400"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1400" smtClean="0">
                        <a:latin typeface="Cambria Math"/>
                      </a:rPr>
                      <m:t>=0</m:t>
                    </m:r>
                  </m:oMath>
                </a14:m>
                <a:endParaRPr lang="en-US" sz="1400" dirty="0"/>
              </a:p>
              <a:p>
                <a:r>
                  <a:rPr lang="en-US" sz="1400" dirty="0"/>
                  <a:t>Therefore,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>
                            <a:latin typeface="Cambria Math"/>
                          </a:rPr>
                          <m:t>𝑠𝑡𝑎𝑟𝑡</m:t>
                        </m:r>
                      </m:sub>
                    </m:sSub>
                    <m:r>
                      <a:rPr lang="en-US" sz="1400" smtClean="0">
                        <a:latin typeface="Cambria Math"/>
                      </a:rPr>
                      <m:t>=</m:t>
                    </m:r>
                    <m:r>
                      <a:rPr lang="en-US" sz="1400">
                        <a:latin typeface="Cambria Math"/>
                      </a:rPr>
                      <m:t>𝑎</m:t>
                    </m:r>
                    <m:r>
                      <a:rPr lang="en-US" sz="1400">
                        <a:latin typeface="Cambria Math"/>
                      </a:rPr>
                      <m:t>+</m:t>
                    </m:r>
                    <m:f>
                      <m:fPr>
                        <m:type m:val="lin"/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smtClean="0">
                            <a:latin typeface="Cambria Math"/>
                          </a:rPr>
                          <m:t>𝑏</m:t>
                        </m:r>
                      </m:num>
                      <m:den>
                        <m:r>
                          <a:rPr lang="en-US" sz="140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1400" smtClean="0">
                        <a:latin typeface="Cambria Math"/>
                      </a:rPr>
                      <m:t>=</m:t>
                    </m:r>
                    <m:r>
                      <a:rPr lang="en-US" sz="1400" i="1">
                        <a:latin typeface="Cambria Math"/>
                      </a:rPr>
                      <m:t>𝑑𝑦</m:t>
                    </m:r>
                    <m:r>
                      <a:rPr lang="en-US" sz="1400" smtClean="0">
                        <a:latin typeface="Cambria Math"/>
                      </a:rPr>
                      <m:t>−</m:t>
                    </m:r>
                    <m:f>
                      <m:fPr>
                        <m:type m:val="lin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400" i="1">
                            <a:latin typeface="Cambria Math"/>
                          </a:rPr>
                          <m:t>𝑑</m:t>
                        </m:r>
                        <m:r>
                          <a:rPr lang="en-US" sz="1400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1400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endParaRPr lang="en-US" sz="1400" dirty="0"/>
              </a:p>
              <a:p>
                <a:pPr marL="548640" lvl="1" indent="-274320">
                  <a:lnSpc>
                    <a:spcPct val="80000"/>
                  </a:lnSpc>
                  <a:spcBef>
                    <a:spcPts val="500"/>
                  </a:spcBef>
                  <a:buClr>
                    <a:schemeClr val="accent2"/>
                  </a:buClr>
                  <a:defRPr sz="1600">
                    <a:solidFill>
                      <a:srgbClr val="1F497D"/>
                    </a:solidFill>
                  </a:defRPr>
                </a:pPr>
                <a:r>
                  <a:rPr lang="en-US" sz="1400" dirty="0"/>
                  <a:t>use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>
                            <a:latin typeface="Cambria Math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sz="1400" dirty="0"/>
                  <a:t>to choose second pixel, etc.</a:t>
                </a:r>
              </a:p>
              <a:p>
                <a:r>
                  <a:rPr lang="en-US" sz="1400" dirty="0"/>
                  <a:t>To eliminate fraction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 sz="1400">
                            <a:latin typeface="Cambria Math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sz="1400" dirty="0"/>
                  <a:t>: </a:t>
                </a:r>
              </a:p>
              <a:p>
                <a:pPr marL="548640" lvl="1" indent="-274320">
                  <a:lnSpc>
                    <a:spcPct val="80000"/>
                  </a:lnSpc>
                  <a:spcBef>
                    <a:spcPts val="500"/>
                  </a:spcBef>
                  <a:buClr>
                    <a:schemeClr val="accent2"/>
                  </a:buClr>
                  <a:defRPr sz="1600">
                    <a:solidFill>
                      <a:srgbClr val="1F497D"/>
                    </a:solidFill>
                  </a:defRPr>
                </a:pPr>
                <a:r>
                  <a:rPr lang="en-US" sz="1400" dirty="0"/>
                  <a:t>redefine f by multiplying it by 2; </a:t>
                </a:r>
                <a14:m>
                  <m:oMath xmlns:m="http://schemas.openxmlformats.org/officeDocument/2006/math">
                    <m:r>
                      <a:rPr lang="en-US" sz="1400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smtClean="0">
                            <a:latin typeface="Cambria Math"/>
                          </a:rPr>
                          <m:t>𝑥</m:t>
                        </m:r>
                        <m:r>
                          <a:rPr lang="en-US" sz="1400" smtClean="0">
                            <a:latin typeface="Cambria Math"/>
                          </a:rPr>
                          <m:t>,</m:t>
                        </m:r>
                        <m:r>
                          <a:rPr lang="en-US" sz="1400" smtClean="0">
                            <a:latin typeface="Cambria Math"/>
                          </a:rPr>
                          <m:t>𝑦</m:t>
                        </m:r>
                      </m:e>
                    </m:d>
                    <m:r>
                      <a:rPr lang="en-US" sz="1400" smtClean="0">
                        <a:latin typeface="Cambria Math"/>
                      </a:rPr>
                      <m:t>=2</m:t>
                    </m:r>
                    <m:d>
                      <m:d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smtClean="0">
                            <a:latin typeface="Cambria Math"/>
                          </a:rPr>
                          <m:t>𝑎𝑥</m:t>
                        </m:r>
                        <m:r>
                          <a:rPr lang="en-US" sz="1400" smtClean="0">
                            <a:latin typeface="Cambria Math"/>
                          </a:rPr>
                          <m:t>+</m:t>
                        </m:r>
                        <m:r>
                          <a:rPr lang="en-US" sz="1400" smtClean="0">
                            <a:latin typeface="Cambria Math"/>
                          </a:rPr>
                          <m:t>𝑏𝑦</m:t>
                        </m:r>
                        <m:r>
                          <a:rPr lang="en-US" sz="1400" smtClean="0">
                            <a:latin typeface="Cambria Math"/>
                          </a:rPr>
                          <m:t>+</m:t>
                        </m:r>
                        <m:r>
                          <a:rPr lang="en-US" sz="1400" smtClean="0">
                            <a:latin typeface="Cambria Math"/>
                          </a:rPr>
                          <m:t>𝑐</m:t>
                        </m:r>
                      </m:e>
                    </m:d>
                  </m:oMath>
                </a14:m>
                <a:endParaRPr lang="en-US" sz="1400" dirty="0"/>
              </a:p>
              <a:p>
                <a:pPr marL="548640" lvl="1" indent="-274320">
                  <a:lnSpc>
                    <a:spcPct val="80000"/>
                  </a:lnSpc>
                  <a:spcBef>
                    <a:spcPts val="500"/>
                  </a:spcBef>
                  <a:buClr>
                    <a:schemeClr val="accent2"/>
                  </a:buClr>
                  <a:defRPr sz="1600">
                    <a:solidFill>
                      <a:srgbClr val="1F497D"/>
                    </a:solidFill>
                  </a:defRPr>
                </a:pPr>
                <a:r>
                  <a:rPr lang="en-US" sz="1400" dirty="0"/>
                  <a:t>This multiplies each constant and decision variable by 2, but does not change sign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90600"/>
                <a:ext cx="8534400" cy="4000500"/>
              </a:xfrm>
              <a:blipFill>
                <a:blip r:embed="rId3"/>
                <a:stretch>
                  <a:fillRect l="-357" t="-4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Summary (2/2)</a:t>
            </a:r>
          </a:p>
        </p:txBody>
      </p:sp>
      <p:sp>
        <p:nvSpPr>
          <p:cNvPr id="6" name="Shape 517"/>
          <p:cNvSpPr/>
          <p:nvPr/>
        </p:nvSpPr>
        <p:spPr>
          <a:xfrm>
            <a:off x="2133600" y="4800600"/>
            <a:ext cx="52578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10/16/2018</a:t>
            </a:r>
            <a:endParaRPr dirty="0"/>
          </a:p>
        </p:txBody>
      </p:sp>
      <p:sp>
        <p:nvSpPr>
          <p:cNvPr id="7" name="Shape 519"/>
          <p:cNvSpPr>
            <a:spLocks noGrp="1"/>
          </p:cNvSpPr>
          <p:nvPr>
            <p:ph type="sldNum" sz="quarter" idx="2"/>
          </p:nvPr>
        </p:nvSpPr>
        <p:spPr>
          <a:xfrm>
            <a:off x="7467600" y="4800600"/>
            <a:ext cx="1219200" cy="28708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 smtClean="0"/>
              <a:t>18</a:t>
            </a:fld>
            <a:r>
              <a:rPr lang="en-US" dirty="0"/>
              <a:t>/45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344804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4E43030-E64F-43A9-87AC-43B10536C4DD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𝑑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𝑠𝑡𝑎𝑟𝑡</m:t>
                        </m:r>
                      </m:sub>
                    </m:sSub>
                  </m:oMath>
                </a14:m>
                <a:r>
                  <a:rPr lang="en-US" dirty="0"/>
                  <a:t> = 2a + b = 2dy - dx</a:t>
                </a:r>
                <a:endParaRPr lang="en-US" dirty="0"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sym typeface="Symbol" pitchFamily="18" charset="2"/>
                  </a:rPr>
                  <a:t></a:t>
                </a:r>
                <a:r>
                  <a:rPr lang="en-US" dirty="0">
                    <a:solidFill>
                      <a:schemeClr val="tx1"/>
                    </a:solidFill>
                  </a:rPr>
                  <a:t>E</a:t>
                </a:r>
                <a:r>
                  <a:rPr lang="en-US" i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=</a:t>
                </a:r>
                <a:r>
                  <a:rPr lang="en-US" i="1" dirty="0">
                    <a:solidFill>
                      <a:schemeClr val="tx1"/>
                    </a:solidFill>
                  </a:rPr>
                  <a:t> 2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=2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𝑑𝑦</m:t>
                    </m:r>
                  </m:oMath>
                </a14:m>
                <a:endParaRPr lang="en-US" i="1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  <a:sym typeface="Symbol" pitchFamily="18" charset="2"/>
                  </a:rPr>
                  <a:t></a:t>
                </a:r>
                <a:r>
                  <a:rPr lang="en-US" dirty="0">
                    <a:solidFill>
                      <a:schemeClr val="tx1"/>
                    </a:solidFill>
                  </a:rPr>
                  <a:t>NE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𝑏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/>
                      </a:rPr>
                      <m:t>𝑑𝑦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i="1" dirty="0">
                    <a:solidFill>
                      <a:schemeClr val="tx1"/>
                    </a:solidFill>
                  </a:rPr>
                  <a:t>)</a:t>
                </a:r>
              </a:p>
              <a:p>
                <a:endParaRPr lang="en-US" dirty="0">
                  <a:latin typeface="Consolas"/>
                  <a:ea typeface="Consolas"/>
                  <a:cs typeface="Consolas"/>
                  <a:sym typeface="Consolas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Text Placeholder 1">
                <a:extLst>
                  <a:ext uri="{FF2B5EF4-FFF2-40B4-BE49-F238E27FC236}">
                    <a16:creationId xmlns:a16="http://schemas.microsoft.com/office/drawing/2014/main" id="{E4E43030-E64F-43A9-87AC-43B10536C4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15" t="-9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751E35-4983-4606-AC28-7DC6B8D7ADD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19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2FE9A18-6AAB-4384-AD9E-57F849056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Finally, we have:</a:t>
            </a:r>
          </a:p>
        </p:txBody>
      </p:sp>
    </p:spTree>
    <p:extLst>
      <p:ext uri="{BB962C8B-B14F-4D97-AF65-F5344CB8AC3E}">
        <p14:creationId xmlns:p14="http://schemas.microsoft.com/office/powerpoint/2010/main" val="3995835524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2133600" y="4800600"/>
            <a:ext cx="52578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10/16/2018</a:t>
            </a:r>
            <a:endParaRPr dirty="0"/>
          </a:p>
        </p:txBody>
      </p:sp>
      <p:sp>
        <p:nvSpPr>
          <p:cNvPr id="314" name="Shape 314"/>
          <p:cNvSpPr>
            <a:spLocks noGrp="1"/>
          </p:cNvSpPr>
          <p:nvPr>
            <p:ph type="body" idx="1"/>
          </p:nvPr>
        </p:nvSpPr>
        <p:spPr>
          <a:xfrm>
            <a:off x="457200" y="962025"/>
            <a:ext cx="8229600" cy="38100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SzTx/>
              <a:buNone/>
            </a:pPr>
            <a:r>
              <a:rPr>
                <a:solidFill>
                  <a:schemeClr val="accent2"/>
                </a:solidFill>
              </a:rPr>
              <a:t>Line Drawing</a:t>
            </a:r>
          </a:p>
          <a:p>
            <a:pPr>
              <a:lnSpc>
                <a:spcPct val="90000"/>
              </a:lnSpc>
            </a:pPr>
            <a:r>
              <a:rPr dirty="0"/>
              <a:t>First problem statement:  Draw a line on a raster screen between two points</a:t>
            </a:r>
          </a:p>
          <a:p>
            <a:pPr>
              <a:lnSpc>
                <a:spcPct val="90000"/>
              </a:lnSpc>
            </a:pPr>
            <a:r>
              <a:rPr dirty="0"/>
              <a:t>Why is this a difficult problem?</a:t>
            </a:r>
          </a:p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defRPr sz="1800">
                <a:solidFill>
                  <a:srgbClr val="1F497D"/>
                </a:solidFill>
              </a:defRPr>
            </a:pPr>
            <a:r>
              <a:rPr dirty="0"/>
              <a:t>What is “drawing” on a raster display?</a:t>
            </a:r>
          </a:p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defRPr sz="1800">
                <a:solidFill>
                  <a:srgbClr val="1F497D"/>
                </a:solidFill>
              </a:defRPr>
            </a:pPr>
            <a:r>
              <a:rPr dirty="0"/>
              <a:t>What is a “line” in raster world?</a:t>
            </a:r>
          </a:p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defRPr sz="1800">
                <a:solidFill>
                  <a:srgbClr val="1F497D"/>
                </a:solidFill>
              </a:defRPr>
            </a:pPr>
            <a:r>
              <a:rPr dirty="0"/>
              <a:t>Efficiency and appearance are both important</a:t>
            </a:r>
            <a:endParaRPr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  <a:buSzTx/>
              <a:buNone/>
            </a:pPr>
            <a:r>
              <a:rPr dirty="0">
                <a:solidFill>
                  <a:schemeClr val="accent2"/>
                </a:solidFill>
              </a:rPr>
              <a:t>Problem Statement</a:t>
            </a:r>
          </a:p>
          <a:p>
            <a:pPr>
              <a:lnSpc>
                <a:spcPct val="90000"/>
              </a:lnSpc>
            </a:pPr>
            <a:r>
              <a:rPr dirty="0"/>
              <a:t>Given two points </a:t>
            </a:r>
            <a:r>
              <a:rPr i="1" dirty="0"/>
              <a:t>P</a:t>
            </a:r>
            <a:r>
              <a:rPr dirty="0"/>
              <a:t> and </a:t>
            </a:r>
            <a:r>
              <a:rPr i="1" dirty="0"/>
              <a:t>Q</a:t>
            </a:r>
            <a:r>
              <a:rPr dirty="0"/>
              <a:t> in the</a:t>
            </a:r>
            <a:r>
              <a:rPr dirty="0">
                <a:solidFill>
                  <a:schemeClr val="accent3"/>
                </a:solidFill>
              </a:rPr>
              <a:t> </a:t>
            </a:r>
            <a:r>
              <a:rPr dirty="0"/>
              <a:t>XY plane, both with integer coordinates, determine which pixels on a raster screen should be drawn in order to best approximate a unit-width line segment starting at </a:t>
            </a:r>
            <a:r>
              <a:rPr i="1" dirty="0"/>
              <a:t>P</a:t>
            </a:r>
            <a:r>
              <a:rPr dirty="0"/>
              <a:t> and ending at </a:t>
            </a:r>
            <a:r>
              <a:rPr i="1" dirty="0"/>
              <a:t>Q </a:t>
            </a:r>
          </a:p>
        </p:txBody>
      </p:sp>
      <p:sp>
        <p:nvSpPr>
          <p:cNvPr id="316" name="Shape 316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2425"/>
            </a:lvl1pPr>
          </a:lstStyle>
          <a:p>
            <a:r>
              <a:t>Scan Converting Lines</a:t>
            </a:r>
          </a:p>
        </p:txBody>
      </p:sp>
      <p:sp>
        <p:nvSpPr>
          <p:cNvPr id="6" name="Shape 112">
            <a:extLst>
              <a:ext uri="{FF2B5EF4-FFF2-40B4-BE49-F238E27FC236}">
                <a16:creationId xmlns:a16="http://schemas.microsoft.com/office/drawing/2014/main" id="{9B93AB95-9FCB-48F1-8D65-E8C147109DA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7467600" y="4800600"/>
            <a:ext cx="1219200" cy="28708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 smtClean="0"/>
              <a:pPr/>
              <a:t>2</a:t>
            </a:fld>
            <a:r>
              <a:rPr lang="en-US" dirty="0"/>
              <a:t>/45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35998478"/>
      </p:ext>
    </p:extLst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" grpId="0" build="p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F33DFC-39CC-4A40-967A-E65424FF9FA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E18946-4B67-4A8B-A52B-53F6C1B7D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28" y="517585"/>
            <a:ext cx="5891978" cy="428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54806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Shape 522"/>
          <p:cNvSpPr/>
          <p:nvPr/>
        </p:nvSpPr>
        <p:spPr>
          <a:xfrm>
            <a:off x="2133600" y="4800600"/>
            <a:ext cx="52578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10/16/2018</a:t>
            </a:r>
            <a:endParaRPr dirty="0"/>
          </a:p>
        </p:txBody>
      </p:sp>
      <p:sp>
        <p:nvSpPr>
          <p:cNvPr id="523" name="Shape 523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714750"/>
          </a:xfrm>
          <a:prstGeom prst="rect">
            <a:avLst/>
          </a:prstGeo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SzTx/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sz="1600" dirty="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dirty="0" err="1">
                <a:latin typeface="Consolas"/>
                <a:ea typeface="Consolas"/>
                <a:cs typeface="Consolas"/>
                <a:sym typeface="Consolas"/>
              </a:rPr>
              <a:t>MidpointLine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600" dirty="0" err="1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x0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dirty="0" err="1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y0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dirty="0" err="1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x1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dirty="0" err="1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y1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Tx/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600" dirty="0" err="1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latin typeface="Consolas"/>
                <a:ea typeface="Consolas"/>
                <a:cs typeface="Consolas"/>
                <a:sym typeface="Consolas"/>
              </a:rPr>
              <a:t>dx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x1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x0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),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 err="1">
                <a:latin typeface="Consolas"/>
                <a:ea typeface="Consolas"/>
                <a:cs typeface="Consolas"/>
                <a:sym typeface="Consolas"/>
              </a:rPr>
              <a:t>dy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y1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y0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Tx/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600" dirty="0" err="1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600" dirty="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dirty="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dirty="0" err="1">
                <a:latin typeface="Consolas"/>
                <a:ea typeface="Consolas"/>
                <a:cs typeface="Consolas"/>
                <a:sym typeface="Consolas"/>
              </a:rPr>
              <a:t>dy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dx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Tx/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600" dirty="0" err="1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600" dirty="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 err="1">
                <a:latin typeface="Consolas"/>
                <a:ea typeface="Consolas"/>
                <a:cs typeface="Consolas"/>
                <a:sym typeface="Consolas"/>
              </a:rPr>
              <a:t>incrE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dirty="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dirty="0" err="1">
                <a:latin typeface="Consolas"/>
                <a:ea typeface="Consolas"/>
                <a:cs typeface="Consolas"/>
                <a:sym typeface="Consolas"/>
              </a:rPr>
              <a:t>dy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Tx/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600" dirty="0" err="1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600" dirty="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 err="1">
                <a:latin typeface="Consolas"/>
                <a:ea typeface="Consolas"/>
                <a:cs typeface="Consolas"/>
                <a:sym typeface="Consolas"/>
              </a:rPr>
              <a:t>incrNE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dirty="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*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600" dirty="0" err="1">
                <a:latin typeface="Consolas"/>
                <a:ea typeface="Consolas"/>
                <a:cs typeface="Consolas"/>
                <a:sym typeface="Consolas"/>
              </a:rPr>
              <a:t>dy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dx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Tx/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600" dirty="0" err="1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600" dirty="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x0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y0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Tx/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600" dirty="0" err="1">
                <a:latin typeface="Consolas"/>
                <a:ea typeface="Consolas"/>
                <a:cs typeface="Consolas"/>
                <a:sym typeface="Consolas"/>
              </a:rPr>
              <a:t>WritePixel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</a:p>
          <a:p>
            <a:pPr marL="0" indent="0">
              <a:spcBef>
                <a:spcPts val="0"/>
              </a:spcBef>
              <a:buSzTx/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Tx/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while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x1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Tx/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&lt;=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dirty="0">
                <a:solidFill>
                  <a:srgbClr val="FF8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d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dirty="0" err="1">
                <a:latin typeface="Consolas"/>
                <a:ea typeface="Consolas"/>
                <a:cs typeface="Consolas"/>
                <a:sym typeface="Consolas"/>
              </a:rPr>
              <a:t>incrE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    </a:t>
            </a:r>
            <a:r>
              <a:rPr sz="16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// East Case</a:t>
            </a:r>
          </a:p>
          <a:p>
            <a:pPr marL="0" indent="0">
              <a:spcBef>
                <a:spcPts val="0"/>
              </a:spcBef>
              <a:buSzTx/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sz="1600" b="1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16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d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d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dirty="0" err="1">
                <a:latin typeface="Consolas"/>
                <a:ea typeface="Consolas"/>
                <a:cs typeface="Consolas"/>
                <a:sym typeface="Consolas"/>
              </a:rPr>
              <a:t>incrNE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 }</a:t>
            </a:r>
            <a:r>
              <a:rPr sz="1600" dirty="0">
                <a:solidFill>
                  <a:srgbClr val="008000"/>
                </a:solidFill>
                <a:latin typeface="Consolas"/>
                <a:ea typeface="Consolas"/>
                <a:cs typeface="Consolas"/>
                <a:sym typeface="Consolas"/>
              </a:rPr>
              <a:t> // Northeast Case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Tx/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sz="1600" b="1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++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Tx/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sz="1600" dirty="0" err="1">
                <a:latin typeface="Consolas"/>
                <a:ea typeface="Consolas"/>
                <a:cs typeface="Consolas"/>
                <a:sym typeface="Consolas"/>
              </a:rPr>
              <a:t>WritePixel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600" dirty="0">
              <a:latin typeface="Consolas"/>
              <a:ea typeface="Consolas"/>
              <a:cs typeface="Consolas"/>
              <a:sym typeface="Consolas"/>
            </a:endParaRPr>
          </a:p>
          <a:p>
            <a:pPr marL="0" indent="0">
              <a:spcBef>
                <a:spcPts val="0"/>
              </a:spcBef>
              <a:buSzTx/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sz="1600" dirty="0">
                <a:latin typeface="Consolas"/>
                <a:ea typeface="Consolas"/>
                <a:cs typeface="Consolas"/>
                <a:sym typeface="Consolas"/>
              </a:rPr>
              <a:t>		</a:t>
            </a:r>
          </a:p>
          <a:p>
            <a:pPr marL="0" indent="0">
              <a:spcBef>
                <a:spcPts val="0"/>
              </a:spcBef>
              <a:buSzTx/>
              <a:buNone/>
              <a:tabLst>
                <a:tab pos="457200" algn="l"/>
                <a:tab pos="914400" algn="l"/>
                <a:tab pos="2120900" algn="l"/>
                <a:tab pos="4457700" algn="l"/>
              </a:tabLst>
            </a:pPr>
            <a:r>
              <a:rPr sz="1600" b="1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524" name="Shape 5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 smtClean="0"/>
              <a:t>21</a:t>
            </a:fld>
            <a:r>
              <a:rPr lang="en-US" dirty="0"/>
              <a:t>/45</a:t>
            </a:r>
            <a:endParaRPr dirty="0"/>
          </a:p>
        </p:txBody>
      </p:sp>
      <p:sp>
        <p:nvSpPr>
          <p:cNvPr id="525" name="Shape 525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2425"/>
            </a:lvl1pPr>
          </a:lstStyle>
          <a:p>
            <a:r>
              <a:t>Example Code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5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5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5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3" grpId="0" uiExpand="1" build="p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Shape 318"/>
          <p:cNvSpPr/>
          <p:nvPr/>
        </p:nvSpPr>
        <p:spPr>
          <a:xfrm>
            <a:off x="2133600" y="4800600"/>
            <a:ext cx="52578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10/16/2018</a:t>
            </a:r>
            <a:endParaRPr dirty="0"/>
          </a:p>
        </p:txBody>
      </p:sp>
      <p:sp>
        <p:nvSpPr>
          <p:cNvPr id="319" name="Shape 319"/>
          <p:cNvSpPr>
            <a:spLocks noGrp="1"/>
          </p:cNvSpPr>
          <p:nvPr>
            <p:ph type="body" idx="1"/>
          </p:nvPr>
        </p:nvSpPr>
        <p:spPr>
          <a:xfrm>
            <a:off x="457200" y="1085850"/>
            <a:ext cx="8229600" cy="361950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t>Final step of rasterization (the</a:t>
            </a:r>
            <a:r>
              <a:rPr>
                <a:solidFill>
                  <a:srgbClr val="00B050"/>
                </a:solidFill>
              </a:rPr>
              <a:t> </a:t>
            </a:r>
            <a:r>
              <a:t>process of taking geometric shapes and converting them into an array of pixels stored in the framebuffer to be displayed) – converting from “random scan”/vector specification to a raster scan where we specify which pixels are drawn based on a stored array of primitives.</a:t>
            </a:r>
          </a:p>
          <a:p>
            <a:pPr>
              <a:lnSpc>
                <a:spcPct val="90000"/>
              </a:lnSpc>
            </a:pPr>
            <a:r>
              <a:t>Takes place after clipping occurs</a:t>
            </a:r>
          </a:p>
          <a:p>
            <a:pPr>
              <a:lnSpc>
                <a:spcPct val="90000"/>
              </a:lnSpc>
            </a:pPr>
            <a:r>
              <a:t>All graphics packages do this at end of the rendering pipeline</a:t>
            </a:r>
          </a:p>
          <a:p>
            <a:pPr>
              <a:lnSpc>
                <a:spcPct val="90000"/>
              </a:lnSpc>
            </a:pPr>
            <a:r>
              <a:t>Takes triangles (or higher-order primitives) and maps them to pixels on screen</a:t>
            </a:r>
          </a:p>
          <a:p>
            <a:pPr>
              <a:lnSpc>
                <a:spcPct val="90000"/>
              </a:lnSpc>
            </a:pPr>
            <a:r>
              <a:t>For 3D: rendering also takes into account other processes, like lighting and shading, but we’ll focus first on algorithms for </a:t>
            </a:r>
            <a:r>
              <a:rPr>
                <a:solidFill>
                  <a:srgbClr val="FF0000"/>
                </a:solidFill>
              </a:rPr>
              <a:t>line scan conversion</a:t>
            </a:r>
          </a:p>
        </p:txBody>
      </p:sp>
      <p:sp>
        <p:nvSpPr>
          <p:cNvPr id="321" name="Shape 32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2425"/>
            </a:lvl1pPr>
          </a:lstStyle>
          <a:p>
            <a:r>
              <a:t>What is Scan Conversion?</a:t>
            </a:r>
          </a:p>
        </p:txBody>
      </p:sp>
      <p:sp>
        <p:nvSpPr>
          <p:cNvPr id="6" name="Shape 112">
            <a:extLst>
              <a:ext uri="{FF2B5EF4-FFF2-40B4-BE49-F238E27FC236}">
                <a16:creationId xmlns:a16="http://schemas.microsoft.com/office/drawing/2014/main" id="{110E7F23-32A8-41B0-9C0E-18FB846C655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7467600" y="4800600"/>
            <a:ext cx="1219200" cy="28708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 smtClean="0"/>
              <a:pPr/>
              <a:t>3</a:t>
            </a:fld>
            <a:r>
              <a:rPr lang="en-US" dirty="0"/>
              <a:t>/45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" grpId="0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Shape 323"/>
          <p:cNvSpPr/>
          <p:nvPr/>
        </p:nvSpPr>
        <p:spPr>
          <a:xfrm>
            <a:off x="2133600" y="4800600"/>
            <a:ext cx="52578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10/16/2018</a:t>
            </a:r>
            <a:endParaRPr dirty="0"/>
          </a:p>
        </p:txBody>
      </p:sp>
      <p:sp>
        <p:nvSpPr>
          <p:cNvPr id="324" name="Shape 324"/>
          <p:cNvSpPr>
            <a:spLocks noGrp="1"/>
          </p:cNvSpPr>
          <p:nvPr>
            <p:ph type="body" idx="1"/>
          </p:nvPr>
        </p:nvSpPr>
        <p:spPr>
          <a:xfrm>
            <a:off x="381000" y="876300"/>
            <a:ext cx="82296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None/>
              <a:defRPr sz="1800"/>
            </a:pPr>
            <a:r>
              <a:rPr sz="2200">
                <a:solidFill>
                  <a:schemeClr val="accent2"/>
                </a:solidFill>
              </a:rPr>
              <a:t>Special cases:</a:t>
            </a:r>
            <a:endParaRPr sz="2400">
              <a:solidFill>
                <a:schemeClr val="accent2"/>
              </a:solidFill>
            </a:endParaRPr>
          </a:p>
          <a:p>
            <a:pPr marL="243840" indent="-243840">
              <a:lnSpc>
                <a:spcPct val="80000"/>
              </a:lnSpc>
              <a:defRPr sz="1800"/>
            </a:pPr>
            <a:r>
              <a:rPr sz="1600" b="1"/>
              <a:t>Horizontal Line:</a:t>
            </a:r>
          </a:p>
          <a:p>
            <a:pPr marL="548640" lvl="1" indent="-27432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defRPr sz="1600">
                <a:solidFill>
                  <a:srgbClr val="1F497D"/>
                </a:solidFill>
              </a:defRPr>
            </a:pPr>
            <a:r>
              <a:t>Draw pixel </a:t>
            </a:r>
            <a:r>
              <a:rPr i="1"/>
              <a:t>P</a:t>
            </a:r>
            <a:r>
              <a:t> and increment </a:t>
            </a:r>
            <a:r>
              <a:rPr sz="2200" i="1"/>
              <a:t>x</a:t>
            </a:r>
            <a:r>
              <a:t> coordinate value by 1 to get next pixel.</a:t>
            </a:r>
          </a:p>
          <a:p>
            <a:pPr marL="243840" indent="-243840">
              <a:lnSpc>
                <a:spcPct val="80000"/>
              </a:lnSpc>
              <a:defRPr sz="1800"/>
            </a:pPr>
            <a:r>
              <a:rPr sz="1600" b="1"/>
              <a:t>Vertical Line:</a:t>
            </a:r>
          </a:p>
          <a:p>
            <a:pPr marL="548640" lvl="1" indent="-27432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defRPr sz="1600">
                <a:solidFill>
                  <a:srgbClr val="1F497D"/>
                </a:solidFill>
              </a:defRPr>
            </a:pPr>
            <a:r>
              <a:t>Draw pixel </a:t>
            </a:r>
            <a:r>
              <a:rPr i="1"/>
              <a:t>P</a:t>
            </a:r>
            <a:r>
              <a:t> and increment </a:t>
            </a:r>
            <a:r>
              <a:rPr sz="2200" i="1"/>
              <a:t>y</a:t>
            </a:r>
            <a:r>
              <a:rPr sz="2200"/>
              <a:t> </a:t>
            </a:r>
            <a:r>
              <a:t>coordinate value by 1 to get next pixel.</a:t>
            </a:r>
          </a:p>
          <a:p>
            <a:pPr marL="243840" indent="-243840">
              <a:lnSpc>
                <a:spcPct val="80000"/>
              </a:lnSpc>
              <a:defRPr sz="1800"/>
            </a:pPr>
            <a:r>
              <a:rPr sz="1600" b="1"/>
              <a:t>Diagonal Line:</a:t>
            </a:r>
          </a:p>
          <a:p>
            <a:pPr marL="548640" lvl="1" indent="-27432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defRPr sz="1600">
                <a:solidFill>
                  <a:srgbClr val="1F497D"/>
                </a:solidFill>
              </a:defRPr>
            </a:pPr>
            <a:r>
              <a:t>Draw pixel </a:t>
            </a:r>
            <a:r>
              <a:rPr i="1"/>
              <a:t>P</a:t>
            </a:r>
            <a:r>
              <a:t> and increment both </a:t>
            </a:r>
            <a:r>
              <a:rPr sz="2200" i="1"/>
              <a:t>x</a:t>
            </a:r>
            <a:r>
              <a:t> and </a:t>
            </a:r>
            <a:r>
              <a:rPr sz="2200" i="1"/>
              <a:t>y</a:t>
            </a:r>
            <a:r>
              <a:rPr sz="2200"/>
              <a:t> </a:t>
            </a:r>
            <a:r>
              <a:t>coordinate by 1 to get next pixel.</a:t>
            </a:r>
          </a:p>
          <a:p>
            <a:pPr marL="243840" indent="-243840">
              <a:lnSpc>
                <a:spcPct val="80000"/>
              </a:lnSpc>
              <a:defRPr sz="1800"/>
            </a:pPr>
            <a:r>
              <a:rPr sz="1600"/>
              <a:t>What should we do in the </a:t>
            </a:r>
            <a:r>
              <a:rPr sz="1600" b="1"/>
              <a:t>general case</a:t>
            </a:r>
            <a:r>
              <a:rPr sz="1600"/>
              <a:t>?</a:t>
            </a:r>
          </a:p>
          <a:p>
            <a:pPr marL="548640" lvl="1" indent="-27432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defRPr sz="1600">
                <a:solidFill>
                  <a:srgbClr val="1F497D"/>
                </a:solidFill>
              </a:defRPr>
            </a:pPr>
            <a:r>
              <a:t>For slope &lt;= 1, increment </a:t>
            </a:r>
            <a:r>
              <a:rPr sz="2200"/>
              <a:t>x</a:t>
            </a:r>
            <a:r>
              <a:t> coordinate by 1 and choose pixel on or closest to line. Slopes in other octants by reflection (e.g., in second octant, increment Y)</a:t>
            </a:r>
          </a:p>
          <a:p>
            <a:pPr marL="548640" lvl="1" indent="-27432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defRPr sz="1600">
                <a:solidFill>
                  <a:srgbClr val="1F497D"/>
                </a:solidFill>
              </a:defRPr>
            </a:pPr>
            <a:r>
              <a:t>But how do we measure “closest”?</a:t>
            </a:r>
          </a:p>
        </p:txBody>
      </p:sp>
      <p:sp>
        <p:nvSpPr>
          <p:cNvPr id="326" name="Shape 326"/>
          <p:cNvSpPr>
            <a:spLocks noGrp="1"/>
          </p:cNvSpPr>
          <p:nvPr>
            <p:ph type="title"/>
          </p:nvPr>
        </p:nvSpPr>
        <p:spPr>
          <a:xfrm>
            <a:off x="381000" y="514350"/>
            <a:ext cx="8229600" cy="342900"/>
          </a:xfrm>
          <a:prstGeom prst="rect">
            <a:avLst/>
          </a:prstGeom>
        </p:spPr>
        <p:txBody>
          <a:bodyPr/>
          <a:lstStyle>
            <a:lvl1pPr defTabSz="603504">
              <a:defRPr sz="1650">
                <a:solidFill>
                  <a:srgbClr val="A50021"/>
                </a:solidFill>
              </a:defRPr>
            </a:lvl1pPr>
          </a:lstStyle>
          <a:p>
            <a:pPr>
              <a:defRPr>
                <a:solidFill>
                  <a:srgbClr val="920000"/>
                </a:solidFill>
              </a:defRPr>
            </a:pPr>
            <a:r>
              <a:rPr>
                <a:solidFill>
                  <a:srgbClr val="A50021"/>
                </a:solidFill>
              </a:rPr>
              <a:t>Scan-converting a Line:  Finding the next pixel</a:t>
            </a:r>
          </a:p>
        </p:txBody>
      </p:sp>
      <p:sp>
        <p:nvSpPr>
          <p:cNvPr id="6" name="Shape 112">
            <a:extLst>
              <a:ext uri="{FF2B5EF4-FFF2-40B4-BE49-F238E27FC236}">
                <a16:creationId xmlns:a16="http://schemas.microsoft.com/office/drawing/2014/main" id="{419E6F70-C722-4BEC-A8DE-427379C6881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7467600" y="4800600"/>
            <a:ext cx="1219200" cy="28708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 smtClean="0"/>
              <a:pPr/>
              <a:t>4</a:t>
            </a:fld>
            <a:r>
              <a:rPr lang="en-US" dirty="0"/>
              <a:t>/45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" grpId="0" build="p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Shape 328"/>
          <p:cNvSpPr/>
          <p:nvPr/>
        </p:nvSpPr>
        <p:spPr>
          <a:xfrm>
            <a:off x="2133600" y="4800600"/>
            <a:ext cx="52578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10/16/2018</a:t>
            </a:r>
            <a:endParaRPr dirty="0"/>
          </a:p>
        </p:txBody>
      </p:sp>
      <p:sp>
        <p:nvSpPr>
          <p:cNvPr id="329" name="Shape 329"/>
          <p:cNvSpPr>
            <a:spLocks noGrp="1"/>
          </p:cNvSpPr>
          <p:nvPr>
            <p:ph type="body" sz="half" idx="1"/>
          </p:nvPr>
        </p:nvSpPr>
        <p:spPr>
          <a:xfrm>
            <a:off x="457200" y="1085850"/>
            <a:ext cx="3962400" cy="3600450"/>
          </a:xfrm>
          <a:prstGeom prst="rect">
            <a:avLst/>
          </a:prstGeom>
        </p:spPr>
        <p:txBody>
          <a:bodyPr/>
          <a:lstStyle/>
          <a:p>
            <a:pPr marL="246888" indent="-246888">
              <a:lnSpc>
                <a:spcPct val="90000"/>
              </a:lnSpc>
            </a:pPr>
            <a:r>
              <a:rPr sz="1800"/>
              <a:t>Why can we use vertical distance as a measure of which point (pixel center) is closer?</a:t>
            </a:r>
          </a:p>
          <a:p>
            <a:pPr marL="548640" lvl="1" indent="-274320">
              <a:lnSpc>
                <a:spcPct val="90000"/>
              </a:lnSpc>
              <a:spcBef>
                <a:spcPts val="500"/>
              </a:spcBef>
              <a:buClr>
                <a:schemeClr val="accent2"/>
              </a:buClr>
              <a:defRPr sz="1800">
                <a:solidFill>
                  <a:srgbClr val="1F497D"/>
                </a:solidFill>
              </a:defRPr>
            </a:pPr>
            <a:r>
              <a:t>… because vertical distance is proportional to actual distance</a:t>
            </a:r>
            <a:endParaRPr sz="1600"/>
          </a:p>
          <a:p>
            <a:pPr marL="246888" indent="-246888">
              <a:lnSpc>
                <a:spcPct val="90000"/>
              </a:lnSpc>
            </a:pPr>
            <a:r>
              <a:rPr sz="1800"/>
              <a:t>Similar triangles show that true distances to line (in blue) are directly proportional to vertical distances to line (in black) for each point</a:t>
            </a:r>
          </a:p>
          <a:p>
            <a:pPr marL="246888" indent="-246888">
              <a:lnSpc>
                <a:spcPct val="90000"/>
              </a:lnSpc>
            </a:pPr>
            <a:r>
              <a:rPr sz="1800"/>
              <a:t>Therefore, point with smaller vertical distance to line is closest to line</a:t>
            </a:r>
          </a:p>
        </p:txBody>
      </p:sp>
      <p:sp>
        <p:nvSpPr>
          <p:cNvPr id="330" name="Shape 33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 smtClean="0"/>
              <a:t>5</a:t>
            </a:fld>
            <a:r>
              <a:rPr lang="en-US" dirty="0"/>
              <a:t>/45</a:t>
            </a:r>
            <a:endParaRPr dirty="0"/>
          </a:p>
        </p:txBody>
      </p:sp>
      <p:sp>
        <p:nvSpPr>
          <p:cNvPr id="331" name="Shape 331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2425"/>
            </a:lvl1pPr>
          </a:lstStyle>
          <a:p>
            <a:r>
              <a:t>Vertical Distance</a:t>
            </a:r>
          </a:p>
        </p:txBody>
      </p:sp>
      <p:grpSp>
        <p:nvGrpSpPr>
          <p:cNvPr id="353" name="Group 353"/>
          <p:cNvGrpSpPr/>
          <p:nvPr/>
        </p:nvGrpSpPr>
        <p:grpSpPr>
          <a:xfrm>
            <a:off x="4724400" y="1352547"/>
            <a:ext cx="3733240" cy="2362200"/>
            <a:chOff x="0" y="0"/>
            <a:chExt cx="3733239" cy="2362199"/>
          </a:xfrm>
        </p:grpSpPr>
        <p:grpSp>
          <p:nvGrpSpPr>
            <p:cNvPr id="346" name="Group 346"/>
            <p:cNvGrpSpPr/>
            <p:nvPr/>
          </p:nvGrpSpPr>
          <p:grpSpPr>
            <a:xfrm>
              <a:off x="-1" y="0"/>
              <a:ext cx="3733241" cy="2362200"/>
              <a:chOff x="0" y="0"/>
              <a:chExt cx="3733239" cy="2362199"/>
            </a:xfrm>
          </p:grpSpPr>
          <p:sp>
            <p:nvSpPr>
              <p:cNvPr id="332" name="Shape 332"/>
              <p:cNvSpPr/>
              <p:nvPr/>
            </p:nvSpPr>
            <p:spPr>
              <a:xfrm>
                <a:off x="-1" y="2156790"/>
                <a:ext cx="3251532" cy="1"/>
              </a:xfrm>
              <a:prstGeom prst="line">
                <a:avLst/>
              </a:prstGeom>
              <a:noFill/>
              <a:ln w="9525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pPr defTabSz="457200">
                  <a:defRPr sz="1200">
                    <a:latin typeface="+mj-lt"/>
                    <a:ea typeface="+mj-ea"/>
                    <a:cs typeface="+mj-cs"/>
                    <a:sym typeface="Helvetica"/>
                  </a:defRPr>
                </a:pPr>
                <a:endParaRPr/>
              </a:p>
            </p:txBody>
          </p:sp>
          <p:grpSp>
            <p:nvGrpSpPr>
              <p:cNvPr id="345" name="Group 345"/>
              <p:cNvGrpSpPr/>
              <p:nvPr/>
            </p:nvGrpSpPr>
            <p:grpSpPr>
              <a:xfrm>
                <a:off x="481708" y="0"/>
                <a:ext cx="3251532" cy="2362200"/>
                <a:chOff x="0" y="0"/>
                <a:chExt cx="3251530" cy="2362199"/>
              </a:xfrm>
            </p:grpSpPr>
            <p:sp>
              <p:nvSpPr>
                <p:cNvPr id="333" name="Shape 333"/>
                <p:cNvSpPr/>
                <p:nvPr/>
              </p:nvSpPr>
              <p:spPr>
                <a:xfrm flipH="1">
                  <a:off x="1083843" y="0"/>
                  <a:ext cx="1" cy="2362200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34" name="Shape 334"/>
                <p:cNvSpPr/>
                <p:nvPr/>
              </p:nvSpPr>
              <p:spPr>
                <a:xfrm flipV="1">
                  <a:off x="0" y="308113"/>
                  <a:ext cx="3251532" cy="1848678"/>
                </a:xfrm>
                <a:prstGeom prst="line">
                  <a:avLst/>
                </a:prstGeom>
                <a:noFill/>
                <a:ln w="9525" cap="flat">
                  <a:solidFill>
                    <a:srgbClr val="FF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35" name="Shape 335"/>
                <p:cNvSpPr/>
                <p:nvPr/>
              </p:nvSpPr>
              <p:spPr>
                <a:xfrm>
                  <a:off x="1565551" y="102704"/>
                  <a:ext cx="120429" cy="102705"/>
                </a:xfrm>
                <a:prstGeom prst="ellipse">
                  <a:avLst/>
                </a:pr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6" name="Shape 336"/>
                <p:cNvSpPr/>
                <p:nvPr/>
              </p:nvSpPr>
              <p:spPr>
                <a:xfrm>
                  <a:off x="1565551" y="1848677"/>
                  <a:ext cx="120429" cy="102705"/>
                </a:xfrm>
                <a:prstGeom prst="ellipse">
                  <a:avLst/>
                </a:prstGeom>
                <a:solidFill>
                  <a:srgbClr val="000000"/>
                </a:solidFill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37" name="Shape 337"/>
                <p:cNvSpPr/>
                <p:nvPr/>
              </p:nvSpPr>
              <p:spPr>
                <a:xfrm flipV="1">
                  <a:off x="1625765" y="1249569"/>
                  <a:ext cx="1" cy="633344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38" name="Shape 338"/>
                <p:cNvSpPr/>
                <p:nvPr/>
              </p:nvSpPr>
              <p:spPr>
                <a:xfrm flipH="1">
                  <a:off x="1627035" y="162615"/>
                  <a:ext cx="1" cy="1052720"/>
                </a:xfrm>
                <a:prstGeom prst="line">
                  <a:avLst/>
                </a:prstGeom>
                <a:noFill/>
                <a:ln w="28575" cap="flat">
                  <a:solidFill>
                    <a:srgbClr val="000000"/>
                  </a:solidFill>
                  <a:prstDash val="solid"/>
                  <a:round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39" name="Shape 339"/>
                <p:cNvSpPr/>
                <p:nvPr/>
              </p:nvSpPr>
              <p:spPr>
                <a:xfrm>
                  <a:off x="1615730" y="154056"/>
                  <a:ext cx="516832" cy="804518"/>
                </a:xfrm>
                <a:prstGeom prst="line">
                  <a:avLst/>
                </a:prstGeom>
                <a:noFill/>
                <a:ln w="28575" cap="flat">
                  <a:solidFill>
                    <a:srgbClr val="0070C0"/>
                  </a:solidFill>
                  <a:prstDash val="solid"/>
                  <a:bevel/>
                  <a:tail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40" name="Shape 340"/>
                <p:cNvSpPr/>
                <p:nvPr/>
              </p:nvSpPr>
              <p:spPr>
                <a:xfrm>
                  <a:off x="1645823" y="917919"/>
                  <a:ext cx="240856" cy="1576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8977" y="0"/>
                        <a:pt x="17247" y="8268"/>
                        <a:pt x="21600" y="21600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1" name="Shape 341"/>
                <p:cNvSpPr/>
                <p:nvPr/>
              </p:nvSpPr>
              <p:spPr>
                <a:xfrm rot="10800000">
                  <a:off x="1394959" y="1340166"/>
                  <a:ext cx="240855" cy="157606"/>
                </a:xfrm>
                <a:custGeom>
                  <a:avLst/>
                  <a:gdLst/>
                  <a:ahLst/>
                  <a:cxnLst>
                    <a:cxn ang="0">
                      <a:pos x="wd2" y="hd2"/>
                    </a:cxn>
                    <a:cxn ang="5400000">
                      <a:pos x="wd2" y="hd2"/>
                    </a:cxn>
                    <a:cxn ang="10800000">
                      <a:pos x="wd2" y="hd2"/>
                    </a:cxn>
                    <a:cxn ang="16200000">
                      <a:pos x="wd2" y="hd2"/>
                    </a:cxn>
                  </a:cxnLst>
                  <a:rect l="0" t="0" r="r" b="b"/>
                  <a:pathLst>
                    <a:path w="21600" h="21600" extrusionOk="0">
                      <a:moveTo>
                        <a:pt x="0" y="0"/>
                      </a:moveTo>
                      <a:cubicBezTo>
                        <a:pt x="8977" y="0"/>
                        <a:pt x="17247" y="8268"/>
                        <a:pt x="21600" y="21600"/>
                      </a:cubicBezTo>
                    </a:path>
                  </a:pathLst>
                </a:cu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ctr">
                  <a:noAutofit/>
                </a:bodyPr>
                <a:lstStyle/>
                <a:p>
                  <a:endParaRPr/>
                </a:p>
              </p:txBody>
            </p:sp>
            <p:sp>
              <p:nvSpPr>
                <p:cNvPr id="342" name="Shape 342"/>
                <p:cNvSpPr/>
                <p:nvPr/>
              </p:nvSpPr>
              <p:spPr>
                <a:xfrm flipV="1">
                  <a:off x="1475231" y="1386508"/>
                  <a:ext cx="60214" cy="111264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43" name="Shape 343"/>
                <p:cNvSpPr/>
                <p:nvPr/>
              </p:nvSpPr>
              <p:spPr>
                <a:xfrm flipV="1">
                  <a:off x="1756228" y="907221"/>
                  <a:ext cx="60214" cy="102705"/>
                </a:xfrm>
                <a:prstGeom prst="line">
                  <a:avLst/>
                </a:prstGeom>
                <a:noFill/>
                <a:ln w="9525" cap="flat">
                  <a:solidFill>
                    <a:srgbClr val="000000"/>
                  </a:solidFill>
                  <a:prstDash val="solid"/>
                  <a:round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  <p:sp>
              <p:nvSpPr>
                <p:cNvPr id="344" name="Shape 344"/>
                <p:cNvSpPr/>
                <p:nvPr/>
              </p:nvSpPr>
              <p:spPr>
                <a:xfrm>
                  <a:off x="1304626" y="1397206"/>
                  <a:ext cx="346228" cy="539198"/>
                </a:xfrm>
                <a:prstGeom prst="line">
                  <a:avLst/>
                </a:prstGeom>
                <a:noFill/>
                <a:ln w="28575" cap="flat">
                  <a:solidFill>
                    <a:srgbClr val="0070C0"/>
                  </a:solidFill>
                  <a:prstDash val="solid"/>
                  <a:bevel/>
                  <a:headEnd type="triangle" w="med" len="med"/>
                </a:ln>
                <a:effectLst/>
              </p:spPr>
              <p:txBody>
                <a:bodyPr wrap="square" lIns="45719" tIns="45719" rIns="45719" bIns="45719" numCol="1" anchor="t">
                  <a:noAutofit/>
                </a:bodyPr>
                <a:lstStyle/>
                <a:p>
                  <a:pPr defTabSz="457200">
                    <a:defRPr sz="1200">
                      <a:latin typeface="+mj-lt"/>
                      <a:ea typeface="+mj-ea"/>
                      <a:cs typeface="+mj-cs"/>
                      <a:sym typeface="Helvetica"/>
                    </a:defRPr>
                  </a:pPr>
                  <a:endParaRPr/>
                </a:p>
              </p:txBody>
            </p:sp>
          </p:grpSp>
        </p:grpSp>
        <p:grpSp>
          <p:nvGrpSpPr>
            <p:cNvPr id="349" name="Group 349"/>
            <p:cNvGrpSpPr/>
            <p:nvPr/>
          </p:nvGrpSpPr>
          <p:grpSpPr>
            <a:xfrm>
              <a:off x="2117509" y="2"/>
              <a:ext cx="1334790" cy="450011"/>
              <a:chOff x="0" y="0"/>
              <a:chExt cx="1334788" cy="450009"/>
            </a:xfrm>
          </p:grpSpPr>
          <p:sp>
            <p:nvSpPr>
              <p:cNvPr id="347" name="Shape 347"/>
              <p:cNvSpPr/>
              <p:nvPr/>
            </p:nvSpPr>
            <p:spPr>
              <a:xfrm>
                <a:off x="0" y="0"/>
                <a:ext cx="1334789" cy="450010"/>
              </a:xfrm>
              <a:prstGeom prst="rect">
                <a:avLst/>
              </a:prstGeom>
              <a:blipFill rotWithShape="1">
                <a:blip r:embed="rId2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48" name="Shape 348"/>
              <p:cNvSpPr/>
              <p:nvPr/>
            </p:nvSpPr>
            <p:spPr>
              <a:xfrm>
                <a:off x="0" y="0"/>
                <a:ext cx="1334789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t> </a:t>
                </a:r>
              </a:p>
            </p:txBody>
          </p:sp>
        </p:grpSp>
        <p:grpSp>
          <p:nvGrpSpPr>
            <p:cNvPr id="352" name="Group 352"/>
            <p:cNvGrpSpPr/>
            <p:nvPr/>
          </p:nvGrpSpPr>
          <p:grpSpPr>
            <a:xfrm>
              <a:off x="2035163" y="1623675"/>
              <a:ext cx="1334790" cy="450011"/>
              <a:chOff x="0" y="0"/>
              <a:chExt cx="1334788" cy="450009"/>
            </a:xfrm>
          </p:grpSpPr>
          <p:sp>
            <p:nvSpPr>
              <p:cNvPr id="350" name="Shape 350"/>
              <p:cNvSpPr/>
              <p:nvPr/>
            </p:nvSpPr>
            <p:spPr>
              <a:xfrm>
                <a:off x="0" y="0"/>
                <a:ext cx="1334789" cy="450010"/>
              </a:xfrm>
              <a:prstGeom prst="rect">
                <a:avLst/>
              </a:prstGeom>
              <a:blipFill rotWithShape="1">
                <a:blip r:embed="rId3"/>
                <a:srcRect/>
                <a:stretch>
                  <a:fillRect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351" name="Shape 351"/>
              <p:cNvSpPr/>
              <p:nvPr/>
            </p:nvSpPr>
            <p:spPr>
              <a:xfrm>
                <a:off x="0" y="0"/>
                <a:ext cx="1334789" cy="34842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a14="http://schemas.microsoft.com/office/mac/drawingml/2011/main" val="1"/>
                </a:ext>
              </a:extLst>
            </p:spPr>
            <p:txBody>
              <a:bodyPr wrap="square" lIns="45719" tIns="45719" rIns="45719" bIns="45719" numCol="1" anchor="t">
                <a:spAutoFit/>
              </a:bodyPr>
              <a:lstStyle/>
              <a:p>
                <a:r>
                  <a:t> </a:t>
                </a:r>
              </a:p>
            </p:txBody>
          </p:sp>
        </p:grpSp>
      </p:grp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" grpId="0" build="p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Shape 355"/>
          <p:cNvSpPr/>
          <p:nvPr/>
        </p:nvSpPr>
        <p:spPr>
          <a:xfrm>
            <a:off x="2133600" y="4800600"/>
            <a:ext cx="52578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10/16/2018</a:t>
            </a:r>
            <a:endParaRPr dirty="0"/>
          </a:p>
        </p:txBody>
      </p:sp>
      <p:sp>
        <p:nvSpPr>
          <p:cNvPr id="356" name="Shape 356"/>
          <p:cNvSpPr>
            <a:spLocks noGrp="1"/>
          </p:cNvSpPr>
          <p:nvPr>
            <p:ph type="body" idx="1"/>
          </p:nvPr>
        </p:nvSpPr>
        <p:spPr>
          <a:xfrm>
            <a:off x="457200" y="965200"/>
            <a:ext cx="8229600" cy="360045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buSzTx/>
              <a:buNone/>
              <a:defRPr sz="1800"/>
            </a:pPr>
            <a:r>
              <a:rPr sz="2200" dirty="0">
                <a:solidFill>
                  <a:schemeClr val="accent2"/>
                </a:solidFill>
              </a:rPr>
              <a:t>Basic Algorithm:</a:t>
            </a:r>
            <a:endParaRPr sz="2400" dirty="0">
              <a:solidFill>
                <a:schemeClr val="accent2"/>
              </a:solidFill>
            </a:endParaRPr>
          </a:p>
          <a:p>
            <a:pPr marL="243840" indent="-243840">
              <a:lnSpc>
                <a:spcPct val="80000"/>
              </a:lnSpc>
              <a:defRPr sz="1800"/>
            </a:pPr>
            <a:r>
              <a:rPr sz="1600" dirty="0"/>
              <a:t>Find equation of line that connects points </a:t>
            </a:r>
            <a:r>
              <a:rPr sz="1600" i="1" dirty="0"/>
              <a:t>P </a:t>
            </a:r>
            <a:r>
              <a:rPr sz="1600" dirty="0"/>
              <a:t>and </a:t>
            </a:r>
            <a:r>
              <a:rPr sz="1600" i="1" dirty="0"/>
              <a:t>Q</a:t>
            </a:r>
          </a:p>
          <a:p>
            <a:pPr marL="548640" lvl="1" indent="-27432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defRPr sz="1600">
                <a:solidFill>
                  <a:srgbClr val="1F497D"/>
                </a:solidFill>
              </a:defRPr>
            </a:pPr>
            <a:r>
              <a:rPr dirty="0"/>
              <a:t>Draw pixel </a:t>
            </a:r>
            <a:r>
              <a:rPr i="1" dirty="0"/>
              <a:t>P</a:t>
            </a:r>
            <a:r>
              <a:rPr dirty="0"/>
              <a:t> and increment </a:t>
            </a:r>
            <a:r>
              <a:rPr sz="2200" i="1" dirty="0"/>
              <a:t>x</a:t>
            </a:r>
            <a:r>
              <a:rPr dirty="0"/>
              <a:t> coordinate value by 1 to get next pixel.</a:t>
            </a:r>
          </a:p>
          <a:p>
            <a:pPr marL="243840" indent="-243840">
              <a:lnSpc>
                <a:spcPct val="80000"/>
              </a:lnSpc>
              <a:defRPr sz="1800"/>
            </a:pPr>
            <a:r>
              <a:rPr sz="1600" b="1" dirty="0"/>
              <a:t>Vertical Line:</a:t>
            </a:r>
          </a:p>
          <a:p>
            <a:pPr marL="548640" lvl="1" indent="-27432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defRPr sz="1600">
                <a:solidFill>
                  <a:srgbClr val="1F497D"/>
                </a:solidFill>
              </a:defRPr>
            </a:pPr>
            <a:r>
              <a:rPr dirty="0"/>
              <a:t>Draw pixel </a:t>
            </a:r>
            <a:r>
              <a:rPr i="1" dirty="0"/>
              <a:t>P</a:t>
            </a:r>
            <a:r>
              <a:rPr dirty="0"/>
              <a:t> and increment </a:t>
            </a:r>
            <a:r>
              <a:rPr sz="2200" i="1" dirty="0"/>
              <a:t>y</a:t>
            </a:r>
            <a:r>
              <a:rPr sz="2200" dirty="0"/>
              <a:t> </a:t>
            </a:r>
            <a:r>
              <a:rPr dirty="0"/>
              <a:t>coordinate value by 1 to get next pixel.</a:t>
            </a:r>
          </a:p>
          <a:p>
            <a:pPr marL="243840" indent="-243840">
              <a:lnSpc>
                <a:spcPct val="80000"/>
              </a:lnSpc>
              <a:defRPr sz="1800"/>
            </a:pPr>
            <a:r>
              <a:rPr sz="1600" b="1" dirty="0"/>
              <a:t>Diagonal Line:</a:t>
            </a:r>
          </a:p>
          <a:p>
            <a:pPr marL="548640" lvl="1" indent="-27432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defRPr sz="1600">
                <a:solidFill>
                  <a:srgbClr val="1F497D"/>
                </a:solidFill>
              </a:defRPr>
            </a:pPr>
            <a:r>
              <a:rPr dirty="0"/>
              <a:t>Draw pixel </a:t>
            </a:r>
            <a:r>
              <a:rPr i="1" dirty="0"/>
              <a:t>P</a:t>
            </a:r>
            <a:r>
              <a:rPr dirty="0"/>
              <a:t> and increment both </a:t>
            </a:r>
            <a:r>
              <a:rPr sz="2200" i="1" dirty="0"/>
              <a:t>x</a:t>
            </a:r>
            <a:r>
              <a:rPr dirty="0"/>
              <a:t> and </a:t>
            </a:r>
            <a:r>
              <a:rPr sz="2200" i="1" dirty="0"/>
              <a:t>y</a:t>
            </a:r>
            <a:r>
              <a:rPr sz="2200" dirty="0"/>
              <a:t> </a:t>
            </a:r>
            <a:r>
              <a:rPr dirty="0"/>
              <a:t>coordinate by 1 to get next pixel.</a:t>
            </a:r>
          </a:p>
          <a:p>
            <a:pPr marL="243840" indent="-243840">
              <a:lnSpc>
                <a:spcPct val="80000"/>
              </a:lnSpc>
              <a:defRPr sz="1800"/>
            </a:pPr>
            <a:r>
              <a:rPr sz="1600" dirty="0"/>
              <a:t>What should we do in the </a:t>
            </a:r>
            <a:r>
              <a:rPr sz="1600" b="1" dirty="0"/>
              <a:t>general case</a:t>
            </a:r>
            <a:r>
              <a:rPr sz="1600" dirty="0"/>
              <a:t>?</a:t>
            </a:r>
          </a:p>
          <a:p>
            <a:pPr marL="548640" lvl="1" indent="-27432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defRPr sz="1600">
                <a:solidFill>
                  <a:srgbClr val="1F497D"/>
                </a:solidFill>
              </a:defRPr>
            </a:pPr>
            <a:r>
              <a:rPr dirty="0"/>
              <a:t>For slope &lt;= 1, increment </a:t>
            </a:r>
            <a:r>
              <a:rPr sz="2200" dirty="0"/>
              <a:t>x</a:t>
            </a:r>
            <a:r>
              <a:rPr dirty="0"/>
              <a:t> coordinate by 1 and choose pixel on or closest to line. Slopes in other octants by reflection (e.g., in second octant, increment Y)</a:t>
            </a:r>
          </a:p>
          <a:p>
            <a:pPr marL="548640" lvl="1" indent="-274320">
              <a:lnSpc>
                <a:spcPct val="80000"/>
              </a:lnSpc>
              <a:spcBef>
                <a:spcPts val="500"/>
              </a:spcBef>
              <a:buClr>
                <a:schemeClr val="accent2"/>
              </a:buClr>
              <a:defRPr sz="1600">
                <a:solidFill>
                  <a:srgbClr val="1F497D"/>
                </a:solidFill>
              </a:defRPr>
            </a:pPr>
            <a:r>
              <a:rPr lang="en-US" dirty="0"/>
              <a:t>Use vertical distance to </a:t>
            </a:r>
            <a:r>
              <a:rPr dirty="0"/>
              <a:t>measure “closest”</a:t>
            </a:r>
          </a:p>
        </p:txBody>
      </p:sp>
      <p:sp>
        <p:nvSpPr>
          <p:cNvPr id="357" name="Shape 35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 smtClean="0"/>
              <a:t>6</a:t>
            </a:fld>
            <a:r>
              <a:rPr lang="en-US" dirty="0"/>
              <a:t>/45</a:t>
            </a:r>
            <a:endParaRPr dirty="0"/>
          </a:p>
        </p:txBody>
      </p:sp>
      <p:sp>
        <p:nvSpPr>
          <p:cNvPr id="358" name="Shape 358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2425">
                <a:solidFill>
                  <a:srgbClr val="A50021"/>
                </a:solidFill>
              </a:defRPr>
            </a:lvl1pPr>
          </a:lstStyle>
          <a:p>
            <a:pPr>
              <a:defRPr>
                <a:solidFill>
                  <a:srgbClr val="920000"/>
                </a:solidFill>
              </a:defRPr>
            </a:pPr>
            <a:r>
              <a:rPr dirty="0">
                <a:solidFill>
                  <a:srgbClr val="A50021"/>
                </a:solidFill>
              </a:rPr>
              <a:t>Vertical Distance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3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" grpId="0" build="p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457200" y="971550"/>
                <a:ext cx="8229600" cy="3829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  <a:buNone/>
                </a:pPr>
                <a:r>
                  <a:rPr lang="en-US" sz="2200" dirty="0">
                    <a:solidFill>
                      <a:schemeClr val="accent2"/>
                    </a:solidFill>
                  </a:rPr>
                  <a:t>Basic Algorithm: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Find equation of line that connects two points </a:t>
                </a:r>
                <a:r>
                  <a:rPr lang="en-US" sz="1600" i="1" dirty="0"/>
                  <a:t>P</a:t>
                </a:r>
                <a:r>
                  <a:rPr lang="en-US" sz="1600" dirty="0"/>
                  <a:t> and </a:t>
                </a:r>
                <a:r>
                  <a:rPr lang="en-US" sz="1600" i="1" dirty="0"/>
                  <a:t>Q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Starting with leftmost point, increment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by 1 to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i="1" dirty="0"/>
                  <a:t> </a:t>
                </a:r>
                <a:r>
                  <a:rPr lang="en-US" sz="1600" dirty="0"/>
                  <a:t>=</a:t>
                </a:r>
                <a:r>
                  <a:rPr lang="en-US" sz="1600" i="1" dirty="0"/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/>
                      </a:rPr>
                      <m:t>𝑚</m:t>
                    </m:r>
                    <m:r>
                      <a:rPr lang="en-US" sz="1600" b="0" i="1" smtClean="0">
                        <a:latin typeface="Cambria Math"/>
                      </a:rPr>
                      <m:t>∗</m:t>
                    </m:r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b="0" i="0" smtClean="0"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latin typeface="Cambria Math"/>
                      </a:rPr>
                      <m:t>B</m:t>
                    </m:r>
                    <m:r>
                      <a:rPr lang="en-US" sz="1600" b="0" i="0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where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𝑚</m:t>
                    </m:r>
                    <m:r>
                      <a:rPr lang="en-US" sz="16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/>
                  <a:t>= slope,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B</m:t>
                    </m:r>
                  </m:oMath>
                </a14:m>
                <a:r>
                  <a:rPr lang="en-US" sz="1600" dirty="0"/>
                  <a:t> = </a:t>
                </a:r>
                <a:r>
                  <a:rPr lang="en-US" sz="1600" i="1" dirty="0"/>
                  <a:t>y</a:t>
                </a:r>
                <a:r>
                  <a:rPr lang="en-US" sz="1600" dirty="0"/>
                  <a:t> intercept;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 is a float so we get an </a:t>
                </a:r>
                <a:r>
                  <a:rPr lang="en-US" sz="1600" dirty="0" err="1"/>
                  <a:t>int</a:t>
                </a:r>
                <a:r>
                  <a:rPr lang="en-US" sz="1600" dirty="0"/>
                  <a:t> by rounding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sz="1600" dirty="0"/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Draw pixel at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, Round(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)) where Round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/>
                  <a:t>)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/>
                          </a:rPr>
                          <m:t>.5+</m:t>
                        </m:r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1600" dirty="0">
                  <a:solidFill>
                    <a:schemeClr val="accent2"/>
                  </a:solidFill>
                </a:endParaRPr>
              </a:p>
              <a:p>
                <a:pPr>
                  <a:lnSpc>
                    <a:spcPct val="90000"/>
                  </a:lnSpc>
                  <a:buNone/>
                </a:pPr>
                <a:r>
                  <a:rPr lang="en-US" sz="2200" dirty="0">
                    <a:solidFill>
                      <a:schemeClr val="accent2"/>
                    </a:solidFill>
                  </a:rPr>
                  <a:t>Incremental Algorithm: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Each iteration requires a floating-point multiplication</a:t>
                </a:r>
              </a:p>
              <a:p>
                <a:pPr marL="548640" lvl="1" indent="-274320">
                  <a:lnSpc>
                    <a:spcPct val="80000"/>
                  </a:lnSpc>
                  <a:spcBef>
                    <a:spcPts val="500"/>
                  </a:spcBef>
                  <a:buClr>
                    <a:schemeClr val="accent2"/>
                  </a:buClr>
                  <a:defRPr sz="1600">
                    <a:solidFill>
                      <a:srgbClr val="1F497D"/>
                    </a:solidFill>
                  </a:defRPr>
                </a:pPr>
                <a:r>
                  <a:rPr lang="en-US" sz="1600" dirty="0">
                    <a:solidFill>
                      <a:srgbClr val="1E497D"/>
                    </a:solidFill>
                  </a:rPr>
                  <a:t>Modify algorithm to use incremental rather than direct computation </a:t>
                </a:r>
              </a:p>
              <a:p>
                <a:pPr marL="548640" lvl="1" indent="-274320">
                  <a:lnSpc>
                    <a:spcPct val="80000"/>
                  </a:lnSpc>
                  <a:spcBef>
                    <a:spcPts val="500"/>
                  </a:spcBef>
                  <a:buClr>
                    <a:schemeClr val="accent2"/>
                  </a:buClr>
                  <a:defRPr sz="1600">
                    <a:solidFill>
                      <a:srgbClr val="1F497D"/>
                    </a:solidFill>
                  </a:defRPr>
                </a:pPr>
                <a:r>
                  <a:rPr lang="en-US" sz="1600" dirty="0">
                    <a:solidFill>
                      <a:srgbClr val="1E497D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1E497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1E497D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600" b="0" i="0" smtClean="0">
                        <a:solidFill>
                          <a:srgbClr val="1E497D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1600" dirty="0">
                    <a:solidFill>
                      <a:srgbClr val="1E497D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1E497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1E497D"/>
                    </a:solidFill>
                  </a:rPr>
                  <a:t>) =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1E497D"/>
                        </a:solidFill>
                        <a:latin typeface="Cambria Math"/>
                      </a:rPr>
                      <m:t>𝑚</m:t>
                    </m:r>
                    <m:r>
                      <a:rPr lang="en-US" sz="1600" b="0" i="1" smtClean="0">
                        <a:solidFill>
                          <a:srgbClr val="1E497D"/>
                        </a:solidFill>
                        <a:latin typeface="Cambria Math"/>
                      </a:rPr>
                      <m:t>∗ </m:t>
                    </m:r>
                  </m:oMath>
                </a14:m>
                <a:r>
                  <a:rPr lang="en-US" sz="1600" dirty="0">
                    <a:solidFill>
                      <a:srgbClr val="1E497D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1E497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 smtClean="0">
                            <a:solidFill>
                              <a:srgbClr val="1E497D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1E497D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1E497D"/>
                        </a:solidFill>
                        <a:latin typeface="Cambria Math"/>
                      </a:rPr>
                      <m:t>−</m:t>
                    </m:r>
                  </m:oMath>
                </a14:m>
                <a:r>
                  <a:rPr lang="en-US" sz="1600" dirty="0">
                    <a:solidFill>
                      <a:srgbClr val="1E497D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1E497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1E497D"/>
                    </a:solidFill>
                  </a:rPr>
                  <a:t>) </a:t>
                </a:r>
              </a:p>
              <a:p>
                <a:pPr marL="548640" lvl="1" indent="-274320">
                  <a:lnSpc>
                    <a:spcPct val="80000"/>
                  </a:lnSpc>
                  <a:spcBef>
                    <a:spcPts val="500"/>
                  </a:spcBef>
                  <a:buClr>
                    <a:schemeClr val="accent2"/>
                  </a:buClr>
                  <a:defRPr sz="1600">
                    <a:solidFill>
                      <a:srgbClr val="1F497D"/>
                    </a:solidFill>
                  </a:defRP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1E497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1E497D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1E497D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1E497D"/>
                    </a:solidFill>
                  </a:rPr>
                  <a:t>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1E497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1E497D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1E497D"/>
                        </a:solidFill>
                        <a:latin typeface="Cambria Math"/>
                      </a:rPr>
                      <m:t>+</m:t>
                    </m:r>
                    <m:r>
                      <a:rPr lang="en-US" sz="1600" i="1">
                        <a:solidFill>
                          <a:srgbClr val="1E497D"/>
                        </a:solidFill>
                        <a:latin typeface="Cambria Math"/>
                      </a:rPr>
                      <m:t>𝑚</m:t>
                    </m:r>
                    <m:r>
                      <a:rPr lang="en-US" sz="1600" i="1">
                        <a:solidFill>
                          <a:srgbClr val="1E497D"/>
                        </a:solidFill>
                        <a:latin typeface="Cambria Math"/>
                      </a:rPr>
                      <m:t> ∗</m:t>
                    </m:r>
                    <m:r>
                      <a:rPr lang="en-US" sz="1600" b="0" i="0" smtClean="0">
                        <a:solidFill>
                          <a:srgbClr val="1E497D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rgbClr val="1E497D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1E497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600" b="0" i="1" smtClean="0">
                            <a:solidFill>
                              <a:srgbClr val="1E497D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1E497D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1E497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1E497D"/>
                    </a:solidFill>
                  </a:rPr>
                  <a:t>)</a:t>
                </a:r>
              </a:p>
              <a:p>
                <a:pPr marL="548640" lvl="1" indent="-274320">
                  <a:lnSpc>
                    <a:spcPct val="80000"/>
                  </a:lnSpc>
                  <a:spcBef>
                    <a:spcPts val="500"/>
                  </a:spcBef>
                  <a:buClr>
                    <a:schemeClr val="accent2"/>
                  </a:buClr>
                  <a:defRPr sz="1600">
                    <a:solidFill>
                      <a:srgbClr val="1F497D"/>
                    </a:solidFill>
                  </a:defRPr>
                </a:pPr>
                <a:r>
                  <a:rPr lang="en-US" sz="1600" dirty="0">
                    <a:solidFill>
                      <a:srgbClr val="1E497D"/>
                    </a:solidFill>
                  </a:rPr>
                  <a:t>If </a:t>
                </a:r>
                <a:r>
                  <a:rPr lang="en-US" sz="1600" dirty="0">
                    <a:solidFill>
                      <a:srgbClr val="1E497D"/>
                    </a:solidFill>
                    <a:sym typeface="Symbol" pitchFamily="18" charset="2"/>
                  </a:rPr>
                  <a:t></a:t>
                </a:r>
                <a:r>
                  <a:rPr lang="en-US" sz="1600" dirty="0">
                    <a:solidFill>
                      <a:srgbClr val="1E497D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rgbClr val="1E497D"/>
                        </a:solidFill>
                        <a:latin typeface="Cambria Math"/>
                      </a:rPr>
                      <m:t>𝑥</m:t>
                    </m:r>
                  </m:oMath>
                </a14:m>
                <a:r>
                  <a:rPr lang="en-US" sz="1600" i="1" dirty="0">
                    <a:solidFill>
                      <a:srgbClr val="1E497D"/>
                    </a:solidFill>
                  </a:rPr>
                  <a:t> </a:t>
                </a:r>
                <a:r>
                  <a:rPr lang="en-US" sz="1600" dirty="0">
                    <a:solidFill>
                      <a:srgbClr val="1E497D"/>
                    </a:solidFill>
                  </a:rPr>
                  <a:t>=</a:t>
                </a:r>
                <a:r>
                  <a:rPr lang="en-US" sz="1600" i="1" dirty="0">
                    <a:solidFill>
                      <a:srgbClr val="1E497D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1E497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1600" i="1">
                        <a:solidFill>
                          <a:srgbClr val="1E497D"/>
                        </a:solidFill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1600" i="1">
                            <a:solidFill>
                              <a:srgbClr val="1E497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1E497D"/>
                    </a:solidFill>
                  </a:rPr>
                  <a:t> =</a:t>
                </a:r>
                <a:r>
                  <a:rPr lang="en-US" sz="1600" i="1" dirty="0">
                    <a:solidFill>
                      <a:srgbClr val="1E497D"/>
                    </a:solidFill>
                  </a:rPr>
                  <a:t> 1</a:t>
                </a:r>
                <a:r>
                  <a:rPr lang="en-US" sz="1600" dirty="0">
                    <a:solidFill>
                      <a:srgbClr val="1E497D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1E497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1E497D"/>
                    </a:solidFill>
                  </a:rPr>
                  <a:t> =</a:t>
                </a:r>
                <a:r>
                  <a:rPr lang="en-US" sz="1600" i="1" dirty="0">
                    <a:solidFill>
                      <a:srgbClr val="1E497D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rgbClr val="1E497D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sz="1600" i="1">
                            <a:solidFill>
                              <a:srgbClr val="1E497D"/>
                            </a:solidFill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solidFill>
                          <a:srgbClr val="1E497D"/>
                        </a:solidFill>
                        <a:latin typeface="Cambria Math"/>
                      </a:rPr>
                      <m:t>+</m:t>
                    </m:r>
                    <m:r>
                      <a:rPr lang="en-US" sz="1600" b="0" i="1" smtClean="0">
                        <a:solidFill>
                          <a:srgbClr val="1E497D"/>
                        </a:solidFill>
                        <a:latin typeface="Cambria Math"/>
                      </a:rPr>
                      <m:t>𝑚</m:t>
                    </m:r>
                  </m:oMath>
                </a14:m>
                <a:endParaRPr lang="en-US" sz="1600" dirty="0">
                  <a:solidFill>
                    <a:srgbClr val="1E497D"/>
                  </a:solidFill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1600" dirty="0"/>
                  <a:t>At each step, we make incremental calculations based on preceding step to find next </a:t>
                </a:r>
                <a:r>
                  <a:rPr lang="en-US" sz="1600" i="1" dirty="0"/>
                  <a:t>y</a:t>
                </a:r>
                <a:r>
                  <a:rPr lang="en-US" sz="1600" dirty="0"/>
                  <a:t> value</a:t>
                </a:r>
              </a:p>
              <a:p>
                <a:pPr>
                  <a:lnSpc>
                    <a:spcPct val="90000"/>
                  </a:lnSpc>
                  <a:buNone/>
                </a:pPr>
                <a:endParaRPr lang="en-US" dirty="0"/>
              </a:p>
              <a:p>
                <a:pPr>
                  <a:lnSpc>
                    <a:spcPct val="90000"/>
                  </a:lnSpc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457200" y="971550"/>
                <a:ext cx="8229600" cy="3829050"/>
              </a:xfrm>
              <a:blipFill rotWithShape="0">
                <a:blip r:embed="rId2"/>
                <a:stretch>
                  <a:fillRect l="-1481" t="-19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200" dirty="0"/>
              <a:t>Strategy 1 – Incremental Algorithm (1/3)</a:t>
            </a:r>
          </a:p>
        </p:txBody>
      </p:sp>
      <p:sp>
        <p:nvSpPr>
          <p:cNvPr id="6" name="Shape 355"/>
          <p:cNvSpPr/>
          <p:nvPr/>
        </p:nvSpPr>
        <p:spPr>
          <a:xfrm>
            <a:off x="2133600" y="4800600"/>
            <a:ext cx="52578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10/16/2018</a:t>
            </a:r>
            <a:endParaRPr dirty="0"/>
          </a:p>
        </p:txBody>
      </p:sp>
      <p:sp>
        <p:nvSpPr>
          <p:cNvPr id="9" name="Shape 112">
            <a:extLst>
              <a:ext uri="{FF2B5EF4-FFF2-40B4-BE49-F238E27FC236}">
                <a16:creationId xmlns:a16="http://schemas.microsoft.com/office/drawing/2014/main" id="{3BFBA8F3-D7F1-4CE1-A049-331FFF3A7E07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7467600" y="4800600"/>
            <a:ext cx="1219200" cy="28708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 smtClean="0"/>
              <a:pPr/>
              <a:t>7</a:t>
            </a:fld>
            <a:r>
              <a:rPr lang="en-US" dirty="0"/>
              <a:t>/45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76490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/>
          <p:nvPr/>
        </p:nvSpPr>
        <p:spPr>
          <a:xfrm>
            <a:off x="2133600" y="4800600"/>
            <a:ext cx="52578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10/16/2018</a:t>
            </a:r>
            <a:endParaRPr dirty="0"/>
          </a:p>
        </p:txBody>
      </p:sp>
      <p:sp>
        <p:nvSpPr>
          <p:cNvPr id="367" name="Shape 367"/>
          <p:cNvSpPr>
            <a:spLocks noGrp="1"/>
          </p:cNvSpPr>
          <p:nvPr>
            <p:ph type="title"/>
          </p:nvPr>
        </p:nvSpPr>
        <p:spPr>
          <a:xfrm>
            <a:off x="457200" y="481692"/>
            <a:ext cx="8229600" cy="424545"/>
          </a:xfrm>
          <a:prstGeom prst="rect">
            <a:avLst/>
          </a:prstGeom>
        </p:spPr>
        <p:txBody>
          <a:bodyPr/>
          <a:lstStyle>
            <a:lvl1pPr defTabSz="777240">
              <a:defRPr sz="2125"/>
            </a:lvl1pPr>
          </a:lstStyle>
          <a:p>
            <a:r>
              <a:t>Strategy 1 – Incremental Algorithm (2/3)</a:t>
            </a:r>
          </a:p>
        </p:txBody>
      </p:sp>
      <p:grpSp>
        <p:nvGrpSpPr>
          <p:cNvPr id="375" name="Group 375"/>
          <p:cNvGrpSpPr/>
          <p:nvPr/>
        </p:nvGrpSpPr>
        <p:grpSpPr>
          <a:xfrm>
            <a:off x="1626758" y="1085849"/>
            <a:ext cx="4057651" cy="3416754"/>
            <a:chOff x="0" y="0"/>
            <a:chExt cx="4057650" cy="3416753"/>
          </a:xfrm>
        </p:grpSpPr>
        <p:sp>
          <p:nvSpPr>
            <p:cNvPr id="368" name="Shape 368"/>
            <p:cNvSpPr/>
            <p:nvPr/>
          </p:nvSpPr>
          <p:spPr>
            <a:xfrm flipH="1">
              <a:off x="579664" y="0"/>
              <a:ext cx="1" cy="3416754"/>
            </a:xfrm>
            <a:prstGeom prst="line">
              <a:avLst/>
            </a:prstGeom>
            <a:noFill/>
            <a:ln w="9525" cap="flat">
              <a:solidFill>
                <a:srgbClr val="000000">
                  <a:alpha val="47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69" name="Shape 369"/>
            <p:cNvSpPr/>
            <p:nvPr/>
          </p:nvSpPr>
          <p:spPr>
            <a:xfrm flipH="1">
              <a:off x="1610178" y="0"/>
              <a:ext cx="1" cy="3416754"/>
            </a:xfrm>
            <a:prstGeom prst="line">
              <a:avLst/>
            </a:prstGeom>
            <a:noFill/>
            <a:ln w="9525" cap="flat">
              <a:solidFill>
                <a:srgbClr val="000000">
                  <a:alpha val="47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70" name="Shape 370"/>
            <p:cNvSpPr/>
            <p:nvPr/>
          </p:nvSpPr>
          <p:spPr>
            <a:xfrm flipH="1">
              <a:off x="2640692" y="0"/>
              <a:ext cx="1" cy="3416754"/>
            </a:xfrm>
            <a:prstGeom prst="line">
              <a:avLst/>
            </a:prstGeom>
            <a:noFill/>
            <a:ln w="9525" cap="flat">
              <a:solidFill>
                <a:srgbClr val="000000">
                  <a:alpha val="47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71" name="Shape 371"/>
            <p:cNvSpPr/>
            <p:nvPr/>
          </p:nvSpPr>
          <p:spPr>
            <a:xfrm flipH="1">
              <a:off x="3671207" y="0"/>
              <a:ext cx="1" cy="3416754"/>
            </a:xfrm>
            <a:prstGeom prst="line">
              <a:avLst/>
            </a:prstGeom>
            <a:noFill/>
            <a:ln w="9525" cap="flat">
              <a:solidFill>
                <a:srgbClr val="000000">
                  <a:alpha val="47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72" name="Shape 372"/>
            <p:cNvSpPr/>
            <p:nvPr/>
          </p:nvSpPr>
          <p:spPr>
            <a:xfrm>
              <a:off x="0" y="379639"/>
              <a:ext cx="4057650" cy="1"/>
            </a:xfrm>
            <a:prstGeom prst="line">
              <a:avLst/>
            </a:prstGeom>
            <a:noFill/>
            <a:ln w="9525" cap="flat">
              <a:solidFill>
                <a:srgbClr val="000000">
                  <a:alpha val="47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73" name="Shape 373"/>
            <p:cNvSpPr/>
            <p:nvPr/>
          </p:nvSpPr>
          <p:spPr>
            <a:xfrm>
              <a:off x="0" y="1392010"/>
              <a:ext cx="4057650" cy="1"/>
            </a:xfrm>
            <a:prstGeom prst="line">
              <a:avLst/>
            </a:prstGeom>
            <a:noFill/>
            <a:ln w="9525" cap="flat">
              <a:solidFill>
                <a:srgbClr val="000000">
                  <a:alpha val="47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  <p:sp>
          <p:nvSpPr>
            <p:cNvPr id="374" name="Shape 374"/>
            <p:cNvSpPr/>
            <p:nvPr/>
          </p:nvSpPr>
          <p:spPr>
            <a:xfrm>
              <a:off x="0" y="2404381"/>
              <a:ext cx="4057650" cy="1"/>
            </a:xfrm>
            <a:prstGeom prst="line">
              <a:avLst/>
            </a:prstGeom>
            <a:noFill/>
            <a:ln w="9525" cap="flat">
              <a:solidFill>
                <a:srgbClr val="000000">
                  <a:alpha val="47000"/>
                </a:srgbClr>
              </a:solidFill>
              <a:prstDash val="solid"/>
              <a:round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pPr defTabSz="457200">
                <a:defRPr sz="1200">
                  <a:latin typeface="+mj-lt"/>
                  <a:ea typeface="+mj-ea"/>
                  <a:cs typeface="+mj-cs"/>
                  <a:sym typeface="Helvetica"/>
                </a:defRPr>
              </a:pPr>
              <a:endParaRPr/>
            </a:p>
          </p:txBody>
        </p:sp>
      </p:grpSp>
      <p:sp>
        <p:nvSpPr>
          <p:cNvPr id="376" name="Shape 376"/>
          <p:cNvSpPr/>
          <p:nvPr/>
        </p:nvSpPr>
        <p:spPr>
          <a:xfrm>
            <a:off x="2114550" y="3398892"/>
            <a:ext cx="193231" cy="189821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77" name="Shape 377"/>
          <p:cNvSpPr/>
          <p:nvPr/>
        </p:nvSpPr>
        <p:spPr>
          <a:xfrm>
            <a:off x="3143250" y="2380702"/>
            <a:ext cx="193231" cy="189821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78" name="Shape 378"/>
          <p:cNvSpPr/>
          <p:nvPr/>
        </p:nvSpPr>
        <p:spPr>
          <a:xfrm>
            <a:off x="4171143" y="2380702"/>
            <a:ext cx="193231" cy="189821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79" name="Shape 379"/>
          <p:cNvSpPr/>
          <p:nvPr/>
        </p:nvSpPr>
        <p:spPr>
          <a:xfrm>
            <a:off x="5200650" y="2380702"/>
            <a:ext cx="193231" cy="189821"/>
          </a:xfrm>
          <a:prstGeom prst="ellipse">
            <a:avLst/>
          </a:prstGeom>
          <a:solidFill>
            <a:srgbClr val="000000"/>
          </a:solidFill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80" name="Shape 380"/>
          <p:cNvSpPr/>
          <p:nvPr/>
        </p:nvSpPr>
        <p:spPr>
          <a:xfrm>
            <a:off x="3144310" y="3395321"/>
            <a:ext cx="193231" cy="189821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81" name="Shape 381"/>
          <p:cNvSpPr/>
          <p:nvPr/>
        </p:nvSpPr>
        <p:spPr>
          <a:xfrm>
            <a:off x="4169221" y="3393399"/>
            <a:ext cx="193231" cy="189821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82" name="Shape 382"/>
          <p:cNvSpPr/>
          <p:nvPr/>
        </p:nvSpPr>
        <p:spPr>
          <a:xfrm>
            <a:off x="5200650" y="3387562"/>
            <a:ext cx="193231" cy="189821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83" name="Shape 383"/>
          <p:cNvSpPr/>
          <p:nvPr/>
        </p:nvSpPr>
        <p:spPr>
          <a:xfrm>
            <a:off x="2118429" y="2380702"/>
            <a:ext cx="193232" cy="189821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84" name="Shape 384"/>
          <p:cNvSpPr/>
          <p:nvPr/>
        </p:nvSpPr>
        <p:spPr>
          <a:xfrm>
            <a:off x="3143250" y="1370577"/>
            <a:ext cx="193231" cy="189821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85" name="Shape 385"/>
          <p:cNvSpPr/>
          <p:nvPr/>
        </p:nvSpPr>
        <p:spPr>
          <a:xfrm>
            <a:off x="5200650" y="1371600"/>
            <a:ext cx="193231" cy="189821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86" name="Shape 386"/>
          <p:cNvSpPr/>
          <p:nvPr/>
        </p:nvSpPr>
        <p:spPr>
          <a:xfrm>
            <a:off x="2111821" y="1370577"/>
            <a:ext cx="193231" cy="189821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87" name="Shape 387"/>
          <p:cNvSpPr/>
          <p:nvPr/>
        </p:nvSpPr>
        <p:spPr>
          <a:xfrm>
            <a:off x="4171950" y="1370577"/>
            <a:ext cx="193231" cy="189821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388" name="Shape 388"/>
          <p:cNvSpPr/>
          <p:nvPr/>
        </p:nvSpPr>
        <p:spPr>
          <a:xfrm flipV="1">
            <a:off x="761999" y="1826826"/>
            <a:ext cx="5334002" cy="1887924"/>
          </a:xfrm>
          <a:prstGeom prst="line">
            <a:avLst/>
          </a:prstGeom>
          <a:ln w="57150">
            <a:solidFill>
              <a:srgbClr val="000000"/>
            </a:solidFill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89" name="Shape 389"/>
          <p:cNvSpPr/>
          <p:nvPr/>
        </p:nvSpPr>
        <p:spPr>
          <a:xfrm>
            <a:off x="1376236" y="2228849"/>
            <a:ext cx="647702" cy="894138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90" name="Shape 390"/>
          <p:cNvSpPr/>
          <p:nvPr/>
        </p:nvSpPr>
        <p:spPr>
          <a:xfrm flipH="1">
            <a:off x="3371848" y="1465487"/>
            <a:ext cx="2876551" cy="915216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91" name="Shape 391"/>
          <p:cNvSpPr/>
          <p:nvPr/>
        </p:nvSpPr>
        <p:spPr>
          <a:xfrm flipV="1">
            <a:off x="1700086" y="3663378"/>
            <a:ext cx="405699" cy="35617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92" name="Shape 392"/>
          <p:cNvSpPr/>
          <p:nvPr/>
        </p:nvSpPr>
        <p:spPr>
          <a:xfrm flipH="1" flipV="1">
            <a:off x="3428999" y="2914649"/>
            <a:ext cx="2809876" cy="422792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393" name="Shape 393"/>
          <p:cNvSpPr/>
          <p:nvPr/>
        </p:nvSpPr>
        <p:spPr>
          <a:xfrm>
            <a:off x="2105783" y="3143250"/>
            <a:ext cx="246893" cy="94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4835"/>
                  <a:pt x="21600" y="10800"/>
                </a:cubicBezTo>
                <a:cubicBezTo>
                  <a:pt x="21600" y="16765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6765"/>
                  <a:pt x="0" y="10800"/>
                </a:cubicBezTo>
                <a:cubicBezTo>
                  <a:pt x="0" y="4835"/>
                  <a:pt x="1612" y="0"/>
                  <a:pt x="360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sp>
        <p:nvSpPr>
          <p:cNvPr id="394" name="Shape 394"/>
          <p:cNvSpPr/>
          <p:nvPr/>
        </p:nvSpPr>
        <p:spPr>
          <a:xfrm>
            <a:off x="3124958" y="2797285"/>
            <a:ext cx="246893" cy="949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3600" y="0"/>
                </a:moveTo>
                <a:lnTo>
                  <a:pt x="18000" y="0"/>
                </a:lnTo>
                <a:cubicBezTo>
                  <a:pt x="19988" y="0"/>
                  <a:pt x="21600" y="4835"/>
                  <a:pt x="21600" y="10800"/>
                </a:cubicBezTo>
                <a:cubicBezTo>
                  <a:pt x="21600" y="16765"/>
                  <a:pt x="19988" y="21600"/>
                  <a:pt x="18000" y="21600"/>
                </a:cubicBezTo>
                <a:lnTo>
                  <a:pt x="3600" y="21600"/>
                </a:lnTo>
                <a:cubicBezTo>
                  <a:pt x="1612" y="21600"/>
                  <a:pt x="0" y="16765"/>
                  <a:pt x="0" y="10800"/>
                </a:cubicBezTo>
                <a:cubicBezTo>
                  <a:pt x="0" y="4835"/>
                  <a:pt x="1612" y="0"/>
                  <a:pt x="3600" y="0"/>
                </a:cubicBezTo>
                <a:close/>
              </a:path>
            </a:pathLst>
          </a:custGeom>
          <a:solidFill>
            <a:srgbClr val="FF0000"/>
          </a:solidFill>
          <a:ln>
            <a:solidFill>
              <a:srgbClr val="000000"/>
            </a:solidFill>
            <a:miter/>
          </a:ln>
        </p:spPr>
        <p:txBody>
          <a:bodyPr lIns="45719" rIns="45719" anchor="ctr"/>
          <a:lstStyle/>
          <a:p>
            <a:endParaRPr/>
          </a:p>
        </p:txBody>
      </p:sp>
      <p:grpSp>
        <p:nvGrpSpPr>
          <p:cNvPr id="397" name="Group 397"/>
          <p:cNvGrpSpPr/>
          <p:nvPr/>
        </p:nvGrpSpPr>
        <p:grpSpPr>
          <a:xfrm>
            <a:off x="6248399" y="1276349"/>
            <a:ext cx="2654768" cy="369334"/>
            <a:chOff x="0" y="0"/>
            <a:chExt cx="2654766" cy="369332"/>
          </a:xfrm>
        </p:grpSpPr>
        <p:sp>
          <p:nvSpPr>
            <p:cNvPr id="395" name="Shape 395"/>
            <p:cNvSpPr/>
            <p:nvPr/>
          </p:nvSpPr>
          <p:spPr>
            <a:xfrm>
              <a:off x="-1" y="-1"/>
              <a:ext cx="2654768" cy="369334"/>
            </a:xfrm>
            <a:prstGeom prst="rect">
              <a:avLst/>
            </a:prstGeom>
            <a:blipFill rotWithShape="1">
              <a:blip r:embed="rId3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6" name="Shape 396"/>
            <p:cNvSpPr/>
            <p:nvPr/>
          </p:nvSpPr>
          <p:spPr>
            <a:xfrm>
              <a:off x="-1" y="-1"/>
              <a:ext cx="2654768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  <p:grpSp>
        <p:nvGrpSpPr>
          <p:cNvPr id="400" name="Group 400"/>
          <p:cNvGrpSpPr/>
          <p:nvPr/>
        </p:nvGrpSpPr>
        <p:grpSpPr>
          <a:xfrm>
            <a:off x="533400" y="1885949"/>
            <a:ext cx="908197" cy="369334"/>
            <a:chOff x="0" y="0"/>
            <a:chExt cx="908196" cy="369332"/>
          </a:xfrm>
        </p:grpSpPr>
        <p:sp>
          <p:nvSpPr>
            <p:cNvPr id="398" name="Shape 398"/>
            <p:cNvSpPr/>
            <p:nvPr/>
          </p:nvSpPr>
          <p:spPr>
            <a:xfrm>
              <a:off x="0" y="-1"/>
              <a:ext cx="908197" cy="369334"/>
            </a:xfrm>
            <a:prstGeom prst="rect">
              <a:avLst/>
            </a:prstGeom>
            <a:blipFill rotWithShape="1">
              <a:blip r:embed="rId4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399" name="Shape 399"/>
            <p:cNvSpPr/>
            <p:nvPr/>
          </p:nvSpPr>
          <p:spPr>
            <a:xfrm>
              <a:off x="0" y="-1"/>
              <a:ext cx="908197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  <p:grpSp>
        <p:nvGrpSpPr>
          <p:cNvPr id="403" name="Group 403"/>
          <p:cNvGrpSpPr/>
          <p:nvPr/>
        </p:nvGrpSpPr>
        <p:grpSpPr>
          <a:xfrm>
            <a:off x="256309" y="4109747"/>
            <a:ext cx="1777153" cy="369333"/>
            <a:chOff x="0" y="0"/>
            <a:chExt cx="1777152" cy="369332"/>
          </a:xfrm>
        </p:grpSpPr>
        <p:sp>
          <p:nvSpPr>
            <p:cNvPr id="401" name="Shape 401"/>
            <p:cNvSpPr/>
            <p:nvPr/>
          </p:nvSpPr>
          <p:spPr>
            <a:xfrm>
              <a:off x="0" y="-1"/>
              <a:ext cx="1777153" cy="369334"/>
            </a:xfrm>
            <a:prstGeom prst="rect">
              <a:avLst/>
            </a:prstGeom>
            <a:blipFill rotWithShape="1">
              <a:blip r:embed="rId5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2" name="Shape 402"/>
            <p:cNvSpPr/>
            <p:nvPr/>
          </p:nvSpPr>
          <p:spPr>
            <a:xfrm>
              <a:off x="0" y="-1"/>
              <a:ext cx="1777153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  <p:grpSp>
        <p:nvGrpSpPr>
          <p:cNvPr id="406" name="Group 406"/>
          <p:cNvGrpSpPr/>
          <p:nvPr/>
        </p:nvGrpSpPr>
        <p:grpSpPr>
          <a:xfrm>
            <a:off x="6238873" y="3152774"/>
            <a:ext cx="1785811" cy="369334"/>
            <a:chOff x="0" y="0"/>
            <a:chExt cx="1785809" cy="369332"/>
          </a:xfrm>
        </p:grpSpPr>
        <p:sp>
          <p:nvSpPr>
            <p:cNvPr id="404" name="Shape 404"/>
            <p:cNvSpPr/>
            <p:nvPr/>
          </p:nvSpPr>
          <p:spPr>
            <a:xfrm>
              <a:off x="0" y="-1"/>
              <a:ext cx="1785810" cy="369334"/>
            </a:xfrm>
            <a:prstGeom prst="rect">
              <a:avLst/>
            </a:prstGeom>
            <a:blipFill rotWithShape="1">
              <a:blip r:embed="rId6"/>
              <a:srcRect/>
              <a:stretch>
                <a:fillRect/>
              </a:stretch>
            </a:blip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/>
            </a:p>
          </p:txBody>
        </p:sp>
        <p:sp>
          <p:nvSpPr>
            <p:cNvPr id="405" name="Shape 405"/>
            <p:cNvSpPr/>
            <p:nvPr/>
          </p:nvSpPr>
          <p:spPr>
            <a:xfrm>
              <a:off x="0" y="-1"/>
              <a:ext cx="1785810" cy="34843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tIns="45719" rIns="45719" bIns="45719" numCol="1" anchor="t">
              <a:spAutoFit/>
            </a:bodyPr>
            <a:lstStyle/>
            <a:p>
              <a:r>
                <a:t> </a:t>
              </a:r>
            </a:p>
          </p:txBody>
        </p:sp>
      </p:grpSp>
      <p:sp>
        <p:nvSpPr>
          <p:cNvPr id="407" name="Shape 407"/>
          <p:cNvSpPr/>
          <p:nvPr/>
        </p:nvSpPr>
        <p:spPr>
          <a:xfrm>
            <a:off x="2114550" y="3401105"/>
            <a:ext cx="193231" cy="189821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08" name="Shape 408"/>
          <p:cNvSpPr/>
          <p:nvPr/>
        </p:nvSpPr>
        <p:spPr>
          <a:xfrm>
            <a:off x="3143250" y="2381929"/>
            <a:ext cx="193231" cy="189821"/>
          </a:xfrm>
          <a:prstGeom prst="ellipse">
            <a:avLst/>
          </a:prstGeom>
          <a:ln>
            <a:solidFill>
              <a:srgbClr val="000000"/>
            </a:solidFill>
          </a:ln>
        </p:spPr>
        <p:txBody>
          <a:bodyPr lIns="45719" rIns="45719" anchor="ctr"/>
          <a:lstStyle/>
          <a:p>
            <a:pPr algn="ctr"/>
            <a:endParaRPr/>
          </a:p>
        </p:txBody>
      </p:sp>
      <p:sp>
        <p:nvSpPr>
          <p:cNvPr id="46" name="Shape 112">
            <a:extLst>
              <a:ext uri="{FF2B5EF4-FFF2-40B4-BE49-F238E27FC236}">
                <a16:creationId xmlns:a16="http://schemas.microsoft.com/office/drawing/2014/main" id="{7CC1299C-84FF-4AE1-8A1D-17B52301097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7467600" y="4800600"/>
            <a:ext cx="1219200" cy="287087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 smtClean="0"/>
              <a:pPr/>
              <a:t>8</a:t>
            </a:fld>
            <a:r>
              <a:rPr lang="en-US" dirty="0"/>
              <a:t>/45</a:t>
            </a:r>
            <a:endParaRPr dirty="0"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xit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23" dur="500" fill="hold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xit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animEffect transition="out" filter="dissolve">
                                      <p:cBhvr>
                                        <p:cTn id="48" dur="500" fill="hold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6" grpId="0" animBg="1" advAuto="0"/>
      <p:bldP spid="377" grpId="0" animBg="1" advAuto="0"/>
      <p:bldP spid="389" grpId="0" animBg="1" advAuto="0"/>
      <p:bldP spid="390" grpId="0" animBg="1" advAuto="0"/>
      <p:bldP spid="391" grpId="0" animBg="1" advAuto="0"/>
      <p:bldP spid="392" grpId="0" animBg="1" advAuto="0"/>
      <p:bldP spid="393" grpId="0" animBg="1" advAuto="0"/>
      <p:bldP spid="394" grpId="0" animBg="1" advAuto="0"/>
      <p:bldP spid="397" grpId="0" animBg="1" advAuto="0"/>
      <p:bldP spid="400" grpId="0" animBg="1" advAuto="0"/>
      <p:bldP spid="403" grpId="0" animBg="1" advAuto="0"/>
      <p:bldP spid="406" grpId="0" animBg="1" advAuto="0"/>
      <p:bldP spid="407" grpId="0" animBg="1" advAuto="0"/>
      <p:bldP spid="408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/>
        </p:nvSpPr>
        <p:spPr>
          <a:xfrm>
            <a:off x="2133600" y="4800600"/>
            <a:ext cx="5257800" cy="3077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r>
              <a:rPr lang="en-US" dirty="0"/>
              <a:t>10/16/2018</a:t>
            </a:r>
            <a:endParaRPr dirty="0"/>
          </a:p>
        </p:txBody>
      </p:sp>
      <p:sp>
        <p:nvSpPr>
          <p:cNvPr id="411" name="Shape 41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>
            <a:normAutofit lnSpcReduction="10000"/>
          </a:bodyPr>
          <a:lstStyle/>
          <a:p>
            <a:fld id="{86CB4B4D-7CA3-9044-876B-883B54F8677D}" type="slidenum">
              <a:rPr smtClean="0"/>
              <a:t>9</a:t>
            </a:fld>
            <a:r>
              <a:rPr lang="en-US" dirty="0"/>
              <a:t>/45</a:t>
            </a:r>
            <a:endParaRPr dirty="0"/>
          </a:p>
        </p:txBody>
      </p:sp>
      <p:sp>
        <p:nvSpPr>
          <p:cNvPr id="412" name="Shape 412"/>
          <p:cNvSpPr>
            <a:spLocks noGrp="1"/>
          </p:cNvSpPr>
          <p:nvPr>
            <p:ph type="title"/>
          </p:nvPr>
        </p:nvSpPr>
        <p:spPr>
          <a:xfrm>
            <a:off x="457200" y="514350"/>
            <a:ext cx="8229600" cy="457200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886968">
              <a:defRPr sz="2425"/>
            </a:lvl1pPr>
          </a:lstStyle>
          <a:p>
            <a:r>
              <a:t>Strategy 1 – Incremental Algorithm (3/3) - Issues</a:t>
            </a:r>
          </a:p>
        </p:txBody>
      </p:sp>
      <p:sp>
        <p:nvSpPr>
          <p:cNvPr id="413" name="Shape 413"/>
          <p:cNvSpPr/>
          <p:nvPr/>
        </p:nvSpPr>
        <p:spPr>
          <a:xfrm>
            <a:off x="466725" y="971550"/>
            <a:ext cx="7315200" cy="35585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lnSpc>
                <a:spcPct val="115000"/>
              </a:lnSpc>
            </a:pPr>
            <a:r>
              <a:rPr sz="1700" dirty="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void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Line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700" dirty="0" err="1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x0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700" dirty="0" err="1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y0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sz="1700" dirty="0" err="1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x1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700" dirty="0" err="1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y1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700" dirty="0" err="1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  x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y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sz="1700" dirty="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    float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700" dirty="0" err="1">
                <a:latin typeface="Consolas"/>
                <a:ea typeface="Consolas"/>
                <a:cs typeface="Consolas"/>
                <a:sym typeface="Consolas"/>
              </a:rPr>
              <a:t>dy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y1 – y0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700" dirty="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dx 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x1 – x0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700" dirty="0">
                <a:solidFill>
                  <a:srgbClr val="8000FF"/>
                </a:solidFill>
                <a:latin typeface="Consolas"/>
                <a:ea typeface="Consolas"/>
                <a:cs typeface="Consolas"/>
                <a:sym typeface="Consolas"/>
              </a:rPr>
              <a:t>float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m  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700" dirty="0" err="1">
                <a:latin typeface="Consolas"/>
                <a:ea typeface="Consolas"/>
                <a:cs typeface="Consolas"/>
                <a:sym typeface="Consolas"/>
              </a:rPr>
              <a:t>dy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/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dx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</a:p>
          <a:p>
            <a:pPr>
              <a:lnSpc>
                <a:spcPct val="115000"/>
              </a:lnSpc>
            </a:pP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   y 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y0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sz="1700" b="1" dirty="0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x 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x0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x 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x1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++x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sz="1700" dirty="0" err="1">
                <a:latin typeface="Consolas"/>
                <a:ea typeface="Consolas"/>
                <a:cs typeface="Consolas"/>
                <a:sym typeface="Consolas"/>
              </a:rPr>
              <a:t>WritePixel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 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x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Round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y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) );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	y 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y 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sz="1700" dirty="0">
                <a:latin typeface="Consolas"/>
                <a:ea typeface="Consolas"/>
                <a:cs typeface="Consolas"/>
                <a:sym typeface="Consolas"/>
              </a:rPr>
              <a:t> m</a:t>
            </a: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700" dirty="0">
              <a:latin typeface="Consolas"/>
              <a:ea typeface="Consolas"/>
              <a:cs typeface="Consolas"/>
              <a:sym typeface="Consolas"/>
            </a:endParaRPr>
          </a:p>
          <a:p>
            <a:pPr>
              <a:lnSpc>
                <a:spcPct val="115000"/>
              </a:lnSpc>
            </a:pPr>
            <a:r>
              <a:rPr sz="1700" dirty="0">
                <a:solidFill>
                  <a:srgbClr val="000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</a:p>
        </p:txBody>
      </p:sp>
      <p:sp>
        <p:nvSpPr>
          <p:cNvPr id="414" name="Shape 414"/>
          <p:cNvSpPr/>
          <p:nvPr/>
        </p:nvSpPr>
        <p:spPr>
          <a:xfrm>
            <a:off x="6080126" y="2964418"/>
            <a:ext cx="1996230" cy="348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8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Rounding takes time</a:t>
            </a:r>
          </a:p>
        </p:txBody>
      </p:sp>
      <p:sp>
        <p:nvSpPr>
          <p:cNvPr id="415" name="Shape 415"/>
          <p:cNvSpPr/>
          <p:nvPr/>
        </p:nvSpPr>
        <p:spPr>
          <a:xfrm>
            <a:off x="4657726" y="1773018"/>
            <a:ext cx="3876674" cy="6151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>
              <a:defRPr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defRPr>
            </a:pPr>
            <a:r>
              <a:rPr sz="1800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Since slope is fractional, need special case for vertical lines (dx = 0)</a:t>
            </a:r>
          </a:p>
        </p:txBody>
      </p:sp>
      <p:sp>
        <p:nvSpPr>
          <p:cNvPr id="416" name="Shape 416"/>
          <p:cNvSpPr/>
          <p:nvPr/>
        </p:nvSpPr>
        <p:spPr>
          <a:xfrm flipH="1">
            <a:off x="4657726" y="3217269"/>
            <a:ext cx="1422401" cy="300040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  <p:sp>
        <p:nvSpPr>
          <p:cNvPr id="417" name="Shape 417"/>
          <p:cNvSpPr/>
          <p:nvPr/>
        </p:nvSpPr>
        <p:spPr>
          <a:xfrm flipH="1">
            <a:off x="3514723" y="2100261"/>
            <a:ext cx="1143002" cy="319089"/>
          </a:xfrm>
          <a:prstGeom prst="line">
            <a:avLst/>
          </a:prstGeom>
          <a:ln>
            <a:solidFill>
              <a:srgbClr val="000000"/>
            </a:solidFill>
            <a:tailEnd type="triangle"/>
          </a:ln>
        </p:spPr>
        <p:txBody>
          <a:bodyPr lIns="45719" rIns="45719"/>
          <a:lstStyle/>
          <a:p>
            <a:pPr defTabSz="457200">
              <a:defRPr sz="1200">
                <a:latin typeface="+mj-lt"/>
                <a:ea typeface="+mj-ea"/>
                <a:cs typeface="+mj-cs"/>
                <a:sym typeface="Helvetica"/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3" grpId="0" animBg="1" advAuto="0"/>
      <p:bldP spid="414" grpId="0" animBg="1" advAuto="0"/>
      <p:bldP spid="415" grpId="0" animBg="1" advAuto="0"/>
      <p:bldP spid="416" grpId="0" animBg="1" advAuto="0"/>
      <p:bldP spid="417" grpId="0" animBg="1" advAuto="0"/>
    </p:bldLst>
  </p:timing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9050" cap="flat">
          <a:solidFill>
            <a:schemeClr val="accent1"/>
          </a:solidFill>
          <a:prstDash val="solid"/>
          <a:bevel/>
        </a:ln>
        <a:effectLst>
          <a:outerShdw blurRad="50800" dist="43000" dir="5400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9050" cap="flat">
          <a:solidFill>
            <a:schemeClr val="accent1"/>
          </a:solidFill>
          <a:prstDash val="solid"/>
          <a:bevel/>
        </a:ln>
        <a:effectLst>
          <a:outerShdw blurRad="38100" dist="25400" dir="5400000" rotWithShape="0">
            <a:srgbClr val="000000">
              <a:alpha val="40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mbria"/>
            <a:ea typeface="Cambria"/>
            <a:cs typeface="Cambria"/>
            <a:sym typeface="Cambri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2137</TotalTime>
  <Words>1755</Words>
  <Application>Microsoft Office PowerPoint</Application>
  <PresentationFormat>On-screen Show (16:9)</PresentationFormat>
  <Paragraphs>225</Paragraphs>
  <Slides>21</Slides>
  <Notes>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Default</vt:lpstr>
      <vt:lpstr>Scan Conversion</vt:lpstr>
      <vt:lpstr>Scan Converting Lines</vt:lpstr>
      <vt:lpstr>What is Scan Conversion?</vt:lpstr>
      <vt:lpstr>Scan-converting a Line:  Finding the next pixel</vt:lpstr>
      <vt:lpstr>Vertical Distance</vt:lpstr>
      <vt:lpstr>Vertical Distance</vt:lpstr>
      <vt:lpstr>Strategy 1 – Incremental Algorithm (1/3)</vt:lpstr>
      <vt:lpstr>Strategy 1 – Incremental Algorithm (2/3)</vt:lpstr>
      <vt:lpstr>Strategy 1 – Incremental Algorithm (3/3) - Issues</vt:lpstr>
      <vt:lpstr>Strategy 2 – Midpoint Line Algorithm (1/3)</vt:lpstr>
      <vt:lpstr>Strategy 2 – Midpoint Line Algorithm (2/3)</vt:lpstr>
      <vt:lpstr>Strategy 2 – Midpoint Line Algorithm (3/3)</vt:lpstr>
      <vt:lpstr>General Line Equation in Implicit Form</vt:lpstr>
      <vt:lpstr>Decision Variable</vt:lpstr>
      <vt:lpstr>Incrementing Decision Variable if E was chosen:</vt:lpstr>
      <vt:lpstr>If NE was chosen:</vt:lpstr>
      <vt:lpstr>Summary (1/2)</vt:lpstr>
      <vt:lpstr>Summary (2/2)</vt:lpstr>
      <vt:lpstr>Finally, we have:</vt:lpstr>
      <vt:lpstr>PowerPoint Presentation</vt:lpstr>
      <vt:lpstr>Example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Scan Conversion</dc:title>
  <dc:creator>Loudon Cohen</dc:creator>
  <cp:lastModifiedBy>Ishrak Abedin</cp:lastModifiedBy>
  <cp:revision>65</cp:revision>
  <cp:lastPrinted>2016-10-13T13:46:32Z</cp:lastPrinted>
  <dcterms:modified xsi:type="dcterms:W3CDTF">2019-03-09T14:56:26Z</dcterms:modified>
</cp:coreProperties>
</file>