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900" r:id="rId1"/>
  </p:sldMasterIdLst>
  <p:notesMasterIdLst>
    <p:notesMasterId r:id="rId23"/>
  </p:notesMasterIdLst>
  <p:sldIdLst>
    <p:sldId id="256" r:id="rId2"/>
    <p:sldId id="396" r:id="rId3"/>
    <p:sldId id="405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6" r:id="rId14"/>
    <p:sldId id="397" r:id="rId15"/>
    <p:sldId id="398" r:id="rId16"/>
    <p:sldId id="399" r:id="rId17"/>
    <p:sldId id="400" r:id="rId18"/>
    <p:sldId id="401" r:id="rId19"/>
    <p:sldId id="402" r:id="rId20"/>
    <p:sldId id="404" r:id="rId21"/>
    <p:sldId id="40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1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2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54D89-9C94-4C09-862E-84D377B42DDC}" type="datetimeFigureOut">
              <a:rPr lang="en-US" smtClean="0"/>
              <a:t>11/8/23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A0082-71CE-4DD3-843F-E7696239C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>
            <a:lvl1pPr>
              <a:defRPr sz="1400"/>
            </a:lvl1pPr>
          </a:lstStyle>
          <a:p>
            <a:fld id="{A34D69D8-6C4D-4991-9016-C75EDF858171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621536" y="6355080"/>
            <a:ext cx="162560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B3061-6BA6-476C-9E12-6524EC291AA4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5AD3-1901-469E-9F21-EDBB8686BB0E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0CEEE-4954-4B51-A0A9-2702092B5E24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</p:spPr>
        <p:txBody>
          <a:bodyPr/>
          <a:lstStyle/>
          <a:p>
            <a:fld id="{DE207D83-4832-4294-8568-D0284BDBA820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3586E-4F9A-4A65-B2FD-CE732DADAD52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48D78-30E1-4E2B-A085-F78CCE38CE45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415E-8458-4F0B-BBDB-C9FA6681AB5A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F681B-88A5-44E7-BBEC-19471ADEB7E3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24736-7447-4D0B-8E24-224AC313C4E1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DA069-5071-4D32-9DF9-744F55A33D16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05E6D6F-7214-41D2-A7B2-6B5ABE5F9B34}" type="datetime1">
              <a:rPr lang="en-US" smtClean="0"/>
              <a:t>11/8/23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ubclass_(computer_science)" TargetMode="External"/><Relationship Id="rId2" Type="http://schemas.openxmlformats.org/officeDocument/2006/relationships/hyperlink" Target="http://en.wikipedia.org/wiki/Abstract_typ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thod_overriding_(programming)" TargetMode="External"/><Relationship Id="rId2" Type="http://schemas.openxmlformats.org/officeDocument/2006/relationships/hyperlink" Target="http://en.wikipedia.org/wiki/Function_(computer_science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Method_signatur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-Faisal Hussain</a:t>
            </a:r>
            <a:endParaRPr lang="en-US" cap="none" dirty="0"/>
          </a:p>
          <a:p>
            <a:r>
              <a:rPr lang="en-US" cap="none" dirty="0"/>
              <a:t>Lecturer, </a:t>
            </a:r>
            <a:r>
              <a:rPr lang="en-US" dirty="0"/>
              <a:t>D</a:t>
            </a:r>
            <a:r>
              <a:rPr lang="en-US" cap="none" dirty="0"/>
              <a:t>epartment Of Computer Science And Engineering</a:t>
            </a:r>
            <a:r>
              <a:rPr lang="en-US" dirty="0"/>
              <a:t>, IUT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91913" y="1434568"/>
            <a:ext cx="9089245" cy="3485163"/>
          </a:xfrm>
          <a:prstGeom prst="rect">
            <a:avLst/>
          </a:prstGeom>
        </p:spPr>
        <p:txBody>
          <a:bodyPr vert="horz" anchor="t" anchorCtr="0">
            <a:normAutofit fontScale="97500"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2500" dirty="0"/>
              <a:t>CSE-4301</a:t>
            </a:r>
            <a:br>
              <a:rPr lang="en-US" sz="2500" dirty="0"/>
            </a:br>
            <a:r>
              <a:rPr lang="en-US" sz="2500" dirty="0"/>
              <a:t>Object Oriented Programming</a:t>
            </a:r>
            <a:br>
              <a:rPr lang="en-US" sz="2500" dirty="0"/>
            </a:br>
            <a:r>
              <a:rPr lang="en-US" sz="2500" dirty="0"/>
              <a:t>2022-2023</a:t>
            </a:r>
            <a:br>
              <a:rPr lang="en-US" sz="2500" dirty="0"/>
            </a:br>
            <a:br>
              <a:rPr lang="en-US" sz="2500" dirty="0"/>
            </a:br>
            <a:r>
              <a:rPr lang="en-US" sz="3100" b="1" dirty="0">
                <a:solidFill>
                  <a:srgbClr val="0070C0"/>
                </a:solidFill>
              </a:rPr>
              <a:t>Week-</a:t>
            </a:r>
            <a:r>
              <a:rPr lang="bn-IN" sz="3100" b="1" dirty="0">
                <a:solidFill>
                  <a:srgbClr val="0070C0"/>
                </a:solidFill>
              </a:rPr>
              <a:t>8</a:t>
            </a:r>
            <a:r>
              <a:rPr lang="en-US" sz="3100" b="1" dirty="0">
                <a:solidFill>
                  <a:srgbClr val="0070C0"/>
                </a:solidFill>
              </a:rPr>
              <a:t>-9</a:t>
            </a:r>
            <a:br>
              <a:rPr lang="en-US" sz="2500" dirty="0"/>
            </a:br>
            <a:br>
              <a:rPr lang="en-US" sz="3600" dirty="0"/>
            </a:br>
            <a:r>
              <a:rPr lang="en-US" sz="4000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2595981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>
                <a:solidFill>
                  <a:srgbClr val="FFC000"/>
                </a:solidFill>
              </a:rPr>
              <a:t>Virtual Function</a:t>
            </a:r>
            <a:r>
              <a:rPr lang="en-US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 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705" y="1370761"/>
            <a:ext cx="9138834" cy="399315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172705" y="5802448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the Sample Example 3</a:t>
            </a:r>
          </a:p>
        </p:txBody>
      </p:sp>
    </p:spTree>
    <p:extLst>
      <p:ext uri="{BB962C8B-B14F-4D97-AF65-F5344CB8AC3E}">
        <p14:creationId xmlns:p14="http://schemas.microsoft.com/office/powerpoint/2010/main" val="218109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pure virtual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 </a:t>
            </a:r>
            <a:r>
              <a:rPr lang="en-US" b="1" dirty="0"/>
              <a:t>pure virtual function</a:t>
            </a:r>
            <a:r>
              <a:rPr lang="en-US" dirty="0"/>
              <a:t>  has no difference with </a:t>
            </a:r>
            <a:r>
              <a:rPr lang="en-US" b="1" dirty="0"/>
              <a:t>virtual function except:</a:t>
            </a:r>
          </a:p>
          <a:p>
            <a:pPr lvl="1"/>
            <a:r>
              <a:rPr lang="en-US" b="1" dirty="0"/>
              <a:t>Only functions prototype is included (no body)</a:t>
            </a:r>
          </a:p>
          <a:p>
            <a:pPr lvl="1"/>
            <a:r>
              <a:rPr lang="en-US" b="1" dirty="0"/>
              <a:t>Derived class Must override this function</a:t>
            </a:r>
          </a:p>
          <a:p>
            <a:endParaRPr lang="en-US" b="1" dirty="0"/>
          </a:p>
          <a:p>
            <a:pPr marL="685800" lvl="1"/>
            <a:r>
              <a:rPr lang="en-US" dirty="0"/>
              <a:t>How to declare a pure virtual function?</a:t>
            </a:r>
            <a:r>
              <a:rPr lang="en-US" b="1" dirty="0"/>
              <a:t> </a:t>
            </a:r>
          </a:p>
          <a:p>
            <a:pPr marL="685800" lvl="1"/>
            <a:endParaRPr lang="en-US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2AF1D-F308-D1F8-EE9E-C0012FB1E5AB}"/>
              </a:ext>
            </a:extLst>
          </p:cNvPr>
          <p:cNvSpPr/>
          <p:nvPr/>
        </p:nvSpPr>
        <p:spPr>
          <a:xfrm>
            <a:off x="1172705" y="5802448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the Sample Example 4</a:t>
            </a:r>
          </a:p>
        </p:txBody>
      </p:sp>
    </p:spTree>
    <p:extLst>
      <p:ext uri="{BB962C8B-B14F-4D97-AF65-F5344CB8AC3E}">
        <p14:creationId xmlns:p14="http://schemas.microsoft.com/office/powerpoint/2010/main" val="57466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>
                <a:solidFill>
                  <a:srgbClr val="FFC000"/>
                </a:solidFill>
              </a:rPr>
              <a:t>Abstract Classes 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dirty="0">
                <a:hlinkClick r:id="rId2" tooltip="Abstract type"/>
              </a:rPr>
              <a:t>Abstract</a:t>
            </a:r>
            <a:r>
              <a:rPr lang="en-US" dirty="0"/>
              <a:t> Classes :</a:t>
            </a:r>
          </a:p>
          <a:p>
            <a:pPr marL="0" indent="0">
              <a:buNone/>
            </a:pPr>
            <a:r>
              <a:rPr lang="en-US" dirty="0"/>
              <a:t>containing pure virtual methods/functions are termed "abstract" and they cannot be instantiated directly.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dirty="0">
                <a:hlinkClick r:id="rId3" tooltip="Subclass (computer science)"/>
              </a:rPr>
              <a:t>subclass</a:t>
            </a:r>
            <a:r>
              <a:rPr lang="en-US" dirty="0"/>
              <a:t> of an abstract class can only be instantiated directly if all inherited pure virtual methods have been implemented by that class or a parent class.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907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Reading Assignment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13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Multiple Inheritance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</a:rPr>
              <a:t>Virtual member function and Virtual base class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Working with array of Objects (Finding most attractive object )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Passing object as argument to any function defined outside of the class. 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Passing array of Object as argument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Pointer of an object &amp; How to handle those.</a:t>
            </a:r>
          </a:p>
          <a:p>
            <a:pPr marL="0" indent="0">
              <a:buNone/>
            </a:pP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72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Virtual Destructor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129196" y="1219200"/>
            <a:ext cx="5453204" cy="493776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If non virtual destructor is present in Base class then delete of Base class pointer triggers only Base class destructor.</a:t>
            </a:r>
          </a:p>
          <a:p>
            <a:r>
              <a:rPr lang="en-CA" dirty="0"/>
              <a:t>If Base class destructor is a virtual function and Base class pointer is pointing a Derived class object then delete of Base class pointer triggers the Derv class destructor then Base class destructor.</a:t>
            </a:r>
          </a:p>
        </p:txBody>
      </p:sp>
      <p:pic>
        <p:nvPicPr>
          <p:cNvPr id="1026" name="Picture 2" descr="C:\Users\Sakhawat Hossen\Desktop\Captur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320"/>
          <a:stretch/>
        </p:blipFill>
        <p:spPr bwMode="auto">
          <a:xfrm>
            <a:off x="647575" y="1201437"/>
            <a:ext cx="4712076" cy="220555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3"/>
          <p:cNvSpPr txBox="1">
            <a:spLocks/>
          </p:cNvSpPr>
          <p:nvPr/>
        </p:nvSpPr>
        <p:spPr>
          <a:xfrm>
            <a:off x="647575" y="3880919"/>
            <a:ext cx="4572000" cy="18861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CA" dirty="0"/>
              <a:t>Check the sample code 5</a:t>
            </a:r>
          </a:p>
        </p:txBody>
      </p:sp>
    </p:spTree>
    <p:extLst>
      <p:ext uri="{BB962C8B-B14F-4D97-AF65-F5344CB8AC3E}">
        <p14:creationId xmlns:p14="http://schemas.microsoft.com/office/powerpoint/2010/main" val="241720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Virtual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C:\Users\Sakhawat Hosse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50" y="1703925"/>
            <a:ext cx="4511738" cy="4108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Sakhawat Hossen\Desktop\Captu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384" y="1359745"/>
            <a:ext cx="6360536" cy="47966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599160" y="5432079"/>
            <a:ext cx="1656785" cy="46172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01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Virtual 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917664" y="1219200"/>
            <a:ext cx="2664736" cy="493776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CA" b="1" dirty="0"/>
              <a:t>Virtual base classes</a:t>
            </a:r>
            <a:r>
              <a:rPr lang="en-CA" dirty="0"/>
              <a:t>, used in virtual inheritance, is a way of preventing multiple "instances" of a given class appearing in an inheritance hierarchy when using multiple inheritance</a:t>
            </a:r>
          </a:p>
        </p:txBody>
      </p:sp>
      <p:pic>
        <p:nvPicPr>
          <p:cNvPr id="3074" name="Picture 2" descr="C:\Users\Sakhawat Hossen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46" y="1271918"/>
            <a:ext cx="8175719" cy="45132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58120" y="2716039"/>
            <a:ext cx="4855440" cy="344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58120" y="3286407"/>
            <a:ext cx="4855440" cy="3440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374E1-DC2D-791A-737C-207EFD14C23F}"/>
              </a:ext>
            </a:extLst>
          </p:cNvPr>
          <p:cNvSpPr/>
          <p:nvPr/>
        </p:nvSpPr>
        <p:spPr>
          <a:xfrm>
            <a:off x="594746" y="5970472"/>
            <a:ext cx="3504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the Sample Example 6</a:t>
            </a:r>
          </a:p>
        </p:txBody>
      </p:sp>
    </p:spTree>
    <p:extLst>
      <p:ext uri="{BB962C8B-B14F-4D97-AF65-F5344CB8AC3E}">
        <p14:creationId xmlns:p14="http://schemas.microsoft.com/office/powerpoint/2010/main" val="17650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Friend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Non-member functions should </a:t>
            </a:r>
            <a:r>
              <a:rPr lang="en-CA" dirty="0">
                <a:solidFill>
                  <a:srgbClr val="FF0000"/>
                </a:solidFill>
              </a:rPr>
              <a:t>not be able to access </a:t>
            </a:r>
            <a:r>
              <a:rPr lang="en-CA" dirty="0"/>
              <a:t>an object’s </a:t>
            </a:r>
            <a:r>
              <a:rPr lang="en-CA" dirty="0">
                <a:solidFill>
                  <a:srgbClr val="FF0000"/>
                </a:solidFill>
              </a:rPr>
              <a:t>private or protected data</a:t>
            </a:r>
          </a:p>
          <a:p>
            <a:r>
              <a:rPr lang="en-CA" dirty="0"/>
              <a:t>a function to operate on objects of two different classes</a:t>
            </a:r>
          </a:p>
          <a:p>
            <a:r>
              <a:rPr lang="en-CA" sz="2400" dirty="0"/>
              <a:t>Check the sample code 4</a:t>
            </a:r>
            <a:endParaRPr lang="en-CA" sz="2800" dirty="0"/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A programmer who does not have access to the source code for the class cannot make a function into a friend</a:t>
            </a:r>
          </a:p>
          <a:p>
            <a:endParaRPr lang="en-CA" dirty="0">
              <a:solidFill>
                <a:srgbClr val="FF0000"/>
              </a:solidFill>
            </a:endParaRPr>
          </a:p>
          <a:p>
            <a:r>
              <a:rPr lang="en-CA" dirty="0"/>
              <a:t>If many friends functions are needed, you may need to rethink the design of the program.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D4300-5BF9-CA93-1BB6-AD8804E45465}"/>
              </a:ext>
            </a:extLst>
          </p:cNvPr>
          <p:cNvSpPr/>
          <p:nvPr/>
        </p:nvSpPr>
        <p:spPr>
          <a:xfrm>
            <a:off x="609600" y="5887323"/>
            <a:ext cx="3937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Check the Sample Example 7,8,9</a:t>
            </a:r>
          </a:p>
        </p:txBody>
      </p:sp>
    </p:spTree>
    <p:extLst>
      <p:ext uri="{BB962C8B-B14F-4D97-AF65-F5344CB8AC3E}">
        <p14:creationId xmlns:p14="http://schemas.microsoft.com/office/powerpoint/2010/main" val="229422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Friend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The member functions of a class can </a:t>
            </a:r>
            <a:r>
              <a:rPr lang="en-CA" dirty="0">
                <a:solidFill>
                  <a:srgbClr val="FF0000"/>
                </a:solidFill>
              </a:rPr>
              <a:t>all</a:t>
            </a:r>
            <a:r>
              <a:rPr lang="en-CA" dirty="0"/>
              <a:t> be made </a:t>
            </a:r>
            <a:r>
              <a:rPr lang="en-CA" dirty="0">
                <a:solidFill>
                  <a:srgbClr val="FF0000"/>
                </a:solidFill>
              </a:rPr>
              <a:t>friends</a:t>
            </a:r>
            <a:r>
              <a:rPr lang="en-CA" dirty="0"/>
              <a:t> at the same time when you make the entire class a friend.</a:t>
            </a:r>
          </a:p>
          <a:p>
            <a:r>
              <a:rPr lang="en-CA" dirty="0"/>
              <a:t>Check the sample code 10</a:t>
            </a:r>
          </a:p>
        </p:txBody>
      </p:sp>
    </p:spTree>
    <p:extLst>
      <p:ext uri="{BB962C8B-B14F-4D97-AF65-F5344CB8AC3E}">
        <p14:creationId xmlns:p14="http://schemas.microsoft.com/office/powerpoint/2010/main" val="353417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solidFill>
                  <a:srgbClr val="0070C0"/>
                </a:solidFill>
              </a:rPr>
              <a:t>this </a:t>
            </a:r>
            <a:r>
              <a:rPr lang="en-CA" dirty="0">
                <a:solidFill>
                  <a:schemeClr val="tx1"/>
                </a:solidFill>
              </a:rPr>
              <a:t>pointer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The member functions of every object have access to a special pointer named </a:t>
            </a:r>
            <a:r>
              <a:rPr lang="en-CA" b="1" dirty="0"/>
              <a:t>this </a:t>
            </a:r>
            <a:r>
              <a:rPr lang="en-CA" dirty="0"/>
              <a:t>which points to the object itself.</a:t>
            </a:r>
          </a:p>
          <a:p>
            <a:r>
              <a:rPr lang="en-CA" dirty="0"/>
              <a:t>Check the sample code 11</a:t>
            </a:r>
          </a:p>
        </p:txBody>
      </p:sp>
    </p:spTree>
    <p:extLst>
      <p:ext uri="{BB962C8B-B14F-4D97-AF65-F5344CB8AC3E}">
        <p14:creationId xmlns:p14="http://schemas.microsoft.com/office/powerpoint/2010/main" val="982831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Contents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Accessing member using pointer to object</a:t>
            </a:r>
          </a:p>
          <a:p>
            <a:r>
              <a:rPr lang="en-CA" dirty="0"/>
              <a:t>Virtual Function</a:t>
            </a:r>
          </a:p>
          <a:p>
            <a:r>
              <a:rPr lang="en-CA" dirty="0"/>
              <a:t>Virtual destructor</a:t>
            </a:r>
          </a:p>
          <a:p>
            <a:r>
              <a:rPr lang="en-CA" dirty="0"/>
              <a:t>Virtual Base class</a:t>
            </a:r>
          </a:p>
          <a:p>
            <a:r>
              <a:rPr lang="en-CA" dirty="0"/>
              <a:t>Friend Function</a:t>
            </a:r>
          </a:p>
          <a:p>
            <a:r>
              <a:rPr lang="en-CA" dirty="0"/>
              <a:t>Friend Class</a:t>
            </a:r>
          </a:p>
          <a:p>
            <a:r>
              <a:rPr lang="en-CA" dirty="0"/>
              <a:t>Assignment and Copy Initialization</a:t>
            </a:r>
          </a:p>
          <a:p>
            <a:r>
              <a:rPr lang="en-CA" dirty="0"/>
              <a:t>The this pointer</a:t>
            </a:r>
          </a:p>
          <a:p>
            <a:r>
              <a:rPr lang="en-CA" dirty="0"/>
              <a:t>Dynamic cast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0226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RTTI (Run-time type Information)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RTTI (Run-time type information) is a mechanism that exposes information about an object’s data type at runtime and is available only for the classes which have at least one virtual function.</a:t>
            </a:r>
          </a:p>
          <a:p>
            <a:r>
              <a:rPr lang="en-CA" dirty="0"/>
              <a:t>The </a:t>
            </a:r>
            <a:r>
              <a:rPr lang="en-CA" b="1" dirty="0"/>
              <a:t>RTTI</a:t>
            </a:r>
            <a:r>
              <a:rPr lang="en-CA" dirty="0"/>
              <a:t> is available only when there is a polymorphic behaviour</a:t>
            </a:r>
          </a:p>
        </p:txBody>
      </p:sp>
    </p:spTree>
    <p:extLst>
      <p:ext uri="{BB962C8B-B14F-4D97-AF65-F5344CB8AC3E}">
        <p14:creationId xmlns:p14="http://schemas.microsoft.com/office/powerpoint/2010/main" val="364818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dynamic_cast</a:t>
            </a:r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#include &lt;</a:t>
            </a:r>
            <a:r>
              <a:rPr lang="en-CA" dirty="0" err="1"/>
              <a:t>typeinfo</a:t>
            </a:r>
            <a:r>
              <a:rPr lang="en-CA" dirty="0"/>
              <a:t>&gt; for </a:t>
            </a:r>
            <a:r>
              <a:rPr lang="en-CA" dirty="0" err="1"/>
              <a:t>dynamic_cast</a:t>
            </a:r>
            <a:endParaRPr lang="en-CA" dirty="0"/>
          </a:p>
          <a:p>
            <a:r>
              <a:rPr lang="en-CA" dirty="0"/>
              <a:t>Base class pointer may hold different derived class pointer (that inherits the same base class), how to check a certain derive class pointer or not.</a:t>
            </a:r>
          </a:p>
          <a:p>
            <a:r>
              <a:rPr lang="en-CA" dirty="0"/>
              <a:t>Check sample code 7</a:t>
            </a:r>
          </a:p>
          <a:p>
            <a:r>
              <a:rPr lang="en-CA" dirty="0"/>
              <a:t>Check </a:t>
            </a:r>
            <a:r>
              <a:rPr lang="en-CA" dirty="0" err="1"/>
              <a:t>typeid</a:t>
            </a:r>
            <a:r>
              <a:rPr lang="en-CA" dirty="0"/>
              <a:t> operator</a:t>
            </a:r>
          </a:p>
        </p:txBody>
      </p:sp>
    </p:spTree>
    <p:extLst>
      <p:ext uri="{BB962C8B-B14F-4D97-AF65-F5344CB8AC3E}">
        <p14:creationId xmlns:p14="http://schemas.microsoft.com/office/powerpoint/2010/main" val="95318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Accessing member data of object using pointer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CA" dirty="0"/>
              <a:t>Base class pointer can point to base class object</a:t>
            </a:r>
          </a:p>
          <a:p>
            <a:r>
              <a:rPr lang="en-CA" dirty="0"/>
              <a:t>Derived class pointer can point to derived class object</a:t>
            </a:r>
          </a:p>
          <a:p>
            <a:endParaRPr lang="en-CA" dirty="0"/>
          </a:p>
          <a:p>
            <a:r>
              <a:rPr lang="en-CA" dirty="0"/>
              <a:t>Base class pointer can point to derived class object (Derived from the mentioned base class)</a:t>
            </a:r>
          </a:p>
          <a:p>
            <a:pPr marL="0" indent="0" algn="ctr">
              <a:buNone/>
            </a:pPr>
            <a:r>
              <a:rPr lang="en-CA" sz="1800" b="1" dirty="0">
                <a:solidFill>
                  <a:srgbClr val="00B050"/>
                </a:solidFill>
              </a:rPr>
              <a:t>The rule is that pointers to objects of a derived class are </a:t>
            </a:r>
          </a:p>
          <a:p>
            <a:pPr marL="0" indent="0" algn="ctr">
              <a:buNone/>
            </a:pPr>
            <a:r>
              <a:rPr lang="en-CA" sz="1800" b="1" dirty="0">
                <a:solidFill>
                  <a:srgbClr val="00B050"/>
                </a:solidFill>
              </a:rPr>
              <a:t>type compatible with pointers to objects of the base class </a:t>
            </a:r>
          </a:p>
          <a:p>
            <a:r>
              <a:rPr lang="en-CA" dirty="0"/>
              <a:t>Derive class pointer </a:t>
            </a:r>
            <a:r>
              <a:rPr lang="en-CA" sz="3200" b="1" dirty="0"/>
              <a:t>can not </a:t>
            </a:r>
            <a:r>
              <a:rPr lang="en-CA" dirty="0"/>
              <a:t>point to base class object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2663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</a:rPr>
              <a:t>Virtual Function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/>
              <a:t>A virtual function  is a </a:t>
            </a:r>
            <a:r>
              <a:rPr lang="en-US" sz="2400" b="1" u="sng" dirty="0">
                <a:solidFill>
                  <a:srgbClr val="FF0000"/>
                </a:solidFill>
                <a:hlinkClick r:id="rId2" tooltip="Function (computer science)"/>
              </a:rPr>
              <a:t>function</a:t>
            </a:r>
            <a:r>
              <a:rPr lang="en-US" sz="2400" b="1" dirty="0">
                <a:solidFill>
                  <a:srgbClr val="FF0000"/>
                </a:solidFill>
              </a:rPr>
              <a:t> </a:t>
            </a:r>
            <a:r>
              <a:rPr lang="en-US" sz="2400" b="1" dirty="0"/>
              <a:t> whose behavior can be </a:t>
            </a:r>
            <a:r>
              <a:rPr lang="en-US" sz="2400" b="1" dirty="0">
                <a:hlinkClick r:id="rId3" tooltip="Method overriding (programming)"/>
              </a:rPr>
              <a:t>overridden</a:t>
            </a:r>
            <a:r>
              <a:rPr lang="en-US" sz="2400" b="1" dirty="0"/>
              <a:t> within an inheriting class by a function with the same </a:t>
            </a:r>
            <a:r>
              <a:rPr lang="en-US" sz="2400" b="1" dirty="0">
                <a:hlinkClick r:id="rId4" tooltip="Method signature"/>
              </a:rPr>
              <a:t>signature</a:t>
            </a:r>
            <a:r>
              <a:rPr lang="en-US" sz="2400" b="1" dirty="0"/>
              <a:t>. </a:t>
            </a:r>
          </a:p>
          <a:p>
            <a:pPr algn="just"/>
            <a:r>
              <a:rPr lang="en-US" sz="2000" dirty="0"/>
              <a:t>How to declare a virtual function?</a:t>
            </a:r>
          </a:p>
          <a:p>
            <a:pPr algn="just"/>
            <a:r>
              <a:rPr lang="en-US" sz="2000" dirty="0"/>
              <a:t>How to </a:t>
            </a:r>
            <a:r>
              <a:rPr lang="en-US" sz="2000" b="1" dirty="0">
                <a:solidFill>
                  <a:srgbClr val="FF0000"/>
                </a:solidFill>
              </a:rPr>
              <a:t>override</a:t>
            </a:r>
            <a:r>
              <a:rPr lang="en-US" sz="2000" dirty="0"/>
              <a:t> a virtual function?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/>
              <a:t>Virtual function implements: “</a:t>
            </a:r>
            <a:r>
              <a:rPr lang="en-US" sz="2000" b="1" dirty="0">
                <a:solidFill>
                  <a:srgbClr val="FF0000"/>
                </a:solidFill>
              </a:rPr>
              <a:t>One interface multiple Methods” </a:t>
            </a:r>
          </a:p>
          <a:p>
            <a:pPr algn="just"/>
            <a:endParaRPr lang="en-US" sz="2000" b="1" dirty="0"/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1398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</a:rPr>
              <a:t>Virtual Function : Polymorphism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/>
              <a:t>Virtual function supports </a:t>
            </a:r>
            <a:r>
              <a:rPr lang="en-US" sz="2000" b="1" dirty="0"/>
              <a:t>run time polymorphism </a:t>
            </a:r>
            <a:r>
              <a:rPr lang="en-US" sz="2000" dirty="0"/>
              <a:t>–when a </a:t>
            </a:r>
            <a:r>
              <a:rPr lang="en-US" sz="2000" b="1" dirty="0"/>
              <a:t>virtual function is called through a pointer.</a:t>
            </a:r>
            <a:endParaRPr lang="en-US" sz="2000" b="1" dirty="0">
              <a:solidFill>
                <a:srgbClr val="FF0000"/>
              </a:solidFill>
            </a:endParaRPr>
          </a:p>
          <a:p>
            <a:pPr algn="just"/>
            <a:endParaRPr lang="en-US" sz="2000" dirty="0"/>
          </a:p>
          <a:p>
            <a:r>
              <a:rPr lang="en-US" sz="2000" b="1" dirty="0"/>
              <a:t>Base class pointer point -&gt; derived objects</a:t>
            </a:r>
            <a:r>
              <a:rPr lang="en-US" sz="2000" dirty="0"/>
              <a:t>, that </a:t>
            </a:r>
            <a:r>
              <a:rPr lang="en-US" sz="2000" b="1" dirty="0"/>
              <a:t>contains a virtual function </a:t>
            </a:r>
            <a:r>
              <a:rPr lang="en-US" sz="2000" dirty="0"/>
              <a:t>and the </a:t>
            </a:r>
            <a:r>
              <a:rPr lang="en-US" sz="2000" b="1" dirty="0"/>
              <a:t>function is called through that pointer</a:t>
            </a:r>
            <a:r>
              <a:rPr lang="en-US" sz="2000" dirty="0"/>
              <a:t>:</a:t>
            </a:r>
          </a:p>
          <a:p>
            <a:pPr lvl="1"/>
            <a:r>
              <a:rPr lang="en-US" sz="2000" dirty="0"/>
              <a:t>C++ </a:t>
            </a:r>
            <a:r>
              <a:rPr lang="en-US" sz="2000" b="1" dirty="0"/>
              <a:t>compiler determine which version of that function will be executed </a:t>
            </a:r>
            <a:r>
              <a:rPr lang="en-US" sz="2000" dirty="0"/>
              <a:t>based upon the type of object being pointed by the pointer</a:t>
            </a:r>
          </a:p>
          <a:p>
            <a:pPr lvl="1"/>
            <a:r>
              <a:rPr lang="en-US" dirty="0"/>
              <a:t>Check the Sample Example</a:t>
            </a:r>
          </a:p>
          <a:p>
            <a:pPr lvl="1"/>
            <a:endParaRPr lang="en-US" sz="20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8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5015775" cy="990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Non Virtual Pointer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>
                <a:solidFill>
                  <a:prstClr val="white"/>
                </a:solidFill>
              </a:rPr>
              <a:pPr/>
              <a:t>6</a:t>
            </a:fld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30376" y="369937"/>
            <a:ext cx="6539703" cy="6349210"/>
            <a:chOff x="694372" y="1192743"/>
            <a:chExt cx="3263900" cy="4154591"/>
          </a:xfrm>
        </p:grpSpPr>
        <p:pic>
          <p:nvPicPr>
            <p:cNvPr id="3075" name="Picture 3" descr="C:\Users\Sakhawat Hossen\Desktop\1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372" y="1192743"/>
              <a:ext cx="3263900" cy="373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C:\Users\Sakhawat Hossen\Desktop\2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109"/>
            <a:stretch/>
          </p:blipFill>
          <p:spPr bwMode="auto">
            <a:xfrm>
              <a:off x="741785" y="4842929"/>
              <a:ext cx="2825750" cy="504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6" name="Picture 4" descr="C:\Users\Sakhawat Hossen\Desktop\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620" y="1362865"/>
            <a:ext cx="4926146" cy="446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5289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Virtual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5174827" y="196215"/>
            <a:ext cx="6421100" cy="6522932"/>
            <a:chOff x="6094518" y="460375"/>
            <a:chExt cx="4009388" cy="5462058"/>
          </a:xfrm>
        </p:grpSpPr>
        <p:pic>
          <p:nvPicPr>
            <p:cNvPr id="4098" name="Picture 2" descr="C:\Users\Sakhawat Hossen\Desktop\Captur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35"/>
            <a:stretch/>
          </p:blipFill>
          <p:spPr bwMode="auto">
            <a:xfrm>
              <a:off x="6135156" y="1895475"/>
              <a:ext cx="3968750" cy="40269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99" name="Picture 3" descr="C:\Users\Sakhawat Hossen\Desktop\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518" y="460375"/>
              <a:ext cx="3810000" cy="1435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100" name="Picture 4" descr="C:\Users\Sakhawat Hossen\Desktop\1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5" t="10109" r="12413" b="3577"/>
          <a:stretch/>
        </p:blipFill>
        <p:spPr bwMode="auto">
          <a:xfrm>
            <a:off x="372533" y="1368211"/>
            <a:ext cx="4745740" cy="4517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 Diagonal Corner Rectangle 5"/>
          <p:cNvSpPr/>
          <p:nvPr/>
        </p:nvSpPr>
        <p:spPr>
          <a:xfrm>
            <a:off x="704427" y="5438987"/>
            <a:ext cx="1957493" cy="711200"/>
          </a:xfrm>
          <a:prstGeom prst="round2Diag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Late Binding/</a:t>
            </a:r>
          </a:p>
          <a:p>
            <a:pPr algn="ctr"/>
            <a:r>
              <a:rPr lang="en-CA" sz="1400" b="1" dirty="0">
                <a:solidFill>
                  <a:srgbClr val="FF0000"/>
                </a:solidFill>
              </a:rPr>
              <a:t>Dynamic Binding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818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Virtual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does a derived class not override a virtual function?</a:t>
            </a:r>
          </a:p>
          <a:p>
            <a:r>
              <a:rPr lang="en-US" dirty="0"/>
              <a:t>Virtual functions are hierarchical.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Check the Sample Example 1,2</a:t>
            </a:r>
          </a:p>
        </p:txBody>
      </p:sp>
    </p:spTree>
    <p:extLst>
      <p:ext uri="{BB962C8B-B14F-4D97-AF65-F5344CB8AC3E}">
        <p14:creationId xmlns:p14="http://schemas.microsoft.com/office/powerpoint/2010/main" val="155892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>
                <a:solidFill>
                  <a:srgbClr val="FFC000"/>
                </a:solidFill>
              </a:rPr>
              <a:t>Virtual Function</a:t>
            </a:r>
            <a:r>
              <a:rPr lang="en-US" dirty="0"/>
              <a:t>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when you want to </a:t>
            </a:r>
            <a:r>
              <a:rPr lang="en-US" b="1" dirty="0">
                <a:solidFill>
                  <a:srgbClr val="FF0000"/>
                </a:solidFill>
              </a:rPr>
              <a:t>override a certain behavior </a:t>
            </a:r>
            <a:r>
              <a:rPr lang="en-US" b="1" dirty="0"/>
              <a:t>for your derived class </a:t>
            </a:r>
            <a:r>
              <a:rPr lang="en-US" dirty="0"/>
              <a:t>than the one implemented for the Base class.</a:t>
            </a:r>
          </a:p>
          <a:p>
            <a:pPr marL="0" indent="0">
              <a:buNone/>
            </a:pPr>
            <a:r>
              <a:rPr lang="bn-IN" dirty="0"/>
              <a:t>	</a:t>
            </a:r>
            <a:r>
              <a:rPr lang="en-US" dirty="0"/>
              <a:t>And</a:t>
            </a:r>
          </a:p>
          <a:p>
            <a:r>
              <a:rPr lang="en-US" dirty="0"/>
              <a:t>want to do so </a:t>
            </a:r>
            <a:r>
              <a:rPr lang="en-US" b="1" dirty="0"/>
              <a:t>at run-time through a pointer to Base class</a:t>
            </a:r>
            <a:r>
              <a:rPr lang="en-US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31428214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aisal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Faisal">
      <a:majorFont>
        <a:latin typeface="Rockwell"/>
        <a:ea typeface=""/>
        <a:cs typeface=""/>
      </a:majorFont>
      <a:minorFont>
        <a:latin typeface="Bookman Old Style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Faisal</Template>
  <TotalTime>0</TotalTime>
  <Words>840</Words>
  <Application>Microsoft Macintosh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Bookman Old Style</vt:lpstr>
      <vt:lpstr>Calibri</vt:lpstr>
      <vt:lpstr>Rockwell</vt:lpstr>
      <vt:lpstr>Wingdings</vt:lpstr>
      <vt:lpstr>Wingdings 3</vt:lpstr>
      <vt:lpstr>Faisal</vt:lpstr>
      <vt:lpstr>PowerPoint Presentation</vt:lpstr>
      <vt:lpstr>Contents</vt:lpstr>
      <vt:lpstr>Accessing member data of object using pointer</vt:lpstr>
      <vt:lpstr>Virtual Function</vt:lpstr>
      <vt:lpstr>Virtual Function : Polymorphism</vt:lpstr>
      <vt:lpstr>Non Virtual Pointer Access</vt:lpstr>
      <vt:lpstr>Virtual function</vt:lpstr>
      <vt:lpstr>Virtual Function</vt:lpstr>
      <vt:lpstr>Why use Virtual Function ?</vt:lpstr>
      <vt:lpstr>Why use Virtual Function ?</vt:lpstr>
      <vt:lpstr>pure virtual function</vt:lpstr>
      <vt:lpstr> Abstract Classes :</vt:lpstr>
      <vt:lpstr>Reading Assignment</vt:lpstr>
      <vt:lpstr>Virtual Destructor</vt:lpstr>
      <vt:lpstr>Virtual Base Class</vt:lpstr>
      <vt:lpstr>Virtual Base Class</vt:lpstr>
      <vt:lpstr>Friend Functions</vt:lpstr>
      <vt:lpstr>Friend Class</vt:lpstr>
      <vt:lpstr>The this pointer</vt:lpstr>
      <vt:lpstr>RTTI (Run-time type Information)</vt:lpstr>
      <vt:lpstr>dynamic_cast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OOP</dc:title>
  <dc:creator/>
  <cp:lastModifiedBy/>
  <cp:revision>46</cp:revision>
  <dcterms:created xsi:type="dcterms:W3CDTF">2013-12-29T02:41:25Z</dcterms:created>
  <dcterms:modified xsi:type="dcterms:W3CDTF">2023-11-07T20:36:45Z</dcterms:modified>
</cp:coreProperties>
</file>